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77" r:id="rId4"/>
    <p:sldId id="282" r:id="rId5"/>
    <p:sldId id="279" r:id="rId6"/>
    <p:sldId id="281" r:id="rId7"/>
    <p:sldId id="283" r:id="rId8"/>
  </p:sldIdLst>
  <p:sldSz cx="9144000" cy="6858000" type="screen4x3"/>
  <p:notesSz cx="6858000" cy="97107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Swis721 Cn B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Swis721 Cn B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Swis721 Cn B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Swis721 Cn B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Swis721 Cn BT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Swis721 Cn BT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Swis721 Cn BT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Swis721 Cn BT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Swis721 Cn B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00CC00"/>
    <a:srgbClr val="990099"/>
    <a:srgbClr val="FFCC99"/>
    <a:srgbClr val="A50021"/>
    <a:srgbClr val="990033"/>
    <a:srgbClr val="CC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1" autoAdjust="0"/>
    <p:restoredTop sz="93906" autoAdjust="0"/>
  </p:normalViewPr>
  <p:slideViewPr>
    <p:cSldViewPr>
      <p:cViewPr>
        <p:scale>
          <a:sx n="50" d="100"/>
          <a:sy n="50" d="100"/>
        </p:scale>
        <p:origin x="-2346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966"/>
    </p:cViewPr>
  </p:sorterViewPr>
  <p:notesViewPr>
    <p:cSldViewPr>
      <p:cViewPr>
        <p:scale>
          <a:sx n="150" d="100"/>
          <a:sy n="150" d="100"/>
        </p:scale>
        <p:origin x="-73" y="1210"/>
      </p:cViewPr>
      <p:guideLst>
        <p:guide orient="horz" pos="305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6" tIns="46098" rIns="92196" bIns="46098" numCol="1" anchor="t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>
                <a:solidFill>
                  <a:srgbClr val="3399FF"/>
                </a:solidFill>
                <a:latin typeface="Utah Condensed" pitchFamily="34" charset="0"/>
              </a:defRPr>
            </a:lvl1pPr>
          </a:lstStyle>
          <a:p>
            <a:endParaRPr lang="es-ES" altLang="es-E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6" tIns="46098" rIns="92196" bIns="46098" numCol="1" anchor="t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>
                <a:solidFill>
                  <a:srgbClr val="3399FF"/>
                </a:solidFill>
                <a:latin typeface="Utah Condensed" pitchFamily="34" charset="0"/>
              </a:defRPr>
            </a:lvl1pPr>
          </a:lstStyle>
          <a:p>
            <a:endParaRPr lang="es-ES" altLang="es-ES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4963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6" tIns="46098" rIns="92196" bIns="46098" numCol="1" anchor="b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>
                <a:solidFill>
                  <a:srgbClr val="3399FF"/>
                </a:solidFill>
                <a:latin typeface="Utah Condensed" pitchFamily="34" charset="0"/>
              </a:defRPr>
            </a:lvl1pPr>
          </a:lstStyle>
          <a:p>
            <a:endParaRPr lang="es-ES" altLang="es-ES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24963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6" tIns="46098" rIns="92196" bIns="46098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>
                <a:solidFill>
                  <a:srgbClr val="3399FF"/>
                </a:solidFill>
                <a:latin typeface="Utah Condensed" pitchFamily="34" charset="0"/>
              </a:defRPr>
            </a:lvl1pPr>
          </a:lstStyle>
          <a:p>
            <a:fld id="{63F554F5-322C-40DD-A3A2-FDE13E60E516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43726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6" tIns="46098" rIns="92196" bIns="46098" numCol="1" anchor="t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 b="0">
                <a:solidFill>
                  <a:srgbClr val="3399FF"/>
                </a:solidFill>
                <a:latin typeface="BellCent SubCap BT" pitchFamily="34" charset="0"/>
              </a:defRPr>
            </a:lvl1pPr>
          </a:lstStyle>
          <a:p>
            <a:endParaRPr lang="es-ES_tradnl" altLang="es-E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6" tIns="46098" rIns="92196" bIns="46098" numCol="1" anchor="t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 b="0">
                <a:solidFill>
                  <a:srgbClr val="3399FF"/>
                </a:solidFill>
                <a:latin typeface="BellCent SubCap BT" pitchFamily="34" charset="0"/>
              </a:defRPr>
            </a:lvl1pPr>
          </a:lstStyle>
          <a:p>
            <a:endParaRPr lang="es-ES_tradnl" altLang="es-E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25" y="727075"/>
            <a:ext cx="4857750" cy="36433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11688"/>
            <a:ext cx="5029200" cy="437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6" tIns="46098" rIns="92196" bIns="460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 smtClean="0"/>
              <a:t>Haga clic para modificar el estilo de texto del patrón</a:t>
            </a:r>
          </a:p>
          <a:p>
            <a:pPr lvl="1"/>
            <a:r>
              <a:rPr lang="es-ES_tradnl" altLang="es-ES" smtClean="0"/>
              <a:t>Segundo nivel</a:t>
            </a:r>
          </a:p>
          <a:p>
            <a:pPr lvl="2"/>
            <a:r>
              <a:rPr lang="es-ES_tradnl" altLang="es-ES" smtClean="0"/>
              <a:t>Tercer nivel</a:t>
            </a:r>
          </a:p>
          <a:p>
            <a:pPr lvl="3"/>
            <a:r>
              <a:rPr lang="es-ES_tradnl" altLang="es-ES" smtClean="0"/>
              <a:t>Cuarto nivel</a:t>
            </a:r>
          </a:p>
          <a:p>
            <a:pPr lvl="4"/>
            <a:r>
              <a:rPr lang="es-ES_tradnl" altLang="es-ES" smtClean="0"/>
              <a:t>Quinto nivel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4963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6" tIns="46098" rIns="92196" bIns="46098" numCol="1" anchor="b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 b="0">
                <a:solidFill>
                  <a:srgbClr val="3399FF"/>
                </a:solidFill>
                <a:latin typeface="BellCent SubCap BT" pitchFamily="34" charset="0"/>
              </a:defRPr>
            </a:lvl1pPr>
          </a:lstStyle>
          <a:p>
            <a:endParaRPr lang="es-ES_tradnl" altLang="es-E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24963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6" tIns="46098" rIns="92196" bIns="46098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 b="0">
                <a:solidFill>
                  <a:srgbClr val="3399FF"/>
                </a:solidFill>
                <a:latin typeface="BellCent SubCap BT" pitchFamily="34" charset="0"/>
              </a:defRPr>
            </a:lvl1pPr>
          </a:lstStyle>
          <a:p>
            <a:fld id="{6BCAA6BD-EB58-4D97-B3BB-162E669379E1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1073370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8C60B1-B82B-41F7-8853-55A82E935F27}" type="slidenum">
              <a:rPr lang="es-ES_tradnl" altLang="es-ES"/>
              <a:pPr/>
              <a:t>1</a:t>
            </a:fld>
            <a:endParaRPr lang="es-ES_tradnl" altLang="es-E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s-ES" altLang="es-ES" sz="160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59DA8C-2A96-4556-840C-7380197D8E61}" type="slidenum">
              <a:rPr lang="es-ES_tradnl" altLang="es-ES"/>
              <a:pPr/>
              <a:t>2</a:t>
            </a:fld>
            <a:endParaRPr lang="es-ES_tradnl" altLang="es-E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15509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584606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383413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13046283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101865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82001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686889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361123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30552098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5107090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74" name="Rectangle 14"/>
          <p:cNvSpPr>
            <a:spLocks noChangeArrowheads="1"/>
          </p:cNvSpPr>
          <p:nvPr/>
        </p:nvSpPr>
        <p:spPr bwMode="auto">
          <a:xfrm>
            <a:off x="0" y="0"/>
            <a:ext cx="1295400" cy="6858000"/>
          </a:xfrm>
          <a:prstGeom prst="rect">
            <a:avLst/>
          </a:prstGeom>
          <a:solidFill>
            <a:srgbClr val="A5002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pic>
        <p:nvPicPr>
          <p:cNvPr id="117776" name="Picture 16" descr="5fb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99"/>
          <a:stretch>
            <a:fillRect/>
          </a:stretch>
        </p:blipFill>
        <p:spPr bwMode="auto">
          <a:xfrm>
            <a:off x="0" y="0"/>
            <a:ext cx="1298575" cy="265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Swis721 Cn B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Swis721 Cn B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Swis721 Cn B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Swis721 Cn B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Swis721 Cn B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Swis721 Cn B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Swis721 Cn B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Swis721 Cn BT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olores@ugr.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0"/>
            <a:ext cx="2057400" cy="6858000"/>
          </a:xfrm>
          <a:prstGeom prst="rect">
            <a:avLst/>
          </a:prstGeom>
          <a:solidFill>
            <a:srgbClr val="A5002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590800" y="3429000"/>
            <a:ext cx="6172200" cy="43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S" altLang="es-ES" sz="1800" dirty="0" err="1" smtClean="0"/>
              <a:t>Department</a:t>
            </a:r>
            <a:r>
              <a:rPr lang="es-ES" altLang="es-ES" sz="1800" dirty="0" smtClean="0"/>
              <a:t> of </a:t>
            </a:r>
            <a:r>
              <a:rPr lang="es-ES" altLang="es-ES" sz="1800" dirty="0" err="1" smtClean="0"/>
              <a:t>Applied</a:t>
            </a:r>
            <a:r>
              <a:rPr lang="es-ES" altLang="es-ES" sz="1800" dirty="0" smtClean="0"/>
              <a:t> </a:t>
            </a:r>
            <a:r>
              <a:rPr lang="es-ES" altLang="es-ES" sz="1800" dirty="0" err="1" smtClean="0"/>
              <a:t>Economics</a:t>
            </a:r>
            <a:r>
              <a:rPr lang="es-ES" altLang="es-ES" sz="1800" dirty="0" smtClean="0"/>
              <a:t> </a:t>
            </a:r>
            <a:endParaRPr lang="es-ES" altLang="es-ES" sz="1800" b="0" dirty="0"/>
          </a:p>
          <a:p>
            <a:pPr algn="just"/>
            <a:endParaRPr lang="es-ES" altLang="es-ES" sz="1800" b="0" dirty="0"/>
          </a:p>
          <a:p>
            <a:pPr algn="just"/>
            <a:r>
              <a:rPr lang="es-ES" altLang="es-ES" sz="1800" b="0" dirty="0"/>
              <a:t>Dolores Jiménez Rubio (</a:t>
            </a:r>
            <a:r>
              <a:rPr lang="es-ES" altLang="es-ES" sz="1800" b="0" dirty="0">
                <a:hlinkClick r:id="rId3"/>
              </a:rPr>
              <a:t>dolores@ugr.es</a:t>
            </a:r>
            <a:r>
              <a:rPr lang="es-ES" altLang="es-ES" sz="1800" b="0" dirty="0"/>
              <a:t>)</a:t>
            </a:r>
          </a:p>
          <a:p>
            <a:pPr algn="just"/>
            <a:endParaRPr lang="es-ES" altLang="es-ES" sz="1800" b="0" dirty="0"/>
          </a:p>
          <a:p>
            <a:pPr algn="just"/>
            <a:r>
              <a:rPr lang="es-ES" altLang="es-ES" sz="1800" b="0" dirty="0" smtClean="0"/>
              <a:t>Office </a:t>
            </a:r>
            <a:r>
              <a:rPr lang="es-ES" altLang="es-ES" sz="1800" b="0" dirty="0" err="1" smtClean="0"/>
              <a:t>Hours</a:t>
            </a:r>
            <a:r>
              <a:rPr lang="es-ES" altLang="es-ES" sz="1800" b="0" dirty="0" smtClean="0"/>
              <a:t>: </a:t>
            </a:r>
            <a:endParaRPr lang="es-ES" altLang="es-ES" sz="1800" b="0" dirty="0"/>
          </a:p>
          <a:p>
            <a:pPr algn="just"/>
            <a:endParaRPr lang="es-ES" altLang="es-ES" sz="1800" b="0" dirty="0"/>
          </a:p>
          <a:p>
            <a:r>
              <a:rPr lang="es-ES" sz="1800" dirty="0" err="1" smtClean="0"/>
              <a:t>Wednesday</a:t>
            </a:r>
            <a:r>
              <a:rPr lang="es-ES" sz="1800" dirty="0" smtClean="0"/>
              <a:t>, </a:t>
            </a:r>
            <a:r>
              <a:rPr lang="es-ES" sz="1800" dirty="0"/>
              <a:t>de 9</a:t>
            </a:r>
            <a:r>
              <a:rPr lang="es-ES" sz="1800" dirty="0" smtClean="0"/>
              <a:t>,30 - 14,30</a:t>
            </a:r>
            <a:endParaRPr lang="es-ES" sz="1800" dirty="0"/>
          </a:p>
          <a:p>
            <a:r>
              <a:rPr lang="es-ES" sz="1800" dirty="0" err="1" smtClean="0"/>
              <a:t>Thursday</a:t>
            </a:r>
            <a:r>
              <a:rPr lang="es-ES" sz="1800" dirty="0" smtClean="0"/>
              <a:t>, 9,30- 10,30</a:t>
            </a:r>
            <a:endParaRPr lang="es-ES" altLang="es-ES" sz="1800" b="0" dirty="0"/>
          </a:p>
          <a:p>
            <a:pPr algn="just"/>
            <a:endParaRPr lang="es-ES" altLang="es-ES" sz="1800" b="0" dirty="0"/>
          </a:p>
          <a:p>
            <a:pPr algn="just"/>
            <a:r>
              <a:rPr lang="es-ES" altLang="es-ES" sz="1800" b="0" dirty="0" err="1" smtClean="0"/>
              <a:t>Faculty</a:t>
            </a:r>
            <a:r>
              <a:rPr lang="es-ES" altLang="es-ES" sz="1800" b="0" dirty="0" smtClean="0"/>
              <a:t> of Business </a:t>
            </a:r>
            <a:r>
              <a:rPr lang="es-ES" altLang="es-ES" sz="1800" b="0" dirty="0" err="1" smtClean="0"/>
              <a:t>Sciences</a:t>
            </a:r>
            <a:r>
              <a:rPr lang="es-ES" altLang="es-ES" sz="1800" b="0" dirty="0" smtClean="0"/>
              <a:t> (office C115).  </a:t>
            </a:r>
            <a:r>
              <a:rPr lang="es-ES" altLang="es-ES" sz="1800" b="0" dirty="0" err="1" smtClean="0"/>
              <a:t>Please</a:t>
            </a:r>
            <a:r>
              <a:rPr lang="es-ES" altLang="es-ES" sz="1800" b="0" dirty="0" smtClean="0"/>
              <a:t> </a:t>
            </a:r>
            <a:r>
              <a:rPr lang="es-ES" altLang="es-ES" sz="1800" b="0" dirty="0" err="1" smtClean="0"/>
              <a:t>request</a:t>
            </a:r>
            <a:r>
              <a:rPr lang="es-ES" altLang="es-ES" sz="1800" b="0" dirty="0" smtClean="0"/>
              <a:t> tutorial </a:t>
            </a:r>
            <a:r>
              <a:rPr lang="es-ES" altLang="es-ES" sz="1800" b="0" dirty="0" err="1" smtClean="0"/>
              <a:t>meeting</a:t>
            </a:r>
            <a:r>
              <a:rPr lang="es-ES" altLang="es-ES" sz="1800" b="0" dirty="0" smtClean="0"/>
              <a:t> </a:t>
            </a:r>
            <a:r>
              <a:rPr lang="es-ES" altLang="es-ES" sz="1800" b="0" dirty="0" err="1" smtClean="0"/>
              <a:t>by</a:t>
            </a:r>
            <a:r>
              <a:rPr lang="es-ES" altLang="es-ES" sz="1800" b="0" dirty="0" smtClean="0"/>
              <a:t> email</a:t>
            </a:r>
            <a:endParaRPr lang="es-ES" altLang="es-ES" sz="1800" b="0" dirty="0"/>
          </a:p>
          <a:p>
            <a:pPr algn="just"/>
            <a:endParaRPr lang="es-ES" altLang="es-ES" b="0" dirty="0"/>
          </a:p>
          <a:p>
            <a:pPr algn="just"/>
            <a:endParaRPr lang="es-ES" altLang="es-ES" b="0" dirty="0"/>
          </a:p>
          <a:p>
            <a:pPr algn="just"/>
            <a:r>
              <a:rPr lang="es-ES" altLang="es-ES" dirty="0" smtClean="0"/>
              <a:t> </a:t>
            </a:r>
            <a:endParaRPr lang="es-ES" altLang="es-ES" b="0" dirty="0"/>
          </a:p>
          <a:p>
            <a:pPr algn="just"/>
            <a:endParaRPr lang="es-ES" altLang="es-ES" b="0" dirty="0"/>
          </a:p>
          <a:p>
            <a:pPr algn="just"/>
            <a:endParaRPr lang="es-ES" altLang="es-ES" b="0" dirty="0"/>
          </a:p>
        </p:txBody>
      </p:sp>
      <p:pic>
        <p:nvPicPr>
          <p:cNvPr id="3093" name="Picture 21" descr="5fb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-9525"/>
            <a:ext cx="2062163" cy="2011363"/>
          </a:xfrm>
          <a:prstGeom prst="rect">
            <a:avLst/>
          </a:prstGeom>
          <a:solidFill>
            <a:srgbClr val="A50021"/>
          </a:solidFill>
        </p:spPr>
      </p:pic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2362200" y="53340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/>
            <a:r>
              <a:rPr lang="es-ES" altLang="es-ES" sz="4000" b="0" dirty="0" smtClean="0">
                <a:solidFill>
                  <a:srgbClr val="333333"/>
                </a:solidFill>
                <a:latin typeface="TradeGothic LT" charset="0"/>
              </a:rPr>
              <a:t>SECTOR PUBLIC ECONOMICS 1</a:t>
            </a:r>
            <a:endParaRPr lang="es-ES" altLang="es-ES" sz="4000" b="0" dirty="0">
              <a:solidFill>
                <a:srgbClr val="333333"/>
              </a:solidFill>
              <a:latin typeface="TradeGothic LT" charset="0"/>
            </a:endParaRPr>
          </a:p>
          <a:p>
            <a:pPr algn="ctr"/>
            <a:endParaRPr lang="es-ES" altLang="es-ES" sz="4000" b="0" dirty="0">
              <a:solidFill>
                <a:srgbClr val="333333"/>
              </a:solidFill>
              <a:latin typeface="TradeGothic LT" charset="0"/>
            </a:endParaRPr>
          </a:p>
          <a:p>
            <a:pPr algn="ctr"/>
            <a:r>
              <a:rPr lang="en-US" sz="2800" dirty="0"/>
              <a:t>Bachelor’s Degree in  </a:t>
            </a:r>
            <a:r>
              <a:rPr lang="en-US" sz="2800" dirty="0" smtClean="0"/>
              <a:t>Economics</a:t>
            </a:r>
            <a:endParaRPr lang="es-ES" altLang="es-ES" sz="2800" b="0" dirty="0" smtClean="0">
              <a:solidFill>
                <a:srgbClr val="333333"/>
              </a:solidFill>
              <a:latin typeface="TradeGothic LT" charset="0"/>
            </a:endParaRPr>
          </a:p>
          <a:p>
            <a:pPr algn="ctr"/>
            <a:r>
              <a:rPr lang="es-ES" altLang="es-ES" sz="2800" b="0" dirty="0" smtClean="0">
                <a:solidFill>
                  <a:srgbClr val="333333"/>
                </a:solidFill>
                <a:latin typeface="TradeGothic LT" charset="0"/>
              </a:rPr>
              <a:t>2019-2020</a:t>
            </a:r>
            <a:endParaRPr lang="es-ES" altLang="es-ES" sz="2800" b="0" dirty="0">
              <a:solidFill>
                <a:srgbClr val="333333"/>
              </a:solidFill>
              <a:latin typeface="TradeGothic LT" charset="0"/>
            </a:endParaRPr>
          </a:p>
          <a:p>
            <a:endParaRPr lang="es-ES" alt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0" name="Rectangle 104"/>
          <p:cNvSpPr>
            <a:spLocks noChangeArrowheads="1"/>
          </p:cNvSpPr>
          <p:nvPr/>
        </p:nvSpPr>
        <p:spPr bwMode="auto">
          <a:xfrm>
            <a:off x="1371600" y="1232843"/>
            <a:ext cx="7772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s-ES" altLang="es-ES" sz="24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Bried</a:t>
            </a:r>
            <a:r>
              <a:rPr lang="es-ES" altLang="es-ES" sz="24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ES" altLang="es-ES" sz="24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description</a:t>
            </a:r>
            <a:r>
              <a:rPr lang="es-ES" altLang="es-ES" sz="24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es-ES" altLang="es-ES" sz="24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contents</a:t>
            </a:r>
            <a:endParaRPr lang="es-ES" altLang="es-ES" sz="2400" dirty="0">
              <a:latin typeface="Times New Roman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201" name="Rectangle 105"/>
          <p:cNvSpPr>
            <a:spLocks noChangeArrowheads="1"/>
          </p:cNvSpPr>
          <p:nvPr/>
        </p:nvSpPr>
        <p:spPr bwMode="auto">
          <a:xfrm>
            <a:off x="1524000" y="1903402"/>
            <a:ext cx="67818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s-ES" sz="2400" b="0" dirty="0" err="1"/>
              <a:t>Explanatory</a:t>
            </a:r>
            <a:r>
              <a:rPr lang="es-ES" sz="2400" b="0" dirty="0"/>
              <a:t> </a:t>
            </a:r>
            <a:r>
              <a:rPr lang="es-ES" sz="2400" b="0" dirty="0" err="1"/>
              <a:t>theories</a:t>
            </a:r>
            <a:r>
              <a:rPr lang="es-ES" sz="2400" b="0" dirty="0"/>
              <a:t> of </a:t>
            </a:r>
            <a:r>
              <a:rPr lang="es-ES" sz="2400" b="0" dirty="0" err="1"/>
              <a:t>growth</a:t>
            </a:r>
            <a:r>
              <a:rPr lang="es-ES" sz="2400" b="0" dirty="0"/>
              <a:t> in </a:t>
            </a:r>
            <a:r>
              <a:rPr lang="es-ES" sz="2400" b="0" dirty="0" err="1"/>
              <a:t>public</a:t>
            </a:r>
            <a:r>
              <a:rPr lang="es-ES" sz="2400" b="0" dirty="0"/>
              <a:t> </a:t>
            </a:r>
            <a:r>
              <a:rPr lang="es-ES" sz="2400" b="0" dirty="0" err="1"/>
              <a:t>spending</a:t>
            </a:r>
            <a:endParaRPr lang="es-ES" sz="2400" b="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b="0" dirty="0" err="1"/>
              <a:t>Public</a:t>
            </a:r>
            <a:r>
              <a:rPr lang="es-ES" sz="2400" b="0" dirty="0"/>
              <a:t> </a:t>
            </a:r>
            <a:r>
              <a:rPr lang="es-ES" sz="2400" b="0" dirty="0" err="1"/>
              <a:t>goods</a:t>
            </a:r>
            <a:r>
              <a:rPr lang="es-ES" sz="2400" b="0" dirty="0"/>
              <a:t> and </a:t>
            </a:r>
            <a:r>
              <a:rPr lang="es-ES" sz="2400" b="0" dirty="0" err="1"/>
              <a:t>merit</a:t>
            </a:r>
            <a:r>
              <a:rPr lang="es-ES" sz="2400" b="0" dirty="0"/>
              <a:t> </a:t>
            </a:r>
            <a:r>
              <a:rPr lang="es-ES" sz="2400" b="0" dirty="0" err="1"/>
              <a:t>goods</a:t>
            </a:r>
            <a:endParaRPr lang="es-ES" sz="2400" b="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b="0" dirty="0" err="1"/>
              <a:t>Public</a:t>
            </a:r>
            <a:r>
              <a:rPr lang="es-ES" sz="2400" b="0" dirty="0"/>
              <a:t> </a:t>
            </a:r>
            <a:r>
              <a:rPr lang="es-ES" sz="2400" b="0" dirty="0" err="1"/>
              <a:t>spending</a:t>
            </a:r>
            <a:r>
              <a:rPr lang="es-ES" sz="2400" b="0" dirty="0"/>
              <a:t>: </a:t>
            </a:r>
            <a:r>
              <a:rPr lang="es-ES" sz="2400" b="0" dirty="0" err="1"/>
              <a:t>rationale</a:t>
            </a:r>
            <a:r>
              <a:rPr lang="es-ES" sz="2400" b="0" dirty="0"/>
              <a:t> </a:t>
            </a:r>
            <a:r>
              <a:rPr lang="es-ES" sz="2400" b="0" dirty="0" err="1"/>
              <a:t>for</a:t>
            </a:r>
            <a:r>
              <a:rPr lang="es-ES" sz="2400" b="0" dirty="0"/>
              <a:t> </a:t>
            </a:r>
            <a:r>
              <a:rPr lang="es-ES" sz="2400" b="0" dirty="0" err="1"/>
              <a:t>public</a:t>
            </a:r>
            <a:r>
              <a:rPr lang="es-ES" sz="2400" b="0" dirty="0"/>
              <a:t> sector </a:t>
            </a:r>
            <a:r>
              <a:rPr lang="es-ES" sz="2400" b="0" dirty="0" err="1"/>
              <a:t>intervention</a:t>
            </a:r>
            <a:r>
              <a:rPr lang="es-ES" sz="2400" b="0" dirty="0"/>
              <a:t> in </a:t>
            </a:r>
            <a:r>
              <a:rPr lang="es-ES" sz="2400" b="0" dirty="0" err="1"/>
              <a:t>the</a:t>
            </a:r>
            <a:r>
              <a:rPr lang="es-ES" sz="2400" b="0" dirty="0"/>
              <a:t> </a:t>
            </a:r>
            <a:r>
              <a:rPr lang="es-ES" sz="2400" b="0" dirty="0" err="1"/>
              <a:t>economy</a:t>
            </a:r>
            <a:endParaRPr lang="es-ES" sz="2400" b="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b="0" dirty="0" err="1" smtClean="0"/>
              <a:t>Public</a:t>
            </a:r>
            <a:r>
              <a:rPr lang="es-ES" sz="2400" b="0" dirty="0" smtClean="0"/>
              <a:t> </a:t>
            </a:r>
            <a:r>
              <a:rPr lang="es-ES" sz="2400" b="0" dirty="0" err="1"/>
              <a:t>revenues</a:t>
            </a:r>
            <a:endParaRPr lang="es-ES" sz="2400" b="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b="0" dirty="0" err="1"/>
              <a:t>Taxation</a:t>
            </a:r>
            <a:r>
              <a:rPr lang="es-ES" sz="2400" b="0" dirty="0"/>
              <a:t>: </a:t>
            </a:r>
            <a:r>
              <a:rPr lang="es-ES" sz="2400" b="0" dirty="0" err="1"/>
              <a:t>efficiency</a:t>
            </a:r>
            <a:r>
              <a:rPr lang="es-ES" sz="2400" b="0" dirty="0"/>
              <a:t> </a:t>
            </a:r>
            <a:r>
              <a:rPr lang="es-ES" sz="2400" b="0" dirty="0" err="1"/>
              <a:t>equity</a:t>
            </a:r>
            <a:r>
              <a:rPr lang="es-ES" sz="2400" b="0" dirty="0"/>
              <a:t> </a:t>
            </a:r>
            <a:r>
              <a:rPr lang="es-ES" sz="2400" b="0" dirty="0" err="1"/>
              <a:t>trade</a:t>
            </a:r>
            <a:r>
              <a:rPr lang="es-ES" sz="2400" b="0" dirty="0"/>
              <a:t> off. </a:t>
            </a:r>
            <a:r>
              <a:rPr lang="es-ES" sz="2400" b="0" dirty="0" err="1"/>
              <a:t>Optimal</a:t>
            </a:r>
            <a:r>
              <a:rPr lang="es-ES" sz="2400" b="0" dirty="0"/>
              <a:t> </a:t>
            </a:r>
            <a:r>
              <a:rPr lang="es-ES" sz="2400" b="0" dirty="0" err="1"/>
              <a:t>taxes</a:t>
            </a:r>
            <a:endParaRPr lang="es-ES" sz="2400" b="0" dirty="0"/>
          </a:p>
          <a:p>
            <a:pPr marL="342900" indent="-342900">
              <a:buFont typeface="Arial" pitchFamily="34" charset="0"/>
              <a:buChar char="•"/>
            </a:pPr>
            <a:r>
              <a:rPr lang="es-ES" sz="2400" b="0" dirty="0"/>
              <a:t>Fiscal </a:t>
            </a:r>
            <a:r>
              <a:rPr lang="es-ES" sz="2400" b="0" dirty="0" err="1"/>
              <a:t>federalism</a:t>
            </a:r>
            <a:endParaRPr lang="es-ES_tradnl" altLang="es-ES" sz="2400" b="0" dirty="0">
              <a:latin typeface="Arial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474" name="Rectangle 82"/>
          <p:cNvSpPr>
            <a:spLocks noChangeArrowheads="1"/>
          </p:cNvSpPr>
          <p:nvPr/>
        </p:nvSpPr>
        <p:spPr bwMode="auto">
          <a:xfrm>
            <a:off x="1676400" y="457200"/>
            <a:ext cx="7086600" cy="597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6365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tabLst>
                <a:tab pos="6365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tabLst>
                <a:tab pos="6365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eaLnBrk="0" hangingPunct="0">
              <a:tabLst>
                <a:tab pos="6365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eaLnBrk="0" hangingPunct="0">
              <a:tabLst>
                <a:tab pos="6365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365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365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365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365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dirty="0" smtClean="0"/>
              <a:t>THEORETICAL </a:t>
            </a:r>
            <a:r>
              <a:rPr lang="en-US" dirty="0"/>
              <a:t>CONTENT:</a:t>
            </a:r>
            <a:endParaRPr lang="es-ES" dirty="0"/>
          </a:p>
          <a:p>
            <a:pPr>
              <a:lnSpc>
                <a:spcPct val="150000"/>
              </a:lnSpc>
            </a:pPr>
            <a:r>
              <a:rPr lang="en-US" b="0" dirty="0"/>
              <a:t>SECTION 1. ANALYSIS OF PUBLIC SPENDING POLICY</a:t>
            </a:r>
            <a:endParaRPr lang="es-ES" b="0" dirty="0"/>
          </a:p>
          <a:p>
            <a:pPr>
              <a:lnSpc>
                <a:spcPct val="150000"/>
              </a:lnSpc>
            </a:pPr>
            <a:r>
              <a:rPr lang="en-US" b="0" dirty="0"/>
              <a:t>SECTION 2. MARKET FAILURES AND PUBLIC INTERVENTION</a:t>
            </a:r>
            <a:endParaRPr lang="es-ES" b="0" dirty="0"/>
          </a:p>
          <a:p>
            <a:pPr>
              <a:lnSpc>
                <a:spcPct val="150000"/>
              </a:lnSpc>
            </a:pPr>
            <a:r>
              <a:rPr lang="en-US" b="0" dirty="0"/>
              <a:t>SECTION 3. PUBLIC CHOICE</a:t>
            </a:r>
            <a:endParaRPr lang="es-ES" b="0" dirty="0"/>
          </a:p>
          <a:p>
            <a:pPr>
              <a:lnSpc>
                <a:spcPct val="150000"/>
              </a:lnSpc>
            </a:pPr>
            <a:r>
              <a:rPr lang="en-US" b="0" dirty="0"/>
              <a:t>SECTION 4. PUBLIC REVENUES: TAXES EQUITY-EFFICIENCY TRADE OFF</a:t>
            </a:r>
            <a:endParaRPr lang="es-ES" b="0" dirty="0"/>
          </a:p>
          <a:p>
            <a:pPr>
              <a:lnSpc>
                <a:spcPct val="150000"/>
              </a:lnSpc>
            </a:pPr>
            <a:r>
              <a:rPr lang="en-US" b="0" dirty="0"/>
              <a:t>SECTION 5. FISCAL FEDERALISM</a:t>
            </a:r>
            <a:endParaRPr lang="es-ES" b="0" dirty="0"/>
          </a:p>
          <a:p>
            <a:endParaRPr lang="es-ES" b="0" dirty="0">
              <a:latin typeface="Swis721 Cn BT" pitchFamily="34" charset="0"/>
            </a:endParaRPr>
          </a:p>
          <a:p>
            <a:endParaRPr lang="es-ES" b="0" dirty="0">
              <a:latin typeface="Swis721 Cn BT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5" name="Rectangle 5"/>
          <p:cNvSpPr>
            <a:spLocks noChangeArrowheads="1"/>
          </p:cNvSpPr>
          <p:nvPr/>
        </p:nvSpPr>
        <p:spPr bwMode="auto">
          <a:xfrm>
            <a:off x="1544638" y="838200"/>
            <a:ext cx="75993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 altLang="es-ES" b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544638" y="457200"/>
            <a:ext cx="7375525" cy="7848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s-ES" sz="1800" dirty="0" smtClean="0"/>
              <a:t> </a:t>
            </a:r>
            <a:r>
              <a:rPr lang="es-ES" sz="1800" dirty="0"/>
              <a:t>MAIN TEXTBOOKS</a:t>
            </a:r>
            <a:r>
              <a:rPr lang="es-ES" sz="1800" dirty="0" smtClean="0"/>
              <a:t>:</a:t>
            </a:r>
          </a:p>
          <a:p>
            <a:endParaRPr lang="es-ES" sz="1800" dirty="0"/>
          </a:p>
          <a:p>
            <a:pPr marL="285750" indent="-285750">
              <a:buFont typeface="Arial" pitchFamily="34" charset="0"/>
              <a:buChar char="•"/>
            </a:pPr>
            <a:r>
              <a:rPr lang="es-ES" sz="2000" b="0" dirty="0"/>
              <a:t>Albi, E., González-Páramo, J.M., Urbanos, R., y </a:t>
            </a:r>
            <a:r>
              <a:rPr lang="es-ES" sz="2000" b="0" dirty="0" err="1"/>
              <a:t>Zubiri</a:t>
            </a:r>
            <a:r>
              <a:rPr lang="es-ES" sz="2000" b="0" dirty="0"/>
              <a:t>, I. (2017). </a:t>
            </a:r>
            <a:r>
              <a:rPr lang="es-ES" sz="2000" b="0" i="1" dirty="0"/>
              <a:t>Economía Pública I. Fundamentos, Presupuesto y Gasto. </a:t>
            </a:r>
            <a:endParaRPr lang="es-ES" sz="2000" b="0" i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ES" sz="2000" b="0" i="1" dirty="0" smtClean="0"/>
              <a:t>Aspectos </a:t>
            </a:r>
            <a:r>
              <a:rPr lang="es-ES" sz="2000" b="0" i="1" dirty="0"/>
              <a:t>Macroeconómicos</a:t>
            </a:r>
            <a:r>
              <a:rPr lang="es-ES" sz="2000" b="0" dirty="0"/>
              <a:t>. Barcelona: Ariel. </a:t>
            </a:r>
            <a:endParaRPr lang="es-ES" sz="2000" b="0" dirty="0" smtClean="0"/>
          </a:p>
          <a:p>
            <a:pPr marL="285750" indent="-285750">
              <a:buFont typeface="Arial" pitchFamily="34" charset="0"/>
              <a:buChar char="•"/>
            </a:pPr>
            <a:endParaRPr lang="es-ES" sz="2000" b="0" dirty="0"/>
          </a:p>
          <a:p>
            <a:pPr marL="285750" indent="-285750">
              <a:buFont typeface="Arial" pitchFamily="34" charset="0"/>
              <a:buChar char="•"/>
            </a:pPr>
            <a:r>
              <a:rPr lang="es-ES" sz="2000" b="0" dirty="0"/>
              <a:t>Bustos </a:t>
            </a:r>
            <a:r>
              <a:rPr lang="es-ES" sz="2000" b="0" dirty="0" err="1"/>
              <a:t>Gisbert</a:t>
            </a:r>
            <a:r>
              <a:rPr lang="es-ES" sz="2000" b="0" dirty="0"/>
              <a:t>, A. (2017): Curso Básico de Hacienda Pública, Editorial </a:t>
            </a:r>
            <a:r>
              <a:rPr lang="es-ES" sz="2000" b="0" dirty="0" err="1"/>
              <a:t>Colex</a:t>
            </a:r>
            <a:r>
              <a:rPr lang="es-ES" sz="2000" b="0" dirty="0"/>
              <a:t>, Madrid.</a:t>
            </a:r>
          </a:p>
          <a:p>
            <a:pPr marL="285750" indent="-285750">
              <a:buFont typeface="Arial" pitchFamily="34" charset="0"/>
              <a:buChar char="•"/>
            </a:pPr>
            <a:endParaRPr lang="es-ES" sz="2000" b="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ES" sz="2000" b="0" dirty="0"/>
              <a:t>Paniagua Soto, F.J. y Navarro Pascual, R. (2016). </a:t>
            </a:r>
            <a:r>
              <a:rPr lang="es-ES" sz="2000" b="0" i="1" dirty="0"/>
              <a:t>Hacienda Pública I. Teoría del Presupuesto y Gasto Público</a:t>
            </a:r>
            <a:r>
              <a:rPr lang="es-ES" sz="2000" b="0" dirty="0"/>
              <a:t>. Madrid: UNED-Pearson. </a:t>
            </a:r>
          </a:p>
          <a:p>
            <a:r>
              <a:rPr lang="es-ES" sz="2000" b="0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0" dirty="0"/>
              <a:t>Rosen, H. S y Gayer T. </a:t>
            </a:r>
            <a:r>
              <a:rPr lang="en-US" sz="2000" b="0" i="1" dirty="0"/>
              <a:t>Public Finance</a:t>
            </a:r>
            <a:r>
              <a:rPr lang="en-US" sz="2000" b="0" dirty="0"/>
              <a:t>, 10 </a:t>
            </a:r>
            <a:r>
              <a:rPr lang="en-US" sz="2000" b="0" dirty="0" err="1"/>
              <a:t>th.</a:t>
            </a:r>
            <a:r>
              <a:rPr lang="en-US" sz="2000" b="0" dirty="0"/>
              <a:t> Edition. McGraw Hill, 2014</a:t>
            </a:r>
            <a:endParaRPr lang="es-ES" sz="2000" b="0" dirty="0"/>
          </a:p>
          <a:p>
            <a:r>
              <a:rPr lang="en-US" sz="2000" b="0" dirty="0"/>
              <a:t> </a:t>
            </a:r>
            <a:endParaRPr lang="es-ES" sz="2000" b="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0" dirty="0" err="1"/>
              <a:t>Stiglitz</a:t>
            </a:r>
            <a:r>
              <a:rPr lang="en-US" sz="2000" b="0" dirty="0"/>
              <a:t>, J.E., </a:t>
            </a:r>
            <a:r>
              <a:rPr lang="en-US" sz="2000" b="0" dirty="0" err="1"/>
              <a:t>Rosengard</a:t>
            </a:r>
            <a:r>
              <a:rPr lang="en-US" sz="2000" b="0" dirty="0"/>
              <a:t> J.K. (2016). </a:t>
            </a:r>
            <a:r>
              <a:rPr lang="es-ES" sz="2000" b="0" i="1" dirty="0"/>
              <a:t>La Economía del Sector Público</a:t>
            </a:r>
            <a:r>
              <a:rPr lang="es-ES" sz="2000" b="0" dirty="0"/>
              <a:t>. Barcelona: Antoni Bosch. (English </a:t>
            </a:r>
            <a:r>
              <a:rPr lang="es-ES" sz="2000" b="0" dirty="0" err="1"/>
              <a:t>version</a:t>
            </a:r>
            <a:r>
              <a:rPr lang="es-ES" sz="2000" b="0" dirty="0"/>
              <a:t> </a:t>
            </a:r>
            <a:r>
              <a:rPr lang="es-ES" sz="2000" b="0" dirty="0" err="1"/>
              <a:t>also</a:t>
            </a:r>
            <a:r>
              <a:rPr lang="es-ES" sz="2000" b="0" dirty="0"/>
              <a:t> </a:t>
            </a:r>
            <a:r>
              <a:rPr lang="es-ES" sz="2000" b="0" dirty="0" err="1"/>
              <a:t>available</a:t>
            </a:r>
            <a:r>
              <a:rPr lang="es-ES" sz="2000" b="0" dirty="0"/>
              <a:t> in </a:t>
            </a:r>
            <a:r>
              <a:rPr lang="es-ES" sz="2000" b="0" dirty="0" err="1"/>
              <a:t>the</a:t>
            </a:r>
            <a:r>
              <a:rPr lang="es-ES" sz="2000" b="0" dirty="0"/>
              <a:t> </a:t>
            </a:r>
            <a:r>
              <a:rPr lang="es-ES" sz="2000" b="0" dirty="0" err="1"/>
              <a:t>faculty</a:t>
            </a:r>
            <a:r>
              <a:rPr lang="es-ES" sz="2000" b="0" dirty="0"/>
              <a:t> </a:t>
            </a:r>
            <a:r>
              <a:rPr lang="es-ES" sz="2000" b="0" dirty="0" err="1"/>
              <a:t>library</a:t>
            </a:r>
            <a:r>
              <a:rPr lang="es-ES" sz="2000" b="0" dirty="0"/>
              <a:t>)</a:t>
            </a:r>
          </a:p>
          <a:p>
            <a:pPr lvl="0"/>
            <a:endParaRPr lang="es-ES" sz="1800" dirty="0" smtClean="0"/>
          </a:p>
          <a:p>
            <a:endParaRPr lang="es-ES" sz="1800" dirty="0" smtClean="0"/>
          </a:p>
          <a:p>
            <a:endParaRPr lang="es-ES" sz="1800" dirty="0"/>
          </a:p>
          <a:p>
            <a:pPr lvl="0"/>
            <a:endParaRPr lang="es-ES" sz="1800" b="0" dirty="0"/>
          </a:p>
          <a:p>
            <a:pPr lvl="0"/>
            <a:endParaRPr lang="es-ES" sz="1800" b="0" dirty="0" smtClean="0"/>
          </a:p>
          <a:p>
            <a:endParaRPr lang="en-US" altLang="es-ES" sz="18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633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8" name="Text Box 4"/>
          <p:cNvSpPr txBox="1">
            <a:spLocks noChangeArrowheads="1"/>
          </p:cNvSpPr>
          <p:nvPr/>
        </p:nvSpPr>
        <p:spPr bwMode="auto">
          <a:xfrm>
            <a:off x="1524000" y="-381000"/>
            <a:ext cx="7239000" cy="242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2438" indent="-45243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318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buClr>
                <a:srgbClr val="A50021"/>
              </a:buClr>
              <a:buSzPct val="130000"/>
              <a:buFont typeface="Wingdings" pitchFamily="2" charset="2"/>
              <a:buNone/>
            </a:pPr>
            <a:endParaRPr lang="es-ES" altLang="es-ES" sz="1700">
              <a:latin typeface="Century Gothic" pitchFamily="34" charset="0"/>
            </a:endParaRPr>
          </a:p>
          <a:p>
            <a:pPr eaLnBrk="1" hangingPunct="1">
              <a:lnSpc>
                <a:spcPct val="150000"/>
              </a:lnSpc>
              <a:buClr>
                <a:srgbClr val="A50021"/>
              </a:buClr>
              <a:buSzPct val="130000"/>
              <a:buFont typeface="Wingdings" pitchFamily="2" charset="2"/>
              <a:buNone/>
            </a:pPr>
            <a:endParaRPr lang="es-ES_tradnl" altLang="es-ES" sz="1700">
              <a:latin typeface="Century Gothic" pitchFamily="34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Clr>
                <a:srgbClr val="A50021"/>
              </a:buClr>
              <a:buSzPct val="130000"/>
              <a:buFont typeface="Wingdings" pitchFamily="2" charset="2"/>
              <a:buNone/>
            </a:pPr>
            <a:endParaRPr lang="es-ES_tradnl" altLang="es-ES" sz="1700">
              <a:latin typeface="Century Gothic" pitchFamily="34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Clr>
                <a:srgbClr val="A50021"/>
              </a:buClr>
              <a:buSzPct val="130000"/>
              <a:buFont typeface="Wingdings" pitchFamily="2" charset="2"/>
              <a:buNone/>
            </a:pPr>
            <a:endParaRPr lang="es-ES_tradnl" altLang="es-ES" sz="1700">
              <a:latin typeface="Century Gothic" pitchFamily="34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Clr>
                <a:srgbClr val="A50021"/>
              </a:buClr>
              <a:buSzPct val="130000"/>
              <a:buFont typeface="Wingdings" pitchFamily="2" charset="2"/>
              <a:buNone/>
            </a:pPr>
            <a:endParaRPr lang="es-ES_tradnl" altLang="es-ES" sz="1700">
              <a:latin typeface="Century Gothic" pitchFamily="34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Clr>
                <a:srgbClr val="A50021"/>
              </a:buClr>
              <a:buSzPct val="130000"/>
              <a:buFont typeface="Wingdings" pitchFamily="2" charset="2"/>
              <a:buNone/>
            </a:pPr>
            <a:endParaRPr lang="es-ES_tradnl" altLang="es-ES" sz="1700"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446469" name="Rectangle 5"/>
          <p:cNvSpPr>
            <a:spLocks noChangeArrowheads="1"/>
          </p:cNvSpPr>
          <p:nvPr/>
        </p:nvSpPr>
        <p:spPr bwMode="auto">
          <a:xfrm>
            <a:off x="1268413" y="1018402"/>
            <a:ext cx="749458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s-ES" sz="1800" dirty="0">
                <a:latin typeface="Arial" pitchFamily="34" charset="0"/>
                <a:cs typeface="Times New Roman" pitchFamily="18" charset="0"/>
              </a:rPr>
              <a:t>CONTINUOUS </a:t>
            </a:r>
            <a:r>
              <a:rPr lang="en-US" altLang="es-ES" sz="1800" dirty="0" smtClean="0">
                <a:latin typeface="Arial" pitchFamily="34" charset="0"/>
                <a:cs typeface="Times New Roman" pitchFamily="18" charset="0"/>
              </a:rPr>
              <a:t>ASSESSMENT</a:t>
            </a:r>
            <a:endParaRPr lang="en-US" altLang="es-ES" sz="1800" dirty="0" smtClean="0">
              <a:latin typeface="Arial" pitchFamily="34" charset="0"/>
              <a:cs typeface="Times New Roman" pitchFamily="18" charset="0"/>
            </a:endParaRPr>
          </a:p>
          <a:p>
            <a:endParaRPr lang="en-US" altLang="es-ES" sz="1800" dirty="0">
              <a:latin typeface="Arial" pitchFamily="34" charset="0"/>
              <a:cs typeface="Times New Roman" pitchFamily="18" charset="0"/>
            </a:endParaRPr>
          </a:p>
          <a:p>
            <a:r>
              <a:rPr lang="en-US" altLang="es-ES" sz="1800" dirty="0">
                <a:latin typeface="Arial" pitchFamily="34" charset="0"/>
                <a:cs typeface="Times New Roman" pitchFamily="18" charset="0"/>
              </a:rPr>
              <a:t>Coursework 30%</a:t>
            </a:r>
          </a:p>
          <a:p>
            <a:r>
              <a:rPr lang="en-US" altLang="es-ES" sz="1800" dirty="0">
                <a:latin typeface="Arial" pitchFamily="34" charset="0"/>
                <a:cs typeface="Times New Roman" pitchFamily="18" charset="0"/>
              </a:rPr>
              <a:t>Exam 70</a:t>
            </a:r>
            <a:r>
              <a:rPr lang="en-US" altLang="es-ES" sz="1800" dirty="0" smtClean="0">
                <a:latin typeface="Arial" pitchFamily="34" charset="0"/>
                <a:cs typeface="Times New Roman" pitchFamily="18" charset="0"/>
              </a:rPr>
              <a:t>%</a:t>
            </a:r>
          </a:p>
          <a:p>
            <a:endParaRPr lang="en-US" altLang="es-ES" sz="1800" dirty="0" smtClean="0">
              <a:latin typeface="Arial" pitchFamily="34" charset="0"/>
              <a:cs typeface="Times New Roman" pitchFamily="18" charset="0"/>
            </a:endParaRPr>
          </a:p>
          <a:p>
            <a:pPr algn="just"/>
            <a:r>
              <a:rPr lang="en-US" altLang="es-ES" sz="1800" dirty="0" smtClean="0">
                <a:latin typeface="Arial" pitchFamily="34" charset="0"/>
                <a:cs typeface="Times New Roman" pitchFamily="18" charset="0"/>
              </a:rPr>
              <a:t>******Important </a:t>
            </a:r>
            <a:r>
              <a:rPr lang="en-US" altLang="es-ES" sz="1800" dirty="0">
                <a:latin typeface="Arial" pitchFamily="34" charset="0"/>
                <a:cs typeface="Times New Roman" pitchFamily="18" charset="0"/>
              </a:rPr>
              <a:t>note: students must obtain at least 50% in the final exam to pass the course. The overall mark (coursework plus written exam) to pass this subject is 50%. In order to qualify for the continuous evaluation </a:t>
            </a:r>
            <a:r>
              <a:rPr lang="en-US" altLang="es-ES" sz="1800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students are required to participate at least in 50% of the practical coursework</a:t>
            </a:r>
          </a:p>
          <a:p>
            <a:pPr eaLnBrk="1" hangingPunct="1"/>
            <a:endParaRPr lang="es-ES" altLang="es-ES" sz="1800" b="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Symbol" pitchFamily="18" charset="2"/>
              <a:buChar char="·"/>
            </a:pPr>
            <a:endParaRPr lang="en-US" altLang="es-ES" sz="1800" b="0" dirty="0">
              <a:latin typeface="Arial" pitchFamily="34" charset="0"/>
              <a:cs typeface="Times New Roman" pitchFamily="18" charset="0"/>
            </a:endParaRPr>
          </a:p>
          <a:p>
            <a:endParaRPr lang="en-US" altLang="es-ES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295400" y="-838200"/>
            <a:ext cx="7848600" cy="10248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s-ES" altLang="es-ES" sz="2000" b="0" dirty="0"/>
          </a:p>
          <a:p>
            <a:pPr marL="342900" indent="-342900">
              <a:buFont typeface="Arial" pitchFamily="34" charset="0"/>
              <a:buChar char="•"/>
            </a:pPr>
            <a:endParaRPr lang="es-ES" altLang="es-ES" sz="2000" b="0" dirty="0"/>
          </a:p>
          <a:p>
            <a:pPr marL="342900" indent="-342900">
              <a:buFont typeface="Arial" pitchFamily="34" charset="0"/>
              <a:buChar char="•"/>
            </a:pPr>
            <a:endParaRPr lang="es-ES" altLang="es-ES" sz="2000" b="0" dirty="0"/>
          </a:p>
          <a:p>
            <a:r>
              <a:rPr lang="es-ES" altLang="es-ES" sz="2000" dirty="0"/>
              <a:t>COURSEWORK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es-ES" sz="2000" b="0" dirty="0"/>
              <a:t>Students are required to hand in practical coursework after each topic and </a:t>
            </a:r>
            <a:r>
              <a:rPr lang="en-US" altLang="es-ES" sz="2000" b="0" dirty="0" smtClean="0"/>
              <a:t>present </a:t>
            </a:r>
            <a:r>
              <a:rPr lang="en-US" altLang="es-ES" sz="2000" b="0" dirty="0"/>
              <a:t>one of the questions in  the class.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altLang="es-ES" sz="2000" b="0" dirty="0"/>
              <a:t>PRACTICAL COURSEWORK will be uploaded at PRADO 2 (MOODLE) before each practical session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altLang="es-ES" sz="2000" b="0" dirty="0"/>
              <a:t>Each practical coursework uploaded will add 0,1 to the final mark. </a:t>
            </a:r>
            <a:r>
              <a:rPr lang="en-US" altLang="es-ES" sz="2000" b="0" dirty="0" smtClean="0"/>
              <a:t>Coursework </a:t>
            </a:r>
            <a:r>
              <a:rPr lang="en-US" sz="2000" b="0" dirty="0" smtClean="0"/>
              <a:t>delivered </a:t>
            </a:r>
            <a:r>
              <a:rPr lang="en-US" sz="2000" b="0" dirty="0"/>
              <a:t>late will count half of he mark. When delivered more than one week after the date of the seminar, the  score will be 0.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altLang="es-ES" sz="2000" b="0" dirty="0"/>
              <a:t>The ORAL PRESENTATION will add 0,5 points to the final mark. 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000" b="0" dirty="0"/>
              <a:t>The CORRECTED solution of  the oral presentation will be uploaded to the </a:t>
            </a:r>
            <a:r>
              <a:rPr lang="en-US" sz="2000" b="0" dirty="0" smtClean="0"/>
              <a:t>Class </a:t>
            </a:r>
            <a:r>
              <a:rPr lang="en-US" sz="2000" b="0" dirty="0"/>
              <a:t>FORUM in PRADO (OTHERWISE THE STUDENT WILL LOSE THE MARK OF THE ORAL PRESENTATION). The deadline will be 1 week from the  presentation in the class</a:t>
            </a:r>
            <a:endParaRPr lang="en-US" altLang="es-ES" sz="2000" b="0" dirty="0"/>
          </a:p>
          <a:p>
            <a:pPr marL="342900" indent="-342900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>
              <a:buFont typeface="Arial" pitchFamily="34" charset="0"/>
              <a:buChar char="•"/>
            </a:pPr>
            <a:endParaRPr lang="en-US" sz="2000" b="0" dirty="0"/>
          </a:p>
          <a:p>
            <a:pPr marL="342900" indent="-342900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>
              <a:buFont typeface="Arial" pitchFamily="34" charset="0"/>
              <a:buChar char="•"/>
            </a:pPr>
            <a:endParaRPr lang="en-US" altLang="es-ES" sz="2000" b="0" dirty="0"/>
          </a:p>
          <a:p>
            <a:pPr marL="342900" indent="-342900">
              <a:buFont typeface="Arial" pitchFamily="34" charset="0"/>
              <a:buChar char="•"/>
            </a:pPr>
            <a:endParaRPr lang="en-US" altLang="es-ES" sz="20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00200" y="838200"/>
            <a:ext cx="7239000" cy="4525963"/>
          </a:xfrm>
        </p:spPr>
        <p:txBody>
          <a:bodyPr/>
          <a:lstStyle/>
          <a:p>
            <a:endParaRPr lang="en-US" sz="2000" dirty="0"/>
          </a:p>
          <a:p>
            <a:pPr algn="just"/>
            <a:r>
              <a:rPr lang="en-US" sz="2000" dirty="0"/>
              <a:t>The teacher will assign students to ORAL practices in  a</a:t>
            </a:r>
            <a:r>
              <a:rPr lang="en-US" sz="2000" dirty="0" smtClean="0"/>
              <a:t>lphabetical order among </a:t>
            </a:r>
            <a:r>
              <a:rPr lang="en-US" sz="2000" dirty="0"/>
              <a:t>class </a:t>
            </a:r>
            <a:r>
              <a:rPr lang="en-US" sz="2000" dirty="0" err="1" smtClean="0"/>
              <a:t>partipants</a:t>
            </a:r>
            <a:endParaRPr lang="en-US" sz="2000" dirty="0"/>
          </a:p>
          <a:p>
            <a:pPr marL="0" indent="0" algn="just" eaLnBrk="0" hangingPunct="0">
              <a:buNone/>
            </a:pPr>
            <a:r>
              <a:rPr lang="en-US" altLang="es-ES" sz="2000" dirty="0" smtClean="0">
                <a:cs typeface="Times New Roman" pitchFamily="18" charset="0"/>
              </a:rPr>
              <a:t>	</a:t>
            </a:r>
            <a:endParaRPr lang="en-US" altLang="es-ES" sz="2000" dirty="0">
              <a:cs typeface="Times New Roman" pitchFamily="18" charset="0"/>
            </a:endParaRPr>
          </a:p>
          <a:p>
            <a:pPr algn="just" eaLnBrk="0" hangingPunct="0"/>
            <a:r>
              <a:rPr lang="en-US" sz="2000" dirty="0" smtClean="0"/>
              <a:t>A mid-term test </a:t>
            </a:r>
            <a:r>
              <a:rPr lang="en-US" sz="2000" dirty="0"/>
              <a:t>will be held that will count 1.5 points </a:t>
            </a:r>
            <a:r>
              <a:rPr lang="en-US" sz="2000" dirty="0" smtClean="0"/>
              <a:t>approximately towards the final mark (multiple choice questions)</a:t>
            </a:r>
          </a:p>
          <a:p>
            <a:pPr algn="just" eaLnBrk="0" hangingPunct="0"/>
            <a:endParaRPr lang="en-US" sz="2000" dirty="0"/>
          </a:p>
          <a:p>
            <a:pPr algn="just" eaLnBrk="0" hangingPunct="0"/>
            <a:r>
              <a:rPr lang="en-US" altLang="es-ES" sz="2000" dirty="0" smtClean="0">
                <a:cs typeface="Times New Roman" pitchFamily="18" charset="0"/>
              </a:rPr>
              <a:t>The final exam will include exercises, brief theoretical questions and multiple choice questions	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168265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ápsulas">
  <a:themeElements>
    <a:clrScheme name="Cápsula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ápsulas">
      <a:majorFont>
        <a:latin typeface="Swis721 Cn BT"/>
        <a:ea typeface=""/>
        <a:cs typeface=""/>
      </a:majorFont>
      <a:minorFont>
        <a:latin typeface="Swiss721 SW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triangle" w="med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s-E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wis721 Cn B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triangle" w="med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s-E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wis721 Cn BT" pitchFamily="34" charset="0"/>
          </a:defRPr>
        </a:defPPr>
      </a:lstStyle>
    </a:lnDef>
  </a:objectDefaults>
  <a:extraClrSchemeLst>
    <a:extraClrScheme>
      <a:clrScheme name="Cápsula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ápsula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ápsula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presentaciones\Cápsulas.pot</Template>
  <TotalTime>11720</TotalTime>
  <Words>276</Words>
  <Application>Microsoft Office PowerPoint</Application>
  <PresentationFormat>Presentación en pantalla (4:3)</PresentationFormat>
  <Paragraphs>86</Paragraphs>
  <Slides>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Cápsulas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Juan Sánchez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ASoler</dc:creator>
  <cp:lastModifiedBy>Windows User</cp:lastModifiedBy>
  <cp:revision>1093</cp:revision>
  <dcterms:created xsi:type="dcterms:W3CDTF">1999-11-06T18:04:57Z</dcterms:created>
  <dcterms:modified xsi:type="dcterms:W3CDTF">2019-09-12T13:41:47Z</dcterms:modified>
</cp:coreProperties>
</file>