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embeddings/oleObject3.bin" ContentType="application/vnd.openxmlformats-officedocument.oleObject"/>
  <Override PartName="/ppt/notesSlides/notesSlide5.xml" ContentType="application/vnd.openxmlformats-officedocument.presentationml.notesSlide+xml"/>
  <Override PartName="/ppt/embeddings/oleObject4.bin" ContentType="application/vnd.openxmlformats-officedocument.oleObject"/>
  <Override PartName="/ppt/notesSlides/notesSlide6.xml" ContentType="application/vnd.openxmlformats-officedocument.presentationml.notesSlide+xml"/>
  <Override PartName="/ppt/embeddings/oleObject5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6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7.bin" ContentType="application/vnd.openxmlformats-officedocument.oleObject"/>
  <Override PartName="/ppt/notesSlides/notesSlide11.xml" ContentType="application/vnd.openxmlformats-officedocument.presentationml.notesSlide+xml"/>
  <Override PartName="/ppt/embeddings/oleObject8.bin" ContentType="application/vnd.openxmlformats-officedocument.oleObject"/>
  <Override PartName="/ppt/notesSlides/notesSlide12.xml" ContentType="application/vnd.openxmlformats-officedocument.presentationml.notesSlide+xml"/>
  <Override PartName="/ppt/embeddings/oleObject9.bin" ContentType="application/vnd.openxmlformats-officedocument.oleObject"/>
  <Override PartName="/ppt/notesSlides/notesSlide13.xml" ContentType="application/vnd.openxmlformats-officedocument.presentationml.notesSlide+xml"/>
  <Override PartName="/ppt/embeddings/oleObject10.bin" ContentType="application/vnd.openxmlformats-officedocument.oleObject"/>
  <Override PartName="/ppt/notesSlides/notesSlide14.xml" ContentType="application/vnd.openxmlformats-officedocument.presentationml.notesSlide+xml"/>
  <Override PartName="/ppt/embeddings/oleObject11.bin" ContentType="application/vnd.openxmlformats-officedocument.oleObject"/>
  <Override PartName="/ppt/notesSlides/notesSlide15.xml" ContentType="application/vnd.openxmlformats-officedocument.presentationml.notesSlide+xml"/>
  <Override PartName="/ppt/embeddings/oleObject12.bin" ContentType="application/vnd.openxmlformats-officedocument.oleObject"/>
  <Override PartName="/ppt/notesSlides/notesSlide16.xml" ContentType="application/vnd.openxmlformats-officedocument.presentationml.notesSlide+xml"/>
  <Override PartName="/ppt/embeddings/oleObject13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256" r:id="rId2"/>
    <p:sldId id="313" r:id="rId3"/>
    <p:sldId id="316" r:id="rId4"/>
    <p:sldId id="322" r:id="rId5"/>
    <p:sldId id="323" r:id="rId6"/>
    <p:sldId id="478" r:id="rId7"/>
    <p:sldId id="325" r:id="rId8"/>
    <p:sldId id="324" r:id="rId9"/>
    <p:sldId id="447" r:id="rId10"/>
    <p:sldId id="402" r:id="rId11"/>
    <p:sldId id="330" r:id="rId12"/>
    <p:sldId id="476" r:id="rId13"/>
    <p:sldId id="488" r:id="rId14"/>
    <p:sldId id="333" r:id="rId15"/>
    <p:sldId id="489" r:id="rId16"/>
    <p:sldId id="470" r:id="rId17"/>
    <p:sldId id="485" r:id="rId18"/>
    <p:sldId id="458" r:id="rId19"/>
    <p:sldId id="486" r:id="rId20"/>
    <p:sldId id="487" r:id="rId21"/>
    <p:sldId id="449" r:id="rId22"/>
    <p:sldId id="484" r:id="rId23"/>
    <p:sldId id="479" r:id="rId24"/>
    <p:sldId id="338" r:id="rId25"/>
    <p:sldId id="461" r:id="rId26"/>
    <p:sldId id="463" r:id="rId27"/>
    <p:sldId id="490" r:id="rId28"/>
    <p:sldId id="439" r:id="rId29"/>
    <p:sldId id="345" r:id="rId30"/>
    <p:sldId id="379" r:id="rId31"/>
    <p:sldId id="468" r:id="rId32"/>
    <p:sldId id="450" r:id="rId33"/>
    <p:sldId id="451" r:id="rId34"/>
    <p:sldId id="420" r:id="rId35"/>
    <p:sldId id="421" r:id="rId36"/>
    <p:sldId id="422" r:id="rId37"/>
    <p:sldId id="423" r:id="rId38"/>
    <p:sldId id="477" r:id="rId39"/>
    <p:sldId id="424" r:id="rId40"/>
    <p:sldId id="425" r:id="rId41"/>
    <p:sldId id="480" r:id="rId42"/>
    <p:sldId id="430" r:id="rId43"/>
    <p:sldId id="426" r:id="rId44"/>
    <p:sldId id="455" r:id="rId45"/>
    <p:sldId id="456" r:id="rId46"/>
    <p:sldId id="472" r:id="rId47"/>
    <p:sldId id="482" r:id="rId48"/>
  </p:sldIdLst>
  <p:sldSz cx="9144000" cy="6858000" type="screen4x3"/>
  <p:notesSz cx="6794500" cy="99822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2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Relationship Id="rId3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CFA2F-F516-4A59-988A-E7CB4FCF5865}" type="datetimeFigureOut">
              <a:rPr lang="de-AT" smtClean="0"/>
              <a:t>19.06.13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81358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81358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EFC43-D260-45F3-8C1F-F5DCC5B06AA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31608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570AD-B56C-4887-8B95-00280141C332}" type="datetimeFigureOut">
              <a:rPr lang="de-DE" smtClean="0"/>
              <a:t>19.06.13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9300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41545"/>
            <a:ext cx="5435600" cy="44919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81358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1AF6A-54A1-46A8-AF59-D52616C11E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2433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1AF6A-54A1-46A8-AF59-D52616C11E7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687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28 min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1AF6A-54A1-46A8-AF59-D52616C11E7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8207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32-33 min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32-33 min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35 </a:t>
            </a:r>
            <a:r>
              <a:rPr lang="de-DE" dirty="0" err="1" smtClean="0"/>
              <a:t>minuten</a:t>
            </a:r>
            <a:endParaRPr lang="de-DE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 smtClean="0"/>
              <a:t>37 min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1AF6A-54A1-46A8-AF59-D52616C11E7F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09773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44 min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1AF6A-54A1-46A8-AF59-D52616C11E7F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5284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3-4 min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1AF6A-54A1-46A8-AF59-D52616C11E7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72339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48 min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1AF6A-54A1-46A8-AF59-D52616C11E7F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3650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F5CCAD-5000-4589-8D59-55FDE7D72D03}" type="slidenum">
              <a:rPr lang="de-DE"/>
              <a:pPr/>
              <a:t>47</a:t>
            </a:fld>
            <a:endParaRPr lang="de-DE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6 min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1AF6A-54A1-46A8-AF59-D52616C11E7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8488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9 min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1AF6A-54A1-46A8-AF59-D52616C11E7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1149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11-12 min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1AF6A-54A1-46A8-AF59-D52616C11E7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0475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11-12 min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1AF6A-54A1-46A8-AF59-D52616C11E7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0475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13 min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1AF6A-54A1-46A8-AF59-D52616C11E7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1131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F257BE-3B1F-4A81-8080-8FB334CDBB75}" type="slidenum">
              <a:rPr lang="de-DE" smtClean="0"/>
              <a:pPr eaLnBrk="1" hangingPunct="1"/>
              <a:t>8</a:t>
            </a:fld>
            <a:endParaRPr lang="de-DE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  <a:p>
            <a:pPr eaLnBrk="1" hangingPunct="1">
              <a:spcBef>
                <a:spcPct val="0"/>
              </a:spcBef>
            </a:pPr>
            <a:r>
              <a:rPr lang="de-DE" dirty="0" smtClean="0"/>
              <a:t>----- Besprechungsnotizen (24.09.12 07:41) -----</a:t>
            </a:r>
          </a:p>
          <a:p>
            <a:pPr eaLnBrk="1" hangingPunct="1">
              <a:spcBef>
                <a:spcPct val="0"/>
              </a:spcBef>
            </a:pPr>
            <a:r>
              <a:rPr lang="de-DE" dirty="0" smtClean="0"/>
              <a:t>15 minuten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27 min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1AF6A-54A1-46A8-AF59-D52616C11E7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5784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19.06.13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216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19.06.13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3971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19.06.13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0224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AE6A1-D28A-4A4C-B9C6-25353EDC8FD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398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19.06.13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3695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19.06.13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3658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19.06.13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2265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19.06.13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926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19.06.13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27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19.06.13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007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19.06.13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7969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19.06.13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531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19.06.13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519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5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6.wmf"/><Relationship Id="rId6" Type="http://schemas.openxmlformats.org/officeDocument/2006/relationships/image" Target="../media/image17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8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9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28.png"/><Relationship Id="rId5" Type="http://schemas.openxmlformats.org/officeDocument/2006/relationships/oleObject" Target="../embeddings/oleObject14.bin"/><Relationship Id="rId6" Type="http://schemas.openxmlformats.org/officeDocument/2006/relationships/image" Target="../media/image8.wmf"/><Relationship Id="rId7" Type="http://schemas.openxmlformats.org/officeDocument/2006/relationships/image" Target="../media/image22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5.wmf"/><Relationship Id="rId5" Type="http://schemas.openxmlformats.org/officeDocument/2006/relationships/image" Target="../media/image26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3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31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32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6" Type="http://schemas.openxmlformats.org/officeDocument/2006/relationships/image" Target="../media/image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png"/><Relationship Id="rId3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6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oleObject" Target="../embeddings/oleObject6.bin"/><Relationship Id="rId5" Type="http://schemas.openxmlformats.org/officeDocument/2006/relationships/image" Target="../media/image8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sz="4800" dirty="0" smtClean="0"/>
              <a:t>Public </a:t>
            </a:r>
            <a:r>
              <a:rPr lang="de-DE" sz="4800" dirty="0" err="1" smtClean="0"/>
              <a:t>Goods</a:t>
            </a:r>
            <a:r>
              <a:rPr lang="de-DE" sz="4800" dirty="0" smtClean="0"/>
              <a:t> </a:t>
            </a:r>
            <a:r>
              <a:rPr lang="de-DE" sz="4800" dirty="0" err="1" smtClean="0"/>
              <a:t>and</a:t>
            </a:r>
            <a:r>
              <a:rPr lang="de-DE" sz="4800" dirty="0" smtClean="0"/>
              <a:t> </a:t>
            </a:r>
            <a:r>
              <a:rPr lang="de-DE" sz="4800" dirty="0" err="1" smtClean="0"/>
              <a:t>Social</a:t>
            </a:r>
            <a:r>
              <a:rPr lang="de-DE" sz="4800" dirty="0" smtClean="0"/>
              <a:t> </a:t>
            </a:r>
            <a:r>
              <a:rPr lang="de-DE" sz="4800" dirty="0" err="1" smtClean="0"/>
              <a:t>Contracts</a:t>
            </a:r>
            <a:endParaRPr lang="de-DE" sz="3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Karl Sigmund </a:t>
            </a:r>
          </a:p>
          <a:p>
            <a:r>
              <a:rPr lang="de-DE" sz="2000" dirty="0" smtClean="0"/>
              <a:t>University </a:t>
            </a:r>
            <a:r>
              <a:rPr lang="de-DE" sz="2000" dirty="0" err="1" smtClean="0"/>
              <a:t>of</a:t>
            </a:r>
            <a:r>
              <a:rPr lang="de-DE" sz="2000" dirty="0" smtClean="0"/>
              <a:t> Vienna </a:t>
            </a:r>
            <a:r>
              <a:rPr lang="de-DE" sz="2000" dirty="0" err="1" smtClean="0"/>
              <a:t>and</a:t>
            </a:r>
            <a:r>
              <a:rPr lang="de-DE" sz="2000" dirty="0" smtClean="0"/>
              <a:t> IIASA, </a:t>
            </a:r>
            <a:r>
              <a:rPr lang="de-DE" sz="2000" dirty="0" err="1" smtClean="0"/>
              <a:t>Laxenburg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184430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3"/>
          <p:cNvSpPr>
            <a:spLocks noGrp="1"/>
          </p:cNvSpPr>
          <p:nvPr>
            <p:ph type="title"/>
          </p:nvPr>
        </p:nvSpPr>
        <p:spPr>
          <a:xfrm>
            <a:off x="1907704" y="6165304"/>
            <a:ext cx="3816424" cy="504056"/>
          </a:xfrm>
        </p:spPr>
        <p:txBody>
          <a:bodyPr>
            <a:normAutofit/>
          </a:bodyPr>
          <a:lstStyle/>
          <a:p>
            <a:r>
              <a:rPr lang="de-DE" sz="2000" dirty="0" smtClean="0"/>
              <a:t>Fehr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Gächter</a:t>
            </a:r>
            <a:r>
              <a:rPr lang="de-DE" sz="2000" dirty="0" smtClean="0"/>
              <a:t> (Nature 2002)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043" y="1268761"/>
            <a:ext cx="8663437" cy="4486628"/>
          </a:xfrm>
          <a:noFill/>
        </p:spPr>
      </p:pic>
    </p:spTree>
    <p:extLst>
      <p:ext uri="{BB962C8B-B14F-4D97-AF65-F5344CB8AC3E}">
        <p14:creationId xmlns:p14="http://schemas.microsoft.com/office/powerpoint/2010/main" val="3625947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Costly</a:t>
            </a:r>
            <a:r>
              <a:rPr lang="de-DE" dirty="0" smtClean="0"/>
              <a:t> Peer </a:t>
            </a:r>
            <a:r>
              <a:rPr lang="de-DE" dirty="0" err="1" smtClean="0"/>
              <a:t>Punishment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a </a:t>
            </a:r>
            <a:r>
              <a:rPr lang="de-DE" dirty="0" err="1" smtClean="0"/>
              <a:t>punisher</a:t>
            </a:r>
            <a:r>
              <a:rPr lang="de-DE" dirty="0" smtClean="0"/>
              <a:t> 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costly</a:t>
            </a:r>
            <a:endParaRPr lang="de-DE" dirty="0" smtClean="0"/>
          </a:p>
          <a:p>
            <a:pPr marL="0" indent="0">
              <a:buNone/>
            </a:pPr>
            <a:r>
              <a:rPr lang="de-DE" dirty="0" err="1" smtClean="0"/>
              <a:t>Opportunity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/>
              <a:t>s</a:t>
            </a:r>
            <a:r>
              <a:rPr lang="de-DE" dirty="0" err="1" smtClean="0"/>
              <a:t>econd</a:t>
            </a:r>
            <a:r>
              <a:rPr lang="de-DE" dirty="0" smtClean="0"/>
              <a:t>-order </a:t>
            </a:r>
            <a:r>
              <a:rPr lang="de-DE" dirty="0" err="1" smtClean="0"/>
              <a:t>free</a:t>
            </a:r>
            <a:r>
              <a:rPr lang="de-DE" dirty="0" smtClean="0"/>
              <a:t>-riders </a:t>
            </a:r>
          </a:p>
          <a:p>
            <a:pPr marL="0" indent="0">
              <a:buNone/>
            </a:pPr>
            <a:r>
              <a:rPr lang="de-DE" dirty="0" smtClean="0"/>
              <a:t>(</a:t>
            </a:r>
            <a:r>
              <a:rPr lang="de-DE" dirty="0" err="1" smtClean="0"/>
              <a:t>who</a:t>
            </a:r>
            <a:r>
              <a:rPr lang="de-DE" dirty="0" smtClean="0"/>
              <a:t> </a:t>
            </a:r>
            <a:r>
              <a:rPr lang="de-DE" dirty="0" err="1" smtClean="0"/>
              <a:t>contribute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Mutual </a:t>
            </a:r>
            <a:r>
              <a:rPr lang="de-DE" dirty="0" err="1"/>
              <a:t>A</a:t>
            </a:r>
            <a:r>
              <a:rPr lang="de-DE" dirty="0" err="1" smtClean="0"/>
              <a:t>id</a:t>
            </a:r>
            <a:r>
              <a:rPr lang="de-DE" dirty="0" smtClean="0"/>
              <a:t>, but not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punishment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r>
              <a:rPr lang="de-DE" dirty="0" smtClean="0"/>
              <a:t> </a:t>
            </a:r>
            <a:r>
              <a:rPr lang="de-DE" dirty="0" err="1" smtClean="0"/>
              <a:t>They</a:t>
            </a:r>
            <a:r>
              <a:rPr lang="de-DE" dirty="0" smtClean="0"/>
              <a:t> do </a:t>
            </a:r>
            <a:r>
              <a:rPr lang="de-DE" dirty="0" err="1" smtClean="0"/>
              <a:t>better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punishers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free</a:t>
            </a:r>
            <a:r>
              <a:rPr lang="de-DE" dirty="0" smtClean="0"/>
              <a:t>-riders </a:t>
            </a:r>
            <a:r>
              <a:rPr lang="de-DE" dirty="0" err="1" smtClean="0"/>
              <a:t>around</a:t>
            </a:r>
            <a:r>
              <a:rPr lang="de-DE" dirty="0" smtClean="0"/>
              <a:t> (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equally</a:t>
            </a:r>
            <a:r>
              <a:rPr lang="de-DE" dirty="0" smtClean="0"/>
              <a:t> </a:t>
            </a:r>
            <a:r>
              <a:rPr lang="de-DE" dirty="0" err="1" smtClean="0"/>
              <a:t>well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not)</a:t>
            </a:r>
          </a:p>
        </p:txBody>
      </p:sp>
    </p:spTree>
    <p:extLst>
      <p:ext uri="{BB962C8B-B14F-4D97-AF65-F5344CB8AC3E}">
        <p14:creationId xmlns:p14="http://schemas.microsoft.com/office/powerpoint/2010/main" val="2425273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Peer </a:t>
            </a:r>
            <a:r>
              <a:rPr lang="de-AT" dirty="0" err="1" smtClean="0"/>
              <a:t>Punishment</a:t>
            </a:r>
            <a:r>
              <a:rPr lang="de-AT" dirty="0" smtClean="0"/>
              <a:t> </a:t>
            </a:r>
            <a:r>
              <a:rPr lang="de-AT" dirty="0" err="1" smtClean="0"/>
              <a:t>vanishes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Infinite </a:t>
            </a:r>
            <a:r>
              <a:rPr lang="de-AT" dirty="0" err="1" smtClean="0"/>
              <a:t>population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 smtClean="0"/>
              <a:t>  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AT" dirty="0" smtClean="0"/>
              <a:t>Strong </a:t>
            </a:r>
            <a:r>
              <a:rPr lang="de-AT" dirty="0" err="1" smtClean="0"/>
              <a:t>selection</a:t>
            </a:r>
            <a:endParaRPr lang="de-AT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 err="1" smtClean="0"/>
              <a:t>Stationary</a:t>
            </a:r>
            <a:r>
              <a:rPr lang="de-AT" dirty="0" smtClean="0"/>
              <a:t> </a:t>
            </a:r>
            <a:r>
              <a:rPr lang="de-AT" dirty="0" err="1" smtClean="0"/>
              <a:t>distribution</a:t>
            </a:r>
            <a:r>
              <a:rPr lang="de-AT" dirty="0" smtClean="0"/>
              <a:t>:</a:t>
            </a:r>
          </a:p>
          <a:p>
            <a:pPr marL="0" indent="0">
              <a:buNone/>
            </a:pPr>
            <a:r>
              <a:rPr lang="de-AT" dirty="0" smtClean="0"/>
              <a:t>100 </a:t>
            </a:r>
            <a:r>
              <a:rPr lang="de-AT" dirty="0" err="1" smtClean="0"/>
              <a:t>percent</a:t>
            </a:r>
            <a:r>
              <a:rPr lang="de-AT" dirty="0" smtClean="0"/>
              <a:t> </a:t>
            </a:r>
            <a:r>
              <a:rPr lang="de-AT" dirty="0" err="1"/>
              <a:t>f</a:t>
            </a:r>
            <a:r>
              <a:rPr lang="de-AT" dirty="0" err="1" smtClean="0"/>
              <a:t>reeriders</a:t>
            </a:r>
            <a:endParaRPr lang="de-AT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27548"/>
            <a:ext cx="4299129" cy="322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095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Peer </a:t>
            </a:r>
            <a:r>
              <a:rPr lang="de-DE" dirty="0" err="1" smtClean="0"/>
              <a:t>Punishment</a:t>
            </a:r>
            <a:r>
              <a:rPr lang="de-DE" dirty="0" smtClean="0"/>
              <a:t> </a:t>
            </a:r>
            <a:r>
              <a:rPr lang="de-DE" dirty="0" err="1" smtClean="0"/>
              <a:t>vanishes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64468291"/>
              </p:ext>
            </p:extLst>
          </p:nvPr>
        </p:nvGraphicFramePr>
        <p:xfrm>
          <a:off x="2051720" y="2636912"/>
          <a:ext cx="4351701" cy="33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88" name="Formel" r:id="rId3" imgW="1714500" imgH="1333500" progId="Equation.3">
                  <p:embed/>
                </p:oleObj>
              </mc:Choice>
              <mc:Fallback>
                <p:oleObj name="Formel" r:id="rId3" imgW="1714500" imgH="1333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1720" y="2636912"/>
                        <a:ext cx="4351701" cy="3384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6155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Optional Mutual </a:t>
            </a:r>
            <a:r>
              <a:rPr lang="de-DE" dirty="0" err="1" smtClean="0"/>
              <a:t>Aid</a:t>
            </a:r>
            <a:r>
              <a:rPr lang="de-DE" dirty="0" smtClean="0"/>
              <a:t> </a:t>
            </a:r>
            <a:r>
              <a:rPr lang="de-DE" dirty="0"/>
              <a:t>G</a:t>
            </a:r>
            <a:r>
              <a:rPr lang="de-DE" dirty="0" smtClean="0"/>
              <a:t>ame</a:t>
            </a:r>
            <a:endParaRPr lang="de-AT" dirty="0" smtClean="0"/>
          </a:p>
        </p:txBody>
      </p:sp>
      <p:graphicFrame>
        <p:nvGraphicFramePr>
          <p:cNvPr id="21507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568272"/>
              </p:ext>
            </p:extLst>
          </p:nvPr>
        </p:nvGraphicFramePr>
        <p:xfrm>
          <a:off x="526171" y="2060849"/>
          <a:ext cx="7740430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3" name="Formel" r:id="rId4" imgW="3632200" imgH="1993900" progId="Equation.3">
                  <p:embed/>
                </p:oleObj>
              </mc:Choice>
              <mc:Fallback>
                <p:oleObj name="Formel" r:id="rId4" imgW="3632200" imgH="1993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171" y="2060849"/>
                        <a:ext cx="7740430" cy="42484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1386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pPr eaLnBrk="1" hangingPunct="1"/>
            <a:r>
              <a:rPr lang="de-DE" dirty="0" smtClean="0"/>
              <a:t>Optional Mutual </a:t>
            </a:r>
            <a:r>
              <a:rPr lang="de-DE" dirty="0" err="1" smtClean="0"/>
              <a:t>Aid</a:t>
            </a:r>
            <a:r>
              <a:rPr lang="de-DE" dirty="0" smtClean="0"/>
              <a:t> </a:t>
            </a:r>
            <a:r>
              <a:rPr lang="de-DE" dirty="0"/>
              <a:t>G</a:t>
            </a:r>
            <a:r>
              <a:rPr lang="de-DE" dirty="0" smtClean="0"/>
              <a:t>ame</a:t>
            </a:r>
            <a:endParaRPr lang="de-AT" dirty="0" smtClean="0"/>
          </a:p>
        </p:txBody>
      </p:sp>
      <p:graphicFrame>
        <p:nvGraphicFramePr>
          <p:cNvPr id="21507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157982"/>
              </p:ext>
            </p:extLst>
          </p:nvPr>
        </p:nvGraphicFramePr>
        <p:xfrm>
          <a:off x="506937" y="1916832"/>
          <a:ext cx="7371395" cy="432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4" name="Formel" r:id="rId4" imgW="3467100" imgH="2032000" progId="Equation.3">
                  <p:embed/>
                </p:oleObj>
              </mc:Choice>
              <mc:Fallback>
                <p:oleObj name="Formel" r:id="rId4" imgW="3467100" imgH="2032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937" y="1916832"/>
                        <a:ext cx="7371395" cy="4320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5816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Optional Mutual </a:t>
            </a:r>
            <a:r>
              <a:rPr lang="de-AT" dirty="0" err="1" smtClean="0"/>
              <a:t>Aid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de-AT" dirty="0" smtClean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48488"/>
            <a:ext cx="4038600" cy="342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406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Arial" charset="0"/>
              </a:rPr>
              <a:t>Optional Public Good game</a:t>
            </a:r>
            <a:endParaRPr lang="de-AT">
              <a:latin typeface="Arial" charset="0"/>
            </a:endParaRPr>
          </a:p>
        </p:txBody>
      </p:sp>
      <p:graphicFrame>
        <p:nvGraphicFramePr>
          <p:cNvPr id="22531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671114"/>
              </p:ext>
            </p:extLst>
          </p:nvPr>
        </p:nvGraphicFramePr>
        <p:xfrm>
          <a:off x="900113" y="1746250"/>
          <a:ext cx="6216650" cy="477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Formel" r:id="rId4" imgW="3403600" imgH="2616200" progId="Equation.3">
                  <p:embed/>
                </p:oleObj>
              </mc:Choice>
              <mc:Fallback>
                <p:oleObj name="Formel" r:id="rId4" imgW="3403600" imgH="2616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746250"/>
                        <a:ext cx="6216650" cy="477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1802177" y="483491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761218" y="39334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0541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pPr eaLnBrk="1" hangingPunct="1"/>
            <a:r>
              <a:rPr lang="de-DE" dirty="0" smtClean="0"/>
              <a:t>Optional,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peer</a:t>
            </a:r>
            <a:r>
              <a:rPr lang="de-DE" dirty="0" smtClean="0"/>
              <a:t> </a:t>
            </a:r>
            <a:r>
              <a:rPr lang="de-DE" dirty="0" err="1" smtClean="0"/>
              <a:t>punishment</a:t>
            </a:r>
            <a:endParaRPr lang="de-AT" dirty="0" smtClean="0"/>
          </a:p>
        </p:txBody>
      </p:sp>
      <p:graphicFrame>
        <p:nvGraphicFramePr>
          <p:cNvPr id="25603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8918831"/>
              </p:ext>
            </p:extLst>
          </p:nvPr>
        </p:nvGraphicFramePr>
        <p:xfrm>
          <a:off x="4562475" y="2582863"/>
          <a:ext cx="4556125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1" name="Formel" r:id="rId4" imgW="3098520" imgH="1942920" progId="Equation.3">
                  <p:embed/>
                </p:oleObj>
              </mc:Choice>
              <mc:Fallback>
                <p:oleObj name="Formel" r:id="rId4" imgW="3098520" imgH="1942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475" y="2582863"/>
                        <a:ext cx="4556125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9346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40767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063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Arial" charset="0"/>
              </a:rPr>
              <a:t>Peer  Punishment</a:t>
            </a:r>
            <a:endParaRPr lang="de-AT">
              <a:latin typeface="Arial" charset="0"/>
            </a:endParaRPr>
          </a:p>
        </p:txBody>
      </p:sp>
      <p:graphicFrame>
        <p:nvGraphicFramePr>
          <p:cNvPr id="4198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3730713"/>
              </p:ext>
            </p:extLst>
          </p:nvPr>
        </p:nvGraphicFramePr>
        <p:xfrm>
          <a:off x="733425" y="1766888"/>
          <a:ext cx="7015163" cy="483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2" name="Formel" r:id="rId4" imgW="3759200" imgH="2590800" progId="Equation.3">
                  <p:embed/>
                </p:oleObj>
              </mc:Choice>
              <mc:Fallback>
                <p:oleObj name="Formel" r:id="rId4" imgW="3759200" imgH="259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1766888"/>
                        <a:ext cx="7015163" cy="483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2242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200" dirty="0" err="1" smtClean="0"/>
              <a:t>Evolutionary</a:t>
            </a:r>
            <a:r>
              <a:rPr lang="de-DE" sz="3200" dirty="0" smtClean="0"/>
              <a:t> </a:t>
            </a:r>
            <a:r>
              <a:rPr lang="de-DE" sz="3200" dirty="0" err="1" smtClean="0"/>
              <a:t>games</a:t>
            </a:r>
            <a:r>
              <a:rPr lang="de-DE" sz="3200" dirty="0" smtClean="0"/>
              <a:t> </a:t>
            </a:r>
            <a:r>
              <a:rPr lang="de-DE" sz="3200" dirty="0" err="1" smtClean="0"/>
              <a:t>with</a:t>
            </a:r>
            <a:r>
              <a:rPr lang="de-DE" sz="3200" dirty="0" smtClean="0"/>
              <a:t> </a:t>
            </a:r>
            <a:r>
              <a:rPr lang="de-DE" sz="3200" dirty="0" err="1" smtClean="0"/>
              <a:t>cultural</a:t>
            </a:r>
            <a:r>
              <a:rPr lang="de-DE" sz="3200" dirty="0" smtClean="0"/>
              <a:t> </a:t>
            </a:r>
            <a:r>
              <a:rPr lang="de-DE" sz="3200" dirty="0" err="1" smtClean="0"/>
              <a:t>transmission</a:t>
            </a:r>
            <a:endParaRPr lang="de-AT" sz="32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de-DE" sz="2400" smtClean="0"/>
          </a:p>
          <a:p>
            <a:pPr eaLnBrk="1" hangingPunct="1"/>
            <a:endParaRPr lang="de-AT" sz="2400" smtClean="0"/>
          </a:p>
        </p:txBody>
      </p:sp>
      <p:graphicFrame>
        <p:nvGraphicFramePr>
          <p:cNvPr id="13316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90798672"/>
              </p:ext>
            </p:extLst>
          </p:nvPr>
        </p:nvGraphicFramePr>
        <p:xfrm>
          <a:off x="1827213" y="2636862"/>
          <a:ext cx="6475412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2" name="Formel" r:id="rId4" imgW="2831760" imgH="1574640" progId="Equation.3">
                  <p:embed/>
                </p:oleObj>
              </mc:Choice>
              <mc:Fallback>
                <p:oleObj name="Formel" r:id="rId4" imgW="2831760" imgH="1574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213" y="2636862"/>
                        <a:ext cx="6475412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3671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Arial" charset="0"/>
              </a:rPr>
              <a:t>Peer  Punishment</a:t>
            </a:r>
            <a:endParaRPr lang="de-AT">
              <a:latin typeface="Arial" charset="0"/>
            </a:endParaRPr>
          </a:p>
        </p:txBody>
      </p:sp>
      <p:graphicFrame>
        <p:nvGraphicFramePr>
          <p:cNvPr id="4403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525933"/>
              </p:ext>
            </p:extLst>
          </p:nvPr>
        </p:nvGraphicFramePr>
        <p:xfrm>
          <a:off x="1428088" y="1772816"/>
          <a:ext cx="5375938" cy="4048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0" name="Formel" r:id="rId4" imgW="3035300" imgH="2286000" progId="Equation.3">
                  <p:embed/>
                </p:oleObj>
              </mc:Choice>
              <mc:Fallback>
                <p:oleObj name="Formel" r:id="rId4" imgW="3035300" imgH="2286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088" y="1772816"/>
                        <a:ext cx="5375938" cy="40485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0233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Voluntary</a:t>
            </a:r>
            <a:r>
              <a:rPr lang="de-DE" dirty="0" smtClean="0"/>
              <a:t> </a:t>
            </a:r>
            <a:r>
              <a:rPr lang="de-DE" dirty="0" err="1" smtClean="0"/>
              <a:t>vs</a:t>
            </a:r>
            <a:r>
              <a:rPr lang="de-DE" dirty="0" smtClean="0"/>
              <a:t> </a:t>
            </a:r>
            <a:r>
              <a:rPr lang="de-DE" dirty="0" err="1" smtClean="0"/>
              <a:t>Compulsory</a:t>
            </a:r>
            <a:r>
              <a:rPr lang="de-DE" dirty="0" smtClean="0"/>
              <a:t> Games</a:t>
            </a:r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5175" y="2514600"/>
            <a:ext cx="5838825" cy="3048000"/>
          </a:xfrm>
          <a:noFill/>
        </p:spPr>
      </p:pic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941168"/>
            <a:ext cx="2031248" cy="125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59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Peer </a:t>
            </a:r>
            <a:r>
              <a:rPr lang="de-DE" dirty="0" err="1" smtClean="0"/>
              <a:t>punishment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Reputation </a:t>
            </a:r>
            <a:r>
              <a:rPr lang="de-DE" dirty="0" err="1" smtClean="0"/>
              <a:t>effects</a:t>
            </a:r>
            <a:r>
              <a:rPr lang="de-DE" dirty="0" smtClean="0"/>
              <a:t>  (</a:t>
            </a:r>
            <a:r>
              <a:rPr lang="de-DE" dirty="0" err="1" smtClean="0"/>
              <a:t>Hauert</a:t>
            </a:r>
            <a:r>
              <a:rPr lang="de-DE" dirty="0" smtClean="0"/>
              <a:t>, </a:t>
            </a:r>
            <a:r>
              <a:rPr lang="de-DE" dirty="0" err="1" smtClean="0"/>
              <a:t>Hilbe</a:t>
            </a:r>
            <a:r>
              <a:rPr lang="de-DE" dirty="0" smtClean="0"/>
              <a:t>, Barclay)</a:t>
            </a:r>
          </a:p>
          <a:p>
            <a:pPr marL="0" indent="0">
              <a:buNone/>
            </a:pPr>
            <a:r>
              <a:rPr lang="de-DE" dirty="0" smtClean="0"/>
              <a:t>Consensus  (Boyd, </a:t>
            </a:r>
            <a:r>
              <a:rPr lang="de-DE" dirty="0" err="1" smtClean="0"/>
              <a:t>Gintis</a:t>
            </a:r>
            <a:r>
              <a:rPr lang="de-DE" dirty="0" smtClean="0"/>
              <a:t>, Ertan, </a:t>
            </a:r>
            <a:r>
              <a:rPr lang="de-DE" dirty="0" err="1" smtClean="0"/>
              <a:t>Puttermann</a:t>
            </a:r>
            <a:r>
              <a:rPr lang="de-DE" dirty="0" smtClean="0"/>
              <a:t>…)</a:t>
            </a:r>
          </a:p>
          <a:p>
            <a:pPr marL="0" indent="0">
              <a:buNone/>
            </a:pPr>
            <a:r>
              <a:rPr lang="de-DE" dirty="0" err="1" smtClean="0"/>
              <a:t>Asocial</a:t>
            </a:r>
            <a:r>
              <a:rPr lang="de-DE" dirty="0" smtClean="0"/>
              <a:t> </a:t>
            </a:r>
            <a:r>
              <a:rPr lang="de-DE" dirty="0" err="1" smtClean="0"/>
              <a:t>punishment</a:t>
            </a:r>
            <a:r>
              <a:rPr lang="de-DE" dirty="0" smtClean="0"/>
              <a:t> (Herrmann, </a:t>
            </a:r>
            <a:r>
              <a:rPr lang="de-DE" dirty="0" err="1" smtClean="0"/>
              <a:t>Gächter</a:t>
            </a:r>
            <a:r>
              <a:rPr lang="de-DE" dirty="0" smtClean="0"/>
              <a:t>, </a:t>
            </a:r>
            <a:r>
              <a:rPr lang="de-DE" dirty="0" err="1" smtClean="0"/>
              <a:t>Nikiforakis</a:t>
            </a:r>
            <a:r>
              <a:rPr lang="de-DE" dirty="0" smtClean="0"/>
              <a:t>…)</a:t>
            </a:r>
          </a:p>
          <a:p>
            <a:pPr marL="0" indent="0">
              <a:buNone/>
            </a:pPr>
            <a:r>
              <a:rPr lang="de-DE" dirty="0" err="1" smtClean="0"/>
              <a:t>Hardly</a:t>
            </a:r>
            <a:r>
              <a:rPr lang="de-DE" dirty="0" smtClean="0"/>
              <a:t> 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second</a:t>
            </a:r>
            <a:r>
              <a:rPr lang="de-DE" dirty="0" smtClean="0"/>
              <a:t> </a:t>
            </a:r>
            <a:r>
              <a:rPr lang="de-DE" dirty="0" err="1" smtClean="0"/>
              <a:t>order</a:t>
            </a:r>
            <a:r>
              <a:rPr lang="de-DE" dirty="0" smtClean="0"/>
              <a:t> </a:t>
            </a:r>
            <a:r>
              <a:rPr lang="de-DE" dirty="0" err="1" smtClean="0"/>
              <a:t>punishment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Little </a:t>
            </a:r>
            <a:r>
              <a:rPr lang="de-DE" dirty="0" err="1" smtClean="0"/>
              <a:t>peer</a:t>
            </a:r>
            <a:r>
              <a:rPr lang="de-DE" dirty="0" smtClean="0"/>
              <a:t> </a:t>
            </a:r>
            <a:r>
              <a:rPr lang="de-DE" dirty="0" err="1" smtClean="0"/>
              <a:t>punishment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free</a:t>
            </a:r>
            <a:r>
              <a:rPr lang="de-DE" dirty="0" smtClean="0"/>
              <a:t> </a:t>
            </a:r>
            <a:r>
              <a:rPr lang="de-DE" dirty="0" err="1" smtClean="0"/>
              <a:t>riders</a:t>
            </a:r>
            <a:r>
              <a:rPr lang="de-DE" dirty="0" smtClean="0"/>
              <a:t> (</a:t>
            </a:r>
            <a:r>
              <a:rPr lang="de-DE" dirty="0" err="1" smtClean="0"/>
              <a:t>Guala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7194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Peer </a:t>
            </a:r>
            <a:r>
              <a:rPr lang="de-DE" dirty="0" err="1" smtClean="0"/>
              <a:t>punishment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Counter-</a:t>
            </a:r>
            <a:r>
              <a:rPr lang="de-DE" dirty="0" err="1" smtClean="0"/>
              <a:t>punishment</a:t>
            </a:r>
            <a:r>
              <a:rPr lang="de-DE" dirty="0" smtClean="0"/>
              <a:t>, </a:t>
            </a:r>
            <a:r>
              <a:rPr lang="de-DE" dirty="0" err="1" smtClean="0"/>
              <a:t>asocial</a:t>
            </a:r>
            <a:r>
              <a:rPr lang="de-DE" dirty="0" smtClean="0"/>
              <a:t> </a:t>
            </a:r>
            <a:r>
              <a:rPr lang="de-DE" dirty="0" err="1" smtClean="0"/>
              <a:t>punishment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John Locke (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treatises</a:t>
            </a:r>
            <a:r>
              <a:rPr lang="de-DE" dirty="0" smtClean="0"/>
              <a:t> on </a:t>
            </a:r>
            <a:r>
              <a:rPr lang="de-DE" dirty="0" err="1" smtClean="0"/>
              <a:t>government</a:t>
            </a:r>
            <a:r>
              <a:rPr lang="de-DE" dirty="0" smtClean="0"/>
              <a:t>, 1689):</a:t>
            </a:r>
          </a:p>
          <a:p>
            <a:pPr marL="0" indent="0">
              <a:buNone/>
            </a:pPr>
            <a:r>
              <a:rPr lang="de-DE" dirty="0" smtClean="0"/>
              <a:t>‚…</a:t>
            </a:r>
            <a:r>
              <a:rPr lang="de-DE" dirty="0" err="1" smtClean="0"/>
              <a:t>resistance</a:t>
            </a:r>
            <a:r>
              <a:rPr lang="de-DE" dirty="0" smtClean="0"/>
              <a:t> (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defaulters</a:t>
            </a:r>
            <a:r>
              <a:rPr lang="de-DE" dirty="0" smtClean="0"/>
              <a:t>)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times</a:t>
            </a:r>
            <a:r>
              <a:rPr lang="de-DE" dirty="0" smtClean="0"/>
              <a:t> </a:t>
            </a:r>
            <a:r>
              <a:rPr lang="de-DE" dirty="0" err="1" smtClean="0"/>
              <a:t>makes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punishment</a:t>
            </a:r>
            <a:r>
              <a:rPr lang="de-DE" dirty="0" smtClean="0"/>
              <a:t> </a:t>
            </a:r>
            <a:r>
              <a:rPr lang="de-DE" dirty="0" err="1" smtClean="0"/>
              <a:t>dangerous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frequently</a:t>
            </a:r>
            <a:r>
              <a:rPr lang="de-DE" dirty="0" smtClean="0"/>
              <a:t> </a:t>
            </a:r>
            <a:r>
              <a:rPr lang="de-DE" dirty="0" err="1" smtClean="0"/>
              <a:t>destructive</a:t>
            </a:r>
            <a:r>
              <a:rPr lang="de-DE" dirty="0" smtClean="0"/>
              <a:t>,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those</a:t>
            </a:r>
            <a:r>
              <a:rPr lang="de-DE" dirty="0" smtClean="0"/>
              <a:t> </a:t>
            </a:r>
            <a:r>
              <a:rPr lang="de-DE" dirty="0" err="1" smtClean="0"/>
              <a:t>who</a:t>
            </a:r>
            <a:r>
              <a:rPr lang="de-DE" dirty="0" smtClean="0"/>
              <a:t> </a:t>
            </a:r>
            <a:r>
              <a:rPr lang="de-DE" dirty="0" err="1" smtClean="0"/>
              <a:t>attempt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‘.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9630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Pool punishment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de-DE" dirty="0" smtClean="0"/>
                  <a:t>    </a:t>
                </a:r>
                <a:r>
                  <a:rPr lang="de-DE" dirty="0" err="1" smtClean="0"/>
                  <a:t>Sanctioning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institution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replaces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self-justice</a:t>
                </a:r>
                <a:endParaRPr lang="de-DE" dirty="0" smtClean="0"/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de-DE" dirty="0" err="1" smtClean="0"/>
                  <a:t>Yamagishi</a:t>
                </a:r>
                <a:r>
                  <a:rPr lang="de-DE" dirty="0" smtClean="0"/>
                  <a:t> (1986):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de-DE" dirty="0" smtClean="0"/>
                  <a:t>Players </a:t>
                </a:r>
                <a:r>
                  <a:rPr lang="de-DE" dirty="0" err="1" smtClean="0"/>
                  <a:t>contribute</a:t>
                </a:r>
                <a:r>
                  <a:rPr lang="de-DE" dirty="0" smtClean="0"/>
                  <a:t> </a:t>
                </a:r>
                <a14:m>
                  <m:oMath xmlns="" xmlns:m="http://schemas.openxmlformats.org/officeDocument/2006/math">
                    <m:r>
                      <a:rPr lang="de-DE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punishment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funds</a:t>
                </a:r>
                <a:endParaRPr lang="de-DE" dirty="0" smtClean="0"/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de-DE" i="1" dirty="0" err="1" smtClean="0"/>
                  <a:t>before</a:t>
                </a:r>
                <a:r>
                  <a:rPr lang="de-DE" i="1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Mutual </a:t>
                </a:r>
                <a:r>
                  <a:rPr lang="de-DE" dirty="0" err="1" smtClean="0"/>
                  <a:t>Aid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game</a:t>
                </a:r>
                <a:r>
                  <a:rPr lang="de-DE" dirty="0" smtClean="0"/>
                  <a:t> 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de-DE" dirty="0" err="1" smtClean="0"/>
                  <a:t>Defectors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pay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fine</a:t>
                </a:r>
                <a:r>
                  <a:rPr lang="de-DE" dirty="0" smtClean="0"/>
                  <a:t> </a:t>
                </a:r>
                <a14:m>
                  <m:oMath xmlns="" xmlns:m="http://schemas.openxmlformats.org/officeDocument/2006/math">
                    <m:r>
                      <a:rPr lang="de-DE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de-DE" dirty="0" smtClean="0"/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de-DE" dirty="0" err="1" smtClean="0"/>
                  <a:t>Bistability</a:t>
                </a:r>
                <a:r>
                  <a:rPr lang="de-DE" dirty="0" smtClean="0"/>
                  <a:t>  </a:t>
                </a:r>
                <a:r>
                  <a:rPr lang="de-DE" dirty="0" err="1" smtClean="0"/>
                  <a:t>if</a:t>
                </a:r>
                <a:r>
                  <a:rPr lang="de-DE" dirty="0" smtClean="0"/>
                  <a:t>  </a:t>
                </a:r>
                <a:r>
                  <a:rPr lang="de-DE" dirty="0" err="1" smtClean="0"/>
                  <a:t>compulsory</a:t>
                </a:r>
                <a:endParaRPr lang="de-DE" dirty="0" smtClean="0"/>
              </a:p>
            </p:txBody>
          </p:sp>
        </mc:Choice>
        <mc:Fallback xmlns="">
          <p:sp>
            <p:nvSpPr>
              <p:cNvPr id="33795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724320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27" name="Formel" r:id="rId5" imgW="114120" imgH="215640" progId="Equation.3">
                  <p:embed/>
                </p:oleObj>
              </mc:Choice>
              <mc:Fallback>
                <p:oleObj name="Formel" r:id="rId5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728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085184"/>
            <a:ext cx="4248830" cy="105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656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Optional Pool </a:t>
            </a:r>
            <a:r>
              <a:rPr lang="de-AT" dirty="0" err="1" smtClean="0"/>
              <a:t>Punishment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 smtClean="0"/>
              <a:t> </a:t>
            </a:r>
            <a:endParaRPr lang="de-AT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2972"/>
            <a:ext cx="4038600" cy="348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2132856"/>
            <a:ext cx="4028230" cy="351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812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Optional Pool </a:t>
            </a:r>
            <a:r>
              <a:rPr lang="de-AT" dirty="0" err="1" smtClean="0"/>
              <a:t>Punishment</a:t>
            </a:r>
            <a:endParaRPr lang="de-AT" dirty="0"/>
          </a:p>
        </p:txBody>
      </p:sp>
      <p:graphicFrame>
        <p:nvGraphicFramePr>
          <p:cNvPr id="5" name="Inhaltsplatzhalter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89610202"/>
              </p:ext>
            </p:extLst>
          </p:nvPr>
        </p:nvGraphicFramePr>
        <p:xfrm>
          <a:off x="5308600" y="2770188"/>
          <a:ext cx="3305175" cy="266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5" name="Formel" r:id="rId3" imgW="2743200" imgH="2209680" progId="Equation.3">
                  <p:embed/>
                </p:oleObj>
              </mc:Choice>
              <mc:Fallback>
                <p:oleObj name="Formel" r:id="rId3" imgW="2743200" imgH="220968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600" y="2770188"/>
                        <a:ext cx="3305175" cy="2662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9" y="2510800"/>
            <a:ext cx="3904762" cy="270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617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" charset="0"/>
              </a:rPr>
              <a:t>Competition of  pool with peer</a:t>
            </a:r>
          </a:p>
        </p:txBody>
      </p:sp>
      <p:sp>
        <p:nvSpPr>
          <p:cNvPr id="39939" name="Inhaltsplatzhalt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0"/>
              <a:buNone/>
            </a:pPr>
            <a:r>
              <a:rPr lang="de-DE" dirty="0" smtClean="0">
                <a:latin typeface="Arial" charset="0"/>
              </a:rPr>
              <a:t>Second </a:t>
            </a:r>
            <a:r>
              <a:rPr lang="de-DE" dirty="0" err="1" smtClean="0">
                <a:latin typeface="Arial" charset="0"/>
              </a:rPr>
              <a:t>order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free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riders</a:t>
            </a:r>
            <a:r>
              <a:rPr lang="de-DE" dirty="0" smtClean="0">
                <a:latin typeface="Arial" charset="0"/>
              </a:rPr>
              <a:t>,</a:t>
            </a:r>
          </a:p>
          <a:p>
            <a:pPr>
              <a:buFont typeface="Wingdings" charset="0"/>
              <a:buNone/>
            </a:pPr>
            <a:r>
              <a:rPr lang="de-DE" dirty="0" smtClean="0">
                <a:latin typeface="Arial" charset="0"/>
              </a:rPr>
              <a:t>Free </a:t>
            </a:r>
            <a:r>
              <a:rPr lang="de-DE" dirty="0" err="1" smtClean="0">
                <a:latin typeface="Arial" charset="0"/>
              </a:rPr>
              <a:t>riders</a:t>
            </a:r>
            <a:r>
              <a:rPr lang="de-DE" dirty="0" smtClean="0">
                <a:latin typeface="Arial" charset="0"/>
              </a:rPr>
              <a:t>,</a:t>
            </a:r>
          </a:p>
          <a:p>
            <a:pPr>
              <a:buFont typeface="Wingdings" charset="0"/>
              <a:buNone/>
            </a:pPr>
            <a:r>
              <a:rPr lang="de-DE" dirty="0" smtClean="0">
                <a:latin typeface="Arial" charset="0"/>
              </a:rPr>
              <a:t>Non-</a:t>
            </a:r>
            <a:r>
              <a:rPr lang="de-DE" dirty="0" err="1" smtClean="0">
                <a:latin typeface="Arial" charset="0"/>
              </a:rPr>
              <a:t>participants</a:t>
            </a:r>
            <a:r>
              <a:rPr lang="de-DE" dirty="0" smtClean="0">
                <a:latin typeface="Arial" charset="0"/>
              </a:rPr>
              <a:t>,</a:t>
            </a:r>
          </a:p>
          <a:p>
            <a:pPr>
              <a:buFont typeface="Wingdings" charset="0"/>
              <a:buNone/>
            </a:pPr>
            <a:r>
              <a:rPr lang="de-DE" dirty="0" smtClean="0">
                <a:latin typeface="Arial" charset="0"/>
              </a:rPr>
              <a:t>Peer </a:t>
            </a:r>
            <a:r>
              <a:rPr lang="de-DE" dirty="0" err="1" smtClean="0">
                <a:latin typeface="Arial" charset="0"/>
              </a:rPr>
              <a:t>punisher</a:t>
            </a:r>
            <a:endParaRPr lang="de-DE" dirty="0" smtClean="0">
              <a:latin typeface="Arial" charset="0"/>
            </a:endParaRPr>
          </a:p>
          <a:p>
            <a:pPr>
              <a:buFont typeface="Wingdings" charset="0"/>
              <a:buNone/>
            </a:pPr>
            <a:r>
              <a:rPr lang="de-DE" dirty="0" smtClean="0">
                <a:latin typeface="Arial" charset="0"/>
              </a:rPr>
              <a:t>Pool </a:t>
            </a:r>
            <a:r>
              <a:rPr lang="de-DE" dirty="0" err="1" smtClean="0">
                <a:latin typeface="Arial" charset="0"/>
              </a:rPr>
              <a:t>punisher</a:t>
            </a:r>
            <a:r>
              <a:rPr lang="de-DE" dirty="0" smtClean="0">
                <a:latin typeface="Arial" charset="0"/>
              </a:rPr>
              <a:t>:</a:t>
            </a:r>
            <a:endParaRPr lang="de-DE" dirty="0">
              <a:latin typeface="Arial" charset="0"/>
            </a:endParaRPr>
          </a:p>
          <a:p>
            <a:pPr>
              <a:buFont typeface="Wingdings" charset="0"/>
              <a:buNone/>
            </a:pPr>
            <a:r>
              <a:rPr lang="de-DE" dirty="0" err="1">
                <a:latin typeface="Arial" charset="0"/>
              </a:rPr>
              <a:t>without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second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order</a:t>
            </a:r>
            <a:endParaRPr lang="de-DE" dirty="0">
              <a:latin typeface="Arial" charset="0"/>
            </a:endParaRPr>
          </a:p>
          <a:p>
            <a:pPr>
              <a:buFont typeface="Wingdings" charset="0"/>
              <a:buNone/>
            </a:pPr>
            <a:r>
              <a:rPr lang="de-DE" dirty="0" err="1">
                <a:latin typeface="Arial" charset="0"/>
              </a:rPr>
              <a:t>punishment</a:t>
            </a:r>
            <a:endParaRPr lang="de-DE" dirty="0">
              <a:latin typeface="Arial" charset="0"/>
            </a:endParaRPr>
          </a:p>
          <a:p>
            <a:pPr>
              <a:buFont typeface="Wingdings" charset="0"/>
              <a:buNone/>
            </a:pPr>
            <a:r>
              <a:rPr lang="de-DE" dirty="0" err="1">
                <a:latin typeface="Arial" charset="0"/>
              </a:rPr>
              <a:t>stationary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distribution</a:t>
            </a:r>
            <a:endParaRPr lang="de-DE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de-DE" dirty="0">
              <a:latin typeface="Arial" charset="0"/>
            </a:endParaRPr>
          </a:p>
        </p:txBody>
      </p:sp>
      <p:pic>
        <p:nvPicPr>
          <p:cNvPr id="3994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9952" y="1988840"/>
            <a:ext cx="4724400" cy="2362200"/>
          </a:xfrm>
          <a:noFill/>
        </p:spPr>
      </p:pic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73216"/>
            <a:ext cx="4333122" cy="62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843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Competition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pool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peer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11940851"/>
              </p:ext>
            </p:extLst>
          </p:nvPr>
        </p:nvGraphicFramePr>
        <p:xfrm>
          <a:off x="539552" y="2636912"/>
          <a:ext cx="3479044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6" name="Formel" r:id="rId3" imgW="1841500" imgH="1066800" progId="Equation.3">
                  <p:embed/>
                </p:oleObj>
              </mc:Choice>
              <mc:Fallback>
                <p:oleObj name="Formel" r:id="rId3" imgW="1841500" imgH="1066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2636912"/>
                        <a:ext cx="3479044" cy="2016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950081"/>
              </p:ext>
            </p:extLst>
          </p:nvPr>
        </p:nvGraphicFramePr>
        <p:xfrm>
          <a:off x="4788024" y="2924944"/>
          <a:ext cx="3797588" cy="196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7" name="Formel" r:id="rId5" imgW="1714500" imgH="889000" progId="Equation.3">
                  <p:embed/>
                </p:oleObj>
              </mc:Choice>
              <mc:Fallback>
                <p:oleObj name="Formel" r:id="rId5" imgW="17145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8024" y="2924944"/>
                        <a:ext cx="3797588" cy="1969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799539"/>
              </p:ext>
            </p:extLst>
          </p:nvPr>
        </p:nvGraphicFramePr>
        <p:xfrm>
          <a:off x="2555776" y="5445224"/>
          <a:ext cx="4327627" cy="635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8" name="Formel" r:id="rId7" imgW="1384200" imgH="203040" progId="Equation.3">
                  <p:embed/>
                </p:oleObj>
              </mc:Choice>
              <mc:Fallback>
                <p:oleObj name="Formel" r:id="rId7" imgW="13842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55776" y="5445224"/>
                        <a:ext cx="4327627" cy="635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60930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Without or with second order punishment</a:t>
            </a:r>
          </a:p>
        </p:txBody>
      </p:sp>
      <p:sp>
        <p:nvSpPr>
          <p:cNvPr id="41987" name="Inhaltsplatzhalter 2"/>
          <p:cNvSpPr>
            <a:spLocks noGrp="1"/>
          </p:cNvSpPr>
          <p:nvPr>
            <p:ph sz="half" idx="1"/>
          </p:nvPr>
        </p:nvSpPr>
        <p:spPr>
          <a:xfrm>
            <a:off x="1295400" y="5638800"/>
            <a:ext cx="7162800" cy="99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sz="2400" dirty="0" smtClean="0"/>
              <a:t> </a:t>
            </a:r>
          </a:p>
        </p:txBody>
      </p:sp>
      <p:pic>
        <p:nvPicPr>
          <p:cNvPr id="4198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6138" y="2362200"/>
            <a:ext cx="7685087" cy="3276600"/>
          </a:xfrm>
          <a:noFill/>
        </p:spPr>
      </p:pic>
      <p:sp>
        <p:nvSpPr>
          <p:cNvPr id="2" name="Rechteck 1"/>
          <p:cNvSpPr/>
          <p:nvPr/>
        </p:nvSpPr>
        <p:spPr>
          <a:xfrm rot="10800000" flipV="1">
            <a:off x="6012160" y="5949280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Sigmund, </a:t>
            </a:r>
            <a:r>
              <a:rPr lang="de-DE" dirty="0" err="1" smtClean="0"/>
              <a:t>DeSilva,Hauert</a:t>
            </a:r>
            <a:r>
              <a:rPr lang="de-DE" dirty="0"/>
              <a:t>,</a:t>
            </a:r>
          </a:p>
          <a:p>
            <a:r>
              <a:rPr lang="de-DE" dirty="0" err="1"/>
              <a:t>Traulsen</a:t>
            </a:r>
            <a:r>
              <a:rPr lang="de-DE" dirty="0"/>
              <a:t> (Nature 2010)</a:t>
            </a:r>
          </a:p>
        </p:txBody>
      </p:sp>
    </p:spTree>
    <p:extLst>
      <p:ext uri="{BB962C8B-B14F-4D97-AF65-F5344CB8AC3E}">
        <p14:creationId xmlns:p14="http://schemas.microsoft.com/office/powerpoint/2010/main" val="3786247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Simple </a:t>
            </a:r>
            <a:r>
              <a:rPr lang="de-DE" dirty="0" err="1" smtClean="0"/>
              <a:t>cases</a:t>
            </a:r>
            <a:endParaRPr lang="de-AT" dirty="0" smtClean="0"/>
          </a:p>
        </p:txBody>
      </p:sp>
      <p:graphicFrame>
        <p:nvGraphicFramePr>
          <p:cNvPr id="16387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104090"/>
              </p:ext>
            </p:extLst>
          </p:nvPr>
        </p:nvGraphicFramePr>
        <p:xfrm>
          <a:off x="1695450" y="2204566"/>
          <a:ext cx="4468813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6" name="Formel" r:id="rId4" imgW="2793960" imgH="1981080" progId="Equation.3">
                  <p:embed/>
                </p:oleObj>
              </mc:Choice>
              <mc:Fallback>
                <p:oleObj name="Formel" r:id="rId4" imgW="2793960" imgH="1981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450" y="2204566"/>
                        <a:ext cx="4468813" cy="316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0452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Mutual </a:t>
            </a:r>
            <a:r>
              <a:rPr lang="de-DE" dirty="0" err="1" smtClean="0"/>
              <a:t>coercion</a:t>
            </a:r>
            <a:r>
              <a:rPr lang="de-DE" dirty="0" smtClean="0"/>
              <a:t>, </a:t>
            </a:r>
            <a:r>
              <a:rPr lang="de-DE" dirty="0" err="1" smtClean="0"/>
              <a:t>mutually</a:t>
            </a:r>
            <a:r>
              <a:rPr lang="de-DE" dirty="0" smtClean="0"/>
              <a:t> </a:t>
            </a:r>
            <a:r>
              <a:rPr lang="de-DE" dirty="0" err="1" smtClean="0"/>
              <a:t>agreed</a:t>
            </a:r>
            <a:endParaRPr lang="de-DE" dirty="0" smtClean="0"/>
          </a:p>
        </p:txBody>
      </p:sp>
      <p:sp>
        <p:nvSpPr>
          <p:cNvPr id="101379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</a:pPr>
            <a:r>
              <a:rPr lang="de-DE" dirty="0" err="1" smtClean="0"/>
              <a:t>Whether</a:t>
            </a:r>
            <a:r>
              <a:rPr lang="de-DE" dirty="0" smtClean="0"/>
              <a:t> in </a:t>
            </a:r>
            <a:r>
              <a:rPr lang="de-DE" dirty="0" err="1" smtClean="0"/>
              <a:t>conditions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anarchy</a:t>
            </a:r>
            <a:r>
              <a:rPr lang="de-DE" dirty="0" smtClean="0"/>
              <a:t> </a:t>
            </a:r>
          </a:p>
          <a:p>
            <a:pPr marL="0" indent="0">
              <a:buFont typeface="Arial" charset="0"/>
              <a:buNone/>
            </a:pPr>
            <a:r>
              <a:rPr lang="de-DE" dirty="0" smtClean="0"/>
              <a:t>(</a:t>
            </a:r>
            <a:r>
              <a:rPr lang="de-DE" dirty="0" err="1" smtClean="0"/>
              <a:t>peer</a:t>
            </a:r>
            <a:r>
              <a:rPr lang="de-DE" dirty="0" smtClean="0"/>
              <a:t> </a:t>
            </a:r>
            <a:r>
              <a:rPr lang="de-DE" dirty="0" err="1" smtClean="0"/>
              <a:t>punishment</a:t>
            </a:r>
            <a:r>
              <a:rPr lang="de-DE" dirty="0" smtClean="0"/>
              <a:t>, i.e. </a:t>
            </a:r>
            <a:r>
              <a:rPr lang="de-DE" dirty="0" err="1" smtClean="0"/>
              <a:t>self-justice</a:t>
            </a:r>
            <a:r>
              <a:rPr lang="de-DE" dirty="0" smtClean="0"/>
              <a:t>)</a:t>
            </a:r>
          </a:p>
          <a:p>
            <a:pPr marL="0" indent="0">
              <a:buFont typeface="Arial" charset="0"/>
              <a:buNone/>
            </a:pP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institutions</a:t>
            </a:r>
            <a:r>
              <a:rPr lang="de-DE" dirty="0" smtClean="0"/>
              <a:t> </a:t>
            </a:r>
            <a:r>
              <a:rPr lang="de-DE" dirty="0" err="1" smtClean="0"/>
              <a:t>provide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sanctions</a:t>
            </a:r>
            <a:r>
              <a:rPr lang="de-DE" dirty="0" smtClean="0"/>
              <a:t>,</a:t>
            </a:r>
          </a:p>
          <a:p>
            <a:pPr marL="0" indent="0">
              <a:buFont typeface="Arial" charset="0"/>
              <a:buNone/>
            </a:pPr>
            <a:r>
              <a:rPr lang="de-DE" dirty="0" err="1" smtClean="0"/>
              <a:t>voluntary</a:t>
            </a:r>
            <a:r>
              <a:rPr lang="de-DE" dirty="0" smtClean="0"/>
              <a:t> </a:t>
            </a:r>
            <a:r>
              <a:rPr lang="de-DE" dirty="0" err="1" smtClean="0"/>
              <a:t>participation</a:t>
            </a:r>
            <a:r>
              <a:rPr lang="de-DE" dirty="0" smtClean="0"/>
              <a:t> </a:t>
            </a:r>
            <a:r>
              <a:rPr lang="de-DE" dirty="0" err="1" smtClean="0"/>
              <a:t>promotes</a:t>
            </a:r>
            <a:r>
              <a:rPr lang="de-DE" dirty="0" smtClean="0"/>
              <a:t> </a:t>
            </a:r>
            <a:r>
              <a:rPr lang="de-DE" dirty="0" err="1" smtClean="0"/>
              <a:t>cooperation</a:t>
            </a:r>
            <a:endParaRPr lang="de-DE" dirty="0" smtClean="0"/>
          </a:p>
          <a:p>
            <a:pPr marL="0" indent="0">
              <a:buFont typeface="Arial" charset="0"/>
              <a:buNone/>
            </a:pPr>
            <a:endParaRPr lang="de-DE" smtClean="0"/>
          </a:p>
          <a:p>
            <a:pPr marL="0" indent="0">
              <a:buFont typeface="Arial" charset="0"/>
              <a:buNone/>
            </a:pPr>
            <a:r>
              <a:rPr lang="de-DE" smtClean="0"/>
              <a:t>self-committment</a:t>
            </a:r>
            <a:endParaRPr lang="de-DE" dirty="0" smtClean="0"/>
          </a:p>
          <a:p>
            <a:pPr marL="0" indent="0">
              <a:buFont typeface="Arial" charset="0"/>
              <a:buNone/>
            </a:pPr>
            <a:endParaRPr lang="de-DE" dirty="0" smtClean="0"/>
          </a:p>
          <a:p>
            <a:pPr marL="0" indent="0">
              <a:buFont typeface="Arial" charset="0"/>
              <a:buNone/>
            </a:pPr>
            <a:r>
              <a:rPr lang="de-DE" b="1" dirty="0" err="1" smtClean="0"/>
              <a:t>No</a:t>
            </a:r>
            <a:r>
              <a:rPr lang="de-DE" b="1" dirty="0" smtClean="0"/>
              <a:t> rational </a:t>
            </a:r>
            <a:r>
              <a:rPr lang="de-DE" b="1" dirty="0" err="1" smtClean="0"/>
              <a:t>deliberation</a:t>
            </a:r>
            <a:r>
              <a:rPr lang="de-DE" b="1" dirty="0" smtClean="0"/>
              <a:t>, just </a:t>
            </a:r>
            <a:r>
              <a:rPr lang="de-DE" b="1" dirty="0" err="1" smtClean="0"/>
              <a:t>social</a:t>
            </a:r>
            <a:r>
              <a:rPr lang="de-DE" b="1" dirty="0" smtClean="0"/>
              <a:t> </a:t>
            </a:r>
            <a:r>
              <a:rPr lang="de-DE" b="1" dirty="0" err="1" smtClean="0"/>
              <a:t>learning</a:t>
            </a:r>
            <a:r>
              <a:rPr lang="de-DE" b="1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68114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Du </a:t>
            </a:r>
            <a:r>
              <a:rPr lang="de-DE" dirty="0" err="1" smtClean="0"/>
              <a:t>Contrat</a:t>
            </a:r>
            <a:r>
              <a:rPr lang="de-DE" dirty="0" smtClean="0"/>
              <a:t> </a:t>
            </a:r>
            <a:r>
              <a:rPr lang="de-DE" dirty="0" err="1" smtClean="0"/>
              <a:t>Social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Jean-Jacques Rousseau (1712-1778)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‚</a:t>
            </a:r>
            <a:r>
              <a:rPr lang="de-DE" dirty="0" err="1" smtClean="0"/>
              <a:t>L‘homme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né</a:t>
            </a:r>
            <a:r>
              <a:rPr lang="de-DE" dirty="0" smtClean="0"/>
              <a:t> </a:t>
            </a:r>
            <a:r>
              <a:rPr lang="de-DE" dirty="0" err="1" smtClean="0"/>
              <a:t>libre</a:t>
            </a:r>
            <a:r>
              <a:rPr lang="de-DE" dirty="0" smtClean="0"/>
              <a:t>, </a:t>
            </a:r>
          </a:p>
          <a:p>
            <a:pPr marL="0" indent="0">
              <a:buNone/>
            </a:pPr>
            <a:r>
              <a:rPr lang="de-DE" i="1" dirty="0" smtClean="0"/>
              <a:t>et</a:t>
            </a:r>
            <a:r>
              <a:rPr lang="de-DE" dirty="0" smtClean="0"/>
              <a:t> les </a:t>
            </a:r>
            <a:r>
              <a:rPr lang="de-DE" dirty="0" err="1" smtClean="0"/>
              <a:t>hommes</a:t>
            </a:r>
            <a:r>
              <a:rPr lang="de-DE" dirty="0" smtClean="0"/>
              <a:t> </a:t>
            </a:r>
            <a:r>
              <a:rPr lang="de-DE" dirty="0" err="1" smtClean="0"/>
              <a:t>sont</a:t>
            </a:r>
            <a:r>
              <a:rPr lang="de-DE" dirty="0" smtClean="0"/>
              <a:t> partout </a:t>
            </a:r>
            <a:r>
              <a:rPr lang="de-DE" dirty="0" err="1" smtClean="0"/>
              <a:t>dans</a:t>
            </a:r>
            <a:r>
              <a:rPr lang="de-DE" dirty="0" smtClean="0"/>
              <a:t> les </a:t>
            </a:r>
            <a:r>
              <a:rPr lang="de-DE" dirty="0" err="1" smtClean="0"/>
              <a:t>fers</a:t>
            </a:r>
            <a:r>
              <a:rPr lang="de-DE" dirty="0" smtClean="0"/>
              <a:t>.‘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44824"/>
            <a:ext cx="2903624" cy="436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259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Experiments?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 smtClean="0"/>
              <a:t>Experimental Economics (2013)</a:t>
            </a:r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r>
              <a:rPr lang="de-AT" i="1" dirty="0" smtClean="0"/>
              <a:t>The </a:t>
            </a:r>
            <a:r>
              <a:rPr lang="de-AT" i="1" dirty="0" err="1" smtClean="0"/>
              <a:t>evolution</a:t>
            </a:r>
            <a:r>
              <a:rPr lang="de-AT" i="1" dirty="0" smtClean="0"/>
              <a:t> </a:t>
            </a:r>
            <a:r>
              <a:rPr lang="de-AT" i="1" dirty="0" err="1" smtClean="0"/>
              <a:t>of</a:t>
            </a:r>
            <a:r>
              <a:rPr lang="de-AT" i="1" dirty="0" smtClean="0"/>
              <a:t> </a:t>
            </a:r>
            <a:r>
              <a:rPr lang="de-AT" i="1" dirty="0" err="1" smtClean="0"/>
              <a:t>sanctioning</a:t>
            </a:r>
            <a:r>
              <a:rPr lang="de-AT" i="1" dirty="0" smtClean="0"/>
              <a:t> </a:t>
            </a:r>
            <a:r>
              <a:rPr lang="de-AT" i="1" dirty="0" err="1" smtClean="0"/>
              <a:t>institutions</a:t>
            </a:r>
            <a:r>
              <a:rPr lang="de-AT" i="1" dirty="0" smtClean="0"/>
              <a:t>. </a:t>
            </a:r>
          </a:p>
          <a:p>
            <a:pPr marL="0" indent="0">
              <a:buNone/>
            </a:pPr>
            <a:r>
              <a:rPr lang="de-AT" i="1" dirty="0" smtClean="0"/>
              <a:t>An experimental </a:t>
            </a:r>
            <a:r>
              <a:rPr lang="de-AT" i="1" dirty="0" err="1" smtClean="0"/>
              <a:t>approach</a:t>
            </a:r>
            <a:r>
              <a:rPr lang="de-AT" i="1" dirty="0" smtClean="0"/>
              <a:t> </a:t>
            </a:r>
            <a:r>
              <a:rPr lang="de-AT" i="1" dirty="0" err="1" smtClean="0"/>
              <a:t>to</a:t>
            </a:r>
            <a:r>
              <a:rPr lang="de-AT" i="1" dirty="0" smtClean="0"/>
              <a:t> </a:t>
            </a:r>
            <a:r>
              <a:rPr lang="de-AT" i="1" dirty="0" err="1" smtClean="0"/>
              <a:t>the</a:t>
            </a:r>
            <a:r>
              <a:rPr lang="de-AT" i="1" dirty="0" smtClean="0"/>
              <a:t> </a:t>
            </a:r>
            <a:r>
              <a:rPr lang="de-AT" i="1" dirty="0" err="1" smtClean="0"/>
              <a:t>social</a:t>
            </a:r>
            <a:r>
              <a:rPr lang="de-AT" i="1" dirty="0" smtClean="0"/>
              <a:t> </a:t>
            </a:r>
            <a:r>
              <a:rPr lang="de-AT" i="1" dirty="0" err="1" smtClean="0"/>
              <a:t>contract</a:t>
            </a:r>
            <a:endParaRPr lang="de-AT" i="1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sz="2400" dirty="0" smtClean="0"/>
              <a:t>(</a:t>
            </a:r>
            <a:r>
              <a:rPr lang="de-AT" sz="2400" dirty="0" err="1" smtClean="0"/>
              <a:t>with</a:t>
            </a:r>
            <a:r>
              <a:rPr lang="de-AT" sz="2400" dirty="0" smtClean="0"/>
              <a:t> </a:t>
            </a:r>
            <a:r>
              <a:rPr lang="de-AT" sz="2400" dirty="0" err="1" smtClean="0"/>
              <a:t>Boyu</a:t>
            </a:r>
            <a:r>
              <a:rPr lang="de-AT" sz="2400" dirty="0" smtClean="0"/>
              <a:t> Zhang, </a:t>
            </a:r>
            <a:r>
              <a:rPr lang="de-AT" sz="2400" dirty="0" err="1" smtClean="0"/>
              <a:t>Cong</a:t>
            </a:r>
            <a:r>
              <a:rPr lang="de-AT" sz="2400" dirty="0" smtClean="0"/>
              <a:t> Li, </a:t>
            </a:r>
            <a:r>
              <a:rPr lang="de-AT" sz="2400" dirty="0"/>
              <a:t>H</a:t>
            </a:r>
            <a:r>
              <a:rPr lang="de-AT" sz="2400" dirty="0" smtClean="0"/>
              <a:t>annelore </a:t>
            </a:r>
            <a:r>
              <a:rPr lang="de-AT" sz="2400" dirty="0" err="1" smtClean="0"/>
              <a:t>DeSilva</a:t>
            </a:r>
            <a:r>
              <a:rPr lang="de-AT" sz="2400" dirty="0" smtClean="0"/>
              <a:t>,</a:t>
            </a:r>
          </a:p>
          <a:p>
            <a:pPr marL="0" indent="0">
              <a:buNone/>
            </a:pPr>
            <a:r>
              <a:rPr lang="de-AT" sz="2400" dirty="0" smtClean="0"/>
              <a:t>Peter </a:t>
            </a:r>
            <a:r>
              <a:rPr lang="de-AT" sz="2400" dirty="0" err="1"/>
              <a:t>B</a:t>
            </a:r>
            <a:r>
              <a:rPr lang="de-AT" sz="2400" dirty="0" err="1" smtClean="0"/>
              <a:t>ednarik</a:t>
            </a:r>
            <a:r>
              <a:rPr lang="de-AT" sz="2400" dirty="0" smtClean="0"/>
              <a:t>)</a:t>
            </a:r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90321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sz="2800" dirty="0" err="1" smtClean="0"/>
              <a:t>Traulsen</a:t>
            </a:r>
            <a:r>
              <a:rPr lang="de-AT" sz="2800" dirty="0" smtClean="0"/>
              <a:t>, Röhl, </a:t>
            </a:r>
            <a:r>
              <a:rPr lang="de-AT" sz="2800" dirty="0" err="1" smtClean="0"/>
              <a:t>Milinski</a:t>
            </a:r>
            <a:r>
              <a:rPr lang="de-AT" sz="2800" dirty="0" smtClean="0"/>
              <a:t> (</a:t>
            </a:r>
            <a:r>
              <a:rPr lang="de-AT" sz="2800" dirty="0" err="1" smtClean="0"/>
              <a:t>Proc</a:t>
            </a:r>
            <a:r>
              <a:rPr lang="de-AT" sz="2800" dirty="0" smtClean="0"/>
              <a:t>. Royal </a:t>
            </a:r>
            <a:r>
              <a:rPr lang="de-AT" sz="2800" dirty="0" err="1" smtClean="0"/>
              <a:t>Soc</a:t>
            </a:r>
            <a:r>
              <a:rPr lang="de-AT" sz="2800" dirty="0" smtClean="0"/>
              <a:t>. B, 2012)</a:t>
            </a:r>
          </a:p>
          <a:p>
            <a:pPr marL="0" indent="0">
              <a:buNone/>
            </a:pPr>
            <a:r>
              <a:rPr lang="de-AT" sz="2800" dirty="0" err="1" smtClean="0"/>
              <a:t>Kamei</a:t>
            </a:r>
            <a:r>
              <a:rPr lang="de-AT" sz="2800" dirty="0" smtClean="0"/>
              <a:t>, </a:t>
            </a:r>
            <a:r>
              <a:rPr lang="de-AT" sz="2800" dirty="0" err="1" smtClean="0"/>
              <a:t>Putterman</a:t>
            </a:r>
            <a:r>
              <a:rPr lang="de-AT" sz="2800" dirty="0" smtClean="0"/>
              <a:t>, </a:t>
            </a:r>
            <a:r>
              <a:rPr lang="de-AT" sz="2800" dirty="0" err="1" smtClean="0"/>
              <a:t>Tyran</a:t>
            </a:r>
            <a:r>
              <a:rPr lang="de-AT" sz="2800" dirty="0" smtClean="0"/>
              <a:t> (</a:t>
            </a:r>
            <a:r>
              <a:rPr lang="de-AT" sz="2800" dirty="0" err="1" smtClean="0"/>
              <a:t>preprint</a:t>
            </a:r>
            <a:r>
              <a:rPr lang="de-AT" sz="2800" dirty="0" smtClean="0"/>
              <a:t> 2011)</a:t>
            </a:r>
          </a:p>
          <a:p>
            <a:pPr marL="0" indent="0">
              <a:buNone/>
            </a:pPr>
            <a:r>
              <a:rPr lang="de-AT" sz="2800" dirty="0" smtClean="0"/>
              <a:t>Markussen, </a:t>
            </a:r>
            <a:r>
              <a:rPr lang="de-AT" sz="2800" dirty="0" err="1" smtClean="0"/>
              <a:t>Putterman</a:t>
            </a:r>
            <a:r>
              <a:rPr lang="de-AT" sz="2800" dirty="0" smtClean="0"/>
              <a:t>, </a:t>
            </a:r>
            <a:r>
              <a:rPr lang="de-AT" sz="2800" dirty="0" err="1"/>
              <a:t>T</a:t>
            </a:r>
            <a:r>
              <a:rPr lang="de-AT" sz="2800" dirty="0" err="1" smtClean="0"/>
              <a:t>yran</a:t>
            </a:r>
            <a:r>
              <a:rPr lang="de-AT" sz="2800" dirty="0" smtClean="0"/>
              <a:t> (</a:t>
            </a:r>
            <a:r>
              <a:rPr lang="de-AT" sz="2800" dirty="0" err="1" smtClean="0"/>
              <a:t>preprint</a:t>
            </a:r>
            <a:r>
              <a:rPr lang="de-AT" sz="2800" dirty="0" smtClean="0"/>
              <a:t> 2011)</a:t>
            </a:r>
          </a:p>
          <a:p>
            <a:pPr marL="0" indent="0">
              <a:buNone/>
            </a:pPr>
            <a:endParaRPr lang="de-AT" sz="2800" dirty="0"/>
          </a:p>
          <a:p>
            <a:pPr marL="0" indent="0">
              <a:buNone/>
            </a:pPr>
            <a:r>
              <a:rPr lang="de-AT" sz="2800" dirty="0" smtClean="0"/>
              <a:t>‚Formal‘ vs. ‚Informal‘ </a:t>
            </a:r>
            <a:r>
              <a:rPr lang="de-AT" sz="2800" dirty="0" err="1" smtClean="0"/>
              <a:t>sanctions</a:t>
            </a:r>
            <a:endParaRPr lang="de-AT" sz="2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Other </a:t>
            </a:r>
            <a:r>
              <a:rPr lang="de-AT" dirty="0" err="1" smtClean="0"/>
              <a:t>experiments</a:t>
            </a:r>
            <a:r>
              <a:rPr lang="de-AT" dirty="0" smtClean="0"/>
              <a:t> on Peer </a:t>
            </a:r>
            <a:r>
              <a:rPr lang="de-AT" dirty="0" err="1" smtClean="0"/>
              <a:t>vs</a:t>
            </a:r>
            <a:r>
              <a:rPr lang="de-AT" dirty="0" smtClean="0"/>
              <a:t> Pool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59354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 </a:t>
            </a:r>
            <a:r>
              <a:rPr lang="de-DE" dirty="0" err="1" smtClean="0"/>
              <a:t>offer</a:t>
            </a:r>
            <a:r>
              <a:rPr lang="de-DE" dirty="0" smtClean="0"/>
              <a:t>: Peer </a:t>
            </a:r>
            <a:r>
              <a:rPr lang="de-DE" dirty="0" err="1" smtClean="0"/>
              <a:t>Punishment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Players </a:t>
            </a:r>
            <a:r>
              <a:rPr lang="de-DE" dirty="0" err="1" smtClean="0"/>
              <a:t>see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freeriders</a:t>
            </a:r>
            <a:endParaRPr lang="de-DE" dirty="0" smtClean="0"/>
          </a:p>
          <a:p>
            <a:r>
              <a:rPr lang="de-DE" dirty="0" smtClean="0"/>
              <a:t>Can </a:t>
            </a:r>
            <a:r>
              <a:rPr lang="de-DE" dirty="0" err="1" smtClean="0"/>
              <a:t>decide</a:t>
            </a:r>
            <a:r>
              <a:rPr lang="de-DE" dirty="0" smtClean="0"/>
              <a:t>: </a:t>
            </a:r>
            <a:r>
              <a:rPr lang="de-DE" dirty="0" err="1" smtClean="0"/>
              <a:t>Punish</a:t>
            </a:r>
            <a:r>
              <a:rPr lang="de-DE" dirty="0" smtClean="0"/>
              <a:t> </a:t>
            </a:r>
            <a:r>
              <a:rPr lang="de-DE" dirty="0" err="1" smtClean="0"/>
              <a:t>freerider</a:t>
            </a:r>
            <a:r>
              <a:rPr lang="de-DE" dirty="0" smtClean="0"/>
              <a:t>? </a:t>
            </a:r>
          </a:p>
          <a:p>
            <a:pPr marL="0" indent="0">
              <a:buNone/>
            </a:pPr>
            <a:r>
              <a:rPr lang="de-DE" dirty="0" smtClean="0"/>
              <a:t>      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costs</a:t>
            </a:r>
            <a:r>
              <a:rPr lang="de-DE" dirty="0" smtClean="0"/>
              <a:t> a </a:t>
            </a:r>
            <a:r>
              <a:rPr lang="de-DE" dirty="0" err="1" smtClean="0"/>
              <a:t>punisher</a:t>
            </a:r>
            <a:r>
              <a:rPr lang="de-DE" dirty="0" smtClean="0"/>
              <a:t> 0.5 MU (</a:t>
            </a:r>
            <a:r>
              <a:rPr lang="de-DE" dirty="0" err="1" smtClean="0"/>
              <a:t>Monetary</a:t>
            </a:r>
            <a:r>
              <a:rPr lang="de-DE" dirty="0" smtClean="0"/>
              <a:t> </a:t>
            </a:r>
            <a:r>
              <a:rPr lang="de-DE" dirty="0" err="1" smtClean="0"/>
              <a:t>units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r>
              <a:rPr lang="de-DE" dirty="0" smtClean="0"/>
              <a:t>                                          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substract</a:t>
            </a:r>
            <a:r>
              <a:rPr lang="de-DE" dirty="0" smtClean="0"/>
              <a:t> 1 MU </a:t>
            </a:r>
            <a:r>
              <a:rPr lang="de-DE" dirty="0" err="1" smtClean="0"/>
              <a:t>from</a:t>
            </a:r>
            <a:r>
              <a:rPr lang="de-DE" dirty="0" smtClean="0"/>
              <a:t> a </a:t>
            </a:r>
            <a:r>
              <a:rPr lang="de-DE" dirty="0" err="1" smtClean="0"/>
              <a:t>freerider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0160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 </a:t>
            </a:r>
            <a:r>
              <a:rPr lang="de-DE" dirty="0" err="1" smtClean="0"/>
              <a:t>offer</a:t>
            </a:r>
            <a:r>
              <a:rPr lang="de-DE" dirty="0" smtClean="0"/>
              <a:t>: Pool </a:t>
            </a:r>
            <a:r>
              <a:rPr lang="de-DE" dirty="0" err="1" smtClean="0"/>
              <a:t>Punishment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dirty="0" smtClean="0"/>
              <a:t>Alternatives:</a:t>
            </a:r>
          </a:p>
          <a:p>
            <a:r>
              <a:rPr lang="de-DE" dirty="0" err="1" smtClean="0"/>
              <a:t>Contribute</a:t>
            </a:r>
            <a:r>
              <a:rPr lang="de-DE" dirty="0" smtClean="0"/>
              <a:t> </a:t>
            </a:r>
            <a:r>
              <a:rPr lang="de-DE" dirty="0" err="1" smtClean="0"/>
              <a:t>nothing</a:t>
            </a:r>
            <a:r>
              <a:rPr lang="de-DE" dirty="0" smtClean="0"/>
              <a:t> (</a:t>
            </a:r>
            <a:r>
              <a:rPr lang="de-DE" dirty="0" err="1" smtClean="0"/>
              <a:t>Freerider</a:t>
            </a:r>
            <a:r>
              <a:rPr lang="de-DE" dirty="0" smtClean="0"/>
              <a:t>)</a:t>
            </a:r>
          </a:p>
          <a:p>
            <a:endParaRPr lang="de-DE" dirty="0" smtClean="0"/>
          </a:p>
          <a:p>
            <a:r>
              <a:rPr lang="de-DE" dirty="0" err="1" smtClean="0"/>
              <a:t>Contribute</a:t>
            </a:r>
            <a:r>
              <a:rPr lang="de-DE" dirty="0" smtClean="0"/>
              <a:t> 1 MU </a:t>
            </a:r>
            <a:r>
              <a:rPr lang="de-DE" dirty="0" err="1" smtClean="0"/>
              <a:t>to</a:t>
            </a:r>
            <a:r>
              <a:rPr lang="de-DE" dirty="0" smtClean="0"/>
              <a:t> Mutual </a:t>
            </a:r>
            <a:r>
              <a:rPr lang="de-DE" dirty="0" err="1" smtClean="0"/>
              <a:t>Aid</a:t>
            </a:r>
            <a:r>
              <a:rPr lang="de-DE" dirty="0" smtClean="0"/>
              <a:t> Game (2nd </a:t>
            </a:r>
            <a:r>
              <a:rPr lang="de-DE" dirty="0" err="1" smtClean="0"/>
              <a:t>order</a:t>
            </a:r>
            <a:r>
              <a:rPr lang="de-DE" dirty="0" smtClean="0"/>
              <a:t> </a:t>
            </a:r>
            <a:r>
              <a:rPr lang="de-DE" dirty="0" err="1" smtClean="0"/>
              <a:t>free</a:t>
            </a:r>
            <a:r>
              <a:rPr lang="de-DE" dirty="0" smtClean="0"/>
              <a:t> </a:t>
            </a:r>
            <a:r>
              <a:rPr lang="de-DE" dirty="0" err="1" smtClean="0"/>
              <a:t>rider</a:t>
            </a:r>
            <a:r>
              <a:rPr lang="de-DE" dirty="0" smtClean="0"/>
              <a:t>) </a:t>
            </a:r>
          </a:p>
          <a:p>
            <a:endParaRPr lang="de-DE" dirty="0" smtClean="0"/>
          </a:p>
          <a:p>
            <a:r>
              <a:rPr lang="de-DE" dirty="0" err="1" smtClean="0"/>
              <a:t>Contribute</a:t>
            </a:r>
            <a:r>
              <a:rPr lang="de-DE" dirty="0" smtClean="0"/>
              <a:t> 1 MU </a:t>
            </a:r>
            <a:r>
              <a:rPr lang="de-DE" dirty="0" err="1" smtClean="0"/>
              <a:t>to</a:t>
            </a:r>
            <a:r>
              <a:rPr lang="de-DE" dirty="0" smtClean="0"/>
              <a:t> Mutual </a:t>
            </a:r>
            <a:r>
              <a:rPr lang="de-DE" dirty="0" err="1" smtClean="0"/>
              <a:t>Aid</a:t>
            </a:r>
            <a:r>
              <a:rPr lang="de-DE" dirty="0" smtClean="0"/>
              <a:t> Game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                      AND 0.5 MU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Punishment</a:t>
            </a:r>
            <a:r>
              <a:rPr lang="de-DE" dirty="0" smtClean="0"/>
              <a:t> Pool  (</a:t>
            </a:r>
            <a:r>
              <a:rPr lang="de-DE" dirty="0" err="1" smtClean="0"/>
              <a:t>punisher</a:t>
            </a:r>
            <a:r>
              <a:rPr lang="de-DE" dirty="0" smtClean="0"/>
              <a:t>) 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(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0.5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Punishment</a:t>
            </a:r>
            <a:r>
              <a:rPr lang="de-DE" dirty="0" smtClean="0"/>
              <a:t> </a:t>
            </a:r>
            <a:r>
              <a:rPr lang="de-DE" dirty="0"/>
              <a:t>P</a:t>
            </a:r>
            <a:r>
              <a:rPr lang="de-DE" dirty="0" smtClean="0"/>
              <a:t>ool,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freerider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fined</a:t>
            </a:r>
            <a:r>
              <a:rPr lang="de-DE" dirty="0" smtClean="0"/>
              <a:t> 1 MU) 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versions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r>
              <a:rPr lang="de-DE" dirty="0" smtClean="0"/>
              <a:t>First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second</a:t>
            </a:r>
            <a:r>
              <a:rPr lang="de-DE" dirty="0" smtClean="0"/>
              <a:t> </a:t>
            </a:r>
            <a:r>
              <a:rPr lang="de-DE" dirty="0" err="1" smtClean="0"/>
              <a:t>order</a:t>
            </a:r>
            <a:r>
              <a:rPr lang="de-DE" dirty="0" smtClean="0"/>
              <a:t> </a:t>
            </a:r>
            <a:r>
              <a:rPr lang="de-DE" dirty="0" err="1" smtClean="0"/>
              <a:t>punishment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1806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25 </a:t>
            </a:r>
            <a:r>
              <a:rPr lang="de-AT" dirty="0" err="1" smtClean="0"/>
              <a:t>practice</a:t>
            </a:r>
            <a:r>
              <a:rPr lang="de-AT" dirty="0" smtClean="0"/>
              <a:t> </a:t>
            </a:r>
            <a:r>
              <a:rPr lang="de-AT" dirty="0" err="1" smtClean="0"/>
              <a:t>rounds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2800" dirty="0" smtClean="0"/>
              <a:t>5 </a:t>
            </a:r>
            <a:r>
              <a:rPr lang="de-AT" sz="2800" dirty="0" err="1" smtClean="0"/>
              <a:t>rounds</a:t>
            </a:r>
            <a:r>
              <a:rPr lang="de-AT" sz="2800" dirty="0" smtClean="0"/>
              <a:t> (a) Mutual </a:t>
            </a:r>
            <a:r>
              <a:rPr lang="de-AT" sz="2800" dirty="0" err="1" smtClean="0"/>
              <a:t>Aid</a:t>
            </a:r>
            <a:r>
              <a:rPr lang="de-AT" sz="2800" dirty="0" smtClean="0"/>
              <a:t> </a:t>
            </a:r>
            <a:r>
              <a:rPr lang="de-AT" sz="2800" dirty="0" err="1" smtClean="0"/>
              <a:t>without</a:t>
            </a:r>
            <a:r>
              <a:rPr lang="de-AT" sz="2800" dirty="0" smtClean="0"/>
              <a:t> </a:t>
            </a:r>
            <a:r>
              <a:rPr lang="de-AT" sz="2800" dirty="0" err="1" smtClean="0"/>
              <a:t>punishment</a:t>
            </a:r>
            <a:endParaRPr lang="de-AT" sz="2800" dirty="0" smtClean="0"/>
          </a:p>
          <a:p>
            <a:r>
              <a:rPr lang="de-AT" sz="2800" dirty="0" smtClean="0"/>
              <a:t>5 </a:t>
            </a:r>
            <a:r>
              <a:rPr lang="de-AT" sz="2800" dirty="0" err="1" smtClean="0"/>
              <a:t>rounds</a:t>
            </a:r>
            <a:r>
              <a:rPr lang="de-AT" sz="2800" dirty="0" smtClean="0"/>
              <a:t> (b) Mutual </a:t>
            </a:r>
            <a:r>
              <a:rPr lang="de-AT" sz="2800" dirty="0" err="1" smtClean="0"/>
              <a:t>Aid</a:t>
            </a:r>
            <a:r>
              <a:rPr lang="de-AT" sz="2800" dirty="0" smtClean="0"/>
              <a:t> </a:t>
            </a:r>
            <a:r>
              <a:rPr lang="de-AT" sz="2800" dirty="0" err="1" smtClean="0"/>
              <a:t>with</a:t>
            </a:r>
            <a:r>
              <a:rPr lang="de-AT" sz="2800" dirty="0" smtClean="0"/>
              <a:t> </a:t>
            </a:r>
            <a:r>
              <a:rPr lang="de-AT" sz="2800" dirty="0" err="1" smtClean="0"/>
              <a:t>peer</a:t>
            </a:r>
            <a:r>
              <a:rPr lang="de-AT" sz="2800" dirty="0" smtClean="0"/>
              <a:t> </a:t>
            </a:r>
            <a:r>
              <a:rPr lang="de-AT" sz="2800" dirty="0" err="1" smtClean="0"/>
              <a:t>punishment</a:t>
            </a:r>
            <a:endParaRPr lang="de-AT" sz="2800" dirty="0" smtClean="0"/>
          </a:p>
          <a:p>
            <a:r>
              <a:rPr lang="de-AT" sz="2800" dirty="0" smtClean="0"/>
              <a:t>5 </a:t>
            </a:r>
            <a:r>
              <a:rPr lang="de-AT" sz="2800" dirty="0" err="1" smtClean="0"/>
              <a:t>rounds</a:t>
            </a:r>
            <a:r>
              <a:rPr lang="de-AT" sz="2800" dirty="0" smtClean="0"/>
              <a:t> (c)  Mutual </a:t>
            </a:r>
            <a:r>
              <a:rPr lang="de-AT" sz="2800" dirty="0" err="1" smtClean="0"/>
              <a:t>Aid</a:t>
            </a:r>
            <a:r>
              <a:rPr lang="de-AT" sz="2800" dirty="0" smtClean="0"/>
              <a:t> </a:t>
            </a:r>
            <a:r>
              <a:rPr lang="de-AT" sz="2800" dirty="0" err="1" smtClean="0"/>
              <a:t>with</a:t>
            </a:r>
            <a:r>
              <a:rPr lang="de-AT" sz="2800" dirty="0" smtClean="0"/>
              <a:t> </a:t>
            </a:r>
            <a:r>
              <a:rPr lang="de-AT" sz="2800" dirty="0" err="1" smtClean="0"/>
              <a:t>pool</a:t>
            </a:r>
            <a:r>
              <a:rPr lang="de-AT" sz="2800" dirty="0" smtClean="0"/>
              <a:t> </a:t>
            </a:r>
            <a:r>
              <a:rPr lang="de-AT" sz="2800" dirty="0" err="1" smtClean="0"/>
              <a:t>punishment</a:t>
            </a:r>
            <a:endParaRPr lang="de-AT" sz="2800" dirty="0" smtClean="0"/>
          </a:p>
          <a:p>
            <a:r>
              <a:rPr lang="de-AT" sz="2800" dirty="0" smtClean="0"/>
              <a:t>10 </a:t>
            </a:r>
            <a:r>
              <a:rPr lang="de-AT" sz="2800" dirty="0" err="1" smtClean="0"/>
              <a:t>rounds</a:t>
            </a:r>
            <a:r>
              <a:rPr lang="de-AT" sz="2800" dirty="0" smtClean="0"/>
              <a:t> </a:t>
            </a:r>
            <a:r>
              <a:rPr lang="de-AT" sz="2800" dirty="0" err="1" smtClean="0"/>
              <a:t>full</a:t>
            </a:r>
            <a:r>
              <a:rPr lang="de-AT" sz="2800" dirty="0" smtClean="0"/>
              <a:t> </a:t>
            </a:r>
            <a:r>
              <a:rPr lang="de-AT" sz="2800" dirty="0" err="1" smtClean="0"/>
              <a:t>game</a:t>
            </a:r>
            <a:r>
              <a:rPr lang="de-AT" sz="2800" dirty="0" smtClean="0"/>
              <a:t>: </a:t>
            </a:r>
            <a:r>
              <a:rPr lang="de-AT" sz="2800" dirty="0" err="1" smtClean="0"/>
              <a:t>choice</a:t>
            </a:r>
            <a:r>
              <a:rPr lang="de-AT" sz="2800" dirty="0" smtClean="0"/>
              <a:t> </a:t>
            </a:r>
            <a:r>
              <a:rPr lang="de-AT" sz="2800" dirty="0" err="1" smtClean="0"/>
              <a:t>between</a:t>
            </a:r>
            <a:r>
              <a:rPr lang="de-AT" sz="2800" dirty="0" smtClean="0"/>
              <a:t> (a),(b),(c) </a:t>
            </a:r>
            <a:r>
              <a:rPr lang="de-AT" sz="2800" dirty="0" err="1" smtClean="0"/>
              <a:t>and</a:t>
            </a:r>
            <a:r>
              <a:rPr lang="de-AT" sz="2800" dirty="0" smtClean="0"/>
              <a:t> (d) (</a:t>
            </a:r>
            <a:r>
              <a:rPr lang="de-AT" sz="2800" dirty="0" err="1" smtClean="0"/>
              <a:t>no</a:t>
            </a:r>
            <a:r>
              <a:rPr lang="de-AT" sz="2800" dirty="0" smtClean="0"/>
              <a:t> </a:t>
            </a:r>
            <a:r>
              <a:rPr lang="de-AT" sz="2800" dirty="0" err="1" smtClean="0"/>
              <a:t>participation</a:t>
            </a:r>
            <a:r>
              <a:rPr lang="de-AT" sz="2800" dirty="0" smtClean="0"/>
              <a:t>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48792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50 </a:t>
            </a:r>
            <a:r>
              <a:rPr lang="de-DE" dirty="0" err="1" smtClean="0"/>
              <a:t>rounds</a:t>
            </a:r>
            <a:r>
              <a:rPr lang="de-DE" dirty="0" smtClean="0"/>
              <a:t> </a:t>
            </a:r>
            <a:r>
              <a:rPr lang="de-DE" dirty="0" err="1" smtClean="0"/>
              <a:t>experiment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9 </a:t>
            </a:r>
            <a:r>
              <a:rPr lang="de-DE" dirty="0" err="1" smtClean="0"/>
              <a:t>groups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12-14 </a:t>
            </a:r>
            <a:r>
              <a:rPr lang="de-DE" dirty="0" err="1" smtClean="0"/>
              <a:t>play</a:t>
            </a:r>
            <a:r>
              <a:rPr lang="de-DE" dirty="0" smtClean="0"/>
              <a:t> first-order </a:t>
            </a:r>
            <a:r>
              <a:rPr lang="de-DE" dirty="0" err="1" smtClean="0"/>
              <a:t>version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9 </a:t>
            </a:r>
            <a:r>
              <a:rPr lang="de-DE" dirty="0" err="1" smtClean="0"/>
              <a:t>groups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12-14 </a:t>
            </a:r>
            <a:r>
              <a:rPr lang="de-DE" dirty="0" err="1" smtClean="0"/>
              <a:t>play</a:t>
            </a:r>
            <a:r>
              <a:rPr lang="de-DE" dirty="0" smtClean="0"/>
              <a:t> </a:t>
            </a:r>
            <a:r>
              <a:rPr lang="de-DE" dirty="0" err="1" smtClean="0"/>
              <a:t>second</a:t>
            </a:r>
            <a:r>
              <a:rPr lang="de-DE" dirty="0" smtClean="0"/>
              <a:t>-order </a:t>
            </a:r>
            <a:r>
              <a:rPr lang="de-DE" dirty="0" err="1" smtClean="0"/>
              <a:t>version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9511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50 </a:t>
            </a:r>
            <a:r>
              <a:rPr lang="de-DE" dirty="0" err="1" smtClean="0"/>
              <a:t>rounds</a:t>
            </a:r>
            <a:r>
              <a:rPr lang="de-DE" dirty="0" smtClean="0"/>
              <a:t> </a:t>
            </a:r>
            <a:r>
              <a:rPr lang="de-DE" dirty="0" err="1" smtClean="0"/>
              <a:t>experiment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9 </a:t>
            </a:r>
            <a:r>
              <a:rPr lang="de-DE" dirty="0" err="1" smtClean="0"/>
              <a:t>groups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12-14 </a:t>
            </a:r>
            <a:r>
              <a:rPr lang="de-DE" dirty="0" err="1" smtClean="0"/>
              <a:t>play</a:t>
            </a:r>
            <a:r>
              <a:rPr lang="de-DE" dirty="0" smtClean="0"/>
              <a:t> first-order </a:t>
            </a:r>
            <a:r>
              <a:rPr lang="de-DE" dirty="0" err="1" smtClean="0"/>
              <a:t>version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9 </a:t>
            </a:r>
            <a:r>
              <a:rPr lang="de-DE" dirty="0" err="1" smtClean="0"/>
              <a:t>groups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12-14 </a:t>
            </a:r>
            <a:r>
              <a:rPr lang="de-DE" dirty="0" err="1" smtClean="0"/>
              <a:t>play</a:t>
            </a:r>
            <a:r>
              <a:rPr lang="de-DE" dirty="0" smtClean="0"/>
              <a:t> </a:t>
            </a:r>
            <a:r>
              <a:rPr lang="de-DE" dirty="0" err="1" smtClean="0"/>
              <a:t>second</a:t>
            </a:r>
            <a:r>
              <a:rPr lang="de-DE" dirty="0" smtClean="0"/>
              <a:t>-order </a:t>
            </a:r>
            <a:r>
              <a:rPr lang="de-DE" dirty="0" err="1" smtClean="0"/>
              <a:t>version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6 end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peer</a:t>
            </a:r>
            <a:r>
              <a:rPr lang="de-DE" dirty="0" smtClean="0"/>
              <a:t> </a:t>
            </a:r>
            <a:r>
              <a:rPr lang="de-DE" dirty="0" err="1" smtClean="0"/>
              <a:t>regime</a:t>
            </a:r>
            <a:r>
              <a:rPr lang="de-DE" dirty="0" smtClean="0"/>
              <a:t>: 3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version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6 end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pool</a:t>
            </a:r>
            <a:r>
              <a:rPr lang="de-DE" dirty="0" smtClean="0"/>
              <a:t> </a:t>
            </a:r>
            <a:r>
              <a:rPr lang="de-DE" dirty="0" err="1" smtClean="0"/>
              <a:t>regime</a:t>
            </a:r>
            <a:r>
              <a:rPr lang="de-DE" dirty="0" smtClean="0"/>
              <a:t>: all </a:t>
            </a:r>
            <a:r>
              <a:rPr lang="de-DE" dirty="0" err="1" smtClean="0"/>
              <a:t>second</a:t>
            </a:r>
            <a:r>
              <a:rPr lang="de-DE" dirty="0" smtClean="0"/>
              <a:t>-order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5964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733425"/>
            <a:ext cx="8305800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5949280"/>
            <a:ext cx="6238875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165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Prisoner‘s</a:t>
            </a:r>
            <a:r>
              <a:rPr lang="de-DE" dirty="0" smtClean="0"/>
              <a:t> Dilemma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284603"/>
              </p:ext>
            </p:extLst>
          </p:nvPr>
        </p:nvGraphicFramePr>
        <p:xfrm>
          <a:off x="854075" y="2273300"/>
          <a:ext cx="7839075" cy="376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8" name="Formel" r:id="rId4" imgW="3759120" imgH="1803240" progId="Equation.3">
                  <p:embed/>
                </p:oleObj>
              </mc:Choice>
              <mc:Fallback>
                <p:oleObj name="Formel" r:id="rId4" imgW="3759120" imgH="1803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4075" y="2273300"/>
                        <a:ext cx="7839075" cy="3762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01" name="Picture 1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17032"/>
            <a:ext cx="2885306" cy="56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546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485775"/>
            <a:ext cx="8124825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238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Parallel </a:t>
            </a:r>
            <a:r>
              <a:rPr lang="de-DE" smtClean="0"/>
              <a:t>histories</a:t>
            </a:r>
            <a:endParaRPr lang="de-DE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09591"/>
            <a:ext cx="3168352" cy="194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37099"/>
            <a:ext cx="2899568" cy="194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35166"/>
            <a:ext cx="3452525" cy="209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8752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812" y="332656"/>
            <a:ext cx="8229600" cy="1143000"/>
          </a:xfrm>
        </p:spPr>
        <p:txBody>
          <a:bodyPr/>
          <a:lstStyle/>
          <a:p>
            <a:r>
              <a:rPr lang="de-DE" dirty="0" smtClean="0"/>
              <a:t>Time </a:t>
            </a:r>
            <a:r>
              <a:rPr lang="de-DE" dirty="0" err="1" smtClean="0"/>
              <a:t>evolution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611" y="2420888"/>
            <a:ext cx="4161801" cy="3015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63" y="2420888"/>
            <a:ext cx="4179948" cy="2786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258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err="1" smtClean="0"/>
              <a:t>Contribution</a:t>
            </a:r>
            <a:r>
              <a:rPr lang="de-DE" sz="3200" dirty="0" smtClean="0"/>
              <a:t> </a:t>
            </a:r>
            <a:r>
              <a:rPr lang="de-DE" sz="3200" dirty="0" err="1" smtClean="0"/>
              <a:t>to</a:t>
            </a:r>
            <a:r>
              <a:rPr lang="de-DE" sz="3200" dirty="0" smtClean="0"/>
              <a:t> Mutual </a:t>
            </a:r>
            <a:r>
              <a:rPr lang="de-DE" sz="3200" dirty="0" err="1" smtClean="0"/>
              <a:t>Aid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01666"/>
            <a:ext cx="3990405" cy="311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4099311" cy="272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831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Social</a:t>
            </a:r>
            <a:r>
              <a:rPr lang="de-AT" dirty="0" smtClean="0"/>
              <a:t> </a:t>
            </a:r>
            <a:r>
              <a:rPr lang="de-AT" dirty="0" err="1" smtClean="0"/>
              <a:t>learning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social</a:t>
            </a:r>
            <a:r>
              <a:rPr lang="de-AT" dirty="0" smtClean="0"/>
              <a:t> </a:t>
            </a:r>
            <a:r>
              <a:rPr lang="de-AT" dirty="0" err="1" smtClean="0"/>
              <a:t>contract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Decisions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switch</a:t>
            </a:r>
            <a:r>
              <a:rPr lang="de-DE" dirty="0" smtClean="0"/>
              <a:t>: </a:t>
            </a:r>
            <a:r>
              <a:rPr lang="de-DE" dirty="0"/>
              <a:t>70 </a:t>
            </a:r>
            <a:r>
              <a:rPr lang="de-DE" dirty="0" err="1"/>
              <a:t>percent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higher</a:t>
            </a:r>
            <a:r>
              <a:rPr lang="de-DE" dirty="0"/>
              <a:t>                 </a:t>
            </a:r>
            <a:r>
              <a:rPr lang="de-DE" dirty="0" err="1"/>
              <a:t>payoff</a:t>
            </a:r>
            <a:r>
              <a:rPr lang="de-DE" dirty="0"/>
              <a:t> </a:t>
            </a:r>
          </a:p>
          <a:p>
            <a:r>
              <a:rPr lang="de-DE" dirty="0" err="1"/>
              <a:t>D</a:t>
            </a:r>
            <a:r>
              <a:rPr lang="de-DE" dirty="0" err="1" smtClean="0"/>
              <a:t>ecisions</a:t>
            </a:r>
            <a:r>
              <a:rPr lang="de-DE" dirty="0" smtClean="0"/>
              <a:t> NOT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 smtClean="0"/>
              <a:t>switch</a:t>
            </a:r>
            <a:r>
              <a:rPr lang="de-DE" dirty="0" smtClean="0"/>
              <a:t>:  76 </a:t>
            </a:r>
            <a:r>
              <a:rPr lang="de-DE" dirty="0" err="1"/>
              <a:t>percent</a:t>
            </a:r>
            <a:r>
              <a:rPr lang="de-DE" dirty="0"/>
              <a:t> </a:t>
            </a:r>
            <a:r>
              <a:rPr lang="de-DE" dirty="0" err="1"/>
              <a:t>had</a:t>
            </a:r>
            <a:r>
              <a:rPr lang="de-DE" dirty="0"/>
              <a:t> optimal </a:t>
            </a:r>
            <a:r>
              <a:rPr lang="de-DE" dirty="0" err="1"/>
              <a:t>payoff</a:t>
            </a:r>
            <a:endParaRPr lang="de-DE" dirty="0"/>
          </a:p>
          <a:p>
            <a:r>
              <a:rPr lang="de-DE" dirty="0" smtClean="0"/>
              <a:t>After </a:t>
            </a:r>
            <a:r>
              <a:rPr lang="de-DE" dirty="0"/>
              <a:t>optimal </a:t>
            </a:r>
            <a:r>
              <a:rPr lang="de-DE" dirty="0" err="1" smtClean="0"/>
              <a:t>payoff</a:t>
            </a:r>
            <a:r>
              <a:rPr lang="de-DE" dirty="0" smtClean="0"/>
              <a:t>:  </a:t>
            </a:r>
            <a:r>
              <a:rPr lang="de-DE" dirty="0"/>
              <a:t>81 </a:t>
            </a:r>
            <a:r>
              <a:rPr lang="de-DE" dirty="0" err="1"/>
              <a:t>percent</a:t>
            </a:r>
            <a:r>
              <a:rPr lang="de-DE" dirty="0"/>
              <a:t> </a:t>
            </a:r>
            <a:r>
              <a:rPr lang="de-DE" dirty="0" smtClean="0"/>
              <a:t>do </a:t>
            </a:r>
            <a:r>
              <a:rPr lang="de-DE" dirty="0"/>
              <a:t>not </a:t>
            </a:r>
            <a:r>
              <a:rPr lang="de-DE" dirty="0" err="1"/>
              <a:t>switch</a:t>
            </a:r>
            <a:endParaRPr lang="de-DE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299126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Social</a:t>
            </a:r>
            <a:r>
              <a:rPr lang="de-AT" dirty="0" smtClean="0"/>
              <a:t> </a:t>
            </a:r>
            <a:r>
              <a:rPr lang="de-AT" dirty="0" err="1" smtClean="0"/>
              <a:t>learning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social</a:t>
            </a:r>
            <a:r>
              <a:rPr lang="de-AT" dirty="0" smtClean="0"/>
              <a:t> </a:t>
            </a:r>
            <a:r>
              <a:rPr lang="de-AT" dirty="0" err="1" smtClean="0"/>
              <a:t>contract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‚</a:t>
            </a:r>
            <a:r>
              <a:rPr lang="de-DE" dirty="0" err="1"/>
              <a:t>social</a:t>
            </a:r>
            <a:r>
              <a:rPr lang="de-DE" dirty="0"/>
              <a:t> </a:t>
            </a:r>
            <a:r>
              <a:rPr lang="de-DE" dirty="0" err="1"/>
              <a:t>learner</a:t>
            </a:r>
            <a:r>
              <a:rPr lang="de-DE" dirty="0"/>
              <a:t>‘ </a:t>
            </a:r>
            <a:endParaRPr lang="de-DE" dirty="0" smtClean="0"/>
          </a:p>
          <a:p>
            <a:pPr marL="0" indent="0">
              <a:buNone/>
            </a:pP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/>
              <a:t>at</a:t>
            </a:r>
            <a:r>
              <a:rPr lang="de-DE" dirty="0"/>
              <a:t> least 90 </a:t>
            </a:r>
            <a:r>
              <a:rPr lang="de-DE" dirty="0" err="1"/>
              <a:t>percent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decisions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   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explained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smtClean="0"/>
              <a:t> </a:t>
            </a:r>
            <a:r>
              <a:rPr lang="de-DE" dirty="0" err="1"/>
              <a:t>switching</a:t>
            </a:r>
            <a:r>
              <a:rPr lang="de-DE" dirty="0"/>
              <a:t>  </a:t>
            </a:r>
            <a:r>
              <a:rPr lang="de-DE" dirty="0" err="1"/>
              <a:t>towards</a:t>
            </a:r>
            <a:r>
              <a:rPr lang="de-DE" dirty="0"/>
              <a:t> </a:t>
            </a:r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payoff</a:t>
            </a:r>
            <a:r>
              <a:rPr lang="de-DE" dirty="0"/>
              <a:t>,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sticking</a:t>
            </a:r>
            <a:r>
              <a:rPr lang="de-DE" dirty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optimal </a:t>
            </a:r>
            <a:r>
              <a:rPr lang="de-DE" dirty="0" err="1" smtClean="0"/>
              <a:t>payoff</a:t>
            </a:r>
            <a:endParaRPr lang="de-DE" dirty="0"/>
          </a:p>
          <a:p>
            <a:endParaRPr lang="de-DE" dirty="0"/>
          </a:p>
          <a:p>
            <a:r>
              <a:rPr lang="de-DE" dirty="0"/>
              <a:t>80 </a:t>
            </a:r>
            <a:r>
              <a:rPr lang="de-DE" dirty="0" err="1"/>
              <a:t>percent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players</a:t>
            </a:r>
            <a:r>
              <a:rPr lang="de-DE" dirty="0"/>
              <a:t> </a:t>
            </a:r>
            <a:r>
              <a:rPr lang="de-DE" dirty="0" err="1"/>
              <a:t>social</a:t>
            </a:r>
            <a:r>
              <a:rPr lang="de-DE" dirty="0"/>
              <a:t> </a:t>
            </a:r>
            <a:r>
              <a:rPr lang="de-DE" dirty="0" err="1"/>
              <a:t>learners</a:t>
            </a:r>
            <a:endParaRPr lang="de-DE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940247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Sanctioning</a:t>
            </a:r>
            <a:r>
              <a:rPr lang="de-AT" dirty="0" smtClean="0"/>
              <a:t> </a:t>
            </a:r>
            <a:r>
              <a:rPr lang="de-AT" dirty="0" err="1" smtClean="0"/>
              <a:t>institutions</a:t>
            </a:r>
            <a:r>
              <a:rPr lang="de-AT" dirty="0" smtClean="0"/>
              <a:t> 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 smtClean="0"/>
              <a:t> </a:t>
            </a:r>
            <a:endParaRPr lang="de-AT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36092"/>
            <a:ext cx="2929508" cy="442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41" y="1600200"/>
            <a:ext cx="292171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4796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Self-domestication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400" dirty="0" smtClean="0"/>
              <a:t>Blumenbach  (1752-1840):</a:t>
            </a:r>
          </a:p>
          <a:p>
            <a:pPr marL="0" indent="0">
              <a:buNone/>
            </a:pPr>
            <a:r>
              <a:rPr lang="de-DE" sz="2400" dirty="0" err="1" smtClean="0"/>
              <a:t>Humans</a:t>
            </a:r>
            <a:r>
              <a:rPr lang="de-DE" sz="2400" dirty="0" smtClean="0"/>
              <a:t> </a:t>
            </a:r>
            <a:r>
              <a:rPr lang="de-DE" sz="2400" dirty="0" err="1" smtClean="0"/>
              <a:t>as</a:t>
            </a:r>
            <a:r>
              <a:rPr lang="de-DE" sz="2400" dirty="0" smtClean="0"/>
              <a:t>  ‚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most</a:t>
            </a:r>
            <a:r>
              <a:rPr lang="de-DE" sz="2400" dirty="0" smtClean="0"/>
              <a:t> </a:t>
            </a:r>
            <a:r>
              <a:rPr lang="de-DE" sz="2400" dirty="0" err="1" smtClean="0"/>
              <a:t>perfect</a:t>
            </a:r>
            <a:r>
              <a:rPr lang="de-DE" sz="2400" dirty="0" smtClean="0"/>
              <a:t> </a:t>
            </a:r>
            <a:r>
              <a:rPr lang="de-DE" sz="2400" dirty="0" err="1" smtClean="0"/>
              <a:t>domestic</a:t>
            </a:r>
            <a:r>
              <a:rPr lang="de-DE" sz="2400" dirty="0" smtClean="0"/>
              <a:t> </a:t>
            </a:r>
            <a:r>
              <a:rPr lang="de-DE" sz="2400" dirty="0" err="1" smtClean="0"/>
              <a:t>animal</a:t>
            </a:r>
            <a:r>
              <a:rPr lang="de-DE" sz="2400" dirty="0" smtClean="0"/>
              <a:t>‘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 smtClean="0"/>
              <a:t>Konrad Lorenz (1903-1989)</a:t>
            </a:r>
            <a:endParaRPr lang="de-DE" sz="2400" dirty="0"/>
          </a:p>
          <a:p>
            <a:pPr marL="0" indent="0">
              <a:buNone/>
            </a:pPr>
            <a:r>
              <a:rPr lang="de-DE" sz="2400" dirty="0" smtClean="0"/>
              <a:t>  ‚</a:t>
            </a:r>
            <a:r>
              <a:rPr lang="de-DE" sz="2400" i="1" dirty="0" err="1"/>
              <a:t>Verhausschweinung</a:t>
            </a:r>
            <a:r>
              <a:rPr lang="de-DE" sz="2400" i="1" dirty="0"/>
              <a:t>‘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 smtClean="0"/>
              <a:t>(</a:t>
            </a:r>
            <a:r>
              <a:rPr lang="de-DE" sz="2400" dirty="0" err="1" smtClean="0"/>
              <a:t>Fat</a:t>
            </a:r>
            <a:r>
              <a:rPr lang="de-DE" sz="2400" dirty="0" smtClean="0"/>
              <a:t> </a:t>
            </a:r>
            <a:r>
              <a:rPr lang="de-DE" sz="2400" dirty="0" err="1" smtClean="0"/>
              <a:t>belly</a:t>
            </a:r>
            <a:r>
              <a:rPr lang="de-DE" sz="2400" dirty="0" smtClean="0"/>
              <a:t>, soft </a:t>
            </a:r>
            <a:r>
              <a:rPr lang="de-DE" sz="2400" dirty="0" err="1" smtClean="0"/>
              <a:t>skin</a:t>
            </a:r>
            <a:r>
              <a:rPr lang="de-DE" sz="2400" dirty="0" smtClean="0"/>
              <a:t>, </a:t>
            </a:r>
            <a:r>
              <a:rPr lang="de-DE" sz="2400" dirty="0" err="1" smtClean="0"/>
              <a:t>neoteny</a:t>
            </a:r>
            <a:r>
              <a:rPr lang="de-DE" sz="2400" dirty="0" smtClean="0"/>
              <a:t>, </a:t>
            </a:r>
            <a:r>
              <a:rPr lang="de-DE" sz="2400" dirty="0" err="1" smtClean="0"/>
              <a:t>infantility</a:t>
            </a:r>
            <a:r>
              <a:rPr lang="de-DE" sz="2400" dirty="0" smtClean="0"/>
              <a:t>)</a:t>
            </a:r>
          </a:p>
        </p:txBody>
      </p:sp>
      <p:pic>
        <p:nvPicPr>
          <p:cNvPr id="1434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2362200"/>
            <a:ext cx="3044825" cy="4267200"/>
          </a:xfrm>
        </p:spPr>
      </p:pic>
    </p:spTree>
    <p:extLst>
      <p:ext uri="{BB962C8B-B14F-4D97-AF65-F5344CB8AC3E}">
        <p14:creationId xmlns:p14="http://schemas.microsoft.com/office/powerpoint/2010/main" val="542733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Example</a:t>
            </a:r>
            <a:r>
              <a:rPr lang="de-DE" dirty="0" smtClean="0"/>
              <a:t>: Mutual </a:t>
            </a:r>
            <a:r>
              <a:rPr lang="de-DE" dirty="0" err="1"/>
              <a:t>A</a:t>
            </a:r>
            <a:r>
              <a:rPr lang="de-DE" dirty="0" err="1" smtClean="0"/>
              <a:t>id</a:t>
            </a:r>
            <a:r>
              <a:rPr lang="de-DE" dirty="0" smtClean="0"/>
              <a:t> </a:t>
            </a:r>
            <a:r>
              <a:rPr lang="de-DE" smtClean="0"/>
              <a:t>Game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3284984"/>
            <a:ext cx="6912768" cy="301379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  </a:t>
            </a:r>
            <a:endParaRPr lang="de-DE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108149"/>
              </p:ext>
            </p:extLst>
          </p:nvPr>
        </p:nvGraphicFramePr>
        <p:xfrm>
          <a:off x="895350" y="2047801"/>
          <a:ext cx="4089400" cy="217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7" name="Formel" r:id="rId4" imgW="2057400" imgH="1092200" progId="Equation.3">
                  <p:embed/>
                </p:oleObj>
              </mc:Choice>
              <mc:Fallback>
                <p:oleObj name="Formel" r:id="rId4" imgW="2057400" imgH="1092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5350" y="2047801"/>
                        <a:ext cx="4089400" cy="2173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4532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Example</a:t>
            </a:r>
            <a:r>
              <a:rPr lang="de-DE" dirty="0" smtClean="0"/>
              <a:t>: Mutual </a:t>
            </a:r>
            <a:r>
              <a:rPr lang="de-DE" dirty="0" err="1"/>
              <a:t>A</a:t>
            </a:r>
            <a:r>
              <a:rPr lang="de-DE" dirty="0" err="1" smtClean="0"/>
              <a:t>id</a:t>
            </a:r>
            <a:r>
              <a:rPr lang="de-DE" dirty="0" smtClean="0"/>
              <a:t> Game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  </a:t>
            </a:r>
            <a:endParaRPr lang="de-DE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410472"/>
              </p:ext>
            </p:extLst>
          </p:nvPr>
        </p:nvGraphicFramePr>
        <p:xfrm>
          <a:off x="1019175" y="1712913"/>
          <a:ext cx="6088063" cy="472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8" name="Formel" r:id="rId4" imgW="3060360" imgH="2374560" progId="Equation.3">
                  <p:embed/>
                </p:oleObj>
              </mc:Choice>
              <mc:Fallback>
                <p:oleObj name="Formel" r:id="rId4" imgW="3060360" imgH="2374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19175" y="1712913"/>
                        <a:ext cx="6088063" cy="472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1903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Mutual </a:t>
            </a:r>
            <a:r>
              <a:rPr lang="de-DE" dirty="0" err="1"/>
              <a:t>A</a:t>
            </a:r>
            <a:r>
              <a:rPr lang="de-DE" dirty="0" err="1" smtClean="0"/>
              <a:t>id</a:t>
            </a:r>
            <a:r>
              <a:rPr lang="de-DE" dirty="0" smtClean="0"/>
              <a:t> </a:t>
            </a:r>
            <a:r>
              <a:rPr lang="de-DE" dirty="0"/>
              <a:t>G</a:t>
            </a:r>
            <a:r>
              <a:rPr lang="de-DE" dirty="0" smtClean="0"/>
              <a:t>ame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 smtClean="0"/>
              <a:t>For</a:t>
            </a:r>
            <a:r>
              <a:rPr lang="de-DE" dirty="0" smtClean="0"/>
              <a:t> 2-player </a:t>
            </a:r>
            <a:r>
              <a:rPr lang="de-DE" dirty="0" err="1" smtClean="0"/>
              <a:t>groups</a:t>
            </a:r>
            <a:r>
              <a:rPr lang="de-DE" dirty="0" smtClean="0"/>
              <a:t>, PD </a:t>
            </a:r>
            <a:r>
              <a:rPr lang="de-DE" dirty="0" err="1" smtClean="0"/>
              <a:t>game</a:t>
            </a:r>
            <a:endParaRPr lang="de-DE" dirty="0" smtClean="0"/>
          </a:p>
          <a:p>
            <a:pPr marL="0" indent="0">
              <a:buNone/>
            </a:pPr>
            <a:r>
              <a:rPr lang="de-DE" dirty="0" err="1" smtClean="0"/>
              <a:t>Reciprocation</a:t>
            </a:r>
            <a:r>
              <a:rPr lang="de-DE" dirty="0" smtClean="0"/>
              <a:t> </a:t>
            </a:r>
            <a:r>
              <a:rPr lang="de-DE" dirty="0" err="1" smtClean="0"/>
              <a:t>helps</a:t>
            </a:r>
            <a:r>
              <a:rPr lang="de-DE" dirty="0" smtClean="0"/>
              <a:t> (</a:t>
            </a:r>
            <a:r>
              <a:rPr lang="de-DE" dirty="0" err="1" smtClean="0"/>
              <a:t>sometimes</a:t>
            </a:r>
            <a:r>
              <a:rPr lang="de-DE" dirty="0" smtClean="0"/>
              <a:t>)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overcome</a:t>
            </a:r>
            <a:r>
              <a:rPr lang="de-DE" dirty="0" smtClean="0"/>
              <a:t>        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dilemma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But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2 </a:t>
            </a:r>
            <a:r>
              <a:rPr lang="de-DE" dirty="0" err="1" smtClean="0"/>
              <a:t>players</a:t>
            </a:r>
            <a:r>
              <a:rPr lang="de-DE" dirty="0" smtClean="0"/>
              <a:t>?</a:t>
            </a:r>
          </a:p>
          <a:p>
            <a:endParaRPr lang="de-DE" dirty="0"/>
          </a:p>
          <a:p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economic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r>
              <a:rPr lang="de-DE" dirty="0" smtClean="0"/>
              <a:t> in </a:t>
            </a:r>
            <a:r>
              <a:rPr lang="de-DE" dirty="0" err="1" smtClean="0"/>
              <a:t>game</a:t>
            </a:r>
            <a:r>
              <a:rPr lang="de-DE" dirty="0" smtClean="0"/>
              <a:t> </a:t>
            </a:r>
            <a:r>
              <a:rPr lang="de-DE" dirty="0" err="1" smtClean="0"/>
              <a:t>labs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0872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531440"/>
            <a:ext cx="6408713" cy="598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4139952" y="5949280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Herrmann, Thöni,</a:t>
            </a:r>
          </a:p>
          <a:p>
            <a:r>
              <a:rPr lang="de-DE" dirty="0" err="1"/>
              <a:t>Gächter</a:t>
            </a:r>
            <a:r>
              <a:rPr lang="de-DE" dirty="0"/>
              <a:t> (Nature 2009)</a:t>
            </a:r>
          </a:p>
        </p:txBody>
      </p:sp>
    </p:spTree>
    <p:extLst>
      <p:ext uri="{BB962C8B-B14F-4D97-AF65-F5344CB8AC3E}">
        <p14:creationId xmlns:p14="http://schemas.microsoft.com/office/powerpoint/2010/main" val="144771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Peer </a:t>
            </a:r>
            <a:r>
              <a:rPr lang="de-AT" dirty="0" err="1" smtClean="0"/>
              <a:t>Punishment</a:t>
            </a:r>
            <a:r>
              <a:rPr lang="de-AT" dirty="0" smtClean="0"/>
              <a:t>   (</a:t>
            </a:r>
            <a:r>
              <a:rPr lang="de-AT" dirty="0" err="1" smtClean="0"/>
              <a:t>self-justice</a:t>
            </a:r>
            <a:r>
              <a:rPr lang="de-AT" dirty="0" smtClean="0"/>
              <a:t>)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AT" dirty="0" smtClean="0"/>
                  <a:t>Players </a:t>
                </a:r>
                <a:r>
                  <a:rPr lang="de-AT" dirty="0" err="1" smtClean="0"/>
                  <a:t>can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impose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fine</a:t>
                </a:r>
                <a:r>
                  <a:rPr lang="de-AT" dirty="0" smtClean="0"/>
                  <a:t>  </a:t>
                </a:r>
                <a14:m>
                  <m:oMath xmlns="" xmlns:m="http://schemas.openxmlformats.org/officeDocument/2006/math">
                    <m:r>
                      <a:rPr lang="de-AT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de-AT" dirty="0" smtClean="0"/>
              </a:p>
              <a:p>
                <a:pPr marL="0" indent="0">
                  <a:buNone/>
                </a:pPr>
                <a:r>
                  <a:rPr lang="de-AT" dirty="0" smtClean="0"/>
                  <a:t>After </a:t>
                </a:r>
                <a:r>
                  <a:rPr lang="de-AT" dirty="0" err="1" smtClean="0"/>
                  <a:t>every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round</a:t>
                </a:r>
                <a:endParaRPr lang="de-AT" dirty="0" smtClean="0"/>
              </a:p>
              <a:p>
                <a:pPr marL="0" indent="0">
                  <a:buNone/>
                </a:pPr>
                <a:r>
                  <a:rPr lang="de-AT" dirty="0" smtClean="0"/>
                  <a:t>(</a:t>
                </a:r>
                <a:r>
                  <a:rPr lang="de-AT" dirty="0" err="1" smtClean="0"/>
                  <a:t>at</a:t>
                </a:r>
                <a:r>
                  <a:rPr lang="de-AT" dirty="0" smtClean="0"/>
                  <a:t> an </a:t>
                </a:r>
                <a:r>
                  <a:rPr lang="de-AT" dirty="0" err="1" smtClean="0"/>
                  <a:t>own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cost</a:t>
                </a:r>
                <a:r>
                  <a:rPr lang="de-AT" dirty="0" smtClean="0"/>
                  <a:t>  </a:t>
                </a:r>
                <a14:m>
                  <m:oMath xmlns="" xmlns:m="http://schemas.openxmlformats.org/officeDocument/2006/math">
                    <m:r>
                      <a:rPr lang="de-AT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de-AT" dirty="0" smtClean="0"/>
                  <a:t>)</a:t>
                </a:r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r>
                  <a:rPr lang="de-AT" dirty="0" err="1" smtClean="0"/>
                  <a:t>leverage</a:t>
                </a:r>
                <a:r>
                  <a:rPr lang="de-AT" dirty="0" smtClean="0"/>
                  <a:t>    </a:t>
                </a:r>
                <a14:m>
                  <m:oMath xmlns="" xmlns:m="http://schemas.openxmlformats.org/officeDocument/2006/math">
                    <m:r>
                      <a:rPr lang="de-AT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: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de-AT" dirty="0" smtClean="0"/>
                  <a:t> </a:t>
                </a:r>
                <a:endParaRPr lang="de-AT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3"/>
                <a:stretch>
                  <a:fillRect l="-3017" t="-12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Inhaltsplatzhalter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33587931"/>
              </p:ext>
            </p:extLst>
          </p:nvPr>
        </p:nvGraphicFramePr>
        <p:xfrm>
          <a:off x="5468938" y="1600200"/>
          <a:ext cx="2395537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9" name="Formel" r:id="rId4" imgW="114120" imgH="215640" progId="Equation.3">
                  <p:embed/>
                </p:oleObj>
              </mc:Choice>
              <mc:Fallback>
                <p:oleObj name="Formel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68938" y="1600200"/>
                        <a:ext cx="2395537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3351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971</Words>
  <Application>Microsoft Macintosh PowerPoint</Application>
  <PresentationFormat>Bildschirmpräsentation (4:3)</PresentationFormat>
  <Paragraphs>214</Paragraphs>
  <Slides>47</Slides>
  <Notes>21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47</vt:i4>
      </vt:variant>
    </vt:vector>
  </HeadingPairs>
  <TitlesOfParts>
    <vt:vector size="49" baseType="lpstr">
      <vt:lpstr>Larissa</vt:lpstr>
      <vt:lpstr>Formel</vt:lpstr>
      <vt:lpstr>Public Goods and Social Contracts</vt:lpstr>
      <vt:lpstr>Evolutionary games with cultural transmission</vt:lpstr>
      <vt:lpstr>Simple cases</vt:lpstr>
      <vt:lpstr>Prisoner‘s Dilemma </vt:lpstr>
      <vt:lpstr>Example: Mutual Aid Game </vt:lpstr>
      <vt:lpstr>Example: Mutual Aid Game </vt:lpstr>
      <vt:lpstr>Mutual Aid Game</vt:lpstr>
      <vt:lpstr>PowerPoint-Präsentation</vt:lpstr>
      <vt:lpstr>Peer Punishment   (self-justice)</vt:lpstr>
      <vt:lpstr>Fehr and Gächter (Nature 2002)</vt:lpstr>
      <vt:lpstr>Costly Peer Punishment</vt:lpstr>
      <vt:lpstr>Peer Punishment vanishes</vt:lpstr>
      <vt:lpstr>Peer Punishment vanishes</vt:lpstr>
      <vt:lpstr>Optional Mutual Aid Game</vt:lpstr>
      <vt:lpstr>Optional Mutual Aid Game</vt:lpstr>
      <vt:lpstr>Optional Mutual Aid</vt:lpstr>
      <vt:lpstr>Optional Public Good game</vt:lpstr>
      <vt:lpstr>Optional, with peer punishment</vt:lpstr>
      <vt:lpstr>Peer  Punishment</vt:lpstr>
      <vt:lpstr>Peer  Punishment</vt:lpstr>
      <vt:lpstr>Voluntary vs Compulsory Games</vt:lpstr>
      <vt:lpstr>Peer punishment?</vt:lpstr>
      <vt:lpstr>Peer punishment?</vt:lpstr>
      <vt:lpstr>Pool punishment</vt:lpstr>
      <vt:lpstr>Optional Pool Punishment</vt:lpstr>
      <vt:lpstr>Optional Pool Punishment</vt:lpstr>
      <vt:lpstr>Competition of  pool with peer</vt:lpstr>
      <vt:lpstr>Competition of pool with peer </vt:lpstr>
      <vt:lpstr>Without or with second order punishment</vt:lpstr>
      <vt:lpstr>Mutual coercion, mutually agreed</vt:lpstr>
      <vt:lpstr>Du Contrat Social</vt:lpstr>
      <vt:lpstr>Experiments?</vt:lpstr>
      <vt:lpstr>Other experiments on Peer vs Pool</vt:lpstr>
      <vt:lpstr>On offer: Peer Punishment</vt:lpstr>
      <vt:lpstr>On offer: Pool Punishment</vt:lpstr>
      <vt:lpstr>25 practice rounds</vt:lpstr>
      <vt:lpstr>50 rounds experiment</vt:lpstr>
      <vt:lpstr>50 rounds experiment</vt:lpstr>
      <vt:lpstr>PowerPoint-Präsentation</vt:lpstr>
      <vt:lpstr>PowerPoint-Präsentation</vt:lpstr>
      <vt:lpstr>Parallel histories</vt:lpstr>
      <vt:lpstr>Time evolution</vt:lpstr>
      <vt:lpstr>Contribution to Mutual Aid</vt:lpstr>
      <vt:lpstr>Social learning of social contract</vt:lpstr>
      <vt:lpstr>Social learning of social contract</vt:lpstr>
      <vt:lpstr>Sanctioning institutions </vt:lpstr>
      <vt:lpstr>Self-domestication?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Institutional Incentives in optional public good games</dc:title>
  <dc:creator>Karl Sigmund</dc:creator>
  <cp:lastModifiedBy>Karl Sigmund</cp:lastModifiedBy>
  <cp:revision>177</cp:revision>
  <cp:lastPrinted>2013-05-29T14:11:36Z</cp:lastPrinted>
  <dcterms:modified xsi:type="dcterms:W3CDTF">2013-06-19T06:40:42Z</dcterms:modified>
</cp:coreProperties>
</file>