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134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Rectángulo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ulo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_tradnl" smtClean="0"/>
              <a:t>Clic para editar título</a:t>
            </a:r>
            <a:endParaRPr kumimoji="0" lang="en-US"/>
          </a:p>
        </p:txBody>
      </p:sp>
      <p:sp>
        <p:nvSpPr>
          <p:cNvPr id="3" name="Subtítulo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_tradnl" smtClean="0"/>
              <a:t>Haga clic para modificar el estilo de subtítulo del patrón</a:t>
            </a:r>
            <a:endParaRPr kumimoji="0" lang="en-US"/>
          </a:p>
        </p:txBody>
      </p:sp>
      <p:sp>
        <p:nvSpPr>
          <p:cNvPr id="4" name="Marcador de fecha 3"/>
          <p:cNvSpPr>
            <a:spLocks noGrp="1"/>
          </p:cNvSpPr>
          <p:nvPr>
            <p:ph type="dt" sz="half" idx="10"/>
          </p:nvPr>
        </p:nvSpPr>
        <p:spPr/>
        <p:txBody>
          <a:bodyPr/>
          <a:lstStyle/>
          <a:p>
            <a:fld id="{D28D68A4-CF96-C346-A89B-EA6710022D87}" type="datetimeFigureOut">
              <a:rPr lang="es-ES" smtClean="0"/>
              <a:t>06/04/14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A59AA2-4B92-2744-922C-C92162E328E8}" type="slidenum">
              <a:rPr lang="es-ES" smtClean="0"/>
              <a:t>‹Nr.›</a:t>
            </a:fld>
            <a:endParaRPr lang="es-ES"/>
          </a:p>
        </p:txBody>
      </p:sp>
      <p:sp>
        <p:nvSpPr>
          <p:cNvPr id="10" name="Rectángulo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extLs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D28D68A4-CF96-C346-A89B-EA6710022D87}" type="datetimeFigureOut">
              <a:rPr lang="es-ES" smtClean="0"/>
              <a:t>06/04/14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A59AA2-4B92-2744-922C-C92162E328E8}" type="slidenum">
              <a:rPr lang="es-ES" smtClean="0"/>
              <a:t>‹Nr.›</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Rectángulo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ángulo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ulo vertical 1"/>
          <p:cNvSpPr>
            <a:spLocks noGrp="1"/>
          </p:cNvSpPr>
          <p:nvPr>
            <p:ph type="title" orient="vert"/>
          </p:nvPr>
        </p:nvSpPr>
        <p:spPr>
          <a:xfrm>
            <a:off x="6781800" y="274640"/>
            <a:ext cx="1905000" cy="5851525"/>
          </a:xfrm>
        </p:spPr>
        <p:txBody>
          <a:bodyPr vert="eaVert"/>
          <a:lstStyle>
            <a:extLs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D28D68A4-CF96-C346-A89B-EA6710022D87}" type="datetimeFigureOut">
              <a:rPr lang="es-ES" smtClean="0"/>
              <a:t>06/04/14</a:t>
            </a:fld>
            <a:endParaRPr lang="es-ES"/>
          </a:p>
        </p:txBody>
      </p:sp>
      <p:sp>
        <p:nvSpPr>
          <p:cNvPr id="5" name="Marcador de pie de página 4"/>
          <p:cNvSpPr>
            <a:spLocks noGrp="1"/>
          </p:cNvSpPr>
          <p:nvPr>
            <p:ph type="ftr" sz="quarter" idx="11"/>
          </p:nvPr>
        </p:nvSpPr>
        <p:spPr>
          <a:xfrm>
            <a:off x="2640597" y="6377459"/>
            <a:ext cx="3836404" cy="365125"/>
          </a:xfrm>
        </p:spPr>
        <p:txBody>
          <a:bodyPr/>
          <a:lstStyle/>
          <a:p>
            <a:endParaRPr lang="es-ES"/>
          </a:p>
        </p:txBody>
      </p:sp>
      <p:sp>
        <p:nvSpPr>
          <p:cNvPr id="6" name="Marcador de número de diapositiva 5"/>
          <p:cNvSpPr>
            <a:spLocks noGrp="1"/>
          </p:cNvSpPr>
          <p:nvPr>
            <p:ph type="sldNum" sz="quarter" idx="12"/>
          </p:nvPr>
        </p:nvSpPr>
        <p:spPr/>
        <p:txBody>
          <a:bodyPr/>
          <a:lstStyle/>
          <a:p>
            <a:fld id="{A3A59AA2-4B92-2744-922C-C92162E328E8}" type="slidenum">
              <a:rPr lang="es-ES" smtClean="0"/>
              <a:t>‹Nr.›</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5448"/>
            <a:ext cx="8229600" cy="1252728"/>
          </a:xfrm>
        </p:spPr>
        <p:txBody>
          <a:bodyPr/>
          <a:lstStyle>
            <a:extLst/>
          </a:lstStyle>
          <a:p>
            <a:r>
              <a:rPr kumimoji="0" lang="es-ES_tradnl" smtClean="0"/>
              <a:t>Clic para editar título</a:t>
            </a:r>
            <a:endParaRPr kumimoji="0" lang="en-US"/>
          </a:p>
        </p:txBody>
      </p:sp>
      <p:sp>
        <p:nvSpPr>
          <p:cNvPr id="3" name="Marcador de contenido 2"/>
          <p:cNvSpPr>
            <a:spLocks noGrp="1"/>
          </p:cNvSpPr>
          <p:nvPr>
            <p:ph idx="1"/>
          </p:nvPr>
        </p:nvSpPr>
        <p:spPr/>
        <p:txBody>
          <a:bodyPr/>
          <a:lstStyle>
            <a:extLs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D28D68A4-CF96-C346-A89B-EA6710022D87}" type="datetimeFigureOut">
              <a:rPr lang="es-ES" smtClean="0"/>
              <a:t>06/04/14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A59AA2-4B92-2744-922C-C92162E328E8}" type="slidenum">
              <a:rPr lang="es-ES" smtClean="0"/>
              <a:t>‹Nr.›</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Rectángulo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ángulo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ulo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_tradnl" smtClean="0"/>
              <a:t>Clic para editar título</a:t>
            </a:r>
            <a:endParaRPr kumimoji="0" lang="en-US"/>
          </a:p>
        </p:txBody>
      </p:sp>
      <p:sp>
        <p:nvSpPr>
          <p:cNvPr id="3" name="Marcador de texto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_tradnl" smtClean="0"/>
              <a:t>Haga clic para modificar el estilo de texto del patrón</a:t>
            </a:r>
          </a:p>
        </p:txBody>
      </p:sp>
      <p:sp>
        <p:nvSpPr>
          <p:cNvPr id="4" name="Marcador de fecha 3"/>
          <p:cNvSpPr>
            <a:spLocks noGrp="1"/>
          </p:cNvSpPr>
          <p:nvPr>
            <p:ph type="dt" sz="half" idx="10"/>
          </p:nvPr>
        </p:nvSpPr>
        <p:spPr/>
        <p:txBody>
          <a:bodyPr/>
          <a:lstStyle/>
          <a:p>
            <a:fld id="{D28D68A4-CF96-C346-A89B-EA6710022D87}" type="datetimeFigureOut">
              <a:rPr lang="es-ES" smtClean="0"/>
              <a:t>06/04/14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A59AA2-4B92-2744-922C-C92162E328E8}" type="slidenum">
              <a:rPr lang="es-ES" smtClean="0"/>
              <a:t>‹Nr.›</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es-ES_tradnl" smtClean="0"/>
              <a:t>Clic para editar título</a:t>
            </a:r>
            <a:endParaRPr kumimoji="0" lang="en-US"/>
          </a:p>
        </p:txBody>
      </p:sp>
      <p:sp>
        <p:nvSpPr>
          <p:cNvPr id="3" name="Marcador de contenido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contenido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5" name="Marcador de fecha 4"/>
          <p:cNvSpPr>
            <a:spLocks noGrp="1"/>
          </p:cNvSpPr>
          <p:nvPr>
            <p:ph type="dt" sz="half" idx="10"/>
          </p:nvPr>
        </p:nvSpPr>
        <p:spPr/>
        <p:txBody>
          <a:bodyPr/>
          <a:lstStyle/>
          <a:p>
            <a:fld id="{D28D68A4-CF96-C346-A89B-EA6710022D87}" type="datetimeFigureOut">
              <a:rPr lang="es-ES" smtClean="0"/>
              <a:t>06/04/14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3A59AA2-4B92-2744-922C-C92162E328E8}" type="slidenum">
              <a:rPr lang="es-ES" smtClean="0"/>
              <a:t>‹Nr.›</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extLst/>
          </a:lstStyle>
          <a:p>
            <a:r>
              <a:rPr kumimoji="0" lang="es-ES_tradnl" smtClean="0"/>
              <a:t>Clic para editar título</a:t>
            </a:r>
            <a:endParaRPr kumimoji="0" lang="en-US"/>
          </a:p>
        </p:txBody>
      </p:sp>
      <p:sp>
        <p:nvSpPr>
          <p:cNvPr id="3" name="Marcador de texto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_tradnl" smtClean="0"/>
              <a:t>Haga clic para modificar el estilo de texto del patrón</a:t>
            </a:r>
          </a:p>
        </p:txBody>
      </p:sp>
      <p:sp>
        <p:nvSpPr>
          <p:cNvPr id="4" name="Marcador de contenido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5" name="Marcador de texto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_tradnl" smtClean="0"/>
              <a:t>Haga clic para modificar el estilo de texto del patrón</a:t>
            </a:r>
          </a:p>
        </p:txBody>
      </p:sp>
      <p:sp>
        <p:nvSpPr>
          <p:cNvPr id="6" name="Marcador de contenido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7" name="Marcador de fecha 6"/>
          <p:cNvSpPr>
            <a:spLocks noGrp="1"/>
          </p:cNvSpPr>
          <p:nvPr>
            <p:ph type="dt" sz="half" idx="10"/>
          </p:nvPr>
        </p:nvSpPr>
        <p:spPr/>
        <p:txBody>
          <a:bodyPr/>
          <a:lstStyle/>
          <a:p>
            <a:fld id="{D28D68A4-CF96-C346-A89B-EA6710022D87}" type="datetimeFigureOut">
              <a:rPr lang="es-ES" smtClean="0"/>
              <a:t>06/04/14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A3A59AA2-4B92-2744-922C-C92162E328E8}" type="slidenum">
              <a:rPr lang="es-ES" smtClean="0"/>
              <a:t>‹Nr.›</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es-ES_tradnl" smtClean="0"/>
              <a:t>Clic para editar título</a:t>
            </a:r>
            <a:endParaRPr kumimoji="0" lang="en-US"/>
          </a:p>
        </p:txBody>
      </p:sp>
      <p:sp>
        <p:nvSpPr>
          <p:cNvPr id="3" name="Marcador de fecha 2"/>
          <p:cNvSpPr>
            <a:spLocks noGrp="1"/>
          </p:cNvSpPr>
          <p:nvPr>
            <p:ph type="dt" sz="half" idx="10"/>
          </p:nvPr>
        </p:nvSpPr>
        <p:spPr/>
        <p:txBody>
          <a:bodyPr/>
          <a:lstStyle/>
          <a:p>
            <a:fld id="{D28D68A4-CF96-C346-A89B-EA6710022D87}" type="datetimeFigureOut">
              <a:rPr lang="es-ES" smtClean="0"/>
              <a:t>06/04/14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A3A59AA2-4B92-2744-922C-C92162E328E8}" type="slidenum">
              <a:rPr lang="es-ES" smtClean="0"/>
              <a:t>‹Nr.›</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28D68A4-CF96-C346-A89B-EA6710022D87}" type="datetimeFigureOut">
              <a:rPr lang="es-ES" smtClean="0"/>
              <a:t>06/04/14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A3A59AA2-4B92-2744-922C-C92162E328E8}" type="slidenum">
              <a:rPr lang="es-ES" smtClean="0"/>
              <a:t>‹Nr.›</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_tradnl" smtClean="0"/>
              <a:t>Clic para editar título</a:t>
            </a:r>
            <a:endParaRPr kumimoji="0" lang="en-US"/>
          </a:p>
        </p:txBody>
      </p:sp>
      <p:sp>
        <p:nvSpPr>
          <p:cNvPr id="3" name="Marcador de contenido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texto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_tradnl" smtClean="0"/>
              <a:t>Haga clic para modificar el estilo de texto del patrón</a:t>
            </a:r>
          </a:p>
        </p:txBody>
      </p:sp>
      <p:sp>
        <p:nvSpPr>
          <p:cNvPr id="5" name="Marcador de fecha 4"/>
          <p:cNvSpPr>
            <a:spLocks noGrp="1"/>
          </p:cNvSpPr>
          <p:nvPr>
            <p:ph type="dt" sz="half" idx="10"/>
          </p:nvPr>
        </p:nvSpPr>
        <p:spPr/>
        <p:txBody>
          <a:bodyPr/>
          <a:lstStyle/>
          <a:p>
            <a:fld id="{D28D68A4-CF96-C346-A89B-EA6710022D87}" type="datetimeFigureOut">
              <a:rPr lang="es-ES" smtClean="0"/>
              <a:t>06/04/14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3A59AA2-4B92-2744-922C-C92162E328E8}" type="slidenum">
              <a:rPr lang="es-ES" smtClean="0"/>
              <a:t>‹Nr.›</a:t>
            </a:fld>
            <a:endParaRPr lang="es-ES"/>
          </a:p>
        </p:txBody>
      </p:sp>
      <p:sp>
        <p:nvSpPr>
          <p:cNvPr id="12" name="Rectángulo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ángulo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_tradnl" smtClean="0"/>
              <a:t>Clic para editar título</a:t>
            </a:r>
            <a:endParaRPr kumimoji="0" lang="en-US"/>
          </a:p>
        </p:txBody>
      </p:sp>
      <p:sp>
        <p:nvSpPr>
          <p:cNvPr id="3" name="Marcador de posición de imagen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_tradnl" smtClean="0"/>
              <a:t>Arrastre la imagen al marcador de posición o haga clic en el icono para agregar</a:t>
            </a:r>
            <a:endParaRPr kumimoji="0" lang="en-US" dirty="0"/>
          </a:p>
        </p:txBody>
      </p:sp>
      <p:sp>
        <p:nvSpPr>
          <p:cNvPr id="4" name="Marcador de texto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_tradnl" smtClean="0"/>
              <a:t>Haga clic para modificar el estilo de texto del patrón</a:t>
            </a:r>
          </a:p>
        </p:txBody>
      </p:sp>
      <p:sp>
        <p:nvSpPr>
          <p:cNvPr id="5" name="Marcador de fecha 4"/>
          <p:cNvSpPr>
            <a:spLocks noGrp="1"/>
          </p:cNvSpPr>
          <p:nvPr>
            <p:ph type="dt" sz="half" idx="10"/>
          </p:nvPr>
        </p:nvSpPr>
        <p:spPr>
          <a:xfrm>
            <a:off x="164592" y="1170432"/>
            <a:ext cx="2523744" cy="201168"/>
          </a:xfrm>
        </p:spPr>
        <p:txBody>
          <a:bodyPr/>
          <a:lstStyle/>
          <a:p>
            <a:fld id="{D28D68A4-CF96-C346-A89B-EA6710022D87}" type="datetimeFigureOut">
              <a:rPr lang="es-ES" smtClean="0"/>
              <a:t>06/04/14</a:t>
            </a:fld>
            <a:endParaRPr lang="es-ES"/>
          </a:p>
        </p:txBody>
      </p:sp>
      <p:sp>
        <p:nvSpPr>
          <p:cNvPr id="11" name="Rectángulo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ángulo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Marcador de pie de página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ES"/>
          </a:p>
        </p:txBody>
      </p:sp>
      <p:sp>
        <p:nvSpPr>
          <p:cNvPr id="7" name="Marcador de número de diapositiva 6"/>
          <p:cNvSpPr>
            <a:spLocks noGrp="1"/>
          </p:cNvSpPr>
          <p:nvPr>
            <p:ph type="sldNum" sz="quarter" idx="12"/>
          </p:nvPr>
        </p:nvSpPr>
        <p:spPr>
          <a:xfrm>
            <a:off x="8339328" y="1170432"/>
            <a:ext cx="733864" cy="201168"/>
          </a:xfrm>
        </p:spPr>
        <p:txBody>
          <a:bodyPr/>
          <a:lstStyle/>
          <a:p>
            <a:fld id="{A3A59AA2-4B92-2744-922C-C92162E328E8}" type="slidenum">
              <a:rPr lang="es-ES" smtClean="0"/>
              <a:t>‹Nr.›</a:t>
            </a:fld>
            <a:endParaRPr lang="es-E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ángulo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ángulo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Marcador de título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_tradnl" smtClean="0"/>
              <a:t>Clic para editar título</a:t>
            </a:r>
            <a:endParaRPr kumimoji="0" lang="en-US"/>
          </a:p>
        </p:txBody>
      </p:sp>
      <p:sp>
        <p:nvSpPr>
          <p:cNvPr id="3" name="Marcador de texto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
        <p:nvSpPr>
          <p:cNvPr id="4" name="Marcador de fech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28D68A4-CF96-C346-A89B-EA6710022D87}" type="datetimeFigureOut">
              <a:rPr lang="es-ES" smtClean="0"/>
              <a:t>06/04/14</a:t>
            </a:fld>
            <a:endParaRPr lang="es-ES"/>
          </a:p>
        </p:txBody>
      </p:sp>
      <p:sp>
        <p:nvSpPr>
          <p:cNvPr id="5" name="Marcador de pie de página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ES"/>
          </a:p>
        </p:txBody>
      </p:sp>
      <p:sp>
        <p:nvSpPr>
          <p:cNvPr id="6" name="Marcador de número de diapositiva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3A59AA2-4B92-2744-922C-C92162E328E8}" type="slidenum">
              <a:rPr lang="es-ES" smtClean="0"/>
              <a:t>‹Nr.›</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La t</a:t>
            </a:r>
            <a:r>
              <a:rPr lang="es-ES" dirty="0" smtClean="0"/>
              <a:t>écnica de la observación</a:t>
            </a:r>
            <a:endParaRPr lang="es-ES" dirty="0"/>
          </a:p>
        </p:txBody>
      </p:sp>
      <p:sp>
        <p:nvSpPr>
          <p:cNvPr id="3" name="Subtítulo 2"/>
          <p:cNvSpPr>
            <a:spLocks noGrp="1"/>
          </p:cNvSpPr>
          <p:nvPr>
            <p:ph type="subTitle" idx="1"/>
          </p:nvPr>
        </p:nvSpPr>
        <p:spPr/>
        <p:txBody>
          <a:bodyPr/>
          <a:lstStyle/>
          <a:p>
            <a:endParaRPr lang="es-ES"/>
          </a:p>
        </p:txBody>
      </p:sp>
    </p:spTree>
    <p:extLst>
      <p:ext uri="{BB962C8B-B14F-4D97-AF65-F5344CB8AC3E}">
        <p14:creationId xmlns:p14="http://schemas.microsoft.com/office/powerpoint/2010/main" val="2867389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776111" y="1820333"/>
            <a:ext cx="7605889" cy="170744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Los del m</a:t>
            </a:r>
            <a:r>
              <a:rPr lang="es-ES" dirty="0" smtClean="0"/>
              <a:t>étodo crítico consideran que el investigador no debe ocultarse sino que debe declarar explícitamente que es un investigador, y a partir de aquí debe comenzar por analizar el embarazo que crea su presencia y entender que significa, y ver si la resistencia que opone el objeto de estudio va dirigida a una negativa no hacia el como individuo sino como individuo de poder</a:t>
            </a:r>
            <a:endParaRPr lang="es-ES" dirty="0"/>
          </a:p>
        </p:txBody>
      </p:sp>
      <p:sp>
        <p:nvSpPr>
          <p:cNvPr id="4" name="Rectángulo redondeado 3"/>
          <p:cNvSpPr/>
          <p:nvPr/>
        </p:nvSpPr>
        <p:spPr>
          <a:xfrm>
            <a:off x="776111" y="3852333"/>
            <a:ext cx="7605889" cy="119944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err="1" smtClean="0"/>
              <a:t>Gilli</a:t>
            </a:r>
            <a:r>
              <a:rPr lang="es-ES" dirty="0" smtClean="0"/>
              <a:t>, considera que s</a:t>
            </a:r>
            <a:r>
              <a:rPr lang="es-ES" dirty="0" smtClean="0"/>
              <a:t>ólo integrándose en el grupo se pertenece a él y permite encontrar soluciones reales para el interés del grupo. </a:t>
            </a:r>
            <a:endParaRPr lang="es-ES" dirty="0"/>
          </a:p>
        </p:txBody>
      </p:sp>
    </p:spTree>
    <p:extLst>
      <p:ext uri="{BB962C8B-B14F-4D97-AF65-F5344CB8AC3E}">
        <p14:creationId xmlns:p14="http://schemas.microsoft.com/office/powerpoint/2010/main" val="749078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Estudio de White</a:t>
            </a:r>
            <a:endParaRPr lang="es-ES" dirty="0"/>
          </a:p>
        </p:txBody>
      </p:sp>
      <p:sp>
        <p:nvSpPr>
          <p:cNvPr id="3" name="Rectángulo redondeado 2"/>
          <p:cNvSpPr/>
          <p:nvPr/>
        </p:nvSpPr>
        <p:spPr>
          <a:xfrm>
            <a:off x="1425222" y="1947333"/>
            <a:ext cx="6251222" cy="71966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Pandillas</a:t>
            </a:r>
            <a:endParaRPr lang="es-ES" dirty="0"/>
          </a:p>
        </p:txBody>
      </p:sp>
      <p:sp>
        <p:nvSpPr>
          <p:cNvPr id="4" name="Rectángulo redondeado 3"/>
          <p:cNvSpPr/>
          <p:nvPr/>
        </p:nvSpPr>
        <p:spPr>
          <a:xfrm>
            <a:off x="1425222" y="3033889"/>
            <a:ext cx="6251222"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C</a:t>
            </a:r>
            <a:r>
              <a:rPr lang="es-ES" dirty="0" smtClean="0"/>
              <a:t>ómo realizó </a:t>
            </a:r>
            <a:r>
              <a:rPr lang="es-ES" smtClean="0"/>
              <a:t>el estudio</a:t>
            </a:r>
            <a:endParaRPr lang="es-ES"/>
          </a:p>
        </p:txBody>
      </p:sp>
    </p:spTree>
    <p:extLst>
      <p:ext uri="{BB962C8B-B14F-4D97-AF65-F5344CB8AC3E}">
        <p14:creationId xmlns:p14="http://schemas.microsoft.com/office/powerpoint/2010/main" val="575125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es-ES"/>
          </a:p>
        </p:txBody>
      </p:sp>
      <p:sp>
        <p:nvSpPr>
          <p:cNvPr id="5" name="Rectángulo redondeado 4"/>
          <p:cNvSpPr/>
          <p:nvPr/>
        </p:nvSpPr>
        <p:spPr>
          <a:xfrm>
            <a:off x="917222" y="1848556"/>
            <a:ext cx="7323667" cy="97366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Se basa en el modo como el investigador utiliza su propia observaci</a:t>
            </a:r>
            <a:r>
              <a:rPr lang="es-ES" dirty="0" smtClean="0"/>
              <a:t>ón de la realidad social que quiere estudiar</a:t>
            </a:r>
            <a:endParaRPr lang="es-ES" dirty="0"/>
          </a:p>
        </p:txBody>
      </p:sp>
      <p:sp>
        <p:nvSpPr>
          <p:cNvPr id="6" name="Rectángulo redondeado 5"/>
          <p:cNvSpPr/>
          <p:nvPr/>
        </p:nvSpPr>
        <p:spPr>
          <a:xfrm>
            <a:off x="917222" y="2974622"/>
            <a:ext cx="7323667" cy="97366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En criminolog</a:t>
            </a:r>
            <a:r>
              <a:rPr lang="es-ES" dirty="0" smtClean="0"/>
              <a:t>ía la observación es generalmente utilizada en investigaciones que trabajan sobre comunidades que son significativas para el conocimiento criminológico</a:t>
            </a:r>
            <a:endParaRPr lang="es-ES" dirty="0"/>
          </a:p>
        </p:txBody>
      </p:sp>
      <p:sp>
        <p:nvSpPr>
          <p:cNvPr id="7" name="Rectángulo redondeado 6"/>
          <p:cNvSpPr/>
          <p:nvPr/>
        </p:nvSpPr>
        <p:spPr>
          <a:xfrm>
            <a:off x="917222" y="4131734"/>
            <a:ext cx="7323667" cy="97366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Se incorpor</a:t>
            </a:r>
            <a:r>
              <a:rPr lang="es-ES" dirty="0" smtClean="0"/>
              <a:t>ó cuando la criminología quiso tener un conocimiento más global y explicativo, a la vez que profundo, de un conjunto social determinado</a:t>
            </a:r>
            <a:endParaRPr lang="es-ES" dirty="0"/>
          </a:p>
        </p:txBody>
      </p:sp>
      <p:sp>
        <p:nvSpPr>
          <p:cNvPr id="8" name="Rectángulo redondeado 7"/>
          <p:cNvSpPr/>
          <p:nvPr/>
        </p:nvSpPr>
        <p:spPr>
          <a:xfrm>
            <a:off x="917222" y="5362222"/>
            <a:ext cx="7323667" cy="94544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Hospitales psiqui</a:t>
            </a:r>
            <a:r>
              <a:rPr lang="es-ES" dirty="0" smtClean="0"/>
              <a:t>átricos, escuelas, comisarias, prisiones, etc.</a:t>
            </a:r>
            <a:endParaRPr lang="es-ES" dirty="0"/>
          </a:p>
        </p:txBody>
      </p:sp>
    </p:spTree>
    <p:extLst>
      <p:ext uri="{BB962C8B-B14F-4D97-AF65-F5344CB8AC3E}">
        <p14:creationId xmlns:p14="http://schemas.microsoft.com/office/powerpoint/2010/main" val="1766232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832556" y="1834444"/>
            <a:ext cx="7535333" cy="111477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Estudios exploratorio: cuando el crimin</a:t>
            </a:r>
            <a:r>
              <a:rPr lang="es-ES" dirty="0" smtClean="0"/>
              <a:t>ólogo quiere detectar las relaciones más importantes que existen entre varios aspectos de una realidad poco conocida con el fin de establecer conceptos, delimitar áreas de estudio, elaborar hipótesis, etc.</a:t>
            </a:r>
            <a:endParaRPr lang="es-ES" dirty="0"/>
          </a:p>
        </p:txBody>
      </p:sp>
      <p:sp>
        <p:nvSpPr>
          <p:cNvPr id="4" name="Rectángulo redondeado 3"/>
          <p:cNvSpPr/>
          <p:nvPr/>
        </p:nvSpPr>
        <p:spPr>
          <a:xfrm>
            <a:off x="832556" y="3313289"/>
            <a:ext cx="7535333" cy="14280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Estudios verificaci</a:t>
            </a:r>
            <a:r>
              <a:rPr lang="es-ES" dirty="0" smtClean="0"/>
              <a:t>ón</a:t>
            </a:r>
            <a:r>
              <a:rPr lang="es-ES" dirty="0" smtClean="0"/>
              <a:t>: donde se utilizan t</a:t>
            </a:r>
            <a:r>
              <a:rPr lang="es-ES" dirty="0" smtClean="0"/>
              <a:t>écnicas como el cuestionario o la entrevista que obtienen informaciones directamente de los individuos, se utiliza también la observación para aportar datos que expliquen o especifiquen las informaciones que se han obtenido por otras técnicas</a:t>
            </a:r>
            <a:endParaRPr lang="es-ES" dirty="0"/>
          </a:p>
        </p:txBody>
      </p:sp>
    </p:spTree>
    <p:extLst>
      <p:ext uri="{BB962C8B-B14F-4D97-AF65-F5344CB8AC3E}">
        <p14:creationId xmlns:p14="http://schemas.microsoft.com/office/powerpoint/2010/main" val="358696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762000" y="1933222"/>
            <a:ext cx="7620000" cy="11288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Esta t</a:t>
            </a:r>
            <a:r>
              <a:rPr lang="es-ES" dirty="0" smtClean="0"/>
              <a:t>écnica puede ser utilizada para verificar hipótesis, en cuyo caso actúa como instrumento único de investigación</a:t>
            </a:r>
            <a:endParaRPr lang="es-ES" dirty="0"/>
          </a:p>
        </p:txBody>
      </p:sp>
      <p:sp>
        <p:nvSpPr>
          <p:cNvPr id="4" name="Rectángulo redondeado 3"/>
          <p:cNvSpPr/>
          <p:nvPr/>
        </p:nvSpPr>
        <p:spPr>
          <a:xfrm>
            <a:off x="762000" y="3426178"/>
            <a:ext cx="7620000" cy="11288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Por lo general el investigador trabaja en este caso con un universo muy conocido del que se han construido hip</a:t>
            </a:r>
            <a:r>
              <a:rPr lang="es-ES" dirty="0" smtClean="0"/>
              <a:t>ótesis espec</a:t>
            </a:r>
            <a:r>
              <a:rPr lang="es-ES" dirty="0" smtClean="0"/>
              <a:t>íficas, que serán contrastadas con la realidad, cuantitativa o cualitativamente. </a:t>
            </a:r>
            <a:endParaRPr lang="es-ES" dirty="0"/>
          </a:p>
        </p:txBody>
      </p:sp>
    </p:spTree>
    <p:extLst>
      <p:ext uri="{BB962C8B-B14F-4D97-AF65-F5344CB8AC3E}">
        <p14:creationId xmlns:p14="http://schemas.microsoft.com/office/powerpoint/2010/main" val="4039355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457200" y="2540000"/>
            <a:ext cx="2554111" cy="10724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Se distinguen dos tipos:</a:t>
            </a:r>
            <a:endParaRPr lang="es-ES" dirty="0"/>
          </a:p>
        </p:txBody>
      </p:sp>
      <p:sp>
        <p:nvSpPr>
          <p:cNvPr id="4" name="Rectángulo redondeado 3"/>
          <p:cNvSpPr/>
          <p:nvPr/>
        </p:nvSpPr>
        <p:spPr>
          <a:xfrm>
            <a:off x="3993444" y="1820332"/>
            <a:ext cx="4693356" cy="107244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No estructurada que trabaja con un universo poco delimitado, sin hip</a:t>
            </a:r>
            <a:r>
              <a:rPr lang="es-ES" dirty="0" smtClean="0"/>
              <a:t>ótesis precisas, siendo su objetivo levantar datos</a:t>
            </a:r>
            <a:endParaRPr lang="es-ES" dirty="0"/>
          </a:p>
        </p:txBody>
      </p:sp>
      <p:sp>
        <p:nvSpPr>
          <p:cNvPr id="5" name="Rectángulo redondeado 4"/>
          <p:cNvSpPr/>
          <p:nvPr/>
        </p:nvSpPr>
        <p:spPr>
          <a:xfrm>
            <a:off x="3993444" y="3299177"/>
            <a:ext cx="4693356" cy="107244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Estructurada que se gu</a:t>
            </a:r>
            <a:r>
              <a:rPr lang="es-ES" dirty="0" smtClean="0"/>
              <a:t>ía por un cuadro conceptual siendo su objetivo la verificación de hipótesis</a:t>
            </a:r>
            <a:endParaRPr lang="es-ES" dirty="0"/>
          </a:p>
        </p:txBody>
      </p:sp>
      <p:sp>
        <p:nvSpPr>
          <p:cNvPr id="6" name="Rectángulo redondeado 5"/>
          <p:cNvSpPr/>
          <p:nvPr/>
        </p:nvSpPr>
        <p:spPr>
          <a:xfrm>
            <a:off x="457200" y="4938889"/>
            <a:ext cx="8229600" cy="103011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En ambos casos el investigador puede trabajar ya sea como elemento externo al grupo, sin convivir con </a:t>
            </a:r>
            <a:r>
              <a:rPr lang="es-ES" dirty="0" smtClean="0"/>
              <a:t>él, ya sea integrándose al grupo como un elemento más viviendo la misma vida en comunidad (observación participante)</a:t>
            </a:r>
            <a:endParaRPr lang="es-ES" dirty="0"/>
          </a:p>
        </p:txBody>
      </p:sp>
    </p:spTree>
    <p:extLst>
      <p:ext uri="{BB962C8B-B14F-4D97-AF65-F5344CB8AC3E}">
        <p14:creationId xmlns:p14="http://schemas.microsoft.com/office/powerpoint/2010/main" val="2502416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Observaci</a:t>
            </a:r>
            <a:r>
              <a:rPr lang="es-ES" dirty="0" smtClean="0"/>
              <a:t>ón participante</a:t>
            </a:r>
            <a:endParaRPr lang="es-ES" dirty="0"/>
          </a:p>
        </p:txBody>
      </p:sp>
      <p:sp>
        <p:nvSpPr>
          <p:cNvPr id="3" name="Rectángulo redondeado 2"/>
          <p:cNvSpPr/>
          <p:nvPr/>
        </p:nvSpPr>
        <p:spPr>
          <a:xfrm>
            <a:off x="457200" y="1862667"/>
            <a:ext cx="3691467" cy="10724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Un punto de inter</a:t>
            </a:r>
            <a:r>
              <a:rPr lang="es-ES" dirty="0" smtClean="0"/>
              <a:t>és de esta técnica que se discutió es la neutralidad del investigador-observador</a:t>
            </a:r>
            <a:endParaRPr lang="es-ES" dirty="0"/>
          </a:p>
        </p:txBody>
      </p:sp>
      <p:sp>
        <p:nvSpPr>
          <p:cNvPr id="4" name="Rectángulo redondeado 3"/>
          <p:cNvSpPr/>
          <p:nvPr/>
        </p:nvSpPr>
        <p:spPr>
          <a:xfrm>
            <a:off x="4769556" y="1862667"/>
            <a:ext cx="3917244" cy="10724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El investigador ha de estudiar su objeto de un modo tal que no perturbe sus caracter</a:t>
            </a:r>
            <a:r>
              <a:rPr lang="es-ES" dirty="0" smtClean="0"/>
              <a:t>ísticas ni su situación</a:t>
            </a:r>
            <a:endParaRPr lang="es-ES" dirty="0"/>
          </a:p>
        </p:txBody>
      </p:sp>
      <p:sp>
        <p:nvSpPr>
          <p:cNvPr id="5" name="Rectángulo redondeado 4"/>
          <p:cNvSpPr/>
          <p:nvPr/>
        </p:nvSpPr>
        <p:spPr>
          <a:xfrm>
            <a:off x="1317979" y="3358444"/>
            <a:ext cx="6471356" cy="124177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Los distintos factores de perturbaci</a:t>
            </a:r>
            <a:r>
              <a:rPr lang="es-ES" dirty="0" smtClean="0"/>
              <a:t>ón en este cometido neutral son relativamente fáciles de paliar y de prever, en la entrevista o en el cuestionario</a:t>
            </a:r>
            <a:endParaRPr lang="es-ES" dirty="0"/>
          </a:p>
        </p:txBody>
      </p:sp>
    </p:spTree>
    <p:extLst>
      <p:ext uri="{BB962C8B-B14F-4D97-AF65-F5344CB8AC3E}">
        <p14:creationId xmlns:p14="http://schemas.microsoft.com/office/powerpoint/2010/main" val="2914089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457200" y="1905000"/>
            <a:ext cx="8229600" cy="80433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En la observaci</a:t>
            </a:r>
            <a:r>
              <a:rPr lang="es-ES" dirty="0" smtClean="0"/>
              <a:t>ón participantes es más complicado ya que se ve directamente implicado en la investigación</a:t>
            </a:r>
            <a:endParaRPr lang="es-ES" dirty="0"/>
          </a:p>
        </p:txBody>
      </p:sp>
      <p:sp>
        <p:nvSpPr>
          <p:cNvPr id="4" name="Rectángulo redondeado 3"/>
          <p:cNvSpPr/>
          <p:nvPr/>
        </p:nvSpPr>
        <p:spPr>
          <a:xfrm>
            <a:off x="457199" y="3090333"/>
            <a:ext cx="2830689" cy="11288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La discusi</a:t>
            </a:r>
            <a:r>
              <a:rPr lang="es-ES" dirty="0" smtClean="0"/>
              <a:t>ón se ha situado entre dos límites:</a:t>
            </a:r>
            <a:endParaRPr lang="es-ES" dirty="0"/>
          </a:p>
        </p:txBody>
      </p:sp>
      <p:sp>
        <p:nvSpPr>
          <p:cNvPr id="7" name="Rectángulo redondeado 6"/>
          <p:cNvSpPr/>
          <p:nvPr/>
        </p:nvSpPr>
        <p:spPr>
          <a:xfrm>
            <a:off x="4035778" y="3090333"/>
            <a:ext cx="4651022" cy="11288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Sin descubrirse ante el grupo</a:t>
            </a:r>
            <a:endParaRPr lang="es-ES" dirty="0"/>
          </a:p>
        </p:txBody>
      </p:sp>
      <p:sp>
        <p:nvSpPr>
          <p:cNvPr id="8" name="Rectángulo redondeado 7"/>
          <p:cNvSpPr/>
          <p:nvPr/>
        </p:nvSpPr>
        <p:spPr>
          <a:xfrm>
            <a:off x="4035778" y="4667955"/>
            <a:ext cx="4651022" cy="11288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Descubri</a:t>
            </a:r>
            <a:r>
              <a:rPr lang="es-ES" dirty="0" smtClean="0"/>
              <a:t>éndose ante el grupo</a:t>
            </a:r>
            <a:endParaRPr lang="es-ES" dirty="0"/>
          </a:p>
        </p:txBody>
      </p:sp>
    </p:spTree>
    <p:extLst>
      <p:ext uri="{BB962C8B-B14F-4D97-AF65-F5344CB8AC3E}">
        <p14:creationId xmlns:p14="http://schemas.microsoft.com/office/powerpoint/2010/main" val="4028964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457200" y="1578519"/>
            <a:ext cx="8229600" cy="137262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E</a:t>
            </a:r>
            <a:r>
              <a:rPr lang="es-ES" dirty="0" smtClean="0"/>
              <a:t>n un extremo los autores ha entendido que el investigador no debe mostrarse al grupo como investigador ni revelar su interés de estudio sino que debe camuflarse totalmente y nunca descubrir a su objeto de estudio, su trabajo ni identidad</a:t>
            </a:r>
            <a:endParaRPr lang="es-ES" dirty="0"/>
          </a:p>
        </p:txBody>
      </p:sp>
      <p:sp>
        <p:nvSpPr>
          <p:cNvPr id="4" name="Rectángulo redondeado 3"/>
          <p:cNvSpPr/>
          <p:nvPr/>
        </p:nvSpPr>
        <p:spPr>
          <a:xfrm>
            <a:off x="457200" y="3143954"/>
            <a:ext cx="8229600" cy="150989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As</a:t>
            </a:r>
            <a:r>
              <a:rPr lang="es-ES" dirty="0" smtClean="0"/>
              <a:t>imismo, la integración ha de ser la justa y necesaria para la investigación y debe intentar mantenerla a un nivel superficial y académico, sin dejarse envolver ni emotiva ni intelectualmente. </a:t>
            </a:r>
            <a:endParaRPr lang="es-ES" dirty="0"/>
          </a:p>
        </p:txBody>
      </p:sp>
      <p:sp>
        <p:nvSpPr>
          <p:cNvPr id="5" name="Rectángulo redondeado 4"/>
          <p:cNvSpPr/>
          <p:nvPr/>
        </p:nvSpPr>
        <p:spPr>
          <a:xfrm>
            <a:off x="457200" y="4890909"/>
            <a:ext cx="8229600" cy="9934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El objeto de estudio es mantenido totalmente alejado del estudio y del an</a:t>
            </a:r>
            <a:r>
              <a:rPr lang="es-ES" dirty="0" smtClean="0"/>
              <a:t>álisis que se está efectuando sobre él.</a:t>
            </a:r>
            <a:endParaRPr lang="es-ES" dirty="0"/>
          </a:p>
        </p:txBody>
      </p:sp>
    </p:spTree>
    <p:extLst>
      <p:ext uri="{BB962C8B-B14F-4D97-AF65-F5344CB8AC3E}">
        <p14:creationId xmlns:p14="http://schemas.microsoft.com/office/powerpoint/2010/main" val="2535571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457200" y="1651001"/>
            <a:ext cx="8229600" cy="111477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Por el contrario otro sector, m</a:t>
            </a:r>
            <a:r>
              <a:rPr lang="es-ES" dirty="0" smtClean="0"/>
              <a:t>étodo crítico,</a:t>
            </a:r>
            <a:r>
              <a:rPr lang="es-ES" dirty="0" smtClean="0"/>
              <a:t> considera que el investigador explique su identidad al grupo, que dejase entrever el tipo estudio que efectuaba pero que si </a:t>
            </a:r>
            <a:r>
              <a:rPr lang="es-ES" dirty="0" smtClean="0"/>
              <a:t>éste era demasiado comprometido que lo camuflase bajo otro asunto parecido.</a:t>
            </a:r>
            <a:r>
              <a:rPr lang="es-ES" dirty="0" smtClean="0"/>
              <a:t> </a:t>
            </a:r>
            <a:endParaRPr lang="es-ES" dirty="0"/>
          </a:p>
        </p:txBody>
      </p:sp>
      <p:sp>
        <p:nvSpPr>
          <p:cNvPr id="4" name="Rectángulo redondeado 3"/>
          <p:cNvSpPr/>
          <p:nvPr/>
        </p:nvSpPr>
        <p:spPr>
          <a:xfrm>
            <a:off x="457200" y="3002846"/>
            <a:ext cx="8229600" cy="195015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El investigador no se ha de dejar comprometer con el grupo ya que se argumenta por esta postura que al integrarse en el grupo pierde el sentido del contraste. Que los hechos, acciones e informaciones que reciba, y que ser</a:t>
            </a:r>
            <a:r>
              <a:rPr lang="es-ES" dirty="0" smtClean="0"/>
              <a:t>án propios del grupo y por tanto distintos o peculiares para todo investigador, al estar integrados, el investigador dejará de percibirlos como peculiares, perderá su capacidad de interpretación</a:t>
            </a:r>
            <a:endParaRPr lang="es-ES" dirty="0"/>
          </a:p>
        </p:txBody>
      </p:sp>
    </p:spTree>
    <p:extLst>
      <p:ext uri="{BB962C8B-B14F-4D97-AF65-F5344CB8AC3E}">
        <p14:creationId xmlns:p14="http://schemas.microsoft.com/office/powerpoint/2010/main" val="32355761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Módulo.thmx</Template>
  <TotalTime>133</TotalTime>
  <Words>695</Words>
  <Application>Microsoft Macintosh PowerPoint</Application>
  <PresentationFormat>Presentación en pantalla (4:3)</PresentationFormat>
  <Paragraphs>31</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Módulo</vt:lpstr>
      <vt:lpstr>La técnica de la observación</vt:lpstr>
      <vt:lpstr>Presentación de PowerPoint</vt:lpstr>
      <vt:lpstr>Presentación de PowerPoint</vt:lpstr>
      <vt:lpstr>Presentación de PowerPoint</vt:lpstr>
      <vt:lpstr>Presentación de PowerPoint</vt:lpstr>
      <vt:lpstr>Observación participante</vt:lpstr>
      <vt:lpstr>Presentación de PowerPoint</vt:lpstr>
      <vt:lpstr>Presentación de PowerPoint</vt:lpstr>
      <vt:lpstr>Presentación de PowerPoint</vt:lpstr>
      <vt:lpstr>Presentación de PowerPoint</vt:lpstr>
      <vt:lpstr>Estudio de White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técnica de la observación</dc:title>
  <dc:creator>JVP</dc:creator>
  <cp:lastModifiedBy>JVP</cp:lastModifiedBy>
  <cp:revision>8</cp:revision>
  <dcterms:created xsi:type="dcterms:W3CDTF">2014-04-06T08:24:24Z</dcterms:created>
  <dcterms:modified xsi:type="dcterms:W3CDTF">2014-04-06T10:37:52Z</dcterms:modified>
</cp:coreProperties>
</file>