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31" y="-4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E6803FD4-FC54-4664-BA3C-A196BFE24400}" type="datetimeFigureOut">
              <a:rPr lang="es-ES" smtClean="0"/>
              <a:t>29/04/2015</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A6552900-DDC6-478D-8D08-FF1BA540E3D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E6803FD4-FC54-4664-BA3C-A196BFE24400}" type="datetimeFigureOut">
              <a:rPr lang="es-ES" smtClean="0"/>
              <a:t>29/04/2015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6552900-DDC6-478D-8D08-FF1BA540E3D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E6803FD4-FC54-4664-BA3C-A196BFE24400}" type="datetimeFigureOut">
              <a:rPr lang="es-ES" smtClean="0"/>
              <a:t>29/04/2015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6552900-DDC6-478D-8D08-FF1BA540E3DE}"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E6803FD4-FC54-4664-BA3C-A196BFE24400}" type="datetimeFigureOut">
              <a:rPr lang="es-ES" smtClean="0"/>
              <a:t>29/04/2015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6552900-DDC6-478D-8D08-FF1BA540E3DE}"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E6803FD4-FC54-4664-BA3C-A196BFE24400}" type="datetimeFigureOut">
              <a:rPr lang="es-ES" smtClean="0"/>
              <a:t>29/04/2015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6552900-DDC6-478D-8D08-FF1BA540E3D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E6803FD4-FC54-4664-BA3C-A196BFE24400}" type="datetimeFigureOut">
              <a:rPr lang="es-ES" smtClean="0"/>
              <a:t>29/04/2015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6552900-DDC6-478D-8D08-FF1BA540E3DE}"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E6803FD4-FC54-4664-BA3C-A196BFE24400}" type="datetimeFigureOut">
              <a:rPr lang="es-ES" smtClean="0"/>
              <a:t>29/04/2015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6552900-DDC6-478D-8D08-FF1BA540E3DE}"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E6803FD4-FC54-4664-BA3C-A196BFE24400}" type="datetimeFigureOut">
              <a:rPr lang="es-ES" smtClean="0"/>
              <a:t>29/04/2015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6552900-DDC6-478D-8D08-FF1BA540E3DE}"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03FD4-FC54-4664-BA3C-A196BFE24400}" type="datetimeFigureOut">
              <a:rPr lang="es-ES" smtClean="0"/>
              <a:t>29/04/2015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6552900-DDC6-478D-8D08-FF1BA540E3D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E6803FD4-FC54-4664-BA3C-A196BFE24400}" type="datetimeFigureOut">
              <a:rPr lang="es-ES" smtClean="0"/>
              <a:t>29/04/2015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6552900-DDC6-478D-8D08-FF1BA540E3DE}"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E6803FD4-FC54-4664-BA3C-A196BFE24400}" type="datetimeFigureOut">
              <a:rPr lang="es-ES" smtClean="0"/>
              <a:t>29/04/2015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A6552900-DDC6-478D-8D08-FF1BA540E3DE}" type="slidenum">
              <a:rPr lang="es-ES" smtClean="0"/>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803FD4-FC54-4664-BA3C-A196BFE24400}" type="datetimeFigureOut">
              <a:rPr lang="es-ES" smtClean="0"/>
              <a:t>29/04/2015</a:t>
            </a:fld>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552900-DDC6-478D-8D08-FF1BA540E3DE}" type="slidenum">
              <a:rPr lang="es-ES" smtClean="0"/>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Escalas </a:t>
            </a:r>
            <a:r>
              <a:rPr lang="es-ES" smtClean="0"/>
              <a:t>de medida</a:t>
            </a:r>
            <a:endParaRPr lang="es-ES"/>
          </a:p>
        </p:txBody>
      </p:sp>
      <p:sp>
        <p:nvSpPr>
          <p:cNvPr id="3" name="2 Subtítulo"/>
          <p:cNvSpPr>
            <a:spLocks noGrp="1"/>
          </p:cNvSpPr>
          <p:nvPr>
            <p:ph type="subTitle" idx="1"/>
          </p:nvPr>
        </p:nvSpPr>
        <p:spPr/>
        <p:txBody>
          <a:bodyPr/>
          <a:lstStyle/>
          <a:p>
            <a:endParaRPr lang="es-ES"/>
          </a:p>
        </p:txBody>
      </p:sp>
    </p:spTree>
    <p:extLst>
      <p:ext uri="{BB962C8B-B14F-4D97-AF65-F5344CB8AC3E}">
        <p14:creationId xmlns:p14="http://schemas.microsoft.com/office/powerpoint/2010/main" val="2572851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xfrm>
            <a:off x="457200" y="704088"/>
            <a:ext cx="8229600" cy="1143001"/>
          </a:xfrm>
          <a:prstGeom prst="rect">
            <a:avLst/>
          </a:prstGeom>
        </p:spPr>
        <p:txBody>
          <a:bodyPr/>
          <a:lstStyle/>
          <a:p>
            <a:pPr lvl="0"/>
            <a:endParaRPr/>
          </a:p>
        </p:txBody>
      </p:sp>
      <p:sp>
        <p:nvSpPr>
          <p:cNvPr id="125" name="Shape 125"/>
          <p:cNvSpPr>
            <a:spLocks noGrp="1"/>
          </p:cNvSpPr>
          <p:nvPr>
            <p:ph idx="1"/>
          </p:nvPr>
        </p:nvSpPr>
        <p:spPr>
          <a:xfrm>
            <a:off x="457200" y="1935480"/>
            <a:ext cx="8229600" cy="4389121"/>
          </a:xfrm>
          <a:prstGeom prst="rect">
            <a:avLst/>
          </a:prstGeom>
        </p:spPr>
        <p:txBody>
          <a:bodyPr/>
          <a:lstStyle/>
          <a:p>
            <a:pPr lvl="0">
              <a:defRPr sz="1800"/>
            </a:pPr>
            <a:r>
              <a:rPr sz="2600"/>
              <a:t>Partiendo de esta distinción se tienen dos tipos fundamentales: la escala ordinal y la escala métrica</a:t>
            </a:r>
          </a:p>
          <a:p>
            <a:pPr lvl="0">
              <a:defRPr sz="1800"/>
            </a:pPr>
            <a:r>
              <a:rPr sz="2600"/>
              <a:t>Ordinal: cuando las señales espaciadas de la escala no siguen ninguna ley</a:t>
            </a:r>
          </a:p>
          <a:p>
            <a:pPr lvl="0">
              <a:defRPr sz="1800"/>
            </a:pPr>
            <a:r>
              <a:rPr sz="2600"/>
              <a:t>Métrica: implica una separación entre señales siguiendo una ley aunque no sea constante. Cuando la métrica separa las señales o ítems por espacios iguales se llama uniforme</a:t>
            </a:r>
          </a:p>
        </p:txBody>
      </p:sp>
    </p:spTree>
    <p:extLst>
      <p:ext uri="{BB962C8B-B14F-4D97-AF65-F5344CB8AC3E}">
        <p14:creationId xmlns:p14="http://schemas.microsoft.com/office/powerpoint/2010/main" val="10299987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p:cNvSpPr>
          <p:nvPr>
            <p:ph type="title"/>
          </p:nvPr>
        </p:nvSpPr>
        <p:spPr>
          <a:xfrm>
            <a:off x="457200" y="704088"/>
            <a:ext cx="8229600" cy="1143001"/>
          </a:xfrm>
          <a:prstGeom prst="rect">
            <a:avLst/>
          </a:prstGeom>
        </p:spPr>
        <p:txBody>
          <a:bodyPr/>
          <a:lstStyle/>
          <a:p>
            <a:pPr lvl="0"/>
            <a:endParaRPr/>
          </a:p>
        </p:txBody>
      </p:sp>
      <p:sp>
        <p:nvSpPr>
          <p:cNvPr id="128" name="Shape 128"/>
          <p:cNvSpPr>
            <a:spLocks noGrp="1"/>
          </p:cNvSpPr>
          <p:nvPr>
            <p:ph idx="1"/>
          </p:nvPr>
        </p:nvSpPr>
        <p:spPr>
          <a:xfrm>
            <a:off x="457200" y="1935480"/>
            <a:ext cx="8229600" cy="4389121"/>
          </a:xfrm>
          <a:prstGeom prst="rect">
            <a:avLst/>
          </a:prstGeom>
        </p:spPr>
        <p:txBody>
          <a:bodyPr/>
          <a:lstStyle/>
          <a:p>
            <a:pPr lvl="0">
              <a:defRPr sz="1800"/>
            </a:pPr>
            <a:r>
              <a:rPr sz="2600"/>
              <a:t>Una escala métrica tiene que partir de cero y especificarlo, sólo así podrá ser fiel y válida. </a:t>
            </a:r>
          </a:p>
          <a:p>
            <a:pPr lvl="0">
              <a:defRPr sz="1800"/>
            </a:pPr>
            <a:r>
              <a:rPr sz="2600"/>
              <a:t>Según el tipo de escala métrica, la escala ha de adoptar una unida o intervalo básico.</a:t>
            </a:r>
          </a:p>
          <a:p>
            <a:pPr lvl="0">
              <a:defRPr sz="1800"/>
            </a:pPr>
            <a:r>
              <a:rPr sz="2600"/>
              <a:t>El sistema de unidades ha de ser coherente, partir de unidades fundamentales por multiplicación o división, ha de ser también adecuado al interés teórico y que pueda servir a la investigación.</a:t>
            </a:r>
          </a:p>
        </p:txBody>
      </p:sp>
    </p:spTree>
    <p:extLst>
      <p:ext uri="{BB962C8B-B14F-4D97-AF65-F5344CB8AC3E}">
        <p14:creationId xmlns:p14="http://schemas.microsoft.com/office/powerpoint/2010/main" val="4266288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xfrm>
            <a:off x="457200" y="704088"/>
            <a:ext cx="8229600" cy="1143001"/>
          </a:xfrm>
          <a:prstGeom prst="rect">
            <a:avLst/>
          </a:prstGeom>
        </p:spPr>
        <p:txBody>
          <a:bodyPr/>
          <a:lstStyle/>
          <a:p>
            <a:pPr lvl="0"/>
            <a:endParaRPr/>
          </a:p>
        </p:txBody>
      </p:sp>
      <p:sp>
        <p:nvSpPr>
          <p:cNvPr id="131" name="Shape 131"/>
          <p:cNvSpPr>
            <a:spLocks noGrp="1"/>
          </p:cNvSpPr>
          <p:nvPr>
            <p:ph idx="1"/>
          </p:nvPr>
        </p:nvSpPr>
        <p:spPr>
          <a:xfrm>
            <a:off x="457200" y="1935480"/>
            <a:ext cx="8229600" cy="4389121"/>
          </a:xfrm>
          <a:prstGeom prst="rect">
            <a:avLst/>
          </a:prstGeom>
        </p:spPr>
        <p:txBody>
          <a:bodyPr/>
          <a:lstStyle/>
          <a:p>
            <a:pPr lvl="0">
              <a:defRPr sz="1800"/>
            </a:pPr>
            <a:r>
              <a:rPr sz="2600"/>
              <a:t>La escala debe referirse a una misma dimensión de la actitud, lo que implica una elaboración previa de los conceptos</a:t>
            </a:r>
          </a:p>
          <a:p>
            <a:pPr lvl="0">
              <a:defRPr sz="1800"/>
            </a:pPr>
            <a:r>
              <a:rPr sz="2600"/>
              <a:t>Por lo general el campo y el universo de la actitud coincidirán al concepto y los ítems correponderán a los indicadores</a:t>
            </a:r>
          </a:p>
        </p:txBody>
      </p:sp>
    </p:spTree>
    <p:extLst>
      <p:ext uri="{BB962C8B-B14F-4D97-AF65-F5344CB8AC3E}">
        <p14:creationId xmlns:p14="http://schemas.microsoft.com/office/powerpoint/2010/main" val="41623267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xfrm>
            <a:off x="457200" y="704088"/>
            <a:ext cx="8229600" cy="1143001"/>
          </a:xfrm>
          <a:prstGeom prst="rect">
            <a:avLst/>
          </a:prstGeom>
        </p:spPr>
        <p:txBody>
          <a:bodyPr/>
          <a:lstStyle/>
          <a:p>
            <a:pPr lvl="0"/>
            <a:endParaRPr/>
          </a:p>
        </p:txBody>
      </p:sp>
      <p:sp>
        <p:nvSpPr>
          <p:cNvPr id="134" name="Shape 134"/>
          <p:cNvSpPr>
            <a:spLocks noGrp="1"/>
          </p:cNvSpPr>
          <p:nvPr>
            <p:ph idx="1"/>
          </p:nvPr>
        </p:nvSpPr>
        <p:spPr>
          <a:xfrm>
            <a:off x="457200" y="1935480"/>
            <a:ext cx="8229600" cy="4389121"/>
          </a:xfrm>
          <a:prstGeom prst="rect">
            <a:avLst/>
          </a:prstGeom>
        </p:spPr>
        <p:txBody>
          <a:bodyPr/>
          <a:lstStyle/>
          <a:p>
            <a:pPr lvl="0">
              <a:defRPr sz="1800"/>
            </a:pPr>
            <a:r>
              <a:rPr sz="2600"/>
              <a:t>Las escalas pueden expresar el concepto de dos formas: </a:t>
            </a:r>
          </a:p>
          <a:p>
            <a:pPr marL="0" lvl="0" indent="0">
              <a:buSzTx/>
              <a:buNone/>
              <a:defRPr sz="1800"/>
            </a:pPr>
            <a:r>
              <a:rPr sz="2600"/>
              <a:t>En unas la magnitud comprende un mismo tipo de indicador que se expresa en los ítems en un sentido creciente-decreciente. Ejemplo: más favorable menos favorable</a:t>
            </a:r>
          </a:p>
          <a:p>
            <a:pPr marL="0" lvl="0" indent="0">
              <a:buSzTx/>
              <a:buNone/>
              <a:defRPr sz="1800"/>
            </a:pPr>
            <a:r>
              <a:rPr sz="2600"/>
              <a:t>En otras escalas los ítems expresan indicadores opuestos dicotómicos referidos al mismo campo del concepto: de más favorable a más desfavorable</a:t>
            </a:r>
          </a:p>
        </p:txBody>
      </p:sp>
    </p:spTree>
    <p:extLst>
      <p:ext uri="{BB962C8B-B14F-4D97-AF65-F5344CB8AC3E}">
        <p14:creationId xmlns:p14="http://schemas.microsoft.com/office/powerpoint/2010/main" val="23033310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xfrm>
            <a:off x="457200" y="704088"/>
            <a:ext cx="8229600" cy="1143001"/>
          </a:xfrm>
          <a:prstGeom prst="rect">
            <a:avLst/>
          </a:prstGeom>
        </p:spPr>
        <p:txBody>
          <a:bodyPr/>
          <a:lstStyle/>
          <a:p>
            <a:pPr lvl="0"/>
            <a:endParaRPr/>
          </a:p>
        </p:txBody>
      </p:sp>
      <p:sp>
        <p:nvSpPr>
          <p:cNvPr id="137" name="Shape 137"/>
          <p:cNvSpPr>
            <a:spLocks noGrp="1"/>
          </p:cNvSpPr>
          <p:nvPr>
            <p:ph idx="1"/>
          </p:nvPr>
        </p:nvSpPr>
        <p:spPr>
          <a:xfrm>
            <a:off x="457200" y="1935480"/>
            <a:ext cx="8229600" cy="4389121"/>
          </a:xfrm>
          <a:prstGeom prst="rect">
            <a:avLst/>
          </a:prstGeom>
        </p:spPr>
        <p:txBody>
          <a:bodyPr/>
          <a:lstStyle/>
          <a:p>
            <a:pPr lvl="0">
              <a:defRPr sz="1800"/>
            </a:pPr>
            <a:r>
              <a:rPr sz="2600"/>
              <a:t>Escala nominal:</a:t>
            </a:r>
          </a:p>
          <a:p>
            <a:pPr marL="0" lvl="0" indent="0">
              <a:buSzTx/>
              <a:buNone/>
              <a:defRPr sz="1800"/>
            </a:pPr>
            <a:r>
              <a:rPr sz="2600"/>
              <a:t>Es la forma más elemental de relacionar dos datos y así se traduce por el tipo más elemental de escala de medida. Consiste en sustituir los objetos reales por símbolos o nombres repartiéndolos a los largo de una escala. Ejemplo: categoría profesionales</a:t>
            </a:r>
          </a:p>
        </p:txBody>
      </p:sp>
    </p:spTree>
    <p:extLst>
      <p:ext uri="{BB962C8B-B14F-4D97-AF65-F5344CB8AC3E}">
        <p14:creationId xmlns:p14="http://schemas.microsoft.com/office/powerpoint/2010/main" val="1214661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xfrm>
            <a:off x="457200" y="704088"/>
            <a:ext cx="8229600" cy="1143001"/>
          </a:xfrm>
          <a:prstGeom prst="rect">
            <a:avLst/>
          </a:prstGeom>
        </p:spPr>
        <p:txBody>
          <a:bodyPr/>
          <a:lstStyle/>
          <a:p>
            <a:pPr lvl="0"/>
            <a:endParaRPr/>
          </a:p>
        </p:txBody>
      </p:sp>
      <p:sp>
        <p:nvSpPr>
          <p:cNvPr id="140" name="Shape 140"/>
          <p:cNvSpPr>
            <a:spLocks noGrp="1"/>
          </p:cNvSpPr>
          <p:nvPr>
            <p:ph idx="1"/>
          </p:nvPr>
        </p:nvSpPr>
        <p:spPr>
          <a:xfrm>
            <a:off x="457200" y="1935480"/>
            <a:ext cx="8229600" cy="4389121"/>
          </a:xfrm>
          <a:prstGeom prst="rect">
            <a:avLst/>
          </a:prstGeom>
        </p:spPr>
        <p:txBody>
          <a:bodyPr/>
          <a:lstStyle/>
          <a:p>
            <a:pPr marL="266090" lvl="0" indent="-266090" defTabSz="886968">
              <a:defRPr sz="1800"/>
            </a:pPr>
            <a:r>
              <a:rPr sz="2522"/>
              <a:t>Escala parcialmente ordenada</a:t>
            </a:r>
          </a:p>
          <a:p>
            <a:pPr marL="0" lvl="0" indent="0" defTabSz="886968">
              <a:buSzTx/>
              <a:buNone/>
              <a:defRPr sz="1800"/>
            </a:pPr>
            <a:r>
              <a:rPr sz="2522"/>
              <a:t>Cuando entre los objetos situados en una escala nominal existe una cierta relación de modo que una determinada característica está más marcada en unos objetos que en otros, se establece entre ellos una relación de “mayoridad”: un objeto por poseer más que otro la carácterística se relaciona con éste por una escala parcialmente ordenada. Ejemplo: estatus socioeconómico (ingresos/formación) pueden ser incomparables </a:t>
            </a:r>
          </a:p>
        </p:txBody>
      </p:sp>
    </p:spTree>
    <p:extLst>
      <p:ext uri="{BB962C8B-B14F-4D97-AF65-F5344CB8AC3E}">
        <p14:creationId xmlns:p14="http://schemas.microsoft.com/office/powerpoint/2010/main" val="2395420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xfrm>
            <a:off x="457200" y="704088"/>
            <a:ext cx="8229600" cy="1143001"/>
          </a:xfrm>
          <a:prstGeom prst="rect">
            <a:avLst/>
          </a:prstGeom>
        </p:spPr>
        <p:txBody>
          <a:bodyPr/>
          <a:lstStyle/>
          <a:p>
            <a:pPr lvl="0"/>
            <a:endParaRPr/>
          </a:p>
        </p:txBody>
      </p:sp>
      <p:sp>
        <p:nvSpPr>
          <p:cNvPr id="143" name="Shape 143"/>
          <p:cNvSpPr>
            <a:spLocks noGrp="1"/>
          </p:cNvSpPr>
          <p:nvPr>
            <p:ph idx="1"/>
          </p:nvPr>
        </p:nvSpPr>
        <p:spPr>
          <a:xfrm>
            <a:off x="457200" y="1935480"/>
            <a:ext cx="8229600" cy="4389121"/>
          </a:xfrm>
          <a:prstGeom prst="rect">
            <a:avLst/>
          </a:prstGeom>
        </p:spPr>
        <p:txBody>
          <a:bodyPr/>
          <a:lstStyle/>
          <a:p>
            <a:pPr lvl="0">
              <a:defRPr sz="1800"/>
            </a:pPr>
            <a:r>
              <a:rPr sz="2600"/>
              <a:t>Escala ordinal</a:t>
            </a:r>
          </a:p>
          <a:p>
            <a:pPr marL="0" lvl="0" indent="0">
              <a:buSzTx/>
              <a:buNone/>
              <a:defRPr sz="1800"/>
            </a:pPr>
            <a:r>
              <a:rPr sz="2600"/>
              <a:t>Se construye cuando se quiere describir la relación de “mayoridad” entre diversos objetos que son todos comparables</a:t>
            </a:r>
          </a:p>
          <a:p>
            <a:pPr marL="0" lvl="0" indent="0">
              <a:buSzTx/>
              <a:buNone/>
              <a:defRPr sz="1800"/>
            </a:pPr>
            <a:r>
              <a:rPr sz="2600"/>
              <a:t>La distancia entre cada posición no es la misma ni se mide matemáticamente sino que sirve para expresar la relación de caulidades</a:t>
            </a:r>
          </a:p>
        </p:txBody>
      </p:sp>
    </p:spTree>
    <p:extLst>
      <p:ext uri="{BB962C8B-B14F-4D97-AF65-F5344CB8AC3E}">
        <p14:creationId xmlns:p14="http://schemas.microsoft.com/office/powerpoint/2010/main" val="40092973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title"/>
          </p:nvPr>
        </p:nvSpPr>
        <p:spPr>
          <a:xfrm>
            <a:off x="457200" y="704088"/>
            <a:ext cx="8229600" cy="1143001"/>
          </a:xfrm>
          <a:prstGeom prst="rect">
            <a:avLst/>
          </a:prstGeom>
        </p:spPr>
        <p:txBody>
          <a:bodyPr/>
          <a:lstStyle/>
          <a:p>
            <a:pPr lvl="0"/>
            <a:endParaRPr/>
          </a:p>
        </p:txBody>
      </p:sp>
      <p:sp>
        <p:nvSpPr>
          <p:cNvPr id="146" name="Shape 146"/>
          <p:cNvSpPr>
            <a:spLocks noGrp="1"/>
          </p:cNvSpPr>
          <p:nvPr>
            <p:ph idx="1"/>
          </p:nvPr>
        </p:nvSpPr>
        <p:spPr>
          <a:xfrm>
            <a:off x="457200" y="1935480"/>
            <a:ext cx="8229600" cy="4389121"/>
          </a:xfrm>
          <a:prstGeom prst="rect">
            <a:avLst/>
          </a:prstGeom>
        </p:spPr>
        <p:txBody>
          <a:bodyPr/>
          <a:lstStyle/>
          <a:p>
            <a:pPr marL="266090" lvl="0" indent="-266090" defTabSz="886968">
              <a:lnSpc>
                <a:spcPct val="90000"/>
              </a:lnSpc>
              <a:spcBef>
                <a:spcPts val="500"/>
              </a:spcBef>
              <a:defRPr sz="1800"/>
            </a:pPr>
            <a:r>
              <a:rPr sz="2328"/>
              <a:t>Ejemplo</a:t>
            </a:r>
          </a:p>
          <a:p>
            <a:pPr marL="0" lvl="0" indent="0" defTabSz="886968">
              <a:lnSpc>
                <a:spcPct val="90000"/>
              </a:lnSpc>
              <a:spcBef>
                <a:spcPts val="500"/>
              </a:spcBef>
              <a:buSzTx/>
              <a:buNone/>
              <a:defRPr sz="1800"/>
            </a:pPr>
            <a:r>
              <a:rPr sz="2328"/>
              <a:t>Estudio sobre actitudes frente al proceso penal se le plantea a los jueces una actitud que se reparte en una en una escala de mayor formalidad medida en cada pregunta.</a:t>
            </a:r>
          </a:p>
          <a:p>
            <a:pPr marL="0" lvl="0" indent="0" defTabSz="886968">
              <a:lnSpc>
                <a:spcPct val="90000"/>
              </a:lnSpc>
              <a:spcBef>
                <a:spcPts val="500"/>
              </a:spcBef>
              <a:buSzTx/>
              <a:buNone/>
              <a:defRPr sz="1800"/>
            </a:pPr>
            <a:r>
              <a:rPr sz="2328"/>
              <a:t>El juez A tiene una actitud más formal que el juez B y el B más que el C. Pero la distancia entre A y B no tiene porque ser la misma que B y C ya que no son indicadores cuantificativos sino por cualidades seleccionadas a partir de respuestas a una entrevista, de modo que cada ítem puede estar formado por respuestas distintas pero que cualitativamente pero que represente el mismo grado de formalidad</a:t>
            </a:r>
          </a:p>
        </p:txBody>
      </p:sp>
    </p:spTree>
    <p:extLst>
      <p:ext uri="{BB962C8B-B14F-4D97-AF65-F5344CB8AC3E}">
        <p14:creationId xmlns:p14="http://schemas.microsoft.com/office/powerpoint/2010/main" val="27695521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xfrm>
            <a:off x="457200" y="704088"/>
            <a:ext cx="8229600" cy="1143001"/>
          </a:xfrm>
          <a:prstGeom prst="rect">
            <a:avLst/>
          </a:prstGeom>
        </p:spPr>
        <p:txBody>
          <a:bodyPr/>
          <a:lstStyle/>
          <a:p>
            <a:pPr lvl="0"/>
            <a:endParaRPr/>
          </a:p>
        </p:txBody>
      </p:sp>
      <p:sp>
        <p:nvSpPr>
          <p:cNvPr id="149" name="Shape 149"/>
          <p:cNvSpPr>
            <a:spLocks noGrp="1"/>
          </p:cNvSpPr>
          <p:nvPr>
            <p:ph idx="1"/>
          </p:nvPr>
        </p:nvSpPr>
        <p:spPr>
          <a:xfrm>
            <a:off x="457200" y="1935480"/>
            <a:ext cx="8229600" cy="4389121"/>
          </a:xfrm>
          <a:prstGeom prst="rect">
            <a:avLst/>
          </a:prstGeom>
        </p:spPr>
        <p:txBody>
          <a:bodyPr/>
          <a:lstStyle/>
          <a:p>
            <a:pPr marL="260604" lvl="0" indent="-260604" defTabSz="868680">
              <a:spcBef>
                <a:spcPts val="500"/>
              </a:spcBef>
              <a:defRPr sz="1800"/>
            </a:pPr>
            <a:r>
              <a:rPr sz="2470"/>
              <a:t>Ejemplo: Escala Bogardus</a:t>
            </a:r>
          </a:p>
          <a:p>
            <a:pPr marL="0" lvl="0" indent="0" defTabSz="868680">
              <a:spcBef>
                <a:spcPts val="500"/>
              </a:spcBef>
              <a:buSzTx/>
              <a:buNone/>
              <a:defRPr sz="1800"/>
            </a:pPr>
            <a:endParaRPr sz="2470"/>
          </a:p>
          <a:p>
            <a:pPr marL="0" lvl="0" indent="0" defTabSz="868680">
              <a:spcBef>
                <a:spcPts val="500"/>
              </a:spcBef>
              <a:buSzTx/>
              <a:buNone/>
              <a:defRPr sz="1800"/>
            </a:pPr>
            <a:r>
              <a:rPr sz="2470"/>
              <a:t>Admitiría de buen grado a un gitano como</a:t>
            </a:r>
          </a:p>
          <a:p>
            <a:pPr marL="488632" lvl="0" indent="-488632" defTabSz="868680">
              <a:spcBef>
                <a:spcPts val="500"/>
              </a:spcBef>
              <a:buFontTx/>
              <a:buAutoNum type="arabicParenR"/>
              <a:defRPr sz="1800"/>
            </a:pPr>
            <a:r>
              <a:rPr sz="2470"/>
              <a:t>Pariente por casamiento</a:t>
            </a:r>
          </a:p>
          <a:p>
            <a:pPr marL="488632" lvl="0" indent="-488632" defTabSz="868680">
              <a:spcBef>
                <a:spcPts val="500"/>
              </a:spcBef>
              <a:buFontTx/>
              <a:buAutoNum type="arabicParenR"/>
              <a:defRPr sz="1800"/>
            </a:pPr>
            <a:r>
              <a:rPr sz="2470"/>
              <a:t>Amigos personales de una peña</a:t>
            </a:r>
          </a:p>
          <a:p>
            <a:pPr marL="488632" lvl="0" indent="-488632" defTabSz="868680">
              <a:spcBef>
                <a:spcPts val="500"/>
              </a:spcBef>
              <a:buFontTx/>
              <a:buAutoNum type="arabicParenR"/>
              <a:defRPr sz="1800"/>
            </a:pPr>
            <a:r>
              <a:rPr sz="2470"/>
              <a:t>Vecinos de mi calle</a:t>
            </a:r>
          </a:p>
          <a:p>
            <a:pPr marL="488632" lvl="0" indent="-488632" defTabSz="868680">
              <a:spcBef>
                <a:spcPts val="500"/>
              </a:spcBef>
              <a:buFontTx/>
              <a:buAutoNum type="arabicParenR"/>
              <a:defRPr sz="1800"/>
            </a:pPr>
            <a:r>
              <a:rPr sz="2470"/>
              <a:t>Empelados de mi empresa</a:t>
            </a:r>
          </a:p>
          <a:p>
            <a:pPr marL="488632" lvl="0" indent="-488632" defTabSz="868680">
              <a:spcBef>
                <a:spcPts val="500"/>
              </a:spcBef>
              <a:buFontTx/>
              <a:buAutoNum type="arabicParenR"/>
              <a:defRPr sz="1800"/>
            </a:pPr>
            <a:r>
              <a:rPr sz="2470"/>
              <a:t>Ciudadanos de mi país</a:t>
            </a:r>
          </a:p>
          <a:p>
            <a:pPr marL="488632" lvl="0" indent="-488632" defTabSz="868680">
              <a:spcBef>
                <a:spcPts val="500"/>
              </a:spcBef>
              <a:buFontTx/>
              <a:buAutoNum type="arabicParenR"/>
              <a:defRPr sz="1800"/>
            </a:pPr>
            <a:r>
              <a:rPr sz="2470"/>
              <a:t>Sólo como turistas</a:t>
            </a:r>
          </a:p>
        </p:txBody>
      </p:sp>
    </p:spTree>
    <p:extLst>
      <p:ext uri="{BB962C8B-B14F-4D97-AF65-F5344CB8AC3E}">
        <p14:creationId xmlns:p14="http://schemas.microsoft.com/office/powerpoint/2010/main" val="1132165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xfrm>
            <a:off x="457200" y="704088"/>
            <a:ext cx="8229600" cy="1143001"/>
          </a:xfrm>
          <a:prstGeom prst="rect">
            <a:avLst/>
          </a:prstGeom>
        </p:spPr>
        <p:txBody>
          <a:bodyPr/>
          <a:lstStyle/>
          <a:p>
            <a:pPr lvl="0"/>
            <a:endParaRPr/>
          </a:p>
        </p:txBody>
      </p:sp>
      <p:sp>
        <p:nvSpPr>
          <p:cNvPr id="152" name="Shape 152"/>
          <p:cNvSpPr>
            <a:spLocks noGrp="1"/>
          </p:cNvSpPr>
          <p:nvPr>
            <p:ph idx="1"/>
          </p:nvPr>
        </p:nvSpPr>
        <p:spPr>
          <a:xfrm>
            <a:off x="457200" y="1935480"/>
            <a:ext cx="8229600" cy="4389121"/>
          </a:xfrm>
          <a:prstGeom prst="rect">
            <a:avLst/>
          </a:prstGeom>
        </p:spPr>
        <p:txBody>
          <a:bodyPr/>
          <a:lstStyle/>
          <a:p>
            <a:pPr marL="260604" lvl="0" indent="-260604" defTabSz="868680">
              <a:spcBef>
                <a:spcPts val="500"/>
              </a:spcBef>
              <a:defRPr sz="1800"/>
            </a:pPr>
            <a:r>
              <a:rPr sz="2470"/>
              <a:t>Escala Thurstone</a:t>
            </a:r>
          </a:p>
          <a:p>
            <a:pPr marL="260604" lvl="0" indent="-260604" defTabSz="868680">
              <a:spcBef>
                <a:spcPts val="500"/>
              </a:spcBef>
              <a:buSzTx/>
              <a:buNone/>
              <a:defRPr sz="1800"/>
            </a:pPr>
            <a:r>
              <a:rPr sz="2470"/>
              <a:t>Por ella se deducen normas colectivas en las actitudes psicológicas con relación a determinados ítems</a:t>
            </a:r>
          </a:p>
          <a:p>
            <a:pPr marL="488632" lvl="0" indent="-488632" defTabSz="868680">
              <a:spcBef>
                <a:spcPts val="500"/>
              </a:spcBef>
              <a:buFontTx/>
              <a:buAutoNum type="arabicPeriod"/>
              <a:defRPr sz="1800"/>
            </a:pPr>
            <a:r>
              <a:rPr sz="2470"/>
              <a:t>Se elige la pregunta que medirá la actitud nacionalista: ¿cuál es el partido más nacionalista? Se puede responder a) me gusta el partido A b) Prefiero los partidos A y B a C y D c)El partido A es nacionalista</a:t>
            </a:r>
          </a:p>
          <a:p>
            <a:pPr marL="488632" lvl="0" indent="-488632" defTabSz="868680">
              <a:spcBef>
                <a:spcPts val="500"/>
              </a:spcBef>
              <a:buFontTx/>
              <a:buAutoNum type="arabicPeriod"/>
              <a:defRPr sz="1800"/>
            </a:pPr>
            <a:r>
              <a:rPr sz="2470"/>
              <a:t>Se reúne un gran número de afirmaciones que reflejan las posibles actitudes sobre el tema</a:t>
            </a:r>
          </a:p>
        </p:txBody>
      </p:sp>
    </p:spTree>
    <p:extLst>
      <p:ext uri="{BB962C8B-B14F-4D97-AF65-F5344CB8AC3E}">
        <p14:creationId xmlns:p14="http://schemas.microsoft.com/office/powerpoint/2010/main" val="19353098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p:cNvSpPr>
          <p:nvPr>
            <p:ph type="title"/>
          </p:nvPr>
        </p:nvSpPr>
        <p:spPr>
          <a:xfrm>
            <a:off x="457200" y="704088"/>
            <a:ext cx="8229600" cy="1143001"/>
          </a:xfrm>
          <a:prstGeom prst="rect">
            <a:avLst/>
          </a:prstGeom>
        </p:spPr>
        <p:txBody>
          <a:bodyPr/>
          <a:lstStyle/>
          <a:p>
            <a:pPr lvl="0">
              <a:defRPr sz="1800">
                <a:solidFill>
                  <a:srgbClr val="000000"/>
                </a:solidFill>
              </a:defRPr>
            </a:pPr>
            <a:r>
              <a:rPr sz="5000">
                <a:solidFill>
                  <a:srgbClr val="04617B"/>
                </a:solidFill>
              </a:rPr>
              <a:t>Escalas de medida</a:t>
            </a:r>
          </a:p>
        </p:txBody>
      </p:sp>
      <p:sp>
        <p:nvSpPr>
          <p:cNvPr id="101" name="Shape 101"/>
          <p:cNvSpPr>
            <a:spLocks noGrp="1"/>
          </p:cNvSpPr>
          <p:nvPr>
            <p:ph idx="1"/>
          </p:nvPr>
        </p:nvSpPr>
        <p:spPr>
          <a:xfrm>
            <a:off x="457200" y="1935480"/>
            <a:ext cx="8229600" cy="4389121"/>
          </a:xfrm>
          <a:prstGeom prst="rect">
            <a:avLst/>
          </a:prstGeom>
        </p:spPr>
        <p:txBody>
          <a:bodyPr/>
          <a:lstStyle/>
          <a:p>
            <a:pPr marL="260604" lvl="0" indent="-260604" defTabSz="868680">
              <a:lnSpc>
                <a:spcPct val="90000"/>
              </a:lnSpc>
              <a:spcBef>
                <a:spcPts val="500"/>
              </a:spcBef>
              <a:defRPr sz="1800"/>
            </a:pPr>
            <a:r>
              <a:rPr sz="2470"/>
              <a:t>La medida se basa en la cuantificación de una propiedad de un sistema concreto.</a:t>
            </a:r>
            <a:br>
              <a:rPr sz="2470"/>
            </a:br>
            <a:r>
              <a:rPr sz="2470"/>
              <a:t>Los diferentes grados en que se puede dar una medida han de trasladarse a números</a:t>
            </a:r>
          </a:p>
          <a:p>
            <a:pPr marL="260604" lvl="0" indent="-260604" defTabSz="868680">
              <a:lnSpc>
                <a:spcPct val="90000"/>
              </a:lnSpc>
              <a:spcBef>
                <a:spcPts val="500"/>
              </a:spcBef>
              <a:defRPr sz="1800"/>
            </a:pPr>
            <a:r>
              <a:rPr sz="2470" i="1"/>
              <a:t>Medir</a:t>
            </a:r>
            <a:r>
              <a:rPr sz="2470"/>
              <a:t> consiste en determinar efectivamente algunos de estos valores numéricos. La medición es la contrapartida empírica de la cualificación o determinación de medida y consiste en interpretar ciertas señales convencionales, como número, que suministran a su vez una imagen más o menos fiable de porciones o grados de una propiedad</a:t>
            </a:r>
          </a:p>
        </p:txBody>
      </p:sp>
    </p:spTree>
    <p:extLst>
      <p:ext uri="{BB962C8B-B14F-4D97-AF65-F5344CB8AC3E}">
        <p14:creationId xmlns:p14="http://schemas.microsoft.com/office/powerpoint/2010/main" val="21727894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xfrm>
            <a:off x="457200" y="704088"/>
            <a:ext cx="8229600" cy="1143001"/>
          </a:xfrm>
          <a:prstGeom prst="rect">
            <a:avLst/>
          </a:prstGeom>
        </p:spPr>
        <p:txBody>
          <a:bodyPr/>
          <a:lstStyle/>
          <a:p>
            <a:pPr lvl="0"/>
            <a:endParaRPr/>
          </a:p>
        </p:txBody>
      </p:sp>
      <p:sp>
        <p:nvSpPr>
          <p:cNvPr id="155" name="Shape 155"/>
          <p:cNvSpPr>
            <a:spLocks noGrp="1"/>
          </p:cNvSpPr>
          <p:nvPr>
            <p:ph idx="1"/>
          </p:nvPr>
        </p:nvSpPr>
        <p:spPr>
          <a:xfrm>
            <a:off x="457200" y="1935480"/>
            <a:ext cx="8229600" cy="4389121"/>
          </a:xfrm>
          <a:prstGeom prst="rect">
            <a:avLst/>
          </a:prstGeom>
        </p:spPr>
        <p:txBody>
          <a:bodyPr/>
          <a:lstStyle/>
          <a:p>
            <a:pPr marL="266090" lvl="0" indent="-266090" defTabSz="886968">
              <a:lnSpc>
                <a:spcPct val="90000"/>
              </a:lnSpc>
              <a:spcBef>
                <a:spcPts val="500"/>
              </a:spcBef>
              <a:buSzTx/>
              <a:buNone/>
              <a:defRPr sz="1800"/>
            </a:pPr>
            <a:r>
              <a:rPr sz="2328"/>
              <a:t>3. Se pide una muestra de juez, de 40 a 20 unidades, que clasifiquen las afirmaciones por pilas en número impar y las numeran según una escala que va de una actitud extrema a la otra.</a:t>
            </a:r>
          </a:p>
          <a:p>
            <a:pPr marL="266090" lvl="0" indent="-266090" defTabSz="886968">
              <a:lnSpc>
                <a:spcPct val="90000"/>
              </a:lnSpc>
              <a:spcBef>
                <a:spcPts val="500"/>
              </a:spcBef>
              <a:buSzTx/>
              <a:buNone/>
              <a:defRPr sz="1800"/>
            </a:pPr>
            <a:r>
              <a:rPr sz="2328"/>
              <a:t>4. Con la escala constituida se presentan los diversos ítems a los individuos investigados sin respetar el orden de la escala. El individuo marca con un signo positivo de los ítems que aprueba y con un signo negativo de los ítems que desaprueba. </a:t>
            </a:r>
            <a:br>
              <a:rPr sz="2328"/>
            </a:br>
            <a:r>
              <a:rPr sz="2328"/>
              <a:t>Para que la escala tenga valor ha de haber certeza de que la aceptación de un ítem no vaya seguida del rechazo de los ítems próximos</a:t>
            </a:r>
          </a:p>
        </p:txBody>
      </p:sp>
    </p:spTree>
    <p:extLst>
      <p:ext uri="{BB962C8B-B14F-4D97-AF65-F5344CB8AC3E}">
        <p14:creationId xmlns:p14="http://schemas.microsoft.com/office/powerpoint/2010/main" val="2797815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title"/>
          </p:nvPr>
        </p:nvSpPr>
        <p:spPr>
          <a:xfrm>
            <a:off x="457200" y="704088"/>
            <a:ext cx="8229600" cy="1143001"/>
          </a:xfrm>
          <a:prstGeom prst="rect">
            <a:avLst/>
          </a:prstGeom>
        </p:spPr>
        <p:txBody>
          <a:bodyPr/>
          <a:lstStyle/>
          <a:p>
            <a:pPr lvl="0"/>
            <a:endParaRPr/>
          </a:p>
        </p:txBody>
      </p:sp>
      <p:sp>
        <p:nvSpPr>
          <p:cNvPr id="158" name="Shape 158"/>
          <p:cNvSpPr>
            <a:spLocks noGrp="1"/>
          </p:cNvSpPr>
          <p:nvPr>
            <p:ph idx="1"/>
          </p:nvPr>
        </p:nvSpPr>
        <p:spPr>
          <a:xfrm>
            <a:off x="457200" y="1935480"/>
            <a:ext cx="8229600" cy="4389121"/>
          </a:xfrm>
          <a:prstGeom prst="rect">
            <a:avLst/>
          </a:prstGeom>
        </p:spPr>
        <p:txBody>
          <a:bodyPr/>
          <a:lstStyle/>
          <a:p>
            <a:pPr lvl="0">
              <a:defRPr sz="1800"/>
            </a:pPr>
            <a:r>
              <a:rPr sz="2600"/>
              <a:t>Escala métrica ordenada</a:t>
            </a:r>
            <a:br>
              <a:rPr sz="2600"/>
            </a:br>
            <a:r>
              <a:rPr sz="2600"/>
              <a:t>Tiene como base la escala ordinal con la diferencia de que en la escala métrica ordenada se puede medir la distancia que hay entra cada ítem.</a:t>
            </a:r>
          </a:p>
          <a:p>
            <a:pPr lvl="0">
              <a:defRPr sz="1800"/>
            </a:pPr>
            <a:r>
              <a:rPr sz="2600"/>
              <a:t>Se mide no sólo las relaciones entre los objetos sino también las relaciones entre las distancias que separan a los objetos. Se puede medir las distancias pero los intervalos no tienen que ser iguales</a:t>
            </a:r>
          </a:p>
        </p:txBody>
      </p:sp>
    </p:spTree>
    <p:extLst>
      <p:ext uri="{BB962C8B-B14F-4D97-AF65-F5344CB8AC3E}">
        <p14:creationId xmlns:p14="http://schemas.microsoft.com/office/powerpoint/2010/main" val="22240065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xfrm>
            <a:off x="457200" y="704088"/>
            <a:ext cx="8229600" cy="1143001"/>
          </a:xfrm>
          <a:prstGeom prst="rect">
            <a:avLst/>
          </a:prstGeom>
        </p:spPr>
        <p:txBody>
          <a:bodyPr/>
          <a:lstStyle/>
          <a:p>
            <a:pPr lvl="0"/>
            <a:endParaRPr/>
          </a:p>
        </p:txBody>
      </p:sp>
      <p:sp>
        <p:nvSpPr>
          <p:cNvPr id="161" name="Shape 161"/>
          <p:cNvSpPr>
            <a:spLocks noGrp="1"/>
          </p:cNvSpPr>
          <p:nvPr>
            <p:ph idx="1"/>
          </p:nvPr>
        </p:nvSpPr>
        <p:spPr>
          <a:xfrm>
            <a:off x="457200" y="1935480"/>
            <a:ext cx="8229600" cy="4389121"/>
          </a:xfrm>
          <a:prstGeom prst="rect">
            <a:avLst/>
          </a:prstGeom>
        </p:spPr>
        <p:txBody>
          <a:bodyPr/>
          <a:lstStyle/>
          <a:p>
            <a:pPr marL="271576" lvl="0" indent="-271576" defTabSz="905255">
              <a:defRPr sz="1800"/>
            </a:pPr>
            <a:r>
              <a:rPr sz="2574"/>
              <a:t>La escala de intervalos</a:t>
            </a:r>
          </a:p>
          <a:p>
            <a:pPr marL="271576" lvl="0" indent="-271576" defTabSz="905255">
              <a:buSzTx/>
              <a:buNone/>
              <a:defRPr sz="1800"/>
            </a:pPr>
            <a:r>
              <a:rPr sz="2574"/>
              <a:t>La característica es que los datos que ordena contienen en sí mismos informaciones relativas al tamaño exacto de los intervalos que separan cada ítem de la escala.</a:t>
            </a:r>
          </a:p>
          <a:p>
            <a:pPr marL="271576" lvl="0" indent="-271576" defTabSz="905255">
              <a:buSzTx/>
              <a:buNone/>
              <a:defRPr sz="1800"/>
            </a:pPr>
            <a:r>
              <a:rPr sz="2574"/>
              <a:t>Con la elaboración de esta escala se expresa una función de distancia al asignar un número real a cada punto o ítem de la escala.</a:t>
            </a:r>
          </a:p>
          <a:p>
            <a:pPr marL="271576" lvl="0" indent="-271576" defTabSz="905255">
              <a:buSzTx/>
              <a:buNone/>
              <a:defRPr sz="1800"/>
            </a:pPr>
            <a:r>
              <a:rPr sz="2574"/>
              <a:t>Para elaborarla hace falta una unidad común y constante de medida que ha de ser cuantitativa</a:t>
            </a:r>
          </a:p>
        </p:txBody>
      </p:sp>
    </p:spTree>
    <p:extLst>
      <p:ext uri="{BB962C8B-B14F-4D97-AF65-F5344CB8AC3E}">
        <p14:creationId xmlns:p14="http://schemas.microsoft.com/office/powerpoint/2010/main" val="31771890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title"/>
          </p:nvPr>
        </p:nvSpPr>
        <p:spPr>
          <a:xfrm>
            <a:off x="457200" y="704088"/>
            <a:ext cx="8229600" cy="1143001"/>
          </a:xfrm>
          <a:prstGeom prst="rect">
            <a:avLst/>
          </a:prstGeom>
        </p:spPr>
        <p:txBody>
          <a:bodyPr/>
          <a:lstStyle/>
          <a:p>
            <a:pPr lvl="0"/>
            <a:endParaRPr/>
          </a:p>
        </p:txBody>
      </p:sp>
      <p:sp>
        <p:nvSpPr>
          <p:cNvPr id="164" name="Shape 164"/>
          <p:cNvSpPr>
            <a:spLocks noGrp="1"/>
          </p:cNvSpPr>
          <p:nvPr>
            <p:ph idx="1"/>
          </p:nvPr>
        </p:nvSpPr>
        <p:spPr>
          <a:xfrm>
            <a:off x="457200" y="1935480"/>
            <a:ext cx="8229600" cy="4389121"/>
          </a:xfrm>
          <a:prstGeom prst="rect">
            <a:avLst/>
          </a:prstGeom>
        </p:spPr>
        <p:txBody>
          <a:bodyPr/>
          <a:lstStyle/>
          <a:p>
            <a:pPr lvl="0">
              <a:defRPr sz="1800"/>
            </a:pPr>
            <a:r>
              <a:rPr sz="2600"/>
              <a:t>Ejemplo Miralles</a:t>
            </a:r>
          </a:p>
          <a:p>
            <a:pPr lvl="0">
              <a:buSzTx/>
              <a:buNone/>
              <a:defRPr sz="1800"/>
            </a:pPr>
            <a:r>
              <a:rPr sz="2600"/>
              <a:t>Las actitudes y percepciones de mujeres recluidas en dos prisiones de Rio de Janerio</a:t>
            </a:r>
          </a:p>
          <a:p>
            <a:pPr lvl="0">
              <a:buSzTx/>
              <a:buNone/>
              <a:defRPr sz="1800"/>
            </a:pPr>
            <a:r>
              <a:rPr sz="2600"/>
              <a:t>Las percepciones relativas al tribunal, a la policía y a la prisión fueron ordenadas según el atributo: positivo o negativo (extremadamente negativa/negativa/indecisa/positiva/extramadamente positiva</a:t>
            </a:r>
          </a:p>
          <a:p>
            <a:pPr lvl="0">
              <a:buSzTx/>
              <a:buNone/>
              <a:defRPr sz="1800"/>
            </a:pPr>
            <a:r>
              <a:rPr sz="2600"/>
              <a:t>La distancia entre cada uno de los ítems se calculo por una puntuación adjudicada a cada ítem.</a:t>
            </a:r>
          </a:p>
        </p:txBody>
      </p:sp>
    </p:spTree>
    <p:extLst>
      <p:ext uri="{BB962C8B-B14F-4D97-AF65-F5344CB8AC3E}">
        <p14:creationId xmlns:p14="http://schemas.microsoft.com/office/powerpoint/2010/main" val="33962512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title"/>
          </p:nvPr>
        </p:nvSpPr>
        <p:spPr>
          <a:xfrm>
            <a:off x="457200" y="704088"/>
            <a:ext cx="8229600" cy="1143001"/>
          </a:xfrm>
          <a:prstGeom prst="rect">
            <a:avLst/>
          </a:prstGeom>
        </p:spPr>
        <p:txBody>
          <a:bodyPr/>
          <a:lstStyle/>
          <a:p>
            <a:pPr lvl="0"/>
            <a:endParaRPr/>
          </a:p>
        </p:txBody>
      </p:sp>
      <p:sp>
        <p:nvSpPr>
          <p:cNvPr id="167" name="Shape 167"/>
          <p:cNvSpPr>
            <a:spLocks noGrp="1"/>
          </p:cNvSpPr>
          <p:nvPr>
            <p:ph idx="1"/>
          </p:nvPr>
        </p:nvSpPr>
        <p:spPr>
          <a:xfrm>
            <a:off x="457200" y="1935480"/>
            <a:ext cx="8229600" cy="4389121"/>
          </a:xfrm>
          <a:prstGeom prst="rect">
            <a:avLst/>
          </a:prstGeom>
        </p:spPr>
        <p:txBody>
          <a:bodyPr/>
          <a:lstStyle/>
          <a:p>
            <a:pPr marL="260604" lvl="0" indent="-260604" defTabSz="868680">
              <a:spcBef>
                <a:spcPts val="500"/>
              </a:spcBef>
              <a:defRPr sz="1800"/>
            </a:pPr>
            <a:r>
              <a:rPr sz="2470"/>
              <a:t>Escala Guttman</a:t>
            </a:r>
          </a:p>
          <a:p>
            <a:pPr marL="0" lvl="0" indent="0" defTabSz="868680">
              <a:spcBef>
                <a:spcPts val="500"/>
              </a:spcBef>
              <a:buSzTx/>
              <a:buNone/>
              <a:defRPr sz="1800"/>
            </a:pPr>
            <a:r>
              <a:rPr sz="2470"/>
              <a:t>Las respuestas de las personas, si son bien ordenadas, presentan una cierta consistencia y jerarquía, de modo que si un individuo responde a un determinado ítem responderá también a otro. </a:t>
            </a:r>
          </a:p>
          <a:p>
            <a:pPr marL="0" lvl="0" indent="0" defTabSz="868680">
              <a:spcBef>
                <a:spcPts val="500"/>
              </a:spcBef>
              <a:buSzTx/>
              <a:buNone/>
              <a:defRPr sz="1800"/>
            </a:pPr>
            <a:r>
              <a:rPr sz="2470"/>
              <a:t>Así responderá al ítem anterior si el tipo de cuestión es parecida, o al ítem más lejano y opuesto si la cuestión es muy distinta y opuesta a la anterior.</a:t>
            </a:r>
          </a:p>
          <a:p>
            <a:pPr marL="0" lvl="0" indent="0" defTabSz="868680">
              <a:spcBef>
                <a:spcPts val="500"/>
              </a:spcBef>
              <a:buSzTx/>
              <a:buNone/>
              <a:defRPr sz="1800"/>
            </a:pPr>
            <a:r>
              <a:rPr sz="2470"/>
              <a:t>Esta escala mide el nivel de coherencia de las respuestas o actitudes de los individuos</a:t>
            </a:r>
          </a:p>
        </p:txBody>
      </p:sp>
    </p:spTree>
    <p:extLst>
      <p:ext uri="{BB962C8B-B14F-4D97-AF65-F5344CB8AC3E}">
        <p14:creationId xmlns:p14="http://schemas.microsoft.com/office/powerpoint/2010/main" val="28674882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p:cNvSpPr>
          <p:nvPr>
            <p:ph type="title"/>
          </p:nvPr>
        </p:nvSpPr>
        <p:spPr>
          <a:xfrm>
            <a:off x="457200" y="704088"/>
            <a:ext cx="8229600" cy="1143001"/>
          </a:xfrm>
          <a:prstGeom prst="rect">
            <a:avLst/>
          </a:prstGeom>
        </p:spPr>
        <p:txBody>
          <a:bodyPr/>
          <a:lstStyle/>
          <a:p>
            <a:pPr lvl="0"/>
            <a:endParaRPr/>
          </a:p>
        </p:txBody>
      </p:sp>
      <p:sp>
        <p:nvSpPr>
          <p:cNvPr id="170" name="Shape 170"/>
          <p:cNvSpPr>
            <a:spLocks noGrp="1"/>
          </p:cNvSpPr>
          <p:nvPr>
            <p:ph idx="1"/>
          </p:nvPr>
        </p:nvSpPr>
        <p:spPr>
          <a:xfrm>
            <a:off x="457200" y="1935480"/>
            <a:ext cx="8229600" cy="4389121"/>
          </a:xfrm>
          <a:prstGeom prst="rect">
            <a:avLst/>
          </a:prstGeom>
        </p:spPr>
        <p:txBody>
          <a:bodyPr/>
          <a:lstStyle/>
          <a:p>
            <a:pPr marL="0" lvl="0" indent="0">
              <a:buSzTx/>
              <a:buNone/>
              <a:defRPr sz="1800"/>
            </a:pPr>
            <a:r>
              <a:rPr sz="2600"/>
              <a:t>El coeficiente de coherencia se calcula a partir de</a:t>
            </a:r>
          </a:p>
          <a:p>
            <a:pPr marL="0" lvl="0" indent="0">
              <a:buSzTx/>
              <a:buNone/>
              <a:defRPr sz="1800"/>
            </a:pPr>
            <a:endParaRPr sz="2600"/>
          </a:p>
          <a:p>
            <a:pPr marL="0" lvl="0" indent="0">
              <a:buSzTx/>
              <a:buNone/>
              <a:defRPr sz="1800"/>
            </a:pPr>
            <a:r>
              <a:rPr sz="2600"/>
              <a:t>R= 1-[E/(QxR)]</a:t>
            </a:r>
          </a:p>
          <a:p>
            <a:pPr marL="0" lvl="0" indent="0">
              <a:buSzTx/>
              <a:buNone/>
              <a:defRPr sz="1800"/>
            </a:pPr>
            <a:endParaRPr sz="2600"/>
          </a:p>
          <a:p>
            <a:pPr marL="0" lvl="0" indent="0">
              <a:buSzTx/>
              <a:buNone/>
              <a:defRPr sz="1800"/>
            </a:pPr>
            <a:r>
              <a:rPr sz="2600"/>
              <a:t>E es el número de errores, Q es el número de ítems a considerar y S el número de individuos</a:t>
            </a:r>
          </a:p>
          <a:p>
            <a:pPr marL="0" lvl="0" indent="0">
              <a:buSzTx/>
              <a:buNone/>
              <a:defRPr sz="1800"/>
            </a:pPr>
            <a:r>
              <a:rPr sz="2600"/>
              <a:t>Garantiza la unidimiensionalidad de la escala. No obstante, la consistencia se consigue a base de eliminar el conjunto de respuestas desviantes</a:t>
            </a:r>
          </a:p>
        </p:txBody>
      </p:sp>
    </p:spTree>
    <p:extLst>
      <p:ext uri="{BB962C8B-B14F-4D97-AF65-F5344CB8AC3E}">
        <p14:creationId xmlns:p14="http://schemas.microsoft.com/office/powerpoint/2010/main" val="26806074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xfrm>
            <a:off x="457200" y="704088"/>
            <a:ext cx="8229600" cy="1143001"/>
          </a:xfrm>
          <a:prstGeom prst="rect">
            <a:avLst/>
          </a:prstGeom>
        </p:spPr>
        <p:txBody>
          <a:bodyPr/>
          <a:lstStyle/>
          <a:p>
            <a:pPr lvl="0"/>
            <a:endParaRPr/>
          </a:p>
        </p:txBody>
      </p:sp>
      <p:sp>
        <p:nvSpPr>
          <p:cNvPr id="173" name="Shape 173"/>
          <p:cNvSpPr>
            <a:spLocks noGrp="1"/>
          </p:cNvSpPr>
          <p:nvPr>
            <p:ph idx="1"/>
          </p:nvPr>
        </p:nvSpPr>
        <p:spPr>
          <a:xfrm>
            <a:off x="457200" y="1935480"/>
            <a:ext cx="8229600" cy="4389121"/>
          </a:xfrm>
          <a:prstGeom prst="rect">
            <a:avLst/>
          </a:prstGeom>
        </p:spPr>
        <p:txBody>
          <a:bodyPr/>
          <a:lstStyle/>
          <a:p>
            <a:pPr marL="268833" lvl="0" indent="-268833" defTabSz="896111">
              <a:lnSpc>
                <a:spcPct val="90000"/>
              </a:lnSpc>
              <a:defRPr sz="1800"/>
            </a:pPr>
            <a:r>
              <a:rPr sz="2548"/>
              <a:t>Análisis de estructura latente de Lazarfeld</a:t>
            </a:r>
          </a:p>
          <a:p>
            <a:pPr marL="0" lvl="0" indent="0" defTabSz="896111">
              <a:lnSpc>
                <a:spcPct val="90000"/>
              </a:lnSpc>
              <a:buSzTx/>
              <a:buNone/>
              <a:defRPr sz="1800"/>
            </a:pPr>
            <a:r>
              <a:rPr sz="2548"/>
              <a:t>Para este autor hay conceptos que son difíciles de definir y ser categorizados por ítems</a:t>
            </a:r>
          </a:p>
          <a:p>
            <a:pPr marL="0" lvl="0" indent="0" defTabSz="896111">
              <a:lnSpc>
                <a:spcPct val="90000"/>
              </a:lnSpc>
              <a:buSzTx/>
              <a:buNone/>
              <a:defRPr sz="1800"/>
            </a:pPr>
            <a:r>
              <a:rPr sz="2548"/>
              <a:t>Estratificación social, movilidad, participación política</a:t>
            </a:r>
          </a:p>
          <a:p>
            <a:pPr marL="0" lvl="0" indent="0" defTabSz="896111">
              <a:lnSpc>
                <a:spcPct val="90000"/>
              </a:lnSpc>
              <a:buSzTx/>
              <a:buNone/>
              <a:defRPr sz="1800"/>
            </a:pPr>
            <a:endParaRPr sz="2548"/>
          </a:p>
          <a:p>
            <a:pPr marL="0" lvl="0" indent="0" defTabSz="896111">
              <a:lnSpc>
                <a:spcPct val="90000"/>
              </a:lnSpc>
              <a:buSzTx/>
              <a:buNone/>
              <a:defRPr sz="1800"/>
            </a:pPr>
            <a:r>
              <a:rPr sz="2548"/>
              <a:t>Para poder trabajar con estos conceptos de gran abstracción y de muy difícil operación, Lazarfeld utiliza conceptos y variables auxiliares que presupone están íntimamente conectados con el concepto abstracto, y que ellos sí son susceptibles de ser descritos por dimensiones</a:t>
            </a:r>
          </a:p>
        </p:txBody>
      </p:sp>
    </p:spTree>
    <p:extLst>
      <p:ext uri="{BB962C8B-B14F-4D97-AF65-F5344CB8AC3E}">
        <p14:creationId xmlns:p14="http://schemas.microsoft.com/office/powerpoint/2010/main" val="27089807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p:cNvSpPr>
          <p:nvPr>
            <p:ph type="title"/>
          </p:nvPr>
        </p:nvSpPr>
        <p:spPr>
          <a:xfrm>
            <a:off x="457200" y="704088"/>
            <a:ext cx="8229600" cy="1143001"/>
          </a:xfrm>
          <a:prstGeom prst="rect">
            <a:avLst/>
          </a:prstGeom>
        </p:spPr>
        <p:txBody>
          <a:bodyPr/>
          <a:lstStyle/>
          <a:p>
            <a:pPr lvl="0"/>
            <a:endParaRPr/>
          </a:p>
        </p:txBody>
      </p:sp>
      <p:sp>
        <p:nvSpPr>
          <p:cNvPr id="176" name="Shape 176"/>
          <p:cNvSpPr>
            <a:spLocks noGrp="1"/>
          </p:cNvSpPr>
          <p:nvPr>
            <p:ph idx="1"/>
          </p:nvPr>
        </p:nvSpPr>
        <p:spPr>
          <a:xfrm>
            <a:off x="457200" y="1935480"/>
            <a:ext cx="8229600" cy="4389121"/>
          </a:xfrm>
          <a:prstGeom prst="rect">
            <a:avLst/>
          </a:prstGeom>
        </p:spPr>
        <p:txBody>
          <a:bodyPr/>
          <a:lstStyle>
            <a:lvl1pPr marL="0" indent="0">
              <a:buSzTx/>
              <a:buNone/>
            </a:lvl1pPr>
          </a:lstStyle>
          <a:p>
            <a:pPr lvl="0">
              <a:defRPr sz="1800"/>
            </a:pPr>
            <a:r>
              <a:rPr sz="2600"/>
              <a:t>Para ello hay que descubrir las dimensiones e indicadores pertinentes y reveladores del concepto auxiliar y trazar el tipo de relación que tienen con el concepto abstracto para llegar a establecer o determinar la estructura latente entre ambos y el grado de relación que los une.</a:t>
            </a:r>
          </a:p>
        </p:txBody>
      </p:sp>
    </p:spTree>
    <p:extLst>
      <p:ext uri="{BB962C8B-B14F-4D97-AF65-F5344CB8AC3E}">
        <p14:creationId xmlns:p14="http://schemas.microsoft.com/office/powerpoint/2010/main" val="2063743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p:cNvSpPr>
          <p:nvPr>
            <p:ph type="title"/>
          </p:nvPr>
        </p:nvSpPr>
        <p:spPr>
          <a:xfrm>
            <a:off x="457200" y="704088"/>
            <a:ext cx="8229600" cy="1143001"/>
          </a:xfrm>
          <a:prstGeom prst="rect">
            <a:avLst/>
          </a:prstGeom>
        </p:spPr>
        <p:txBody>
          <a:bodyPr/>
          <a:lstStyle>
            <a:lvl1pPr defTabSz="886968">
              <a:defRPr sz="4365"/>
            </a:lvl1pPr>
          </a:lstStyle>
          <a:p>
            <a:pPr lvl="0">
              <a:defRPr sz="1800">
                <a:solidFill>
                  <a:srgbClr val="000000"/>
                </a:solidFill>
              </a:defRPr>
            </a:pPr>
            <a:r>
              <a:rPr sz="4365">
                <a:solidFill>
                  <a:srgbClr val="04617B"/>
                </a:solidFill>
              </a:rPr>
              <a:t>Fidelidad y validez de una escala</a:t>
            </a:r>
          </a:p>
        </p:txBody>
      </p:sp>
      <p:sp>
        <p:nvSpPr>
          <p:cNvPr id="179" name="Shape 179"/>
          <p:cNvSpPr>
            <a:spLocks noGrp="1"/>
          </p:cNvSpPr>
          <p:nvPr>
            <p:ph idx="1"/>
          </p:nvPr>
        </p:nvSpPr>
        <p:spPr>
          <a:xfrm>
            <a:off x="457200" y="1935480"/>
            <a:ext cx="8229600" cy="4389121"/>
          </a:xfrm>
          <a:prstGeom prst="rect">
            <a:avLst/>
          </a:prstGeom>
        </p:spPr>
        <p:txBody>
          <a:bodyPr/>
          <a:lstStyle/>
          <a:p>
            <a:pPr marL="255117" lvl="0" indent="-255117" defTabSz="850391">
              <a:lnSpc>
                <a:spcPct val="80000"/>
              </a:lnSpc>
              <a:spcBef>
                <a:spcPts val="500"/>
              </a:spcBef>
              <a:defRPr sz="1800"/>
            </a:pPr>
            <a:r>
              <a:rPr sz="2232"/>
              <a:t>La fidelidad de una escala se refiere a su capacidad de ser reproducida en otras investigaciones aplicándola a datos parecidos y trabajarlos del mismo modo, obteniendo un buen rendimiento en la clasificación y ordenación de datos</a:t>
            </a:r>
          </a:p>
          <a:p>
            <a:pPr marL="255117" lvl="0" indent="-255117" defTabSz="850391">
              <a:lnSpc>
                <a:spcPct val="80000"/>
              </a:lnSpc>
              <a:spcBef>
                <a:spcPts val="500"/>
              </a:spcBef>
              <a:defRPr sz="1800"/>
            </a:pPr>
            <a:r>
              <a:rPr sz="2232"/>
              <a:t>Hay tres técnicas habituales para verificar la fidelidad de una escala:</a:t>
            </a:r>
          </a:p>
          <a:p>
            <a:pPr marL="0" lvl="0" indent="0" defTabSz="850391">
              <a:lnSpc>
                <a:spcPct val="80000"/>
              </a:lnSpc>
              <a:spcBef>
                <a:spcPts val="500"/>
              </a:spcBef>
              <a:buSzTx/>
              <a:buNone/>
              <a:defRPr sz="1800"/>
            </a:pPr>
            <a:r>
              <a:rPr sz="2232"/>
              <a:t>1º El test-retest: se presenta la escala dos veces a la misma población y se verifican los resultados por comparación</a:t>
            </a:r>
          </a:p>
          <a:p>
            <a:pPr marL="0" lvl="0" indent="0" defTabSz="850391">
              <a:lnSpc>
                <a:spcPct val="80000"/>
              </a:lnSpc>
              <a:spcBef>
                <a:spcPts val="500"/>
              </a:spcBef>
              <a:buSzTx/>
              <a:buNone/>
              <a:defRPr sz="1800"/>
            </a:pPr>
            <a:r>
              <a:rPr sz="2232"/>
              <a:t>2º Multiple form: se presenta la misma escala en formas muy similares</a:t>
            </a:r>
          </a:p>
          <a:p>
            <a:pPr marL="0" lvl="0" indent="0" defTabSz="850391">
              <a:lnSpc>
                <a:spcPct val="80000"/>
              </a:lnSpc>
              <a:spcBef>
                <a:spcPts val="500"/>
              </a:spcBef>
              <a:buSzTx/>
              <a:buNone/>
              <a:defRPr sz="1800"/>
            </a:pPr>
            <a:r>
              <a:rPr sz="2232"/>
              <a:t>3º Split-half: se divide la escala en dos grupos de ítems, uno de ellos ha de ser representativa de la actitud que se mide y se comparan los resultados</a:t>
            </a:r>
          </a:p>
        </p:txBody>
      </p:sp>
    </p:spTree>
    <p:extLst>
      <p:ext uri="{BB962C8B-B14F-4D97-AF65-F5344CB8AC3E}">
        <p14:creationId xmlns:p14="http://schemas.microsoft.com/office/powerpoint/2010/main" val="32102318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p:nvPr>
        </p:nvSpPr>
        <p:spPr>
          <a:xfrm>
            <a:off x="457200" y="704088"/>
            <a:ext cx="8229600" cy="1143001"/>
          </a:xfrm>
          <a:prstGeom prst="rect">
            <a:avLst/>
          </a:prstGeom>
        </p:spPr>
        <p:txBody>
          <a:bodyPr/>
          <a:lstStyle/>
          <a:p>
            <a:pPr lvl="0"/>
            <a:endParaRPr/>
          </a:p>
        </p:txBody>
      </p:sp>
      <p:sp>
        <p:nvSpPr>
          <p:cNvPr id="182" name="Shape 182"/>
          <p:cNvSpPr>
            <a:spLocks noGrp="1"/>
          </p:cNvSpPr>
          <p:nvPr>
            <p:ph idx="1"/>
          </p:nvPr>
        </p:nvSpPr>
        <p:spPr>
          <a:xfrm>
            <a:off x="457200" y="1935480"/>
            <a:ext cx="8229600" cy="4389121"/>
          </a:xfrm>
          <a:prstGeom prst="rect">
            <a:avLst/>
          </a:prstGeom>
        </p:spPr>
        <p:txBody>
          <a:bodyPr/>
          <a:lstStyle/>
          <a:p>
            <a:pPr marL="266090" lvl="0" indent="-266090" defTabSz="886968">
              <a:lnSpc>
                <a:spcPct val="80000"/>
              </a:lnSpc>
              <a:spcBef>
                <a:spcPts val="500"/>
              </a:spcBef>
              <a:defRPr sz="1800"/>
            </a:pPr>
            <a:r>
              <a:rPr sz="2328"/>
              <a:t>La validez de una escala exige que sus ítems midan efectivamente lo que se desea medir y no otra cosa, y que permita realizar una predicción.</a:t>
            </a:r>
          </a:p>
          <a:p>
            <a:pPr marL="0" lvl="0" indent="0" defTabSz="886968">
              <a:lnSpc>
                <a:spcPct val="80000"/>
              </a:lnSpc>
              <a:spcBef>
                <a:spcPts val="500"/>
              </a:spcBef>
              <a:buSzTx/>
              <a:buNone/>
              <a:defRPr sz="1800"/>
            </a:pPr>
            <a:r>
              <a:rPr sz="2328"/>
              <a:t>Tres tipos:</a:t>
            </a:r>
            <a:br>
              <a:rPr sz="2328"/>
            </a:br>
            <a:r>
              <a:rPr sz="2328"/>
              <a:t>1 validez lógica: se refiere al conjunto de los ítems que compone la escala</a:t>
            </a:r>
          </a:p>
          <a:p>
            <a:pPr marL="0" lvl="0" indent="0" defTabSz="886968">
              <a:lnSpc>
                <a:spcPct val="80000"/>
              </a:lnSpc>
              <a:spcBef>
                <a:spcPts val="500"/>
              </a:spcBef>
              <a:buSzTx/>
              <a:buNone/>
              <a:defRPr sz="1800"/>
            </a:pPr>
            <a:r>
              <a:rPr sz="2328"/>
              <a:t>2 validez interna: consiste en medir exactamente la actitud de los ítems escogidos reflejen exactamente la actitud del individuo.</a:t>
            </a:r>
          </a:p>
          <a:p>
            <a:pPr marL="0" lvl="0" indent="0" defTabSz="886968">
              <a:lnSpc>
                <a:spcPct val="80000"/>
              </a:lnSpc>
              <a:spcBef>
                <a:spcPts val="500"/>
              </a:spcBef>
              <a:buSzTx/>
              <a:buNone/>
              <a:defRPr sz="1800"/>
            </a:pPr>
            <a:r>
              <a:rPr sz="2328"/>
              <a:t>3 validez empírica: referida a la predicción; la escala ha de poder medir exactamente la actitud para realizar el pronóstico de ella, así el criterio que se recoge para medir la actitud ha de ser idéntico al de la situación real.</a:t>
            </a:r>
          </a:p>
        </p:txBody>
      </p:sp>
    </p:spTree>
    <p:extLst>
      <p:ext uri="{BB962C8B-B14F-4D97-AF65-F5344CB8AC3E}">
        <p14:creationId xmlns:p14="http://schemas.microsoft.com/office/powerpoint/2010/main" val="6274739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xfrm>
            <a:off x="457200" y="704088"/>
            <a:ext cx="8229600" cy="1143001"/>
          </a:xfrm>
          <a:prstGeom prst="rect">
            <a:avLst/>
          </a:prstGeom>
        </p:spPr>
        <p:txBody>
          <a:bodyPr/>
          <a:lstStyle/>
          <a:p>
            <a:pPr lvl="0"/>
            <a:endParaRPr/>
          </a:p>
        </p:txBody>
      </p:sp>
      <p:sp>
        <p:nvSpPr>
          <p:cNvPr id="104" name="Shape 104"/>
          <p:cNvSpPr>
            <a:spLocks noGrp="1"/>
          </p:cNvSpPr>
          <p:nvPr>
            <p:ph idx="1"/>
          </p:nvPr>
        </p:nvSpPr>
        <p:spPr>
          <a:xfrm>
            <a:off x="457200" y="1935480"/>
            <a:ext cx="8229600" cy="4389121"/>
          </a:xfrm>
          <a:prstGeom prst="rect">
            <a:avLst/>
          </a:prstGeom>
        </p:spPr>
        <p:txBody>
          <a:bodyPr/>
          <a:lstStyle/>
          <a:p>
            <a:pPr lvl="0">
              <a:defRPr sz="1800"/>
            </a:pPr>
            <a:r>
              <a:rPr sz="2600"/>
              <a:t>Este proceso de medida nos lleva al concepto de </a:t>
            </a:r>
            <a:r>
              <a:rPr sz="2600" i="1"/>
              <a:t>Magnitud</a:t>
            </a:r>
            <a:r>
              <a:rPr sz="2600"/>
              <a:t>: modo en el cual los datos de una propiedad se representan por números.</a:t>
            </a:r>
          </a:p>
          <a:p>
            <a:pPr lvl="0">
              <a:defRPr sz="1800"/>
            </a:pPr>
            <a:r>
              <a:rPr sz="2600"/>
              <a:t>En criminología lo que más se suele medir son las actitudes, percepciones y comportamientos de individuos o grupos</a:t>
            </a:r>
            <a:br>
              <a:rPr sz="2600"/>
            </a:br>
            <a:r>
              <a:rPr sz="2600"/>
              <a:t>Si estos aspectos permiten la cuantificación pasan a ser una variable y los datos se pueden medir mediante una escala llamada de actitud</a:t>
            </a:r>
          </a:p>
        </p:txBody>
      </p:sp>
    </p:spTree>
    <p:extLst>
      <p:ext uri="{BB962C8B-B14F-4D97-AF65-F5344CB8AC3E}">
        <p14:creationId xmlns:p14="http://schemas.microsoft.com/office/powerpoint/2010/main" val="17313866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704088"/>
            <a:ext cx="8229600" cy="1143001"/>
          </a:xfrm>
          <a:prstGeom prst="rect">
            <a:avLst/>
          </a:prstGeom>
        </p:spPr>
        <p:txBody>
          <a:bodyPr/>
          <a:lstStyle/>
          <a:p>
            <a:pPr lvl="0"/>
            <a:endParaRPr/>
          </a:p>
        </p:txBody>
      </p:sp>
      <p:sp>
        <p:nvSpPr>
          <p:cNvPr id="107" name="Shape 107"/>
          <p:cNvSpPr>
            <a:spLocks noGrp="1"/>
          </p:cNvSpPr>
          <p:nvPr>
            <p:ph idx="1"/>
          </p:nvPr>
        </p:nvSpPr>
        <p:spPr>
          <a:xfrm>
            <a:off x="457200" y="1935480"/>
            <a:ext cx="8229600" cy="4389121"/>
          </a:xfrm>
          <a:prstGeom prst="rect">
            <a:avLst/>
          </a:prstGeom>
        </p:spPr>
        <p:txBody>
          <a:bodyPr/>
          <a:lstStyle/>
          <a:p>
            <a:pPr lvl="0">
              <a:defRPr sz="1800"/>
            </a:pPr>
            <a:r>
              <a:rPr sz="2600"/>
              <a:t>Con la escala se atribuye a cada individuo, según sus respuestas, una posición o un número situado a lo largo de un “continuum” que va desde el punto máximo hasta uno mínimo, en la misma actitud o máximo en una actuación opuesta: de uno a otro extremo se pasa por todos los puntos intermedios</a:t>
            </a:r>
          </a:p>
        </p:txBody>
      </p:sp>
    </p:spTree>
    <p:extLst>
      <p:ext uri="{BB962C8B-B14F-4D97-AF65-F5344CB8AC3E}">
        <p14:creationId xmlns:p14="http://schemas.microsoft.com/office/powerpoint/2010/main" val="34748241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457200" y="704088"/>
            <a:ext cx="8229600" cy="1143001"/>
          </a:xfrm>
          <a:prstGeom prst="rect">
            <a:avLst/>
          </a:prstGeom>
        </p:spPr>
        <p:txBody>
          <a:bodyPr/>
          <a:lstStyle/>
          <a:p>
            <a:pPr lvl="0"/>
            <a:endParaRPr/>
          </a:p>
        </p:txBody>
      </p:sp>
      <p:sp>
        <p:nvSpPr>
          <p:cNvPr id="110" name="Shape 110"/>
          <p:cNvSpPr>
            <a:spLocks noGrp="1"/>
          </p:cNvSpPr>
          <p:nvPr>
            <p:ph idx="1"/>
          </p:nvPr>
        </p:nvSpPr>
        <p:spPr>
          <a:xfrm>
            <a:off x="457200" y="1935480"/>
            <a:ext cx="8229600" cy="4389121"/>
          </a:xfrm>
          <a:prstGeom prst="rect">
            <a:avLst/>
          </a:prstGeom>
        </p:spPr>
        <p:txBody>
          <a:bodyPr/>
          <a:lstStyle/>
          <a:p>
            <a:pPr marL="260604" lvl="0" indent="-260604" defTabSz="868680">
              <a:lnSpc>
                <a:spcPct val="90000"/>
              </a:lnSpc>
              <a:spcBef>
                <a:spcPts val="500"/>
              </a:spcBef>
              <a:defRPr sz="1800"/>
            </a:pPr>
            <a:r>
              <a:rPr sz="2470"/>
              <a:t>El aspecto en estudio</a:t>
            </a:r>
          </a:p>
          <a:p>
            <a:pPr marL="260604" lvl="0" indent="-260604" defTabSz="868680">
              <a:lnSpc>
                <a:spcPct val="90000"/>
              </a:lnSpc>
              <a:spcBef>
                <a:spcPts val="500"/>
              </a:spcBef>
              <a:buSzTx/>
              <a:buNone/>
              <a:defRPr sz="1800"/>
            </a:pPr>
            <a:r>
              <a:rPr sz="2470"/>
              <a:t>Actitud, percepción, puede ser expresado con relación a distintas cuestiones de índole: política, emocional, familiar, jurídica, punitiva. </a:t>
            </a:r>
          </a:p>
          <a:p>
            <a:pPr marL="260604" lvl="0" indent="-260604" defTabSz="868680">
              <a:lnSpc>
                <a:spcPct val="90000"/>
              </a:lnSpc>
              <a:spcBef>
                <a:spcPts val="500"/>
              </a:spcBef>
              <a:buSzTx/>
              <a:buNone/>
              <a:defRPr sz="1800"/>
            </a:pPr>
            <a:r>
              <a:rPr sz="2470"/>
              <a:t>A estas distintas cuestiones se les llama </a:t>
            </a:r>
            <a:r>
              <a:rPr sz="2470" b="1" i="1"/>
              <a:t>campo de actitud</a:t>
            </a:r>
            <a:r>
              <a:rPr sz="2470"/>
              <a:t>. Dentro de cada campo, la actitud tomará diversos </a:t>
            </a:r>
            <a:r>
              <a:rPr sz="2470" i="1"/>
              <a:t>valores</a:t>
            </a:r>
            <a:r>
              <a:rPr sz="2470"/>
              <a:t> cuando se refiera a los diversos aspectos del campo, son los llamados </a:t>
            </a:r>
            <a:r>
              <a:rPr sz="2470" b="1" i="1"/>
              <a:t>valores de la actitud</a:t>
            </a:r>
            <a:r>
              <a:rPr sz="2470"/>
              <a:t>; su conjunto constituye el </a:t>
            </a:r>
            <a:r>
              <a:rPr sz="2470" b="1" i="1"/>
              <a:t>universo de la actitud </a:t>
            </a:r>
            <a:r>
              <a:rPr sz="2470"/>
              <a:t>y colocados en un cierto orden forman la </a:t>
            </a:r>
            <a:r>
              <a:rPr sz="2470" b="1" i="1"/>
              <a:t>escala de multitud</a:t>
            </a:r>
            <a:r>
              <a:rPr sz="2470"/>
              <a:t>.</a:t>
            </a:r>
          </a:p>
        </p:txBody>
      </p:sp>
    </p:spTree>
    <p:extLst>
      <p:ext uri="{BB962C8B-B14F-4D97-AF65-F5344CB8AC3E}">
        <p14:creationId xmlns:p14="http://schemas.microsoft.com/office/powerpoint/2010/main" val="20277380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457200" y="704088"/>
            <a:ext cx="8229600" cy="1143001"/>
          </a:xfrm>
          <a:prstGeom prst="rect">
            <a:avLst/>
          </a:prstGeom>
        </p:spPr>
        <p:txBody>
          <a:bodyPr/>
          <a:lstStyle/>
          <a:p>
            <a:pPr lvl="0"/>
            <a:endParaRPr/>
          </a:p>
        </p:txBody>
      </p:sp>
      <p:sp>
        <p:nvSpPr>
          <p:cNvPr id="113" name="Shape 113"/>
          <p:cNvSpPr>
            <a:spLocks noGrp="1"/>
          </p:cNvSpPr>
          <p:nvPr>
            <p:ph idx="1"/>
          </p:nvPr>
        </p:nvSpPr>
        <p:spPr>
          <a:xfrm>
            <a:off x="457200" y="1935480"/>
            <a:ext cx="8229600" cy="4389121"/>
          </a:xfrm>
          <a:prstGeom prst="rect">
            <a:avLst/>
          </a:prstGeom>
        </p:spPr>
        <p:txBody>
          <a:bodyPr/>
          <a:lstStyle/>
          <a:p>
            <a:pPr lvl="0">
              <a:defRPr sz="1800"/>
            </a:pPr>
            <a:r>
              <a:rPr sz="2600"/>
              <a:t>La posición de la actitud de cada individuo en una escala se le llama </a:t>
            </a:r>
            <a:r>
              <a:rPr sz="2600" i="1"/>
              <a:t>ítem</a:t>
            </a:r>
          </a:p>
          <a:p>
            <a:pPr lvl="0">
              <a:defRPr sz="1800"/>
            </a:pPr>
            <a:r>
              <a:rPr sz="2600"/>
              <a:t>Este debe situar a cada individuo estudiado en un punto de la escala.</a:t>
            </a:r>
          </a:p>
          <a:p>
            <a:pPr lvl="0">
              <a:defRPr sz="1800"/>
            </a:pPr>
            <a:r>
              <a:rPr sz="2600"/>
              <a:t>Los ítems no pueden entrecruzarse sino que se gradúan en el mismo sentido con que se presentan las actitudes reales</a:t>
            </a:r>
          </a:p>
        </p:txBody>
      </p:sp>
    </p:spTree>
    <p:extLst>
      <p:ext uri="{BB962C8B-B14F-4D97-AF65-F5344CB8AC3E}">
        <p14:creationId xmlns:p14="http://schemas.microsoft.com/office/powerpoint/2010/main" val="17934216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xfrm>
            <a:off x="457200" y="704088"/>
            <a:ext cx="8229600" cy="1143001"/>
          </a:xfrm>
          <a:prstGeom prst="rect">
            <a:avLst/>
          </a:prstGeom>
        </p:spPr>
        <p:txBody>
          <a:bodyPr/>
          <a:lstStyle/>
          <a:p>
            <a:pPr lvl="0"/>
            <a:endParaRPr/>
          </a:p>
        </p:txBody>
      </p:sp>
      <p:sp>
        <p:nvSpPr>
          <p:cNvPr id="116" name="Shape 116"/>
          <p:cNvSpPr>
            <a:spLocks noGrp="1"/>
          </p:cNvSpPr>
          <p:nvPr>
            <p:ph idx="1"/>
          </p:nvPr>
        </p:nvSpPr>
        <p:spPr>
          <a:xfrm>
            <a:off x="457200" y="1935480"/>
            <a:ext cx="8229600" cy="4389121"/>
          </a:xfrm>
          <a:prstGeom prst="rect">
            <a:avLst/>
          </a:prstGeom>
        </p:spPr>
        <p:txBody>
          <a:bodyPr/>
          <a:lstStyle/>
          <a:p>
            <a:pPr lvl="0">
              <a:defRPr sz="1800"/>
            </a:pPr>
            <a:r>
              <a:rPr sz="2600"/>
              <a:t>Cuando se utiliza una técnica de datos estructurada, los ítems son o están comprendidos en las diferentes posibilidades de respuesta que la técnica contiene</a:t>
            </a:r>
          </a:p>
          <a:p>
            <a:pPr lvl="0">
              <a:defRPr sz="1800"/>
            </a:pPr>
            <a:r>
              <a:rPr sz="2600"/>
              <a:t>Estos se presentan al emisor para que fije justamente su actitud</a:t>
            </a:r>
          </a:p>
          <a:p>
            <a:pPr lvl="0">
              <a:defRPr sz="1800"/>
            </a:pPr>
            <a:r>
              <a:rPr sz="2600"/>
              <a:t>Si la técnica no está estructurada el investigador deberá realizar una análisis de contenido de sus datos para seleccionar los datos significativos a su estudio y que serán los datos que analizará</a:t>
            </a:r>
          </a:p>
        </p:txBody>
      </p:sp>
    </p:spTree>
    <p:extLst>
      <p:ext uri="{BB962C8B-B14F-4D97-AF65-F5344CB8AC3E}">
        <p14:creationId xmlns:p14="http://schemas.microsoft.com/office/powerpoint/2010/main" val="388562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xfrm>
            <a:off x="457200" y="704088"/>
            <a:ext cx="8229600" cy="1143001"/>
          </a:xfrm>
          <a:prstGeom prst="rect">
            <a:avLst/>
          </a:prstGeom>
        </p:spPr>
        <p:txBody>
          <a:bodyPr/>
          <a:lstStyle/>
          <a:p>
            <a:pPr lvl="0"/>
            <a:endParaRPr/>
          </a:p>
        </p:txBody>
      </p:sp>
      <p:sp>
        <p:nvSpPr>
          <p:cNvPr id="119" name="Shape 119"/>
          <p:cNvSpPr>
            <a:spLocks noGrp="1"/>
          </p:cNvSpPr>
          <p:nvPr>
            <p:ph idx="1"/>
          </p:nvPr>
        </p:nvSpPr>
        <p:spPr>
          <a:xfrm>
            <a:off x="457200" y="1935480"/>
            <a:ext cx="8229600" cy="4389121"/>
          </a:xfrm>
          <a:prstGeom prst="rect">
            <a:avLst/>
          </a:prstGeom>
        </p:spPr>
        <p:txBody>
          <a:bodyPr/>
          <a:lstStyle/>
          <a:p>
            <a:pPr lvl="0">
              <a:defRPr sz="1800"/>
            </a:pPr>
            <a:r>
              <a:rPr sz="2600"/>
              <a:t>Si los datos obtenidos permiten la cuantificación, el investigador dará a cada ítem una determinada puntuación, un número.</a:t>
            </a:r>
          </a:p>
          <a:p>
            <a:pPr lvl="0">
              <a:defRPr sz="1800"/>
            </a:pPr>
            <a:r>
              <a:rPr sz="2600"/>
              <a:t>La puntuación se puede realizar de diferentes formas. Por lo general cada valor de la actitud (o posición en la escala=ítem), que puede ser un número solo o puede situarse entre una puntuación máxima y mínima.</a:t>
            </a:r>
          </a:p>
        </p:txBody>
      </p:sp>
    </p:spTree>
    <p:extLst>
      <p:ext uri="{BB962C8B-B14F-4D97-AF65-F5344CB8AC3E}">
        <p14:creationId xmlns:p14="http://schemas.microsoft.com/office/powerpoint/2010/main" val="3634714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title"/>
          </p:nvPr>
        </p:nvSpPr>
        <p:spPr>
          <a:xfrm>
            <a:off x="457200" y="704088"/>
            <a:ext cx="8229600" cy="1143001"/>
          </a:xfrm>
          <a:prstGeom prst="rect">
            <a:avLst/>
          </a:prstGeom>
        </p:spPr>
        <p:txBody>
          <a:bodyPr/>
          <a:lstStyle/>
          <a:p>
            <a:pPr lvl="0">
              <a:defRPr sz="1800">
                <a:solidFill>
                  <a:srgbClr val="000000"/>
                </a:solidFill>
              </a:defRPr>
            </a:pPr>
            <a:r>
              <a:rPr sz="5000">
                <a:solidFill>
                  <a:srgbClr val="04617B"/>
                </a:solidFill>
              </a:rPr>
              <a:t>Tipos de escalas</a:t>
            </a:r>
          </a:p>
        </p:txBody>
      </p:sp>
      <p:sp>
        <p:nvSpPr>
          <p:cNvPr id="122" name="Shape 122"/>
          <p:cNvSpPr>
            <a:spLocks noGrp="1"/>
          </p:cNvSpPr>
          <p:nvPr>
            <p:ph idx="1"/>
          </p:nvPr>
        </p:nvSpPr>
        <p:spPr>
          <a:xfrm>
            <a:off x="457200" y="1935480"/>
            <a:ext cx="8229600" cy="4389121"/>
          </a:xfrm>
          <a:prstGeom prst="rect">
            <a:avLst/>
          </a:prstGeom>
        </p:spPr>
        <p:txBody>
          <a:bodyPr/>
          <a:lstStyle/>
          <a:p>
            <a:pPr lvl="0">
              <a:defRPr sz="1800"/>
            </a:pPr>
            <a:r>
              <a:rPr sz="2600"/>
              <a:t>Hay dos tipos de escalas: conceptuales y materiales</a:t>
            </a:r>
          </a:p>
          <a:p>
            <a:pPr lvl="0">
              <a:defRPr sz="1800"/>
            </a:pPr>
            <a:r>
              <a:rPr sz="2600"/>
              <a:t>Conceptual: es la ordenación en la que se representan los valores numéricos de una magnitud</a:t>
            </a:r>
          </a:p>
          <a:p>
            <a:pPr lvl="0">
              <a:defRPr sz="1800"/>
            </a:pPr>
            <a:r>
              <a:rPr sz="2600"/>
              <a:t>Material: conjunto ordenado de señales (los números del instrumento) cuya lectura permite atribuir valores numéricos a la magnitud</a:t>
            </a:r>
          </a:p>
        </p:txBody>
      </p:sp>
    </p:spTree>
    <p:extLst>
      <p:ext uri="{BB962C8B-B14F-4D97-AF65-F5344CB8AC3E}">
        <p14:creationId xmlns:p14="http://schemas.microsoft.com/office/powerpoint/2010/main" val="36269670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1689</Words>
  <Application>Microsoft Office PowerPoint</Application>
  <PresentationFormat>Presentación en pantalla (4:3)</PresentationFormat>
  <Paragraphs>94</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Flujo</vt:lpstr>
      <vt:lpstr>Escalas de medida</vt:lpstr>
      <vt:lpstr>Escalas de medida</vt:lpstr>
      <vt:lpstr>Presentación de PowerPoint</vt:lpstr>
      <vt:lpstr>Presentación de PowerPoint</vt:lpstr>
      <vt:lpstr>Presentación de PowerPoint</vt:lpstr>
      <vt:lpstr>Presentación de PowerPoint</vt:lpstr>
      <vt:lpstr>Presentación de PowerPoint</vt:lpstr>
      <vt:lpstr>Presentación de PowerPoint</vt:lpstr>
      <vt:lpstr>Tipos de escalas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Fidelidad y validez de una escala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Escalas de medida</dc:title>
  <dc:creator>Javier Valls</dc:creator>
  <cp:lastModifiedBy>Javier Valls</cp:lastModifiedBy>
  <cp:revision>1</cp:revision>
  <dcterms:created xsi:type="dcterms:W3CDTF">2015-04-29T06:53:13Z</dcterms:created>
  <dcterms:modified xsi:type="dcterms:W3CDTF">2015-04-29T06:54:05Z</dcterms:modified>
</cp:coreProperties>
</file>