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6BE6C3FD-E0C6-4EA1-B259-DE616981671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E6C3FD-E0C6-4EA1-B259-DE616981671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E6C3FD-E0C6-4EA1-B259-DE616981671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E6C3FD-E0C6-4EA1-B259-DE616981671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E6C3FD-E0C6-4EA1-B259-DE616981671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BE6C3FD-E0C6-4EA1-B259-DE616981671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BE6C3FD-E0C6-4EA1-B259-DE616981671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BE6C3FD-E0C6-4EA1-B259-DE616981671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BE6C3FD-E0C6-4EA1-B259-DE616981671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BE6C3FD-E0C6-4EA1-B259-DE616981671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9B5B4E9-C17D-442C-AF69-45BEA2B13B39}" type="datetimeFigureOut">
              <a:rPr lang="es-ES" smtClean="0"/>
              <a:pPr/>
              <a:t>06/05/2014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6BE6C3FD-E0C6-4EA1-B259-DE6169816717}"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B5B4E9-C17D-442C-AF69-45BEA2B13B39}" type="datetimeFigureOut">
              <a:rPr lang="es-ES" smtClean="0"/>
              <a:pPr/>
              <a:t>06/05/2014</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E6C3FD-E0C6-4EA1-B259-DE6169816717}"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El universo de la investigación</a:t>
            </a: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modelo cualitativo</a:t>
            </a:r>
            <a:endParaRPr lang="es-ES" dirty="0"/>
          </a:p>
        </p:txBody>
      </p:sp>
      <p:sp>
        <p:nvSpPr>
          <p:cNvPr id="3" name="Rectángulo redondeado 2"/>
          <p:cNvSpPr/>
          <p:nvPr/>
        </p:nvSpPr>
        <p:spPr>
          <a:xfrm>
            <a:off x="611560" y="2276872"/>
            <a:ext cx="770485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Lo que se estudia de la muestra no se puede generalizar a toda la población ya que la muestra no es representativa</a:t>
            </a:r>
            <a:endParaRPr lang="es-ES" dirty="0"/>
          </a:p>
        </p:txBody>
      </p:sp>
      <p:sp>
        <p:nvSpPr>
          <p:cNvPr id="4" name="Rectángulo redondeado 3"/>
          <p:cNvSpPr/>
          <p:nvPr/>
        </p:nvSpPr>
        <p:spPr>
          <a:xfrm>
            <a:off x="611560" y="3356992"/>
            <a:ext cx="770485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Este tipo de muestra se utiliza en estudios de exploración cuando todavía no se posee conocimiento suficiente del aspecto en estudio y no se puede plantear la hipótesis que sea útil generalizarla</a:t>
            </a:r>
            <a:endParaRPr lang="es-ES" dirty="0"/>
          </a:p>
        </p:txBody>
      </p:sp>
      <p:sp>
        <p:nvSpPr>
          <p:cNvPr id="5" name="Rectángulo redondeado 4"/>
          <p:cNvSpPr/>
          <p:nvPr/>
        </p:nvSpPr>
        <p:spPr>
          <a:xfrm>
            <a:off x="611560" y="4437112"/>
            <a:ext cx="770485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También sirve para un estudio piloto o fase de </a:t>
            </a:r>
            <a:r>
              <a:rPr lang="es-ES" dirty="0" err="1" smtClean="0"/>
              <a:t>prestest</a:t>
            </a:r>
            <a:r>
              <a:rPr lang="es-ES" dirty="0" smtClean="0"/>
              <a:t> de una investigación cuando se quiere perfilar el contenido de la técnica de estudio y la amplitud del estudio</a:t>
            </a:r>
            <a:endParaRPr lang="es-ES" dirty="0"/>
          </a:p>
        </p:txBody>
      </p:sp>
      <p:sp>
        <p:nvSpPr>
          <p:cNvPr id="6" name="Rectángulo redondeado 5"/>
          <p:cNvSpPr/>
          <p:nvPr/>
        </p:nvSpPr>
        <p:spPr>
          <a:xfrm>
            <a:off x="611560" y="5517232"/>
            <a:ext cx="770485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También se utiliza como muestra complementaria a una muestra representativa, a la que se le aplican también técnicas complementarias</a:t>
            </a:r>
            <a:endParaRPr lang="es-ES" dirty="0"/>
          </a:p>
        </p:txBody>
      </p:sp>
    </p:spTree>
    <p:extLst>
      <p:ext uri="{BB962C8B-B14F-4D97-AF65-F5344CB8AC3E}">
        <p14:creationId xmlns:p14="http://schemas.microsoft.com/office/powerpoint/2010/main" xmlns="" val="4011176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Ejemplos</a:t>
            </a:r>
            <a:endParaRPr lang="es-ES" dirty="0"/>
          </a:p>
        </p:txBody>
      </p:sp>
      <p:sp>
        <p:nvSpPr>
          <p:cNvPr id="3" name="Rectángulo redondeado 2"/>
          <p:cNvSpPr/>
          <p:nvPr/>
        </p:nvSpPr>
        <p:spPr>
          <a:xfrm>
            <a:off x="467544" y="2276872"/>
            <a:ext cx="165618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Muestreo accidental</a:t>
            </a:r>
            <a:endParaRPr lang="es-ES" dirty="0"/>
          </a:p>
        </p:txBody>
      </p:sp>
      <p:sp>
        <p:nvSpPr>
          <p:cNvPr id="4" name="Rectángulo redondeado 3"/>
          <p:cNvSpPr/>
          <p:nvPr/>
        </p:nvSpPr>
        <p:spPr>
          <a:xfrm>
            <a:off x="2627784" y="2276872"/>
            <a:ext cx="597666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 consideran todos los casos que surgen accidentalmente hasta cubrir el número total deseado</a:t>
            </a:r>
            <a:endParaRPr lang="es-ES" dirty="0"/>
          </a:p>
        </p:txBody>
      </p:sp>
      <p:sp>
        <p:nvSpPr>
          <p:cNvPr id="6" name="Rectángulo redondeado 5"/>
          <p:cNvSpPr/>
          <p:nvPr/>
        </p:nvSpPr>
        <p:spPr>
          <a:xfrm>
            <a:off x="2627784" y="3284984"/>
            <a:ext cx="597666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 puede abordar a la gente por la calle o a la salida de un supermercado, cine etc.</a:t>
            </a:r>
            <a:endParaRPr lang="es-ES" dirty="0"/>
          </a:p>
        </p:txBody>
      </p:sp>
      <p:sp>
        <p:nvSpPr>
          <p:cNvPr id="7" name="Rectángulo redondeado 6"/>
          <p:cNvSpPr/>
          <p:nvPr/>
        </p:nvSpPr>
        <p:spPr>
          <a:xfrm>
            <a:off x="2627784" y="4293096"/>
            <a:ext cx="597666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O se puede seleccionar a la gente por su coche, indumentaria, edad, raza, etc.</a:t>
            </a:r>
            <a:endParaRPr lang="es-ES" dirty="0"/>
          </a:p>
        </p:txBody>
      </p:sp>
      <p:sp>
        <p:nvSpPr>
          <p:cNvPr id="8" name="Rectángulo redondeado 7"/>
          <p:cNvSpPr/>
          <p:nvPr/>
        </p:nvSpPr>
        <p:spPr>
          <a:xfrm>
            <a:off x="2627784" y="5301208"/>
            <a:ext cx="597666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O se selecciona las primera noticas que se encuentra o de un determinado tamaño, etc.</a:t>
            </a:r>
            <a:endParaRPr lang="es-ES" dirty="0"/>
          </a:p>
        </p:txBody>
      </p:sp>
    </p:spTree>
    <p:extLst>
      <p:ext uri="{BB962C8B-B14F-4D97-AF65-F5344CB8AC3E}">
        <p14:creationId xmlns:p14="http://schemas.microsoft.com/office/powerpoint/2010/main" xmlns="" val="2072369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627784" y="2276872"/>
            <a:ext cx="597666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 seleccionan unidades que se consideran “típicas” de la población en se se está interesado</a:t>
            </a:r>
            <a:endParaRPr lang="es-ES" dirty="0"/>
          </a:p>
        </p:txBody>
      </p:sp>
      <p:sp>
        <p:nvSpPr>
          <p:cNvPr id="4" name="Rectángulo redondeado 3"/>
          <p:cNvSpPr/>
          <p:nvPr/>
        </p:nvSpPr>
        <p:spPr>
          <a:xfrm>
            <a:off x="323528" y="2276872"/>
            <a:ext cx="187220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Muestra intencional</a:t>
            </a:r>
            <a:endParaRPr lang="es-ES" dirty="0"/>
          </a:p>
        </p:txBody>
      </p:sp>
      <p:sp>
        <p:nvSpPr>
          <p:cNvPr id="5" name="Rectángulo redondeado 4"/>
          <p:cNvSpPr/>
          <p:nvPr/>
        </p:nvSpPr>
        <p:spPr>
          <a:xfrm>
            <a:off x="2627784" y="3356992"/>
            <a:ext cx="5976664"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Así, en una investigación sobre factores de la personalidad del delincuente se pueden coger tres tipos:</a:t>
            </a:r>
          </a:p>
          <a:p>
            <a:pPr algn="ctr"/>
            <a:r>
              <a:rPr lang="es-ES" dirty="0" smtClean="0"/>
              <a:t>La agresividad, la falsa y la débil</a:t>
            </a:r>
          </a:p>
          <a:p>
            <a:pPr algn="ctr"/>
            <a:r>
              <a:rPr lang="es-ES" dirty="0" smtClean="0"/>
              <a:t>Se cogen entonces como muestra:</a:t>
            </a:r>
          </a:p>
          <a:p>
            <a:pPr algn="ctr"/>
            <a:r>
              <a:rPr lang="es-ES" dirty="0" err="1" smtClean="0"/>
              <a:t>Homidicas</a:t>
            </a:r>
            <a:r>
              <a:rPr lang="es-ES" dirty="0" smtClean="0"/>
              <a:t>, estafadores y infanticidas</a:t>
            </a:r>
            <a:endParaRPr lang="es-ES" dirty="0"/>
          </a:p>
        </p:txBody>
      </p:sp>
    </p:spTree>
    <p:extLst>
      <p:ext uri="{BB962C8B-B14F-4D97-AF65-F5344CB8AC3E}">
        <p14:creationId xmlns:p14="http://schemas.microsoft.com/office/powerpoint/2010/main" xmlns="" val="1148479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627784" y="2276872"/>
            <a:ext cx="5976664"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Las unidades de población se seleccionan por la importancia de su cooperación en el estudio por causa de conocimientos y experiencias que poseen</a:t>
            </a:r>
            <a:endParaRPr lang="es-ES" dirty="0"/>
          </a:p>
        </p:txBody>
      </p:sp>
      <p:sp>
        <p:nvSpPr>
          <p:cNvPr id="4" name="Rectángulo redondeado 3"/>
          <p:cNvSpPr/>
          <p:nvPr/>
        </p:nvSpPr>
        <p:spPr>
          <a:xfrm>
            <a:off x="323528" y="2204864"/>
            <a:ext cx="194421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muestra juez</a:t>
            </a:r>
            <a:endParaRPr lang="es-ES" dirty="0"/>
          </a:p>
        </p:txBody>
      </p:sp>
    </p:spTree>
    <p:extLst>
      <p:ext uri="{BB962C8B-B14F-4D97-AF65-F5344CB8AC3E}">
        <p14:creationId xmlns:p14="http://schemas.microsoft.com/office/powerpoint/2010/main" xmlns="" val="3906164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método empírico</a:t>
            </a:r>
            <a:endParaRPr lang="es-ES" dirty="0"/>
          </a:p>
        </p:txBody>
      </p:sp>
      <p:sp>
        <p:nvSpPr>
          <p:cNvPr id="3" name="Rectángulo redondeado 2"/>
          <p:cNvSpPr/>
          <p:nvPr/>
        </p:nvSpPr>
        <p:spPr>
          <a:xfrm>
            <a:off x="611560" y="1988840"/>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idea rectora estima que las diferentes características (variables) por las que se define a la unidad seleccionada no son independientes entre sí.</a:t>
            </a:r>
            <a:endParaRPr lang="es-ES" dirty="0"/>
          </a:p>
        </p:txBody>
      </p:sp>
      <p:sp>
        <p:nvSpPr>
          <p:cNvPr id="4" name="Rectángulo redondeado 3"/>
          <p:cNvSpPr/>
          <p:nvPr/>
        </p:nvSpPr>
        <p:spPr>
          <a:xfrm>
            <a:off x="611560" y="3140968"/>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 elabora una muestra que es idéntica a la población con relación a la distribución de las variables que se controlan en el estudio</a:t>
            </a:r>
            <a:endParaRPr lang="es-ES" dirty="0"/>
          </a:p>
        </p:txBody>
      </p:sp>
      <p:sp>
        <p:nvSpPr>
          <p:cNvPr id="5" name="Rectángulo redondeado 4"/>
          <p:cNvSpPr/>
          <p:nvPr/>
        </p:nvSpPr>
        <p:spPr>
          <a:xfrm>
            <a:off x="611560" y="4293096"/>
            <a:ext cx="792088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 seleccionan unidades que porcentualmente sean una réplica de la población de la que son parte, de modo que las unidades incluidas en la muestra son consideradas en las mismas proporciones que existen en la población</a:t>
            </a:r>
            <a:endParaRPr lang="es-ES" dirty="0"/>
          </a:p>
        </p:txBody>
      </p:sp>
      <p:sp>
        <p:nvSpPr>
          <p:cNvPr id="6" name="Rectángulo redondeado 5"/>
          <p:cNvSpPr/>
          <p:nvPr/>
        </p:nvSpPr>
        <p:spPr>
          <a:xfrm>
            <a:off x="611560" y="5733256"/>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Si en la sociedad hay un 10% de obreros, un 30% de estudiantes y un 60% de funcionarios hay que mantener esos porcentajes en el estudio</a:t>
            </a:r>
            <a:endParaRPr lang="es-ES" dirty="0"/>
          </a:p>
        </p:txBody>
      </p:sp>
    </p:spTree>
    <p:extLst>
      <p:ext uri="{BB962C8B-B14F-4D97-AF65-F5344CB8AC3E}">
        <p14:creationId xmlns:p14="http://schemas.microsoft.com/office/powerpoint/2010/main" xmlns="" val="759545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611560" y="2276872"/>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Cuando las categorías son conocidas no hay problema. </a:t>
            </a:r>
            <a:endParaRPr lang="es-ES" dirty="0"/>
          </a:p>
        </p:txBody>
      </p:sp>
      <p:sp>
        <p:nvSpPr>
          <p:cNvPr id="4" name="Rectángulo redondeado 3"/>
          <p:cNvSpPr/>
          <p:nvPr/>
        </p:nvSpPr>
        <p:spPr>
          <a:xfrm>
            <a:off x="611560" y="3429000"/>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Cuando son categorías “invisibles” habrá que hacerse un cuestionario con las preguntas pertinentes al esclarecimiento de las características y pasarlo a un grupo grande de gente para ver su porcentaje</a:t>
            </a:r>
            <a:endParaRPr lang="es-ES" dirty="0"/>
          </a:p>
        </p:txBody>
      </p:sp>
      <p:sp>
        <p:nvSpPr>
          <p:cNvPr id="5" name="Rectángulo redondeado 4"/>
          <p:cNvSpPr/>
          <p:nvPr/>
        </p:nvSpPr>
        <p:spPr>
          <a:xfrm>
            <a:off x="611560" y="4581128"/>
            <a:ext cx="7920880"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Otro método menos riguroso consiste en establecer, primero, las cuotas para las características más manifiestas y durante la investigación se obtienen informaciones para formar las características menos visibles, y en la etapa del análisis de datos se forma la muestra por la clasificación y ordenación de los datos.</a:t>
            </a:r>
            <a:endParaRPr lang="es-ES" dirty="0"/>
          </a:p>
        </p:txBody>
      </p:sp>
    </p:spTree>
    <p:extLst>
      <p:ext uri="{BB962C8B-B14F-4D97-AF65-F5344CB8AC3E}">
        <p14:creationId xmlns:p14="http://schemas.microsoft.com/office/powerpoint/2010/main" xmlns="" val="1878210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611560" y="1988840"/>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corrección de las cuotas para cada característica se efectúa por la ponderación (se multiplica o divide) para ajustarla a las proporciones con que existen en la población </a:t>
            </a:r>
            <a:endParaRPr lang="es-ES" dirty="0"/>
          </a:p>
        </p:txBody>
      </p:sp>
      <p:sp>
        <p:nvSpPr>
          <p:cNvPr id="4" name="Rectángulo redondeado 3"/>
          <p:cNvSpPr/>
          <p:nvPr/>
        </p:nvSpPr>
        <p:spPr>
          <a:xfrm>
            <a:off x="611560" y="3140968"/>
            <a:ext cx="7920880"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Con este procedimiento la muestra no exige que las diversas categorías que componen cada estrato sean representadas en la muestra en proporción correcta, sino que exige que exista un número suficiente de casos en cada estrato o característica replicada en la muestra.</a:t>
            </a:r>
            <a:endParaRPr lang="es-ES" dirty="0"/>
          </a:p>
        </p:txBody>
      </p:sp>
      <p:sp>
        <p:nvSpPr>
          <p:cNvPr id="5" name="Rectángulo redondeado 4"/>
          <p:cNvSpPr/>
          <p:nvPr/>
        </p:nvSpPr>
        <p:spPr>
          <a:xfrm>
            <a:off x="611560" y="4653136"/>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Es necesario comenzar con un tamaño muy grande de muestra</a:t>
            </a:r>
            <a:endParaRPr lang="es-ES" dirty="0"/>
          </a:p>
        </p:txBody>
      </p:sp>
    </p:spTree>
    <p:extLst>
      <p:ext uri="{BB962C8B-B14F-4D97-AF65-F5344CB8AC3E}">
        <p14:creationId xmlns:p14="http://schemas.microsoft.com/office/powerpoint/2010/main" xmlns="" val="3253034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Método probabilista: la muestra representativa</a:t>
            </a:r>
            <a:endParaRPr lang="es-ES" dirty="0"/>
          </a:p>
        </p:txBody>
      </p:sp>
      <p:sp>
        <p:nvSpPr>
          <p:cNvPr id="3" name="Rectángulo redondeado 2"/>
          <p:cNvSpPr/>
          <p:nvPr/>
        </p:nvSpPr>
        <p:spPr>
          <a:xfrm>
            <a:off x="611560" y="2060848"/>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muestra se realiza al azar. Apelando a los métodos de cálculo y de distribuciones de probabilidad se obtienen los datos necesarios.</a:t>
            </a:r>
            <a:endParaRPr lang="es-ES" dirty="0"/>
          </a:p>
        </p:txBody>
      </p:sp>
      <p:sp>
        <p:nvSpPr>
          <p:cNvPr id="4" name="Rectángulo redondeado 3"/>
          <p:cNvSpPr/>
          <p:nvPr/>
        </p:nvSpPr>
        <p:spPr>
          <a:xfrm>
            <a:off x="611560" y="3212976"/>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Antes de hacer la selección es necesario saber sobre qué base se realizará. Para ello es necesario tener una base de muestreo, enumerando sin omisión ni repetición la totalidad de las unidades que componen la población</a:t>
            </a:r>
            <a:endParaRPr lang="es-ES" dirty="0"/>
          </a:p>
        </p:txBody>
      </p:sp>
      <p:sp>
        <p:nvSpPr>
          <p:cNvPr id="5" name="Rectángulo redondeado 4"/>
          <p:cNvSpPr/>
          <p:nvPr/>
        </p:nvSpPr>
        <p:spPr>
          <a:xfrm>
            <a:off x="611560" y="4365104"/>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Para dibujar la muestra es necesario conocer las características de la población total (base de muestreo)</a:t>
            </a:r>
            <a:endParaRPr lang="es-ES" dirty="0"/>
          </a:p>
        </p:txBody>
      </p:sp>
    </p:spTree>
    <p:extLst>
      <p:ext uri="{BB962C8B-B14F-4D97-AF65-F5344CB8AC3E}">
        <p14:creationId xmlns:p14="http://schemas.microsoft.com/office/powerpoint/2010/main" xmlns="" val="3787218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611560" y="2060848"/>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 debe asegurar una verdadera selección probabilística, dar a todas las unidades de la población la misma probabilidad de pertenecer a la muestra</a:t>
            </a:r>
            <a:endParaRPr lang="es-ES" dirty="0"/>
          </a:p>
        </p:txBody>
      </p:sp>
      <p:sp>
        <p:nvSpPr>
          <p:cNvPr id="4" name="Rectángulo redondeado 3"/>
          <p:cNvSpPr/>
          <p:nvPr/>
        </p:nvSpPr>
        <p:spPr>
          <a:xfrm>
            <a:off x="611560" y="3212976"/>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idea rectora estima que las diferentes características (variables) por las que se define a la unidad seleccionada no son independientes entre sí.</a:t>
            </a:r>
            <a:endParaRPr lang="es-ES" dirty="0"/>
          </a:p>
        </p:txBody>
      </p:sp>
    </p:spTree>
    <p:extLst>
      <p:ext uri="{BB962C8B-B14F-4D97-AF65-F5344CB8AC3E}">
        <p14:creationId xmlns:p14="http://schemas.microsoft.com/office/powerpoint/2010/main" xmlns="" val="1954317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323528" y="3789040"/>
            <a:ext cx="237626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Hay varios tipos de muestra probabilista</a:t>
            </a:r>
            <a:endParaRPr lang="es-ES" dirty="0"/>
          </a:p>
        </p:txBody>
      </p:sp>
      <p:sp>
        <p:nvSpPr>
          <p:cNvPr id="4" name="3 Rectángulo redondeado"/>
          <p:cNvSpPr/>
          <p:nvPr/>
        </p:nvSpPr>
        <p:spPr>
          <a:xfrm>
            <a:off x="3059832" y="2204864"/>
            <a:ext cx="554461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casual simple </a:t>
            </a:r>
            <a:endParaRPr lang="es-ES" dirty="0"/>
          </a:p>
        </p:txBody>
      </p:sp>
      <p:sp>
        <p:nvSpPr>
          <p:cNvPr id="5" name="4 Rectángulo redondeado"/>
          <p:cNvSpPr/>
          <p:nvPr/>
        </p:nvSpPr>
        <p:spPr>
          <a:xfrm>
            <a:off x="3059832" y="3068960"/>
            <a:ext cx="554461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muestra por conjuntos</a:t>
            </a:r>
            <a:endParaRPr lang="es-ES" dirty="0"/>
          </a:p>
        </p:txBody>
      </p:sp>
      <p:sp>
        <p:nvSpPr>
          <p:cNvPr id="6" name="5 Rectángulo redondeado"/>
          <p:cNvSpPr/>
          <p:nvPr/>
        </p:nvSpPr>
        <p:spPr>
          <a:xfrm>
            <a:off x="3059832" y="3933056"/>
            <a:ext cx="554461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muestra de diversos grados</a:t>
            </a:r>
            <a:endParaRPr lang="es-ES" dirty="0"/>
          </a:p>
        </p:txBody>
      </p:sp>
      <p:sp>
        <p:nvSpPr>
          <p:cNvPr id="7" name="6 Rectángulo redondeado"/>
          <p:cNvSpPr/>
          <p:nvPr/>
        </p:nvSpPr>
        <p:spPr>
          <a:xfrm>
            <a:off x="3059832" y="4797152"/>
            <a:ext cx="554461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de diversas fases</a:t>
            </a:r>
            <a:endParaRPr lang="es-ES" dirty="0"/>
          </a:p>
        </p:txBody>
      </p:sp>
      <p:sp>
        <p:nvSpPr>
          <p:cNvPr id="8" name="7 Rectángulo redondeado"/>
          <p:cNvSpPr/>
          <p:nvPr/>
        </p:nvSpPr>
        <p:spPr>
          <a:xfrm>
            <a:off x="3059832" y="5661248"/>
            <a:ext cx="554461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muestra estratificada</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ES"/>
          </a:p>
        </p:txBody>
      </p:sp>
      <p:sp>
        <p:nvSpPr>
          <p:cNvPr id="5" name="4 Rectángulo redondeado"/>
          <p:cNvSpPr/>
          <p:nvPr/>
        </p:nvSpPr>
        <p:spPr>
          <a:xfrm>
            <a:off x="899592" y="1988840"/>
            <a:ext cx="727280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Toda investigación recae sobre un aspecto determinado de la realidad social que puede estar constituido por distintos tipos de unidad</a:t>
            </a:r>
            <a:endParaRPr lang="es-ES" dirty="0"/>
          </a:p>
        </p:txBody>
      </p:sp>
      <p:sp>
        <p:nvSpPr>
          <p:cNvPr id="6" name="5 Rectángulo redondeado"/>
          <p:cNvSpPr/>
          <p:nvPr/>
        </p:nvSpPr>
        <p:spPr>
          <a:xfrm>
            <a:off x="899592" y="3140968"/>
            <a:ext cx="165618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Personas</a:t>
            </a:r>
            <a:endParaRPr lang="es-ES" dirty="0"/>
          </a:p>
        </p:txBody>
      </p:sp>
      <p:sp>
        <p:nvSpPr>
          <p:cNvPr id="7" name="6 Rectángulo redondeado"/>
          <p:cNvSpPr/>
          <p:nvPr/>
        </p:nvSpPr>
        <p:spPr>
          <a:xfrm>
            <a:off x="2771800" y="3140968"/>
            <a:ext cx="165618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Casos </a:t>
            </a:r>
            <a:endParaRPr lang="es-ES" dirty="0"/>
          </a:p>
        </p:txBody>
      </p:sp>
      <p:sp>
        <p:nvSpPr>
          <p:cNvPr id="8" name="7 Rectángulo redondeado"/>
          <p:cNvSpPr/>
          <p:nvPr/>
        </p:nvSpPr>
        <p:spPr>
          <a:xfrm>
            <a:off x="4644008" y="3140968"/>
            <a:ext cx="165618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Expedientes</a:t>
            </a:r>
            <a:endParaRPr lang="es-ES" dirty="0"/>
          </a:p>
        </p:txBody>
      </p:sp>
      <p:sp>
        <p:nvSpPr>
          <p:cNvPr id="9" name="8 Rectángulo redondeado"/>
          <p:cNvSpPr/>
          <p:nvPr/>
        </p:nvSpPr>
        <p:spPr>
          <a:xfrm>
            <a:off x="6516216" y="3140968"/>
            <a:ext cx="165618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Noticias</a:t>
            </a:r>
            <a:endParaRPr lang="es-ES" dirty="0"/>
          </a:p>
        </p:txBody>
      </p:sp>
      <p:sp>
        <p:nvSpPr>
          <p:cNvPr id="10" name="9 Rectángulo redondeado"/>
          <p:cNvSpPr/>
          <p:nvPr/>
        </p:nvSpPr>
        <p:spPr>
          <a:xfrm>
            <a:off x="899592" y="4365104"/>
            <a:ext cx="727280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Según el objetivo del estudio y de las disponibilidades de tiempo, personas y dinero, se podrá trabajar con todas las unidades que componen este universo o se centrará en una selección</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323528" y="1988840"/>
            <a:ext cx="237626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muestra causal simple</a:t>
            </a:r>
            <a:endParaRPr lang="es-ES" dirty="0"/>
          </a:p>
        </p:txBody>
      </p:sp>
      <p:sp>
        <p:nvSpPr>
          <p:cNvPr id="4" name="3 Rectángulo redondeado"/>
          <p:cNvSpPr/>
          <p:nvPr/>
        </p:nvSpPr>
        <p:spPr>
          <a:xfrm>
            <a:off x="3347864" y="1988840"/>
            <a:ext cx="540060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Es el planteamiento básico de las demás muestras probabilísticas y por ello incluye a los demás tipos más complejos</a:t>
            </a:r>
            <a:endParaRPr lang="es-ES" dirty="0"/>
          </a:p>
        </p:txBody>
      </p:sp>
      <p:sp>
        <p:nvSpPr>
          <p:cNvPr id="5" name="4 Rectángulo redondeado"/>
          <p:cNvSpPr/>
          <p:nvPr/>
        </p:nvSpPr>
        <p:spPr>
          <a:xfrm>
            <a:off x="3347864" y="3068960"/>
            <a:ext cx="5400600"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elaboración de la muestra da a cada unidad la probabilidad de ser seleccionada, siendo igualmente probable la selección de todas las combinaciones posibles del número de casos deseado, </a:t>
            </a:r>
            <a:endParaRPr lang="es-ES" dirty="0"/>
          </a:p>
        </p:txBody>
      </p:sp>
      <p:sp>
        <p:nvSpPr>
          <p:cNvPr id="6" name="5 Rectángulo redondeado"/>
          <p:cNvSpPr/>
          <p:nvPr/>
        </p:nvSpPr>
        <p:spPr>
          <a:xfrm>
            <a:off x="3347864" y="5013176"/>
            <a:ext cx="540060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magnitud de los errores probables depende más del tamaño absoluto de la muestra que de la proporción de los estratos que se incluyen en ella</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899592" y="2132856"/>
            <a:ext cx="727280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error se centra en seleccionar un número erróneo de casos cuando la distribución de las características en la muestra hubiera sido necesario coger otro número, pero no por el tanto porciento que representa</a:t>
            </a:r>
            <a:endParaRPr lang="es-ES" dirty="0"/>
          </a:p>
        </p:txBody>
      </p:sp>
      <p:sp>
        <p:nvSpPr>
          <p:cNvPr id="4" name="3 Rectángulo redondeado"/>
          <p:cNvSpPr/>
          <p:nvPr/>
        </p:nvSpPr>
        <p:spPr>
          <a:xfrm>
            <a:off x="899592" y="3356992"/>
            <a:ext cx="7272808"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Las variaciones en la distribución de la muestra están más influenciadas por el número absoluto de unidades o casos seleccionados para la muestra que por la proporción de la población que ostenta esas características</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323528" y="1988840"/>
            <a:ext cx="237626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muestra de conjuntos </a:t>
            </a:r>
            <a:endParaRPr lang="es-ES" dirty="0"/>
          </a:p>
        </p:txBody>
      </p:sp>
      <p:sp>
        <p:nvSpPr>
          <p:cNvPr id="4" name="3 Rectángulo redondeado"/>
          <p:cNvSpPr/>
          <p:nvPr/>
        </p:nvSpPr>
        <p:spPr>
          <a:xfrm>
            <a:off x="3347864" y="1988840"/>
            <a:ext cx="5328592"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Toma como base un área determinada, pero en vez de distribuir las unidades a lo ancho y largo del área, se busca elementos que posean las características pedidas en la muestra</a:t>
            </a:r>
            <a:endParaRPr lang="es-ES" dirty="0"/>
          </a:p>
        </p:txBody>
      </p:sp>
      <p:sp>
        <p:nvSpPr>
          <p:cNvPr id="5" name="4 Rectángulo redondeado"/>
          <p:cNvSpPr/>
          <p:nvPr/>
        </p:nvSpPr>
        <p:spPr>
          <a:xfrm>
            <a:off x="3347864" y="3429000"/>
            <a:ext cx="5328592"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mayor inconveniente de este método es la correlación entre los caracteres de las unidades que pertenecen al mismo conjunto</a:t>
            </a:r>
            <a:endParaRPr lang="es-ES" dirty="0"/>
          </a:p>
        </p:txBody>
      </p:sp>
      <p:sp>
        <p:nvSpPr>
          <p:cNvPr id="6" name="5 Rectángulo redondeado"/>
          <p:cNvSpPr/>
          <p:nvPr/>
        </p:nvSpPr>
        <p:spPr>
          <a:xfrm>
            <a:off x="3347864" y="4869160"/>
            <a:ext cx="5328592"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Para solucionar este problema se deberá ensanchar o ampliar el tamaño de la muestra</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323528" y="1988840"/>
            <a:ext cx="237626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muestra de diversos grados</a:t>
            </a:r>
            <a:endParaRPr lang="es-ES" dirty="0"/>
          </a:p>
        </p:txBody>
      </p:sp>
      <p:sp>
        <p:nvSpPr>
          <p:cNvPr id="4" name="3 Rectángulo redondeado"/>
          <p:cNvSpPr/>
          <p:nvPr/>
        </p:nvSpPr>
        <p:spPr>
          <a:xfrm>
            <a:off x="3275856" y="1988840"/>
            <a:ext cx="525658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Parte de una muestra de áreas seleccionada por los métodos aleatorios o areolar y puede ser de tipo simple o en estratos</a:t>
            </a:r>
            <a:endParaRPr lang="es-ES" dirty="0"/>
          </a:p>
        </p:txBody>
      </p:sp>
      <p:sp>
        <p:nvSpPr>
          <p:cNvPr id="5" name="4 Rectángulo redondeado"/>
          <p:cNvSpPr/>
          <p:nvPr/>
        </p:nvSpPr>
        <p:spPr>
          <a:xfrm>
            <a:off x="3275856" y="3284984"/>
            <a:ext cx="525658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 sortean los conjuntos y a partir de ellos se seleccionan las unidades por método probabilista</a:t>
            </a:r>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323528" y="1988840"/>
            <a:ext cx="237626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muestra de diversas fases</a:t>
            </a:r>
            <a:endParaRPr lang="es-ES" dirty="0"/>
          </a:p>
        </p:txBody>
      </p:sp>
      <p:sp>
        <p:nvSpPr>
          <p:cNvPr id="4" name="3 Rectángulo redondeado"/>
          <p:cNvSpPr/>
          <p:nvPr/>
        </p:nvSpPr>
        <p:spPr>
          <a:xfrm>
            <a:off x="3347864" y="908720"/>
            <a:ext cx="554461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Combina varios sondeos o muestras, por lo general se desdobla en dos fases</a:t>
            </a:r>
            <a:endParaRPr lang="es-ES" dirty="0"/>
          </a:p>
        </p:txBody>
      </p:sp>
      <p:sp>
        <p:nvSpPr>
          <p:cNvPr id="5" name="4 Rectángulo redondeado"/>
          <p:cNvSpPr/>
          <p:nvPr/>
        </p:nvSpPr>
        <p:spPr>
          <a:xfrm>
            <a:off x="3347864" y="1916832"/>
            <a:ext cx="554461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Si por ejemplo se quiere hacer un estudios sobre familias como unidades de muestra (alta, media, baja) en la misma cantidad, si se procede al azar se van a conseguir más de clase media</a:t>
            </a:r>
            <a:endParaRPr lang="es-ES" dirty="0"/>
          </a:p>
        </p:txBody>
      </p:sp>
      <p:sp>
        <p:nvSpPr>
          <p:cNvPr id="6" name="5 Rectángulo redondeado"/>
          <p:cNvSpPr/>
          <p:nvPr/>
        </p:nvSpPr>
        <p:spPr>
          <a:xfrm>
            <a:off x="3347864" y="3429000"/>
            <a:ext cx="554461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1ª Fase: saca una amplia muestra de familias a las que se distribuye un cuestionario con preguntas que sirven solamente para formar la categoría “clase social”</a:t>
            </a:r>
            <a:endParaRPr lang="es-ES" dirty="0"/>
          </a:p>
        </p:txBody>
      </p:sp>
      <p:sp>
        <p:nvSpPr>
          <p:cNvPr id="7" name="6 Rectángulo redondeado"/>
          <p:cNvSpPr/>
          <p:nvPr/>
        </p:nvSpPr>
        <p:spPr>
          <a:xfrm>
            <a:off x="3347864" y="4941168"/>
            <a:ext cx="5544616"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2</a:t>
            </a:r>
            <a:r>
              <a:rPr lang="es-ES" dirty="0" smtClean="0"/>
              <a:t>ª Fase: se elabora la muestra estratificada según la categoría, así se incluyen todas las familias de los extremos (con un nº suficiente para el trabajo) y para los medios (un nº suficiente para el análisis pero inferior a las familias de los extremos pero como número total podrá ser el mismo)</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323528" y="1988840"/>
            <a:ext cx="216024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muestra probabilista estratificada</a:t>
            </a:r>
            <a:endParaRPr lang="es-ES" dirty="0"/>
          </a:p>
        </p:txBody>
      </p:sp>
      <p:sp>
        <p:nvSpPr>
          <p:cNvPr id="4" name="3 Rectángulo redondeado"/>
          <p:cNvSpPr/>
          <p:nvPr/>
        </p:nvSpPr>
        <p:spPr>
          <a:xfrm>
            <a:off x="2987824" y="1988840"/>
            <a:ext cx="576064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Representa un método más sencillo y a la vez más sofisticado que la muestra simple</a:t>
            </a:r>
            <a:endParaRPr lang="es-ES" dirty="0"/>
          </a:p>
        </p:txBody>
      </p:sp>
      <p:sp>
        <p:nvSpPr>
          <p:cNvPr id="5" name="4 Rectángulo redondeado"/>
          <p:cNvSpPr/>
          <p:nvPr/>
        </p:nvSpPr>
        <p:spPr>
          <a:xfrm>
            <a:off x="2987824" y="3068960"/>
            <a:ext cx="5760640"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población es dividida en dos o más estratos, que pueden estar basados en un criterio (sexo o edad), o en una combinación de dos o más criterios (edad y escolaridad, o sexo y raza)</a:t>
            </a:r>
            <a:endParaRPr lang="es-ES" dirty="0"/>
          </a:p>
        </p:txBody>
      </p:sp>
      <p:sp>
        <p:nvSpPr>
          <p:cNvPr id="6" name="5 Rectángulo redondeado"/>
          <p:cNvSpPr/>
          <p:nvPr/>
        </p:nvSpPr>
        <p:spPr>
          <a:xfrm>
            <a:off x="2987824" y="4725144"/>
            <a:ext cx="5760640"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Para ello se obtiene una muestra simple de cada estrato, reuniéndose después cada una de ellas para formar la muestra total</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Combinación de muestras</a:t>
            </a:r>
            <a:endParaRPr lang="es-ES" dirty="0"/>
          </a:p>
        </p:txBody>
      </p:sp>
      <p:sp>
        <p:nvSpPr>
          <p:cNvPr id="3" name="2 Rectángulo redondeado"/>
          <p:cNvSpPr/>
          <p:nvPr/>
        </p:nvSpPr>
        <p:spPr>
          <a:xfrm>
            <a:off x="1043608" y="2132856"/>
            <a:ext cx="720080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 veces se tendrá la imposibilidad de llegar a calcular </a:t>
            </a:r>
            <a:r>
              <a:rPr lang="es-ES" dirty="0" err="1" smtClean="0"/>
              <a:t>probabilisticamente</a:t>
            </a:r>
            <a:r>
              <a:rPr lang="es-ES" dirty="0" smtClean="0"/>
              <a:t> hasta llegar a las unidades de estudio.</a:t>
            </a:r>
            <a:endParaRPr lang="es-ES" dirty="0"/>
          </a:p>
        </p:txBody>
      </p:sp>
      <p:sp>
        <p:nvSpPr>
          <p:cNvPr id="4" name="3 Rectángulo redondeado"/>
          <p:cNvSpPr/>
          <p:nvPr/>
        </p:nvSpPr>
        <p:spPr>
          <a:xfrm>
            <a:off x="1043608" y="3212976"/>
            <a:ext cx="720080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 este caso se utiliza una base de muestra probabilista y se acaba trabajando con unidades seleccionadas por criterios cualitativos</a:t>
            </a: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539552" y="2132856"/>
            <a:ext cx="237626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Estudios sobre reclusos reincidentes</a:t>
            </a:r>
            <a:endParaRPr lang="es-ES" dirty="0"/>
          </a:p>
        </p:txBody>
      </p:sp>
      <p:sp>
        <p:nvSpPr>
          <p:cNvPr id="4" name="3 Rectángulo redondeado"/>
          <p:cNvSpPr/>
          <p:nvPr/>
        </p:nvSpPr>
        <p:spPr>
          <a:xfrm>
            <a:off x="3275856" y="2132856"/>
            <a:ext cx="532859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 seleccionan el 25% de las prisiones de forma aleatoria</a:t>
            </a:r>
            <a:endParaRPr lang="es-ES" dirty="0"/>
          </a:p>
        </p:txBody>
      </p:sp>
      <p:sp>
        <p:nvSpPr>
          <p:cNvPr id="5" name="4 Rectángulo redondeado"/>
          <p:cNvSpPr/>
          <p:nvPr/>
        </p:nvSpPr>
        <p:spPr>
          <a:xfrm>
            <a:off x="3275856" y="3068960"/>
            <a:ext cx="532859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Como no se tiene acceso a todos los reclusos (falta de permisos, deficiencia de las fichas de los reclusos, negativa de los reclusos, </a:t>
            </a:r>
            <a:r>
              <a:rPr lang="es-ES" dirty="0" err="1" smtClean="0"/>
              <a:t>etc</a:t>
            </a:r>
            <a:r>
              <a:rPr lang="es-ES" dirty="0" smtClean="0"/>
              <a:t>)</a:t>
            </a:r>
            <a:endParaRPr lang="es-ES" dirty="0"/>
          </a:p>
        </p:txBody>
      </p:sp>
      <p:sp>
        <p:nvSpPr>
          <p:cNvPr id="6" name="5 Rectángulo redondeado"/>
          <p:cNvSpPr/>
          <p:nvPr/>
        </p:nvSpPr>
        <p:spPr>
          <a:xfrm>
            <a:off x="3275856" y="4293096"/>
            <a:ext cx="532859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 realiza una muestra tipo juez: aquellos reclusos que se interesan más por dar información sobre la cárcel o sobre ellos mismos. </a:t>
            </a:r>
            <a:endParaRPr lang="es-ES" dirty="0"/>
          </a:p>
        </p:txBody>
      </p:sp>
      <p:sp>
        <p:nvSpPr>
          <p:cNvPr id="7" name="6 Rectángulo redondeado"/>
          <p:cNvSpPr/>
          <p:nvPr/>
        </p:nvSpPr>
        <p:spPr>
          <a:xfrm>
            <a:off x="3275856" y="5517232"/>
            <a:ext cx="532859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primera fase es representativa, la segunda no</a:t>
            </a: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Representatividad de la muestra</a:t>
            </a:r>
            <a:endParaRPr lang="es-ES" dirty="0"/>
          </a:p>
        </p:txBody>
      </p:sp>
      <p:sp>
        <p:nvSpPr>
          <p:cNvPr id="3" name="2 Rectángulo redondeado"/>
          <p:cNvSpPr/>
          <p:nvPr/>
        </p:nvSpPr>
        <p:spPr>
          <a:xfrm>
            <a:off x="1115616" y="2204864"/>
            <a:ext cx="691276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idea de precisión de los resultados depende en sentido amplio de la ausencia del error</a:t>
            </a:r>
            <a:endParaRPr lang="es-ES" dirty="0"/>
          </a:p>
        </p:txBody>
      </p:sp>
      <p:sp>
        <p:nvSpPr>
          <p:cNvPr id="4" name="3 Rectángulo redondeado"/>
          <p:cNvSpPr/>
          <p:nvPr/>
        </p:nvSpPr>
        <p:spPr>
          <a:xfrm>
            <a:off x="1115616" y="3212976"/>
            <a:ext cx="691276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error depende de diversos elementos</a:t>
            </a:r>
            <a:endParaRPr lang="es-ES" dirty="0"/>
          </a:p>
        </p:txBody>
      </p:sp>
      <p:sp>
        <p:nvSpPr>
          <p:cNvPr id="5" name="4 Rectángulo redondeado"/>
          <p:cNvSpPr/>
          <p:nvPr/>
        </p:nvSpPr>
        <p:spPr>
          <a:xfrm>
            <a:off x="827584" y="4437112"/>
            <a:ext cx="352839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 Del sector que se estudia su mayor o menor homogeneidad</a:t>
            </a:r>
            <a:endParaRPr lang="es-ES" dirty="0"/>
          </a:p>
        </p:txBody>
      </p:sp>
      <p:sp>
        <p:nvSpPr>
          <p:cNvPr id="6" name="5 Rectángulo redondeado"/>
          <p:cNvSpPr/>
          <p:nvPr/>
        </p:nvSpPr>
        <p:spPr>
          <a:xfrm>
            <a:off x="4716016" y="4437112"/>
            <a:ext cx="352839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2. Del grado de precisión que se busca en los resultados </a:t>
            </a:r>
            <a:endParaRPr lang="es-ES" dirty="0"/>
          </a:p>
        </p:txBody>
      </p:sp>
      <p:sp>
        <p:nvSpPr>
          <p:cNvPr id="7" name="6 Rectángulo redondeado"/>
          <p:cNvSpPr/>
          <p:nvPr/>
        </p:nvSpPr>
        <p:spPr>
          <a:xfrm>
            <a:off x="827584" y="5373216"/>
            <a:ext cx="352839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3. De la naturaleza del objetivo que se persigue y del tipo de información que se ha de recoger para ello</a:t>
            </a:r>
            <a:endParaRPr lang="es-ES" sz="1400" dirty="0"/>
          </a:p>
        </p:txBody>
      </p:sp>
      <p:sp>
        <p:nvSpPr>
          <p:cNvPr id="8" name="7 Rectángulo redondeado"/>
          <p:cNvSpPr/>
          <p:nvPr/>
        </p:nvSpPr>
        <p:spPr>
          <a:xfrm>
            <a:off x="4716016" y="5373216"/>
            <a:ext cx="352839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4. De la misma naturaleza del error</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1043608" y="2060848"/>
            <a:ext cx="712879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 cuanto a su naturaleza, el error puede ser de medida, o de muestreo, ambos formar el error total</a:t>
            </a:r>
            <a:endParaRPr lang="es-ES" dirty="0"/>
          </a:p>
        </p:txBody>
      </p:sp>
      <p:sp>
        <p:nvSpPr>
          <p:cNvPr id="4" name="3 Rectángulo redondeado"/>
          <p:cNvSpPr/>
          <p:nvPr/>
        </p:nvSpPr>
        <p:spPr>
          <a:xfrm>
            <a:off x="1043608" y="3068960"/>
            <a:ext cx="712879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De nada sirve reducir el error de muestreo cuando el error de medida es importante y viceversa, de nada sirve una medida perfecta y su buena aplicación cuando hay un error de muestreo importante</a:t>
            </a:r>
            <a:endParaRPr lang="es-ES" dirty="0"/>
          </a:p>
        </p:txBody>
      </p:sp>
      <p:sp>
        <p:nvSpPr>
          <p:cNvPr id="5" name="4 Rectángulo redondeado"/>
          <p:cNvSpPr/>
          <p:nvPr/>
        </p:nvSpPr>
        <p:spPr>
          <a:xfrm>
            <a:off x="1043608" y="4149080"/>
            <a:ext cx="712879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De nada sirve una medida perfecta y su buena aplicación cuando hay un error de muestreo importante</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1187624" y="2276872"/>
            <a:ext cx="676875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 puede centrar en individuos o grupos o sobre una muestra de una gran población</a:t>
            </a:r>
            <a:endParaRPr lang="es-ES" dirty="0"/>
          </a:p>
        </p:txBody>
      </p:sp>
      <p:sp>
        <p:nvSpPr>
          <p:cNvPr id="4" name="3 Rectángulo redondeado"/>
          <p:cNvSpPr/>
          <p:nvPr/>
        </p:nvSpPr>
        <p:spPr>
          <a:xfrm>
            <a:off x="1187624" y="3284984"/>
            <a:ext cx="676875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Según cada investigación será más conveniente trabajar con un grupo que forme una población o un muestreo, o trabajar con grandes agrupaciones, dentro de una muestra seleccionada.</a:t>
            </a:r>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395536" y="2132856"/>
            <a:ext cx="309634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error en la muestra puede deberse a diversas causas:</a:t>
            </a:r>
            <a:endParaRPr lang="es-ES" dirty="0"/>
          </a:p>
        </p:txBody>
      </p:sp>
      <p:sp>
        <p:nvSpPr>
          <p:cNvPr id="4" name="3 Rectángulo redondeado"/>
          <p:cNvSpPr/>
          <p:nvPr/>
        </p:nvSpPr>
        <p:spPr>
          <a:xfrm>
            <a:off x="3851920" y="2132856"/>
            <a:ext cx="496855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 Por la misma elaboración del muestreo</a:t>
            </a:r>
            <a:endParaRPr lang="es-ES" dirty="0"/>
          </a:p>
        </p:txBody>
      </p:sp>
      <p:sp>
        <p:nvSpPr>
          <p:cNvPr id="5" name="4 Rectángulo redondeado"/>
          <p:cNvSpPr/>
          <p:nvPr/>
        </p:nvSpPr>
        <p:spPr>
          <a:xfrm>
            <a:off x="3923928" y="3140968"/>
            <a:ext cx="496855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2</a:t>
            </a:r>
            <a:r>
              <a:rPr lang="es-ES" dirty="0" smtClean="0"/>
              <a:t>. Por una deficiente utilización de los datos de población de la que se selecciona la muestra</a:t>
            </a:r>
            <a:endParaRPr lang="es-ES" dirty="0"/>
          </a:p>
        </p:txBody>
      </p:sp>
      <p:sp>
        <p:nvSpPr>
          <p:cNvPr id="6" name="5 Rectángulo redondeado"/>
          <p:cNvSpPr/>
          <p:nvPr/>
        </p:nvSpPr>
        <p:spPr>
          <a:xfrm>
            <a:off x="3923928" y="4149080"/>
            <a:ext cx="496855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3. De la colecta de datos cuando una parte importante de la muestra no quiso contribuir al estudio</a:t>
            </a: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323528" y="2204864"/>
            <a:ext cx="230425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a:t>
            </a:r>
            <a:r>
              <a:rPr lang="es-ES" dirty="0" smtClean="0"/>
              <a:t>rror aleatorio</a:t>
            </a:r>
            <a:endParaRPr lang="es-ES" dirty="0"/>
          </a:p>
        </p:txBody>
      </p:sp>
      <p:sp>
        <p:nvSpPr>
          <p:cNvPr id="4" name="3 Rectángulo redondeado"/>
          <p:cNvSpPr/>
          <p:nvPr/>
        </p:nvSpPr>
        <p:spPr>
          <a:xfrm>
            <a:off x="3347864" y="2204864"/>
            <a:ext cx="511256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Afecta directamente en la representatividad de la muestra</a:t>
            </a:r>
            <a:endParaRPr lang="es-ES" dirty="0"/>
          </a:p>
        </p:txBody>
      </p:sp>
      <p:sp>
        <p:nvSpPr>
          <p:cNvPr id="5" name="4 Rectángulo redondeado"/>
          <p:cNvSpPr/>
          <p:nvPr/>
        </p:nvSpPr>
        <p:spPr>
          <a:xfrm>
            <a:off x="3347864" y="3140968"/>
            <a:ext cx="511256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¿hasta qué punto se pueden generalizar a la población total los datos dados por la muestra?</a:t>
            </a:r>
            <a:endParaRPr lang="es-ES" dirty="0"/>
          </a:p>
        </p:txBody>
      </p:sp>
      <p:sp>
        <p:nvSpPr>
          <p:cNvPr id="6" name="5 Rectángulo redondeado"/>
          <p:cNvSpPr/>
          <p:nvPr/>
        </p:nvSpPr>
        <p:spPr>
          <a:xfrm>
            <a:off x="3347864" y="4077072"/>
            <a:ext cx="511256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error aleatorio depende de la distribución de la característica estudiada dentro de la población</a:t>
            </a:r>
            <a:endParaRPr lang="es-ES" dirty="0"/>
          </a:p>
        </p:txBody>
      </p:sp>
      <p:sp>
        <p:nvSpPr>
          <p:cNvPr id="7" name="6 Rectángulo redondeado"/>
          <p:cNvSpPr/>
          <p:nvPr/>
        </p:nvSpPr>
        <p:spPr>
          <a:xfrm>
            <a:off x="3347864" y="5013176"/>
            <a:ext cx="511256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 una muestra probabilista se puede evaluar este error metódicamente por la aplicación de las leyes del cálculo de probabilidades</a:t>
            </a: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1043608" y="2204864"/>
            <a:ext cx="698477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distribución de la característica en la población vemos que la dispersión es nula cuando todas las unidades de muestreo tienen el mismo valor igual a la medida. Todos tienen una misma unidad</a:t>
            </a:r>
            <a:endParaRPr lang="es-ES" dirty="0"/>
          </a:p>
        </p:txBody>
      </p:sp>
      <p:sp>
        <p:nvSpPr>
          <p:cNvPr id="4" name="3 Rectángulo redondeado"/>
          <p:cNvSpPr/>
          <p:nvPr/>
        </p:nvSpPr>
        <p:spPr>
          <a:xfrm>
            <a:off x="1043608" y="3356992"/>
            <a:ext cx="698477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Este ejemplo no sucede casi nunca. Casi siempre hay dispersión </a:t>
            </a:r>
            <a:endParaRPr lang="es-ES" dirty="0"/>
          </a:p>
        </p:txBody>
      </p:sp>
      <p:sp>
        <p:nvSpPr>
          <p:cNvPr id="5" name="4 Rectángulo redondeado"/>
          <p:cNvSpPr/>
          <p:nvPr/>
        </p:nvSpPr>
        <p:spPr>
          <a:xfrm>
            <a:off x="1043608" y="4437112"/>
            <a:ext cx="698477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Lo ideal es que ésta sea escasa de modo que sus valores estén muy agrupados alrededor de la media, en este caso el conjunto es homogéneo, de modo que es suficiente usar una muestra de pequeño tamaño para que sea representativa</a:t>
            </a:r>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1043608" y="2204864"/>
            <a:ext cx="698477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Si la dispersión es elevada, por ser la población muy heterogénea, se impone una muestra de mayor tamaño para obtener la misma precisión.</a:t>
            </a:r>
            <a:endParaRPr lang="es-ES" dirty="0"/>
          </a:p>
        </p:txBody>
      </p:sp>
      <p:sp>
        <p:nvSpPr>
          <p:cNvPr id="4" name="3 Rectángulo redondeado"/>
          <p:cNvSpPr/>
          <p:nvPr/>
        </p:nvSpPr>
        <p:spPr>
          <a:xfrm>
            <a:off x="1043608" y="3284984"/>
            <a:ext cx="698477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error aleatorio depende del carácter homogéneo o no de cada población, porque el tamaño de la muestra ha de se siempre adecuado a las exigencias creadas por la dispersión de la características</a:t>
            </a:r>
            <a:endParaRPr lang="es-ES" dirty="0"/>
          </a:p>
        </p:txBody>
      </p:sp>
      <p:sp>
        <p:nvSpPr>
          <p:cNvPr id="5" name="4 Rectángulo redondeado"/>
          <p:cNvSpPr/>
          <p:nvPr/>
        </p:nvSpPr>
        <p:spPr>
          <a:xfrm>
            <a:off x="1043608" y="4725144"/>
            <a:ext cx="698477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error que se permite de dispersión en </a:t>
            </a:r>
            <a:r>
              <a:rPr lang="es-ES" smtClean="0"/>
              <a:t>la muestra es del 5%</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 población: el total de unidades de un grupo</a:t>
            </a:r>
            <a:endParaRPr lang="es-ES" dirty="0"/>
          </a:p>
        </p:txBody>
      </p:sp>
      <p:sp>
        <p:nvSpPr>
          <p:cNvPr id="3" name="2 Rectángulo redondeado"/>
          <p:cNvSpPr/>
          <p:nvPr/>
        </p:nvSpPr>
        <p:spPr>
          <a:xfrm>
            <a:off x="1187624" y="2276872"/>
            <a:ext cx="676875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población es la totalidad de unidades que componen una realidad social determinada</a:t>
            </a:r>
            <a:endParaRPr lang="es-ES" dirty="0"/>
          </a:p>
        </p:txBody>
      </p:sp>
      <p:sp>
        <p:nvSpPr>
          <p:cNvPr id="4" name="3 Rectángulo redondeado"/>
          <p:cNvSpPr/>
          <p:nvPr/>
        </p:nvSpPr>
        <p:spPr>
          <a:xfrm>
            <a:off x="539552" y="3501008"/>
            <a:ext cx="201622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Los españoles</a:t>
            </a:r>
            <a:endParaRPr lang="es-ES" dirty="0"/>
          </a:p>
        </p:txBody>
      </p:sp>
      <p:sp>
        <p:nvSpPr>
          <p:cNvPr id="5" name="4 Rectángulo redondeado"/>
          <p:cNvSpPr/>
          <p:nvPr/>
        </p:nvSpPr>
        <p:spPr>
          <a:xfrm>
            <a:off x="3635896" y="3501008"/>
            <a:ext cx="201622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Los bilbaínos </a:t>
            </a:r>
            <a:endParaRPr lang="es-ES" dirty="0"/>
          </a:p>
        </p:txBody>
      </p:sp>
      <p:sp>
        <p:nvSpPr>
          <p:cNvPr id="6" name="5 Rectángulo redondeado"/>
          <p:cNvSpPr/>
          <p:nvPr/>
        </p:nvSpPr>
        <p:spPr>
          <a:xfrm>
            <a:off x="6660232" y="3501008"/>
            <a:ext cx="201622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Médicos </a:t>
            </a:r>
            <a:endParaRPr lang="es-ES" dirty="0"/>
          </a:p>
        </p:txBody>
      </p:sp>
      <p:sp>
        <p:nvSpPr>
          <p:cNvPr id="7" name="6 Rectángulo redondeado"/>
          <p:cNvSpPr/>
          <p:nvPr/>
        </p:nvSpPr>
        <p:spPr>
          <a:xfrm>
            <a:off x="2123728" y="4581128"/>
            <a:ext cx="201622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Los que ganan más de 1.500/mes</a:t>
            </a:r>
            <a:endParaRPr lang="es-ES" dirty="0"/>
          </a:p>
        </p:txBody>
      </p:sp>
      <p:sp>
        <p:nvSpPr>
          <p:cNvPr id="8" name="7 Rectángulo redondeado"/>
          <p:cNvSpPr/>
          <p:nvPr/>
        </p:nvSpPr>
        <p:spPr>
          <a:xfrm>
            <a:off x="5148064" y="4581128"/>
            <a:ext cx="201622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Los que son del Barça</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1115616" y="2204864"/>
            <a:ext cx="698477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Cuanto más extensa sea la población, más dificultades habrá para abarcar en la investigación a todas las unidades</a:t>
            </a:r>
            <a:endParaRPr lang="es-ES" dirty="0"/>
          </a:p>
        </p:txBody>
      </p:sp>
      <p:sp>
        <p:nvSpPr>
          <p:cNvPr id="4" name="3 Rectángulo redondeado"/>
          <p:cNvSpPr/>
          <p:nvPr/>
        </p:nvSpPr>
        <p:spPr>
          <a:xfrm>
            <a:off x="1115616" y="3356992"/>
            <a:ext cx="698477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 criminología, el interés de los estudios sobre patología social o individual, y sobre las instancias de control formal, se centra principalmente en grupos poco extensos</a:t>
            </a:r>
            <a:endParaRPr lang="es-ES" dirty="0"/>
          </a:p>
        </p:txBody>
      </p:sp>
      <p:sp>
        <p:nvSpPr>
          <p:cNvPr id="5" name="4 Rectángulo redondeado"/>
          <p:cNvSpPr/>
          <p:nvPr/>
        </p:nvSpPr>
        <p:spPr>
          <a:xfrm>
            <a:off x="1115616" y="4509120"/>
            <a:ext cx="698477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Presos, enfermos mentales, jueces, policía, etc. </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 selección de unidades: las muestras</a:t>
            </a:r>
            <a:endParaRPr lang="es-ES" dirty="0"/>
          </a:p>
        </p:txBody>
      </p:sp>
      <p:sp>
        <p:nvSpPr>
          <p:cNvPr id="3" name="2 Rectángulo redondeado"/>
          <p:cNvSpPr/>
          <p:nvPr/>
        </p:nvSpPr>
        <p:spPr>
          <a:xfrm>
            <a:off x="827584" y="2132856"/>
            <a:ext cx="741682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Criminología de orientación sociológica también utiliza grandes muestras cuando elabora estudios que por su objetivo toman la forma de sondeos de grandes poblaciones</a:t>
            </a:r>
            <a:endParaRPr lang="es-ES" dirty="0"/>
          </a:p>
        </p:txBody>
      </p:sp>
      <p:sp>
        <p:nvSpPr>
          <p:cNvPr id="4" name="3 Rectángulo redondeado"/>
          <p:cNvSpPr/>
          <p:nvPr/>
        </p:nvSpPr>
        <p:spPr>
          <a:xfrm>
            <a:off x="827584" y="3429000"/>
            <a:ext cx="7416824"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 campos estudio como la reacción social al comportamiento desviante o a las instancias de control formal se utilizan grandes muestras de tipo representativo o empírico</a:t>
            </a:r>
            <a:endParaRPr lang="es-ES" dirty="0"/>
          </a:p>
        </p:txBody>
      </p:sp>
      <p:sp>
        <p:nvSpPr>
          <p:cNvPr id="5" name="4 Rectángulo redondeado"/>
          <p:cNvSpPr/>
          <p:nvPr/>
        </p:nvSpPr>
        <p:spPr>
          <a:xfrm>
            <a:off x="827584" y="4941168"/>
            <a:ext cx="7416824"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empleo de las grandes muestras es concomitante con el nacimiento y evolución de la sociología, ya que ésta comienza por estudiar problemas sociales de gran envergadura como la industrialización, el desempleo, etc.</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971600" y="2204864"/>
            <a:ext cx="73448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Es apropiado utilizar la muestra cuando se trabaja con grandes poblaciones numerosas y suficientemente fraccionadas</a:t>
            </a:r>
            <a:endParaRPr lang="es-ES" dirty="0"/>
          </a:p>
        </p:txBody>
      </p:sp>
      <p:sp>
        <p:nvSpPr>
          <p:cNvPr id="4" name="3 Rectángulo redondeado"/>
          <p:cNvSpPr/>
          <p:nvPr/>
        </p:nvSpPr>
        <p:spPr>
          <a:xfrm>
            <a:off x="971600" y="3140968"/>
            <a:ext cx="73448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Para los casos en que los individuos que componen la población son de tamaño muy desigual no es conveniente.</a:t>
            </a:r>
            <a:endParaRPr lang="es-ES" dirty="0"/>
          </a:p>
        </p:txBody>
      </p:sp>
      <p:sp>
        <p:nvSpPr>
          <p:cNvPr id="5" name="4 Rectángulo redondeado"/>
          <p:cNvSpPr/>
          <p:nvPr/>
        </p:nvSpPr>
        <p:spPr>
          <a:xfrm>
            <a:off x="971600" y="4077072"/>
            <a:ext cx="73448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población, en estos casos, que se estudia debe estar suficientemente bien definida y localizada</a:t>
            </a:r>
            <a:endParaRPr lang="es-ES" dirty="0"/>
          </a:p>
        </p:txBody>
      </p:sp>
      <p:sp>
        <p:nvSpPr>
          <p:cNvPr id="6" name="5 Rectángulo redondeado"/>
          <p:cNvSpPr/>
          <p:nvPr/>
        </p:nvSpPr>
        <p:spPr>
          <a:xfrm>
            <a:off x="971600" y="5085184"/>
            <a:ext cx="73448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Es importante que la muestra refleje a todo el mundo</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827584" y="2132856"/>
            <a:ext cx="748883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mayor problema que se presenta en los elementos observados se refiere a la homogeneidad de lo observado, cuanto más homogénea sea la población con relación al factor que se estudia, mayor será la representatividad</a:t>
            </a:r>
            <a:endParaRPr lang="es-ES" dirty="0"/>
          </a:p>
        </p:txBody>
      </p:sp>
      <p:sp>
        <p:nvSpPr>
          <p:cNvPr id="4" name="3 Rectángulo redondeado"/>
          <p:cNvSpPr/>
          <p:nvPr/>
        </p:nvSpPr>
        <p:spPr>
          <a:xfrm>
            <a:off x="827584" y="3645024"/>
            <a:ext cx="748883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permanente cambio en el fenómeno criminal hace que la homogeneidad sea muy complicada</a:t>
            </a:r>
            <a:endParaRPr lang="es-ES" dirty="0"/>
          </a:p>
        </p:txBody>
      </p:sp>
      <p:sp>
        <p:nvSpPr>
          <p:cNvPr id="5" name="4 Rectángulo redondeado"/>
          <p:cNvSpPr/>
          <p:nvPr/>
        </p:nvSpPr>
        <p:spPr>
          <a:xfrm>
            <a:off x="827584" y="4581128"/>
            <a:ext cx="748883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¿Cómo se designan las unidades que se han de estudiar?</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redondeado"/>
          <p:cNvSpPr/>
          <p:nvPr/>
        </p:nvSpPr>
        <p:spPr>
          <a:xfrm>
            <a:off x="971600" y="2204864"/>
            <a:ext cx="72008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Existen tres modos de seleccionar las unidades de una población</a:t>
            </a:r>
            <a:endParaRPr lang="es-ES" dirty="0"/>
          </a:p>
        </p:txBody>
      </p:sp>
      <p:sp>
        <p:nvSpPr>
          <p:cNvPr id="4" name="3 Rectángulo redondeado"/>
          <p:cNvSpPr/>
          <p:nvPr/>
        </p:nvSpPr>
        <p:spPr>
          <a:xfrm>
            <a:off x="971600" y="3212976"/>
            <a:ext cx="72008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 La selección se puede realizar con métodos cualitativos de los que resultan una muestra que no representa al total de la población</a:t>
            </a:r>
            <a:endParaRPr lang="es-ES" dirty="0"/>
          </a:p>
        </p:txBody>
      </p:sp>
      <p:sp>
        <p:nvSpPr>
          <p:cNvPr id="5" name="4 Rectángulo redondeado"/>
          <p:cNvSpPr/>
          <p:nvPr/>
        </p:nvSpPr>
        <p:spPr>
          <a:xfrm>
            <a:off x="971600" y="4221088"/>
            <a:ext cx="72008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2</a:t>
            </a:r>
            <a:r>
              <a:rPr lang="es-ES" dirty="0" smtClean="0"/>
              <a:t>. La selección se realiza por elección razonada o por cuotas, de modo que las unidades seleccionadas poseen en cierta medida las mismas características que el total de la población, muestra empírica</a:t>
            </a:r>
            <a:endParaRPr lang="es-ES" dirty="0"/>
          </a:p>
        </p:txBody>
      </p:sp>
      <p:sp>
        <p:nvSpPr>
          <p:cNvPr id="6" name="5 Rectángulo redondeado"/>
          <p:cNvSpPr/>
          <p:nvPr/>
        </p:nvSpPr>
        <p:spPr>
          <a:xfrm>
            <a:off x="971600" y="5229200"/>
            <a:ext cx="72008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3. La selección utiliza el cálculo de probabilidades determinando la muestra según las leyes </a:t>
            </a:r>
            <a:r>
              <a:rPr lang="es-ES" smtClean="0"/>
              <a:t>del azar. </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667</TotalTime>
  <Words>2270</Words>
  <Application>Microsoft Office PowerPoint</Application>
  <PresentationFormat>Presentación en pantalla (4:3)</PresentationFormat>
  <Paragraphs>131</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Flujo</vt:lpstr>
      <vt:lpstr>El universo de la investigación</vt:lpstr>
      <vt:lpstr>Diapositiva 2</vt:lpstr>
      <vt:lpstr>Diapositiva 3</vt:lpstr>
      <vt:lpstr>La población: el total de unidades de un grupo</vt:lpstr>
      <vt:lpstr>Diapositiva 5</vt:lpstr>
      <vt:lpstr>La selección de unidades: las muestras</vt:lpstr>
      <vt:lpstr>Diapositiva 7</vt:lpstr>
      <vt:lpstr>Diapositiva 8</vt:lpstr>
      <vt:lpstr>Diapositiva 9</vt:lpstr>
      <vt:lpstr>El modelo cualitativo</vt:lpstr>
      <vt:lpstr>Ejemplos</vt:lpstr>
      <vt:lpstr>Diapositiva 12</vt:lpstr>
      <vt:lpstr>Diapositiva 13</vt:lpstr>
      <vt:lpstr>El método empírico</vt:lpstr>
      <vt:lpstr>Diapositiva 15</vt:lpstr>
      <vt:lpstr>Diapositiva 16</vt:lpstr>
      <vt:lpstr>Método probabilista: la muestra representativa</vt:lpstr>
      <vt:lpstr>Diapositiva 18</vt:lpstr>
      <vt:lpstr>Diapositiva 19</vt:lpstr>
      <vt:lpstr>Diapositiva 20</vt:lpstr>
      <vt:lpstr>Diapositiva 21</vt:lpstr>
      <vt:lpstr>Diapositiva 22</vt:lpstr>
      <vt:lpstr>Diapositiva 23</vt:lpstr>
      <vt:lpstr>Diapositiva 24</vt:lpstr>
      <vt:lpstr>Diapositiva 25</vt:lpstr>
      <vt:lpstr>Combinación de muestras</vt:lpstr>
      <vt:lpstr>Diapositiva 27</vt:lpstr>
      <vt:lpstr> Representatividad de la muestra</vt:lpstr>
      <vt:lpstr>Diapositiva 29</vt:lpstr>
      <vt:lpstr>Diapositiva 30</vt:lpstr>
      <vt:lpstr>Diapositiva 31</vt:lpstr>
      <vt:lpstr>Diapositiva 32</vt:lpstr>
      <vt:lpstr>Diapositiva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universo de la investigación</dc:title>
  <dc:creator>Javi</dc:creator>
  <cp:lastModifiedBy>Javi</cp:lastModifiedBy>
  <cp:revision>41</cp:revision>
  <dcterms:created xsi:type="dcterms:W3CDTF">2014-05-05T08:10:01Z</dcterms:created>
  <dcterms:modified xsi:type="dcterms:W3CDTF">2014-05-06T13:25:52Z</dcterms:modified>
</cp:coreProperties>
</file>