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629134-9B8C-9F49-BF3C-DF941280F8A8}" type="slidenum">
              <a:rPr lang="es-ES" smtClean="0"/>
              <a:pPr/>
              <a:t>‹Nº›</a:t>
            </a:fld>
            <a:endParaRPr lang="es-E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s-ES_tradnl" smtClean="0"/>
              <a:t>Clic para editar título</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629134-9B8C-9F49-BF3C-DF941280F8A8}" type="slidenum">
              <a:rPr lang="es-ES" smtClean="0"/>
              <a:pPr/>
              <a:t>‹Nº›</a:t>
            </a:fld>
            <a:endParaRPr lang="es-E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s-ES_tradnl" smtClean="0"/>
              <a:t>Clic para editar título</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bjetos, imagen y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629134-9B8C-9F49-BF3C-DF941280F8A8}" type="slidenum">
              <a:rPr lang="es-ES" smtClean="0"/>
              <a:pPr/>
              <a:t>‹Nº›</a:t>
            </a:fld>
            <a:endParaRPr lang="es-E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s-ES_tradnl" smtClean="0"/>
              <a:t>Clic para editar título</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s-ES_tradnl" smtClean="0"/>
              <a:t>Arrastre la imagen al marcador de posición o haga clic en el icono para agregar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ágenes con título">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629134-9B8C-9F49-BF3C-DF941280F8A8}" type="slidenum">
              <a:rPr lang="es-ES" smtClean="0"/>
              <a:pPr/>
              <a:t>‹Nº›</a:t>
            </a:fld>
            <a:endParaRPr lang="es-E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s-ES_tradnl" smtClean="0"/>
              <a:t>Clic para editar título</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629134-9B8C-9F49-BF3C-DF941280F8A8}" type="slidenum">
              <a:rPr lang="es-ES" smtClean="0"/>
              <a:pPr/>
              <a:t>‹Nº›</a:t>
            </a:fld>
            <a:endParaRPr lang="es-E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629134-9B8C-9F49-BF3C-DF941280F8A8}" type="slidenum">
              <a:rPr lang="es-ES" smtClean="0"/>
              <a:pPr/>
              <a:t>‹Nº›</a:t>
            </a:fld>
            <a:endParaRPr lang="es-E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s-ES_tradnl" smtClean="0"/>
              <a:t>Arrastre la imagen al marcador de posición o haga clic en el icono para agregar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s-ES_tradnl" smtClean="0"/>
              <a:t>Clic para editar título</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s-ES_tradnl" smtClean="0"/>
              <a:t>Haga clic para modificar el estilo de texto del patrón</a:t>
            </a:r>
          </a:p>
        </p:txBody>
      </p:sp>
      <p:sp>
        <p:nvSpPr>
          <p:cNvPr id="4" name="Date Placeholder 3"/>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ción con imagen">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s-ES_tradnl" smtClean="0"/>
              <a:t>Arrastre la imagen al marcador de posición o haga clic en el icono para agregar</a:t>
            </a:r>
            <a:endParaRPr/>
          </a:p>
        </p:txBody>
      </p:sp>
      <p:sp>
        <p:nvSpPr>
          <p:cNvPr id="4" name="Date Placeholder 3"/>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629134-9B8C-9F49-BF3C-DF941280F8A8}" type="slidenum">
              <a:rPr lang="es-ES" smtClean="0"/>
              <a:pPr/>
              <a:t>‹Nº›</a:t>
            </a:fld>
            <a:endParaRPr lang="es-E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s-ES_tradnl" smtClean="0"/>
              <a:t>Clic para editar título</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B629134-9B8C-9F49-BF3C-DF941280F8A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9E10F-8907-CB4B-BEAB-71A5FB0E33E6}" type="datetimeFigureOut">
              <a:rPr lang="es-ES" smtClean="0"/>
              <a:pPr/>
              <a:t>28/05/2014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B629134-9B8C-9F49-BF3C-DF941280F8A8}" type="slidenum">
              <a:rPr lang="es-ES" smtClean="0"/>
              <a:pPr/>
              <a:t>‹Nº›</a:t>
            </a:fld>
            <a:endParaRPr lang="es-E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5429E10F-8907-CB4B-BEAB-71A5FB0E33E6}" type="datetimeFigureOut">
              <a:rPr lang="es-ES" smtClean="0"/>
              <a:pPr/>
              <a:t>28/05/2014</a:t>
            </a:fld>
            <a:endParaRPr lang="es-E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s-E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AB629134-9B8C-9F49-BF3C-DF941280F8A8}" type="slidenum">
              <a:rPr lang="es-ES" smtClean="0"/>
              <a:pPr/>
              <a:t>‹Nº›</a:t>
            </a:fld>
            <a:endParaRPr lang="es-E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s-ES_tradnl" smtClean="0"/>
              <a:t>Clic para editar título</a:t>
            </a:r>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Análisis de los datos: La descripción de los datos</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xmlns="" val="312746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1919112"/>
            <a:ext cx="8574087" cy="4207052"/>
          </a:xfrm>
        </p:spPr>
        <p:txBody>
          <a:bodyPr>
            <a:normAutofit/>
          </a:bodyPr>
          <a:lstStyle/>
          <a:p>
            <a:r>
              <a:rPr lang="es-ES" dirty="0" smtClean="0"/>
              <a:t>1. Fijar el número de clases o grupos de valores, que dependen de las características de la variable. Se evitará el excesivo detalles así como el poco detalle. El criterio será utilitario: aquel número que sea suficiente para ser manejable y exprese las características de la variable.</a:t>
            </a:r>
          </a:p>
          <a:p>
            <a:r>
              <a:rPr lang="es-ES" dirty="0" smtClean="0"/>
              <a:t>2. Fijar los intervalos: a) Fijar los extremos de la variable; b) Dividir las expresiones de la variable en tantas partes o intervalos como clases quieran observarse</a:t>
            </a:r>
          </a:p>
        </p:txBody>
      </p:sp>
    </p:spTree>
    <p:extLst>
      <p:ext uri="{BB962C8B-B14F-4D97-AF65-F5344CB8AC3E}">
        <p14:creationId xmlns:p14="http://schemas.microsoft.com/office/powerpoint/2010/main" xmlns="" val="2820966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1876778"/>
            <a:ext cx="8574087" cy="4557889"/>
          </a:xfrm>
        </p:spPr>
        <p:txBody>
          <a:bodyPr>
            <a:normAutofit fontScale="92500" lnSpcReduction="10000"/>
          </a:bodyPr>
          <a:lstStyle/>
          <a:p>
            <a:r>
              <a:rPr lang="es-ES" dirty="0"/>
              <a:t>3. El intervalo tiene dos límites: uno superior y otro inferior, que definen al intervalo en sí mismo y a su amplitud</a:t>
            </a:r>
          </a:p>
          <a:p>
            <a:r>
              <a:rPr lang="es-ES" dirty="0" smtClean="0"/>
              <a:t>Se han de fijar los límites de los intervalos. Un problema consiste en evitar que el límite superior y el inferior de dos intervalos contiguos estén expresados por el mismo valor</a:t>
            </a:r>
            <a:br>
              <a:rPr lang="es-ES" dirty="0" smtClean="0"/>
            </a:br>
            <a:r>
              <a:rPr lang="es-ES" dirty="0" smtClean="0"/>
              <a:t>De 4 a 8</a:t>
            </a:r>
            <a:br>
              <a:rPr lang="es-ES" dirty="0" smtClean="0"/>
            </a:br>
            <a:r>
              <a:rPr lang="es-ES" dirty="0" smtClean="0"/>
              <a:t>De 8 a 12</a:t>
            </a:r>
            <a:r>
              <a:rPr lang="es-ES" dirty="0"/>
              <a:t/>
            </a:r>
            <a:br>
              <a:rPr lang="es-ES" dirty="0"/>
            </a:br>
            <a:r>
              <a:rPr lang="es-ES" dirty="0" smtClean="0"/>
              <a:t>De 12 a 16</a:t>
            </a:r>
          </a:p>
          <a:p>
            <a:r>
              <a:rPr lang="es-ES" dirty="0" smtClean="0"/>
              <a:t>Una solución es </a:t>
            </a:r>
            <a:br>
              <a:rPr lang="es-ES" dirty="0" smtClean="0"/>
            </a:br>
            <a:r>
              <a:rPr lang="es-ES" dirty="0" smtClean="0"/>
              <a:t>De 4 a 7,99</a:t>
            </a:r>
            <a:br>
              <a:rPr lang="es-ES" dirty="0" smtClean="0"/>
            </a:br>
            <a:r>
              <a:rPr lang="es-ES" dirty="0" smtClean="0"/>
              <a:t>De 8 a 11,99</a:t>
            </a:r>
            <a:br>
              <a:rPr lang="es-ES" dirty="0" smtClean="0"/>
            </a:br>
            <a:r>
              <a:rPr lang="es-ES" dirty="0" smtClean="0"/>
              <a:t>De 12 a 15,99</a:t>
            </a:r>
            <a:r>
              <a:rPr lang="es-ES" dirty="0"/>
              <a:t/>
            </a:r>
            <a:br>
              <a:rPr lang="es-ES" dirty="0"/>
            </a:br>
            <a:endParaRPr lang="es-ES" dirty="0" smtClean="0"/>
          </a:p>
        </p:txBody>
      </p:sp>
    </p:spTree>
    <p:extLst>
      <p:ext uri="{BB962C8B-B14F-4D97-AF65-F5344CB8AC3E}">
        <p14:creationId xmlns:p14="http://schemas.microsoft.com/office/powerpoint/2010/main" xmlns="" val="1107324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normAutofit fontScale="92500"/>
          </a:bodyPr>
          <a:lstStyle/>
          <a:p>
            <a:r>
              <a:rPr lang="es-ES" dirty="0" smtClean="0"/>
              <a:t>Otra cuestión en este punto es el de los intervalos mal especificados</a:t>
            </a:r>
          </a:p>
          <a:p>
            <a:endParaRPr lang="es-ES" dirty="0"/>
          </a:p>
          <a:p>
            <a:endParaRPr lang="es-ES" dirty="0" smtClean="0"/>
          </a:p>
          <a:p>
            <a:endParaRPr lang="es-ES" dirty="0"/>
          </a:p>
          <a:p>
            <a:endParaRPr lang="es-ES" dirty="0" smtClean="0"/>
          </a:p>
          <a:p>
            <a:r>
              <a:rPr lang="es-ES" dirty="0" smtClean="0"/>
              <a:t>Antes de 12 y después de 21 no está limitados y no se puede calcular su amplitud</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876220459"/>
              </p:ext>
            </p:extLst>
          </p:nvPr>
        </p:nvGraphicFramePr>
        <p:xfrm>
          <a:off x="1411112" y="2725702"/>
          <a:ext cx="6222999" cy="2194560"/>
        </p:xfrm>
        <a:graphic>
          <a:graphicData uri="http://schemas.openxmlformats.org/drawingml/2006/table">
            <a:tbl>
              <a:tblPr firstRow="1" bandRow="1">
                <a:tableStyleId>{5C22544A-7EE6-4342-B048-85BDC9FD1C3A}</a:tableStyleId>
              </a:tblPr>
              <a:tblGrid>
                <a:gridCol w="2074333"/>
                <a:gridCol w="2074333"/>
                <a:gridCol w="2074333"/>
              </a:tblGrid>
              <a:tr h="354377">
                <a:tc>
                  <a:txBody>
                    <a:bodyPr/>
                    <a:lstStyle/>
                    <a:p>
                      <a:r>
                        <a:rPr lang="es-ES" dirty="0" smtClean="0"/>
                        <a:t>Intervalos</a:t>
                      </a:r>
                      <a:endParaRPr lang="es-ES" dirty="0"/>
                    </a:p>
                  </a:txBody>
                  <a:tcPr/>
                </a:tc>
                <a:tc>
                  <a:txBody>
                    <a:bodyPr/>
                    <a:lstStyle/>
                    <a:p>
                      <a:r>
                        <a:rPr lang="es-ES" dirty="0" smtClean="0"/>
                        <a:t>Poblaciones</a:t>
                      </a:r>
                      <a:endParaRPr lang="es-ES" dirty="0"/>
                    </a:p>
                  </a:txBody>
                  <a:tcPr/>
                </a:tc>
                <a:tc>
                  <a:txBody>
                    <a:bodyPr/>
                    <a:lstStyle/>
                    <a:p>
                      <a:r>
                        <a:rPr lang="es-ES" dirty="0" smtClean="0"/>
                        <a:t>Penitenciarías</a:t>
                      </a:r>
                      <a:endParaRPr lang="es-ES" dirty="0"/>
                    </a:p>
                  </a:txBody>
                  <a:tcPr/>
                </a:tc>
              </a:tr>
              <a:tr h="354377">
                <a:tc>
                  <a:txBody>
                    <a:bodyPr/>
                    <a:lstStyle/>
                    <a:p>
                      <a:r>
                        <a:rPr lang="es-ES" dirty="0" smtClean="0"/>
                        <a:t>Ante de 12 años</a:t>
                      </a:r>
                      <a:endParaRPr lang="es-ES" dirty="0"/>
                    </a:p>
                  </a:txBody>
                  <a:tcPr/>
                </a:tc>
                <a:tc>
                  <a:txBody>
                    <a:bodyPr/>
                    <a:lstStyle/>
                    <a:p>
                      <a:r>
                        <a:rPr lang="es-ES" dirty="0" smtClean="0"/>
                        <a:t>38</a:t>
                      </a:r>
                      <a:endParaRPr lang="es-ES" dirty="0"/>
                    </a:p>
                  </a:txBody>
                  <a:tcPr/>
                </a:tc>
                <a:tc>
                  <a:txBody>
                    <a:bodyPr/>
                    <a:lstStyle/>
                    <a:p>
                      <a:r>
                        <a:rPr lang="es-ES" dirty="0" smtClean="0"/>
                        <a:t>4</a:t>
                      </a:r>
                      <a:endParaRPr lang="es-ES" dirty="0"/>
                    </a:p>
                  </a:txBody>
                  <a:tcPr/>
                </a:tc>
              </a:tr>
              <a:tr h="354377">
                <a:tc>
                  <a:txBody>
                    <a:bodyPr/>
                    <a:lstStyle/>
                    <a:p>
                      <a:r>
                        <a:rPr lang="es-ES" dirty="0" smtClean="0"/>
                        <a:t>De 12 a 16</a:t>
                      </a:r>
                      <a:endParaRPr lang="es-ES" dirty="0"/>
                    </a:p>
                  </a:txBody>
                  <a:tcPr/>
                </a:tc>
                <a:tc>
                  <a:txBody>
                    <a:bodyPr/>
                    <a:lstStyle/>
                    <a:p>
                      <a:r>
                        <a:rPr lang="es-ES" dirty="0" smtClean="0"/>
                        <a:t>45</a:t>
                      </a:r>
                      <a:endParaRPr lang="es-ES" dirty="0"/>
                    </a:p>
                  </a:txBody>
                  <a:tcPr/>
                </a:tc>
                <a:tc>
                  <a:txBody>
                    <a:bodyPr/>
                    <a:lstStyle/>
                    <a:p>
                      <a:r>
                        <a:rPr lang="es-ES" dirty="0" smtClean="0"/>
                        <a:t>14</a:t>
                      </a:r>
                      <a:endParaRPr lang="es-ES" dirty="0"/>
                    </a:p>
                  </a:txBody>
                  <a:tcPr/>
                </a:tc>
              </a:tr>
              <a:tr h="354377">
                <a:tc>
                  <a:txBody>
                    <a:bodyPr/>
                    <a:lstStyle/>
                    <a:p>
                      <a:r>
                        <a:rPr lang="es-ES" dirty="0" smtClean="0"/>
                        <a:t>De 17 a 21</a:t>
                      </a:r>
                      <a:endParaRPr lang="es-ES" dirty="0"/>
                    </a:p>
                  </a:txBody>
                  <a:tcPr/>
                </a:tc>
                <a:tc>
                  <a:txBody>
                    <a:bodyPr/>
                    <a:lstStyle/>
                    <a:p>
                      <a:r>
                        <a:rPr lang="es-ES" dirty="0" smtClean="0"/>
                        <a:t>17</a:t>
                      </a:r>
                      <a:endParaRPr lang="es-ES" dirty="0"/>
                    </a:p>
                  </a:txBody>
                  <a:tcPr/>
                </a:tc>
                <a:tc>
                  <a:txBody>
                    <a:bodyPr/>
                    <a:lstStyle/>
                    <a:p>
                      <a:r>
                        <a:rPr lang="es-ES" dirty="0" smtClean="0"/>
                        <a:t>7</a:t>
                      </a:r>
                      <a:endParaRPr lang="es-ES" dirty="0"/>
                    </a:p>
                  </a:txBody>
                  <a:tcPr/>
                </a:tc>
              </a:tr>
              <a:tr h="354377">
                <a:tc>
                  <a:txBody>
                    <a:bodyPr/>
                    <a:lstStyle/>
                    <a:p>
                      <a:r>
                        <a:rPr lang="es-ES" dirty="0" smtClean="0"/>
                        <a:t>Después de 21</a:t>
                      </a:r>
                      <a:endParaRPr lang="es-ES" dirty="0"/>
                    </a:p>
                  </a:txBody>
                  <a:tcPr/>
                </a:tc>
                <a:tc>
                  <a:txBody>
                    <a:bodyPr/>
                    <a:lstStyle/>
                    <a:p>
                      <a:r>
                        <a:rPr lang="es-ES" dirty="0" smtClean="0"/>
                        <a:t>6</a:t>
                      </a:r>
                      <a:endParaRPr lang="es-ES" dirty="0"/>
                    </a:p>
                  </a:txBody>
                  <a:tcPr/>
                </a:tc>
                <a:tc>
                  <a:txBody>
                    <a:bodyPr/>
                    <a:lstStyle/>
                    <a:p>
                      <a:r>
                        <a:rPr lang="es-ES" dirty="0" smtClean="0"/>
                        <a:t>2</a:t>
                      </a:r>
                      <a:endParaRPr lang="es-ES" dirty="0"/>
                    </a:p>
                  </a:txBody>
                  <a:tcPr/>
                </a:tc>
              </a:tr>
              <a:tr h="354377">
                <a:tc>
                  <a:txBody>
                    <a:bodyPr/>
                    <a:lstStyle/>
                    <a:p>
                      <a:r>
                        <a:rPr lang="es-ES" dirty="0" smtClean="0"/>
                        <a:t>Total</a:t>
                      </a:r>
                      <a:endParaRPr lang="es-ES" dirty="0"/>
                    </a:p>
                  </a:txBody>
                  <a:tcPr/>
                </a:tc>
                <a:tc>
                  <a:txBody>
                    <a:bodyPr/>
                    <a:lstStyle/>
                    <a:p>
                      <a:r>
                        <a:rPr lang="es-ES" dirty="0" smtClean="0"/>
                        <a:t>106</a:t>
                      </a:r>
                      <a:endParaRPr lang="es-ES" dirty="0"/>
                    </a:p>
                  </a:txBody>
                  <a:tcPr/>
                </a:tc>
                <a:tc>
                  <a:txBody>
                    <a:bodyPr/>
                    <a:lstStyle/>
                    <a:p>
                      <a:r>
                        <a:rPr lang="es-ES" dirty="0" smtClean="0"/>
                        <a:t>27</a:t>
                      </a:r>
                      <a:endParaRPr lang="es-ES" dirty="0"/>
                    </a:p>
                  </a:txBody>
                  <a:tcPr/>
                </a:tc>
              </a:tr>
            </a:tbl>
          </a:graphicData>
        </a:graphic>
      </p:graphicFrame>
    </p:spTree>
    <p:extLst>
      <p:ext uri="{BB962C8B-B14F-4D97-AF65-F5344CB8AC3E}">
        <p14:creationId xmlns:p14="http://schemas.microsoft.com/office/powerpoint/2010/main" xmlns="" val="377033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4. Amplitud de los intervalos pueden ser de la misma amplitud o puede ser variable, ya que lo más importante es que la estadística obtenida exprese lo más fielmente posible las características de la variable estudiada</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3067631085"/>
              </p:ext>
            </p:extLst>
          </p:nvPr>
        </p:nvGraphicFramePr>
        <p:xfrm>
          <a:off x="1580445" y="3767666"/>
          <a:ext cx="6096000" cy="29667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s-ES" dirty="0" smtClean="0"/>
                        <a:t>Intervalos</a:t>
                      </a:r>
                      <a:endParaRPr lang="es-ES" dirty="0"/>
                    </a:p>
                  </a:txBody>
                  <a:tcPr/>
                </a:tc>
                <a:tc>
                  <a:txBody>
                    <a:bodyPr/>
                    <a:lstStyle/>
                    <a:p>
                      <a:pPr algn="ctr"/>
                      <a:r>
                        <a:rPr lang="es-ES" dirty="0" smtClean="0"/>
                        <a:t>Prisión 1 Condenas</a:t>
                      </a:r>
                      <a:endParaRPr lang="es-ES" dirty="0"/>
                    </a:p>
                  </a:txBody>
                  <a:tcPr/>
                </a:tc>
                <a:tc>
                  <a:txBody>
                    <a:bodyPr/>
                    <a:lstStyle/>
                    <a:p>
                      <a:pPr algn="ctr"/>
                      <a:r>
                        <a:rPr lang="es-ES" dirty="0" smtClean="0"/>
                        <a:t>Prisión 2 </a:t>
                      </a:r>
                      <a:r>
                        <a:rPr lang="es-ES" dirty="0" err="1" smtClean="0"/>
                        <a:t>preventi</a:t>
                      </a:r>
                      <a:endParaRPr lang="es-ES" dirty="0"/>
                    </a:p>
                  </a:txBody>
                  <a:tcPr/>
                </a:tc>
              </a:tr>
              <a:tr h="370840">
                <a:tc>
                  <a:txBody>
                    <a:bodyPr/>
                    <a:lstStyle/>
                    <a:p>
                      <a:pPr algn="ctr"/>
                      <a:r>
                        <a:rPr lang="es-ES" dirty="0" smtClean="0"/>
                        <a:t>Hasta 2 años</a:t>
                      </a:r>
                      <a:endParaRPr lang="es-ES" dirty="0"/>
                    </a:p>
                  </a:txBody>
                  <a:tcPr/>
                </a:tc>
                <a:tc>
                  <a:txBody>
                    <a:bodyPr/>
                    <a:lstStyle/>
                    <a:p>
                      <a:pPr algn="ctr"/>
                      <a:r>
                        <a:rPr lang="es-ES" dirty="0" smtClean="0"/>
                        <a:t>45</a:t>
                      </a:r>
                      <a:endParaRPr lang="es-ES" dirty="0"/>
                    </a:p>
                  </a:txBody>
                  <a:tcPr/>
                </a:tc>
                <a:tc>
                  <a:txBody>
                    <a:bodyPr/>
                    <a:lstStyle/>
                    <a:p>
                      <a:pPr algn="ctr"/>
                      <a:r>
                        <a:rPr lang="es-ES" dirty="0" smtClean="0"/>
                        <a:t>10</a:t>
                      </a:r>
                      <a:endParaRPr lang="es-ES" dirty="0"/>
                    </a:p>
                  </a:txBody>
                  <a:tcPr/>
                </a:tc>
              </a:tr>
              <a:tr h="370840">
                <a:tc>
                  <a:txBody>
                    <a:bodyPr/>
                    <a:lstStyle/>
                    <a:p>
                      <a:pPr algn="ctr"/>
                      <a:r>
                        <a:rPr lang="es-ES" dirty="0" smtClean="0"/>
                        <a:t>De 2 y 1 día a 6</a:t>
                      </a:r>
                      <a:endParaRPr lang="es-ES" dirty="0"/>
                    </a:p>
                  </a:txBody>
                  <a:tcPr/>
                </a:tc>
                <a:tc>
                  <a:txBody>
                    <a:bodyPr/>
                    <a:lstStyle/>
                    <a:p>
                      <a:pPr algn="ctr"/>
                      <a:r>
                        <a:rPr lang="es-ES" dirty="0" smtClean="0"/>
                        <a:t>35</a:t>
                      </a:r>
                      <a:endParaRPr lang="es-ES" dirty="0"/>
                    </a:p>
                  </a:txBody>
                  <a:tcPr/>
                </a:tc>
                <a:tc>
                  <a:txBody>
                    <a:bodyPr/>
                    <a:lstStyle/>
                    <a:p>
                      <a:pPr algn="ctr"/>
                      <a:r>
                        <a:rPr lang="es-ES" dirty="0" smtClean="0"/>
                        <a:t>1</a:t>
                      </a:r>
                      <a:endParaRPr lang="es-ES" dirty="0"/>
                    </a:p>
                  </a:txBody>
                  <a:tcPr/>
                </a:tc>
              </a:tr>
              <a:tr h="370840">
                <a:tc>
                  <a:txBody>
                    <a:bodyPr/>
                    <a:lstStyle/>
                    <a:p>
                      <a:pPr algn="ctr"/>
                      <a:r>
                        <a:rPr lang="es-ES" dirty="0" smtClean="0"/>
                        <a:t>De 6 y 1 día a 10</a:t>
                      </a:r>
                      <a:endParaRPr lang="es-ES" dirty="0"/>
                    </a:p>
                  </a:txBody>
                  <a:tcPr/>
                </a:tc>
                <a:tc>
                  <a:txBody>
                    <a:bodyPr/>
                    <a:lstStyle/>
                    <a:p>
                      <a:pPr algn="ctr"/>
                      <a:r>
                        <a:rPr lang="es-ES" dirty="0" smtClean="0"/>
                        <a:t>15</a:t>
                      </a:r>
                      <a:endParaRPr lang="es-ES" dirty="0"/>
                    </a:p>
                  </a:txBody>
                  <a:tcPr/>
                </a:tc>
                <a:tc>
                  <a:txBody>
                    <a:bodyPr/>
                    <a:lstStyle/>
                    <a:p>
                      <a:pPr algn="ctr"/>
                      <a:r>
                        <a:rPr lang="es-ES" dirty="0" smtClean="0"/>
                        <a:t>0</a:t>
                      </a:r>
                      <a:endParaRPr lang="es-ES" dirty="0"/>
                    </a:p>
                  </a:txBody>
                  <a:tcPr/>
                </a:tc>
              </a:tr>
              <a:tr h="370840">
                <a:tc>
                  <a:txBody>
                    <a:bodyPr/>
                    <a:lstStyle/>
                    <a:p>
                      <a:pPr algn="ctr"/>
                      <a:r>
                        <a:rPr lang="es-ES" dirty="0" smtClean="0"/>
                        <a:t>De 10 y 1 día a 17</a:t>
                      </a:r>
                      <a:endParaRPr lang="es-ES" dirty="0"/>
                    </a:p>
                  </a:txBody>
                  <a:tcPr/>
                </a:tc>
                <a:tc>
                  <a:txBody>
                    <a:bodyPr/>
                    <a:lstStyle/>
                    <a:p>
                      <a:pPr algn="ctr"/>
                      <a:r>
                        <a:rPr lang="es-ES" dirty="0" smtClean="0"/>
                        <a:t>1</a:t>
                      </a:r>
                      <a:endParaRPr lang="es-ES" dirty="0"/>
                    </a:p>
                  </a:txBody>
                  <a:tcPr/>
                </a:tc>
                <a:tc>
                  <a:txBody>
                    <a:bodyPr/>
                    <a:lstStyle/>
                    <a:p>
                      <a:pPr algn="ctr"/>
                      <a:r>
                        <a:rPr lang="es-ES" dirty="0" smtClean="0"/>
                        <a:t>0</a:t>
                      </a:r>
                      <a:endParaRPr lang="es-ES" dirty="0"/>
                    </a:p>
                  </a:txBody>
                  <a:tcPr/>
                </a:tc>
              </a:tr>
              <a:tr h="370840">
                <a:tc>
                  <a:txBody>
                    <a:bodyPr/>
                    <a:lstStyle/>
                    <a:p>
                      <a:pPr algn="ctr"/>
                      <a:r>
                        <a:rPr lang="es-ES" dirty="0" smtClean="0"/>
                        <a:t>De 17 y 1 día a 30</a:t>
                      </a:r>
                      <a:endParaRPr lang="es-ES" dirty="0"/>
                    </a:p>
                  </a:txBody>
                  <a:tcPr/>
                </a:tc>
                <a:tc>
                  <a:txBody>
                    <a:bodyPr/>
                    <a:lstStyle/>
                    <a:p>
                      <a:pPr algn="ctr"/>
                      <a:r>
                        <a:rPr lang="es-ES" dirty="0" smtClean="0"/>
                        <a:t>5</a:t>
                      </a:r>
                      <a:endParaRPr lang="es-ES" dirty="0"/>
                    </a:p>
                  </a:txBody>
                  <a:tcPr/>
                </a:tc>
                <a:tc>
                  <a:txBody>
                    <a:bodyPr/>
                    <a:lstStyle/>
                    <a:p>
                      <a:pPr algn="ctr"/>
                      <a:r>
                        <a:rPr lang="es-ES" dirty="0" smtClean="0"/>
                        <a:t>0</a:t>
                      </a:r>
                      <a:endParaRPr lang="es-ES" dirty="0"/>
                    </a:p>
                  </a:txBody>
                  <a:tcPr/>
                </a:tc>
              </a:tr>
              <a:tr h="370840">
                <a:tc>
                  <a:txBody>
                    <a:bodyPr/>
                    <a:lstStyle/>
                    <a:p>
                      <a:pPr algn="ctr"/>
                      <a:r>
                        <a:rPr lang="es-ES" dirty="0" smtClean="0"/>
                        <a:t>De 30 y 1 día a 40</a:t>
                      </a:r>
                      <a:endParaRPr lang="es-ES" dirty="0"/>
                    </a:p>
                  </a:txBody>
                  <a:tcPr/>
                </a:tc>
                <a:tc>
                  <a:txBody>
                    <a:bodyPr/>
                    <a:lstStyle/>
                    <a:p>
                      <a:pPr algn="ctr"/>
                      <a:r>
                        <a:rPr lang="es-ES" dirty="0" smtClean="0"/>
                        <a:t>1</a:t>
                      </a:r>
                      <a:endParaRPr lang="es-ES" dirty="0"/>
                    </a:p>
                  </a:txBody>
                  <a:tcPr/>
                </a:tc>
                <a:tc>
                  <a:txBody>
                    <a:bodyPr/>
                    <a:lstStyle/>
                    <a:p>
                      <a:pPr algn="ctr"/>
                      <a:r>
                        <a:rPr lang="es-ES" dirty="0" smtClean="0"/>
                        <a:t>0</a:t>
                      </a:r>
                      <a:endParaRPr lang="es-ES" dirty="0"/>
                    </a:p>
                  </a:txBody>
                  <a:tcPr/>
                </a:tc>
              </a:tr>
              <a:tr h="370840">
                <a:tc>
                  <a:txBody>
                    <a:bodyPr/>
                    <a:lstStyle/>
                    <a:p>
                      <a:pPr algn="ctr"/>
                      <a:r>
                        <a:rPr lang="es-ES" dirty="0" smtClean="0"/>
                        <a:t>TOTAL</a:t>
                      </a:r>
                      <a:endParaRPr lang="es-ES" dirty="0"/>
                    </a:p>
                  </a:txBody>
                  <a:tcPr/>
                </a:tc>
                <a:tc>
                  <a:txBody>
                    <a:bodyPr/>
                    <a:lstStyle/>
                    <a:p>
                      <a:pPr algn="ctr"/>
                      <a:r>
                        <a:rPr lang="es-ES" dirty="0" smtClean="0"/>
                        <a:t>102</a:t>
                      </a:r>
                      <a:endParaRPr lang="es-ES" dirty="0"/>
                    </a:p>
                  </a:txBody>
                  <a:tcPr/>
                </a:tc>
                <a:tc>
                  <a:txBody>
                    <a:bodyPr/>
                    <a:lstStyle/>
                    <a:p>
                      <a:pPr algn="ctr"/>
                      <a:r>
                        <a:rPr lang="es-ES" dirty="0" smtClean="0"/>
                        <a:t>11</a:t>
                      </a:r>
                      <a:endParaRPr lang="es-ES" dirty="0"/>
                    </a:p>
                  </a:txBody>
                  <a:tcPr/>
                </a:tc>
              </a:tr>
            </a:tbl>
          </a:graphicData>
        </a:graphic>
      </p:graphicFrame>
    </p:spTree>
    <p:extLst>
      <p:ext uri="{BB962C8B-B14F-4D97-AF65-F5344CB8AC3E}">
        <p14:creationId xmlns:p14="http://schemas.microsoft.com/office/powerpoint/2010/main" xmlns="" val="1516552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Se forman estadísticas de dos variables cuando en cada unidad estudiada se observan la relación de dos variables, de modo que se obtienen parejas de valores.</a:t>
            </a:r>
          </a:p>
          <a:p>
            <a:r>
              <a:rPr lang="es-ES" dirty="0" smtClean="0"/>
              <a:t>Los datos resultantes se han de describir de modo que se exprese la ligación de los dos valores de la pareja</a:t>
            </a:r>
          </a:p>
          <a:p>
            <a:r>
              <a:rPr lang="es-ES" dirty="0" smtClean="0"/>
              <a:t>Hay tres métodos estadísticos que describen esta relación de variables:</a:t>
            </a:r>
          </a:p>
          <a:p>
            <a:endParaRPr lang="es-ES" dirty="0"/>
          </a:p>
        </p:txBody>
      </p:sp>
    </p:spTree>
    <p:extLst>
      <p:ext uri="{BB962C8B-B14F-4D97-AF65-F5344CB8AC3E}">
        <p14:creationId xmlns:p14="http://schemas.microsoft.com/office/powerpoint/2010/main" xmlns="" val="3943979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1. Para las variables de pocas observaciones</a:t>
            </a:r>
            <a:br>
              <a:rPr lang="es-ES" dirty="0" smtClean="0"/>
            </a:br>
            <a:r>
              <a:rPr lang="es-ES" dirty="0" smtClean="0"/>
              <a:t>la tabla se forma poniendo los pares de valores en dos columnas, una para cada variable haciendo corresponder las parejas de valores, de tal forma que las columnas pueden colocarse en el orden que se quiere.</a:t>
            </a:r>
          </a:p>
        </p:txBody>
      </p:sp>
    </p:spTree>
    <p:extLst>
      <p:ext uri="{BB962C8B-B14F-4D97-AF65-F5344CB8AC3E}">
        <p14:creationId xmlns:p14="http://schemas.microsoft.com/office/powerpoint/2010/main" xmlns="" val="1602460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1979723983"/>
              </p:ext>
            </p:extLst>
          </p:nvPr>
        </p:nvGraphicFramePr>
        <p:xfrm>
          <a:off x="1019175" y="2079976"/>
          <a:ext cx="7077076" cy="4216401"/>
        </p:xfrm>
        <a:graphic>
          <a:graphicData uri="http://schemas.openxmlformats.org/drawingml/2006/table">
            <a:tbl>
              <a:tblPr firstRow="1" bandRow="1">
                <a:tableStyleId>{5C22544A-7EE6-4342-B048-85BDC9FD1C3A}</a:tableStyleId>
              </a:tblPr>
              <a:tblGrid>
                <a:gridCol w="3538538"/>
                <a:gridCol w="3538538"/>
              </a:tblGrid>
              <a:tr h="468489">
                <a:tc>
                  <a:txBody>
                    <a:bodyPr/>
                    <a:lstStyle/>
                    <a:p>
                      <a:pPr algn="ctr"/>
                      <a:r>
                        <a:rPr lang="es-ES" dirty="0" smtClean="0"/>
                        <a:t>Edad en años (9</a:t>
                      </a:r>
                      <a:r>
                        <a:rPr lang="es-ES" baseline="0" dirty="0" smtClean="0"/>
                        <a:t> sujetos)</a:t>
                      </a:r>
                      <a:endParaRPr lang="es-ES" dirty="0"/>
                    </a:p>
                  </a:txBody>
                  <a:tcPr/>
                </a:tc>
                <a:tc>
                  <a:txBody>
                    <a:bodyPr/>
                    <a:lstStyle/>
                    <a:p>
                      <a:pPr algn="ctr"/>
                      <a:r>
                        <a:rPr lang="es-ES" dirty="0" smtClean="0"/>
                        <a:t>Número de condenas</a:t>
                      </a:r>
                      <a:endParaRPr lang="es-ES" dirty="0"/>
                    </a:p>
                  </a:txBody>
                  <a:tcPr/>
                </a:tc>
              </a:tr>
              <a:tr h="468489">
                <a:tc>
                  <a:txBody>
                    <a:bodyPr/>
                    <a:lstStyle/>
                    <a:p>
                      <a:pPr algn="ctr"/>
                      <a:r>
                        <a:rPr lang="es-ES" dirty="0" smtClean="0"/>
                        <a:t>21</a:t>
                      </a:r>
                      <a:endParaRPr lang="es-ES" dirty="0"/>
                    </a:p>
                  </a:txBody>
                  <a:tcPr/>
                </a:tc>
                <a:tc>
                  <a:txBody>
                    <a:bodyPr/>
                    <a:lstStyle/>
                    <a:p>
                      <a:pPr algn="ctr"/>
                      <a:r>
                        <a:rPr lang="es-ES" dirty="0" smtClean="0"/>
                        <a:t>2</a:t>
                      </a:r>
                      <a:endParaRPr lang="es-ES" dirty="0"/>
                    </a:p>
                  </a:txBody>
                  <a:tcPr/>
                </a:tc>
              </a:tr>
              <a:tr h="468489">
                <a:tc>
                  <a:txBody>
                    <a:bodyPr/>
                    <a:lstStyle/>
                    <a:p>
                      <a:pPr algn="ctr"/>
                      <a:r>
                        <a:rPr lang="es-ES" dirty="0" smtClean="0"/>
                        <a:t>22</a:t>
                      </a:r>
                      <a:endParaRPr lang="es-ES" dirty="0"/>
                    </a:p>
                  </a:txBody>
                  <a:tcPr/>
                </a:tc>
                <a:tc>
                  <a:txBody>
                    <a:bodyPr/>
                    <a:lstStyle/>
                    <a:p>
                      <a:pPr algn="ctr"/>
                      <a:r>
                        <a:rPr lang="es-ES" dirty="0" smtClean="0"/>
                        <a:t>2</a:t>
                      </a:r>
                      <a:endParaRPr lang="es-ES" dirty="0"/>
                    </a:p>
                  </a:txBody>
                  <a:tcPr/>
                </a:tc>
              </a:tr>
              <a:tr h="468489">
                <a:tc>
                  <a:txBody>
                    <a:bodyPr/>
                    <a:lstStyle/>
                    <a:p>
                      <a:pPr algn="ctr"/>
                      <a:r>
                        <a:rPr lang="es-ES" dirty="0" smtClean="0"/>
                        <a:t>25</a:t>
                      </a:r>
                      <a:endParaRPr lang="es-ES" dirty="0"/>
                    </a:p>
                  </a:txBody>
                  <a:tcPr/>
                </a:tc>
                <a:tc>
                  <a:txBody>
                    <a:bodyPr/>
                    <a:lstStyle/>
                    <a:p>
                      <a:pPr algn="ctr"/>
                      <a:r>
                        <a:rPr lang="es-ES" dirty="0" smtClean="0"/>
                        <a:t>2</a:t>
                      </a:r>
                      <a:endParaRPr lang="es-ES" dirty="0"/>
                    </a:p>
                  </a:txBody>
                  <a:tcPr/>
                </a:tc>
              </a:tr>
              <a:tr h="468489">
                <a:tc>
                  <a:txBody>
                    <a:bodyPr/>
                    <a:lstStyle/>
                    <a:p>
                      <a:pPr algn="ctr"/>
                      <a:r>
                        <a:rPr lang="es-ES" dirty="0" smtClean="0"/>
                        <a:t>27</a:t>
                      </a:r>
                      <a:endParaRPr lang="es-ES" dirty="0"/>
                    </a:p>
                  </a:txBody>
                  <a:tcPr/>
                </a:tc>
                <a:tc>
                  <a:txBody>
                    <a:bodyPr/>
                    <a:lstStyle/>
                    <a:p>
                      <a:pPr algn="ctr"/>
                      <a:r>
                        <a:rPr lang="es-ES" dirty="0" smtClean="0"/>
                        <a:t>3</a:t>
                      </a:r>
                      <a:endParaRPr lang="es-ES" dirty="0"/>
                    </a:p>
                  </a:txBody>
                  <a:tcPr/>
                </a:tc>
              </a:tr>
              <a:tr h="468489">
                <a:tc>
                  <a:txBody>
                    <a:bodyPr/>
                    <a:lstStyle/>
                    <a:p>
                      <a:pPr algn="ctr"/>
                      <a:r>
                        <a:rPr lang="es-ES" dirty="0" smtClean="0"/>
                        <a:t>28</a:t>
                      </a:r>
                      <a:endParaRPr lang="es-ES" dirty="0"/>
                    </a:p>
                  </a:txBody>
                  <a:tcPr/>
                </a:tc>
                <a:tc>
                  <a:txBody>
                    <a:bodyPr/>
                    <a:lstStyle/>
                    <a:p>
                      <a:pPr algn="ctr"/>
                      <a:r>
                        <a:rPr lang="es-ES" dirty="0" smtClean="0"/>
                        <a:t>4</a:t>
                      </a:r>
                      <a:endParaRPr lang="es-ES" dirty="0"/>
                    </a:p>
                  </a:txBody>
                  <a:tcPr/>
                </a:tc>
              </a:tr>
              <a:tr h="468489">
                <a:tc>
                  <a:txBody>
                    <a:bodyPr/>
                    <a:lstStyle/>
                    <a:p>
                      <a:pPr algn="ctr"/>
                      <a:r>
                        <a:rPr lang="es-ES" dirty="0" smtClean="0"/>
                        <a:t>29</a:t>
                      </a:r>
                      <a:endParaRPr lang="es-ES" dirty="0"/>
                    </a:p>
                  </a:txBody>
                  <a:tcPr/>
                </a:tc>
                <a:tc>
                  <a:txBody>
                    <a:bodyPr/>
                    <a:lstStyle/>
                    <a:p>
                      <a:pPr algn="ctr"/>
                      <a:r>
                        <a:rPr lang="es-ES" dirty="0" smtClean="0"/>
                        <a:t>2</a:t>
                      </a:r>
                      <a:endParaRPr lang="es-ES" dirty="0"/>
                    </a:p>
                  </a:txBody>
                  <a:tcPr/>
                </a:tc>
              </a:tr>
              <a:tr h="468489">
                <a:tc>
                  <a:txBody>
                    <a:bodyPr/>
                    <a:lstStyle/>
                    <a:p>
                      <a:pPr algn="ctr"/>
                      <a:r>
                        <a:rPr lang="es-ES" dirty="0" smtClean="0"/>
                        <a:t>32</a:t>
                      </a:r>
                      <a:endParaRPr lang="es-ES" dirty="0"/>
                    </a:p>
                  </a:txBody>
                  <a:tcPr/>
                </a:tc>
                <a:tc>
                  <a:txBody>
                    <a:bodyPr/>
                    <a:lstStyle/>
                    <a:p>
                      <a:pPr algn="ctr"/>
                      <a:r>
                        <a:rPr lang="es-ES" dirty="0" smtClean="0"/>
                        <a:t>2</a:t>
                      </a:r>
                      <a:endParaRPr lang="es-ES" dirty="0"/>
                    </a:p>
                  </a:txBody>
                  <a:tcPr/>
                </a:tc>
              </a:tr>
              <a:tr h="468489">
                <a:tc>
                  <a:txBody>
                    <a:bodyPr/>
                    <a:lstStyle/>
                    <a:p>
                      <a:pPr algn="ctr"/>
                      <a:r>
                        <a:rPr lang="es-ES" dirty="0" smtClean="0"/>
                        <a:t>39</a:t>
                      </a:r>
                      <a:endParaRPr lang="es-ES" dirty="0"/>
                    </a:p>
                  </a:txBody>
                  <a:tcPr/>
                </a:tc>
                <a:tc>
                  <a:txBody>
                    <a:bodyPr/>
                    <a:lstStyle/>
                    <a:p>
                      <a:pPr algn="ctr"/>
                      <a:r>
                        <a:rPr lang="es-ES" dirty="0" smtClean="0"/>
                        <a:t>4</a:t>
                      </a:r>
                      <a:endParaRPr lang="es-ES" dirty="0"/>
                    </a:p>
                  </a:txBody>
                  <a:tcPr/>
                </a:tc>
              </a:tr>
            </a:tbl>
          </a:graphicData>
        </a:graphic>
      </p:graphicFrame>
    </p:spTree>
    <p:extLst>
      <p:ext uri="{BB962C8B-B14F-4D97-AF65-F5344CB8AC3E}">
        <p14:creationId xmlns:p14="http://schemas.microsoft.com/office/powerpoint/2010/main" xmlns="" val="677697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2. Para las variables en que hay muchos pares de valores pero pocas parejas de valores distintas, se forma una tabla donde hay tres columnas: dos columnas para las parejas distintas y una tercera para las frecuencias de las observaciones</a:t>
            </a:r>
            <a:endParaRPr lang="es-ES" dirty="0"/>
          </a:p>
        </p:txBody>
      </p:sp>
    </p:spTree>
    <p:extLst>
      <p:ext uri="{BB962C8B-B14F-4D97-AF65-F5344CB8AC3E}">
        <p14:creationId xmlns:p14="http://schemas.microsoft.com/office/powerpoint/2010/main" xmlns="" val="3196853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graphicFrame>
        <p:nvGraphicFramePr>
          <p:cNvPr id="4" name="3 Marcador de contenido"/>
          <p:cNvGraphicFramePr>
            <a:graphicFrameLocks noGrp="1"/>
          </p:cNvGraphicFramePr>
          <p:nvPr>
            <p:ph idx="1"/>
          </p:nvPr>
        </p:nvGraphicFramePr>
        <p:xfrm>
          <a:off x="284163" y="2133600"/>
          <a:ext cx="8574087" cy="3708400"/>
        </p:xfrm>
        <a:graphic>
          <a:graphicData uri="http://schemas.openxmlformats.org/drawingml/2006/table">
            <a:tbl>
              <a:tblPr firstRow="1" bandRow="1">
                <a:tableStyleId>{5C22544A-7EE6-4342-B048-85BDC9FD1C3A}</a:tableStyleId>
              </a:tblPr>
              <a:tblGrid>
                <a:gridCol w="2858029"/>
                <a:gridCol w="2858029"/>
                <a:gridCol w="2858029"/>
              </a:tblGrid>
              <a:tr h="370840">
                <a:tc>
                  <a:txBody>
                    <a:bodyPr/>
                    <a:lstStyle/>
                    <a:p>
                      <a:pPr algn="ctr"/>
                      <a:r>
                        <a:rPr lang="es-ES" dirty="0" smtClean="0"/>
                        <a:t>Edad en</a:t>
                      </a:r>
                      <a:r>
                        <a:rPr lang="es-ES" baseline="0" dirty="0" smtClean="0"/>
                        <a:t> años</a:t>
                      </a:r>
                      <a:endParaRPr lang="es-ES" dirty="0"/>
                    </a:p>
                  </a:txBody>
                  <a:tcPr/>
                </a:tc>
                <a:tc>
                  <a:txBody>
                    <a:bodyPr/>
                    <a:lstStyle/>
                    <a:p>
                      <a:pPr algn="ctr"/>
                      <a:r>
                        <a:rPr lang="es-ES" dirty="0" smtClean="0"/>
                        <a:t>Número de condenas</a:t>
                      </a:r>
                      <a:endParaRPr lang="es-ES" dirty="0"/>
                    </a:p>
                  </a:txBody>
                  <a:tcPr/>
                </a:tc>
                <a:tc>
                  <a:txBody>
                    <a:bodyPr/>
                    <a:lstStyle/>
                    <a:p>
                      <a:pPr algn="ctr"/>
                      <a:r>
                        <a:rPr lang="es-ES" dirty="0" smtClean="0"/>
                        <a:t>Número de reincidentes</a:t>
                      </a:r>
                      <a:endParaRPr lang="es-ES" dirty="0"/>
                    </a:p>
                  </a:txBody>
                  <a:tcPr/>
                </a:tc>
              </a:tr>
              <a:tr h="370840">
                <a:tc>
                  <a:txBody>
                    <a:bodyPr/>
                    <a:lstStyle/>
                    <a:p>
                      <a:pPr algn="ctr"/>
                      <a:r>
                        <a:rPr lang="es-ES" dirty="0" smtClean="0"/>
                        <a:t>21</a:t>
                      </a:r>
                      <a:endParaRPr lang="es-ES" dirty="0"/>
                    </a:p>
                  </a:txBody>
                  <a:tcPr/>
                </a:tc>
                <a:tc>
                  <a:txBody>
                    <a:bodyPr/>
                    <a:lstStyle/>
                    <a:p>
                      <a:pPr algn="ctr"/>
                      <a:r>
                        <a:rPr lang="es-ES" dirty="0" smtClean="0"/>
                        <a:t>2</a:t>
                      </a:r>
                      <a:endParaRPr lang="es-ES" dirty="0"/>
                    </a:p>
                  </a:txBody>
                  <a:tcPr/>
                </a:tc>
                <a:tc>
                  <a:txBody>
                    <a:bodyPr/>
                    <a:lstStyle/>
                    <a:p>
                      <a:pPr algn="ctr"/>
                      <a:r>
                        <a:rPr lang="es-ES" dirty="0" smtClean="0"/>
                        <a:t>25</a:t>
                      </a:r>
                      <a:endParaRPr lang="es-ES" dirty="0"/>
                    </a:p>
                  </a:txBody>
                  <a:tcPr/>
                </a:tc>
              </a:tr>
              <a:tr h="370840">
                <a:tc>
                  <a:txBody>
                    <a:bodyPr/>
                    <a:lstStyle/>
                    <a:p>
                      <a:pPr algn="ctr"/>
                      <a:r>
                        <a:rPr lang="es-ES" dirty="0" smtClean="0"/>
                        <a:t>22</a:t>
                      </a:r>
                      <a:endParaRPr lang="es-ES" dirty="0"/>
                    </a:p>
                  </a:txBody>
                  <a:tcPr/>
                </a:tc>
                <a:tc>
                  <a:txBody>
                    <a:bodyPr/>
                    <a:lstStyle/>
                    <a:p>
                      <a:pPr algn="ctr"/>
                      <a:r>
                        <a:rPr lang="es-ES" dirty="0" smtClean="0"/>
                        <a:t>2</a:t>
                      </a:r>
                      <a:endParaRPr lang="es-ES" dirty="0"/>
                    </a:p>
                  </a:txBody>
                  <a:tcPr/>
                </a:tc>
                <a:tc>
                  <a:txBody>
                    <a:bodyPr/>
                    <a:lstStyle/>
                    <a:p>
                      <a:pPr algn="ctr"/>
                      <a:r>
                        <a:rPr lang="es-ES" dirty="0" smtClean="0"/>
                        <a:t>18</a:t>
                      </a:r>
                      <a:endParaRPr lang="es-ES" dirty="0"/>
                    </a:p>
                  </a:txBody>
                  <a:tcPr/>
                </a:tc>
              </a:tr>
              <a:tr h="370840">
                <a:tc>
                  <a:txBody>
                    <a:bodyPr/>
                    <a:lstStyle/>
                    <a:p>
                      <a:pPr algn="ctr"/>
                      <a:r>
                        <a:rPr lang="es-ES" dirty="0" smtClean="0"/>
                        <a:t>23</a:t>
                      </a:r>
                      <a:endParaRPr lang="es-ES" dirty="0"/>
                    </a:p>
                  </a:txBody>
                  <a:tcPr/>
                </a:tc>
                <a:tc>
                  <a:txBody>
                    <a:bodyPr/>
                    <a:lstStyle/>
                    <a:p>
                      <a:pPr algn="ctr"/>
                      <a:r>
                        <a:rPr lang="es-ES" dirty="0" smtClean="0"/>
                        <a:t>7</a:t>
                      </a:r>
                      <a:endParaRPr lang="es-ES" dirty="0"/>
                    </a:p>
                  </a:txBody>
                  <a:tcPr/>
                </a:tc>
                <a:tc>
                  <a:txBody>
                    <a:bodyPr/>
                    <a:lstStyle/>
                    <a:p>
                      <a:pPr algn="ctr"/>
                      <a:r>
                        <a:rPr lang="es-ES" dirty="0" smtClean="0"/>
                        <a:t>35</a:t>
                      </a:r>
                      <a:endParaRPr lang="es-ES" dirty="0"/>
                    </a:p>
                  </a:txBody>
                  <a:tcPr/>
                </a:tc>
              </a:tr>
              <a:tr h="370840">
                <a:tc>
                  <a:txBody>
                    <a:bodyPr/>
                    <a:lstStyle/>
                    <a:p>
                      <a:pPr algn="ctr"/>
                      <a:r>
                        <a:rPr lang="es-ES" dirty="0" smtClean="0"/>
                        <a:t>25</a:t>
                      </a:r>
                      <a:endParaRPr lang="es-ES" dirty="0"/>
                    </a:p>
                  </a:txBody>
                  <a:tcPr/>
                </a:tc>
                <a:tc>
                  <a:txBody>
                    <a:bodyPr/>
                    <a:lstStyle/>
                    <a:p>
                      <a:pPr algn="ctr"/>
                      <a:r>
                        <a:rPr lang="es-ES" dirty="0" smtClean="0"/>
                        <a:t>2</a:t>
                      </a:r>
                      <a:endParaRPr lang="es-ES" dirty="0"/>
                    </a:p>
                  </a:txBody>
                  <a:tcPr/>
                </a:tc>
                <a:tc>
                  <a:txBody>
                    <a:bodyPr/>
                    <a:lstStyle/>
                    <a:p>
                      <a:pPr algn="ctr"/>
                      <a:r>
                        <a:rPr lang="es-ES" dirty="0" smtClean="0"/>
                        <a:t>41</a:t>
                      </a:r>
                      <a:endParaRPr lang="es-ES" dirty="0"/>
                    </a:p>
                  </a:txBody>
                  <a:tcPr/>
                </a:tc>
              </a:tr>
              <a:tr h="370840">
                <a:tc>
                  <a:txBody>
                    <a:bodyPr/>
                    <a:lstStyle/>
                    <a:p>
                      <a:pPr algn="ctr"/>
                      <a:r>
                        <a:rPr lang="es-ES" dirty="0" smtClean="0"/>
                        <a:t>29</a:t>
                      </a:r>
                      <a:endParaRPr lang="es-ES" dirty="0"/>
                    </a:p>
                  </a:txBody>
                  <a:tcPr/>
                </a:tc>
                <a:tc>
                  <a:txBody>
                    <a:bodyPr/>
                    <a:lstStyle/>
                    <a:p>
                      <a:pPr algn="ctr"/>
                      <a:r>
                        <a:rPr lang="es-ES" dirty="0" smtClean="0"/>
                        <a:t>2</a:t>
                      </a:r>
                      <a:endParaRPr lang="es-ES" dirty="0"/>
                    </a:p>
                  </a:txBody>
                  <a:tcPr/>
                </a:tc>
                <a:tc>
                  <a:txBody>
                    <a:bodyPr/>
                    <a:lstStyle/>
                    <a:p>
                      <a:pPr algn="ctr"/>
                      <a:r>
                        <a:rPr lang="es-ES" dirty="0" smtClean="0"/>
                        <a:t>30</a:t>
                      </a:r>
                      <a:endParaRPr lang="es-ES" dirty="0"/>
                    </a:p>
                  </a:txBody>
                  <a:tcPr/>
                </a:tc>
              </a:tr>
              <a:tr h="370840">
                <a:tc>
                  <a:txBody>
                    <a:bodyPr/>
                    <a:lstStyle/>
                    <a:p>
                      <a:pPr algn="ctr"/>
                      <a:r>
                        <a:rPr lang="es-ES" dirty="0" smtClean="0"/>
                        <a:t>34</a:t>
                      </a:r>
                      <a:endParaRPr lang="es-ES" dirty="0"/>
                    </a:p>
                  </a:txBody>
                  <a:tcPr/>
                </a:tc>
                <a:tc>
                  <a:txBody>
                    <a:bodyPr/>
                    <a:lstStyle/>
                    <a:p>
                      <a:pPr algn="ctr"/>
                      <a:r>
                        <a:rPr lang="es-ES" dirty="0" smtClean="0"/>
                        <a:t>3</a:t>
                      </a:r>
                      <a:endParaRPr lang="es-ES" dirty="0"/>
                    </a:p>
                  </a:txBody>
                  <a:tcPr/>
                </a:tc>
                <a:tc>
                  <a:txBody>
                    <a:bodyPr/>
                    <a:lstStyle/>
                    <a:p>
                      <a:pPr algn="ctr"/>
                      <a:r>
                        <a:rPr lang="es-ES" dirty="0" smtClean="0"/>
                        <a:t>9</a:t>
                      </a:r>
                      <a:endParaRPr lang="es-ES" dirty="0"/>
                    </a:p>
                  </a:txBody>
                  <a:tcPr/>
                </a:tc>
              </a:tr>
              <a:tr h="370840">
                <a:tc>
                  <a:txBody>
                    <a:bodyPr/>
                    <a:lstStyle/>
                    <a:p>
                      <a:pPr algn="ctr"/>
                      <a:r>
                        <a:rPr lang="es-ES" dirty="0" smtClean="0"/>
                        <a:t>35</a:t>
                      </a:r>
                      <a:endParaRPr lang="es-ES" dirty="0"/>
                    </a:p>
                  </a:txBody>
                  <a:tcPr/>
                </a:tc>
                <a:tc>
                  <a:txBody>
                    <a:bodyPr/>
                    <a:lstStyle/>
                    <a:p>
                      <a:pPr algn="ctr"/>
                      <a:r>
                        <a:rPr lang="es-ES" dirty="0" smtClean="0"/>
                        <a:t>2</a:t>
                      </a:r>
                      <a:endParaRPr lang="es-ES" dirty="0"/>
                    </a:p>
                  </a:txBody>
                  <a:tcPr/>
                </a:tc>
                <a:tc>
                  <a:txBody>
                    <a:bodyPr/>
                    <a:lstStyle/>
                    <a:p>
                      <a:pPr algn="ctr"/>
                      <a:r>
                        <a:rPr lang="es-ES" dirty="0" smtClean="0"/>
                        <a:t>24</a:t>
                      </a:r>
                      <a:endParaRPr lang="es-ES" dirty="0"/>
                    </a:p>
                  </a:txBody>
                  <a:tcPr/>
                </a:tc>
              </a:tr>
              <a:tr h="370840">
                <a:tc>
                  <a:txBody>
                    <a:bodyPr/>
                    <a:lstStyle/>
                    <a:p>
                      <a:pPr algn="ctr"/>
                      <a:r>
                        <a:rPr lang="es-ES" dirty="0" smtClean="0"/>
                        <a:t>42</a:t>
                      </a:r>
                      <a:endParaRPr lang="es-ES" dirty="0"/>
                    </a:p>
                  </a:txBody>
                  <a:tcPr/>
                </a:tc>
                <a:tc>
                  <a:txBody>
                    <a:bodyPr/>
                    <a:lstStyle/>
                    <a:p>
                      <a:pPr algn="ctr"/>
                      <a:r>
                        <a:rPr lang="es-ES" dirty="0" smtClean="0"/>
                        <a:t>3</a:t>
                      </a:r>
                      <a:endParaRPr lang="es-ES" dirty="0"/>
                    </a:p>
                  </a:txBody>
                  <a:tcPr/>
                </a:tc>
                <a:tc>
                  <a:txBody>
                    <a:bodyPr/>
                    <a:lstStyle/>
                    <a:p>
                      <a:pPr algn="ctr"/>
                      <a:r>
                        <a:rPr lang="es-ES" dirty="0" smtClean="0"/>
                        <a:t>18</a:t>
                      </a:r>
                      <a:endParaRPr lang="es-ES" dirty="0"/>
                    </a:p>
                  </a:txBody>
                  <a:tcPr/>
                </a:tc>
              </a:tr>
              <a:tr h="370840">
                <a:tc>
                  <a:txBody>
                    <a:bodyPr/>
                    <a:lstStyle/>
                    <a:p>
                      <a:pPr algn="ctr"/>
                      <a:endParaRPr lang="es-ES" dirty="0"/>
                    </a:p>
                  </a:txBody>
                  <a:tcPr/>
                </a:tc>
                <a:tc>
                  <a:txBody>
                    <a:bodyPr/>
                    <a:lstStyle/>
                    <a:p>
                      <a:pPr algn="ctr"/>
                      <a:r>
                        <a:rPr lang="es-ES" dirty="0" smtClean="0"/>
                        <a:t>TOTAL</a:t>
                      </a:r>
                      <a:endParaRPr lang="es-ES" dirty="0"/>
                    </a:p>
                  </a:txBody>
                  <a:tcPr/>
                </a:tc>
                <a:tc>
                  <a:txBody>
                    <a:bodyPr/>
                    <a:lstStyle/>
                    <a:p>
                      <a:pPr algn="ctr"/>
                      <a:r>
                        <a:rPr lang="es-ES" dirty="0" smtClean="0"/>
                        <a:t>200</a:t>
                      </a:r>
                      <a:endParaRPr lang="es-E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284163" y="2133600"/>
            <a:ext cx="8574087" cy="3992563"/>
          </a:xfrm>
        </p:spPr>
        <p:txBody>
          <a:bodyPr/>
          <a:lstStyle/>
          <a:p>
            <a:r>
              <a:rPr lang="es-ES" dirty="0" smtClean="0"/>
              <a:t>3. El número de observaciones puede ser muy elevado y el número de parejas distintas también. Efectuada la reducción de datos se presenta en una tabla de doble entrada.</a:t>
            </a:r>
          </a:p>
          <a:p>
            <a:r>
              <a:rPr lang="es-ES" dirty="0" smtClean="0"/>
              <a:t>Puede ocurrir que ambas variables tomen muchos valores distintos o que los tome sólo una, en este caso se presentará a intervalos</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522111" y="1862667"/>
            <a:ext cx="8336139" cy="4656665"/>
          </a:xfrm>
        </p:spPr>
        <p:txBody>
          <a:bodyPr>
            <a:normAutofit lnSpcReduction="10000"/>
          </a:bodyPr>
          <a:lstStyle/>
          <a:p>
            <a:r>
              <a:rPr lang="es-ES" dirty="0" smtClean="0"/>
              <a:t>Una vez ordenados y clasificados, los datos obtenidos pueden ser objeto de descripción estadística</a:t>
            </a:r>
          </a:p>
          <a:p>
            <a:r>
              <a:rPr lang="es-ES" dirty="0" smtClean="0"/>
              <a:t>Como los datos varían mucho, el reflejo de estos cambios en las variables y atributos se muestra en sus valores y modalidades a lo largo de la población o muestra</a:t>
            </a:r>
          </a:p>
          <a:p>
            <a:r>
              <a:rPr lang="es-ES" dirty="0" smtClean="0"/>
              <a:t>Estas variaciones se especifican en distribuciones de frecuencia y en porcentajes y pueden representarse gráficamente</a:t>
            </a:r>
            <a:endParaRPr lang="es-ES" dirty="0"/>
          </a:p>
          <a:p>
            <a:r>
              <a:rPr lang="es-ES" dirty="0"/>
              <a:t>La esencia de la Estadística radica en: reducir, describir y medir los datos referentes a las variaciones y relaciones entre </a:t>
            </a:r>
            <a:r>
              <a:rPr lang="es-ES" dirty="0" smtClean="0"/>
              <a:t>variables</a:t>
            </a:r>
            <a:endParaRPr lang="es-ES" dirty="0"/>
          </a:p>
        </p:txBody>
      </p:sp>
    </p:spTree>
    <p:extLst>
      <p:ext uri="{BB962C8B-B14F-4D97-AF65-F5344CB8AC3E}">
        <p14:creationId xmlns:p14="http://schemas.microsoft.com/office/powerpoint/2010/main" xmlns="" val="354491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284163" y="2133600"/>
            <a:ext cx="8574087" cy="3992563"/>
          </a:xfrm>
        </p:spPr>
        <p:txBody>
          <a:bodyPr/>
          <a:lstStyle/>
          <a:p>
            <a:r>
              <a:rPr lang="es-ES" dirty="0" smtClean="0"/>
              <a:t>En una muestra de 800 se requiere ver la relación entre años de escolaridad y salario</a:t>
            </a:r>
          </a:p>
          <a:p>
            <a:pPr>
              <a:buNone/>
            </a:pPr>
            <a:endParaRPr lang="es-ES" dirty="0"/>
          </a:p>
        </p:txBody>
      </p:sp>
      <p:graphicFrame>
        <p:nvGraphicFramePr>
          <p:cNvPr id="4" name="3 Tabla"/>
          <p:cNvGraphicFramePr>
            <a:graphicFrameLocks noGrp="1"/>
          </p:cNvGraphicFramePr>
          <p:nvPr/>
        </p:nvGraphicFramePr>
        <p:xfrm>
          <a:off x="1524000" y="3079630"/>
          <a:ext cx="6096000" cy="2768600"/>
        </p:xfrm>
        <a:graphic>
          <a:graphicData uri="http://schemas.openxmlformats.org/drawingml/2006/table">
            <a:tbl>
              <a:tblPr firstRow="1" bandRow="1">
                <a:tableStyleId>{5C22544A-7EE6-4342-B048-85BDC9FD1C3A}</a:tableStyleId>
              </a:tblPr>
              <a:tblGrid>
                <a:gridCol w="1339970"/>
                <a:gridCol w="1098430"/>
                <a:gridCol w="1219200"/>
                <a:gridCol w="1219200"/>
                <a:gridCol w="1219200"/>
              </a:tblGrid>
              <a:tr h="370840">
                <a:tc rowSpan="2">
                  <a:txBody>
                    <a:bodyPr/>
                    <a:lstStyle/>
                    <a:p>
                      <a:pPr algn="ctr"/>
                      <a:r>
                        <a:rPr lang="es-ES" dirty="0" smtClean="0"/>
                        <a:t>Años</a:t>
                      </a:r>
                      <a:r>
                        <a:rPr lang="es-ES" baseline="0" dirty="0" smtClean="0"/>
                        <a:t> de escolaridad</a:t>
                      </a:r>
                      <a:endParaRPr lang="es-ES" dirty="0"/>
                    </a:p>
                  </a:txBody>
                  <a:tcPr/>
                </a:tc>
                <a:tc gridSpan="3">
                  <a:txBody>
                    <a:bodyPr/>
                    <a:lstStyle/>
                    <a:p>
                      <a:pPr algn="ctr"/>
                      <a:r>
                        <a:rPr lang="es-ES" dirty="0" smtClean="0"/>
                        <a:t>Salarios</a:t>
                      </a:r>
                      <a:r>
                        <a:rPr lang="es-ES" baseline="0" dirty="0" smtClean="0"/>
                        <a:t> mensuales</a:t>
                      </a:r>
                      <a:endParaRPr lang="es-ES" dirty="0"/>
                    </a:p>
                  </a:txBody>
                  <a:tcPr/>
                </a:tc>
                <a:tc hMerge="1">
                  <a:txBody>
                    <a:bodyPr/>
                    <a:lstStyle/>
                    <a:p>
                      <a:endParaRPr lang="es-ES"/>
                    </a:p>
                  </a:txBody>
                  <a:tcPr/>
                </a:tc>
                <a:tc hMerge="1">
                  <a:txBody>
                    <a:bodyPr/>
                    <a:lstStyle/>
                    <a:p>
                      <a:endParaRPr lang="es-ES"/>
                    </a:p>
                  </a:txBody>
                  <a:tcPr/>
                </a:tc>
                <a:tc rowSpan="2">
                  <a:txBody>
                    <a:bodyPr/>
                    <a:lstStyle/>
                    <a:p>
                      <a:pPr algn="ctr"/>
                      <a:r>
                        <a:rPr lang="es-ES" dirty="0" smtClean="0"/>
                        <a:t>Unidades</a:t>
                      </a:r>
                      <a:r>
                        <a:rPr lang="es-ES" baseline="0" dirty="0" smtClean="0"/>
                        <a:t> de muestra</a:t>
                      </a:r>
                      <a:endParaRPr lang="es-ES" dirty="0"/>
                    </a:p>
                  </a:txBody>
                  <a:tcPr/>
                </a:tc>
              </a:tr>
              <a:tr h="370840">
                <a:tc vMerge="1">
                  <a:txBody>
                    <a:bodyPr/>
                    <a:lstStyle/>
                    <a:p>
                      <a:endParaRPr lang="es-ES" dirty="0"/>
                    </a:p>
                  </a:txBody>
                  <a:tcPr/>
                </a:tc>
                <a:tc>
                  <a:txBody>
                    <a:bodyPr/>
                    <a:lstStyle/>
                    <a:p>
                      <a:pPr algn="ctr"/>
                      <a:r>
                        <a:rPr lang="es-ES" dirty="0" smtClean="0"/>
                        <a:t>De 18-30</a:t>
                      </a:r>
                      <a:endParaRPr lang="es-ES" dirty="0"/>
                    </a:p>
                  </a:txBody>
                  <a:tcPr/>
                </a:tc>
                <a:tc>
                  <a:txBody>
                    <a:bodyPr/>
                    <a:lstStyle/>
                    <a:p>
                      <a:pPr algn="ctr"/>
                      <a:r>
                        <a:rPr lang="es-ES" dirty="0" smtClean="0"/>
                        <a:t>De</a:t>
                      </a:r>
                      <a:r>
                        <a:rPr lang="es-ES" baseline="0" dirty="0" smtClean="0"/>
                        <a:t> 30-60</a:t>
                      </a:r>
                      <a:endParaRPr lang="es-ES" dirty="0"/>
                    </a:p>
                  </a:txBody>
                  <a:tcPr/>
                </a:tc>
                <a:tc>
                  <a:txBody>
                    <a:bodyPr/>
                    <a:lstStyle/>
                    <a:p>
                      <a:pPr algn="ctr"/>
                      <a:r>
                        <a:rPr lang="es-ES" dirty="0" smtClean="0"/>
                        <a:t>De 60-100</a:t>
                      </a:r>
                      <a:endParaRPr lang="es-ES" dirty="0"/>
                    </a:p>
                  </a:txBody>
                  <a:tcPr/>
                </a:tc>
                <a:tc vMerge="1">
                  <a:txBody>
                    <a:bodyPr/>
                    <a:lstStyle/>
                    <a:p>
                      <a:endParaRPr lang="es-ES"/>
                    </a:p>
                  </a:txBody>
                  <a:tcPr/>
                </a:tc>
              </a:tr>
              <a:tr h="370840">
                <a:tc>
                  <a:txBody>
                    <a:bodyPr/>
                    <a:lstStyle/>
                    <a:p>
                      <a:pPr algn="ctr"/>
                      <a:r>
                        <a:rPr lang="es-ES" dirty="0" smtClean="0"/>
                        <a:t>6 años</a:t>
                      </a:r>
                      <a:endParaRPr lang="es-ES" dirty="0"/>
                    </a:p>
                  </a:txBody>
                  <a:tcPr/>
                </a:tc>
                <a:tc>
                  <a:txBody>
                    <a:bodyPr/>
                    <a:lstStyle/>
                    <a:p>
                      <a:pPr algn="ctr"/>
                      <a:r>
                        <a:rPr lang="es-ES" dirty="0" smtClean="0"/>
                        <a:t>143</a:t>
                      </a:r>
                      <a:endParaRPr lang="es-ES" dirty="0"/>
                    </a:p>
                  </a:txBody>
                  <a:tcPr/>
                </a:tc>
                <a:tc>
                  <a:txBody>
                    <a:bodyPr/>
                    <a:lstStyle/>
                    <a:p>
                      <a:pPr algn="ctr"/>
                      <a:r>
                        <a:rPr lang="es-ES" dirty="0" smtClean="0"/>
                        <a:t>59</a:t>
                      </a:r>
                      <a:endParaRPr lang="es-ES" dirty="0"/>
                    </a:p>
                  </a:txBody>
                  <a:tcPr/>
                </a:tc>
                <a:tc>
                  <a:txBody>
                    <a:bodyPr/>
                    <a:lstStyle/>
                    <a:p>
                      <a:pPr algn="ctr"/>
                      <a:r>
                        <a:rPr lang="es-ES" dirty="0" smtClean="0"/>
                        <a:t>0</a:t>
                      </a:r>
                      <a:endParaRPr lang="es-ES" dirty="0"/>
                    </a:p>
                  </a:txBody>
                  <a:tcPr/>
                </a:tc>
                <a:tc>
                  <a:txBody>
                    <a:bodyPr/>
                    <a:lstStyle/>
                    <a:p>
                      <a:pPr algn="ctr"/>
                      <a:r>
                        <a:rPr lang="es-ES" dirty="0" smtClean="0"/>
                        <a:t>202</a:t>
                      </a:r>
                      <a:endParaRPr lang="es-ES" dirty="0"/>
                    </a:p>
                  </a:txBody>
                  <a:tcPr/>
                </a:tc>
              </a:tr>
              <a:tr h="370840">
                <a:tc>
                  <a:txBody>
                    <a:bodyPr/>
                    <a:lstStyle/>
                    <a:p>
                      <a:pPr algn="ctr"/>
                      <a:r>
                        <a:rPr lang="es-ES" dirty="0" smtClean="0"/>
                        <a:t>8 años</a:t>
                      </a:r>
                      <a:endParaRPr lang="es-ES" dirty="0"/>
                    </a:p>
                  </a:txBody>
                  <a:tcPr/>
                </a:tc>
                <a:tc>
                  <a:txBody>
                    <a:bodyPr/>
                    <a:lstStyle/>
                    <a:p>
                      <a:pPr algn="ctr"/>
                      <a:r>
                        <a:rPr lang="es-ES" dirty="0" smtClean="0"/>
                        <a:t>96</a:t>
                      </a:r>
                      <a:endParaRPr lang="es-ES" dirty="0"/>
                    </a:p>
                  </a:txBody>
                  <a:tcPr/>
                </a:tc>
                <a:tc>
                  <a:txBody>
                    <a:bodyPr/>
                    <a:lstStyle/>
                    <a:p>
                      <a:pPr algn="ctr"/>
                      <a:r>
                        <a:rPr lang="es-ES" dirty="0" smtClean="0"/>
                        <a:t>170</a:t>
                      </a:r>
                      <a:endParaRPr lang="es-ES" dirty="0"/>
                    </a:p>
                  </a:txBody>
                  <a:tcPr/>
                </a:tc>
                <a:tc>
                  <a:txBody>
                    <a:bodyPr/>
                    <a:lstStyle/>
                    <a:p>
                      <a:pPr algn="ctr"/>
                      <a:r>
                        <a:rPr lang="es-ES" dirty="0" smtClean="0"/>
                        <a:t>32</a:t>
                      </a:r>
                      <a:endParaRPr lang="es-ES" dirty="0"/>
                    </a:p>
                  </a:txBody>
                  <a:tcPr/>
                </a:tc>
                <a:tc>
                  <a:txBody>
                    <a:bodyPr/>
                    <a:lstStyle/>
                    <a:p>
                      <a:pPr algn="ctr"/>
                      <a:r>
                        <a:rPr lang="es-ES" dirty="0" smtClean="0"/>
                        <a:t>298</a:t>
                      </a:r>
                      <a:endParaRPr lang="es-ES" dirty="0"/>
                    </a:p>
                  </a:txBody>
                  <a:tcPr/>
                </a:tc>
              </a:tr>
              <a:tr h="370840">
                <a:tc>
                  <a:txBody>
                    <a:bodyPr/>
                    <a:lstStyle/>
                    <a:p>
                      <a:pPr algn="ctr"/>
                      <a:r>
                        <a:rPr lang="es-ES" dirty="0" smtClean="0"/>
                        <a:t>10 años</a:t>
                      </a:r>
                      <a:endParaRPr lang="es-ES" dirty="0"/>
                    </a:p>
                  </a:txBody>
                  <a:tcPr/>
                </a:tc>
                <a:tc>
                  <a:txBody>
                    <a:bodyPr/>
                    <a:lstStyle/>
                    <a:p>
                      <a:pPr algn="ctr"/>
                      <a:r>
                        <a:rPr lang="es-ES" dirty="0" smtClean="0"/>
                        <a:t>0</a:t>
                      </a:r>
                      <a:endParaRPr lang="es-ES" dirty="0"/>
                    </a:p>
                  </a:txBody>
                  <a:tcPr/>
                </a:tc>
                <a:tc>
                  <a:txBody>
                    <a:bodyPr/>
                    <a:lstStyle/>
                    <a:p>
                      <a:pPr algn="ctr"/>
                      <a:r>
                        <a:rPr lang="es-ES" dirty="0" smtClean="0"/>
                        <a:t>123</a:t>
                      </a:r>
                      <a:endParaRPr lang="es-ES" dirty="0"/>
                    </a:p>
                  </a:txBody>
                  <a:tcPr/>
                </a:tc>
                <a:tc>
                  <a:txBody>
                    <a:bodyPr/>
                    <a:lstStyle/>
                    <a:p>
                      <a:pPr algn="ctr"/>
                      <a:r>
                        <a:rPr lang="es-ES" dirty="0" smtClean="0"/>
                        <a:t>56</a:t>
                      </a:r>
                      <a:endParaRPr lang="es-ES" dirty="0"/>
                    </a:p>
                  </a:txBody>
                  <a:tcPr/>
                </a:tc>
                <a:tc>
                  <a:txBody>
                    <a:bodyPr/>
                    <a:lstStyle/>
                    <a:p>
                      <a:pPr algn="ctr"/>
                      <a:r>
                        <a:rPr lang="es-ES" dirty="0" smtClean="0"/>
                        <a:t>179</a:t>
                      </a:r>
                      <a:endParaRPr lang="es-ES" dirty="0"/>
                    </a:p>
                  </a:txBody>
                  <a:tcPr/>
                </a:tc>
              </a:tr>
              <a:tr h="370840">
                <a:tc>
                  <a:txBody>
                    <a:bodyPr/>
                    <a:lstStyle/>
                    <a:p>
                      <a:pPr algn="ctr"/>
                      <a:r>
                        <a:rPr lang="es-ES" dirty="0" smtClean="0"/>
                        <a:t>12 años</a:t>
                      </a:r>
                      <a:endParaRPr lang="es-ES" dirty="0"/>
                    </a:p>
                  </a:txBody>
                  <a:tcPr/>
                </a:tc>
                <a:tc>
                  <a:txBody>
                    <a:bodyPr/>
                    <a:lstStyle/>
                    <a:p>
                      <a:pPr algn="ctr"/>
                      <a:r>
                        <a:rPr lang="es-ES" dirty="0" smtClean="0"/>
                        <a:t>0</a:t>
                      </a:r>
                      <a:endParaRPr lang="es-ES" dirty="0"/>
                    </a:p>
                  </a:txBody>
                  <a:tcPr/>
                </a:tc>
                <a:tc>
                  <a:txBody>
                    <a:bodyPr/>
                    <a:lstStyle/>
                    <a:p>
                      <a:pPr algn="ctr"/>
                      <a:r>
                        <a:rPr lang="es-ES" dirty="0" smtClean="0"/>
                        <a:t>17</a:t>
                      </a:r>
                      <a:endParaRPr lang="es-ES" dirty="0"/>
                    </a:p>
                  </a:txBody>
                  <a:tcPr/>
                </a:tc>
                <a:tc>
                  <a:txBody>
                    <a:bodyPr/>
                    <a:lstStyle/>
                    <a:p>
                      <a:pPr algn="ctr"/>
                      <a:r>
                        <a:rPr lang="es-ES" dirty="0" smtClean="0"/>
                        <a:t>104</a:t>
                      </a:r>
                      <a:endParaRPr lang="es-ES" dirty="0"/>
                    </a:p>
                  </a:txBody>
                  <a:tcPr/>
                </a:tc>
                <a:tc>
                  <a:txBody>
                    <a:bodyPr/>
                    <a:lstStyle/>
                    <a:p>
                      <a:pPr algn="ctr"/>
                      <a:r>
                        <a:rPr lang="es-ES" dirty="0" smtClean="0"/>
                        <a:t>121</a:t>
                      </a:r>
                      <a:endParaRPr lang="es-ES" dirty="0"/>
                    </a:p>
                  </a:txBody>
                  <a:tcPr/>
                </a:tc>
              </a:tr>
              <a:tr h="370840">
                <a:tc>
                  <a:txBody>
                    <a:bodyPr/>
                    <a:lstStyle/>
                    <a:p>
                      <a:pPr algn="ctr"/>
                      <a:r>
                        <a:rPr lang="es-ES" dirty="0" smtClean="0"/>
                        <a:t>TOTAL</a:t>
                      </a:r>
                      <a:endParaRPr lang="es-ES" dirty="0"/>
                    </a:p>
                  </a:txBody>
                  <a:tcPr/>
                </a:tc>
                <a:tc>
                  <a:txBody>
                    <a:bodyPr/>
                    <a:lstStyle/>
                    <a:p>
                      <a:pPr algn="ctr"/>
                      <a:r>
                        <a:rPr lang="es-ES" dirty="0" smtClean="0"/>
                        <a:t>239</a:t>
                      </a:r>
                      <a:endParaRPr lang="es-ES" dirty="0"/>
                    </a:p>
                  </a:txBody>
                  <a:tcPr/>
                </a:tc>
                <a:tc>
                  <a:txBody>
                    <a:bodyPr/>
                    <a:lstStyle/>
                    <a:p>
                      <a:pPr algn="ctr"/>
                      <a:r>
                        <a:rPr lang="es-ES" dirty="0" smtClean="0"/>
                        <a:t>369</a:t>
                      </a:r>
                      <a:endParaRPr lang="es-ES" dirty="0"/>
                    </a:p>
                  </a:txBody>
                  <a:tcPr/>
                </a:tc>
                <a:tc>
                  <a:txBody>
                    <a:bodyPr/>
                    <a:lstStyle/>
                    <a:p>
                      <a:pPr algn="ctr"/>
                      <a:r>
                        <a:rPr lang="es-ES" dirty="0" smtClean="0"/>
                        <a:t>192</a:t>
                      </a:r>
                      <a:endParaRPr lang="es-ES" dirty="0"/>
                    </a:p>
                  </a:txBody>
                  <a:tcPr/>
                </a:tc>
                <a:tc>
                  <a:txBody>
                    <a:bodyPr/>
                    <a:lstStyle/>
                    <a:p>
                      <a:pPr algn="ctr"/>
                      <a:r>
                        <a:rPr lang="es-ES" dirty="0" smtClean="0"/>
                        <a:t>800</a:t>
                      </a:r>
                      <a:endParaRPr lang="es-E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284163" y="2133600"/>
            <a:ext cx="8574087" cy="3992563"/>
          </a:xfrm>
        </p:spPr>
        <p:txBody>
          <a:bodyPr>
            <a:normAutofit fontScale="92500" lnSpcReduction="10000"/>
          </a:bodyPr>
          <a:lstStyle/>
          <a:p>
            <a:r>
              <a:rPr lang="es-ES" dirty="0" smtClean="0"/>
              <a:t>Con las estadísticas de más de dos variables se pretenden conocer la relación que liga más de dos variables, hasta un conjunto de ellas. </a:t>
            </a:r>
          </a:p>
          <a:p>
            <a:r>
              <a:rPr lang="es-ES" dirty="0" smtClean="0"/>
              <a:t>Ejemplo: los gastos mensuales de una familia es una variable que está relacionada con: ingresos familiares, número de hijos, edad de los hijos, nivel de precios.</a:t>
            </a:r>
            <a:br>
              <a:rPr lang="es-ES" dirty="0" smtClean="0"/>
            </a:br>
            <a:r>
              <a:rPr lang="es-ES" dirty="0" smtClean="0"/>
              <a:t>En un estudio que se consideren las relaciones de influencia de tales variables los datos se pueden presentar en tablas en las que no cabe el formato de doble entrada como hemos mostrado antes. Además se ha de distinguir entre variables que tengan pocas observaciones, con muchos o pocos valores, y variables donde hay muchas unidades de </a:t>
            </a:r>
            <a:r>
              <a:rPr lang="es-ES" dirty="0" err="1" smtClean="0"/>
              <a:t>estuido</a:t>
            </a:r>
            <a:endParaRPr lang="es-E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284163" y="2133600"/>
            <a:ext cx="8574087" cy="3992563"/>
          </a:xfrm>
        </p:spPr>
        <p:txBody>
          <a:bodyPr/>
          <a:lstStyle/>
          <a:p>
            <a:r>
              <a:rPr lang="es-ES" dirty="0" smtClean="0"/>
              <a:t>En el primer caso se elabora una tabla con tantas columnas como variables, descritas estas ya sea en todos sus datos o ya sea en intervalos. En esta tabla cada fila corresponde a una unidad.</a:t>
            </a:r>
          </a:p>
          <a:p>
            <a:r>
              <a:rPr lang="es-ES" dirty="0" smtClean="0"/>
              <a:t>En el segundo caso los datos se presentan describiendo las unidades por el procedimiento de agregación, es decir, agrupar los elementos de población por modalidades de atributo o valores de una variable en estudio. Los datos se presentan también en tantas columnas como variables se relacionen.</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Estadística de atributos</a:t>
            </a:r>
            <a:endParaRPr lang="es-ES" dirty="0"/>
          </a:p>
        </p:txBody>
      </p:sp>
      <p:sp>
        <p:nvSpPr>
          <p:cNvPr id="3" name="2 Marcador de contenido"/>
          <p:cNvSpPr>
            <a:spLocks noGrp="1"/>
          </p:cNvSpPr>
          <p:nvPr>
            <p:ph idx="1"/>
          </p:nvPr>
        </p:nvSpPr>
        <p:spPr>
          <a:xfrm>
            <a:off x="284163" y="2133600"/>
            <a:ext cx="8574087" cy="3992563"/>
          </a:xfrm>
        </p:spPr>
        <p:txBody>
          <a:bodyPr>
            <a:normAutofit fontScale="92500" lnSpcReduction="10000"/>
          </a:bodyPr>
          <a:lstStyle/>
          <a:p>
            <a:r>
              <a:rPr lang="es-ES" dirty="0" smtClean="0"/>
              <a:t>En los atributos las observaciones de las unidades de la población o de la muestra que se estudia se reúnen en modalidades.</a:t>
            </a:r>
          </a:p>
          <a:p>
            <a:r>
              <a:rPr lang="es-ES" dirty="0" smtClean="0"/>
              <a:t>Un primer problema es la definición de las modalidades, ya que en muchos atributos éstas son formadas por el investigador según el criterio de la investigación dependiendo de la opción teórica y conceptual.</a:t>
            </a:r>
          </a:p>
          <a:p>
            <a:r>
              <a:rPr lang="es-ES" dirty="0" smtClean="0"/>
              <a:t>Hay atributos cuyas modalidades son conocidas (sexo: varón y hembra), pero cuando hay que trabajar con actitudes y comportamientos las modalidades han de ser elaboradas comprendiendo todas las características del atributo y después se pueden cuantificar</a:t>
            </a: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284163" y="2133600"/>
            <a:ext cx="8574087" cy="3992563"/>
          </a:xfrm>
        </p:spPr>
        <p:txBody>
          <a:bodyPr/>
          <a:lstStyle/>
          <a:p>
            <a:r>
              <a:rPr lang="es-ES" dirty="0" smtClean="0"/>
              <a:t>Cuando las actitudes, comportamiento, percepciones, opiniones, se expresan en conceptos y se analizan de este modo, entonces se elaboran las tablas para los atributos</a:t>
            </a:r>
          </a:p>
          <a:p>
            <a:r>
              <a:rPr lang="es-ES" dirty="0" smtClean="0"/>
              <a:t>Cuando la modalidad del atributo se expresa en un número de atributo pasa a ser una variable. Con relación a la presentación estadística se ha de distinguir entre: un atributo, dos atributos y más de dos, así como ver las estadísticas mixtas: combinación de atributo </a:t>
            </a:r>
            <a:r>
              <a:rPr lang="es-ES" smtClean="0"/>
              <a:t>y variable </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En las estadísticas de un atributo los datos se presentan en una tabla de dos columnas, en una las modalidades del atributo y en la otra las modalidades de observación </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3214492039"/>
              </p:ext>
            </p:extLst>
          </p:nvPr>
        </p:nvGraphicFramePr>
        <p:xfrm>
          <a:off x="1524000" y="3530283"/>
          <a:ext cx="6096000" cy="2865120"/>
        </p:xfrm>
        <a:graphic>
          <a:graphicData uri="http://schemas.openxmlformats.org/drawingml/2006/table">
            <a:tbl>
              <a:tblPr firstRow="1" bandRow="1">
                <a:tableStyleId>{5C22544A-7EE6-4342-B048-85BDC9FD1C3A}</a:tableStyleId>
              </a:tblPr>
              <a:tblGrid>
                <a:gridCol w="2384778"/>
                <a:gridCol w="1679222"/>
                <a:gridCol w="2032000"/>
              </a:tblGrid>
              <a:tr h="370840">
                <a:tc>
                  <a:txBody>
                    <a:bodyPr/>
                    <a:lstStyle/>
                    <a:p>
                      <a:r>
                        <a:rPr lang="es-ES" dirty="0" smtClean="0"/>
                        <a:t>Ortodoxia religiosa</a:t>
                      </a:r>
                    </a:p>
                    <a:p>
                      <a:r>
                        <a:rPr lang="es-ES" dirty="0" smtClean="0"/>
                        <a:t>(atributo)</a:t>
                      </a:r>
                      <a:endParaRPr lang="es-ES" dirty="0"/>
                    </a:p>
                  </a:txBody>
                  <a:tcPr/>
                </a:tc>
                <a:tc>
                  <a:txBody>
                    <a:bodyPr/>
                    <a:lstStyle/>
                    <a:p>
                      <a:pPr algn="ctr"/>
                      <a:r>
                        <a:rPr lang="es-ES" dirty="0" smtClean="0"/>
                        <a:t>Frecuencias</a:t>
                      </a:r>
                      <a:endParaRPr lang="es-ES" dirty="0"/>
                    </a:p>
                  </a:txBody>
                  <a:tcPr/>
                </a:tc>
                <a:tc>
                  <a:txBody>
                    <a:bodyPr/>
                    <a:lstStyle/>
                    <a:p>
                      <a:pPr algn="ctr"/>
                      <a:r>
                        <a:rPr lang="es-ES" dirty="0" smtClean="0"/>
                        <a:t>Porcentaje</a:t>
                      </a:r>
                      <a:endParaRPr lang="es-ES" dirty="0"/>
                    </a:p>
                  </a:txBody>
                  <a:tcPr/>
                </a:tc>
              </a:tr>
              <a:tr h="370840">
                <a:tc>
                  <a:txBody>
                    <a:bodyPr/>
                    <a:lstStyle/>
                    <a:p>
                      <a:r>
                        <a:rPr lang="es-ES" dirty="0" smtClean="0"/>
                        <a:t>Práctica y creencia</a:t>
                      </a:r>
                      <a:endParaRPr lang="es-ES" dirty="0"/>
                    </a:p>
                  </a:txBody>
                  <a:tcPr/>
                </a:tc>
                <a:tc>
                  <a:txBody>
                    <a:bodyPr/>
                    <a:lstStyle/>
                    <a:p>
                      <a:pPr algn="ctr"/>
                      <a:r>
                        <a:rPr lang="es-ES" dirty="0" smtClean="0"/>
                        <a:t>101</a:t>
                      </a:r>
                      <a:endParaRPr lang="es-ES" dirty="0"/>
                    </a:p>
                  </a:txBody>
                  <a:tcPr/>
                </a:tc>
                <a:tc>
                  <a:txBody>
                    <a:bodyPr/>
                    <a:lstStyle/>
                    <a:p>
                      <a:pPr algn="ctr"/>
                      <a:r>
                        <a:rPr lang="es-ES" dirty="0" smtClean="0"/>
                        <a:t>50,50</a:t>
                      </a:r>
                      <a:endParaRPr lang="es-ES" dirty="0"/>
                    </a:p>
                  </a:txBody>
                  <a:tcPr/>
                </a:tc>
              </a:tr>
              <a:tr h="370840">
                <a:tc>
                  <a:txBody>
                    <a:bodyPr/>
                    <a:lstStyle/>
                    <a:p>
                      <a:r>
                        <a:rPr lang="es-ES" dirty="0" smtClean="0"/>
                        <a:t>Práctica sin creencia</a:t>
                      </a:r>
                      <a:endParaRPr lang="es-ES" dirty="0"/>
                    </a:p>
                  </a:txBody>
                  <a:tcPr/>
                </a:tc>
                <a:tc>
                  <a:txBody>
                    <a:bodyPr/>
                    <a:lstStyle/>
                    <a:p>
                      <a:pPr algn="ctr"/>
                      <a:r>
                        <a:rPr lang="es-ES" dirty="0" smtClean="0"/>
                        <a:t>42</a:t>
                      </a:r>
                      <a:endParaRPr lang="es-ES" dirty="0"/>
                    </a:p>
                  </a:txBody>
                  <a:tcPr/>
                </a:tc>
                <a:tc>
                  <a:txBody>
                    <a:bodyPr/>
                    <a:lstStyle/>
                    <a:p>
                      <a:pPr algn="ctr"/>
                      <a:r>
                        <a:rPr lang="es-ES" dirty="0" smtClean="0"/>
                        <a:t>21,00</a:t>
                      </a:r>
                      <a:endParaRPr lang="es-ES" dirty="0"/>
                    </a:p>
                  </a:txBody>
                  <a:tcPr/>
                </a:tc>
              </a:tr>
              <a:tr h="370840">
                <a:tc>
                  <a:txBody>
                    <a:bodyPr/>
                    <a:lstStyle/>
                    <a:p>
                      <a:r>
                        <a:rPr lang="es-ES" dirty="0" smtClean="0"/>
                        <a:t>Creencia sin práctica</a:t>
                      </a:r>
                      <a:endParaRPr lang="es-ES" dirty="0"/>
                    </a:p>
                  </a:txBody>
                  <a:tcPr/>
                </a:tc>
                <a:tc>
                  <a:txBody>
                    <a:bodyPr/>
                    <a:lstStyle/>
                    <a:p>
                      <a:pPr algn="ctr"/>
                      <a:r>
                        <a:rPr lang="es-ES" dirty="0" smtClean="0"/>
                        <a:t>12</a:t>
                      </a:r>
                      <a:endParaRPr lang="es-ES" dirty="0"/>
                    </a:p>
                  </a:txBody>
                  <a:tcPr/>
                </a:tc>
                <a:tc>
                  <a:txBody>
                    <a:bodyPr/>
                    <a:lstStyle/>
                    <a:p>
                      <a:pPr algn="ctr"/>
                      <a:r>
                        <a:rPr lang="es-ES" dirty="0" smtClean="0"/>
                        <a:t>6,00</a:t>
                      </a:r>
                      <a:endParaRPr lang="es-ES" dirty="0"/>
                    </a:p>
                  </a:txBody>
                  <a:tcPr/>
                </a:tc>
              </a:tr>
              <a:tr h="370840">
                <a:tc>
                  <a:txBody>
                    <a:bodyPr/>
                    <a:lstStyle/>
                    <a:p>
                      <a:r>
                        <a:rPr lang="es-ES" dirty="0" smtClean="0"/>
                        <a:t>Agnósticos</a:t>
                      </a:r>
                      <a:endParaRPr lang="es-ES" dirty="0"/>
                    </a:p>
                  </a:txBody>
                  <a:tcPr/>
                </a:tc>
                <a:tc>
                  <a:txBody>
                    <a:bodyPr/>
                    <a:lstStyle/>
                    <a:p>
                      <a:pPr algn="ctr"/>
                      <a:r>
                        <a:rPr lang="es-ES" dirty="0" smtClean="0"/>
                        <a:t>30</a:t>
                      </a:r>
                      <a:endParaRPr lang="es-ES" dirty="0"/>
                    </a:p>
                  </a:txBody>
                  <a:tcPr/>
                </a:tc>
                <a:tc>
                  <a:txBody>
                    <a:bodyPr/>
                    <a:lstStyle/>
                    <a:p>
                      <a:pPr algn="ctr"/>
                      <a:r>
                        <a:rPr lang="es-ES" dirty="0" smtClean="0"/>
                        <a:t>19,50</a:t>
                      </a:r>
                      <a:endParaRPr lang="es-ES" dirty="0"/>
                    </a:p>
                  </a:txBody>
                  <a:tcPr/>
                </a:tc>
              </a:tr>
              <a:tr h="370840">
                <a:tc>
                  <a:txBody>
                    <a:bodyPr/>
                    <a:lstStyle/>
                    <a:p>
                      <a:r>
                        <a:rPr lang="es-ES" dirty="0" smtClean="0"/>
                        <a:t>Sin religión</a:t>
                      </a:r>
                      <a:endParaRPr lang="es-ES" dirty="0"/>
                    </a:p>
                  </a:txBody>
                  <a:tcPr/>
                </a:tc>
                <a:tc>
                  <a:txBody>
                    <a:bodyPr/>
                    <a:lstStyle/>
                    <a:p>
                      <a:pPr algn="ctr"/>
                      <a:r>
                        <a:rPr lang="es-ES" dirty="0" smtClean="0"/>
                        <a:t>6</a:t>
                      </a:r>
                      <a:endParaRPr lang="es-ES" dirty="0"/>
                    </a:p>
                  </a:txBody>
                  <a:tcPr/>
                </a:tc>
                <a:tc>
                  <a:txBody>
                    <a:bodyPr/>
                    <a:lstStyle/>
                    <a:p>
                      <a:pPr algn="ctr"/>
                      <a:r>
                        <a:rPr lang="es-ES" dirty="0" smtClean="0"/>
                        <a:t>3,00</a:t>
                      </a:r>
                      <a:endParaRPr lang="es-ES" dirty="0"/>
                    </a:p>
                  </a:txBody>
                  <a:tcPr/>
                </a:tc>
              </a:tr>
              <a:tr h="370840">
                <a:tc>
                  <a:txBody>
                    <a:bodyPr/>
                    <a:lstStyle/>
                    <a:p>
                      <a:r>
                        <a:rPr lang="es-ES" dirty="0" smtClean="0"/>
                        <a:t>TOTAL</a:t>
                      </a:r>
                      <a:endParaRPr lang="es-ES" dirty="0"/>
                    </a:p>
                  </a:txBody>
                  <a:tcPr/>
                </a:tc>
                <a:tc>
                  <a:txBody>
                    <a:bodyPr/>
                    <a:lstStyle/>
                    <a:p>
                      <a:pPr algn="ctr"/>
                      <a:r>
                        <a:rPr lang="es-ES" dirty="0" smtClean="0"/>
                        <a:t>205</a:t>
                      </a:r>
                      <a:endParaRPr lang="es-ES" dirty="0"/>
                    </a:p>
                  </a:txBody>
                  <a:tcPr/>
                </a:tc>
                <a:tc>
                  <a:txBody>
                    <a:bodyPr/>
                    <a:lstStyle/>
                    <a:p>
                      <a:pPr algn="ctr"/>
                      <a:r>
                        <a:rPr lang="es-ES" dirty="0" smtClean="0"/>
                        <a:t>100</a:t>
                      </a:r>
                      <a:endParaRPr lang="es-ES" dirty="0"/>
                    </a:p>
                  </a:txBody>
                  <a:tcPr/>
                </a:tc>
              </a:tr>
            </a:tbl>
          </a:graphicData>
        </a:graphic>
      </p:graphicFrame>
    </p:spTree>
    <p:extLst>
      <p:ext uri="{BB962C8B-B14F-4D97-AF65-F5344CB8AC3E}">
        <p14:creationId xmlns:p14="http://schemas.microsoft.com/office/powerpoint/2010/main" xmlns="" val="699951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En las estadísticas de dos atributos se estudia el grado de dependencia entre dos atributos. Los datos se presentan al igual que en las variables por una tabla de doble entrada</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3338524650"/>
              </p:ext>
            </p:extLst>
          </p:nvPr>
        </p:nvGraphicFramePr>
        <p:xfrm>
          <a:off x="606782" y="3513102"/>
          <a:ext cx="7746998" cy="2865120"/>
        </p:xfrm>
        <a:graphic>
          <a:graphicData uri="http://schemas.openxmlformats.org/drawingml/2006/table">
            <a:tbl>
              <a:tblPr firstRow="1" bandRow="1">
                <a:tableStyleId>{5C22544A-7EE6-4342-B048-85BDC9FD1C3A}</a:tableStyleId>
              </a:tblPr>
              <a:tblGrid>
                <a:gridCol w="1693331"/>
                <a:gridCol w="889000"/>
                <a:gridCol w="1016000"/>
                <a:gridCol w="828525"/>
                <a:gridCol w="1259920"/>
                <a:gridCol w="953508"/>
                <a:gridCol w="1106714"/>
              </a:tblGrid>
              <a:tr h="370840">
                <a:tc rowSpan="2">
                  <a:txBody>
                    <a:bodyPr/>
                    <a:lstStyle/>
                    <a:p>
                      <a:r>
                        <a:rPr lang="es-ES" dirty="0" smtClean="0"/>
                        <a:t>Tipos de actitud</a:t>
                      </a:r>
                      <a:endParaRPr lang="es-ES" dirty="0"/>
                    </a:p>
                  </a:txBody>
                  <a:tcPr/>
                </a:tc>
                <a:tc gridSpan="2">
                  <a:txBody>
                    <a:bodyPr/>
                    <a:lstStyle/>
                    <a:p>
                      <a:pPr algn="ctr"/>
                      <a:r>
                        <a:rPr lang="es-ES" dirty="0" smtClean="0"/>
                        <a:t>Hombres</a:t>
                      </a:r>
                      <a:endParaRPr lang="es-ES" dirty="0"/>
                    </a:p>
                  </a:txBody>
                  <a:tcPr/>
                </a:tc>
                <a:tc hMerge="1">
                  <a:txBody>
                    <a:bodyPr/>
                    <a:lstStyle/>
                    <a:p>
                      <a:endParaRPr lang="es-ES"/>
                    </a:p>
                  </a:txBody>
                  <a:tcPr/>
                </a:tc>
                <a:tc gridSpan="2">
                  <a:txBody>
                    <a:bodyPr/>
                    <a:lstStyle/>
                    <a:p>
                      <a:pPr algn="ctr"/>
                      <a:r>
                        <a:rPr lang="es-ES" dirty="0" smtClean="0"/>
                        <a:t>Mujeres</a:t>
                      </a:r>
                      <a:endParaRPr lang="es-ES" dirty="0"/>
                    </a:p>
                  </a:txBody>
                  <a:tcPr/>
                </a:tc>
                <a:tc hMerge="1">
                  <a:txBody>
                    <a:bodyPr/>
                    <a:lstStyle/>
                    <a:p>
                      <a:endParaRPr lang="es-ES"/>
                    </a:p>
                  </a:txBody>
                  <a:tcPr/>
                </a:tc>
                <a:tc gridSpan="2">
                  <a:txBody>
                    <a:bodyPr/>
                    <a:lstStyle/>
                    <a:p>
                      <a:pPr algn="ctr"/>
                      <a:r>
                        <a:rPr lang="es-ES" dirty="0" smtClean="0"/>
                        <a:t>Total</a:t>
                      </a:r>
                      <a:endParaRPr lang="es-ES" dirty="0"/>
                    </a:p>
                  </a:txBody>
                  <a:tcPr/>
                </a:tc>
                <a:tc hMerge="1">
                  <a:txBody>
                    <a:bodyPr/>
                    <a:lstStyle/>
                    <a:p>
                      <a:endParaRPr lang="es-ES"/>
                    </a:p>
                  </a:txBody>
                  <a:tcPr/>
                </a:tc>
              </a:tr>
              <a:tr h="370840">
                <a:tc vMerge="1">
                  <a:txBody>
                    <a:bodyPr/>
                    <a:lstStyle/>
                    <a:p>
                      <a:endParaRPr lang="es-ES"/>
                    </a:p>
                  </a:txBody>
                  <a:tcPr/>
                </a:tc>
                <a:tc>
                  <a:txBody>
                    <a:bodyPr/>
                    <a:lstStyle/>
                    <a:p>
                      <a:pPr algn="ctr"/>
                      <a:r>
                        <a:rPr lang="es-ES" dirty="0" smtClean="0"/>
                        <a:t>Número</a:t>
                      </a:r>
                      <a:endParaRPr lang="es-ES" dirty="0"/>
                    </a:p>
                  </a:txBody>
                  <a:tcPr/>
                </a:tc>
                <a:tc>
                  <a:txBody>
                    <a:bodyPr/>
                    <a:lstStyle/>
                    <a:p>
                      <a:pPr algn="ctr"/>
                      <a:r>
                        <a:rPr lang="es-ES" dirty="0" smtClean="0"/>
                        <a:t>%</a:t>
                      </a:r>
                      <a:endParaRPr lang="es-ES" dirty="0"/>
                    </a:p>
                  </a:txBody>
                  <a:tcPr/>
                </a:tc>
                <a:tc>
                  <a:txBody>
                    <a:bodyPr/>
                    <a:lstStyle/>
                    <a:p>
                      <a:pPr algn="ctr"/>
                      <a:r>
                        <a:rPr lang="es-ES" dirty="0" smtClean="0"/>
                        <a:t>Número</a:t>
                      </a:r>
                      <a:endParaRPr lang="es-ES" dirty="0"/>
                    </a:p>
                  </a:txBody>
                  <a:tcPr/>
                </a:tc>
                <a:tc>
                  <a:txBody>
                    <a:bodyPr/>
                    <a:lstStyle/>
                    <a:p>
                      <a:pPr algn="ctr"/>
                      <a:r>
                        <a:rPr lang="es-ES" dirty="0" smtClean="0"/>
                        <a:t>%</a:t>
                      </a:r>
                      <a:endParaRPr lang="es-ES" dirty="0"/>
                    </a:p>
                  </a:txBody>
                  <a:tcPr/>
                </a:tc>
                <a:tc>
                  <a:txBody>
                    <a:bodyPr/>
                    <a:lstStyle/>
                    <a:p>
                      <a:pPr algn="ctr"/>
                      <a:r>
                        <a:rPr lang="es-ES" dirty="0" smtClean="0"/>
                        <a:t>Número</a:t>
                      </a:r>
                      <a:endParaRPr lang="es-ES" dirty="0"/>
                    </a:p>
                  </a:txBody>
                  <a:tcPr/>
                </a:tc>
                <a:tc>
                  <a:txBody>
                    <a:bodyPr/>
                    <a:lstStyle/>
                    <a:p>
                      <a:pPr algn="ctr"/>
                      <a:r>
                        <a:rPr lang="es-ES" dirty="0" smtClean="0"/>
                        <a:t>%</a:t>
                      </a:r>
                      <a:endParaRPr lang="es-ES" dirty="0"/>
                    </a:p>
                  </a:txBody>
                  <a:tcPr/>
                </a:tc>
              </a:tr>
              <a:tr h="370840">
                <a:tc>
                  <a:txBody>
                    <a:bodyPr/>
                    <a:lstStyle/>
                    <a:p>
                      <a:r>
                        <a:rPr lang="es-ES" dirty="0" smtClean="0"/>
                        <a:t>Permisividad</a:t>
                      </a:r>
                      <a:endParaRPr lang="es-ES" dirty="0"/>
                    </a:p>
                  </a:txBody>
                  <a:tcPr/>
                </a:tc>
                <a:tc>
                  <a:txBody>
                    <a:bodyPr/>
                    <a:lstStyle/>
                    <a:p>
                      <a:pPr algn="ctr"/>
                      <a:r>
                        <a:rPr lang="es-ES" dirty="0" smtClean="0"/>
                        <a:t>630</a:t>
                      </a:r>
                      <a:endParaRPr lang="es-ES" dirty="0"/>
                    </a:p>
                  </a:txBody>
                  <a:tcPr/>
                </a:tc>
                <a:tc>
                  <a:txBody>
                    <a:bodyPr/>
                    <a:lstStyle/>
                    <a:p>
                      <a:pPr algn="ctr"/>
                      <a:r>
                        <a:rPr lang="es-ES" dirty="0" smtClean="0"/>
                        <a:t>70,79</a:t>
                      </a:r>
                      <a:endParaRPr lang="es-ES" dirty="0"/>
                    </a:p>
                  </a:txBody>
                  <a:tcPr/>
                </a:tc>
                <a:tc>
                  <a:txBody>
                    <a:bodyPr/>
                    <a:lstStyle/>
                    <a:p>
                      <a:pPr algn="ctr"/>
                      <a:r>
                        <a:rPr lang="es-ES" dirty="0" smtClean="0"/>
                        <a:t>830</a:t>
                      </a:r>
                      <a:endParaRPr lang="es-ES" dirty="0"/>
                    </a:p>
                  </a:txBody>
                  <a:tcPr/>
                </a:tc>
                <a:tc>
                  <a:txBody>
                    <a:bodyPr/>
                    <a:lstStyle/>
                    <a:p>
                      <a:pPr algn="ctr"/>
                      <a:r>
                        <a:rPr lang="es-ES" dirty="0" smtClean="0"/>
                        <a:t>61,39</a:t>
                      </a:r>
                      <a:endParaRPr lang="es-ES" dirty="0"/>
                    </a:p>
                  </a:txBody>
                  <a:tcPr/>
                </a:tc>
                <a:tc>
                  <a:txBody>
                    <a:bodyPr/>
                    <a:lstStyle/>
                    <a:p>
                      <a:pPr algn="ctr"/>
                      <a:r>
                        <a:rPr lang="es-ES" dirty="0" smtClean="0"/>
                        <a:t>1460</a:t>
                      </a:r>
                      <a:endParaRPr lang="es-ES" dirty="0"/>
                    </a:p>
                  </a:txBody>
                  <a:tcPr/>
                </a:tc>
                <a:tc>
                  <a:txBody>
                    <a:bodyPr/>
                    <a:lstStyle/>
                    <a:p>
                      <a:pPr algn="ctr"/>
                      <a:r>
                        <a:rPr lang="es-ES" dirty="0" smtClean="0"/>
                        <a:t>65,12</a:t>
                      </a:r>
                      <a:endParaRPr lang="es-ES" dirty="0"/>
                    </a:p>
                  </a:txBody>
                  <a:tcPr/>
                </a:tc>
              </a:tr>
              <a:tr h="370840">
                <a:tc>
                  <a:txBody>
                    <a:bodyPr/>
                    <a:lstStyle/>
                    <a:p>
                      <a:r>
                        <a:rPr lang="es-ES" dirty="0" smtClean="0"/>
                        <a:t>Tolerancia</a:t>
                      </a:r>
                      <a:endParaRPr lang="es-ES" dirty="0"/>
                    </a:p>
                  </a:txBody>
                  <a:tcPr/>
                </a:tc>
                <a:tc>
                  <a:txBody>
                    <a:bodyPr/>
                    <a:lstStyle/>
                    <a:p>
                      <a:pPr algn="ctr"/>
                      <a:r>
                        <a:rPr lang="es-ES" dirty="0" smtClean="0"/>
                        <a:t>127</a:t>
                      </a:r>
                      <a:endParaRPr lang="es-ES" dirty="0"/>
                    </a:p>
                  </a:txBody>
                  <a:tcPr/>
                </a:tc>
                <a:tc>
                  <a:txBody>
                    <a:bodyPr/>
                    <a:lstStyle/>
                    <a:p>
                      <a:pPr algn="ctr"/>
                      <a:r>
                        <a:rPr lang="es-ES" dirty="0" smtClean="0"/>
                        <a:t>14,27</a:t>
                      </a:r>
                      <a:endParaRPr lang="es-ES" dirty="0"/>
                    </a:p>
                  </a:txBody>
                  <a:tcPr/>
                </a:tc>
                <a:tc>
                  <a:txBody>
                    <a:bodyPr/>
                    <a:lstStyle/>
                    <a:p>
                      <a:pPr algn="ctr"/>
                      <a:r>
                        <a:rPr lang="es-ES" dirty="0" smtClean="0"/>
                        <a:t>181</a:t>
                      </a:r>
                      <a:endParaRPr lang="es-ES" dirty="0"/>
                    </a:p>
                  </a:txBody>
                  <a:tcPr/>
                </a:tc>
                <a:tc>
                  <a:txBody>
                    <a:bodyPr/>
                    <a:lstStyle/>
                    <a:p>
                      <a:pPr algn="ctr"/>
                      <a:r>
                        <a:rPr lang="es-ES" dirty="0" smtClean="0"/>
                        <a:t>13,39</a:t>
                      </a:r>
                      <a:endParaRPr lang="es-ES" dirty="0"/>
                    </a:p>
                  </a:txBody>
                  <a:tcPr/>
                </a:tc>
                <a:tc>
                  <a:txBody>
                    <a:bodyPr/>
                    <a:lstStyle/>
                    <a:p>
                      <a:pPr algn="ctr"/>
                      <a:r>
                        <a:rPr lang="es-ES" dirty="0" smtClean="0"/>
                        <a:t>308</a:t>
                      </a:r>
                      <a:endParaRPr lang="es-ES" dirty="0"/>
                    </a:p>
                  </a:txBody>
                  <a:tcPr/>
                </a:tc>
                <a:tc>
                  <a:txBody>
                    <a:bodyPr/>
                    <a:lstStyle/>
                    <a:p>
                      <a:pPr algn="ctr"/>
                      <a:r>
                        <a:rPr lang="es-ES" dirty="0" smtClean="0"/>
                        <a:t>13,74</a:t>
                      </a:r>
                      <a:endParaRPr lang="es-ES" dirty="0"/>
                    </a:p>
                  </a:txBody>
                  <a:tcPr/>
                </a:tc>
              </a:tr>
              <a:tr h="370840">
                <a:tc>
                  <a:txBody>
                    <a:bodyPr/>
                    <a:lstStyle/>
                    <a:p>
                      <a:r>
                        <a:rPr lang="es-ES" dirty="0" smtClean="0"/>
                        <a:t>Punición social</a:t>
                      </a:r>
                      <a:endParaRPr lang="es-ES" dirty="0"/>
                    </a:p>
                  </a:txBody>
                  <a:tcPr/>
                </a:tc>
                <a:tc>
                  <a:txBody>
                    <a:bodyPr/>
                    <a:lstStyle/>
                    <a:p>
                      <a:pPr algn="ctr"/>
                      <a:r>
                        <a:rPr lang="es-ES" dirty="0" smtClean="0"/>
                        <a:t>129</a:t>
                      </a:r>
                      <a:endParaRPr lang="es-ES" dirty="0"/>
                    </a:p>
                  </a:txBody>
                  <a:tcPr/>
                </a:tc>
                <a:tc>
                  <a:txBody>
                    <a:bodyPr/>
                    <a:lstStyle/>
                    <a:p>
                      <a:pPr algn="ctr"/>
                      <a:r>
                        <a:rPr lang="es-ES" dirty="0" smtClean="0"/>
                        <a:t>14,49</a:t>
                      </a:r>
                      <a:endParaRPr lang="es-ES" dirty="0"/>
                    </a:p>
                  </a:txBody>
                  <a:tcPr/>
                </a:tc>
                <a:tc>
                  <a:txBody>
                    <a:bodyPr/>
                    <a:lstStyle/>
                    <a:p>
                      <a:pPr algn="ctr"/>
                      <a:r>
                        <a:rPr lang="es-ES" dirty="0" smtClean="0"/>
                        <a:t>297</a:t>
                      </a:r>
                      <a:endParaRPr lang="es-ES" dirty="0"/>
                    </a:p>
                  </a:txBody>
                  <a:tcPr/>
                </a:tc>
                <a:tc>
                  <a:txBody>
                    <a:bodyPr/>
                    <a:lstStyle/>
                    <a:p>
                      <a:pPr algn="ctr"/>
                      <a:r>
                        <a:rPr lang="es-ES" dirty="0" smtClean="0"/>
                        <a:t>21,97</a:t>
                      </a:r>
                      <a:endParaRPr lang="es-ES" dirty="0"/>
                    </a:p>
                  </a:txBody>
                  <a:tcPr/>
                </a:tc>
                <a:tc>
                  <a:txBody>
                    <a:bodyPr/>
                    <a:lstStyle/>
                    <a:p>
                      <a:pPr algn="ctr"/>
                      <a:r>
                        <a:rPr lang="es-ES" dirty="0" smtClean="0"/>
                        <a:t>426</a:t>
                      </a:r>
                      <a:endParaRPr lang="es-ES" dirty="0"/>
                    </a:p>
                  </a:txBody>
                  <a:tcPr/>
                </a:tc>
                <a:tc>
                  <a:txBody>
                    <a:bodyPr/>
                    <a:lstStyle/>
                    <a:p>
                      <a:pPr algn="ctr"/>
                      <a:r>
                        <a:rPr lang="es-ES" dirty="0" smtClean="0"/>
                        <a:t>19,00</a:t>
                      </a:r>
                      <a:endParaRPr lang="es-ES" dirty="0"/>
                    </a:p>
                  </a:txBody>
                  <a:tcPr/>
                </a:tc>
              </a:tr>
              <a:tr h="370840">
                <a:tc>
                  <a:txBody>
                    <a:bodyPr/>
                    <a:lstStyle/>
                    <a:p>
                      <a:r>
                        <a:rPr lang="es-ES" dirty="0" smtClean="0"/>
                        <a:t>Punición legal</a:t>
                      </a:r>
                      <a:endParaRPr lang="es-ES" dirty="0"/>
                    </a:p>
                  </a:txBody>
                  <a:tcPr/>
                </a:tc>
                <a:tc>
                  <a:txBody>
                    <a:bodyPr/>
                    <a:lstStyle/>
                    <a:p>
                      <a:pPr algn="ctr"/>
                      <a:r>
                        <a:rPr lang="es-ES" dirty="0" smtClean="0"/>
                        <a:t>4</a:t>
                      </a:r>
                      <a:endParaRPr lang="es-ES" dirty="0"/>
                    </a:p>
                  </a:txBody>
                  <a:tcPr/>
                </a:tc>
                <a:tc>
                  <a:txBody>
                    <a:bodyPr/>
                    <a:lstStyle/>
                    <a:p>
                      <a:pPr algn="ctr"/>
                      <a:r>
                        <a:rPr lang="es-ES" dirty="0" smtClean="0"/>
                        <a:t>0,45</a:t>
                      </a:r>
                      <a:endParaRPr lang="es-ES" dirty="0"/>
                    </a:p>
                  </a:txBody>
                  <a:tcPr/>
                </a:tc>
                <a:tc>
                  <a:txBody>
                    <a:bodyPr/>
                    <a:lstStyle/>
                    <a:p>
                      <a:pPr algn="ctr"/>
                      <a:r>
                        <a:rPr lang="es-ES" dirty="0" smtClean="0"/>
                        <a:t>44</a:t>
                      </a:r>
                      <a:endParaRPr lang="es-ES" dirty="0"/>
                    </a:p>
                  </a:txBody>
                  <a:tcPr/>
                </a:tc>
                <a:tc>
                  <a:txBody>
                    <a:bodyPr/>
                    <a:lstStyle/>
                    <a:p>
                      <a:pPr algn="ctr"/>
                      <a:r>
                        <a:rPr lang="es-ES" dirty="0" smtClean="0"/>
                        <a:t>3,25</a:t>
                      </a:r>
                      <a:endParaRPr lang="es-ES" dirty="0"/>
                    </a:p>
                  </a:txBody>
                  <a:tcPr/>
                </a:tc>
                <a:tc>
                  <a:txBody>
                    <a:bodyPr/>
                    <a:lstStyle/>
                    <a:p>
                      <a:pPr algn="ctr"/>
                      <a:r>
                        <a:rPr lang="es-ES" dirty="0" smtClean="0"/>
                        <a:t>48</a:t>
                      </a:r>
                      <a:endParaRPr lang="es-ES" dirty="0"/>
                    </a:p>
                  </a:txBody>
                  <a:tcPr/>
                </a:tc>
                <a:tc>
                  <a:txBody>
                    <a:bodyPr/>
                    <a:lstStyle/>
                    <a:p>
                      <a:pPr algn="ctr"/>
                      <a:r>
                        <a:rPr lang="es-ES" dirty="0" smtClean="0"/>
                        <a:t>2,18</a:t>
                      </a:r>
                      <a:endParaRPr lang="es-ES" dirty="0"/>
                    </a:p>
                  </a:txBody>
                  <a:tcPr/>
                </a:tc>
              </a:tr>
              <a:tr h="370840">
                <a:tc>
                  <a:txBody>
                    <a:bodyPr/>
                    <a:lstStyle/>
                    <a:p>
                      <a:r>
                        <a:rPr lang="es-ES" dirty="0" smtClean="0"/>
                        <a:t>TOTAL</a:t>
                      </a:r>
                      <a:endParaRPr lang="es-ES" dirty="0"/>
                    </a:p>
                  </a:txBody>
                  <a:tcPr/>
                </a:tc>
                <a:tc>
                  <a:txBody>
                    <a:bodyPr/>
                    <a:lstStyle/>
                    <a:p>
                      <a:pPr algn="ctr"/>
                      <a:r>
                        <a:rPr lang="es-ES" dirty="0" smtClean="0"/>
                        <a:t>890</a:t>
                      </a:r>
                      <a:endParaRPr lang="es-ES" dirty="0"/>
                    </a:p>
                  </a:txBody>
                  <a:tcPr/>
                </a:tc>
                <a:tc>
                  <a:txBody>
                    <a:bodyPr/>
                    <a:lstStyle/>
                    <a:p>
                      <a:pPr algn="ctr"/>
                      <a:r>
                        <a:rPr lang="es-ES" dirty="0" smtClean="0"/>
                        <a:t>100</a:t>
                      </a:r>
                      <a:endParaRPr lang="es-ES" dirty="0"/>
                    </a:p>
                  </a:txBody>
                  <a:tcPr/>
                </a:tc>
                <a:tc>
                  <a:txBody>
                    <a:bodyPr/>
                    <a:lstStyle/>
                    <a:p>
                      <a:pPr algn="ctr"/>
                      <a:r>
                        <a:rPr lang="es-ES" dirty="0" smtClean="0"/>
                        <a:t>1352</a:t>
                      </a:r>
                      <a:endParaRPr lang="es-ES" dirty="0"/>
                    </a:p>
                  </a:txBody>
                  <a:tcPr/>
                </a:tc>
                <a:tc>
                  <a:txBody>
                    <a:bodyPr/>
                    <a:lstStyle/>
                    <a:p>
                      <a:pPr algn="ctr"/>
                      <a:r>
                        <a:rPr lang="es-ES" dirty="0" smtClean="0"/>
                        <a:t>100</a:t>
                      </a:r>
                      <a:endParaRPr lang="es-ES" dirty="0"/>
                    </a:p>
                  </a:txBody>
                  <a:tcPr/>
                </a:tc>
                <a:tc>
                  <a:txBody>
                    <a:bodyPr/>
                    <a:lstStyle/>
                    <a:p>
                      <a:pPr algn="ctr"/>
                      <a:r>
                        <a:rPr lang="es-ES" dirty="0" smtClean="0"/>
                        <a:t>2242</a:t>
                      </a:r>
                      <a:endParaRPr lang="es-ES" dirty="0"/>
                    </a:p>
                  </a:txBody>
                  <a:tcPr/>
                </a:tc>
                <a:tc>
                  <a:txBody>
                    <a:bodyPr/>
                    <a:lstStyle/>
                    <a:p>
                      <a:pPr algn="ctr"/>
                      <a:r>
                        <a:rPr lang="es-ES" dirty="0" smtClean="0"/>
                        <a:t>100</a:t>
                      </a:r>
                      <a:endParaRPr lang="es-ES" dirty="0"/>
                    </a:p>
                  </a:txBody>
                  <a:tcPr/>
                </a:tc>
              </a:tr>
            </a:tbl>
          </a:graphicData>
        </a:graphic>
      </p:graphicFrame>
    </p:spTree>
    <p:extLst>
      <p:ext uri="{BB962C8B-B14F-4D97-AF65-F5344CB8AC3E}">
        <p14:creationId xmlns:p14="http://schemas.microsoft.com/office/powerpoint/2010/main" xmlns="" val="889850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En las estadísticas de más de dos atributos se ha de ver la ligación entre todas ellas</a:t>
            </a:r>
            <a:br>
              <a:rPr lang="es-ES" dirty="0" smtClean="0"/>
            </a:br>
            <a:r>
              <a:rPr lang="es-ES" dirty="0" smtClean="0"/>
              <a:t>Ejemplo: relación que existe en las zonas de marginación entre la falta de escolaridad, el tipo de trabajo, un ingreso escaso o nulo y lo que produce un alto nivel de conductas muy perseguidas por las instancias de control</a:t>
            </a:r>
            <a:br>
              <a:rPr lang="es-ES" dirty="0" smtClean="0"/>
            </a:br>
            <a:r>
              <a:rPr lang="es-ES" dirty="0" smtClean="0"/>
              <a:t>Escolaridad, Trabajo, Ingreso, hábitat y conducta controlada pueden ser traducidas a atributos</a:t>
            </a:r>
            <a:br>
              <a:rPr lang="es-ES" dirty="0" smtClean="0"/>
            </a:br>
            <a:r>
              <a:rPr lang="es-ES" dirty="0" smtClean="0"/>
              <a:t>Es muy difícil presentar toda esta interrelación en tablas en las que se puedan incluir todas las posibilidades de cada atributo</a:t>
            </a:r>
          </a:p>
        </p:txBody>
      </p:sp>
    </p:spTree>
    <p:extLst>
      <p:ext uri="{BB962C8B-B14F-4D97-AF65-F5344CB8AC3E}">
        <p14:creationId xmlns:p14="http://schemas.microsoft.com/office/powerpoint/2010/main" xmlns="" val="3588815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Clasificación de la población por el sexo, el trabajo, el hábitat y control</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4163854118"/>
              </p:ext>
            </p:extLst>
          </p:nvPr>
        </p:nvGraphicFramePr>
        <p:xfrm>
          <a:off x="705555" y="3146778"/>
          <a:ext cx="7944558" cy="3408680"/>
        </p:xfrm>
        <a:graphic>
          <a:graphicData uri="http://schemas.openxmlformats.org/drawingml/2006/table">
            <a:tbl>
              <a:tblPr firstRow="1" bandRow="1">
                <a:tableStyleId>{5C22544A-7EE6-4342-B048-85BDC9FD1C3A}</a:tableStyleId>
              </a:tblPr>
              <a:tblGrid>
                <a:gridCol w="1095802"/>
                <a:gridCol w="1521945"/>
                <a:gridCol w="910031"/>
                <a:gridCol w="1011969"/>
                <a:gridCol w="1134937"/>
                <a:gridCol w="1134937"/>
                <a:gridCol w="1134937"/>
              </a:tblGrid>
              <a:tr h="370840">
                <a:tc rowSpan="2">
                  <a:txBody>
                    <a:bodyPr/>
                    <a:lstStyle/>
                    <a:p>
                      <a:r>
                        <a:rPr lang="es-ES" dirty="0" smtClean="0"/>
                        <a:t>Sexo</a:t>
                      </a:r>
                      <a:endParaRPr lang="es-ES" dirty="0"/>
                    </a:p>
                  </a:txBody>
                  <a:tcPr/>
                </a:tc>
                <a:tc>
                  <a:txBody>
                    <a:bodyPr/>
                    <a:lstStyle/>
                    <a:p>
                      <a:endParaRPr lang="es-ES" dirty="0"/>
                    </a:p>
                  </a:txBody>
                  <a:tcPr/>
                </a:tc>
                <a:tc gridSpan="2">
                  <a:txBody>
                    <a:bodyPr/>
                    <a:lstStyle/>
                    <a:p>
                      <a:pPr algn="ctr"/>
                      <a:r>
                        <a:rPr lang="es-ES" dirty="0" smtClean="0"/>
                        <a:t>Trabajo marginado Hábitat</a:t>
                      </a:r>
                      <a:endParaRPr lang="es-ES" dirty="0"/>
                    </a:p>
                  </a:txBody>
                  <a:tcPr/>
                </a:tc>
                <a:tc hMerge="1">
                  <a:txBody>
                    <a:bodyPr/>
                    <a:lstStyle/>
                    <a:p>
                      <a:endParaRPr lang="es-ES" dirty="0"/>
                    </a:p>
                  </a:txBody>
                  <a:tcPr/>
                </a:tc>
                <a:tc gridSpan="2">
                  <a:txBody>
                    <a:bodyPr/>
                    <a:lstStyle/>
                    <a:p>
                      <a:pPr algn="ctr"/>
                      <a:r>
                        <a:rPr lang="es-ES" dirty="0" smtClean="0"/>
                        <a:t>Trabajo</a:t>
                      </a:r>
                      <a:r>
                        <a:rPr lang="es-ES" baseline="0" dirty="0" smtClean="0"/>
                        <a:t> no marginado</a:t>
                      </a:r>
                    </a:p>
                    <a:p>
                      <a:pPr algn="ctr"/>
                      <a:r>
                        <a:rPr lang="es-ES" baseline="0" dirty="0" smtClean="0"/>
                        <a:t>Hábitat</a:t>
                      </a:r>
                      <a:endParaRPr lang="es-ES" dirty="0"/>
                    </a:p>
                  </a:txBody>
                  <a:tcPr/>
                </a:tc>
                <a:tc hMerge="1">
                  <a:txBody>
                    <a:bodyPr/>
                    <a:lstStyle/>
                    <a:p>
                      <a:endParaRPr lang="es-ES"/>
                    </a:p>
                  </a:txBody>
                  <a:tcPr/>
                </a:tc>
                <a:tc>
                  <a:txBody>
                    <a:bodyPr/>
                    <a:lstStyle/>
                    <a:p>
                      <a:pPr algn="ctr"/>
                      <a:r>
                        <a:rPr lang="es-ES" dirty="0" smtClean="0"/>
                        <a:t>Total</a:t>
                      </a:r>
                      <a:endParaRPr lang="es-ES" dirty="0"/>
                    </a:p>
                  </a:txBody>
                  <a:tcPr/>
                </a:tc>
              </a:tr>
              <a:tr h="370840">
                <a:tc vMerge="1">
                  <a:txBody>
                    <a:bodyPr/>
                    <a:lstStyle/>
                    <a:p>
                      <a:endParaRPr lang="es-ES"/>
                    </a:p>
                  </a:txBody>
                  <a:tcPr/>
                </a:tc>
                <a:tc>
                  <a:txBody>
                    <a:bodyPr/>
                    <a:lstStyle/>
                    <a:p>
                      <a:endParaRPr lang="es-ES" dirty="0"/>
                    </a:p>
                  </a:txBody>
                  <a:tcPr/>
                </a:tc>
                <a:tc>
                  <a:txBody>
                    <a:bodyPr/>
                    <a:lstStyle/>
                    <a:p>
                      <a:pPr algn="ctr"/>
                      <a:r>
                        <a:rPr lang="es-ES" dirty="0" smtClean="0"/>
                        <a:t>Miseria</a:t>
                      </a:r>
                      <a:endParaRPr lang="es-ES" dirty="0"/>
                    </a:p>
                  </a:txBody>
                  <a:tcPr/>
                </a:tc>
                <a:tc>
                  <a:txBody>
                    <a:bodyPr/>
                    <a:lstStyle/>
                    <a:p>
                      <a:pPr algn="ctr"/>
                      <a:r>
                        <a:rPr lang="es-ES" dirty="0" smtClean="0"/>
                        <a:t>No Miseria</a:t>
                      </a:r>
                      <a:endParaRPr lang="es-ES" dirty="0"/>
                    </a:p>
                  </a:txBody>
                  <a:tcPr/>
                </a:tc>
                <a:tc>
                  <a:txBody>
                    <a:bodyPr/>
                    <a:lstStyle/>
                    <a:p>
                      <a:pPr algn="ctr"/>
                      <a:r>
                        <a:rPr lang="es-ES" dirty="0" smtClean="0"/>
                        <a:t>Miseria</a:t>
                      </a:r>
                      <a:endParaRPr lang="es-ES" dirty="0"/>
                    </a:p>
                  </a:txBody>
                  <a:tcPr/>
                </a:tc>
                <a:tc>
                  <a:txBody>
                    <a:bodyPr/>
                    <a:lstStyle/>
                    <a:p>
                      <a:pPr algn="ctr"/>
                      <a:r>
                        <a:rPr lang="es-ES" dirty="0" smtClean="0"/>
                        <a:t>No Miseria</a:t>
                      </a:r>
                      <a:endParaRPr lang="es-ES" dirty="0"/>
                    </a:p>
                  </a:txBody>
                  <a:tcPr/>
                </a:tc>
                <a:tc>
                  <a:txBody>
                    <a:bodyPr/>
                    <a:lstStyle/>
                    <a:p>
                      <a:pPr algn="ctr"/>
                      <a:endParaRPr lang="es-ES" dirty="0"/>
                    </a:p>
                  </a:txBody>
                  <a:tcPr/>
                </a:tc>
              </a:tr>
              <a:tr h="370840">
                <a:tc rowSpan="2">
                  <a:txBody>
                    <a:bodyPr/>
                    <a:lstStyle/>
                    <a:p>
                      <a:r>
                        <a:rPr lang="es-ES" dirty="0" smtClean="0"/>
                        <a:t>Hombre</a:t>
                      </a:r>
                      <a:endParaRPr lang="es-ES" dirty="0"/>
                    </a:p>
                  </a:txBody>
                  <a:tcPr/>
                </a:tc>
                <a:tc>
                  <a:txBody>
                    <a:bodyPr/>
                    <a:lstStyle/>
                    <a:p>
                      <a:r>
                        <a:rPr lang="es-ES" dirty="0" smtClean="0"/>
                        <a:t>Delincuente</a:t>
                      </a:r>
                      <a:endParaRPr lang="es-ES" dirty="0"/>
                    </a:p>
                  </a:txBody>
                  <a:tcPr/>
                </a:tc>
                <a:tc>
                  <a:txBody>
                    <a:bodyPr/>
                    <a:lstStyle/>
                    <a:p>
                      <a:pPr algn="ctr"/>
                      <a:r>
                        <a:rPr lang="es-ES" dirty="0" smtClean="0"/>
                        <a:t>80</a:t>
                      </a:r>
                      <a:endParaRPr lang="es-ES" dirty="0"/>
                    </a:p>
                  </a:txBody>
                  <a:tcPr/>
                </a:tc>
                <a:tc>
                  <a:txBody>
                    <a:bodyPr/>
                    <a:lstStyle/>
                    <a:p>
                      <a:pPr algn="ctr"/>
                      <a:endParaRPr lang="es-ES" dirty="0"/>
                    </a:p>
                  </a:txBody>
                  <a:tcPr/>
                </a:tc>
                <a:tc>
                  <a:txBody>
                    <a:bodyPr/>
                    <a:lstStyle/>
                    <a:p>
                      <a:pPr algn="ctr"/>
                      <a:r>
                        <a:rPr lang="es-ES" dirty="0" smtClean="0"/>
                        <a:t>5</a:t>
                      </a:r>
                      <a:endParaRPr lang="es-ES" dirty="0"/>
                    </a:p>
                  </a:txBody>
                  <a:tcPr/>
                </a:tc>
                <a:tc>
                  <a:txBody>
                    <a:bodyPr/>
                    <a:lstStyle/>
                    <a:p>
                      <a:pPr algn="ctr"/>
                      <a:r>
                        <a:rPr lang="es-ES" dirty="0" smtClean="0"/>
                        <a:t>13</a:t>
                      </a:r>
                      <a:endParaRPr lang="es-ES" dirty="0"/>
                    </a:p>
                  </a:txBody>
                  <a:tcPr/>
                </a:tc>
                <a:tc>
                  <a:txBody>
                    <a:bodyPr/>
                    <a:lstStyle/>
                    <a:p>
                      <a:pPr algn="ctr"/>
                      <a:r>
                        <a:rPr lang="es-ES" dirty="0" smtClean="0"/>
                        <a:t>98</a:t>
                      </a:r>
                      <a:endParaRPr lang="es-ES" dirty="0"/>
                    </a:p>
                  </a:txBody>
                  <a:tcPr/>
                </a:tc>
              </a:tr>
              <a:tr h="370840">
                <a:tc vMerge="1">
                  <a:txBody>
                    <a:bodyPr/>
                    <a:lstStyle/>
                    <a:p>
                      <a:endParaRPr lang="es-ES"/>
                    </a:p>
                  </a:txBody>
                  <a:tcPr/>
                </a:tc>
                <a:tc>
                  <a:txBody>
                    <a:bodyPr/>
                    <a:lstStyle/>
                    <a:p>
                      <a:r>
                        <a:rPr lang="es-ES" dirty="0" smtClean="0"/>
                        <a:t>No </a:t>
                      </a:r>
                      <a:r>
                        <a:rPr lang="es-ES" dirty="0" err="1" smtClean="0"/>
                        <a:t>delincuent</a:t>
                      </a:r>
                      <a:endParaRPr lang="es-ES" dirty="0"/>
                    </a:p>
                  </a:txBody>
                  <a:tcPr/>
                </a:tc>
                <a:tc>
                  <a:txBody>
                    <a:bodyPr/>
                    <a:lstStyle/>
                    <a:p>
                      <a:pPr algn="ctr"/>
                      <a:r>
                        <a:rPr lang="es-ES" dirty="0" smtClean="0"/>
                        <a:t>13</a:t>
                      </a:r>
                      <a:endParaRPr lang="es-ES" dirty="0"/>
                    </a:p>
                  </a:txBody>
                  <a:tcPr/>
                </a:tc>
                <a:tc>
                  <a:txBody>
                    <a:bodyPr/>
                    <a:lstStyle/>
                    <a:p>
                      <a:pPr algn="ctr"/>
                      <a:endParaRPr lang="es-ES" dirty="0"/>
                    </a:p>
                  </a:txBody>
                  <a:tcPr/>
                </a:tc>
                <a:tc>
                  <a:txBody>
                    <a:bodyPr/>
                    <a:lstStyle/>
                    <a:p>
                      <a:pPr algn="ctr"/>
                      <a:r>
                        <a:rPr lang="es-ES" dirty="0" smtClean="0"/>
                        <a:t>23</a:t>
                      </a:r>
                      <a:endParaRPr lang="es-ES" dirty="0"/>
                    </a:p>
                  </a:txBody>
                  <a:tcPr/>
                </a:tc>
                <a:tc>
                  <a:txBody>
                    <a:bodyPr/>
                    <a:lstStyle/>
                    <a:p>
                      <a:pPr algn="ctr"/>
                      <a:r>
                        <a:rPr lang="es-ES" dirty="0" smtClean="0"/>
                        <a:t>85</a:t>
                      </a:r>
                      <a:endParaRPr lang="es-ES" dirty="0"/>
                    </a:p>
                  </a:txBody>
                  <a:tcPr/>
                </a:tc>
                <a:tc>
                  <a:txBody>
                    <a:bodyPr/>
                    <a:lstStyle/>
                    <a:p>
                      <a:pPr algn="ctr"/>
                      <a:r>
                        <a:rPr lang="es-ES" dirty="0" smtClean="0"/>
                        <a:t>121</a:t>
                      </a:r>
                      <a:endParaRPr lang="es-ES" dirty="0"/>
                    </a:p>
                  </a:txBody>
                  <a:tcPr/>
                </a:tc>
              </a:tr>
              <a:tr h="370840">
                <a:tc rowSpan="2">
                  <a:txBody>
                    <a:bodyPr/>
                    <a:lstStyle/>
                    <a:p>
                      <a:r>
                        <a:rPr lang="es-ES" dirty="0" smtClean="0"/>
                        <a:t>Mujer</a:t>
                      </a:r>
                      <a:endParaRPr lang="es-ES" dirty="0"/>
                    </a:p>
                  </a:txBody>
                  <a:tcPr/>
                </a:tc>
                <a:tc>
                  <a:txBody>
                    <a:bodyPr/>
                    <a:lstStyle/>
                    <a:p>
                      <a:r>
                        <a:rPr lang="es-ES" dirty="0" smtClean="0"/>
                        <a:t>Delincuente</a:t>
                      </a:r>
                      <a:endParaRPr lang="es-ES" dirty="0"/>
                    </a:p>
                  </a:txBody>
                  <a:tcPr/>
                </a:tc>
                <a:tc>
                  <a:txBody>
                    <a:bodyPr/>
                    <a:lstStyle/>
                    <a:p>
                      <a:pPr algn="ctr"/>
                      <a:r>
                        <a:rPr lang="es-ES" dirty="0" smtClean="0"/>
                        <a:t>63</a:t>
                      </a:r>
                      <a:endParaRPr lang="es-ES" dirty="0"/>
                    </a:p>
                  </a:txBody>
                  <a:tcPr/>
                </a:tc>
                <a:tc>
                  <a:txBody>
                    <a:bodyPr/>
                    <a:lstStyle/>
                    <a:p>
                      <a:pPr algn="ctr"/>
                      <a:endParaRPr lang="es-ES" dirty="0"/>
                    </a:p>
                  </a:txBody>
                  <a:tcPr/>
                </a:tc>
                <a:tc>
                  <a:txBody>
                    <a:bodyPr/>
                    <a:lstStyle/>
                    <a:p>
                      <a:pPr algn="ctr"/>
                      <a:r>
                        <a:rPr lang="es-ES" dirty="0" smtClean="0"/>
                        <a:t>8</a:t>
                      </a:r>
                      <a:endParaRPr lang="es-ES" dirty="0"/>
                    </a:p>
                  </a:txBody>
                  <a:tcPr/>
                </a:tc>
                <a:tc>
                  <a:txBody>
                    <a:bodyPr/>
                    <a:lstStyle/>
                    <a:p>
                      <a:pPr algn="ctr"/>
                      <a:r>
                        <a:rPr lang="es-ES" dirty="0" smtClean="0"/>
                        <a:t>4</a:t>
                      </a:r>
                      <a:endParaRPr lang="es-ES" dirty="0"/>
                    </a:p>
                  </a:txBody>
                  <a:tcPr/>
                </a:tc>
                <a:tc>
                  <a:txBody>
                    <a:bodyPr/>
                    <a:lstStyle/>
                    <a:p>
                      <a:pPr algn="ctr"/>
                      <a:r>
                        <a:rPr lang="es-ES" dirty="0" smtClean="0"/>
                        <a:t>75</a:t>
                      </a:r>
                      <a:endParaRPr lang="es-ES" dirty="0"/>
                    </a:p>
                  </a:txBody>
                  <a:tcPr/>
                </a:tc>
              </a:tr>
              <a:tr h="370840">
                <a:tc vMerge="1">
                  <a:txBody>
                    <a:bodyPr/>
                    <a:lstStyle/>
                    <a:p>
                      <a:endParaRPr lang="es-ES"/>
                    </a:p>
                  </a:txBody>
                  <a:tcPr/>
                </a:tc>
                <a:tc>
                  <a:txBody>
                    <a:bodyPr/>
                    <a:lstStyle/>
                    <a:p>
                      <a:r>
                        <a:rPr lang="es-ES" dirty="0" smtClean="0"/>
                        <a:t>No </a:t>
                      </a:r>
                      <a:r>
                        <a:rPr lang="es-ES" dirty="0" err="1" smtClean="0"/>
                        <a:t>delincuent</a:t>
                      </a:r>
                      <a:endParaRPr lang="es-ES" dirty="0"/>
                    </a:p>
                  </a:txBody>
                  <a:tcPr/>
                </a:tc>
                <a:tc>
                  <a:txBody>
                    <a:bodyPr/>
                    <a:lstStyle/>
                    <a:p>
                      <a:pPr algn="ctr"/>
                      <a:r>
                        <a:rPr lang="es-ES" dirty="0" smtClean="0"/>
                        <a:t>3</a:t>
                      </a:r>
                      <a:endParaRPr lang="es-ES" dirty="0"/>
                    </a:p>
                  </a:txBody>
                  <a:tcPr/>
                </a:tc>
                <a:tc>
                  <a:txBody>
                    <a:bodyPr/>
                    <a:lstStyle/>
                    <a:p>
                      <a:pPr algn="ctr"/>
                      <a:endParaRPr lang="es-ES" dirty="0"/>
                    </a:p>
                  </a:txBody>
                  <a:tcPr/>
                </a:tc>
                <a:tc>
                  <a:txBody>
                    <a:bodyPr/>
                    <a:lstStyle/>
                    <a:p>
                      <a:pPr algn="ctr"/>
                      <a:r>
                        <a:rPr lang="es-ES" dirty="0" smtClean="0"/>
                        <a:t>42</a:t>
                      </a:r>
                      <a:endParaRPr lang="es-ES" dirty="0"/>
                    </a:p>
                  </a:txBody>
                  <a:tcPr/>
                </a:tc>
                <a:tc>
                  <a:txBody>
                    <a:bodyPr/>
                    <a:lstStyle/>
                    <a:p>
                      <a:pPr algn="ctr"/>
                      <a:r>
                        <a:rPr lang="es-ES" dirty="0" smtClean="0"/>
                        <a:t>92</a:t>
                      </a:r>
                      <a:endParaRPr lang="es-ES" dirty="0"/>
                    </a:p>
                  </a:txBody>
                  <a:tcPr/>
                </a:tc>
                <a:tc>
                  <a:txBody>
                    <a:bodyPr/>
                    <a:lstStyle/>
                    <a:p>
                      <a:pPr algn="ctr"/>
                      <a:r>
                        <a:rPr lang="es-ES" dirty="0" smtClean="0"/>
                        <a:t>137</a:t>
                      </a:r>
                      <a:endParaRPr lang="es-ES" dirty="0"/>
                    </a:p>
                  </a:txBody>
                  <a:tcPr/>
                </a:tc>
              </a:tr>
              <a:tr h="370840">
                <a:tc>
                  <a:txBody>
                    <a:bodyPr/>
                    <a:lstStyle/>
                    <a:p>
                      <a:r>
                        <a:rPr lang="es-ES" dirty="0" smtClean="0"/>
                        <a:t>TOTAL</a:t>
                      </a:r>
                      <a:endParaRPr lang="es-ES" dirty="0"/>
                    </a:p>
                  </a:txBody>
                  <a:tcPr/>
                </a:tc>
                <a:tc>
                  <a:txBody>
                    <a:bodyPr/>
                    <a:lstStyle/>
                    <a:p>
                      <a:endParaRPr lang="es-ES" dirty="0"/>
                    </a:p>
                  </a:txBody>
                  <a:tcPr/>
                </a:tc>
                <a:tc>
                  <a:txBody>
                    <a:bodyPr/>
                    <a:lstStyle/>
                    <a:p>
                      <a:pPr algn="ctr"/>
                      <a:r>
                        <a:rPr lang="es-ES" dirty="0" smtClean="0"/>
                        <a:t>159</a:t>
                      </a:r>
                      <a:endParaRPr lang="es-ES" dirty="0"/>
                    </a:p>
                  </a:txBody>
                  <a:tcPr/>
                </a:tc>
                <a:tc>
                  <a:txBody>
                    <a:bodyPr/>
                    <a:lstStyle/>
                    <a:p>
                      <a:pPr algn="ctr"/>
                      <a:endParaRPr lang="es-ES" dirty="0"/>
                    </a:p>
                  </a:txBody>
                  <a:tcPr/>
                </a:tc>
                <a:tc>
                  <a:txBody>
                    <a:bodyPr/>
                    <a:lstStyle/>
                    <a:p>
                      <a:pPr algn="ctr"/>
                      <a:r>
                        <a:rPr lang="es-ES" dirty="0" smtClean="0"/>
                        <a:t>78</a:t>
                      </a:r>
                      <a:endParaRPr lang="es-ES" dirty="0"/>
                    </a:p>
                  </a:txBody>
                  <a:tcPr/>
                </a:tc>
                <a:tc>
                  <a:txBody>
                    <a:bodyPr/>
                    <a:lstStyle/>
                    <a:p>
                      <a:pPr algn="ctr"/>
                      <a:r>
                        <a:rPr lang="es-ES" dirty="0" smtClean="0"/>
                        <a:t>194</a:t>
                      </a:r>
                      <a:endParaRPr lang="es-ES" dirty="0"/>
                    </a:p>
                  </a:txBody>
                  <a:tcPr/>
                </a:tc>
                <a:tc>
                  <a:txBody>
                    <a:bodyPr/>
                    <a:lstStyle/>
                    <a:p>
                      <a:pPr algn="ctr"/>
                      <a:r>
                        <a:rPr lang="es-ES" dirty="0" smtClean="0"/>
                        <a:t>431</a:t>
                      </a:r>
                      <a:endParaRPr lang="es-ES" dirty="0"/>
                    </a:p>
                  </a:txBody>
                  <a:tcPr/>
                </a:tc>
              </a:tr>
            </a:tbl>
          </a:graphicData>
        </a:graphic>
      </p:graphicFrame>
    </p:spTree>
    <p:extLst>
      <p:ext uri="{BB962C8B-B14F-4D97-AF65-F5344CB8AC3E}">
        <p14:creationId xmlns:p14="http://schemas.microsoft.com/office/powerpoint/2010/main" xmlns="" val="2004146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Análisis de las variables: una variable</a:t>
            </a:r>
            <a:endParaRPr lang="es-ES" dirty="0"/>
          </a:p>
        </p:txBody>
      </p:sp>
      <p:sp>
        <p:nvSpPr>
          <p:cNvPr id="3" name="Marcador de contenido 2"/>
          <p:cNvSpPr>
            <a:spLocks noGrp="1"/>
          </p:cNvSpPr>
          <p:nvPr>
            <p:ph idx="1"/>
          </p:nvPr>
        </p:nvSpPr>
        <p:spPr>
          <a:xfrm>
            <a:off x="284163" y="2133600"/>
            <a:ext cx="8574087" cy="3992563"/>
          </a:xfrm>
        </p:spPr>
        <p:txBody>
          <a:bodyPr/>
          <a:lstStyle/>
          <a:p>
            <a:pPr>
              <a:buFontTx/>
              <a:buChar char="-"/>
            </a:pPr>
            <a:r>
              <a:rPr lang="es-ES" dirty="0" smtClean="0"/>
              <a:t>los promedios</a:t>
            </a:r>
          </a:p>
          <a:p>
            <a:pPr>
              <a:buFontTx/>
              <a:buChar char="-"/>
            </a:pPr>
            <a:r>
              <a:rPr lang="es-ES" dirty="0" smtClean="0"/>
              <a:t>Moda</a:t>
            </a:r>
          </a:p>
          <a:p>
            <a:pPr>
              <a:buFontTx/>
              <a:buChar char="-"/>
            </a:pPr>
            <a:r>
              <a:rPr lang="es-ES" dirty="0" smtClean="0"/>
              <a:t>Media aritmética</a:t>
            </a:r>
          </a:p>
          <a:p>
            <a:pPr>
              <a:buFontTx/>
              <a:buChar char="-"/>
            </a:pPr>
            <a:r>
              <a:rPr lang="es-ES" dirty="0" smtClean="0"/>
              <a:t>Media aritmética ponderada</a:t>
            </a:r>
          </a:p>
          <a:p>
            <a:pPr>
              <a:buFontTx/>
              <a:buChar char="-"/>
            </a:pPr>
            <a:r>
              <a:rPr lang="es-ES" dirty="0" smtClean="0"/>
              <a:t>Mediana</a:t>
            </a:r>
          </a:p>
          <a:p>
            <a:pPr>
              <a:buFontTx/>
              <a:buChar char="-"/>
            </a:pPr>
            <a:r>
              <a:rPr lang="es-ES" dirty="0" smtClean="0"/>
              <a:t>¿problema con los intervalos?</a:t>
            </a:r>
            <a:r>
              <a:rPr lang="es-ES" dirty="0" smtClean="0"/>
              <a:t/>
            </a:r>
            <a:br>
              <a:rPr lang="es-ES" dirty="0" smtClean="0"/>
            </a:br>
            <a:endParaRPr lang="es-ES" dirty="0"/>
          </a:p>
        </p:txBody>
      </p:sp>
    </p:spTree>
    <p:extLst>
      <p:ext uri="{BB962C8B-B14F-4D97-AF65-F5344CB8AC3E}">
        <p14:creationId xmlns:p14="http://schemas.microsoft.com/office/powerpoint/2010/main" xmlns="" val="173922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Estadística de variables</a:t>
            </a:r>
            <a:endParaRPr lang="es-ES" dirty="0"/>
          </a:p>
        </p:txBody>
      </p:sp>
      <p:sp>
        <p:nvSpPr>
          <p:cNvPr id="3" name="Marcador de contenido 2"/>
          <p:cNvSpPr>
            <a:spLocks noGrp="1"/>
          </p:cNvSpPr>
          <p:nvPr>
            <p:ph idx="1"/>
          </p:nvPr>
        </p:nvSpPr>
        <p:spPr>
          <a:xfrm>
            <a:off x="479779" y="2133600"/>
            <a:ext cx="8378472" cy="3992563"/>
          </a:xfrm>
        </p:spPr>
        <p:txBody>
          <a:bodyPr>
            <a:normAutofit lnSpcReduction="10000"/>
          </a:bodyPr>
          <a:lstStyle/>
          <a:p>
            <a:r>
              <a:rPr lang="es-ES" dirty="0" smtClean="0"/>
              <a:t>Distribuciones de frecuencia: Cuando se obtienen valores de una variable o las modalidades de un atributo por el “número de veces” en que se presentan en todas las unidades estudiadas</a:t>
            </a:r>
          </a:p>
          <a:p>
            <a:r>
              <a:rPr lang="es-ES" dirty="0" smtClean="0"/>
              <a:t>Estás distribuciones se presentan descritas en tablas, que pueden contener y presentar casos de frecuencias para una sola o más variables</a:t>
            </a:r>
          </a:p>
          <a:p>
            <a:r>
              <a:rPr lang="es-ES" dirty="0" smtClean="0"/>
              <a:t>Las frecuencias de una sola variable pueden ser de tres tipos: pocas observaciones, muchas observaciones pero distribuidas en pocos valores y muchas observaciones y muchos valores</a:t>
            </a:r>
            <a:endParaRPr lang="es-ES" dirty="0"/>
          </a:p>
        </p:txBody>
      </p:sp>
    </p:spTree>
    <p:extLst>
      <p:ext uri="{BB962C8B-B14F-4D97-AF65-F5344CB8AC3E}">
        <p14:creationId xmlns:p14="http://schemas.microsoft.com/office/powerpoint/2010/main" xmlns="" val="347765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284163" y="2133600"/>
            <a:ext cx="8574087" cy="3992563"/>
          </a:xfrm>
        </p:spPr>
        <p:txBody>
          <a:bodyPr/>
          <a:lstStyle/>
          <a:p>
            <a:r>
              <a:rPr lang="es-ES" dirty="0" smtClean="0"/>
              <a:t>Dispersión</a:t>
            </a:r>
          </a:p>
          <a:p>
            <a:r>
              <a:rPr lang="es-ES" dirty="0" smtClean="0"/>
              <a:t>Desviación estándar y recorrido y el coeficiente de variación</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Representaciones gráficas</a:t>
            </a:r>
            <a:endParaRPr lang="es-ES" dirty="0"/>
          </a:p>
        </p:txBody>
      </p:sp>
      <p:sp>
        <p:nvSpPr>
          <p:cNvPr id="3" name="2 Marcador de contenido"/>
          <p:cNvSpPr>
            <a:spLocks noGrp="1"/>
          </p:cNvSpPr>
          <p:nvPr>
            <p:ph idx="1"/>
          </p:nvPr>
        </p:nvSpPr>
        <p:spPr>
          <a:xfrm>
            <a:off x="284163" y="2133600"/>
            <a:ext cx="8574087" cy="3992563"/>
          </a:xfrm>
        </p:spPr>
        <p:txBody>
          <a:bodyPr/>
          <a:lstStyle/>
          <a:p>
            <a:r>
              <a:rPr lang="es-ES" dirty="0" smtClean="0"/>
              <a:t>Diagrama de barras</a:t>
            </a:r>
            <a:br>
              <a:rPr lang="es-ES" dirty="0" smtClean="0"/>
            </a:br>
            <a:r>
              <a:rPr lang="es-ES" dirty="0" smtClean="0"/>
              <a:t>Muchas observaciones y pocos valores</a:t>
            </a:r>
          </a:p>
          <a:p>
            <a:r>
              <a:rPr lang="es-ES" dirty="0" smtClean="0"/>
              <a:t>Histograma</a:t>
            </a:r>
            <a:br>
              <a:rPr lang="es-ES" dirty="0" smtClean="0"/>
            </a:br>
            <a:r>
              <a:rPr lang="es-ES" dirty="0" smtClean="0"/>
              <a:t>Cuando la variable se reduce en intervalos por haber muchas observaciones y muchos valores, si los intervalos son de amplitud constante.</a:t>
            </a:r>
            <a:br>
              <a:rPr lang="es-ES" dirty="0" smtClean="0"/>
            </a:br>
            <a:r>
              <a:rPr lang="es-ES" dirty="0" smtClean="0"/>
              <a:t>También sirve para los atributos con la única diferencia de que no hay continuidad entre las modalidades del atributo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284163" y="2133600"/>
            <a:ext cx="8574087" cy="3992563"/>
          </a:xfrm>
        </p:spPr>
        <p:txBody>
          <a:bodyPr/>
          <a:lstStyle/>
          <a:p>
            <a:r>
              <a:rPr lang="es-ES" dirty="0" smtClean="0"/>
              <a:t>Nube de puntos</a:t>
            </a:r>
            <a:br>
              <a:rPr lang="es-ES" dirty="0" smtClean="0"/>
            </a:br>
            <a:r>
              <a:rPr lang="es-ES" dirty="0" smtClean="0"/>
              <a:t>En estadísticas de dos variables en las que se clasifican parejas de valores, uno de una variable y otro de la otra, su representación gráfica se lleva a cabo por la denominada nube de puntos, que se efectúa sobre un par de ejes rectangulares y se coloca en cada uno una variable</a:t>
            </a:r>
          </a:p>
          <a:p>
            <a:r>
              <a:rPr lang="es-ES" dirty="0" smtClean="0"/>
              <a:t>Pirámide</a:t>
            </a:r>
            <a:r>
              <a:rPr lang="es-ES" dirty="0" smtClean="0"/>
              <a:t/>
            </a:r>
            <a:br>
              <a:rPr lang="es-ES" dirty="0" smtClean="0"/>
            </a:br>
            <a:r>
              <a:rPr lang="es-ES" dirty="0" smtClean="0"/>
              <a:t>Para representaciones gráficas de una población. Los intervalos pueden tener distinta amplitud pero se exigirá una corrección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284163" y="2133600"/>
            <a:ext cx="8574087" cy="3992563"/>
          </a:xfrm>
        </p:spPr>
        <p:txBody>
          <a:bodyPr/>
          <a:lstStyle/>
          <a:p>
            <a:r>
              <a:rPr lang="es-ES" dirty="0" smtClean="0"/>
              <a:t>Curvas o distribuciones campaniformes</a:t>
            </a:r>
            <a:br>
              <a:rPr lang="es-ES" dirty="0" smtClean="0"/>
            </a:br>
            <a:r>
              <a:rPr lang="es-ES" dirty="0" smtClean="0"/>
              <a:t>Los histogramas se suelen sustituir por una línea curva</a:t>
            </a:r>
            <a:br>
              <a:rPr lang="es-ES" dirty="0" smtClean="0"/>
            </a:br>
            <a:r>
              <a:rPr lang="es-ES" dirty="0" smtClean="0"/>
              <a:t>Las distribuciones (curva) pueden ser simétricas, moderadamente asimétrica </a:t>
            </a:r>
            <a:r>
              <a:rPr lang="es-ES" smtClean="0"/>
              <a:t>y si</a:t>
            </a:r>
          </a:p>
          <a:p>
            <a:r>
              <a:rPr lang="es-ES" smtClean="0"/>
              <a:t>gnificativamente</a:t>
            </a:r>
            <a:r>
              <a:rPr lang="es-ES" dirty="0" smtClean="0"/>
              <a:t> asimétricas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489806781"/>
              </p:ext>
            </p:extLst>
          </p:nvPr>
        </p:nvGraphicFramePr>
        <p:xfrm>
          <a:off x="634999" y="2133600"/>
          <a:ext cx="7859889" cy="2595880"/>
        </p:xfrm>
        <a:graphic>
          <a:graphicData uri="http://schemas.openxmlformats.org/drawingml/2006/table">
            <a:tbl>
              <a:tblPr firstRow="1" bandRow="1">
                <a:tableStyleId>{5C22544A-7EE6-4342-B048-85BDC9FD1C3A}</a:tableStyleId>
              </a:tblPr>
              <a:tblGrid>
                <a:gridCol w="2619963"/>
                <a:gridCol w="2619963"/>
                <a:gridCol w="2619963"/>
              </a:tblGrid>
              <a:tr h="370840">
                <a:tc>
                  <a:txBody>
                    <a:bodyPr/>
                    <a:lstStyle/>
                    <a:p>
                      <a:pPr algn="ctr"/>
                      <a:r>
                        <a:rPr lang="es-ES" dirty="0" smtClean="0"/>
                        <a:t>Familiares condenados</a:t>
                      </a:r>
                      <a:endParaRPr lang="es-ES" dirty="0"/>
                    </a:p>
                  </a:txBody>
                  <a:tcPr/>
                </a:tc>
                <a:tc>
                  <a:txBody>
                    <a:bodyPr/>
                    <a:lstStyle/>
                    <a:p>
                      <a:pPr algn="ctr"/>
                      <a:r>
                        <a:rPr lang="es-ES" dirty="0" smtClean="0"/>
                        <a:t>Número</a:t>
                      </a:r>
                      <a:endParaRPr lang="es-ES" dirty="0"/>
                    </a:p>
                  </a:txBody>
                  <a:tcPr/>
                </a:tc>
                <a:tc>
                  <a:txBody>
                    <a:bodyPr/>
                    <a:lstStyle/>
                    <a:p>
                      <a:pPr algn="ctr"/>
                      <a:r>
                        <a:rPr lang="es-ES" dirty="0" smtClean="0"/>
                        <a:t>%</a:t>
                      </a:r>
                      <a:endParaRPr lang="es-ES" dirty="0"/>
                    </a:p>
                  </a:txBody>
                  <a:tcPr/>
                </a:tc>
              </a:tr>
              <a:tr h="370840">
                <a:tc>
                  <a:txBody>
                    <a:bodyPr/>
                    <a:lstStyle/>
                    <a:p>
                      <a:pPr algn="ctr"/>
                      <a:r>
                        <a:rPr lang="es-ES" dirty="0" smtClean="0"/>
                        <a:t>1</a:t>
                      </a:r>
                      <a:endParaRPr lang="es-ES" dirty="0"/>
                    </a:p>
                  </a:txBody>
                  <a:tcPr/>
                </a:tc>
                <a:tc>
                  <a:txBody>
                    <a:bodyPr/>
                    <a:lstStyle/>
                    <a:p>
                      <a:pPr algn="ctr"/>
                      <a:r>
                        <a:rPr lang="es-ES" dirty="0" smtClean="0"/>
                        <a:t>98</a:t>
                      </a:r>
                      <a:endParaRPr lang="es-ES" dirty="0"/>
                    </a:p>
                  </a:txBody>
                  <a:tcPr/>
                </a:tc>
                <a:tc>
                  <a:txBody>
                    <a:bodyPr/>
                    <a:lstStyle/>
                    <a:p>
                      <a:pPr algn="ctr"/>
                      <a:r>
                        <a:rPr lang="es-ES" dirty="0" smtClean="0"/>
                        <a:t>49.0</a:t>
                      </a:r>
                      <a:endParaRPr lang="es-ES" dirty="0"/>
                    </a:p>
                  </a:txBody>
                  <a:tcPr/>
                </a:tc>
              </a:tr>
              <a:tr h="370840">
                <a:tc>
                  <a:txBody>
                    <a:bodyPr/>
                    <a:lstStyle/>
                    <a:p>
                      <a:pPr algn="ctr"/>
                      <a:r>
                        <a:rPr lang="es-ES" dirty="0" smtClean="0"/>
                        <a:t>2</a:t>
                      </a:r>
                      <a:endParaRPr lang="es-ES" dirty="0"/>
                    </a:p>
                  </a:txBody>
                  <a:tcPr/>
                </a:tc>
                <a:tc>
                  <a:txBody>
                    <a:bodyPr/>
                    <a:lstStyle/>
                    <a:p>
                      <a:pPr algn="ctr"/>
                      <a:r>
                        <a:rPr lang="es-ES" dirty="0" smtClean="0"/>
                        <a:t>67</a:t>
                      </a:r>
                      <a:endParaRPr lang="es-ES" dirty="0"/>
                    </a:p>
                  </a:txBody>
                  <a:tcPr/>
                </a:tc>
                <a:tc>
                  <a:txBody>
                    <a:bodyPr/>
                    <a:lstStyle/>
                    <a:p>
                      <a:pPr algn="ctr"/>
                      <a:r>
                        <a:rPr lang="es-ES" dirty="0" smtClean="0"/>
                        <a:t>33.5</a:t>
                      </a:r>
                      <a:endParaRPr lang="es-ES" dirty="0"/>
                    </a:p>
                  </a:txBody>
                  <a:tcPr/>
                </a:tc>
              </a:tr>
              <a:tr h="370840">
                <a:tc>
                  <a:txBody>
                    <a:bodyPr/>
                    <a:lstStyle/>
                    <a:p>
                      <a:pPr algn="ctr"/>
                      <a:r>
                        <a:rPr lang="es-ES" dirty="0" smtClean="0"/>
                        <a:t>3</a:t>
                      </a:r>
                      <a:endParaRPr lang="es-ES" dirty="0"/>
                    </a:p>
                  </a:txBody>
                  <a:tcPr/>
                </a:tc>
                <a:tc>
                  <a:txBody>
                    <a:bodyPr/>
                    <a:lstStyle/>
                    <a:p>
                      <a:pPr algn="ctr"/>
                      <a:r>
                        <a:rPr lang="es-ES" dirty="0" smtClean="0"/>
                        <a:t>25</a:t>
                      </a:r>
                      <a:endParaRPr lang="es-ES" dirty="0"/>
                    </a:p>
                  </a:txBody>
                  <a:tcPr/>
                </a:tc>
                <a:tc>
                  <a:txBody>
                    <a:bodyPr/>
                    <a:lstStyle/>
                    <a:p>
                      <a:pPr algn="ctr"/>
                      <a:r>
                        <a:rPr lang="es-ES" dirty="0" smtClean="0"/>
                        <a:t>12.5</a:t>
                      </a:r>
                      <a:endParaRPr lang="es-ES" dirty="0"/>
                    </a:p>
                  </a:txBody>
                  <a:tcPr/>
                </a:tc>
              </a:tr>
              <a:tr h="370840">
                <a:tc>
                  <a:txBody>
                    <a:bodyPr/>
                    <a:lstStyle/>
                    <a:p>
                      <a:pPr algn="ctr"/>
                      <a:r>
                        <a:rPr lang="es-ES" dirty="0" smtClean="0"/>
                        <a:t>4</a:t>
                      </a:r>
                      <a:endParaRPr lang="es-ES" dirty="0"/>
                    </a:p>
                  </a:txBody>
                  <a:tcPr/>
                </a:tc>
                <a:tc>
                  <a:txBody>
                    <a:bodyPr/>
                    <a:lstStyle/>
                    <a:p>
                      <a:pPr algn="ctr"/>
                      <a:r>
                        <a:rPr lang="es-ES" dirty="0" smtClean="0"/>
                        <a:t>7</a:t>
                      </a:r>
                      <a:endParaRPr lang="es-ES" dirty="0"/>
                    </a:p>
                  </a:txBody>
                  <a:tcPr/>
                </a:tc>
                <a:tc>
                  <a:txBody>
                    <a:bodyPr/>
                    <a:lstStyle/>
                    <a:p>
                      <a:pPr algn="ctr"/>
                      <a:r>
                        <a:rPr lang="es-ES" dirty="0" smtClean="0"/>
                        <a:t>3.5</a:t>
                      </a:r>
                      <a:endParaRPr lang="es-ES" dirty="0"/>
                    </a:p>
                  </a:txBody>
                  <a:tcPr/>
                </a:tc>
              </a:tr>
              <a:tr h="370840">
                <a:tc>
                  <a:txBody>
                    <a:bodyPr/>
                    <a:lstStyle/>
                    <a:p>
                      <a:pPr algn="ctr"/>
                      <a:r>
                        <a:rPr lang="es-ES" dirty="0" smtClean="0"/>
                        <a:t>5</a:t>
                      </a:r>
                      <a:endParaRPr lang="es-ES" dirty="0"/>
                    </a:p>
                  </a:txBody>
                  <a:tcPr/>
                </a:tc>
                <a:tc>
                  <a:txBody>
                    <a:bodyPr/>
                    <a:lstStyle/>
                    <a:p>
                      <a:pPr algn="ctr"/>
                      <a:r>
                        <a:rPr lang="es-ES" dirty="0" smtClean="0"/>
                        <a:t>3</a:t>
                      </a:r>
                      <a:endParaRPr lang="es-ES" dirty="0"/>
                    </a:p>
                  </a:txBody>
                  <a:tcPr/>
                </a:tc>
                <a:tc>
                  <a:txBody>
                    <a:bodyPr/>
                    <a:lstStyle/>
                    <a:p>
                      <a:pPr algn="ctr"/>
                      <a:r>
                        <a:rPr lang="es-ES" dirty="0" smtClean="0"/>
                        <a:t>1.5</a:t>
                      </a:r>
                      <a:endParaRPr lang="es-ES" dirty="0"/>
                    </a:p>
                  </a:txBody>
                  <a:tcPr/>
                </a:tc>
              </a:tr>
              <a:tr h="370840">
                <a:tc>
                  <a:txBody>
                    <a:bodyPr/>
                    <a:lstStyle/>
                    <a:p>
                      <a:pPr algn="ctr"/>
                      <a:r>
                        <a:rPr lang="es-ES" dirty="0" smtClean="0"/>
                        <a:t>TOTAL</a:t>
                      </a:r>
                      <a:endParaRPr lang="es-ES" dirty="0"/>
                    </a:p>
                  </a:txBody>
                  <a:tcPr/>
                </a:tc>
                <a:tc>
                  <a:txBody>
                    <a:bodyPr/>
                    <a:lstStyle/>
                    <a:p>
                      <a:pPr algn="ctr"/>
                      <a:r>
                        <a:rPr lang="es-ES" dirty="0" smtClean="0"/>
                        <a:t>200</a:t>
                      </a:r>
                      <a:endParaRPr lang="es-ES" dirty="0"/>
                    </a:p>
                  </a:txBody>
                  <a:tcPr/>
                </a:tc>
                <a:tc>
                  <a:txBody>
                    <a:bodyPr/>
                    <a:lstStyle/>
                    <a:p>
                      <a:pPr algn="ctr"/>
                      <a:r>
                        <a:rPr lang="es-ES" dirty="0" smtClean="0"/>
                        <a:t>100.0</a:t>
                      </a:r>
                      <a:endParaRPr lang="es-ES" dirty="0"/>
                    </a:p>
                  </a:txBody>
                  <a:tcPr/>
                </a:tc>
              </a:tr>
            </a:tbl>
          </a:graphicData>
        </a:graphic>
      </p:graphicFrame>
      <p:sp>
        <p:nvSpPr>
          <p:cNvPr id="6" name="Rectángulo redondeado 5"/>
          <p:cNvSpPr/>
          <p:nvPr/>
        </p:nvSpPr>
        <p:spPr>
          <a:xfrm>
            <a:off x="1382889" y="5192889"/>
            <a:ext cx="6392333" cy="8184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Delincuentes distribuidos por el número de familiares condenados una vez</a:t>
            </a:r>
            <a:endParaRPr lang="es-ES" dirty="0"/>
          </a:p>
        </p:txBody>
      </p:sp>
    </p:spTree>
    <p:extLst>
      <p:ext uri="{BB962C8B-B14F-4D97-AF65-F5344CB8AC3E}">
        <p14:creationId xmlns:p14="http://schemas.microsoft.com/office/powerpoint/2010/main" xmlns="" val="303229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1905000"/>
            <a:ext cx="8574087" cy="4600222"/>
          </a:xfrm>
        </p:spPr>
        <p:txBody>
          <a:bodyPr>
            <a:normAutofit fontScale="92500" lnSpcReduction="10000"/>
          </a:bodyPr>
          <a:lstStyle/>
          <a:p>
            <a:r>
              <a:rPr lang="es-ES" dirty="0" smtClean="0"/>
              <a:t>Cuando hablamos de la frecuencia estamos trabajando con porcentajes</a:t>
            </a:r>
          </a:p>
          <a:p>
            <a:r>
              <a:rPr lang="es-ES" dirty="0" smtClean="0"/>
              <a:t>El porcentaje se calcula a partir de una frecuencia y de su proporción: la proporción es el cociente de dividir un sumando por el total y multiplicarlo por 100</a:t>
            </a:r>
          </a:p>
          <a:p>
            <a:r>
              <a:rPr lang="es-ES" dirty="0" smtClean="0"/>
              <a:t>Con los porcentajes se observa más fácilmente el nivel de representatividad de una frecuencia</a:t>
            </a:r>
          </a:p>
          <a:p>
            <a:r>
              <a:rPr lang="es-ES" dirty="0" smtClean="0"/>
              <a:t>Con los mismos datos podemos trabajar por frecuencias acumuladas, con ellas se forma una distribución de datos. Los datos se presentan no por el número de veces en que se distribuyen en cada valor de la variable sino con relación “al número de observaciones que corresponden a un valor y a todos los anteriores a él”</a:t>
            </a:r>
            <a:endParaRPr lang="es-ES" dirty="0"/>
          </a:p>
        </p:txBody>
      </p:sp>
    </p:spTree>
    <p:extLst>
      <p:ext uri="{BB962C8B-B14F-4D97-AF65-F5344CB8AC3E}">
        <p14:creationId xmlns:p14="http://schemas.microsoft.com/office/powerpoint/2010/main" xmlns="" val="416338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3076829157"/>
              </p:ext>
            </p:extLst>
          </p:nvPr>
        </p:nvGraphicFramePr>
        <p:xfrm>
          <a:off x="634999" y="2133600"/>
          <a:ext cx="7859889" cy="2595880"/>
        </p:xfrm>
        <a:graphic>
          <a:graphicData uri="http://schemas.openxmlformats.org/drawingml/2006/table">
            <a:tbl>
              <a:tblPr firstRow="1" bandRow="1">
                <a:tableStyleId>{5C22544A-7EE6-4342-B048-85BDC9FD1C3A}</a:tableStyleId>
              </a:tblPr>
              <a:tblGrid>
                <a:gridCol w="2619963"/>
                <a:gridCol w="2619963"/>
                <a:gridCol w="2619963"/>
              </a:tblGrid>
              <a:tr h="370840">
                <a:tc>
                  <a:txBody>
                    <a:bodyPr/>
                    <a:lstStyle/>
                    <a:p>
                      <a:pPr algn="ctr"/>
                      <a:r>
                        <a:rPr lang="es-ES" dirty="0" smtClean="0"/>
                        <a:t>Familiares condenados</a:t>
                      </a:r>
                      <a:endParaRPr lang="es-ES" dirty="0"/>
                    </a:p>
                  </a:txBody>
                  <a:tcPr/>
                </a:tc>
                <a:tc>
                  <a:txBody>
                    <a:bodyPr/>
                    <a:lstStyle/>
                    <a:p>
                      <a:pPr algn="ctr"/>
                      <a:r>
                        <a:rPr lang="es-ES" dirty="0" smtClean="0"/>
                        <a:t>Número</a:t>
                      </a:r>
                      <a:endParaRPr lang="es-ES" dirty="0"/>
                    </a:p>
                  </a:txBody>
                  <a:tcPr/>
                </a:tc>
                <a:tc>
                  <a:txBody>
                    <a:bodyPr/>
                    <a:lstStyle/>
                    <a:p>
                      <a:pPr algn="ctr"/>
                      <a:r>
                        <a:rPr lang="es-ES" dirty="0" smtClean="0"/>
                        <a:t>%</a:t>
                      </a:r>
                      <a:endParaRPr lang="es-ES" dirty="0"/>
                    </a:p>
                  </a:txBody>
                  <a:tcPr/>
                </a:tc>
              </a:tr>
              <a:tr h="370840">
                <a:tc>
                  <a:txBody>
                    <a:bodyPr/>
                    <a:lstStyle/>
                    <a:p>
                      <a:pPr algn="ctr"/>
                      <a:r>
                        <a:rPr lang="es-ES" dirty="0" smtClean="0"/>
                        <a:t>Hasta 1</a:t>
                      </a:r>
                      <a:endParaRPr lang="es-ES" dirty="0"/>
                    </a:p>
                  </a:txBody>
                  <a:tcPr/>
                </a:tc>
                <a:tc>
                  <a:txBody>
                    <a:bodyPr/>
                    <a:lstStyle/>
                    <a:p>
                      <a:pPr algn="ctr"/>
                      <a:r>
                        <a:rPr lang="es-ES" dirty="0" smtClean="0"/>
                        <a:t>98</a:t>
                      </a:r>
                      <a:endParaRPr lang="es-ES" dirty="0"/>
                    </a:p>
                  </a:txBody>
                  <a:tcPr/>
                </a:tc>
                <a:tc>
                  <a:txBody>
                    <a:bodyPr/>
                    <a:lstStyle/>
                    <a:p>
                      <a:pPr algn="ctr"/>
                      <a:r>
                        <a:rPr lang="es-ES" dirty="0" smtClean="0"/>
                        <a:t>49.0</a:t>
                      </a:r>
                      <a:endParaRPr lang="es-ES" dirty="0"/>
                    </a:p>
                  </a:txBody>
                  <a:tcPr/>
                </a:tc>
              </a:tr>
              <a:tr h="370840">
                <a:tc>
                  <a:txBody>
                    <a:bodyPr/>
                    <a:lstStyle/>
                    <a:p>
                      <a:pPr algn="ctr"/>
                      <a:r>
                        <a:rPr lang="es-ES" dirty="0" smtClean="0"/>
                        <a:t>Hasta 2</a:t>
                      </a:r>
                      <a:endParaRPr lang="es-ES" dirty="0"/>
                    </a:p>
                  </a:txBody>
                  <a:tcPr/>
                </a:tc>
                <a:tc>
                  <a:txBody>
                    <a:bodyPr/>
                    <a:lstStyle/>
                    <a:p>
                      <a:pPr algn="ctr"/>
                      <a:r>
                        <a:rPr lang="es-ES" dirty="0" smtClean="0"/>
                        <a:t>165</a:t>
                      </a:r>
                      <a:endParaRPr lang="es-ES" dirty="0"/>
                    </a:p>
                  </a:txBody>
                  <a:tcPr/>
                </a:tc>
                <a:tc>
                  <a:txBody>
                    <a:bodyPr/>
                    <a:lstStyle/>
                    <a:p>
                      <a:pPr algn="ctr"/>
                      <a:r>
                        <a:rPr lang="es-ES" dirty="0" smtClean="0"/>
                        <a:t>82.5</a:t>
                      </a:r>
                      <a:endParaRPr lang="es-ES" dirty="0"/>
                    </a:p>
                  </a:txBody>
                  <a:tcPr/>
                </a:tc>
              </a:tr>
              <a:tr h="370840">
                <a:tc>
                  <a:txBody>
                    <a:bodyPr/>
                    <a:lstStyle/>
                    <a:p>
                      <a:pPr algn="ctr"/>
                      <a:r>
                        <a:rPr lang="es-ES" dirty="0" smtClean="0"/>
                        <a:t>Hasta 3</a:t>
                      </a:r>
                      <a:endParaRPr lang="es-ES" dirty="0"/>
                    </a:p>
                  </a:txBody>
                  <a:tcPr/>
                </a:tc>
                <a:tc>
                  <a:txBody>
                    <a:bodyPr/>
                    <a:lstStyle/>
                    <a:p>
                      <a:pPr algn="ctr"/>
                      <a:r>
                        <a:rPr lang="es-ES" dirty="0" smtClean="0"/>
                        <a:t>190</a:t>
                      </a:r>
                      <a:endParaRPr lang="es-ES" dirty="0"/>
                    </a:p>
                  </a:txBody>
                  <a:tcPr/>
                </a:tc>
                <a:tc>
                  <a:txBody>
                    <a:bodyPr/>
                    <a:lstStyle/>
                    <a:p>
                      <a:pPr algn="ctr"/>
                      <a:r>
                        <a:rPr lang="es-ES" dirty="0" smtClean="0"/>
                        <a:t>95</a:t>
                      </a:r>
                      <a:endParaRPr lang="es-ES" dirty="0"/>
                    </a:p>
                  </a:txBody>
                  <a:tcPr/>
                </a:tc>
              </a:tr>
              <a:tr h="370840">
                <a:tc>
                  <a:txBody>
                    <a:bodyPr/>
                    <a:lstStyle/>
                    <a:p>
                      <a:pPr algn="ctr"/>
                      <a:r>
                        <a:rPr lang="es-ES" dirty="0" smtClean="0"/>
                        <a:t>Hasta 4</a:t>
                      </a:r>
                      <a:endParaRPr lang="es-ES" dirty="0"/>
                    </a:p>
                  </a:txBody>
                  <a:tcPr/>
                </a:tc>
                <a:tc>
                  <a:txBody>
                    <a:bodyPr/>
                    <a:lstStyle/>
                    <a:p>
                      <a:pPr algn="ctr"/>
                      <a:r>
                        <a:rPr lang="es-ES" dirty="0" smtClean="0"/>
                        <a:t>197</a:t>
                      </a:r>
                      <a:endParaRPr lang="es-ES" dirty="0"/>
                    </a:p>
                  </a:txBody>
                  <a:tcPr/>
                </a:tc>
                <a:tc>
                  <a:txBody>
                    <a:bodyPr/>
                    <a:lstStyle/>
                    <a:p>
                      <a:pPr algn="ctr"/>
                      <a:r>
                        <a:rPr lang="es-ES" dirty="0" smtClean="0"/>
                        <a:t>98.5</a:t>
                      </a:r>
                      <a:endParaRPr lang="es-ES" dirty="0"/>
                    </a:p>
                  </a:txBody>
                  <a:tcPr/>
                </a:tc>
              </a:tr>
              <a:tr h="370840">
                <a:tc>
                  <a:txBody>
                    <a:bodyPr/>
                    <a:lstStyle/>
                    <a:p>
                      <a:pPr algn="ctr"/>
                      <a:r>
                        <a:rPr lang="es-ES" dirty="0" smtClean="0"/>
                        <a:t>Hasta 5</a:t>
                      </a:r>
                      <a:endParaRPr lang="es-ES" dirty="0"/>
                    </a:p>
                  </a:txBody>
                  <a:tcPr/>
                </a:tc>
                <a:tc>
                  <a:txBody>
                    <a:bodyPr/>
                    <a:lstStyle/>
                    <a:p>
                      <a:pPr algn="ctr"/>
                      <a:r>
                        <a:rPr lang="es-ES" dirty="0" smtClean="0"/>
                        <a:t>200</a:t>
                      </a:r>
                      <a:endParaRPr lang="es-ES" dirty="0"/>
                    </a:p>
                  </a:txBody>
                  <a:tcPr/>
                </a:tc>
                <a:tc>
                  <a:txBody>
                    <a:bodyPr/>
                    <a:lstStyle/>
                    <a:p>
                      <a:pPr algn="ctr"/>
                      <a:r>
                        <a:rPr lang="es-ES" dirty="0" smtClean="0"/>
                        <a:t>100</a:t>
                      </a:r>
                      <a:endParaRPr lang="es-ES" dirty="0"/>
                    </a:p>
                  </a:txBody>
                  <a:tcPr/>
                </a:tc>
              </a:tr>
              <a:tr h="370840">
                <a:tc>
                  <a:txBody>
                    <a:bodyPr/>
                    <a:lstStyle/>
                    <a:p>
                      <a:pPr algn="ctr"/>
                      <a:endParaRPr lang="es-ES" dirty="0"/>
                    </a:p>
                  </a:txBody>
                  <a:tcPr/>
                </a:tc>
                <a:tc>
                  <a:txBody>
                    <a:bodyPr/>
                    <a:lstStyle/>
                    <a:p>
                      <a:pPr algn="ctr"/>
                      <a:endParaRPr lang="es-ES" dirty="0"/>
                    </a:p>
                  </a:txBody>
                  <a:tcPr/>
                </a:tc>
                <a:tc>
                  <a:txBody>
                    <a:bodyPr/>
                    <a:lstStyle/>
                    <a:p>
                      <a:pPr algn="ctr"/>
                      <a:endParaRPr lang="es-ES" dirty="0"/>
                    </a:p>
                  </a:txBody>
                  <a:tcPr/>
                </a:tc>
              </a:tr>
            </a:tbl>
          </a:graphicData>
        </a:graphic>
      </p:graphicFrame>
      <p:sp>
        <p:nvSpPr>
          <p:cNvPr id="6" name="Rectángulo redondeado 5"/>
          <p:cNvSpPr/>
          <p:nvPr/>
        </p:nvSpPr>
        <p:spPr>
          <a:xfrm>
            <a:off x="1382889" y="5192889"/>
            <a:ext cx="6392333" cy="8184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Delincuentes de frecuencias acumuladas y porcentajes del número de familiares de delincuentes condenados una vez</a:t>
            </a:r>
            <a:endParaRPr lang="es-ES" dirty="0"/>
          </a:p>
        </p:txBody>
      </p:sp>
    </p:spTree>
    <p:extLst>
      <p:ext uri="{BB962C8B-B14F-4D97-AF65-F5344CB8AC3E}">
        <p14:creationId xmlns:p14="http://schemas.microsoft.com/office/powerpoint/2010/main" xmlns="" val="251615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3992563"/>
          </a:xfrm>
        </p:spPr>
        <p:txBody>
          <a:bodyPr/>
          <a:lstStyle/>
          <a:p>
            <a:r>
              <a:rPr lang="es-ES" dirty="0" smtClean="0"/>
              <a:t>Los límites de la variable se puede también expresar por el límite superior de cada intervalo. Así, según los datos sobre los familiares de delincuentes condenados, también pueden expresarse eliminando el límite superior de cada </a:t>
            </a:r>
            <a:r>
              <a:rPr lang="es-ES" dirty="0" err="1" smtClean="0"/>
              <a:t>intervanlo</a:t>
            </a:r>
            <a:endParaRPr lang="es-ES" dirty="0"/>
          </a:p>
        </p:txBody>
      </p:sp>
    </p:spTree>
    <p:extLst>
      <p:ext uri="{BB962C8B-B14F-4D97-AF65-F5344CB8AC3E}">
        <p14:creationId xmlns:p14="http://schemas.microsoft.com/office/powerpoint/2010/main" xmlns="" val="234613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233404056"/>
              </p:ext>
            </p:extLst>
          </p:nvPr>
        </p:nvGraphicFramePr>
        <p:xfrm>
          <a:off x="634999" y="2133600"/>
          <a:ext cx="7859889" cy="2595880"/>
        </p:xfrm>
        <a:graphic>
          <a:graphicData uri="http://schemas.openxmlformats.org/drawingml/2006/table">
            <a:tbl>
              <a:tblPr firstRow="1" bandRow="1">
                <a:tableStyleId>{5C22544A-7EE6-4342-B048-85BDC9FD1C3A}</a:tableStyleId>
              </a:tblPr>
              <a:tblGrid>
                <a:gridCol w="2619963"/>
                <a:gridCol w="2619963"/>
                <a:gridCol w="2619963"/>
              </a:tblGrid>
              <a:tr h="370840">
                <a:tc>
                  <a:txBody>
                    <a:bodyPr/>
                    <a:lstStyle/>
                    <a:p>
                      <a:pPr algn="ctr"/>
                      <a:r>
                        <a:rPr lang="es-ES" dirty="0" smtClean="0"/>
                        <a:t>Familiares condenados</a:t>
                      </a:r>
                      <a:endParaRPr lang="es-ES" dirty="0"/>
                    </a:p>
                  </a:txBody>
                  <a:tcPr/>
                </a:tc>
                <a:tc>
                  <a:txBody>
                    <a:bodyPr/>
                    <a:lstStyle/>
                    <a:p>
                      <a:pPr algn="ctr"/>
                      <a:r>
                        <a:rPr lang="es-ES" dirty="0" smtClean="0"/>
                        <a:t>Número</a:t>
                      </a:r>
                      <a:endParaRPr lang="es-ES" dirty="0"/>
                    </a:p>
                  </a:txBody>
                  <a:tcPr/>
                </a:tc>
                <a:tc>
                  <a:txBody>
                    <a:bodyPr/>
                    <a:lstStyle/>
                    <a:p>
                      <a:pPr algn="ctr"/>
                      <a:endParaRPr lang="es-ES" dirty="0"/>
                    </a:p>
                  </a:txBody>
                  <a:tcPr/>
                </a:tc>
              </a:tr>
              <a:tr h="370840">
                <a:tc>
                  <a:txBody>
                    <a:bodyPr/>
                    <a:lstStyle/>
                    <a:p>
                      <a:pPr algn="ctr"/>
                      <a:r>
                        <a:rPr lang="es-ES" dirty="0" smtClean="0"/>
                        <a:t>Menos</a:t>
                      </a:r>
                      <a:r>
                        <a:rPr lang="es-ES" baseline="0" dirty="0" smtClean="0"/>
                        <a:t> de 2</a:t>
                      </a:r>
                      <a:endParaRPr lang="es-ES" dirty="0"/>
                    </a:p>
                  </a:txBody>
                  <a:tcPr/>
                </a:tc>
                <a:tc>
                  <a:txBody>
                    <a:bodyPr/>
                    <a:lstStyle/>
                    <a:p>
                      <a:pPr algn="ctr"/>
                      <a:r>
                        <a:rPr lang="es-ES" dirty="0" smtClean="0"/>
                        <a:t>98</a:t>
                      </a:r>
                      <a:endParaRPr lang="es-ES" dirty="0"/>
                    </a:p>
                  </a:txBody>
                  <a:tcPr/>
                </a:tc>
                <a:tc>
                  <a:txBody>
                    <a:bodyPr/>
                    <a:lstStyle/>
                    <a:p>
                      <a:pPr algn="ctr"/>
                      <a:endParaRPr lang="es-ES" dirty="0"/>
                    </a:p>
                  </a:txBody>
                  <a:tcPr/>
                </a:tc>
              </a:tr>
              <a:tr h="370840">
                <a:tc>
                  <a:txBody>
                    <a:bodyPr/>
                    <a:lstStyle/>
                    <a:p>
                      <a:pPr algn="ctr"/>
                      <a:r>
                        <a:rPr lang="es-ES" dirty="0" smtClean="0"/>
                        <a:t>Menos</a:t>
                      </a:r>
                      <a:r>
                        <a:rPr lang="es-ES" baseline="0" dirty="0" smtClean="0"/>
                        <a:t> de 3</a:t>
                      </a:r>
                      <a:endParaRPr lang="es-ES" dirty="0"/>
                    </a:p>
                  </a:txBody>
                  <a:tcPr/>
                </a:tc>
                <a:tc>
                  <a:txBody>
                    <a:bodyPr/>
                    <a:lstStyle/>
                    <a:p>
                      <a:pPr algn="ctr"/>
                      <a:r>
                        <a:rPr lang="es-ES" dirty="0" smtClean="0"/>
                        <a:t>165</a:t>
                      </a:r>
                      <a:endParaRPr lang="es-ES" dirty="0"/>
                    </a:p>
                  </a:txBody>
                  <a:tcPr/>
                </a:tc>
                <a:tc>
                  <a:txBody>
                    <a:bodyPr/>
                    <a:lstStyle/>
                    <a:p>
                      <a:pPr algn="ctr"/>
                      <a:endParaRPr lang="es-ES" dirty="0"/>
                    </a:p>
                  </a:txBody>
                  <a:tcPr/>
                </a:tc>
              </a:tr>
              <a:tr h="370840">
                <a:tc>
                  <a:txBody>
                    <a:bodyPr/>
                    <a:lstStyle/>
                    <a:p>
                      <a:pPr algn="ctr"/>
                      <a:r>
                        <a:rPr lang="es-ES" dirty="0" smtClean="0"/>
                        <a:t>Menos</a:t>
                      </a:r>
                      <a:r>
                        <a:rPr lang="es-ES" baseline="0" dirty="0" smtClean="0"/>
                        <a:t> de 4</a:t>
                      </a:r>
                      <a:endParaRPr lang="es-ES" dirty="0"/>
                    </a:p>
                  </a:txBody>
                  <a:tcPr/>
                </a:tc>
                <a:tc>
                  <a:txBody>
                    <a:bodyPr/>
                    <a:lstStyle/>
                    <a:p>
                      <a:pPr algn="ctr"/>
                      <a:r>
                        <a:rPr lang="es-ES" dirty="0" smtClean="0"/>
                        <a:t>190</a:t>
                      </a:r>
                      <a:endParaRPr lang="es-ES" dirty="0"/>
                    </a:p>
                  </a:txBody>
                  <a:tcPr/>
                </a:tc>
                <a:tc>
                  <a:txBody>
                    <a:bodyPr/>
                    <a:lstStyle/>
                    <a:p>
                      <a:pPr algn="ctr"/>
                      <a:endParaRPr lang="es-ES" dirty="0"/>
                    </a:p>
                  </a:txBody>
                  <a:tcPr/>
                </a:tc>
              </a:tr>
              <a:tr h="370840">
                <a:tc>
                  <a:txBody>
                    <a:bodyPr/>
                    <a:lstStyle/>
                    <a:p>
                      <a:pPr algn="ctr"/>
                      <a:r>
                        <a:rPr lang="es-ES" dirty="0" smtClean="0"/>
                        <a:t>Menos</a:t>
                      </a:r>
                      <a:r>
                        <a:rPr lang="es-ES" baseline="0" dirty="0" smtClean="0"/>
                        <a:t> de 5</a:t>
                      </a:r>
                      <a:endParaRPr lang="es-ES" dirty="0"/>
                    </a:p>
                  </a:txBody>
                  <a:tcPr/>
                </a:tc>
                <a:tc>
                  <a:txBody>
                    <a:bodyPr/>
                    <a:lstStyle/>
                    <a:p>
                      <a:pPr algn="ctr"/>
                      <a:r>
                        <a:rPr lang="es-ES" dirty="0" smtClean="0"/>
                        <a:t>197</a:t>
                      </a:r>
                      <a:endParaRPr lang="es-ES" dirty="0"/>
                    </a:p>
                  </a:txBody>
                  <a:tcPr/>
                </a:tc>
                <a:tc>
                  <a:txBody>
                    <a:bodyPr/>
                    <a:lstStyle/>
                    <a:p>
                      <a:pPr algn="ctr"/>
                      <a:endParaRPr lang="es-ES" dirty="0"/>
                    </a:p>
                  </a:txBody>
                  <a:tcPr/>
                </a:tc>
              </a:tr>
              <a:tr h="370840">
                <a:tc>
                  <a:txBody>
                    <a:bodyPr/>
                    <a:lstStyle/>
                    <a:p>
                      <a:pPr algn="ctr"/>
                      <a:r>
                        <a:rPr lang="es-ES" dirty="0" smtClean="0"/>
                        <a:t>Menos</a:t>
                      </a:r>
                      <a:r>
                        <a:rPr lang="es-ES" baseline="0" dirty="0" smtClean="0"/>
                        <a:t> de 6</a:t>
                      </a:r>
                      <a:endParaRPr lang="es-ES" dirty="0"/>
                    </a:p>
                  </a:txBody>
                  <a:tcPr/>
                </a:tc>
                <a:tc>
                  <a:txBody>
                    <a:bodyPr/>
                    <a:lstStyle/>
                    <a:p>
                      <a:pPr algn="ctr"/>
                      <a:r>
                        <a:rPr lang="es-ES" dirty="0" smtClean="0"/>
                        <a:t>200</a:t>
                      </a:r>
                      <a:endParaRPr lang="es-ES" dirty="0"/>
                    </a:p>
                  </a:txBody>
                  <a:tcPr/>
                </a:tc>
                <a:tc>
                  <a:txBody>
                    <a:bodyPr/>
                    <a:lstStyle/>
                    <a:p>
                      <a:pPr algn="ctr"/>
                      <a:endParaRPr lang="es-ES" dirty="0"/>
                    </a:p>
                  </a:txBody>
                  <a:tcPr/>
                </a:tc>
              </a:tr>
              <a:tr h="370840">
                <a:tc>
                  <a:txBody>
                    <a:bodyPr/>
                    <a:lstStyle/>
                    <a:p>
                      <a:pPr algn="ctr"/>
                      <a:endParaRPr lang="es-ES" dirty="0"/>
                    </a:p>
                  </a:txBody>
                  <a:tcPr/>
                </a:tc>
                <a:tc>
                  <a:txBody>
                    <a:bodyPr/>
                    <a:lstStyle/>
                    <a:p>
                      <a:pPr algn="ctr"/>
                      <a:endParaRPr lang="es-ES" dirty="0"/>
                    </a:p>
                  </a:txBody>
                  <a:tcPr/>
                </a:tc>
                <a:tc>
                  <a:txBody>
                    <a:bodyPr/>
                    <a:lstStyle/>
                    <a:p>
                      <a:pPr algn="ctr"/>
                      <a:endParaRPr lang="es-ES" dirty="0"/>
                    </a:p>
                  </a:txBody>
                  <a:tcPr/>
                </a:tc>
              </a:tr>
            </a:tbl>
          </a:graphicData>
        </a:graphic>
      </p:graphicFrame>
      <p:sp>
        <p:nvSpPr>
          <p:cNvPr id="6" name="Rectángulo redondeado 5"/>
          <p:cNvSpPr/>
          <p:nvPr/>
        </p:nvSpPr>
        <p:spPr>
          <a:xfrm>
            <a:off x="1382889" y="5192889"/>
            <a:ext cx="6392333" cy="8184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Distribución de frecuencia acumulada de familiares de delincuentes condenados una vez</a:t>
            </a:r>
            <a:endParaRPr lang="es-ES" dirty="0"/>
          </a:p>
        </p:txBody>
      </p:sp>
    </p:spTree>
    <p:extLst>
      <p:ext uri="{BB962C8B-B14F-4D97-AF65-F5344CB8AC3E}">
        <p14:creationId xmlns:p14="http://schemas.microsoft.com/office/powerpoint/2010/main" xmlns="" val="324950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284163" y="2133600"/>
            <a:ext cx="8574087" cy="4315178"/>
          </a:xfrm>
        </p:spPr>
        <p:txBody>
          <a:bodyPr>
            <a:normAutofit lnSpcReduction="10000"/>
          </a:bodyPr>
          <a:lstStyle/>
          <a:p>
            <a:r>
              <a:rPr lang="es-ES" dirty="0" smtClean="0"/>
              <a:t>La acumulación puede expresarse en sentido creciente o decreciente. Los datos de las Tablas 2 y 3 están descritos en forma creciente</a:t>
            </a:r>
          </a:p>
          <a:p>
            <a:r>
              <a:rPr lang="es-ES" dirty="0" smtClean="0"/>
              <a:t>Este tipo de frecuencias acumuladas también se efectúa cuando la variable tiene muchas observaciones y muchos valores distintivos. Estos valores se agrupan en clases formándose los intervalos</a:t>
            </a:r>
          </a:p>
          <a:p>
            <a:r>
              <a:rPr lang="es-ES" dirty="0" smtClean="0"/>
              <a:t>La elaboración de los grupos de valores se ha de realizar reduciendo las informaciones para que revelen las características importantes de la distribución. En ello surgen distintos problemas:</a:t>
            </a:r>
            <a:endParaRPr lang="es-ES" dirty="0"/>
          </a:p>
        </p:txBody>
      </p:sp>
    </p:spTree>
    <p:extLst>
      <p:ext uri="{BB962C8B-B14F-4D97-AF65-F5344CB8AC3E}">
        <p14:creationId xmlns:p14="http://schemas.microsoft.com/office/powerpoint/2010/main" xmlns="" val="3885302656"/>
      </p:ext>
    </p:extLst>
  </p:cSld>
  <p:clrMapOvr>
    <a:masterClrMapping/>
  </p:clrMapOvr>
</p:sld>
</file>

<file path=ppt/theme/theme1.xml><?xml version="1.0" encoding="utf-8"?>
<a:theme xmlns:a="http://schemas.openxmlformats.org/drawingml/2006/main" name="Espectro">
  <a:themeElements>
    <a:clrScheme name="Espectro">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Espectro">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spectro">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Espectro.thmx</Template>
  <TotalTime>681</TotalTime>
  <Words>1693</Words>
  <Application>Microsoft Office PowerPoint</Application>
  <PresentationFormat>Presentación en pantalla (4:3)</PresentationFormat>
  <Paragraphs>344</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Espectro</vt:lpstr>
      <vt:lpstr>Análisis de los datos: La descripción de los datos</vt:lpstr>
      <vt:lpstr>Diapositiva 2</vt:lpstr>
      <vt:lpstr>Estadística de variables</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Estadística de atributos</vt:lpstr>
      <vt:lpstr>Diapositiva 24</vt:lpstr>
      <vt:lpstr>Diapositiva 25</vt:lpstr>
      <vt:lpstr>Diapositiva 26</vt:lpstr>
      <vt:lpstr>Diapositiva 27</vt:lpstr>
      <vt:lpstr>Diapositiva 28</vt:lpstr>
      <vt:lpstr>Análisis de las variables: una variable</vt:lpstr>
      <vt:lpstr>Diapositiva 30</vt:lpstr>
      <vt:lpstr>Representaciones gráficas</vt:lpstr>
      <vt:lpstr>Diapositiva 32</vt:lpstr>
      <vt:lpstr>Diapositiva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los datos: La descripción de los datos</dc:title>
  <dc:creator>JVP</dc:creator>
  <cp:lastModifiedBy>Javi</cp:lastModifiedBy>
  <cp:revision>33</cp:revision>
  <dcterms:created xsi:type="dcterms:W3CDTF">2014-05-25T08:50:00Z</dcterms:created>
  <dcterms:modified xsi:type="dcterms:W3CDTF">2014-05-28T14:48:19Z</dcterms:modified>
</cp:coreProperties>
</file>