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58" r:id="rId3"/>
    <p:sldId id="356" r:id="rId4"/>
    <p:sldId id="289" r:id="rId5"/>
    <p:sldId id="336" r:id="rId6"/>
    <p:sldId id="291" r:id="rId7"/>
    <p:sldId id="292" r:id="rId8"/>
    <p:sldId id="296" r:id="rId9"/>
    <p:sldId id="297" r:id="rId10"/>
    <p:sldId id="299" r:id="rId11"/>
    <p:sldId id="305" r:id="rId12"/>
    <p:sldId id="306" r:id="rId13"/>
    <p:sldId id="308" r:id="rId14"/>
    <p:sldId id="311" r:id="rId15"/>
    <p:sldId id="312" r:id="rId16"/>
    <p:sldId id="318" r:id="rId17"/>
    <p:sldId id="319" r:id="rId18"/>
    <p:sldId id="322" r:id="rId19"/>
    <p:sldId id="323" r:id="rId20"/>
    <p:sldId id="324" r:id="rId21"/>
    <p:sldId id="325" r:id="rId22"/>
    <p:sldId id="329" r:id="rId23"/>
    <p:sldId id="335" r:id="rId24"/>
    <p:sldId id="261" r:id="rId25"/>
    <p:sldId id="337" r:id="rId26"/>
    <p:sldId id="339" r:id="rId27"/>
    <p:sldId id="338" r:id="rId28"/>
    <p:sldId id="340" r:id="rId29"/>
    <p:sldId id="341" r:id="rId30"/>
    <p:sldId id="342" r:id="rId31"/>
    <p:sldId id="343" r:id="rId32"/>
    <p:sldId id="344" r:id="rId33"/>
    <p:sldId id="359" r:id="rId34"/>
    <p:sldId id="345" r:id="rId35"/>
    <p:sldId id="346" r:id="rId36"/>
    <p:sldId id="355" r:id="rId37"/>
    <p:sldId id="348" r:id="rId38"/>
    <p:sldId id="352" r:id="rId39"/>
    <p:sldId id="358" r:id="rId40"/>
    <p:sldId id="354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986F-437A-4979-841F-030F6E7C754F}" type="datetimeFigureOut">
              <a:rPr lang="es-ES" smtClean="0"/>
              <a:pPr/>
              <a:t>15/10/2014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A2203-3A53-46C2-AEDA-C15BF76A37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153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B49D-C4C7-44D8-BF27-F8ABC2C17D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98BC-3E86-4E10-A575-8BD3CD8A3E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6133-FC85-4EF6-BE28-7E3162701C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111B-E754-45AE-BD12-7EBD67C294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879A-8BC0-4F97-934E-311AB5F2AC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78822-B24D-4EA2-B16D-22666F7D78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7E7B8-F5FB-485C-BA63-F3EA7637C3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B769-CE1D-44CF-B11D-5B1C226A80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3B5C-C496-4291-A320-C3A28EC067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0784-B497-44EC-BC72-C7592B1BA5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EDA1-AE78-4B4D-A229-534D26E3BD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9106-DF08-4ED9-BD28-CB7D50163A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5C510-417D-4733-8E7E-C201024760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A000-470E-4648-9564-DF4D0CE72B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3B72A1-0AC9-45CA-A07C-8947BAEF0E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</a:t>
            </a:r>
            <a:endParaRPr lang="en-GB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Fundamental</a:t>
            </a:r>
            <a:r>
              <a:rPr lang="es-ES" dirty="0" smtClean="0"/>
              <a:t> </a:t>
            </a:r>
            <a:r>
              <a:rPr lang="en-GB" dirty="0" smtClean="0"/>
              <a:t>Astrophysics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/>
            <a:r>
              <a:rPr lang="es-ES_tradnl" dirty="0" err="1" smtClean="0"/>
              <a:t>Stonehenge</a:t>
            </a:r>
            <a:r>
              <a:rPr lang="es-ES_tradnl" dirty="0" smtClean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present</a:t>
            </a:r>
            <a:r>
              <a:rPr lang="es-ES_tradnl" dirty="0" smtClean="0"/>
              <a:t> </a:t>
            </a:r>
            <a:r>
              <a:rPr lang="es-ES_tradnl" dirty="0" err="1" smtClean="0"/>
              <a:t>state</a:t>
            </a:r>
            <a:r>
              <a:rPr lang="es-ES_tradnl" dirty="0" smtClean="0"/>
              <a:t>)</a:t>
            </a:r>
            <a:endParaRPr lang="es-ES" dirty="0" smtClean="0"/>
          </a:p>
        </p:txBody>
      </p:sp>
      <p:pic>
        <p:nvPicPr>
          <p:cNvPr id="11267" name="Picture 7" descr="EMStonehengepl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981075"/>
            <a:ext cx="6696075" cy="555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Babylon</a:t>
            </a:r>
            <a:endParaRPr lang="es-E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dirty="0" err="1" smtClean="0"/>
              <a:t>Babylon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a </a:t>
            </a:r>
            <a:r>
              <a:rPr lang="es-ES_tradnl" dirty="0" err="1" smtClean="0"/>
              <a:t>great</a:t>
            </a:r>
            <a:r>
              <a:rPr lang="es-ES_tradnl" dirty="0" smtClean="0"/>
              <a:t> </a:t>
            </a:r>
            <a:r>
              <a:rPr lang="es-ES_tradnl" dirty="0" err="1" smtClean="0"/>
              <a:t>city</a:t>
            </a:r>
            <a:r>
              <a:rPr lang="es-ES_tradnl" dirty="0" smtClean="0"/>
              <a:t> </a:t>
            </a:r>
            <a:r>
              <a:rPr lang="es-ES_tradnl" dirty="0" err="1" smtClean="0"/>
              <a:t>located</a:t>
            </a:r>
            <a:r>
              <a:rPr lang="es-ES_tradnl" dirty="0" smtClean="0"/>
              <a:t> </a:t>
            </a:r>
            <a:r>
              <a:rPr lang="es-ES_tradnl" dirty="0" err="1" smtClean="0"/>
              <a:t>some</a:t>
            </a:r>
            <a:r>
              <a:rPr lang="es-ES_tradnl" dirty="0" smtClean="0"/>
              <a:t> 90 </a:t>
            </a:r>
            <a:r>
              <a:rPr lang="es-ES_tradnl" dirty="0" smtClean="0"/>
              <a:t>km </a:t>
            </a:r>
            <a:r>
              <a:rPr lang="es-ES_tradnl" dirty="0" err="1" smtClean="0"/>
              <a:t>south</a:t>
            </a:r>
            <a:r>
              <a:rPr lang="es-ES_tradnl" dirty="0" smtClean="0"/>
              <a:t> of </a:t>
            </a:r>
            <a:r>
              <a:rPr lang="es-ES_tradnl" dirty="0" err="1" smtClean="0"/>
              <a:t>present</a:t>
            </a:r>
            <a:r>
              <a:rPr lang="es-ES_tradnl" dirty="0" smtClean="0"/>
              <a:t> </a:t>
            </a:r>
            <a:r>
              <a:rPr lang="es-ES_tradnl" dirty="0" err="1" smtClean="0"/>
              <a:t>day</a:t>
            </a:r>
            <a:r>
              <a:rPr lang="es-ES_tradnl" dirty="0" smtClean="0"/>
              <a:t> </a:t>
            </a:r>
            <a:r>
              <a:rPr lang="es-ES_tradnl" dirty="0" err="1" smtClean="0"/>
              <a:t>Baghdad</a:t>
            </a:r>
            <a:r>
              <a:rPr lang="es-ES_tradnl" dirty="0" smtClean="0"/>
              <a:t> (Irak).</a:t>
            </a:r>
          </a:p>
          <a:p>
            <a:pPr eaLnBrk="1" hangingPunct="1">
              <a:lnSpc>
                <a:spcPct val="90000"/>
              </a:lnSpc>
            </a:pPr>
            <a:r>
              <a:rPr lang="es-ES_tradnl" dirty="0" err="1" smtClean="0"/>
              <a:t>Dominated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Hammurabi </a:t>
            </a:r>
            <a:r>
              <a:rPr lang="es-ES_tradnl" dirty="0" err="1" smtClean="0"/>
              <a:t>dinasty</a:t>
            </a:r>
            <a:r>
              <a:rPr lang="es-ES_tradnl" dirty="0" smtClean="0"/>
              <a:t> (2000-1600 </a:t>
            </a:r>
            <a:r>
              <a:rPr lang="es-ES_tradnl" dirty="0" err="1"/>
              <a:t>b</a:t>
            </a:r>
            <a:r>
              <a:rPr lang="es-ES_tradnl" dirty="0" err="1" smtClean="0"/>
              <a:t>.C</a:t>
            </a:r>
            <a:r>
              <a:rPr lang="es-ES_tradnl" dirty="0" smtClean="0"/>
              <a:t>.), </a:t>
            </a:r>
            <a:r>
              <a:rPr lang="es-ES_tradnl" dirty="0" err="1" smtClean="0"/>
              <a:t>conquered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hittites</a:t>
            </a:r>
            <a:r>
              <a:rPr lang="es-ES_tradnl" dirty="0" smtClean="0"/>
              <a:t>,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 err="1" smtClean="0"/>
              <a:t>kassites</a:t>
            </a:r>
            <a:r>
              <a:rPr lang="es-ES_tradnl" dirty="0" smtClean="0"/>
              <a:t>,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 err="1" smtClean="0"/>
              <a:t>assyrians</a:t>
            </a:r>
            <a:r>
              <a:rPr lang="es-ES_tradnl" dirty="0" smtClean="0"/>
              <a:t> (</a:t>
            </a:r>
            <a:r>
              <a:rPr lang="es-ES_tradnl" dirty="0" err="1" smtClean="0"/>
              <a:t>Niniveh</a:t>
            </a:r>
            <a:r>
              <a:rPr lang="es-ES_tradnl" dirty="0" smtClean="0"/>
              <a:t> lib. </a:t>
            </a:r>
            <a:r>
              <a:rPr lang="es-ES_tradnl" dirty="0" err="1" smtClean="0"/>
              <a:t>destroyd</a:t>
            </a:r>
            <a:r>
              <a:rPr lang="es-ES_tradnl" dirty="0" smtClean="0"/>
              <a:t> </a:t>
            </a:r>
            <a:r>
              <a:rPr lang="es-ES_tradnl" dirty="0"/>
              <a:t>i</a:t>
            </a:r>
            <a:r>
              <a:rPr lang="es-ES_tradnl" dirty="0" smtClean="0"/>
              <a:t>n </a:t>
            </a:r>
            <a:r>
              <a:rPr lang="es-ES_tradnl" dirty="0" smtClean="0"/>
              <a:t>612 </a:t>
            </a:r>
            <a:r>
              <a:rPr lang="es-ES_tradnl" dirty="0" err="1" smtClean="0"/>
              <a:t>b.C</a:t>
            </a:r>
            <a:r>
              <a:rPr lang="es-ES_tradnl" dirty="0" smtClean="0"/>
              <a:t>.).</a:t>
            </a:r>
          </a:p>
          <a:p>
            <a:pPr eaLnBrk="1" hangingPunct="1">
              <a:lnSpc>
                <a:spcPct val="90000"/>
              </a:lnSpc>
            </a:pPr>
            <a:r>
              <a:rPr lang="es-ES_tradnl" dirty="0" err="1" smtClean="0"/>
              <a:t>After</a:t>
            </a:r>
            <a:r>
              <a:rPr lang="es-ES_tradnl" dirty="0" smtClean="0"/>
              <a:t> a </a:t>
            </a:r>
            <a:r>
              <a:rPr lang="es-ES_tradnl" dirty="0" err="1" smtClean="0"/>
              <a:t>brief</a:t>
            </a:r>
            <a:r>
              <a:rPr lang="es-ES_tradnl" dirty="0" smtClean="0"/>
              <a:t> </a:t>
            </a:r>
            <a:r>
              <a:rPr lang="es-ES_tradnl" dirty="0" err="1" smtClean="0"/>
              <a:t>period</a:t>
            </a:r>
            <a:r>
              <a:rPr lang="es-ES_tradnl" dirty="0" smtClean="0"/>
              <a:t> of </a:t>
            </a:r>
            <a:r>
              <a:rPr lang="es-ES_tradnl" dirty="0" err="1" smtClean="0"/>
              <a:t>independence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felt</a:t>
            </a:r>
            <a:r>
              <a:rPr lang="es-ES_tradnl" dirty="0" smtClean="0"/>
              <a:t> </a:t>
            </a:r>
            <a:r>
              <a:rPr lang="es-ES_tradnl" dirty="0" err="1" smtClean="0"/>
              <a:t>under</a:t>
            </a:r>
            <a:r>
              <a:rPr lang="es-ES_tradnl" dirty="0" smtClean="0"/>
              <a:t> </a:t>
            </a:r>
            <a:r>
              <a:rPr lang="es-ES_tradnl" dirty="0" err="1" smtClean="0"/>
              <a:t>persian</a:t>
            </a:r>
            <a:r>
              <a:rPr lang="es-ES_tradnl" dirty="0" smtClean="0"/>
              <a:t> </a:t>
            </a:r>
            <a:r>
              <a:rPr lang="es-ES_tradnl" dirty="0" err="1" smtClean="0"/>
              <a:t>domination</a:t>
            </a:r>
            <a:r>
              <a:rPr lang="es-ES_tradnl" dirty="0" smtClean="0"/>
              <a:t> </a:t>
            </a:r>
            <a:r>
              <a:rPr lang="es-ES_tradnl" dirty="0" err="1" smtClean="0"/>
              <a:t>until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conquered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Alexander </a:t>
            </a:r>
            <a:r>
              <a:rPr lang="es-ES_tradnl" dirty="0" err="1" smtClean="0"/>
              <a:t>the</a:t>
            </a:r>
            <a:r>
              <a:rPr lang="es-ES_tradnl" dirty="0" smtClean="0"/>
              <a:t> Great.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Babylonian</a:t>
            </a:r>
            <a:r>
              <a:rPr lang="es-ES_tradnl" dirty="0" smtClean="0"/>
              <a:t> </a:t>
            </a:r>
            <a:r>
              <a:rPr lang="es-ES_tradnl" dirty="0" err="1"/>
              <a:t>Astronomy</a:t>
            </a:r>
            <a:endParaRPr lang="es-E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dirty="0" err="1" smtClean="0"/>
              <a:t>B</a:t>
            </a:r>
            <a:r>
              <a:rPr lang="es-ES_tradnl" dirty="0" err="1" smtClean="0"/>
              <a:t>abylonians</a:t>
            </a:r>
            <a:r>
              <a:rPr lang="es-ES_tradnl" dirty="0" smtClean="0"/>
              <a:t> </a:t>
            </a:r>
            <a:r>
              <a:rPr lang="es-ES_tradnl" dirty="0" err="1" smtClean="0"/>
              <a:t>developed</a:t>
            </a:r>
            <a:r>
              <a:rPr lang="es-ES_tradnl" dirty="0" smtClean="0"/>
              <a:t> a </a:t>
            </a:r>
            <a:r>
              <a:rPr lang="es-ES_tradnl" dirty="0" err="1" smtClean="0"/>
              <a:t>very</a:t>
            </a:r>
            <a:r>
              <a:rPr lang="es-ES_tradnl" dirty="0" smtClean="0"/>
              <a:t> </a:t>
            </a:r>
            <a:r>
              <a:rPr lang="es-ES_tradnl" dirty="0" err="1" smtClean="0"/>
              <a:t>effecient</a:t>
            </a:r>
            <a:r>
              <a:rPr lang="es-ES_tradnl" dirty="0" smtClean="0"/>
              <a:t> </a:t>
            </a:r>
            <a:r>
              <a:rPr lang="es-ES_tradnl" dirty="0" err="1" smtClean="0"/>
              <a:t>counting</a:t>
            </a:r>
            <a:r>
              <a:rPr lang="es-ES_tradnl" dirty="0" smtClean="0"/>
              <a:t> </a:t>
            </a:r>
            <a:r>
              <a:rPr lang="es-ES_tradnl" dirty="0" err="1" smtClean="0"/>
              <a:t>system</a:t>
            </a:r>
            <a:r>
              <a:rPr lang="es-ES_tradnl" dirty="0" smtClean="0"/>
              <a:t>.</a:t>
            </a: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err="1" smtClean="0"/>
              <a:t>They</a:t>
            </a:r>
            <a:r>
              <a:rPr lang="es-ES_tradnl" dirty="0" smtClean="0"/>
              <a:t> are </a:t>
            </a:r>
            <a:r>
              <a:rPr lang="es-ES_tradnl" dirty="0" err="1" smtClean="0"/>
              <a:t>th</a:t>
            </a:r>
            <a:r>
              <a:rPr lang="es-ES_tradnl" dirty="0" err="1" smtClean="0"/>
              <a:t>e</a:t>
            </a:r>
            <a:r>
              <a:rPr lang="es-ES_tradnl" dirty="0" smtClean="0"/>
              <a:t> </a:t>
            </a:r>
            <a:r>
              <a:rPr lang="es-ES_tradnl" dirty="0" err="1" smtClean="0"/>
              <a:t>orgin</a:t>
            </a:r>
            <a:r>
              <a:rPr lang="es-ES_tradnl" dirty="0" smtClean="0"/>
              <a:t> of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present</a:t>
            </a:r>
            <a:r>
              <a:rPr lang="es-ES_tradnl" dirty="0" smtClean="0"/>
              <a:t> use of </a:t>
            </a:r>
            <a:r>
              <a:rPr lang="es-ES_tradnl" dirty="0" err="1" smtClean="0"/>
              <a:t>division</a:t>
            </a:r>
            <a:r>
              <a:rPr lang="es-ES_tradnl" dirty="0" smtClean="0"/>
              <a:t> </a:t>
            </a:r>
            <a:r>
              <a:rPr lang="es-ES_tradnl" dirty="0" err="1" smtClean="0"/>
              <a:t>into</a:t>
            </a:r>
            <a:r>
              <a:rPr lang="es-ES_tradnl" dirty="0" smtClean="0"/>
              <a:t> </a:t>
            </a:r>
            <a:r>
              <a:rPr lang="es-ES_tradnl" dirty="0" smtClean="0"/>
              <a:t>60 </a:t>
            </a:r>
            <a:r>
              <a:rPr lang="es-ES_tradnl" dirty="0" err="1" smtClean="0"/>
              <a:t>parts</a:t>
            </a:r>
            <a:r>
              <a:rPr lang="es-ES_tradnl" dirty="0"/>
              <a:t> </a:t>
            </a:r>
            <a:r>
              <a:rPr lang="es-ES_tradnl" dirty="0" smtClean="0"/>
              <a:t>in:</a:t>
            </a:r>
            <a:endParaRPr lang="es-ES_tradnl" dirty="0" smtClean="0"/>
          </a:p>
          <a:p>
            <a:pPr lvl="1" eaLnBrk="1" hangingPunct="1">
              <a:lnSpc>
                <a:spcPct val="90000"/>
              </a:lnSpc>
            </a:pPr>
            <a:r>
              <a:rPr lang="es-ES_tradnl" dirty="0" smtClean="0"/>
              <a:t>Grades (</a:t>
            </a:r>
            <a:r>
              <a:rPr lang="es-ES_tradnl" dirty="0" err="1" smtClean="0"/>
              <a:t>angles</a:t>
            </a:r>
            <a:r>
              <a:rPr lang="es-ES_tradnl" dirty="0" smtClean="0"/>
              <a:t>)</a:t>
            </a:r>
            <a:endParaRPr lang="es-ES_tradnl" dirty="0" smtClean="0"/>
          </a:p>
          <a:p>
            <a:pPr lvl="1" eaLnBrk="1" hangingPunct="1">
              <a:lnSpc>
                <a:spcPct val="90000"/>
              </a:lnSpc>
            </a:pPr>
            <a:r>
              <a:rPr lang="es-ES_tradnl" dirty="0" err="1" smtClean="0"/>
              <a:t>Hours</a:t>
            </a:r>
            <a:r>
              <a:rPr lang="es-ES_tradnl" dirty="0" smtClean="0"/>
              <a:t>, </a:t>
            </a:r>
            <a:r>
              <a:rPr lang="es-ES_tradnl" dirty="0" smtClean="0"/>
              <a:t>minutes</a:t>
            </a:r>
            <a:r>
              <a:rPr lang="es-ES_tradnl" dirty="0" smtClean="0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interest</a:t>
            </a:r>
            <a:r>
              <a:rPr lang="es-ES_tradnl" dirty="0" smtClean="0"/>
              <a:t> in </a:t>
            </a:r>
            <a:r>
              <a:rPr lang="es-ES_tradnl" dirty="0" err="1" smtClean="0"/>
              <a:t>astronomy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mainly</a:t>
            </a:r>
            <a:r>
              <a:rPr lang="es-ES_tradnl" dirty="0" smtClean="0"/>
              <a:t> to look </a:t>
            </a:r>
            <a:r>
              <a:rPr lang="es-ES_tradnl" dirty="0" err="1" smtClean="0"/>
              <a:t>for</a:t>
            </a:r>
            <a:r>
              <a:rPr lang="es-ES_tradnl" dirty="0" smtClean="0"/>
              <a:t> “</a:t>
            </a:r>
            <a:r>
              <a:rPr lang="es-ES_tradnl" dirty="0" err="1" smtClean="0"/>
              <a:t>omens</a:t>
            </a:r>
            <a:r>
              <a:rPr lang="es-ES_tradnl" dirty="0" smtClean="0"/>
              <a:t>”… </a:t>
            </a:r>
            <a:r>
              <a:rPr lang="es-ES_tradnl" dirty="0" err="1" smtClean="0"/>
              <a:t>warnings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heaven</a:t>
            </a:r>
            <a:r>
              <a:rPr lang="es-ES_tradnl" dirty="0" smtClean="0"/>
              <a:t>…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Enuma (II)</a:t>
            </a:r>
            <a:endParaRPr lang="es-ES" smtClean="0"/>
          </a:p>
        </p:txBody>
      </p:sp>
      <p:pic>
        <p:nvPicPr>
          <p:cNvPr id="14339" name="Picture 4" descr="t40085_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00" y="1644650"/>
            <a:ext cx="3048000" cy="4445000"/>
          </a:xfrm>
          <a:noFill/>
        </p:spPr>
      </p:pic>
      <p:pic>
        <p:nvPicPr>
          <p:cNvPr id="14340" name="Picture 8" descr="tk2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84450"/>
            <a:ext cx="4038600" cy="256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Egyptian</a:t>
            </a:r>
            <a:r>
              <a:rPr lang="es-ES_tradnl" dirty="0" smtClean="0"/>
              <a:t> </a:t>
            </a:r>
            <a:r>
              <a:rPr lang="es-ES_tradnl" dirty="0" err="1" smtClean="0"/>
              <a:t>Astronomy</a:t>
            </a:r>
            <a:endParaRPr lang="es-E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dirty="0" err="1" smtClean="0"/>
              <a:t>Egyptians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lacked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efficient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numeric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system</a:t>
            </a:r>
            <a:r>
              <a:rPr lang="es-ES_tradnl" sz="2400" dirty="0" smtClean="0"/>
              <a:t>.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err="1" smtClean="0"/>
              <a:t>They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used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stars</a:t>
            </a:r>
            <a:r>
              <a:rPr lang="es-ES_tradnl" sz="2400" dirty="0" smtClean="0"/>
              <a:t> (36 </a:t>
            </a:r>
            <a:r>
              <a:rPr lang="es-ES_tradnl" sz="2400" dirty="0" smtClean="0"/>
              <a:t>“</a:t>
            </a:r>
            <a:r>
              <a:rPr lang="es-ES_tradnl" sz="2400" dirty="0" err="1" smtClean="0"/>
              <a:t>decans</a:t>
            </a:r>
            <a:r>
              <a:rPr lang="es-ES_tradnl" sz="2400" dirty="0" smtClean="0"/>
              <a:t>”) </a:t>
            </a:r>
            <a:r>
              <a:rPr lang="es-ES_tradnl" sz="2400" dirty="0" smtClean="0"/>
              <a:t>to </a:t>
            </a:r>
            <a:r>
              <a:rPr lang="es-ES_tradnl" sz="2400" dirty="0" err="1" smtClean="0"/>
              <a:t>measure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passing</a:t>
            </a:r>
            <a:r>
              <a:rPr lang="es-ES_tradnl" sz="2400" dirty="0" smtClean="0"/>
              <a:t> of time </a:t>
            </a:r>
            <a:r>
              <a:rPr lang="es-ES_tradnl" sz="2400" dirty="0" err="1" smtClean="0"/>
              <a:t>during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night</a:t>
            </a:r>
            <a:r>
              <a:rPr lang="es-ES_tradnl" sz="2400" dirty="0" smtClean="0"/>
              <a:t>.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need</a:t>
            </a:r>
            <a:r>
              <a:rPr lang="es-ES_tradnl" sz="2400" dirty="0" smtClean="0"/>
              <a:t> to determine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flooding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period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Nile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river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made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necessary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have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accurate</a:t>
            </a:r>
            <a:r>
              <a:rPr lang="es-ES_tradnl" sz="2400" dirty="0" smtClean="0"/>
              <a:t> calendar.</a:t>
            </a:r>
            <a:endParaRPr lang="es-ES_tradnl" sz="2400" dirty="0"/>
          </a:p>
          <a:p>
            <a:pPr eaLnBrk="1" hangingPunct="1">
              <a:lnSpc>
                <a:spcPct val="90000"/>
              </a:lnSpc>
            </a:pPr>
            <a:r>
              <a:rPr lang="es-ES_tradnl" sz="2400" dirty="0" err="1" smtClean="0"/>
              <a:t>Around</a:t>
            </a:r>
            <a:r>
              <a:rPr lang="es-ES_tradnl" sz="2400" dirty="0" smtClean="0"/>
              <a:t> </a:t>
            </a:r>
            <a:r>
              <a:rPr lang="es-ES_tradnl" sz="2400" dirty="0" smtClean="0"/>
              <a:t>2500 </a:t>
            </a:r>
            <a:r>
              <a:rPr lang="es-ES_tradnl" sz="2400" dirty="0" err="1" smtClean="0"/>
              <a:t>b.C</a:t>
            </a:r>
            <a:r>
              <a:rPr lang="es-ES_tradnl" sz="2400" dirty="0" smtClean="0"/>
              <a:t>. 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year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was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divided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into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three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seasons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four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months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each</a:t>
            </a:r>
            <a:r>
              <a:rPr lang="es-ES_tradnl" sz="2400" dirty="0" smtClean="0"/>
              <a:t>:</a:t>
            </a:r>
            <a:endParaRPr lang="es-ES_tradnl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_tradnl" sz="2000" dirty="0" err="1" smtClean="0"/>
              <a:t>Inundation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growth</a:t>
            </a:r>
            <a:r>
              <a:rPr lang="es-ES_tradnl" sz="2000" dirty="0" smtClean="0"/>
              <a:t> and </a:t>
            </a:r>
            <a:r>
              <a:rPr lang="es-ES_tradnl" sz="2000" dirty="0" err="1" smtClean="0"/>
              <a:t>harvest</a:t>
            </a:r>
            <a:r>
              <a:rPr lang="es-ES_tradnl" sz="2000" dirty="0" smtClean="0"/>
              <a:t>.</a:t>
            </a:r>
            <a:endParaRPr lang="es-ES_tradnl" sz="20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err="1" smtClean="0"/>
              <a:t>They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used</a:t>
            </a:r>
            <a:r>
              <a:rPr lang="es-ES_tradnl" sz="2400" dirty="0" smtClean="0"/>
              <a:t> Sirius (</a:t>
            </a:r>
            <a:r>
              <a:rPr lang="es-ES_tradnl" sz="2400" dirty="0" err="1" smtClean="0"/>
              <a:t>Sothis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heliacal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rising</a:t>
            </a:r>
            <a:r>
              <a:rPr lang="es-ES_tradnl" sz="2400" dirty="0" smtClean="0"/>
              <a:t> as a </a:t>
            </a:r>
            <a:r>
              <a:rPr lang="es-ES_tradnl" sz="2400" dirty="0" err="1" smtClean="0"/>
              <a:t>signal</a:t>
            </a:r>
            <a:r>
              <a:rPr lang="es-ES_tradnl" sz="2400" dirty="0" smtClean="0"/>
              <a:t> to determine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period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Nile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flooding</a:t>
            </a:r>
            <a:r>
              <a:rPr lang="es-ES_tradnl" sz="2400" dirty="0" smtClean="0"/>
              <a:t>.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err="1" smtClean="0"/>
              <a:t>Forcing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event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take</a:t>
            </a:r>
            <a:r>
              <a:rPr lang="es-ES_tradnl" sz="2400" dirty="0" smtClean="0"/>
              <a:t> place in the12th </a:t>
            </a:r>
            <a:r>
              <a:rPr lang="es-ES_tradnl" sz="2400" dirty="0" err="1" smtClean="0"/>
              <a:t>month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calendar can be </a:t>
            </a:r>
            <a:r>
              <a:rPr lang="es-ES_tradnl" sz="2400" dirty="0" err="1" smtClean="0"/>
              <a:t>put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under</a:t>
            </a:r>
            <a:r>
              <a:rPr lang="es-ES_tradnl" sz="2400" dirty="0" smtClean="0"/>
              <a:t> control .</a:t>
            </a:r>
            <a:endParaRPr lang="es-ES_trad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Egyptian</a:t>
            </a:r>
            <a:r>
              <a:rPr lang="es-ES_tradnl" dirty="0" smtClean="0"/>
              <a:t> </a:t>
            </a:r>
            <a:r>
              <a:rPr lang="es-ES_tradnl" dirty="0" err="1" smtClean="0"/>
              <a:t>Astronomy</a:t>
            </a:r>
            <a:r>
              <a:rPr lang="es-ES_tradnl" dirty="0" smtClean="0"/>
              <a:t> </a:t>
            </a:r>
            <a:r>
              <a:rPr lang="es-ES_tradnl" dirty="0" smtClean="0"/>
              <a:t>(II)</a:t>
            </a:r>
            <a:endParaRPr lang="es-E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Afterwards</a:t>
            </a:r>
            <a:r>
              <a:rPr lang="es-ES_tradnl" dirty="0" smtClean="0"/>
              <a:t>,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system</a:t>
            </a:r>
            <a:r>
              <a:rPr lang="es-ES_tradnl" dirty="0" smtClean="0"/>
              <a:t> </a:t>
            </a:r>
            <a:r>
              <a:rPr lang="es-ES_tradnl" dirty="0" err="1" smtClean="0"/>
              <a:t>changed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a </a:t>
            </a:r>
            <a:r>
              <a:rPr lang="es-ES_tradnl" dirty="0" err="1" smtClean="0"/>
              <a:t>year</a:t>
            </a:r>
            <a:r>
              <a:rPr lang="es-ES_tradnl" dirty="0" smtClean="0"/>
              <a:t> of 12 </a:t>
            </a:r>
            <a:r>
              <a:rPr lang="es-ES_tradnl" dirty="0" err="1" smtClean="0"/>
              <a:t>months</a:t>
            </a:r>
            <a:r>
              <a:rPr lang="es-ES_tradnl" dirty="0" smtClean="0"/>
              <a:t> of </a:t>
            </a:r>
            <a:r>
              <a:rPr lang="es-ES_tradnl" dirty="0" smtClean="0"/>
              <a:t>30 </a:t>
            </a:r>
            <a:r>
              <a:rPr lang="es-ES_tradnl" dirty="0" err="1" smtClean="0"/>
              <a:t>days</a:t>
            </a:r>
            <a:r>
              <a:rPr lang="es-ES_tradnl" dirty="0" smtClean="0"/>
              <a:t> </a:t>
            </a:r>
            <a:r>
              <a:rPr lang="es-ES_tradnl" dirty="0" err="1" smtClean="0"/>
              <a:t>eahc</a:t>
            </a:r>
            <a:r>
              <a:rPr lang="es-ES_tradnl" dirty="0" smtClean="0"/>
              <a:t> </a:t>
            </a:r>
            <a:r>
              <a:rPr lang="es-ES_tradnl" dirty="0" smtClean="0"/>
              <a:t>+ 5 </a:t>
            </a:r>
            <a:r>
              <a:rPr lang="es-ES_tradnl" dirty="0" smtClean="0"/>
              <a:t>extra </a:t>
            </a:r>
            <a:r>
              <a:rPr lang="es-ES_tradnl" dirty="0" err="1" smtClean="0"/>
              <a:t>days</a:t>
            </a:r>
            <a:r>
              <a:rPr lang="es-ES_tradnl" dirty="0" smtClean="0"/>
              <a:t> (</a:t>
            </a:r>
            <a:r>
              <a:rPr lang="es-ES_tradnl" dirty="0" err="1" smtClean="0"/>
              <a:t>epagomenal</a:t>
            </a:r>
            <a:r>
              <a:rPr lang="es-ES_tradnl" dirty="0" smtClean="0"/>
              <a:t>).</a:t>
            </a:r>
            <a:endParaRPr lang="es-ES_tradnl" dirty="0" smtClean="0"/>
          </a:p>
          <a:p>
            <a:pPr eaLnBrk="1" hangingPunct="1"/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sytem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until</a:t>
            </a:r>
            <a:r>
              <a:rPr lang="es-ES_tradnl" dirty="0" smtClean="0"/>
              <a:t> </a:t>
            </a:r>
            <a:r>
              <a:rPr lang="es-ES_tradnl" dirty="0" err="1" smtClean="0"/>
              <a:t>modern</a:t>
            </a:r>
            <a:r>
              <a:rPr lang="es-ES_tradnl" dirty="0" smtClean="0"/>
              <a:t> times !!!</a:t>
            </a:r>
            <a:endParaRPr lang="es-ES_tradnl" dirty="0" smtClean="0"/>
          </a:p>
          <a:p>
            <a:pPr eaLnBrk="1" hangingPunct="1"/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shifts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respect</a:t>
            </a:r>
            <a:r>
              <a:rPr lang="es-ES_tradnl" dirty="0" smtClean="0"/>
              <a:t> to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seasons</a:t>
            </a:r>
            <a:r>
              <a:rPr lang="es-ES_tradnl" dirty="0" smtClean="0"/>
              <a:t>, </a:t>
            </a:r>
            <a:r>
              <a:rPr lang="es-ES_tradnl" dirty="0" err="1" smtClean="0"/>
              <a:t>but</a:t>
            </a:r>
            <a:r>
              <a:rPr lang="es-ES_tradnl" dirty="0" smtClean="0"/>
              <a:t> a </a:t>
            </a:r>
            <a:r>
              <a:rPr lang="es-ES_tradnl" dirty="0" err="1" smtClean="0"/>
              <a:t>leap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</a:t>
            </a:r>
            <a:r>
              <a:rPr lang="es-ES_tradnl" dirty="0" err="1" smtClean="0"/>
              <a:t>system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tried</a:t>
            </a:r>
            <a:r>
              <a:rPr lang="es-ES_tradnl" dirty="0" smtClean="0"/>
              <a:t> </a:t>
            </a:r>
            <a:r>
              <a:rPr lang="es-ES_tradnl" dirty="0" err="1" smtClean="0"/>
              <a:t>until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end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3rd </a:t>
            </a:r>
            <a:r>
              <a:rPr lang="es-ES_tradnl" dirty="0" err="1" smtClean="0"/>
              <a:t>century</a:t>
            </a:r>
            <a:r>
              <a:rPr lang="es-ES_tradnl" dirty="0" smtClean="0"/>
              <a:t> </a:t>
            </a:r>
            <a:r>
              <a:rPr lang="es-ES_tradnl" dirty="0" err="1" smtClean="0"/>
              <a:t>b.C</a:t>
            </a:r>
            <a:r>
              <a:rPr lang="es-ES_tradnl" dirty="0" smtClean="0"/>
              <a:t>.</a:t>
            </a:r>
            <a:endParaRPr lang="es-ES" dirty="0" smtClean="0"/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Greek</a:t>
            </a:r>
            <a:r>
              <a:rPr lang="es-ES" dirty="0" smtClean="0"/>
              <a:t> </a:t>
            </a:r>
            <a:r>
              <a:rPr lang="es-ES" dirty="0" err="1" smtClean="0"/>
              <a:t>Astronomy</a:t>
            </a:r>
            <a:endParaRPr lang="es-E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movements</a:t>
            </a:r>
            <a:r>
              <a:rPr lang="es-ES_tradnl" dirty="0" smtClean="0"/>
              <a:t> of </a:t>
            </a:r>
            <a:r>
              <a:rPr lang="es-ES_tradnl" dirty="0" smtClean="0"/>
              <a:t>“</a:t>
            </a:r>
            <a:r>
              <a:rPr lang="es-ES_tradnl" dirty="0" err="1" smtClean="0"/>
              <a:t>planets</a:t>
            </a:r>
            <a:r>
              <a:rPr lang="es-ES_tradnl" dirty="0" smtClean="0"/>
              <a:t>” </a:t>
            </a:r>
            <a:r>
              <a:rPr lang="es-ES_tradnl" dirty="0" smtClean="0"/>
              <a:t>(</a:t>
            </a:r>
            <a:r>
              <a:rPr lang="es-ES_tradnl" dirty="0" err="1" smtClean="0"/>
              <a:t>particularly</a:t>
            </a:r>
            <a:r>
              <a:rPr lang="es-ES_tradnl" dirty="0" smtClean="0"/>
              <a:t> retrograde </a:t>
            </a:r>
            <a:r>
              <a:rPr lang="es-ES_tradnl" dirty="0" err="1" smtClean="0"/>
              <a:t>movs</a:t>
            </a:r>
            <a:r>
              <a:rPr lang="es-ES_tradnl" dirty="0" smtClean="0"/>
              <a:t>.) </a:t>
            </a:r>
            <a:r>
              <a:rPr lang="es-ES_tradnl" dirty="0" err="1" smtClean="0"/>
              <a:t>seem</a:t>
            </a:r>
            <a:r>
              <a:rPr lang="es-ES_tradnl" dirty="0" smtClean="0"/>
              <a:t> to </a:t>
            </a:r>
            <a:r>
              <a:rPr lang="es-ES_tradnl" dirty="0" err="1" smtClean="0"/>
              <a:t>contradict</a:t>
            </a:r>
            <a:r>
              <a:rPr lang="es-ES_tradnl" dirty="0" smtClean="0"/>
              <a:t>  </a:t>
            </a:r>
            <a:r>
              <a:rPr lang="es-ES_tradnl" dirty="0" err="1" smtClean="0"/>
              <a:t>the</a:t>
            </a:r>
            <a:r>
              <a:rPr lang="es-ES_tradnl" dirty="0" smtClean="0"/>
              <a:t> idea of “regular</a:t>
            </a:r>
            <a:r>
              <a:rPr lang="es-ES_tradnl" dirty="0" smtClean="0"/>
              <a:t>” </a:t>
            </a:r>
            <a:r>
              <a:rPr lang="es-ES_tradnl" dirty="0" smtClean="0"/>
              <a:t>and inmutable </a:t>
            </a:r>
            <a:r>
              <a:rPr lang="es-ES_tradnl" dirty="0" err="1" smtClean="0"/>
              <a:t>skies</a:t>
            </a:r>
            <a:r>
              <a:rPr lang="es-ES_tradnl" dirty="0" smtClean="0"/>
              <a:t>.</a:t>
            </a: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Plato </a:t>
            </a:r>
            <a:r>
              <a:rPr lang="es-ES_tradnl" dirty="0" err="1" smtClean="0"/>
              <a:t>proposed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motions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be regular and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follow</a:t>
            </a:r>
            <a:r>
              <a:rPr lang="es-ES_tradnl" dirty="0" smtClean="0"/>
              <a:t> circular </a:t>
            </a:r>
            <a:r>
              <a:rPr lang="es-ES_tradnl" dirty="0" err="1" smtClean="0"/>
              <a:t>uniform</a:t>
            </a:r>
            <a:r>
              <a:rPr lang="es-ES_tradnl" dirty="0" smtClean="0"/>
              <a:t> </a:t>
            </a:r>
            <a:r>
              <a:rPr lang="es-ES_tradnl" dirty="0" err="1" smtClean="0"/>
              <a:t>patterns</a:t>
            </a:r>
            <a:r>
              <a:rPr lang="es-ES_tradnl" dirty="0" smtClean="0"/>
              <a:t>.</a:t>
            </a: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err="1" smtClean="0"/>
              <a:t>Eudoxus</a:t>
            </a:r>
            <a:r>
              <a:rPr lang="es-ES_tradnl" dirty="0" smtClean="0"/>
              <a:t> of </a:t>
            </a:r>
            <a:r>
              <a:rPr lang="es-ES_tradnl" dirty="0" err="1" smtClean="0"/>
              <a:t>Cnidus</a:t>
            </a:r>
            <a:r>
              <a:rPr lang="es-ES_tradnl" dirty="0" smtClean="0"/>
              <a:t> </a:t>
            </a:r>
            <a:r>
              <a:rPr lang="es-ES_tradnl" dirty="0" smtClean="0"/>
              <a:t>(400-347 </a:t>
            </a:r>
            <a:r>
              <a:rPr lang="es-ES_tradnl" dirty="0" err="1" smtClean="0"/>
              <a:t>b.C</a:t>
            </a:r>
            <a:r>
              <a:rPr lang="es-ES_tradnl" dirty="0" smtClean="0"/>
              <a:t>.) </a:t>
            </a:r>
            <a:r>
              <a:rPr lang="es-ES_tradnl" dirty="0" err="1" smtClean="0"/>
              <a:t>proposed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ingeniuos</a:t>
            </a:r>
            <a:r>
              <a:rPr lang="es-ES_tradnl" dirty="0" smtClean="0"/>
              <a:t> </a:t>
            </a:r>
            <a:r>
              <a:rPr lang="es-ES_tradnl" dirty="0" err="1" smtClean="0"/>
              <a:t>solution</a:t>
            </a:r>
            <a:r>
              <a:rPr lang="es-ES_tradnl" dirty="0" smtClean="0"/>
              <a:t>: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hippopede</a:t>
            </a: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err="1" smtClean="0"/>
              <a:t>Eudoxus</a:t>
            </a:r>
            <a:r>
              <a:rPr lang="es-ES_tradnl" sz="4000" dirty="0" smtClean="0"/>
              <a:t>’ </a:t>
            </a:r>
            <a:r>
              <a:rPr lang="es-ES_tradnl" sz="4000" dirty="0" err="1" smtClean="0"/>
              <a:t>Hippopede</a:t>
            </a:r>
            <a:r>
              <a:rPr lang="es-ES_tradnl" sz="4000" dirty="0" smtClean="0"/>
              <a:t> </a:t>
            </a:r>
            <a:r>
              <a:rPr lang="es-ES_tradnl" sz="4000" dirty="0" smtClean="0"/>
              <a:t>(~</a:t>
            </a:r>
            <a:r>
              <a:rPr lang="es-ES_tradnl" sz="4000" dirty="0" smtClean="0"/>
              <a:t>370 </a:t>
            </a:r>
            <a:r>
              <a:rPr lang="es-ES_tradnl" sz="4000" dirty="0" err="1" smtClean="0"/>
              <a:t>b.C</a:t>
            </a:r>
            <a:r>
              <a:rPr lang="es-ES_tradnl" sz="4000" dirty="0" smtClean="0"/>
              <a:t>.)</a:t>
            </a:r>
            <a:endParaRPr lang="es-ES" sz="4000" dirty="0" smtClean="0"/>
          </a:p>
        </p:txBody>
      </p:sp>
      <p:pic>
        <p:nvPicPr>
          <p:cNvPr id="18435" name="Picture 4" descr="EUDOX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268413"/>
            <a:ext cx="1858963" cy="2303462"/>
          </a:xfrm>
          <a:noFill/>
        </p:spPr>
      </p:pic>
      <p:pic>
        <p:nvPicPr>
          <p:cNvPr id="18436" name="Picture 6" descr="Eudox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341438"/>
            <a:ext cx="4037012" cy="5229225"/>
          </a:xfrm>
          <a:noFill/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95288" y="3933825"/>
            <a:ext cx="3889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err="1" smtClean="0"/>
              <a:t>P</a:t>
            </a:r>
            <a:r>
              <a:rPr lang="es-ES_tradnl" sz="2000" dirty="0" err="1" smtClean="0"/>
              <a:t>lanets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need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four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spheres</a:t>
            </a:r>
            <a:r>
              <a:rPr lang="es-ES_tradnl" sz="2000" dirty="0" smtClean="0"/>
              <a:t>, </a:t>
            </a:r>
            <a:r>
              <a:rPr lang="es-ES_tradnl" sz="2000" dirty="0" smtClean="0"/>
              <a:t>and </a:t>
            </a:r>
            <a:r>
              <a:rPr lang="es-ES_tradnl" sz="2000" dirty="0" err="1" smtClean="0"/>
              <a:t>sun</a:t>
            </a:r>
            <a:r>
              <a:rPr lang="es-ES_tradnl" sz="2000" dirty="0" smtClean="0"/>
              <a:t> and </a:t>
            </a:r>
            <a:r>
              <a:rPr lang="es-ES_tradnl" sz="2000" dirty="0" err="1" smtClean="0"/>
              <a:t>moon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three</a:t>
            </a:r>
            <a:r>
              <a:rPr lang="es-ES_tradnl" sz="2000" dirty="0" smtClean="0"/>
              <a:t>. </a:t>
            </a:r>
            <a:endParaRPr lang="es-ES_tradnl" sz="2000" dirty="0"/>
          </a:p>
          <a:p>
            <a:pPr>
              <a:spcBef>
                <a:spcPct val="50000"/>
              </a:spcBef>
            </a:pPr>
            <a:r>
              <a:rPr lang="es-ES_tradnl" sz="2000" dirty="0"/>
              <a:t>A</a:t>
            </a:r>
            <a:r>
              <a:rPr lang="es-ES_tradnl" sz="2000" dirty="0" smtClean="0"/>
              <a:t> </a:t>
            </a:r>
            <a:r>
              <a:rPr lang="es-ES_tradnl" sz="2000" dirty="0"/>
              <a:t>total </a:t>
            </a:r>
            <a:r>
              <a:rPr lang="es-ES_tradnl" sz="2000" dirty="0" smtClean="0"/>
              <a:t>of 27 </a:t>
            </a:r>
            <a:r>
              <a:rPr lang="es-ES_tradnl" sz="2000" dirty="0" err="1" smtClean="0"/>
              <a:t>spheres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were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necessary</a:t>
            </a:r>
            <a:r>
              <a:rPr lang="es-ES_tradnl" sz="2000" dirty="0" smtClean="0"/>
              <a:t> to </a:t>
            </a:r>
            <a:r>
              <a:rPr lang="es-ES_tradnl" sz="2000" dirty="0" err="1" smtClean="0"/>
              <a:t>explain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motions</a:t>
            </a:r>
            <a:r>
              <a:rPr lang="es-ES_tradnl" sz="2000" dirty="0" smtClean="0"/>
              <a:t> of </a:t>
            </a:r>
            <a:r>
              <a:rPr lang="es-ES_tradnl" sz="2000" dirty="0" err="1" smtClean="0"/>
              <a:t>all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planets</a:t>
            </a:r>
            <a:r>
              <a:rPr lang="es-ES_tradnl" sz="20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s-ES_tradnl" sz="2000" dirty="0" err="1" smtClean="0"/>
              <a:t>Calippus</a:t>
            </a:r>
            <a:r>
              <a:rPr lang="es-ES_tradnl" sz="2000" dirty="0" smtClean="0"/>
              <a:t> </a:t>
            </a:r>
            <a:r>
              <a:rPr lang="es-ES_tradnl" sz="2000" dirty="0"/>
              <a:t>de </a:t>
            </a:r>
            <a:r>
              <a:rPr lang="es-ES_tradnl" sz="2000" dirty="0" err="1" smtClean="0"/>
              <a:t>Cyzicus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increased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model</a:t>
            </a:r>
            <a:r>
              <a:rPr lang="es-ES_tradnl" sz="2000" dirty="0" smtClean="0"/>
              <a:t> to 34 </a:t>
            </a:r>
            <a:r>
              <a:rPr lang="es-ES_tradnl" sz="2000" dirty="0" err="1" smtClean="0"/>
              <a:t>spheres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err="1" smtClean="0"/>
              <a:t>Aristarchus</a:t>
            </a:r>
            <a:r>
              <a:rPr lang="es-ES_tradnl" sz="4000" dirty="0" smtClean="0"/>
              <a:t> of </a:t>
            </a:r>
            <a:r>
              <a:rPr lang="es-ES_tradnl" sz="4000" dirty="0" smtClean="0"/>
              <a:t>Samos</a:t>
            </a:r>
            <a:endParaRPr lang="es-E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2800" dirty="0" err="1" smtClean="0"/>
              <a:t>Aristarchus</a:t>
            </a:r>
            <a:r>
              <a:rPr lang="es-ES_tradnl" sz="2800" dirty="0" smtClean="0"/>
              <a:t> of </a:t>
            </a:r>
            <a:r>
              <a:rPr lang="es-ES_tradnl" sz="2800" dirty="0" smtClean="0"/>
              <a:t>Samos (310-230 </a:t>
            </a:r>
            <a:r>
              <a:rPr lang="es-ES_tradnl" sz="2800" dirty="0" err="1" smtClean="0"/>
              <a:t>b.C</a:t>
            </a:r>
            <a:r>
              <a:rPr lang="es-ES_tradnl" sz="2800" dirty="0" smtClean="0"/>
              <a:t>.) </a:t>
            </a:r>
            <a:r>
              <a:rPr lang="es-ES_tradnl" sz="2800" dirty="0" err="1" smtClean="0"/>
              <a:t>calculated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ratio of </a:t>
            </a:r>
            <a:r>
              <a:rPr lang="es-ES_tradnl" sz="2800" dirty="0" err="1" smtClean="0"/>
              <a:t>sun</a:t>
            </a:r>
            <a:r>
              <a:rPr lang="es-ES_tradnl" sz="2800" dirty="0" smtClean="0"/>
              <a:t> to </a:t>
            </a:r>
            <a:r>
              <a:rPr lang="es-ES_tradnl" sz="2800" dirty="0" err="1" smtClean="0"/>
              <a:t>moon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distances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measuring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angle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moon-earth-sun</a:t>
            </a:r>
            <a:r>
              <a:rPr lang="es-ES_tradnl" sz="2800" dirty="0" smtClean="0"/>
              <a:t> at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exact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instant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quadrature</a:t>
            </a:r>
            <a:r>
              <a:rPr lang="es-ES_tradnl" sz="2800" dirty="0" smtClean="0"/>
              <a:t>.</a:t>
            </a:r>
            <a:endParaRPr lang="es-ES_tradnl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s-ES_tradnl" sz="2400" dirty="0" err="1" smtClean="0"/>
              <a:t>It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is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very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difficult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measurement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Aristarchus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failed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his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measurement</a:t>
            </a:r>
            <a:r>
              <a:rPr lang="es-ES_tradnl" sz="2400" dirty="0" smtClean="0"/>
              <a:t> (he </a:t>
            </a:r>
            <a:r>
              <a:rPr lang="es-ES_tradnl" sz="2400" dirty="0" err="1" smtClean="0"/>
              <a:t>took</a:t>
            </a:r>
            <a:r>
              <a:rPr lang="es-ES_tradnl" sz="2400" dirty="0" smtClean="0"/>
              <a:t> 3º </a:t>
            </a:r>
            <a:r>
              <a:rPr lang="es-ES_tradnl" sz="2400" dirty="0" err="1" smtClean="0"/>
              <a:t>away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from</a:t>
            </a:r>
            <a:r>
              <a:rPr lang="es-ES_tradnl" sz="2400" dirty="0" smtClean="0"/>
              <a:t> 90º </a:t>
            </a:r>
            <a:r>
              <a:rPr lang="es-ES_tradnl" sz="2400" dirty="0" err="1" smtClean="0"/>
              <a:t>when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real </a:t>
            </a:r>
            <a:r>
              <a:rPr lang="es-ES_tradnl" sz="2400" dirty="0" err="1" smtClean="0"/>
              <a:t>value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only</a:t>
            </a:r>
            <a:r>
              <a:rPr lang="es-ES_tradnl" sz="2400" dirty="0" smtClean="0"/>
              <a:t> 1/18th of </a:t>
            </a:r>
            <a:r>
              <a:rPr lang="es-ES_tradnl" sz="2400" dirty="0" err="1" smtClean="0"/>
              <a:t>that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estimate</a:t>
            </a:r>
            <a:r>
              <a:rPr lang="es-ES_tradnl" sz="2400" dirty="0" smtClean="0"/>
              <a:t>). He </a:t>
            </a:r>
            <a:r>
              <a:rPr lang="es-ES_tradnl" sz="2400" dirty="0" err="1" smtClean="0"/>
              <a:t>deducted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is</a:t>
            </a:r>
            <a:r>
              <a:rPr lang="es-ES_tradnl" sz="2400" dirty="0" smtClean="0"/>
              <a:t> 19 times </a:t>
            </a:r>
            <a:r>
              <a:rPr lang="es-ES_tradnl" sz="2400" dirty="0" err="1" smtClean="0"/>
              <a:t>closer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sun</a:t>
            </a:r>
            <a:r>
              <a:rPr lang="es-ES_tradnl" sz="2400" dirty="0" smtClean="0"/>
              <a:t> (</a:t>
            </a:r>
            <a:r>
              <a:rPr lang="es-ES_tradnl" sz="2400" dirty="0" err="1" smtClean="0"/>
              <a:t>which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is</a:t>
            </a:r>
            <a:r>
              <a:rPr lang="es-ES_tradnl" sz="2400" dirty="0" smtClean="0"/>
              <a:t> 20 times </a:t>
            </a:r>
            <a:r>
              <a:rPr lang="es-ES_tradnl" sz="2400" dirty="0" err="1" smtClean="0"/>
              <a:t>less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real ratio).</a:t>
            </a:r>
            <a:endParaRPr lang="es-ES_tradnl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s-ES_tradnl" sz="2400" dirty="0" smtClean="0"/>
              <a:t>He </a:t>
            </a:r>
            <a:r>
              <a:rPr lang="es-ES_tradnl" sz="2400" dirty="0" err="1" smtClean="0"/>
              <a:t>even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dared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propose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earh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was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also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moving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planet</a:t>
            </a:r>
            <a:r>
              <a:rPr lang="es-ES_tradnl" sz="2400" dirty="0" smtClean="0"/>
              <a:t> !!!. He preceded </a:t>
            </a:r>
            <a:r>
              <a:rPr lang="es-ES_tradnl" sz="2400" dirty="0" err="1" smtClean="0"/>
              <a:t>Copernicus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some</a:t>
            </a:r>
            <a:r>
              <a:rPr lang="es-ES_tradnl" sz="2400" dirty="0" smtClean="0"/>
              <a:t> 17 </a:t>
            </a:r>
            <a:r>
              <a:rPr lang="es-ES_tradnl" sz="2400" dirty="0" err="1" smtClean="0"/>
              <a:t>centuries</a:t>
            </a:r>
            <a:r>
              <a:rPr lang="es-ES_tradnl" sz="2400" dirty="0" smtClean="0"/>
              <a:t>!!!</a:t>
            </a:r>
            <a:endParaRPr lang="es-ES_trad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err="1" smtClean="0"/>
              <a:t>Eratosthenes</a:t>
            </a:r>
            <a:r>
              <a:rPr lang="es-ES_tradnl" sz="4000" dirty="0" smtClean="0"/>
              <a:t> and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size</a:t>
            </a:r>
            <a:r>
              <a:rPr lang="es-ES_tradnl" sz="4000" dirty="0" smtClean="0"/>
              <a:t> of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earth</a:t>
            </a:r>
            <a:endParaRPr lang="es-ES" sz="4000" dirty="0" smtClean="0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95288" y="1412875"/>
            <a:ext cx="8353425" cy="4392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484" name="Picture 4" descr="erathostenes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44675"/>
            <a:ext cx="7488238" cy="3517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solidFill>
                  <a:schemeClr val="accent1"/>
                </a:solidFill>
              </a:rPr>
              <a:t>Definition</a:t>
            </a:r>
            <a:r>
              <a:rPr lang="es-ES_tradnl" sz="4400" dirty="0" smtClean="0">
                <a:solidFill>
                  <a:schemeClr val="accent1"/>
                </a:solidFill>
              </a:rPr>
              <a:t> </a:t>
            </a:r>
            <a:r>
              <a:rPr lang="es-ES_tradnl" sz="4400" dirty="0" smtClean="0">
                <a:solidFill>
                  <a:schemeClr val="accent1"/>
                </a:solidFill>
              </a:rPr>
              <a:t>and </a:t>
            </a:r>
            <a:r>
              <a:rPr lang="en-GB" sz="4400" dirty="0" smtClean="0">
                <a:solidFill>
                  <a:schemeClr val="accent1"/>
                </a:solidFill>
              </a:rPr>
              <a:t>purpose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7200" y="12684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 smtClean="0"/>
              <a:t>Astronomy</a:t>
            </a:r>
            <a:r>
              <a:rPr lang="es-ES_tradnl" sz="3200" dirty="0" smtClean="0"/>
              <a:t> </a:t>
            </a:r>
            <a:r>
              <a:rPr lang="en-GB" sz="3200" dirty="0" smtClean="0"/>
              <a:t>appeared</a:t>
            </a:r>
            <a:r>
              <a:rPr lang="es-ES_tradnl" sz="3200" dirty="0" smtClean="0"/>
              <a:t> a </a:t>
            </a:r>
            <a:r>
              <a:rPr lang="es-ES_tradnl" sz="3200" dirty="0" err="1" smtClean="0"/>
              <a:t>few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thousand</a:t>
            </a:r>
            <a:r>
              <a:rPr lang="es-ES_tradnl" sz="3200" dirty="0" smtClean="0"/>
              <a:t> </a:t>
            </a:r>
            <a:r>
              <a:rPr lang="en-GB" sz="3200" dirty="0" smtClean="0"/>
              <a:t>years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ago</a:t>
            </a:r>
            <a:r>
              <a:rPr lang="es-ES_tradnl" sz="3200" dirty="0" smtClean="0"/>
              <a:t> as a </a:t>
            </a:r>
            <a:r>
              <a:rPr lang="es-ES_tradnl" sz="3200" dirty="0" err="1" smtClean="0"/>
              <a:t>descriptive</a:t>
            </a:r>
            <a:r>
              <a:rPr lang="es-ES_tradnl" sz="3200" dirty="0" smtClean="0"/>
              <a:t> </a:t>
            </a:r>
            <a:r>
              <a:rPr lang="es-ES_tradnl" sz="3200" dirty="0" smtClean="0"/>
              <a:t>“</a:t>
            </a:r>
            <a:r>
              <a:rPr lang="es-ES_tradnl" sz="3200" dirty="0" err="1" smtClean="0"/>
              <a:t>science</a:t>
            </a:r>
            <a:r>
              <a:rPr lang="es-ES_tradnl" sz="3200" dirty="0" smtClean="0"/>
              <a:t>”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position and </a:t>
            </a:r>
            <a:r>
              <a:rPr lang="en-GB" sz="3200" dirty="0" smtClean="0"/>
              <a:t>motion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sun</a:t>
            </a:r>
            <a:r>
              <a:rPr lang="es-ES_tradnl" sz="3200" dirty="0" smtClean="0"/>
              <a:t>, </a:t>
            </a:r>
            <a:r>
              <a:rPr lang="es-ES_tradnl" sz="3200" dirty="0" err="1" smtClean="0"/>
              <a:t>moon</a:t>
            </a:r>
            <a:r>
              <a:rPr lang="es-ES_tradnl" sz="3200" dirty="0" smtClean="0"/>
              <a:t>, </a:t>
            </a:r>
            <a:r>
              <a:rPr lang="es-ES_tradnl" sz="3200" dirty="0" err="1" smtClean="0"/>
              <a:t>planets</a:t>
            </a:r>
            <a:r>
              <a:rPr lang="es-ES_tradnl" sz="3200" dirty="0" smtClean="0"/>
              <a:t> and </a:t>
            </a:r>
            <a:r>
              <a:rPr lang="es-ES_tradnl" sz="3200" dirty="0" err="1" smtClean="0"/>
              <a:t>stars</a:t>
            </a:r>
            <a:r>
              <a:rPr lang="es-ES_tradnl" sz="3200" dirty="0" smtClean="0"/>
              <a:t>.</a:t>
            </a:r>
            <a:endParaRPr lang="es-ES_tradnl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3200" dirty="0" err="1" smtClean="0"/>
              <a:t>Today</a:t>
            </a:r>
            <a:r>
              <a:rPr lang="es-ES_tradnl" sz="3200" dirty="0" smtClean="0"/>
              <a:t>, </a:t>
            </a:r>
            <a:r>
              <a:rPr lang="es-ES_tradnl" sz="3200" dirty="0" err="1" smtClean="0"/>
              <a:t>it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is</a:t>
            </a:r>
            <a:r>
              <a:rPr lang="es-ES_tradnl" sz="3200" dirty="0" smtClean="0"/>
              <a:t> more </a:t>
            </a:r>
            <a:r>
              <a:rPr lang="es-ES_tradnl" sz="3200" dirty="0" err="1" smtClean="0"/>
              <a:t>directed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towards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understanding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universe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physical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terms</a:t>
            </a:r>
            <a:r>
              <a:rPr lang="es-ES_tradnl" sz="3200" dirty="0" smtClean="0">
                <a:sym typeface="Wingdings" pitchFamily="2" charset="2"/>
              </a:rPr>
              <a:t> </a:t>
            </a:r>
            <a:r>
              <a:rPr lang="es-ES_tradnl" sz="3200" dirty="0" err="1" smtClean="0">
                <a:sym typeface="Wingdings" pitchFamily="2" charset="2"/>
              </a:rPr>
              <a:t>Astrophysics</a:t>
            </a:r>
            <a:endParaRPr lang="es-ES_tradnl" sz="3200" dirty="0"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3200" dirty="0" err="1" smtClean="0">
                <a:sym typeface="Wingdings" pitchFamily="2" charset="2"/>
              </a:rPr>
              <a:t>Astronomy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 err="1" smtClean="0">
                <a:sym typeface="Wingdings" pitchFamily="2" charset="2"/>
              </a:rPr>
              <a:t>is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 err="1" smtClean="0">
                <a:sym typeface="Wingdings" pitchFamily="2" charset="2"/>
              </a:rPr>
              <a:t>an</a:t>
            </a:r>
            <a:r>
              <a:rPr lang="es-ES_tradnl" sz="3200" dirty="0" smtClean="0">
                <a:sym typeface="Wingdings" pitchFamily="2" charset="2"/>
              </a:rPr>
              <a:t> “</a:t>
            </a:r>
            <a:r>
              <a:rPr lang="es-ES_tradnl" sz="3200" dirty="0" err="1" smtClean="0">
                <a:sym typeface="Wingdings" pitchFamily="2" charset="2"/>
              </a:rPr>
              <a:t>observational</a:t>
            </a:r>
            <a:r>
              <a:rPr lang="es-ES_tradnl" sz="3200" dirty="0" smtClean="0">
                <a:sym typeface="Wingdings" pitchFamily="2" charset="2"/>
              </a:rPr>
              <a:t>” </a:t>
            </a:r>
            <a:r>
              <a:rPr lang="es-ES_tradnl" sz="3200" dirty="0" err="1" smtClean="0">
                <a:sym typeface="Wingdings" pitchFamily="2" charset="2"/>
              </a:rPr>
              <a:t>science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>
                <a:sym typeface="Wingdings" pitchFamily="2" charset="2"/>
              </a:rPr>
              <a:t>-&gt; </a:t>
            </a:r>
            <a:r>
              <a:rPr lang="es-ES_tradnl" sz="3200" dirty="0" err="1" smtClean="0">
                <a:sym typeface="Wingdings" pitchFamily="2" charset="2"/>
              </a:rPr>
              <a:t>We</a:t>
            </a:r>
            <a:r>
              <a:rPr lang="es-ES_tradnl" sz="3200" dirty="0" smtClean="0">
                <a:sym typeface="Wingdings" pitchFamily="2" charset="2"/>
              </a:rPr>
              <a:t> can “observe” </a:t>
            </a:r>
            <a:r>
              <a:rPr lang="es-ES_tradnl" sz="3200" dirty="0" err="1" smtClean="0">
                <a:sym typeface="Wingdings" pitchFamily="2" charset="2"/>
              </a:rPr>
              <a:t>the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 err="1" smtClean="0">
                <a:sym typeface="Wingdings" pitchFamily="2" charset="2"/>
              </a:rPr>
              <a:t>skies</a:t>
            </a:r>
            <a:r>
              <a:rPr lang="es-ES_tradnl" sz="3200" dirty="0" smtClean="0">
                <a:sym typeface="Wingdings" pitchFamily="2" charset="2"/>
              </a:rPr>
              <a:t>, </a:t>
            </a:r>
            <a:r>
              <a:rPr lang="es-ES_tradnl" sz="3200" dirty="0" err="1" smtClean="0">
                <a:sym typeface="Wingdings" pitchFamily="2" charset="2"/>
              </a:rPr>
              <a:t>but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 err="1" smtClean="0">
                <a:sym typeface="Wingdings" pitchFamily="2" charset="2"/>
              </a:rPr>
              <a:t>we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 err="1" smtClean="0">
                <a:sym typeface="Wingdings" pitchFamily="2" charset="2"/>
              </a:rPr>
              <a:t>cannot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 err="1" smtClean="0">
                <a:sym typeface="Wingdings" pitchFamily="2" charset="2"/>
              </a:rPr>
              <a:t>manipulate</a:t>
            </a:r>
            <a:r>
              <a:rPr lang="es-ES_tradnl" sz="3200" dirty="0" smtClean="0">
                <a:sym typeface="Wingdings" pitchFamily="2" charset="2"/>
              </a:rPr>
              <a:t>  </a:t>
            </a:r>
            <a:r>
              <a:rPr lang="es-ES_tradnl" sz="3200" dirty="0" err="1" smtClean="0">
                <a:sym typeface="Wingdings" pitchFamily="2" charset="2"/>
              </a:rPr>
              <a:t>it</a:t>
            </a:r>
            <a:r>
              <a:rPr lang="es-ES_tradnl" sz="3200" dirty="0" smtClean="0">
                <a:sym typeface="Wingdings" pitchFamily="2" charset="2"/>
              </a:rPr>
              <a:t> (</a:t>
            </a:r>
            <a:r>
              <a:rPr lang="es-ES_tradnl" sz="3200" dirty="0" err="1" smtClean="0">
                <a:sym typeface="Wingdings" pitchFamily="2" charset="2"/>
              </a:rPr>
              <a:t>make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 err="1" smtClean="0">
                <a:sym typeface="Wingdings" pitchFamily="2" charset="2"/>
              </a:rPr>
              <a:t>experiments</a:t>
            </a:r>
            <a:r>
              <a:rPr lang="es-ES_tradnl" sz="3200" dirty="0">
                <a:sym typeface="Wingdings" pitchFamily="2" charset="2"/>
              </a:rPr>
              <a:t>) </a:t>
            </a:r>
            <a:r>
              <a:rPr lang="es-ES_tradnl" sz="3200" dirty="0" smtClean="0">
                <a:sym typeface="Wingdings" pitchFamily="2" charset="2"/>
              </a:rPr>
              <a:t>… </a:t>
            </a:r>
            <a:r>
              <a:rPr lang="es-ES_tradnl" sz="3200" dirty="0" err="1" smtClean="0">
                <a:sym typeface="Wingdings" pitchFamily="2" charset="2"/>
              </a:rPr>
              <a:t>maybe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 err="1" smtClean="0">
                <a:sym typeface="Wingdings" pitchFamily="2" charset="2"/>
              </a:rPr>
              <a:t>with</a:t>
            </a:r>
            <a:r>
              <a:rPr lang="es-ES_tradnl" sz="3200" dirty="0" smtClean="0">
                <a:sym typeface="Wingdings" pitchFamily="2" charset="2"/>
              </a:rPr>
              <a:t> a </a:t>
            </a:r>
            <a:r>
              <a:rPr lang="es-ES_tradnl" sz="3200" dirty="0" err="1" smtClean="0">
                <a:sym typeface="Wingdings" pitchFamily="2" charset="2"/>
              </a:rPr>
              <a:t>few</a:t>
            </a:r>
            <a:r>
              <a:rPr lang="es-ES_tradnl" sz="3200" dirty="0" smtClean="0">
                <a:sym typeface="Wingdings" pitchFamily="2" charset="2"/>
              </a:rPr>
              <a:t> </a:t>
            </a:r>
            <a:r>
              <a:rPr lang="es-ES_tradnl" sz="3200" dirty="0" err="1" smtClean="0">
                <a:sym typeface="Wingdings" pitchFamily="2" charset="2"/>
              </a:rPr>
              <a:t>exceptions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C</a:t>
            </a:r>
            <a:r>
              <a:rPr lang="es-ES_tradnl" dirty="0"/>
              <a:t>ircular </a:t>
            </a:r>
            <a:r>
              <a:rPr lang="es-ES_tradnl" dirty="0" err="1"/>
              <a:t>o</a:t>
            </a:r>
            <a:r>
              <a:rPr lang="es-ES_tradnl" dirty="0" err="1" smtClean="0"/>
              <a:t>rbits</a:t>
            </a:r>
            <a:endParaRPr lang="es-E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dirty="0" err="1" smtClean="0"/>
              <a:t>Greek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astronomers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exploited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all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possibilities</a:t>
            </a:r>
            <a:r>
              <a:rPr lang="es-ES_tradnl" sz="2400" dirty="0" smtClean="0"/>
              <a:t> of circular </a:t>
            </a:r>
            <a:r>
              <a:rPr lang="es-ES_tradnl" sz="2400" dirty="0" err="1" smtClean="0"/>
              <a:t>orbits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explain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planetary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motions</a:t>
            </a:r>
            <a:r>
              <a:rPr lang="es-ES_tradnl" sz="2400" dirty="0" smtClean="0"/>
              <a:t>.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err="1" smtClean="0"/>
              <a:t>Around</a:t>
            </a:r>
            <a:r>
              <a:rPr lang="es-ES_tradnl" sz="2400" dirty="0" smtClean="0"/>
              <a:t> 200 </a:t>
            </a:r>
            <a:r>
              <a:rPr lang="es-ES_tradnl" sz="2400" dirty="0" err="1"/>
              <a:t>b</a:t>
            </a:r>
            <a:r>
              <a:rPr lang="es-ES_tradnl" sz="2400" dirty="0" err="1" smtClean="0"/>
              <a:t>.C</a:t>
            </a:r>
            <a:r>
              <a:rPr lang="es-ES_tradnl" sz="2400" dirty="0" smtClean="0"/>
              <a:t>. </a:t>
            </a:r>
            <a:r>
              <a:rPr lang="es-ES_tradnl" sz="2400" dirty="0" err="1" smtClean="0">
                <a:solidFill>
                  <a:srgbClr val="9933FF"/>
                </a:solidFill>
              </a:rPr>
              <a:t>Apollonius</a:t>
            </a:r>
            <a:r>
              <a:rPr lang="es-ES_tradnl" sz="2400" dirty="0" smtClean="0">
                <a:solidFill>
                  <a:srgbClr val="9933FF"/>
                </a:solidFill>
              </a:rPr>
              <a:t> of </a:t>
            </a:r>
            <a:r>
              <a:rPr lang="es-ES_tradnl" sz="2400" dirty="0" err="1" smtClean="0">
                <a:solidFill>
                  <a:srgbClr val="9933FF"/>
                </a:solidFill>
              </a:rPr>
              <a:t>Perga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studied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two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alternatives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variants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hippopede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explain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planetary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motions</a:t>
            </a:r>
            <a:r>
              <a:rPr lang="es-ES_tradnl" sz="2400" dirty="0" smtClean="0"/>
              <a:t>:</a:t>
            </a:r>
            <a:endParaRPr lang="es-ES_tradnl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_tradnl" sz="2000" dirty="0" err="1" smtClean="0"/>
              <a:t>U</a:t>
            </a:r>
            <a:r>
              <a:rPr lang="es-ES_tradnl" sz="2000" dirty="0" err="1" smtClean="0"/>
              <a:t>niform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motions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excentric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circle</a:t>
            </a:r>
            <a:r>
              <a:rPr lang="es-ES_tradnl" sz="2000" dirty="0" smtClean="0"/>
              <a:t>.</a:t>
            </a:r>
            <a:endParaRPr lang="es-ES_tradnl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s-ES_tradnl" sz="2000" dirty="0" err="1" smtClean="0"/>
              <a:t>Epicycles</a:t>
            </a:r>
            <a:r>
              <a:rPr lang="es-ES_tradnl" sz="2000" dirty="0" smtClean="0"/>
              <a:t> </a:t>
            </a:r>
            <a:r>
              <a:rPr lang="es-ES_tradnl" sz="2000" dirty="0" smtClean="0"/>
              <a:t>and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deferents</a:t>
            </a:r>
            <a:r>
              <a:rPr lang="es-ES_tradnl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err="1" smtClean="0"/>
              <a:t>His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work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conserved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book</a:t>
            </a:r>
            <a:r>
              <a:rPr lang="es-ES_tradnl" sz="2400" dirty="0" smtClean="0"/>
              <a:t> 12th in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Almagest</a:t>
            </a:r>
            <a:r>
              <a:rPr lang="es-ES_tradnl" sz="2400" dirty="0" smtClean="0"/>
              <a:t>.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C</a:t>
            </a:r>
            <a:r>
              <a:rPr lang="es-ES_tradnl" sz="2400" dirty="0" smtClean="0"/>
              <a:t>ircular </a:t>
            </a:r>
            <a:r>
              <a:rPr lang="es-ES_tradnl" sz="2400" dirty="0" err="1" smtClean="0"/>
              <a:t>uniform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models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this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type</a:t>
            </a:r>
            <a:r>
              <a:rPr lang="es-ES_tradnl" sz="2400" dirty="0" smtClean="0"/>
              <a:t> can </a:t>
            </a:r>
            <a:r>
              <a:rPr lang="es-ES_tradnl" sz="2400" dirty="0" err="1" smtClean="0"/>
              <a:t>never</a:t>
            </a:r>
            <a:r>
              <a:rPr lang="es-ES_tradnl" sz="2400" dirty="0" smtClean="0"/>
              <a:t>  reproduce </a:t>
            </a:r>
            <a:r>
              <a:rPr lang="es-ES_tradnl" sz="2400" dirty="0" err="1" smtClean="0"/>
              <a:t>accurately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planetary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motion</a:t>
            </a:r>
            <a:r>
              <a:rPr lang="es-ES_tradnl" sz="2400" dirty="0" smtClean="0"/>
              <a:t>… </a:t>
            </a:r>
            <a:r>
              <a:rPr lang="es-ES_tradnl" sz="2400" dirty="0" err="1" smtClean="0"/>
              <a:t>but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had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wait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until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17th </a:t>
            </a:r>
            <a:r>
              <a:rPr lang="es-ES_tradnl" sz="2400" dirty="0" err="1" smtClean="0"/>
              <a:t>century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someone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else</a:t>
            </a:r>
            <a:r>
              <a:rPr lang="es-ES_tradnl" sz="2400" dirty="0" smtClean="0"/>
              <a:t> to explore </a:t>
            </a:r>
            <a:r>
              <a:rPr lang="es-ES_tradnl" sz="2400" dirty="0" err="1" smtClean="0"/>
              <a:t>other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alternatives</a:t>
            </a:r>
            <a:r>
              <a:rPr lang="es-ES_tradnl" sz="2400" dirty="0" smtClean="0"/>
              <a:t>…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Hipparchus</a:t>
            </a:r>
            <a:r>
              <a:rPr lang="es-ES_tradnl" dirty="0" smtClean="0"/>
              <a:t> of </a:t>
            </a:r>
            <a:r>
              <a:rPr lang="es-ES_tradnl" dirty="0" err="1" smtClean="0"/>
              <a:t>Nicaea</a:t>
            </a:r>
            <a:endParaRPr lang="es-E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eaLnBrk="1" hangingPunct="1"/>
            <a:r>
              <a:rPr lang="es-ES_tradnl" sz="2200" dirty="0" err="1" smtClean="0"/>
              <a:t>All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his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works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but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one</a:t>
            </a:r>
            <a:r>
              <a:rPr lang="es-ES_tradnl" sz="2200" dirty="0" smtClean="0"/>
              <a:t> are </a:t>
            </a:r>
            <a:r>
              <a:rPr lang="es-ES_tradnl" sz="2200" dirty="0" err="1" smtClean="0"/>
              <a:t>lost</a:t>
            </a:r>
            <a:r>
              <a:rPr lang="es-ES_tradnl" sz="2200" dirty="0" smtClean="0"/>
              <a:t>. </a:t>
            </a:r>
            <a:r>
              <a:rPr lang="es-ES_tradnl" sz="2200" dirty="0" err="1" smtClean="0"/>
              <a:t>But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his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findings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have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reached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us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by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constant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references</a:t>
            </a:r>
            <a:r>
              <a:rPr lang="es-ES_tradnl" sz="2200" dirty="0" smtClean="0"/>
              <a:t> to </a:t>
            </a:r>
            <a:r>
              <a:rPr lang="es-ES_tradnl" sz="2200" dirty="0" err="1" smtClean="0"/>
              <a:t>his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work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within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Almagest</a:t>
            </a:r>
            <a:r>
              <a:rPr lang="es-ES_tradnl" sz="2200" dirty="0" smtClean="0"/>
              <a:t>.</a:t>
            </a:r>
            <a:endParaRPr lang="es-ES_tradnl" sz="2200" dirty="0" smtClean="0"/>
          </a:p>
          <a:p>
            <a:pPr eaLnBrk="1" hangingPunct="1"/>
            <a:r>
              <a:rPr lang="es-ES_tradnl" sz="2200" dirty="0" smtClean="0"/>
              <a:t>He </a:t>
            </a:r>
            <a:r>
              <a:rPr lang="es-ES_tradnl" sz="2200" dirty="0" err="1" smtClean="0"/>
              <a:t>used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babylonian</a:t>
            </a:r>
            <a:r>
              <a:rPr lang="es-ES_tradnl" sz="2200" dirty="0" smtClean="0"/>
              <a:t> data </a:t>
            </a:r>
            <a:r>
              <a:rPr lang="es-ES_tradnl" sz="2200" dirty="0" err="1" smtClean="0"/>
              <a:t>on</a:t>
            </a:r>
            <a:r>
              <a:rPr lang="es-ES_tradnl" sz="2200" dirty="0" smtClean="0"/>
              <a:t> eclipses and he </a:t>
            </a:r>
            <a:r>
              <a:rPr lang="es-ES_tradnl" sz="2200" dirty="0" err="1" smtClean="0"/>
              <a:t>tried</a:t>
            </a:r>
            <a:r>
              <a:rPr lang="es-ES_tradnl" sz="2200" dirty="0" smtClean="0"/>
              <a:t> to </a:t>
            </a:r>
            <a:r>
              <a:rPr lang="es-ES_tradnl" sz="2200" dirty="0" err="1" smtClean="0"/>
              <a:t>develop</a:t>
            </a:r>
            <a:r>
              <a:rPr lang="es-ES_tradnl" sz="2200" dirty="0" smtClean="0"/>
              <a:t> a </a:t>
            </a:r>
            <a:r>
              <a:rPr lang="es-ES_tradnl" sz="2200" dirty="0" err="1" smtClean="0"/>
              <a:t>suitable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model</a:t>
            </a:r>
            <a:r>
              <a:rPr lang="es-ES_tradnl" sz="2200" dirty="0" smtClean="0"/>
              <a:t>.</a:t>
            </a:r>
            <a:endParaRPr lang="es-ES_tradnl" sz="2200" dirty="0" smtClean="0"/>
          </a:p>
          <a:p>
            <a:pPr lvl="1" eaLnBrk="1" hangingPunct="1"/>
            <a:r>
              <a:rPr lang="es-ES_tradnl" sz="2200" dirty="0" err="1" smtClean="0"/>
              <a:t>Translate</a:t>
            </a:r>
            <a:r>
              <a:rPr lang="es-ES_tradnl" sz="2200" dirty="0" smtClean="0"/>
              <a:t> and date (to a </a:t>
            </a:r>
            <a:r>
              <a:rPr lang="es-ES_tradnl" sz="2200" dirty="0" err="1" smtClean="0"/>
              <a:t>common</a:t>
            </a:r>
            <a:r>
              <a:rPr lang="es-ES_tradnl" sz="2200" dirty="0" smtClean="0"/>
              <a:t> calendar) </a:t>
            </a:r>
            <a:r>
              <a:rPr lang="es-ES_tradnl" sz="2200" dirty="0" err="1" smtClean="0"/>
              <a:t>all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those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measurements</a:t>
            </a:r>
            <a:r>
              <a:rPr lang="es-ES_tradnl" sz="2200" dirty="0" smtClean="0"/>
              <a:t>.</a:t>
            </a:r>
            <a:endParaRPr lang="es-ES_tradnl" sz="2200" dirty="0" smtClean="0"/>
          </a:p>
          <a:p>
            <a:pPr lvl="1" eaLnBrk="1" hangingPunct="1"/>
            <a:r>
              <a:rPr lang="es-ES_tradnl" sz="2200" dirty="0" err="1" smtClean="0"/>
              <a:t>Develop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geometry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necessary</a:t>
            </a:r>
            <a:r>
              <a:rPr lang="es-ES_tradnl" sz="2200" dirty="0" smtClean="0"/>
              <a:t> to </a:t>
            </a:r>
            <a:r>
              <a:rPr lang="es-ES_tradnl" sz="2200" dirty="0" err="1" smtClean="0"/>
              <a:t>solve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problems</a:t>
            </a:r>
            <a:r>
              <a:rPr lang="es-ES_tradnl" sz="2200" dirty="0" smtClean="0"/>
              <a:t>.</a:t>
            </a:r>
          </a:p>
          <a:p>
            <a:pPr eaLnBrk="1" hangingPunct="1"/>
            <a:r>
              <a:rPr lang="es-ES_tradnl" sz="2200" dirty="0" smtClean="0"/>
              <a:t>He </a:t>
            </a:r>
            <a:r>
              <a:rPr lang="es-ES_tradnl" sz="2200" dirty="0" err="1" smtClean="0"/>
              <a:t>made</a:t>
            </a:r>
            <a:r>
              <a:rPr lang="es-ES_tradnl" sz="2200" dirty="0" smtClean="0"/>
              <a:t> a </a:t>
            </a:r>
            <a:r>
              <a:rPr lang="es-ES_tradnl" sz="2200" dirty="0" smtClean="0"/>
              <a:t>catalogue </a:t>
            </a:r>
            <a:r>
              <a:rPr lang="es-ES_tradnl" sz="2200" dirty="0" err="1" smtClean="0"/>
              <a:t>with</a:t>
            </a:r>
            <a:r>
              <a:rPr lang="es-ES_tradnl" sz="2200" dirty="0" smtClean="0"/>
              <a:t> positions </a:t>
            </a:r>
            <a:r>
              <a:rPr lang="es-ES_tradnl" sz="2200" dirty="0" smtClean="0"/>
              <a:t>and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brightness</a:t>
            </a:r>
            <a:r>
              <a:rPr lang="es-ES_tradnl" sz="2200" dirty="0" smtClean="0"/>
              <a:t> of </a:t>
            </a:r>
            <a:r>
              <a:rPr lang="es-ES_tradnl" sz="2200" dirty="0" err="1" smtClean="0"/>
              <a:t>some</a:t>
            </a:r>
            <a:r>
              <a:rPr lang="es-ES_tradnl" sz="2200" dirty="0" smtClean="0"/>
              <a:t> 800 </a:t>
            </a:r>
            <a:r>
              <a:rPr lang="es-ES_tradnl" sz="2200" dirty="0" err="1" smtClean="0"/>
              <a:t>stars</a:t>
            </a:r>
            <a:r>
              <a:rPr lang="es-ES_tradnl" sz="2200" dirty="0" smtClean="0"/>
              <a:t>.</a:t>
            </a:r>
            <a:endParaRPr lang="es-ES_tradnl" sz="2200" dirty="0" smtClean="0"/>
          </a:p>
          <a:p>
            <a:pPr eaLnBrk="1" hangingPunct="1"/>
            <a:r>
              <a:rPr lang="es-ES_tradnl" sz="2200" dirty="0" smtClean="0"/>
              <a:t>He </a:t>
            </a:r>
            <a:r>
              <a:rPr lang="es-ES_tradnl" sz="2200" dirty="0" err="1" smtClean="0"/>
              <a:t>defined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magnitude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system</a:t>
            </a:r>
            <a:endParaRPr lang="es-ES_tradnl" sz="2200" dirty="0" smtClean="0"/>
          </a:p>
          <a:p>
            <a:pPr eaLnBrk="1" hangingPunct="1"/>
            <a:r>
              <a:rPr lang="es-ES_tradnl" sz="2200" dirty="0" smtClean="0"/>
              <a:t>He </a:t>
            </a:r>
            <a:r>
              <a:rPr lang="es-ES_tradnl" sz="2200" dirty="0" err="1" smtClean="0"/>
              <a:t>discovered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precession</a:t>
            </a:r>
            <a:r>
              <a:rPr lang="es-ES_tradnl" sz="2200" dirty="0" smtClean="0"/>
              <a:t> of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equinoxes</a:t>
            </a:r>
            <a:r>
              <a:rPr lang="es-ES_tradnl" sz="2200" dirty="0" smtClean="0"/>
              <a:t> </a:t>
            </a:r>
            <a:r>
              <a:rPr lang="es-ES_tradnl" sz="2200" dirty="0" smtClean="0"/>
              <a:t>(1º </a:t>
            </a:r>
            <a:r>
              <a:rPr lang="es-ES_tradnl" sz="2200" dirty="0" smtClean="0"/>
              <a:t>per </a:t>
            </a:r>
            <a:r>
              <a:rPr lang="es-ES_tradnl" sz="2200" dirty="0" err="1" smtClean="0"/>
              <a:t>century</a:t>
            </a:r>
            <a:r>
              <a:rPr lang="es-ES_tradnl" sz="2200" dirty="0" smtClean="0"/>
              <a:t> vs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real </a:t>
            </a:r>
            <a:r>
              <a:rPr lang="es-ES_tradnl" sz="2200" dirty="0" smtClean="0"/>
              <a:t>1º per 70 </a:t>
            </a:r>
            <a:r>
              <a:rPr lang="es-ES_tradnl" sz="2200" dirty="0" err="1" smtClean="0"/>
              <a:t>years</a:t>
            </a:r>
            <a:r>
              <a:rPr lang="es-ES_tradnl" sz="2200" dirty="0" smtClean="0"/>
              <a:t>).</a:t>
            </a:r>
            <a:endParaRPr lang="es-ES" sz="2200" dirty="0" smtClean="0"/>
          </a:p>
          <a:p>
            <a:pPr eaLnBrk="1" hangingPunct="1">
              <a:buFontTx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Ptolemy</a:t>
            </a:r>
            <a:r>
              <a:rPr lang="es-ES_tradnl" dirty="0" smtClean="0"/>
              <a:t> </a:t>
            </a:r>
            <a:r>
              <a:rPr lang="es-ES_tradnl" dirty="0" smtClean="0"/>
              <a:t>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Almagest</a:t>
            </a:r>
            <a:endParaRPr lang="es-E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3000" dirty="0" smtClean="0"/>
              <a:t>He </a:t>
            </a:r>
            <a:r>
              <a:rPr lang="es-ES_tradnl" sz="3000" dirty="0" err="1" smtClean="0"/>
              <a:t>lived</a:t>
            </a:r>
            <a:r>
              <a:rPr lang="es-ES_tradnl" sz="3000" dirty="0" smtClean="0"/>
              <a:t> in </a:t>
            </a:r>
            <a:r>
              <a:rPr lang="es-ES_tradnl" sz="3000" dirty="0" err="1" smtClean="0"/>
              <a:t>the</a:t>
            </a:r>
            <a:r>
              <a:rPr lang="es-ES_tradnl" sz="3000" dirty="0" smtClean="0"/>
              <a:t> 2nd </a:t>
            </a:r>
            <a:r>
              <a:rPr lang="es-ES_tradnl" sz="3000" dirty="0" err="1" smtClean="0"/>
              <a:t>century</a:t>
            </a:r>
            <a:r>
              <a:rPr lang="es-ES_tradnl" sz="3000" dirty="0" smtClean="0"/>
              <a:t>.</a:t>
            </a:r>
            <a:endParaRPr lang="es-ES_tradnl" sz="30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3000" dirty="0" smtClean="0"/>
              <a:t>He </a:t>
            </a:r>
            <a:r>
              <a:rPr lang="es-ES_tradnl" sz="3000" dirty="0" err="1" smtClean="0"/>
              <a:t>spent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most</a:t>
            </a:r>
            <a:r>
              <a:rPr lang="es-ES_tradnl" sz="3000" dirty="0" smtClean="0"/>
              <a:t> of </a:t>
            </a:r>
            <a:r>
              <a:rPr lang="es-ES_tradnl" sz="3000" dirty="0" err="1" smtClean="0"/>
              <a:t>his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life</a:t>
            </a:r>
            <a:r>
              <a:rPr lang="es-ES_tradnl" sz="3000" dirty="0" smtClean="0"/>
              <a:t> in Alexandria.</a:t>
            </a:r>
            <a:endParaRPr lang="es-ES_tradnl" sz="30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3000" dirty="0" smtClean="0"/>
              <a:t>He </a:t>
            </a:r>
            <a:r>
              <a:rPr lang="es-ES_tradnl" sz="3000" dirty="0" err="1" smtClean="0"/>
              <a:t>wrote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the</a:t>
            </a:r>
            <a:r>
              <a:rPr lang="es-ES_tradnl" sz="3000" dirty="0" smtClean="0"/>
              <a:t> </a:t>
            </a:r>
            <a:r>
              <a:rPr lang="es-ES_tradnl" sz="3000" dirty="0" smtClean="0"/>
              <a:t>“</a:t>
            </a:r>
            <a:r>
              <a:rPr lang="es-ES_tradnl" sz="3000" dirty="0" err="1" smtClean="0"/>
              <a:t>Megale</a:t>
            </a:r>
            <a:r>
              <a:rPr lang="es-ES_tradnl" sz="3000" dirty="0" smtClean="0"/>
              <a:t> sintaxis” </a:t>
            </a:r>
            <a:r>
              <a:rPr lang="es-ES_tradnl" sz="3000" dirty="0" err="1" smtClean="0"/>
              <a:t>known</a:t>
            </a:r>
            <a:r>
              <a:rPr lang="es-ES_tradnl" sz="3000" dirty="0" smtClean="0"/>
              <a:t> in </a:t>
            </a:r>
            <a:r>
              <a:rPr lang="es-ES_tradnl" sz="3000" dirty="0" err="1" smtClean="0"/>
              <a:t>antiquity</a:t>
            </a:r>
            <a:r>
              <a:rPr lang="es-ES_tradnl" sz="3000" dirty="0" smtClean="0"/>
              <a:t> as </a:t>
            </a:r>
            <a:r>
              <a:rPr lang="es-ES_tradnl" sz="3000" dirty="0" smtClean="0"/>
              <a:t>“</a:t>
            </a:r>
            <a:r>
              <a:rPr lang="es-ES_tradnl" sz="3000" dirty="0" err="1" smtClean="0"/>
              <a:t>The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great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compilation</a:t>
            </a:r>
            <a:r>
              <a:rPr lang="es-ES_tradnl" sz="3000" dirty="0" smtClean="0"/>
              <a:t>”. </a:t>
            </a:r>
            <a:r>
              <a:rPr lang="es-ES_tradnl" sz="3000" dirty="0" err="1" smtClean="0"/>
              <a:t>It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was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translated</a:t>
            </a:r>
            <a:r>
              <a:rPr lang="es-ES_tradnl" sz="3000" dirty="0" smtClean="0"/>
              <a:t> to </a:t>
            </a:r>
            <a:r>
              <a:rPr lang="es-ES_tradnl" sz="3000" dirty="0" err="1" smtClean="0"/>
              <a:t>arabic</a:t>
            </a:r>
            <a:r>
              <a:rPr lang="es-ES_tradnl" sz="3000" dirty="0" smtClean="0"/>
              <a:t> as</a:t>
            </a:r>
            <a:r>
              <a:rPr lang="es-ES_tradnl" sz="3000" dirty="0" smtClean="0"/>
              <a:t> </a:t>
            </a:r>
            <a:r>
              <a:rPr lang="es-ES_tradnl" sz="3000" dirty="0" smtClean="0"/>
              <a:t>“al-</a:t>
            </a:r>
            <a:r>
              <a:rPr lang="es-ES_tradnl" sz="3000" dirty="0" err="1" smtClean="0"/>
              <a:t>majisti</a:t>
            </a:r>
            <a:r>
              <a:rPr lang="es-ES_tradnl" sz="3000" dirty="0" smtClean="0"/>
              <a:t>” </a:t>
            </a:r>
            <a:r>
              <a:rPr lang="es-ES_tradnl" sz="3000" dirty="0" smtClean="0"/>
              <a:t>and </a:t>
            </a:r>
            <a:r>
              <a:rPr lang="es-ES_tradnl" sz="3000" dirty="0" err="1" smtClean="0"/>
              <a:t>then</a:t>
            </a:r>
            <a:r>
              <a:rPr lang="es-ES_tradnl" sz="3000" dirty="0" smtClean="0"/>
              <a:t> to </a:t>
            </a:r>
            <a:r>
              <a:rPr lang="es-ES_tradnl" sz="3000" dirty="0" err="1" smtClean="0"/>
              <a:t>latin</a:t>
            </a:r>
            <a:r>
              <a:rPr lang="es-ES_tradnl" sz="3000" dirty="0" smtClean="0"/>
              <a:t> “</a:t>
            </a:r>
            <a:r>
              <a:rPr lang="es-ES_tradnl" sz="3000" dirty="0" err="1" smtClean="0"/>
              <a:t>Almagestum</a:t>
            </a:r>
            <a:r>
              <a:rPr lang="es-ES_tradnl" sz="3000" dirty="0" smtClean="0"/>
              <a:t>”.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000" dirty="0" err="1" smtClean="0">
                <a:solidFill>
                  <a:schemeClr val="hlink"/>
                </a:solidFill>
              </a:rPr>
              <a:t>It</a:t>
            </a:r>
            <a:r>
              <a:rPr lang="es-ES_tradnl" sz="3000" dirty="0" smtClean="0">
                <a:solidFill>
                  <a:schemeClr val="hlink"/>
                </a:solidFill>
              </a:rPr>
              <a:t> </a:t>
            </a:r>
            <a:r>
              <a:rPr lang="es-ES_tradnl" sz="3000" dirty="0" err="1" smtClean="0">
                <a:solidFill>
                  <a:schemeClr val="hlink"/>
                </a:solidFill>
              </a:rPr>
              <a:t>provides</a:t>
            </a:r>
            <a:r>
              <a:rPr lang="es-ES_tradnl" sz="3000" dirty="0" smtClean="0">
                <a:solidFill>
                  <a:schemeClr val="hlink"/>
                </a:solidFill>
              </a:rPr>
              <a:t> </a:t>
            </a:r>
            <a:r>
              <a:rPr lang="es-ES_tradnl" sz="3000" dirty="0" err="1" smtClean="0">
                <a:solidFill>
                  <a:schemeClr val="hlink"/>
                </a:solidFill>
              </a:rPr>
              <a:t>geometrical</a:t>
            </a:r>
            <a:r>
              <a:rPr lang="es-ES_tradnl" sz="3000" dirty="0" smtClean="0">
                <a:solidFill>
                  <a:schemeClr val="hlink"/>
                </a:solidFill>
              </a:rPr>
              <a:t> </a:t>
            </a:r>
            <a:r>
              <a:rPr lang="es-ES_tradnl" sz="3000" dirty="0" err="1" smtClean="0">
                <a:solidFill>
                  <a:schemeClr val="hlink"/>
                </a:solidFill>
              </a:rPr>
              <a:t>models</a:t>
            </a:r>
            <a:r>
              <a:rPr lang="es-ES_tradnl" sz="3000" dirty="0" smtClean="0">
                <a:solidFill>
                  <a:schemeClr val="hlink"/>
                </a:solidFill>
              </a:rPr>
              <a:t> and </a:t>
            </a:r>
            <a:r>
              <a:rPr lang="es-ES_tradnl" sz="3000" dirty="0" err="1" smtClean="0">
                <a:solidFill>
                  <a:schemeClr val="hlink"/>
                </a:solidFill>
              </a:rPr>
              <a:t>tables</a:t>
            </a:r>
            <a:r>
              <a:rPr lang="es-ES_tradnl" sz="3000" dirty="0" smtClean="0">
                <a:solidFill>
                  <a:schemeClr val="hlink"/>
                </a:solidFill>
              </a:rPr>
              <a:t> to </a:t>
            </a:r>
            <a:r>
              <a:rPr lang="es-ES_tradnl" sz="3000" dirty="0" err="1" smtClean="0">
                <a:solidFill>
                  <a:schemeClr val="hlink"/>
                </a:solidFill>
              </a:rPr>
              <a:t>calculate</a:t>
            </a:r>
            <a:r>
              <a:rPr lang="es-ES_tradnl" sz="3000" dirty="0" smtClean="0">
                <a:solidFill>
                  <a:schemeClr val="hlink"/>
                </a:solidFill>
              </a:rPr>
              <a:t> </a:t>
            </a:r>
            <a:r>
              <a:rPr lang="es-ES_tradnl" sz="3000" dirty="0" err="1" smtClean="0">
                <a:solidFill>
                  <a:schemeClr val="hlink"/>
                </a:solidFill>
              </a:rPr>
              <a:t>the</a:t>
            </a:r>
            <a:r>
              <a:rPr lang="es-ES_tradnl" sz="3000" dirty="0" smtClean="0">
                <a:solidFill>
                  <a:schemeClr val="hlink"/>
                </a:solidFill>
              </a:rPr>
              <a:t> position of </a:t>
            </a:r>
            <a:r>
              <a:rPr lang="es-ES_tradnl" sz="3000" dirty="0" err="1" smtClean="0">
                <a:solidFill>
                  <a:schemeClr val="hlink"/>
                </a:solidFill>
              </a:rPr>
              <a:t>the</a:t>
            </a:r>
            <a:r>
              <a:rPr lang="es-ES_tradnl" sz="3000" dirty="0" smtClean="0">
                <a:solidFill>
                  <a:schemeClr val="hlink"/>
                </a:solidFill>
              </a:rPr>
              <a:t> </a:t>
            </a:r>
            <a:r>
              <a:rPr lang="es-ES_tradnl" sz="3000" dirty="0" err="1" smtClean="0">
                <a:solidFill>
                  <a:schemeClr val="hlink"/>
                </a:solidFill>
              </a:rPr>
              <a:t>sun</a:t>
            </a:r>
            <a:r>
              <a:rPr lang="es-ES_tradnl" sz="3000" dirty="0" smtClean="0">
                <a:solidFill>
                  <a:schemeClr val="hlink"/>
                </a:solidFill>
              </a:rPr>
              <a:t>, </a:t>
            </a:r>
            <a:r>
              <a:rPr lang="es-ES_tradnl" sz="3000" dirty="0" err="1" smtClean="0">
                <a:solidFill>
                  <a:schemeClr val="hlink"/>
                </a:solidFill>
              </a:rPr>
              <a:t>the</a:t>
            </a:r>
            <a:r>
              <a:rPr lang="es-ES_tradnl" sz="3000" dirty="0" smtClean="0">
                <a:solidFill>
                  <a:schemeClr val="hlink"/>
                </a:solidFill>
              </a:rPr>
              <a:t> </a:t>
            </a:r>
            <a:r>
              <a:rPr lang="es-ES_tradnl" sz="3000" dirty="0" err="1" smtClean="0">
                <a:solidFill>
                  <a:schemeClr val="hlink"/>
                </a:solidFill>
              </a:rPr>
              <a:t>moon</a:t>
            </a:r>
            <a:r>
              <a:rPr lang="es-ES_tradnl" sz="3000" dirty="0" smtClean="0">
                <a:solidFill>
                  <a:schemeClr val="hlink"/>
                </a:solidFill>
              </a:rPr>
              <a:t> and </a:t>
            </a:r>
            <a:r>
              <a:rPr lang="es-ES_tradnl" sz="3000" dirty="0" err="1" smtClean="0">
                <a:solidFill>
                  <a:schemeClr val="hlink"/>
                </a:solidFill>
              </a:rPr>
              <a:t>the</a:t>
            </a:r>
            <a:r>
              <a:rPr lang="es-ES_tradnl" sz="3000" dirty="0" smtClean="0">
                <a:solidFill>
                  <a:schemeClr val="hlink"/>
                </a:solidFill>
              </a:rPr>
              <a:t> </a:t>
            </a:r>
            <a:r>
              <a:rPr lang="es-ES_tradnl" sz="3000" dirty="0" err="1" smtClean="0">
                <a:solidFill>
                  <a:schemeClr val="hlink"/>
                </a:solidFill>
              </a:rPr>
              <a:t>planets</a:t>
            </a:r>
            <a:r>
              <a:rPr lang="es-ES_tradnl" sz="3000" dirty="0" smtClean="0">
                <a:solidFill>
                  <a:schemeClr val="hlink"/>
                </a:solidFill>
              </a:rPr>
              <a:t> at </a:t>
            </a:r>
            <a:r>
              <a:rPr lang="es-ES_tradnl" sz="3000" dirty="0" err="1" smtClean="0">
                <a:solidFill>
                  <a:schemeClr val="hlink"/>
                </a:solidFill>
              </a:rPr>
              <a:t>any</a:t>
            </a:r>
            <a:r>
              <a:rPr lang="es-ES_tradnl" sz="3000" dirty="0" smtClean="0">
                <a:solidFill>
                  <a:schemeClr val="hlink"/>
                </a:solidFill>
              </a:rPr>
              <a:t> time.</a:t>
            </a:r>
            <a:endParaRPr lang="es-ES_tradnl" sz="3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000" dirty="0" err="1" smtClean="0">
                <a:solidFill>
                  <a:schemeClr val="hlink"/>
                </a:solidFill>
              </a:rPr>
              <a:t>It</a:t>
            </a:r>
            <a:r>
              <a:rPr lang="es-ES_tradnl" sz="3000" dirty="0" smtClean="0">
                <a:solidFill>
                  <a:schemeClr val="hlink"/>
                </a:solidFill>
              </a:rPr>
              <a:t> </a:t>
            </a:r>
            <a:r>
              <a:rPr lang="es-ES_tradnl" sz="3000" dirty="0" err="1" smtClean="0">
                <a:solidFill>
                  <a:schemeClr val="hlink"/>
                </a:solidFill>
              </a:rPr>
              <a:t>contains</a:t>
            </a:r>
            <a:r>
              <a:rPr lang="es-ES_tradnl" sz="3000" dirty="0" smtClean="0">
                <a:solidFill>
                  <a:schemeClr val="hlink"/>
                </a:solidFill>
              </a:rPr>
              <a:t> a catalogue of </a:t>
            </a:r>
            <a:r>
              <a:rPr lang="es-ES_tradnl" sz="3000" dirty="0" err="1" smtClean="0">
                <a:solidFill>
                  <a:schemeClr val="hlink"/>
                </a:solidFill>
              </a:rPr>
              <a:t>nearly</a:t>
            </a:r>
            <a:r>
              <a:rPr lang="es-ES_tradnl" sz="3000" dirty="0" smtClean="0">
                <a:solidFill>
                  <a:schemeClr val="hlink"/>
                </a:solidFill>
              </a:rPr>
              <a:t> 1000 </a:t>
            </a:r>
            <a:r>
              <a:rPr lang="es-ES_tradnl" sz="3000" dirty="0" err="1" smtClean="0">
                <a:solidFill>
                  <a:schemeClr val="hlink"/>
                </a:solidFill>
              </a:rPr>
              <a:t>stars</a:t>
            </a:r>
            <a:r>
              <a:rPr lang="es-ES_tradnl" sz="3000" dirty="0" smtClean="0">
                <a:solidFill>
                  <a:schemeClr val="hlink"/>
                </a:solidFill>
              </a:rPr>
              <a:t> </a:t>
            </a:r>
            <a:r>
              <a:rPr lang="es-ES_tradnl" sz="3000" dirty="0">
                <a:solidFill>
                  <a:schemeClr val="hlink"/>
                </a:solidFill>
              </a:rPr>
              <a:t>i</a:t>
            </a:r>
            <a:r>
              <a:rPr lang="es-ES_tradnl" sz="3000" dirty="0" smtClean="0">
                <a:solidFill>
                  <a:schemeClr val="hlink"/>
                </a:solidFill>
              </a:rPr>
              <a:t>n </a:t>
            </a:r>
            <a:r>
              <a:rPr lang="es-ES_tradnl" sz="3000" dirty="0" smtClean="0">
                <a:solidFill>
                  <a:schemeClr val="hlink"/>
                </a:solidFill>
              </a:rPr>
              <a:t>48 </a:t>
            </a:r>
            <a:r>
              <a:rPr lang="es-ES_tradnl" dirty="0" err="1" smtClean="0">
                <a:solidFill>
                  <a:schemeClr val="hlink"/>
                </a:solidFill>
              </a:rPr>
              <a:t>constellations</a:t>
            </a:r>
            <a:r>
              <a:rPr lang="es-ES_tradnl" dirty="0" smtClean="0">
                <a:solidFill>
                  <a:schemeClr val="hlink"/>
                </a:solidFill>
              </a:rPr>
              <a:t>, </a:t>
            </a:r>
            <a:r>
              <a:rPr lang="es-ES_tradnl" dirty="0" err="1" smtClean="0">
                <a:solidFill>
                  <a:schemeClr val="hlink"/>
                </a:solidFill>
              </a:rPr>
              <a:t>including</a:t>
            </a:r>
            <a:r>
              <a:rPr lang="es-ES_tradnl" dirty="0" smtClean="0">
                <a:solidFill>
                  <a:schemeClr val="hlink"/>
                </a:solidFill>
              </a:rPr>
              <a:t> positions </a:t>
            </a:r>
            <a:r>
              <a:rPr lang="es-ES_tradnl" dirty="0" smtClean="0">
                <a:solidFill>
                  <a:schemeClr val="hlink"/>
                </a:solidFill>
              </a:rPr>
              <a:t>and</a:t>
            </a:r>
            <a:r>
              <a:rPr lang="es-ES_tradnl" dirty="0" smtClean="0">
                <a:solidFill>
                  <a:schemeClr val="hlink"/>
                </a:solidFill>
              </a:rPr>
              <a:t> </a:t>
            </a:r>
            <a:r>
              <a:rPr lang="es-ES_tradnl" dirty="0" err="1" smtClean="0">
                <a:solidFill>
                  <a:schemeClr val="hlink"/>
                </a:solidFill>
              </a:rPr>
              <a:t>brightness</a:t>
            </a:r>
            <a:r>
              <a:rPr lang="es-ES_tradnl" dirty="0" smtClean="0">
                <a:solidFill>
                  <a:schemeClr val="hlin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Ptolemaic</a:t>
            </a:r>
            <a:r>
              <a:rPr lang="es-ES_tradnl" dirty="0" smtClean="0"/>
              <a:t> </a:t>
            </a:r>
            <a:r>
              <a:rPr lang="es-ES_tradnl" dirty="0" err="1" smtClean="0"/>
              <a:t>cosmology</a:t>
            </a:r>
            <a:endParaRPr lang="es-E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dirty="0" err="1" smtClean="0"/>
              <a:t>This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cosmological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model</a:t>
            </a:r>
            <a:r>
              <a:rPr lang="es-ES_tradnl" sz="2800" dirty="0" smtClean="0"/>
              <a:t>, as </a:t>
            </a:r>
            <a:r>
              <a:rPr lang="es-ES_tradnl" sz="2800" dirty="0" err="1" smtClean="0"/>
              <a:t>well</a:t>
            </a:r>
            <a:r>
              <a:rPr lang="es-ES_tradnl" sz="2800" dirty="0" smtClean="0"/>
              <a:t> as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geometrical</a:t>
            </a:r>
            <a:r>
              <a:rPr lang="es-ES_tradnl" sz="2800" dirty="0"/>
              <a:t> </a:t>
            </a:r>
            <a:r>
              <a:rPr lang="es-ES_tradnl" sz="2800" dirty="0" err="1" smtClean="0"/>
              <a:t>models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planetary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motion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will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survive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little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modifications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until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Renaissance</a:t>
            </a:r>
            <a:r>
              <a:rPr lang="es-ES_tradnl" sz="2800" dirty="0" smtClean="0"/>
              <a:t>.</a:t>
            </a:r>
            <a:endParaRPr lang="es-ES_tradnl" sz="28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800" dirty="0" err="1" smtClean="0"/>
              <a:t>It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will</a:t>
            </a:r>
            <a:r>
              <a:rPr lang="es-ES_tradnl" sz="2800" dirty="0" smtClean="0"/>
              <a:t> be </a:t>
            </a:r>
            <a:r>
              <a:rPr lang="es-ES_tradnl" sz="2800" dirty="0" err="1" smtClean="0"/>
              <a:t>used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studied</a:t>
            </a:r>
            <a:r>
              <a:rPr lang="es-ES_tradnl" sz="2800" dirty="0" smtClean="0"/>
              <a:t> </a:t>
            </a:r>
            <a:r>
              <a:rPr lang="es-ES_tradnl" sz="2800" dirty="0" smtClean="0"/>
              <a:t>and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taught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during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nearly</a:t>
            </a:r>
            <a:r>
              <a:rPr lang="es-ES_tradnl" sz="2800" dirty="0" smtClean="0"/>
              <a:t> 14 </a:t>
            </a:r>
            <a:r>
              <a:rPr lang="es-ES_tradnl" sz="2800" dirty="0" err="1" smtClean="0"/>
              <a:t>centuries</a:t>
            </a:r>
            <a:r>
              <a:rPr lang="es-ES_tradnl" sz="2800" dirty="0" smtClean="0"/>
              <a:t>.</a:t>
            </a:r>
            <a:endParaRPr lang="es-ES_tradnl" sz="28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800" dirty="0" err="1" smtClean="0"/>
              <a:t>During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following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centuries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geometrical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models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will</a:t>
            </a:r>
            <a:r>
              <a:rPr lang="es-ES_tradnl" sz="2800" dirty="0" smtClean="0"/>
              <a:t> be </a:t>
            </a:r>
            <a:r>
              <a:rPr lang="es-ES_tradnl" sz="2800" dirty="0" err="1" smtClean="0"/>
              <a:t>refined</a:t>
            </a:r>
            <a:r>
              <a:rPr lang="es-ES_tradnl" sz="2800" dirty="0" smtClean="0"/>
              <a:t>, as </a:t>
            </a:r>
            <a:r>
              <a:rPr lang="es-ES_tradnl" sz="2800" dirty="0" err="1" smtClean="0"/>
              <a:t>well</a:t>
            </a:r>
            <a:r>
              <a:rPr lang="es-ES_tradnl" sz="2800" dirty="0" smtClean="0"/>
              <a:t> as </a:t>
            </a:r>
            <a:r>
              <a:rPr lang="es-ES_tradnl" sz="2800" dirty="0" err="1" smtClean="0"/>
              <a:t>the</a:t>
            </a:r>
            <a:r>
              <a:rPr lang="es-ES_tradnl" sz="2800" dirty="0" err="1" smtClean="0"/>
              <a:t>ir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parameters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but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geocentrism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will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not</a:t>
            </a:r>
            <a:r>
              <a:rPr lang="es-ES_tradnl" sz="2800" dirty="0" smtClean="0"/>
              <a:t> be </a:t>
            </a:r>
            <a:r>
              <a:rPr lang="es-ES_tradnl" sz="2800" dirty="0" err="1" smtClean="0"/>
              <a:t>abandoned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until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Copernicus</a:t>
            </a:r>
            <a:r>
              <a:rPr lang="es-ES_tradnl" sz="2800" dirty="0" smtClean="0"/>
              <a:t>,…</a:t>
            </a:r>
            <a:r>
              <a:rPr lang="es-ES_tradnl" sz="2800" dirty="0" err="1" smtClean="0"/>
              <a:t>or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even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later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until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Kepler’s</a:t>
            </a:r>
            <a:r>
              <a:rPr lang="es-ES_tradnl" sz="2800" dirty="0" smtClean="0"/>
              <a:t> time!.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A </a:t>
            </a:r>
            <a:r>
              <a:rPr lang="es-ES" dirty="0" err="1" smtClean="0"/>
              <a:t>little</a:t>
            </a:r>
            <a:r>
              <a:rPr lang="es-ES" dirty="0" smtClean="0"/>
              <a:t> bit of </a:t>
            </a:r>
            <a:r>
              <a:rPr lang="es-ES" dirty="0" err="1" smtClean="0"/>
              <a:t>history</a:t>
            </a:r>
            <a:r>
              <a:rPr lang="es-ES" dirty="0" smtClean="0"/>
              <a:t> (II</a:t>
            </a:r>
            <a:r>
              <a:rPr lang="es-ES" dirty="0" smtClean="0"/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A </a:t>
            </a:r>
            <a:r>
              <a:rPr lang="es-ES" sz="2400" dirty="0" err="1" smtClean="0"/>
              <a:t>travel</a:t>
            </a:r>
            <a:r>
              <a:rPr lang="es-ES" sz="2400" dirty="0" smtClean="0"/>
              <a:t>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east</a:t>
            </a:r>
            <a:r>
              <a:rPr lang="es-ES" sz="2400" dirty="0" smtClean="0"/>
              <a:t> and back (4th </a:t>
            </a:r>
            <a:r>
              <a:rPr lang="es-ES" sz="2400" dirty="0" smtClean="0"/>
              <a:t>– </a:t>
            </a:r>
            <a:r>
              <a:rPr lang="es-ES" sz="2400" dirty="0" smtClean="0"/>
              <a:t>12th cent.</a:t>
            </a:r>
            <a:r>
              <a:rPr lang="es-ES" sz="2400" dirty="0" smtClean="0"/>
              <a:t>)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Recovery</a:t>
            </a:r>
            <a:r>
              <a:rPr lang="es-ES" sz="2400" dirty="0" smtClean="0"/>
              <a:t> of </a:t>
            </a:r>
            <a:r>
              <a:rPr lang="es-ES" sz="2400" dirty="0" err="1" smtClean="0"/>
              <a:t>greek</a:t>
            </a:r>
            <a:r>
              <a:rPr lang="es-ES" sz="2400" dirty="0" smtClean="0"/>
              <a:t> </a:t>
            </a:r>
            <a:r>
              <a:rPr lang="es-ES" sz="2400" dirty="0" err="1" smtClean="0"/>
              <a:t>tradition</a:t>
            </a:r>
            <a:r>
              <a:rPr lang="es-ES" sz="2400" dirty="0" smtClean="0"/>
              <a:t> ( 12th </a:t>
            </a:r>
            <a:r>
              <a:rPr lang="es-ES" sz="2400" dirty="0" smtClean="0"/>
              <a:t>– </a:t>
            </a:r>
            <a:r>
              <a:rPr lang="es-ES" sz="2400" dirty="0" smtClean="0"/>
              <a:t>15th cent.</a:t>
            </a:r>
            <a:r>
              <a:rPr lang="es-ES" sz="2400" dirty="0" smtClean="0"/>
              <a:t>)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Copernicus</a:t>
            </a:r>
            <a:r>
              <a:rPr lang="es-ES" sz="2400" dirty="0" smtClean="0"/>
              <a:t> and </a:t>
            </a:r>
            <a:r>
              <a:rPr lang="es-ES" sz="2400" dirty="0" err="1" smtClean="0"/>
              <a:t>heliocentrism</a:t>
            </a:r>
            <a:r>
              <a:rPr lang="es-ES" sz="2400" dirty="0" smtClean="0"/>
              <a:t> (</a:t>
            </a:r>
            <a:r>
              <a:rPr lang="es-ES" sz="2400" dirty="0" smtClean="0"/>
              <a:t>16th cent</a:t>
            </a:r>
            <a:r>
              <a:rPr lang="es-ES" sz="2400" dirty="0" smtClean="0"/>
              <a:t>)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A </a:t>
            </a:r>
            <a:r>
              <a:rPr lang="es-ES" sz="2400" dirty="0" err="1" smtClean="0"/>
              <a:t>change</a:t>
            </a:r>
            <a:r>
              <a:rPr lang="es-ES" sz="2400" dirty="0" smtClean="0"/>
              <a:t> of</a:t>
            </a:r>
            <a:r>
              <a:rPr lang="es-ES" sz="2400" dirty="0" smtClean="0"/>
              <a:t> </a:t>
            </a:r>
            <a:r>
              <a:rPr lang="es-ES" sz="2400" dirty="0" err="1" smtClean="0"/>
              <a:t>perspective</a:t>
            </a:r>
            <a:r>
              <a:rPr lang="es-ES" sz="2400" dirty="0" smtClean="0"/>
              <a:t> (</a:t>
            </a:r>
            <a:r>
              <a:rPr lang="es-ES" sz="2400" dirty="0" smtClean="0"/>
              <a:t>16th</a:t>
            </a:r>
            <a:r>
              <a:rPr lang="es-ES" sz="2400" dirty="0" smtClean="0"/>
              <a:t> </a:t>
            </a:r>
            <a:r>
              <a:rPr lang="es-ES" sz="2400" dirty="0" smtClean="0"/>
              <a:t>– </a:t>
            </a:r>
            <a:r>
              <a:rPr lang="es-ES" sz="2400" dirty="0" smtClean="0"/>
              <a:t>17th cent</a:t>
            </a:r>
            <a:r>
              <a:rPr lang="es-ES" sz="2400" dirty="0" smtClean="0"/>
              <a:t>)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000" dirty="0" err="1" smtClean="0"/>
              <a:t>Tycho</a:t>
            </a:r>
            <a:r>
              <a:rPr lang="es-ES" sz="2000" dirty="0" smtClean="0"/>
              <a:t> </a:t>
            </a:r>
            <a:r>
              <a:rPr lang="es-ES" sz="2000" dirty="0" err="1" smtClean="0"/>
              <a:t>Brahe</a:t>
            </a:r>
            <a:r>
              <a:rPr lang="es-ES" sz="2000" dirty="0" smtClean="0"/>
              <a:t> (1546 -1601)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 smtClean="0"/>
              <a:t>Johannes Kepler (1571 - 1630)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 smtClean="0"/>
              <a:t>Galileo Galilei (1564 -1642)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 smtClean="0"/>
              <a:t>René Descartes (1596 – 1650)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Newton </a:t>
            </a:r>
            <a:r>
              <a:rPr lang="es-ES" sz="2400" dirty="0" smtClean="0"/>
              <a:t>and</a:t>
            </a:r>
            <a:r>
              <a:rPr lang="es-ES" sz="2400" dirty="0" smtClean="0"/>
              <a:t> </a:t>
            </a:r>
            <a:r>
              <a:rPr lang="es-ES" sz="2400" dirty="0" err="1" smtClean="0"/>
              <a:t>newtonianism</a:t>
            </a:r>
            <a:r>
              <a:rPr lang="es-ES" sz="2400" dirty="0" smtClean="0"/>
              <a:t> </a:t>
            </a:r>
            <a:r>
              <a:rPr lang="es-ES" sz="2400" dirty="0" smtClean="0"/>
              <a:t>(1643 -1727)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Enlarging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universe</a:t>
            </a:r>
            <a:r>
              <a:rPr lang="es-ES" sz="2400" dirty="0" smtClean="0"/>
              <a:t> </a:t>
            </a:r>
            <a:r>
              <a:rPr lang="es-ES" sz="2400" dirty="0" smtClean="0"/>
              <a:t>(s. XVIII –  s. XXI)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 err="1" smtClean="0"/>
              <a:t>Star</a:t>
            </a:r>
            <a:r>
              <a:rPr lang="es-ES" sz="2000" dirty="0" err="1" smtClean="0"/>
              <a:t>s</a:t>
            </a:r>
            <a:r>
              <a:rPr lang="es-ES" sz="2000" dirty="0" smtClean="0"/>
              <a:t> </a:t>
            </a:r>
            <a:r>
              <a:rPr lang="es-ES" sz="2000" dirty="0" smtClean="0"/>
              <a:t>(Herschel, Kelvin, </a:t>
            </a:r>
            <a:r>
              <a:rPr lang="es-ES" sz="2000" dirty="0" err="1" smtClean="0"/>
              <a:t>Helmholtz</a:t>
            </a:r>
            <a:r>
              <a:rPr lang="es-ES" sz="2000" dirty="0" smtClean="0"/>
              <a:t>, </a:t>
            </a:r>
            <a:r>
              <a:rPr lang="es-ES" sz="2000" dirty="0" err="1" smtClean="0"/>
              <a:t>Eddington</a:t>
            </a:r>
            <a:r>
              <a:rPr lang="es-ES" sz="2000" dirty="0" smtClean="0"/>
              <a:t>, </a:t>
            </a:r>
            <a:r>
              <a:rPr lang="es-ES" sz="2000" dirty="0" err="1" smtClean="0"/>
              <a:t>Hertzsprung</a:t>
            </a:r>
            <a:r>
              <a:rPr lang="es-ES" sz="2000" dirty="0" smtClean="0"/>
              <a:t>, Russel, etc…)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 err="1" smtClean="0"/>
              <a:t>Galaxies</a:t>
            </a:r>
            <a:r>
              <a:rPr lang="es-ES" sz="2000" dirty="0" smtClean="0"/>
              <a:t> </a:t>
            </a:r>
            <a:r>
              <a:rPr lang="es-ES" sz="2000" dirty="0" smtClean="0"/>
              <a:t>(Herschel, </a:t>
            </a:r>
            <a:r>
              <a:rPr lang="es-ES" sz="2000" dirty="0" err="1" smtClean="0"/>
              <a:t>Huggins</a:t>
            </a:r>
            <a:r>
              <a:rPr lang="es-ES" sz="2000" dirty="0" smtClean="0"/>
              <a:t>, </a:t>
            </a:r>
            <a:r>
              <a:rPr lang="es-ES" sz="2000" dirty="0" err="1" smtClean="0"/>
              <a:t>Shapley</a:t>
            </a:r>
            <a:r>
              <a:rPr lang="es-ES" sz="2000" dirty="0" smtClean="0"/>
              <a:t>, </a:t>
            </a:r>
            <a:r>
              <a:rPr lang="es-ES" sz="2000" dirty="0" err="1" smtClean="0"/>
              <a:t>Kapteyn</a:t>
            </a:r>
            <a:r>
              <a:rPr lang="es-ES" sz="2000" dirty="0" smtClean="0"/>
              <a:t>, Hubble,…)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dirty="0" err="1" smtClean="0"/>
              <a:t>Cosmology</a:t>
            </a:r>
            <a:r>
              <a:rPr lang="es-ES" sz="2000" dirty="0" smtClean="0"/>
              <a:t> </a:t>
            </a:r>
            <a:r>
              <a:rPr lang="es-ES" sz="2000" dirty="0" smtClean="0"/>
              <a:t>(Einstein, Hubble, 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s-ES" dirty="0" err="1" smtClean="0"/>
              <a:t>Astronomy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Middle</a:t>
            </a:r>
            <a:r>
              <a:rPr lang="es-ES" dirty="0" smtClean="0"/>
              <a:t> </a:t>
            </a:r>
            <a:r>
              <a:rPr lang="es-ES" dirty="0" err="1" smtClean="0"/>
              <a:t>Ages</a:t>
            </a:r>
            <a:endParaRPr lang="es-ES" dirty="0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err="1" smtClean="0"/>
              <a:t>After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fall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roman</a:t>
            </a:r>
            <a:r>
              <a:rPr lang="es-ES" sz="2800" dirty="0" smtClean="0"/>
              <a:t> </a:t>
            </a:r>
            <a:r>
              <a:rPr lang="es-ES" sz="2800" dirty="0" err="1" smtClean="0"/>
              <a:t>empire</a:t>
            </a:r>
            <a:r>
              <a:rPr lang="es-ES" sz="2800" dirty="0" smtClean="0"/>
              <a:t>,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knowledge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classical</a:t>
            </a:r>
            <a:r>
              <a:rPr lang="es-ES" sz="2800" dirty="0" smtClean="0"/>
              <a:t> </a:t>
            </a:r>
            <a:r>
              <a:rPr lang="es-ES" sz="2800" dirty="0" err="1" smtClean="0"/>
              <a:t>world</a:t>
            </a:r>
            <a:r>
              <a:rPr lang="es-ES" sz="2800" dirty="0" smtClean="0"/>
              <a:t> </a:t>
            </a:r>
            <a:r>
              <a:rPr lang="es-ES" sz="2800" dirty="0" err="1" smtClean="0"/>
              <a:t>move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east</a:t>
            </a:r>
            <a:r>
              <a:rPr lang="es-ES" sz="2800" dirty="0" smtClean="0"/>
              <a:t>, </a:t>
            </a:r>
            <a:r>
              <a:rPr lang="es-ES" sz="2800" dirty="0" err="1" smtClean="0"/>
              <a:t>where</a:t>
            </a:r>
            <a:r>
              <a:rPr lang="es-ES" sz="2800" dirty="0" smtClean="0"/>
              <a:t> </a:t>
            </a:r>
            <a:r>
              <a:rPr lang="es-ES" sz="2800" dirty="0" err="1" smtClean="0"/>
              <a:t>they</a:t>
            </a:r>
            <a:r>
              <a:rPr lang="es-ES" sz="2800" dirty="0" smtClean="0"/>
              <a:t> are </a:t>
            </a:r>
            <a:r>
              <a:rPr lang="es-ES" sz="2800" dirty="0" err="1" smtClean="0"/>
              <a:t>appreciated</a:t>
            </a:r>
            <a:r>
              <a:rPr lang="es-ES" sz="2800" dirty="0" smtClean="0"/>
              <a:t> and </a:t>
            </a:r>
            <a:r>
              <a:rPr lang="es-ES" sz="2800" dirty="0" err="1" smtClean="0"/>
              <a:t>even</a:t>
            </a:r>
            <a:r>
              <a:rPr lang="es-ES" sz="2800" dirty="0" smtClean="0"/>
              <a:t> </a:t>
            </a:r>
            <a:r>
              <a:rPr lang="es-ES" sz="2800" dirty="0" err="1" smtClean="0"/>
              <a:t>enlarged</a:t>
            </a:r>
            <a:r>
              <a:rPr lang="es-ES" sz="2800" dirty="0" smtClean="0"/>
              <a:t> </a:t>
            </a:r>
            <a:r>
              <a:rPr lang="es-ES" sz="2800" dirty="0" err="1" smtClean="0"/>
              <a:t>under</a:t>
            </a:r>
            <a:r>
              <a:rPr lang="es-ES" sz="2800" dirty="0"/>
              <a:t> </a:t>
            </a:r>
            <a:r>
              <a:rPr lang="es-ES" sz="2800" dirty="0" err="1" smtClean="0"/>
              <a:t>islamic</a:t>
            </a:r>
            <a:r>
              <a:rPr lang="es-ES" sz="2800" dirty="0" smtClean="0"/>
              <a:t> </a:t>
            </a:r>
            <a:r>
              <a:rPr lang="es-ES" sz="2800" dirty="0" err="1" smtClean="0"/>
              <a:t>domain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reconquest</a:t>
            </a:r>
            <a:r>
              <a:rPr lang="es-ES" sz="2800" dirty="0" smtClean="0"/>
              <a:t> of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iberic</a:t>
            </a:r>
            <a:r>
              <a:rPr lang="es-ES" sz="2800" dirty="0" smtClean="0"/>
              <a:t> </a:t>
            </a:r>
            <a:r>
              <a:rPr lang="es-ES" sz="2800" dirty="0" err="1" smtClean="0"/>
              <a:t>peninsula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christians</a:t>
            </a:r>
            <a:r>
              <a:rPr lang="es-ES" sz="2800" dirty="0" smtClean="0"/>
              <a:t> (and </a:t>
            </a:r>
            <a:r>
              <a:rPr lang="es-ES" sz="2800" dirty="0" err="1" smtClean="0"/>
              <a:t>also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contacts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bizantine</a:t>
            </a:r>
            <a:r>
              <a:rPr lang="es-ES" sz="2800" dirty="0" smtClean="0"/>
              <a:t> </a:t>
            </a:r>
            <a:r>
              <a:rPr lang="es-ES" sz="2800" dirty="0" err="1" smtClean="0"/>
              <a:t>empiera</a:t>
            </a:r>
            <a:r>
              <a:rPr lang="es-ES" sz="2800" dirty="0" smtClean="0"/>
              <a:t>)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dirty="0" err="1" smtClean="0"/>
              <a:t>knowldege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recovered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western </a:t>
            </a:r>
            <a:r>
              <a:rPr lang="es-ES" sz="2800" dirty="0" err="1" smtClean="0"/>
              <a:t>world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r>
              <a:rPr lang="es-ES" sz="2800" dirty="0" err="1" smtClean="0"/>
              <a:t>During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smtClean="0"/>
              <a:t>12th to 15th </a:t>
            </a:r>
            <a:r>
              <a:rPr lang="es-ES" sz="2800" dirty="0" err="1" smtClean="0"/>
              <a:t>centuries</a:t>
            </a:r>
            <a:r>
              <a:rPr lang="es-ES" sz="2800" dirty="0" smtClean="0"/>
              <a:t> a </a:t>
            </a:r>
            <a:r>
              <a:rPr lang="es-ES" sz="2800" dirty="0" err="1" smtClean="0"/>
              <a:t>great</a:t>
            </a:r>
            <a:r>
              <a:rPr lang="es-ES" sz="2800" dirty="0" smtClean="0"/>
              <a:t> cultural </a:t>
            </a:r>
            <a:r>
              <a:rPr lang="es-ES" sz="2800" dirty="0" err="1" smtClean="0"/>
              <a:t>resurgence</a:t>
            </a:r>
            <a:r>
              <a:rPr lang="es-ES" sz="2800" dirty="0" smtClean="0"/>
              <a:t> </a:t>
            </a:r>
            <a:r>
              <a:rPr lang="es-ES" sz="2800" dirty="0" err="1" smtClean="0"/>
              <a:t>takes</a:t>
            </a:r>
            <a:r>
              <a:rPr lang="es-ES" sz="2800" dirty="0" smtClean="0"/>
              <a:t> place in </a:t>
            </a:r>
            <a:r>
              <a:rPr lang="es-ES" sz="2800" dirty="0" err="1" smtClean="0"/>
              <a:t>Europe</a:t>
            </a:r>
            <a:r>
              <a:rPr lang="es-ES" sz="2800" dirty="0" smtClean="0"/>
              <a:t> </a:t>
            </a:r>
            <a:r>
              <a:rPr lang="es-ES" sz="2800" dirty="0" smtClean="0"/>
              <a:t>(</a:t>
            </a:r>
            <a:r>
              <a:rPr lang="es-ES" sz="2800" dirty="0" err="1" smtClean="0"/>
              <a:t>including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birth</a:t>
            </a:r>
            <a:r>
              <a:rPr lang="es-ES" sz="2800" dirty="0" smtClean="0"/>
              <a:t> of </a:t>
            </a:r>
            <a:r>
              <a:rPr lang="es-ES" sz="2800" dirty="0" err="1" smtClean="0"/>
              <a:t>universities</a:t>
            </a:r>
            <a:r>
              <a:rPr lang="es-ES" sz="2800" dirty="0" smtClean="0"/>
              <a:t>)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tolematic_univer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64992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Copernicus</a:t>
            </a:r>
            <a:r>
              <a:rPr lang="es-ES" dirty="0" smtClean="0"/>
              <a:t> and </a:t>
            </a:r>
            <a:r>
              <a:rPr lang="es-ES" dirty="0" err="1" smtClean="0"/>
              <a:t>heliocentrism</a:t>
            </a:r>
            <a:endParaRPr lang="es-ES" dirty="0" smtClean="0"/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Nicolaus</a:t>
            </a:r>
            <a:r>
              <a:rPr lang="es-ES" dirty="0" smtClean="0"/>
              <a:t> </a:t>
            </a:r>
            <a:r>
              <a:rPr lang="es-ES" dirty="0" err="1" smtClean="0"/>
              <a:t>Coprnicus</a:t>
            </a:r>
            <a:r>
              <a:rPr lang="es-ES" dirty="0" smtClean="0"/>
              <a:t> </a:t>
            </a:r>
            <a:r>
              <a:rPr lang="es-ES" dirty="0" smtClean="0"/>
              <a:t>(1473-1543) </a:t>
            </a:r>
            <a:r>
              <a:rPr lang="es-ES" dirty="0" err="1" smtClean="0"/>
              <a:t>introduced</a:t>
            </a:r>
            <a:r>
              <a:rPr lang="es-ES" dirty="0" smtClean="0"/>
              <a:t> a </a:t>
            </a:r>
            <a:r>
              <a:rPr lang="es-ES" dirty="0" err="1" smtClean="0"/>
              <a:t>mathematical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of </a:t>
            </a:r>
            <a:r>
              <a:rPr lang="es-ES" dirty="0" err="1" smtClean="0"/>
              <a:t>planetary</a:t>
            </a:r>
            <a:r>
              <a:rPr lang="es-ES" dirty="0" smtClean="0"/>
              <a:t> </a:t>
            </a:r>
            <a:r>
              <a:rPr lang="es-ES" dirty="0" err="1" smtClean="0"/>
              <a:t>motion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(more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) </a:t>
            </a:r>
            <a:r>
              <a:rPr lang="es-ES" dirty="0" err="1" smtClean="0"/>
              <a:t>sun</a:t>
            </a:r>
            <a:r>
              <a:rPr lang="es-ES" dirty="0" smtClean="0"/>
              <a:t> </a:t>
            </a:r>
            <a:r>
              <a:rPr lang="es-ES" dirty="0" err="1" smtClean="0"/>
              <a:t>centered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includes</a:t>
            </a:r>
            <a:r>
              <a:rPr lang="es-ES" dirty="0" smtClean="0"/>
              <a:t> </a:t>
            </a:r>
            <a:r>
              <a:rPr lang="es-ES" dirty="0" err="1" smtClean="0"/>
              <a:t>epicycles</a:t>
            </a:r>
            <a:r>
              <a:rPr lang="es-ES" dirty="0"/>
              <a:t> </a:t>
            </a:r>
            <a:r>
              <a:rPr lang="es-ES" dirty="0" smtClean="0"/>
              <a:t>and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assigns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movements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earth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superior to </a:t>
            </a:r>
            <a:r>
              <a:rPr lang="es-ES" dirty="0" err="1" smtClean="0"/>
              <a:t>Ptolemy’s</a:t>
            </a:r>
            <a:r>
              <a:rPr lang="es-ES" dirty="0" smtClean="0"/>
              <a:t> in </a:t>
            </a:r>
            <a:r>
              <a:rPr lang="es-ES" dirty="0" err="1" smtClean="0"/>
              <a:t>accuracy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simplicity</a:t>
            </a:r>
            <a:r>
              <a:rPr lang="es-ES" dirty="0" smtClean="0"/>
              <a:t> (</a:t>
            </a:r>
            <a:r>
              <a:rPr lang="es-ES" dirty="0" err="1" smtClean="0"/>
              <a:t>except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few</a:t>
            </a:r>
            <a:r>
              <a:rPr lang="es-ES" dirty="0" smtClean="0"/>
              <a:t>… 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relevant</a:t>
            </a:r>
            <a:r>
              <a:rPr lang="es-ES" dirty="0" smtClean="0"/>
              <a:t> </a:t>
            </a:r>
            <a:r>
              <a:rPr lang="es-ES" dirty="0" err="1" smtClean="0"/>
              <a:t>points</a:t>
            </a:r>
            <a:r>
              <a:rPr lang="es-ES" dirty="0" smtClean="0"/>
              <a:t>).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erevolutionibu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90825" y="274638"/>
            <a:ext cx="3560763" cy="585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009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0"/>
            <a:ext cx="5308600" cy="775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Astrophysics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?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studies</a:t>
            </a:r>
            <a:r>
              <a:rPr lang="es-ES" dirty="0" smtClean="0"/>
              <a:t>:</a:t>
            </a:r>
          </a:p>
          <a:p>
            <a:pPr lvl="1"/>
            <a:r>
              <a:rPr lang="es-ES" sz="2600" dirty="0" err="1" smtClean="0"/>
              <a:t>Earth</a:t>
            </a:r>
            <a:r>
              <a:rPr lang="es-ES" sz="2600" dirty="0" smtClean="0"/>
              <a:t> (as a </a:t>
            </a:r>
            <a:r>
              <a:rPr lang="es-ES" sz="2600" dirty="0" err="1" smtClean="0"/>
              <a:t>planet</a:t>
            </a:r>
            <a:r>
              <a:rPr lang="es-ES" sz="2600" dirty="0" smtClean="0"/>
              <a:t>), </a:t>
            </a:r>
            <a:r>
              <a:rPr lang="es-ES" sz="2600" dirty="0" err="1" smtClean="0"/>
              <a:t>moon</a:t>
            </a:r>
            <a:r>
              <a:rPr lang="es-ES" sz="2600" dirty="0" smtClean="0"/>
              <a:t>, </a:t>
            </a:r>
            <a:r>
              <a:rPr lang="es-ES" sz="2600" dirty="0" err="1" smtClean="0"/>
              <a:t>planets</a:t>
            </a:r>
            <a:r>
              <a:rPr lang="es-ES" sz="2600" dirty="0" smtClean="0"/>
              <a:t>, </a:t>
            </a:r>
            <a:r>
              <a:rPr lang="es-ES" sz="2600" dirty="0" err="1" smtClean="0"/>
              <a:t>comets</a:t>
            </a:r>
            <a:r>
              <a:rPr lang="es-ES" sz="2600" dirty="0" smtClean="0"/>
              <a:t>, and </a:t>
            </a:r>
            <a:r>
              <a:rPr lang="es-ES" sz="2600" dirty="0" err="1" smtClean="0"/>
              <a:t>other</a:t>
            </a:r>
            <a:r>
              <a:rPr lang="es-ES" sz="2600" dirty="0" smtClean="0"/>
              <a:t> </a:t>
            </a:r>
            <a:r>
              <a:rPr lang="es-ES" sz="2600" dirty="0" err="1" smtClean="0"/>
              <a:t>objects</a:t>
            </a:r>
            <a:r>
              <a:rPr lang="es-ES" sz="2600" dirty="0" smtClean="0"/>
              <a:t> in </a:t>
            </a:r>
            <a:r>
              <a:rPr lang="es-ES" sz="2600" dirty="0" err="1" smtClean="0"/>
              <a:t>the</a:t>
            </a:r>
            <a:r>
              <a:rPr lang="es-ES" sz="2600" dirty="0" smtClean="0"/>
              <a:t> solar </a:t>
            </a:r>
            <a:r>
              <a:rPr lang="es-ES" sz="2600" dirty="0" err="1" smtClean="0"/>
              <a:t>system</a:t>
            </a:r>
            <a:r>
              <a:rPr lang="es-ES" sz="2600" dirty="0" smtClean="0"/>
              <a:t>.</a:t>
            </a:r>
          </a:p>
          <a:p>
            <a:pPr lvl="1"/>
            <a:r>
              <a:rPr lang="es-ES" sz="2600" dirty="0" err="1" smtClean="0"/>
              <a:t>Stars</a:t>
            </a:r>
            <a:r>
              <a:rPr lang="es-ES" sz="2600" dirty="0" smtClean="0"/>
              <a:t>: </a:t>
            </a:r>
            <a:r>
              <a:rPr lang="es-ES" sz="2600" dirty="0" err="1" smtClean="0"/>
              <a:t>how</a:t>
            </a:r>
            <a:r>
              <a:rPr lang="es-ES" sz="2600" dirty="0" smtClean="0"/>
              <a:t>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s-ES" sz="2600" dirty="0" err="1" smtClean="0"/>
              <a:t>form</a:t>
            </a:r>
            <a:r>
              <a:rPr lang="es-ES" sz="2600" dirty="0" smtClean="0"/>
              <a:t>, </a:t>
            </a:r>
            <a:r>
              <a:rPr lang="es-ES" sz="2600" dirty="0" err="1" smtClean="0"/>
              <a:t>evolve</a:t>
            </a:r>
            <a:r>
              <a:rPr lang="es-ES" sz="2600" dirty="0" smtClean="0"/>
              <a:t>, </a:t>
            </a:r>
            <a:r>
              <a:rPr lang="es-ES" sz="2600" dirty="0" err="1" smtClean="0"/>
              <a:t>work</a:t>
            </a:r>
            <a:r>
              <a:rPr lang="es-ES" sz="2600" dirty="0" smtClean="0"/>
              <a:t>, </a:t>
            </a:r>
            <a:r>
              <a:rPr lang="es-ES" sz="2600" dirty="0" err="1" smtClean="0"/>
              <a:t>their</a:t>
            </a:r>
            <a:r>
              <a:rPr lang="es-ES" sz="2600" dirty="0" smtClean="0"/>
              <a:t> </a:t>
            </a:r>
            <a:r>
              <a:rPr lang="es-ES" sz="2600" dirty="0" err="1" smtClean="0"/>
              <a:t>distribution</a:t>
            </a:r>
            <a:r>
              <a:rPr lang="es-ES" sz="2600" dirty="0" smtClean="0"/>
              <a:t>, </a:t>
            </a:r>
            <a:r>
              <a:rPr lang="es-ES" sz="2600" dirty="0" err="1" smtClean="0"/>
              <a:t>motions</a:t>
            </a:r>
            <a:r>
              <a:rPr lang="es-ES" sz="2600" dirty="0" smtClean="0"/>
              <a:t>, etc..</a:t>
            </a:r>
          </a:p>
          <a:p>
            <a:pPr lvl="1"/>
            <a:r>
              <a:rPr lang="es-ES" sz="2600" dirty="0" err="1" smtClean="0"/>
              <a:t>Galaxies</a:t>
            </a:r>
            <a:r>
              <a:rPr lang="es-ES" sz="2600" dirty="0" smtClean="0"/>
              <a:t>: </a:t>
            </a:r>
            <a:r>
              <a:rPr lang="es-ES" sz="2600" dirty="0" err="1" smtClean="0"/>
              <a:t>their</a:t>
            </a:r>
            <a:r>
              <a:rPr lang="es-ES" sz="2600" dirty="0" smtClean="0"/>
              <a:t> </a:t>
            </a:r>
            <a:r>
              <a:rPr lang="es-ES" sz="2600" dirty="0" err="1" smtClean="0"/>
              <a:t>structure</a:t>
            </a:r>
            <a:r>
              <a:rPr lang="es-ES" sz="2600" dirty="0" smtClean="0"/>
              <a:t>, </a:t>
            </a:r>
            <a:r>
              <a:rPr lang="es-ES" sz="2600" dirty="0" err="1" smtClean="0"/>
              <a:t>motions</a:t>
            </a:r>
            <a:r>
              <a:rPr lang="es-ES" sz="2600" dirty="0" smtClean="0"/>
              <a:t>, </a:t>
            </a:r>
            <a:r>
              <a:rPr lang="es-ES" sz="2600" dirty="0" err="1" smtClean="0"/>
              <a:t>what</a:t>
            </a:r>
            <a:r>
              <a:rPr lang="es-ES" sz="2600" dirty="0" smtClean="0"/>
              <a:t> are </a:t>
            </a:r>
            <a:r>
              <a:rPr lang="es-ES" sz="2600" dirty="0" err="1" smtClean="0"/>
              <a:t>they</a:t>
            </a:r>
            <a:r>
              <a:rPr lang="es-ES" sz="2600" dirty="0" smtClean="0"/>
              <a:t> </a:t>
            </a:r>
            <a:r>
              <a:rPr lang="es-ES" sz="2600" dirty="0" err="1" smtClean="0"/>
              <a:t>made</a:t>
            </a:r>
            <a:r>
              <a:rPr lang="es-ES" sz="2600" dirty="0" smtClean="0"/>
              <a:t> of, </a:t>
            </a:r>
            <a:r>
              <a:rPr lang="es-ES" sz="2600" dirty="0" err="1" smtClean="0"/>
              <a:t>their</a:t>
            </a:r>
            <a:r>
              <a:rPr lang="es-ES" sz="2600" dirty="0" smtClean="0"/>
              <a:t> </a:t>
            </a:r>
            <a:r>
              <a:rPr lang="es-ES" sz="2600" dirty="0" err="1" smtClean="0"/>
              <a:t>evolution</a:t>
            </a:r>
            <a:r>
              <a:rPr lang="es-ES" sz="2600" dirty="0" smtClean="0"/>
              <a:t>,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s-ES" sz="2600" dirty="0" err="1" smtClean="0"/>
              <a:t>interstellar</a:t>
            </a:r>
            <a:r>
              <a:rPr lang="es-ES" sz="2600" dirty="0" smtClean="0"/>
              <a:t> </a:t>
            </a:r>
            <a:r>
              <a:rPr lang="es-ES" sz="2600" dirty="0" err="1" smtClean="0"/>
              <a:t>medium</a:t>
            </a:r>
            <a:r>
              <a:rPr lang="es-ES" sz="2600" dirty="0" smtClean="0"/>
              <a:t>, etc..</a:t>
            </a:r>
          </a:p>
          <a:p>
            <a:pPr lvl="1"/>
            <a:r>
              <a:rPr lang="es-ES" sz="2600" dirty="0" smtClean="0"/>
              <a:t>Galaxy </a:t>
            </a:r>
            <a:r>
              <a:rPr lang="es-ES" sz="2600" dirty="0" err="1" smtClean="0"/>
              <a:t>clusters</a:t>
            </a:r>
            <a:r>
              <a:rPr lang="es-ES" sz="2600" dirty="0" smtClean="0"/>
              <a:t>, </a:t>
            </a:r>
            <a:r>
              <a:rPr lang="es-ES" sz="2600" dirty="0" err="1" smtClean="0"/>
              <a:t>large</a:t>
            </a:r>
            <a:r>
              <a:rPr lang="es-ES" sz="2600" dirty="0" smtClean="0"/>
              <a:t> </a:t>
            </a:r>
            <a:r>
              <a:rPr lang="es-ES" sz="2600" dirty="0" err="1" smtClean="0"/>
              <a:t>scale</a:t>
            </a:r>
            <a:r>
              <a:rPr lang="es-ES" sz="2600" dirty="0" smtClean="0"/>
              <a:t> </a:t>
            </a:r>
            <a:r>
              <a:rPr lang="es-ES" sz="2600" dirty="0" err="1" smtClean="0"/>
              <a:t>structure</a:t>
            </a:r>
            <a:r>
              <a:rPr lang="es-ES" sz="2600" dirty="0" smtClean="0"/>
              <a:t> …and …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s-ES" sz="2600" dirty="0" err="1" smtClean="0"/>
              <a:t>universe</a:t>
            </a:r>
            <a:r>
              <a:rPr lang="es-ES" sz="2600" dirty="0" smtClean="0"/>
              <a:t> </a:t>
            </a:r>
            <a:r>
              <a:rPr lang="es-ES" sz="2600" dirty="0" smtClean="0"/>
              <a:t>as a </a:t>
            </a:r>
            <a:r>
              <a:rPr lang="es-ES" sz="2600" dirty="0" err="1" smtClean="0"/>
              <a:t>whole</a:t>
            </a:r>
            <a:r>
              <a:rPr lang="es-ES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Tycho Brahe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Tycho</a:t>
            </a:r>
            <a:r>
              <a:rPr lang="es-ES" dirty="0" smtClean="0"/>
              <a:t> </a:t>
            </a:r>
            <a:r>
              <a:rPr lang="es-ES" dirty="0" err="1" smtClean="0"/>
              <a:t>Brahe</a:t>
            </a:r>
            <a:r>
              <a:rPr lang="es-ES" dirty="0" smtClean="0"/>
              <a:t> (1546-1601) </a:t>
            </a:r>
            <a:r>
              <a:rPr lang="es-ES" dirty="0" err="1" smtClean="0"/>
              <a:t>achieves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extraordinary</a:t>
            </a:r>
            <a:r>
              <a:rPr lang="es-ES" dirty="0" smtClean="0"/>
              <a:t> </a:t>
            </a:r>
            <a:r>
              <a:rPr lang="es-ES" dirty="0" err="1" smtClean="0"/>
              <a:t>improvement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precission</a:t>
            </a:r>
            <a:r>
              <a:rPr lang="es-ES" dirty="0" smtClean="0"/>
              <a:t> of </a:t>
            </a:r>
            <a:r>
              <a:rPr lang="es-ES" dirty="0" err="1" smtClean="0"/>
              <a:t>astronomical</a:t>
            </a:r>
            <a:r>
              <a:rPr lang="es-ES" dirty="0"/>
              <a:t> </a:t>
            </a:r>
            <a:r>
              <a:rPr lang="es-ES" dirty="0" err="1" smtClean="0"/>
              <a:t>observacions</a:t>
            </a:r>
            <a:r>
              <a:rPr lang="es-ES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still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telescopes</a:t>
            </a:r>
            <a:r>
              <a:rPr lang="es-ES" dirty="0" smtClean="0"/>
              <a:t>).</a:t>
            </a:r>
            <a:endParaRPr lang="es-ES" dirty="0" smtClean="0"/>
          </a:p>
          <a:p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observations</a:t>
            </a:r>
            <a:r>
              <a:rPr lang="es-ES" dirty="0" smtClean="0"/>
              <a:t>, </a:t>
            </a:r>
            <a:r>
              <a:rPr lang="es-ES" dirty="0" err="1" smtClean="0"/>
              <a:t>particularly</a:t>
            </a:r>
            <a:r>
              <a:rPr lang="es-ES" dirty="0" smtClean="0"/>
              <a:t> </a:t>
            </a:r>
            <a:r>
              <a:rPr lang="es-ES" dirty="0" err="1" smtClean="0"/>
              <a:t>those</a:t>
            </a:r>
            <a:r>
              <a:rPr lang="es-ES" dirty="0" smtClean="0"/>
              <a:t> of </a:t>
            </a:r>
            <a:r>
              <a:rPr lang="es-ES" dirty="0" err="1" smtClean="0"/>
              <a:t>planet</a:t>
            </a:r>
            <a:r>
              <a:rPr lang="es-ES" dirty="0" smtClean="0"/>
              <a:t> </a:t>
            </a:r>
            <a:r>
              <a:rPr lang="es-ES" dirty="0" err="1" smtClean="0"/>
              <a:t>Mars</a:t>
            </a:r>
            <a:r>
              <a:rPr lang="es-ES" dirty="0" smtClean="0"/>
              <a:t>,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further</a:t>
            </a:r>
            <a:r>
              <a:rPr lang="es-ES" dirty="0" smtClean="0"/>
              <a:t> </a:t>
            </a:r>
            <a:r>
              <a:rPr lang="es-ES" dirty="0" smtClean="0"/>
              <a:t>avances.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Johannes Kepler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Johannes Kepler (1571-1630) </a:t>
            </a:r>
            <a:r>
              <a:rPr lang="es-ES" dirty="0" err="1" smtClean="0"/>
              <a:t>will</a:t>
            </a:r>
            <a:r>
              <a:rPr lang="es-ES" dirty="0"/>
              <a:t> use </a:t>
            </a:r>
            <a:r>
              <a:rPr lang="es-ES" dirty="0" err="1"/>
              <a:t>Tycho</a:t>
            </a:r>
            <a:r>
              <a:rPr lang="es-ES" dirty="0"/>
              <a:t> </a:t>
            </a:r>
            <a:r>
              <a:rPr lang="es-ES" dirty="0" err="1" smtClean="0"/>
              <a:t>Brahe’s</a:t>
            </a:r>
            <a:r>
              <a:rPr lang="es-ES" dirty="0" smtClean="0"/>
              <a:t> </a:t>
            </a:r>
            <a:r>
              <a:rPr lang="es-ES" dirty="0" err="1" smtClean="0"/>
              <a:t>observations</a:t>
            </a:r>
            <a:r>
              <a:rPr lang="es-ES" dirty="0" smtClean="0"/>
              <a:t> of </a:t>
            </a:r>
            <a:r>
              <a:rPr lang="es-ES" dirty="0" err="1" smtClean="0"/>
              <a:t>Mars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 smtClean="0"/>
              <a:t>He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apply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heliocentric</a:t>
            </a:r>
            <a:r>
              <a:rPr lang="es-ES" dirty="0" smtClean="0"/>
              <a:t> </a:t>
            </a:r>
            <a:r>
              <a:rPr lang="es-ES" dirty="0" err="1" smtClean="0"/>
              <a:t>hypothesis</a:t>
            </a:r>
            <a:r>
              <a:rPr lang="es-ES" dirty="0" smtClean="0"/>
              <a:t> </a:t>
            </a:r>
            <a:r>
              <a:rPr lang="es-ES" dirty="0" err="1" smtClean="0"/>
              <a:t>assuming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origin</a:t>
            </a:r>
            <a:r>
              <a:rPr lang="es-ES" dirty="0" smtClean="0"/>
              <a:t> of </a:t>
            </a:r>
            <a:r>
              <a:rPr lang="es-ES" dirty="0" err="1" smtClean="0"/>
              <a:t>planetary</a:t>
            </a:r>
            <a:r>
              <a:rPr lang="es-ES" dirty="0" smtClean="0"/>
              <a:t> </a:t>
            </a:r>
            <a:r>
              <a:rPr lang="es-ES" dirty="0" err="1" smtClean="0"/>
              <a:t>motions</a:t>
            </a:r>
            <a:r>
              <a:rPr lang="es-ES" dirty="0" smtClean="0"/>
              <a:t>, and he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famous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laws</a:t>
            </a:r>
            <a:r>
              <a:rPr lang="es-ES" dirty="0" smtClean="0"/>
              <a:t>:</a:t>
            </a:r>
            <a:endParaRPr lang="es-ES" dirty="0" smtClean="0"/>
          </a:p>
          <a:p>
            <a:pPr lvl="1"/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r>
              <a:rPr lang="es-ES" dirty="0" smtClean="0"/>
              <a:t>: </a:t>
            </a:r>
            <a:r>
              <a:rPr lang="es-ES" dirty="0" err="1" smtClean="0"/>
              <a:t>Elliptical</a:t>
            </a:r>
            <a:r>
              <a:rPr lang="es-ES" dirty="0" smtClean="0"/>
              <a:t> </a:t>
            </a:r>
            <a:r>
              <a:rPr lang="es-ES" dirty="0" err="1" smtClean="0"/>
              <a:t>orbits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/>
              <a:t>l</a:t>
            </a:r>
            <a:r>
              <a:rPr lang="es-ES" dirty="0" err="1" smtClean="0"/>
              <a:t>aw</a:t>
            </a:r>
            <a:r>
              <a:rPr lang="es-ES" dirty="0" smtClean="0"/>
              <a:t>: </a:t>
            </a:r>
            <a:r>
              <a:rPr lang="es-ES" dirty="0" err="1" smtClean="0"/>
              <a:t>Equa</a:t>
            </a:r>
            <a:r>
              <a:rPr lang="es-ES" dirty="0" err="1" smtClean="0"/>
              <a:t>l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endParaRPr lang="es-ES" dirty="0" smtClean="0"/>
          </a:p>
          <a:p>
            <a:pPr lvl="1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aw</a:t>
            </a:r>
            <a:r>
              <a:rPr lang="es-ES" dirty="0" smtClean="0"/>
              <a:t>: </a:t>
            </a:r>
            <a:r>
              <a:rPr lang="es-ES" dirty="0" err="1" smtClean="0"/>
              <a:t>H</a:t>
            </a:r>
            <a:r>
              <a:rPr lang="es-ES" dirty="0" err="1" smtClean="0"/>
              <a:t>armonic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Galileo Galilei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Galileo Galilei (1564-1642) </a:t>
            </a:r>
            <a:r>
              <a:rPr lang="es-ES" dirty="0" err="1" smtClean="0"/>
              <a:t>introduced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use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telescope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astronomy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 smtClean="0"/>
              <a:t>He </a:t>
            </a:r>
            <a:r>
              <a:rPr lang="es-ES" dirty="0" err="1" smtClean="0"/>
              <a:t>observed</a:t>
            </a:r>
            <a:r>
              <a:rPr lang="es-ES" dirty="0" smtClean="0"/>
              <a:t>:</a:t>
            </a:r>
            <a:endParaRPr lang="es-ES" dirty="0" smtClean="0"/>
          </a:p>
          <a:p>
            <a:pPr lvl="1"/>
            <a:r>
              <a:rPr lang="es-ES" dirty="0" err="1" smtClean="0"/>
              <a:t>Many</a:t>
            </a:r>
            <a:r>
              <a:rPr lang="es-ES" dirty="0" smtClean="0"/>
              <a:t> more </a:t>
            </a:r>
            <a:r>
              <a:rPr lang="es-ES" dirty="0" err="1" smtClean="0"/>
              <a:t>stars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cannot</a:t>
            </a:r>
            <a:r>
              <a:rPr lang="es-ES" dirty="0" smtClean="0"/>
              <a:t> be </a:t>
            </a:r>
            <a:r>
              <a:rPr lang="es-ES" dirty="0" err="1" smtClean="0"/>
              <a:t>seen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unaided</a:t>
            </a:r>
            <a:r>
              <a:rPr lang="es-ES" dirty="0" smtClean="0"/>
              <a:t> </a:t>
            </a:r>
            <a:r>
              <a:rPr lang="es-ES" dirty="0" err="1" smtClean="0"/>
              <a:t>eye</a:t>
            </a:r>
            <a:endParaRPr lang="es-ES" dirty="0" smtClean="0"/>
          </a:p>
          <a:p>
            <a:pPr lvl="1"/>
            <a:r>
              <a:rPr lang="es-ES" dirty="0" err="1" smtClean="0"/>
              <a:t>Sun</a:t>
            </a:r>
            <a:r>
              <a:rPr lang="es-ES" dirty="0" smtClean="0"/>
              <a:t> spots</a:t>
            </a:r>
            <a:endParaRPr lang="es-ES" dirty="0" smtClean="0"/>
          </a:p>
          <a:p>
            <a:pPr lvl="1"/>
            <a:r>
              <a:rPr lang="es-ES" dirty="0" err="1" smtClean="0"/>
              <a:t>Jupiter</a:t>
            </a:r>
            <a:r>
              <a:rPr lang="es-ES" dirty="0" smtClean="0"/>
              <a:t> </a:t>
            </a:r>
            <a:r>
              <a:rPr lang="es-ES" dirty="0" err="1" smtClean="0"/>
              <a:t>satellites</a:t>
            </a:r>
            <a:endParaRPr lang="es-ES" dirty="0" smtClean="0"/>
          </a:p>
          <a:p>
            <a:pPr lvl="1"/>
            <a:r>
              <a:rPr lang="es-ES" dirty="0" err="1" smtClean="0"/>
              <a:t>Saturn</a:t>
            </a:r>
            <a:r>
              <a:rPr lang="es-ES" dirty="0" smtClean="0"/>
              <a:t> “</a:t>
            </a:r>
            <a:r>
              <a:rPr lang="es-ES" dirty="0" err="1" smtClean="0"/>
              <a:t>companions</a:t>
            </a:r>
            <a:r>
              <a:rPr lang="es-ES" dirty="0" smtClean="0"/>
              <a:t>”</a:t>
            </a:r>
            <a:endParaRPr lang="es-ES" dirty="0" smtClean="0"/>
          </a:p>
          <a:p>
            <a:pPr lvl="1"/>
            <a:r>
              <a:rPr lang="es-ES" dirty="0" smtClean="0"/>
              <a:t>Venus </a:t>
            </a:r>
            <a:r>
              <a:rPr lang="es-ES" dirty="0" err="1" smtClean="0"/>
              <a:t>phases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Galileo Galilei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1412776"/>
            <a:ext cx="9144000" cy="507831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Galileo:</a:t>
            </a:r>
          </a:p>
          <a:p>
            <a:pPr algn="ctr">
              <a:defRPr/>
            </a:pP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 DID NOT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invent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telescope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 DID NOT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proved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heliocentric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theory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Newton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Isaac Newton (1643-1727) </a:t>
            </a:r>
            <a:r>
              <a:rPr lang="es-ES" dirty="0" err="1" smtClean="0"/>
              <a:t>wil</a:t>
            </a:r>
            <a:r>
              <a:rPr lang="es-ES" dirty="0" err="1" smtClean="0"/>
              <a:t>l</a:t>
            </a:r>
            <a:r>
              <a:rPr lang="es-ES" dirty="0" smtClean="0"/>
              <a:t> </a:t>
            </a:r>
            <a:r>
              <a:rPr lang="es-ES" dirty="0" err="1" smtClean="0"/>
              <a:t>manage</a:t>
            </a:r>
            <a:r>
              <a:rPr lang="es-ES" dirty="0" smtClean="0"/>
              <a:t> to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planetary</a:t>
            </a:r>
            <a:r>
              <a:rPr lang="es-ES" dirty="0" smtClean="0"/>
              <a:t> </a:t>
            </a:r>
            <a:r>
              <a:rPr lang="es-ES" dirty="0" err="1" smtClean="0"/>
              <a:t>motion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</a:t>
            </a:r>
            <a:r>
              <a:rPr lang="es-ES" dirty="0" err="1" smtClean="0"/>
              <a:t>e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r>
              <a:rPr lang="es-ES" dirty="0" smtClean="0"/>
              <a:t> of </a:t>
            </a:r>
            <a:r>
              <a:rPr lang="es-ES" dirty="0" err="1" smtClean="0"/>
              <a:t>gravitation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fundamental </a:t>
            </a:r>
            <a:r>
              <a:rPr lang="es-ES" dirty="0" err="1" smtClean="0"/>
              <a:t>laws</a:t>
            </a:r>
            <a:r>
              <a:rPr lang="es-ES" dirty="0" smtClean="0"/>
              <a:t> of </a:t>
            </a:r>
            <a:r>
              <a:rPr lang="es-ES" dirty="0" err="1" smtClean="0"/>
              <a:t>dynamics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birth</a:t>
            </a:r>
            <a:r>
              <a:rPr lang="es-ES" dirty="0" smtClean="0"/>
              <a:t> to “Celestial </a:t>
            </a:r>
            <a:r>
              <a:rPr lang="es-ES" dirty="0" err="1" smtClean="0"/>
              <a:t>Mechanics</a:t>
            </a:r>
            <a:r>
              <a:rPr lang="es-ES" dirty="0" smtClean="0"/>
              <a:t>”,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allow</a:t>
            </a:r>
            <a:r>
              <a:rPr lang="es-ES" dirty="0" smtClean="0"/>
              <a:t> to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observational</a:t>
            </a:r>
            <a:r>
              <a:rPr lang="es-ES" dirty="0" smtClean="0"/>
              <a:t> </a:t>
            </a:r>
            <a:r>
              <a:rPr lang="es-ES" dirty="0" err="1" smtClean="0"/>
              <a:t>facts</a:t>
            </a:r>
            <a:r>
              <a:rPr lang="es-ES" dirty="0" smtClean="0"/>
              <a:t>, and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allow</a:t>
            </a:r>
            <a:r>
              <a:rPr lang="es-ES" dirty="0" smtClean="0"/>
              <a:t> new </a:t>
            </a:r>
            <a:r>
              <a:rPr lang="es-ES" dirty="0" err="1" smtClean="0"/>
              <a:t>discoveries</a:t>
            </a:r>
            <a:r>
              <a:rPr lang="es-ES" dirty="0" smtClean="0"/>
              <a:t> (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of </a:t>
            </a:r>
            <a:r>
              <a:rPr lang="es-ES" dirty="0" err="1" smtClean="0"/>
              <a:t>planet</a:t>
            </a:r>
            <a:r>
              <a:rPr lang="es-ES" dirty="0" smtClean="0"/>
              <a:t> </a:t>
            </a:r>
            <a:r>
              <a:rPr lang="es-ES" dirty="0" err="1" smtClean="0"/>
              <a:t>Neptune</a:t>
            </a:r>
            <a:r>
              <a:rPr lang="es-ES" dirty="0" smtClean="0"/>
              <a:t>)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dirty="0" smtClean="0"/>
              <a:t>More </a:t>
            </a:r>
            <a:r>
              <a:rPr lang="es-ES" dirty="0" err="1" smtClean="0"/>
              <a:t>progress</a:t>
            </a:r>
            <a:r>
              <a:rPr lang="es-ES" dirty="0" smtClean="0"/>
              <a:t>..</a:t>
            </a:r>
            <a:endParaRPr lang="es-ES" dirty="0" smtClean="0"/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4525962"/>
          </a:xfrm>
        </p:spPr>
        <p:txBody>
          <a:bodyPr/>
          <a:lstStyle/>
          <a:p>
            <a:r>
              <a:rPr lang="es-ES" sz="2200" dirty="0" err="1" smtClean="0"/>
              <a:t>During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17th and 18th </a:t>
            </a:r>
            <a:r>
              <a:rPr lang="es-ES" sz="2200" dirty="0" err="1" smtClean="0"/>
              <a:t>centuries</a:t>
            </a:r>
            <a:r>
              <a:rPr lang="es-ES" sz="2200" dirty="0" smtClean="0"/>
              <a:t>, </a:t>
            </a:r>
            <a:r>
              <a:rPr lang="es-ES" sz="2200" dirty="0" err="1" smtClean="0"/>
              <a:t>telescope</a:t>
            </a:r>
            <a:r>
              <a:rPr lang="es-ES" sz="2200" dirty="0" smtClean="0"/>
              <a:t> </a:t>
            </a:r>
            <a:r>
              <a:rPr lang="es-ES" sz="2200" dirty="0" err="1" smtClean="0"/>
              <a:t>construction</a:t>
            </a:r>
            <a:r>
              <a:rPr lang="es-ES" sz="2200" dirty="0" smtClean="0"/>
              <a:t> </a:t>
            </a:r>
            <a:r>
              <a:rPr lang="es-ES" sz="2200" dirty="0" err="1" smtClean="0"/>
              <a:t>develops</a:t>
            </a:r>
            <a:r>
              <a:rPr lang="es-ES" sz="2200" dirty="0" smtClean="0"/>
              <a:t>.</a:t>
            </a:r>
            <a:endParaRPr lang="es-ES" sz="2200" dirty="0" smtClean="0"/>
          </a:p>
          <a:p>
            <a:r>
              <a:rPr lang="es-ES" sz="2200" dirty="0" err="1" smtClean="0"/>
              <a:t>Since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18th </a:t>
            </a:r>
            <a:r>
              <a:rPr lang="es-ES" sz="2200" dirty="0" err="1" smtClean="0"/>
              <a:t>century</a:t>
            </a:r>
            <a:r>
              <a:rPr lang="es-ES" sz="2200" dirty="0" smtClean="0"/>
              <a:t>, </a:t>
            </a:r>
            <a:r>
              <a:rPr lang="es-ES" sz="2200" dirty="0" err="1" smtClean="0"/>
              <a:t>astronomy</a:t>
            </a:r>
            <a:r>
              <a:rPr lang="es-ES" sz="2200" dirty="0" smtClean="0"/>
              <a:t> </a:t>
            </a:r>
            <a:r>
              <a:rPr lang="es-ES" sz="2200" dirty="0" err="1" smtClean="0"/>
              <a:t>gets</a:t>
            </a:r>
            <a:r>
              <a:rPr lang="es-ES" sz="2200" dirty="0" smtClean="0"/>
              <a:t> more </a:t>
            </a:r>
            <a:r>
              <a:rPr lang="es-ES" sz="2200" dirty="0" err="1" smtClean="0"/>
              <a:t>interested</a:t>
            </a:r>
            <a:r>
              <a:rPr lang="es-ES" sz="2200" dirty="0" smtClean="0"/>
              <a:t> in </a:t>
            </a:r>
            <a:r>
              <a:rPr lang="es-ES" sz="2200" dirty="0" err="1" smtClean="0"/>
              <a:t>stars</a:t>
            </a:r>
            <a:r>
              <a:rPr lang="es-ES" sz="2200" dirty="0" smtClean="0"/>
              <a:t>. </a:t>
            </a:r>
            <a:endParaRPr lang="es-ES" sz="2200" dirty="0" smtClean="0"/>
          </a:p>
          <a:p>
            <a:r>
              <a:rPr lang="es-ES" sz="2200" dirty="0" err="1" smtClean="0"/>
              <a:t>Distance</a:t>
            </a:r>
            <a:r>
              <a:rPr lang="es-ES" sz="2200" dirty="0" smtClean="0"/>
              <a:t> to </a:t>
            </a:r>
            <a:r>
              <a:rPr lang="es-ES" sz="2200" dirty="0" err="1" smtClean="0"/>
              <a:t>stars</a:t>
            </a:r>
            <a:r>
              <a:rPr lang="es-ES" sz="2200" dirty="0" smtClean="0"/>
              <a:t> </a:t>
            </a:r>
            <a:r>
              <a:rPr lang="es-ES" sz="2200" dirty="0" err="1" smtClean="0"/>
              <a:t>will</a:t>
            </a:r>
            <a:r>
              <a:rPr lang="es-ES" sz="2200" dirty="0" smtClean="0"/>
              <a:t> be </a:t>
            </a:r>
            <a:r>
              <a:rPr lang="es-ES" sz="2200" dirty="0" err="1" smtClean="0"/>
              <a:t>measured</a:t>
            </a:r>
            <a:r>
              <a:rPr lang="es-ES" sz="2200" dirty="0" smtClean="0"/>
              <a:t> </a:t>
            </a:r>
            <a:r>
              <a:rPr lang="es-ES" sz="2200" dirty="0" err="1" smtClean="0"/>
              <a:t>by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19th </a:t>
            </a:r>
            <a:r>
              <a:rPr lang="es-ES" sz="2200" dirty="0" err="1" smtClean="0"/>
              <a:t>century</a:t>
            </a:r>
            <a:r>
              <a:rPr lang="es-ES" sz="2200" dirty="0" smtClean="0"/>
              <a:t>.</a:t>
            </a:r>
            <a:endParaRPr lang="es-ES" sz="2200" dirty="0" smtClean="0"/>
          </a:p>
          <a:p>
            <a:r>
              <a:rPr lang="es-ES" sz="2200" dirty="0" err="1" smtClean="0"/>
              <a:t>During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19th </a:t>
            </a:r>
            <a:r>
              <a:rPr lang="es-ES" sz="2200" dirty="0" err="1" smtClean="0"/>
              <a:t>century</a:t>
            </a:r>
            <a:r>
              <a:rPr lang="es-ES" sz="2200" dirty="0" smtClean="0"/>
              <a:t>,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introduction</a:t>
            </a:r>
            <a:r>
              <a:rPr lang="es-ES" sz="2200" dirty="0" smtClean="0"/>
              <a:t> of </a:t>
            </a:r>
            <a:r>
              <a:rPr lang="es-ES" sz="2200" dirty="0" err="1" smtClean="0"/>
              <a:t>spectral</a:t>
            </a:r>
            <a:r>
              <a:rPr lang="es-ES" sz="2200" dirty="0" smtClean="0"/>
              <a:t> </a:t>
            </a:r>
            <a:r>
              <a:rPr lang="es-ES" sz="2200" dirty="0" err="1" smtClean="0"/>
              <a:t>analysis</a:t>
            </a:r>
            <a:r>
              <a:rPr lang="es-ES" sz="2200" dirty="0" smtClean="0"/>
              <a:t> and </a:t>
            </a:r>
            <a:r>
              <a:rPr lang="es-ES" sz="2200" dirty="0" err="1" smtClean="0"/>
              <a:t>photography</a:t>
            </a:r>
            <a:r>
              <a:rPr lang="es-ES" sz="2200" dirty="0" smtClean="0"/>
              <a:t> </a:t>
            </a:r>
            <a:r>
              <a:rPr lang="es-ES" sz="2200" dirty="0" err="1" smtClean="0"/>
              <a:t>into</a:t>
            </a:r>
            <a:r>
              <a:rPr lang="es-ES" sz="2200" dirty="0" smtClean="0"/>
              <a:t> </a:t>
            </a:r>
            <a:r>
              <a:rPr lang="es-ES" sz="2200" dirty="0" err="1" smtClean="0"/>
              <a:t>astronomy</a:t>
            </a:r>
            <a:r>
              <a:rPr lang="es-ES" sz="2200" dirty="0" smtClean="0"/>
              <a:t>  </a:t>
            </a:r>
            <a:r>
              <a:rPr lang="es-ES" sz="2200" dirty="0" err="1" smtClean="0"/>
              <a:t>will</a:t>
            </a:r>
            <a:r>
              <a:rPr lang="es-ES" sz="2200" dirty="0" smtClean="0"/>
              <a:t> lead to a new </a:t>
            </a:r>
            <a:r>
              <a:rPr lang="es-ES" sz="2200" dirty="0" smtClean="0"/>
              <a:t>era </a:t>
            </a:r>
            <a:r>
              <a:rPr lang="es-ES" sz="2200" dirty="0" smtClean="0">
                <a:sym typeface="Wingdings" pitchFamily="2" charset="2"/>
              </a:rPr>
              <a:t> </a:t>
            </a:r>
            <a:r>
              <a:rPr lang="es-ES" sz="2200" dirty="0" err="1" smtClean="0">
                <a:sym typeface="Wingdings" pitchFamily="2" charset="2"/>
              </a:rPr>
              <a:t>Astrophysics</a:t>
            </a:r>
            <a:r>
              <a:rPr lang="es-ES" sz="2200" dirty="0" smtClean="0">
                <a:sym typeface="Wingdings" pitchFamily="2" charset="2"/>
              </a:rPr>
              <a:t>.</a:t>
            </a:r>
            <a:r>
              <a:rPr lang="es-ES" sz="2200" dirty="0" smtClean="0"/>
              <a:t> </a:t>
            </a:r>
            <a:endParaRPr lang="es-ES" sz="2200" dirty="0" smtClean="0"/>
          </a:p>
          <a:p>
            <a:r>
              <a:rPr lang="es-ES" sz="2200" dirty="0" smtClean="0"/>
              <a:t>In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early</a:t>
            </a:r>
            <a:r>
              <a:rPr lang="es-ES" sz="2200" dirty="0" smtClean="0"/>
              <a:t> 20th </a:t>
            </a:r>
            <a:r>
              <a:rPr lang="es-ES" sz="2200" dirty="0" err="1" smtClean="0"/>
              <a:t>century</a:t>
            </a:r>
            <a:r>
              <a:rPr lang="es-ES" sz="2200" dirty="0" smtClean="0"/>
              <a:t>, </a:t>
            </a:r>
            <a:r>
              <a:rPr lang="es-ES" sz="2200" dirty="0" err="1" smtClean="0"/>
              <a:t>we</a:t>
            </a:r>
            <a:r>
              <a:rPr lang="es-ES" sz="2200" dirty="0" smtClean="0"/>
              <a:t> </a:t>
            </a:r>
            <a:r>
              <a:rPr lang="es-ES" sz="2200" dirty="0" err="1" smtClean="0"/>
              <a:t>will</a:t>
            </a:r>
            <a:r>
              <a:rPr lang="es-ES" sz="2200" dirty="0" smtClean="0"/>
              <a:t> </a:t>
            </a:r>
            <a:r>
              <a:rPr lang="es-ES" sz="2200" dirty="0" err="1" smtClean="0"/>
              <a:t>find</a:t>
            </a:r>
            <a:r>
              <a:rPr lang="es-ES" sz="2200" dirty="0" smtClean="0"/>
              <a:t> </a:t>
            </a:r>
            <a:r>
              <a:rPr lang="es-ES" sz="2200" dirty="0" err="1" smtClean="0"/>
              <a:t>that</a:t>
            </a:r>
            <a:r>
              <a:rPr lang="es-ES" sz="2200" dirty="0" smtClean="0"/>
              <a:t> </a:t>
            </a:r>
            <a:r>
              <a:rPr lang="es-ES" sz="2200" dirty="0" err="1" smtClean="0"/>
              <a:t>we</a:t>
            </a:r>
            <a:r>
              <a:rPr lang="es-ES" sz="2200" dirty="0" smtClean="0"/>
              <a:t> </a:t>
            </a:r>
            <a:r>
              <a:rPr lang="es-ES" sz="2200" dirty="0" err="1" smtClean="0"/>
              <a:t>live</a:t>
            </a:r>
            <a:r>
              <a:rPr lang="es-ES" sz="2200" dirty="0" smtClean="0"/>
              <a:t> in a </a:t>
            </a:r>
            <a:r>
              <a:rPr lang="es-ES" sz="2200" dirty="0" err="1" smtClean="0"/>
              <a:t>galaxy</a:t>
            </a:r>
            <a:r>
              <a:rPr lang="es-ES" sz="2200" dirty="0" smtClean="0"/>
              <a:t> </a:t>
            </a:r>
            <a:r>
              <a:rPr lang="es-ES" sz="2200" dirty="0" err="1" smtClean="0"/>
              <a:t>among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many</a:t>
            </a:r>
            <a:r>
              <a:rPr lang="es-ES" sz="2200" dirty="0" smtClean="0"/>
              <a:t> </a:t>
            </a:r>
            <a:r>
              <a:rPr lang="es-ES" sz="2200" dirty="0" err="1" smtClean="0"/>
              <a:t>that</a:t>
            </a:r>
            <a:r>
              <a:rPr lang="es-ES" sz="2200" dirty="0" smtClean="0"/>
              <a:t> </a:t>
            </a:r>
            <a:r>
              <a:rPr lang="es-ES" sz="2200" dirty="0" err="1" smtClean="0"/>
              <a:t>populate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universe</a:t>
            </a:r>
            <a:r>
              <a:rPr lang="es-ES" sz="2200" dirty="0" smtClean="0"/>
              <a:t>.</a:t>
            </a:r>
            <a:endParaRPr lang="es-ES" sz="2200" dirty="0" smtClean="0"/>
          </a:p>
          <a:p>
            <a:r>
              <a:rPr lang="es-ES" sz="2200" dirty="0" err="1" smtClean="0"/>
              <a:t>The</a:t>
            </a:r>
            <a:r>
              <a:rPr lang="es-ES" sz="2200" dirty="0" smtClean="0"/>
              <a:t> 20th </a:t>
            </a:r>
            <a:r>
              <a:rPr lang="es-ES" sz="2200" dirty="0" err="1" smtClean="0"/>
              <a:t>century</a:t>
            </a:r>
            <a:r>
              <a:rPr lang="es-ES" sz="2200" dirty="0" smtClean="0"/>
              <a:t> lead </a:t>
            </a:r>
            <a:r>
              <a:rPr lang="es-ES" sz="2200" dirty="0" err="1" smtClean="0"/>
              <a:t>us</a:t>
            </a:r>
            <a:r>
              <a:rPr lang="es-ES" sz="2200" dirty="0" smtClean="0"/>
              <a:t> to </a:t>
            </a:r>
            <a:r>
              <a:rPr lang="es-ES" sz="2200" dirty="0" err="1" smtClean="0"/>
              <a:t>space</a:t>
            </a:r>
            <a:r>
              <a:rPr lang="es-ES" sz="2200" dirty="0" smtClean="0"/>
              <a:t> </a:t>
            </a:r>
            <a:r>
              <a:rPr lang="es-ES" sz="2200" dirty="0" err="1" smtClean="0"/>
              <a:t>travel</a:t>
            </a:r>
            <a:r>
              <a:rPr lang="es-ES" sz="2200" dirty="0" smtClean="0"/>
              <a:t> and </a:t>
            </a:r>
            <a:r>
              <a:rPr lang="es-ES" sz="2200" dirty="0" err="1" smtClean="0"/>
              <a:t>scientific</a:t>
            </a:r>
            <a:r>
              <a:rPr lang="es-ES" sz="2200" dirty="0" smtClean="0"/>
              <a:t> </a:t>
            </a:r>
            <a:r>
              <a:rPr lang="es-ES" sz="2200" dirty="0" err="1" smtClean="0"/>
              <a:t>cosmology</a:t>
            </a:r>
            <a:r>
              <a:rPr lang="es-ES" sz="2200" dirty="0" smtClean="0"/>
              <a:t>…</a:t>
            </a:r>
            <a:endParaRPr lang="es-ES" sz="2200" dirty="0" smtClean="0"/>
          </a:p>
          <a:p>
            <a:r>
              <a:rPr lang="es-ES" sz="2200" dirty="0" smtClean="0"/>
              <a:t>In </a:t>
            </a:r>
            <a:r>
              <a:rPr lang="es-ES" sz="2200" dirty="0" err="1" smtClean="0"/>
              <a:t>the</a:t>
            </a:r>
            <a:r>
              <a:rPr lang="es-ES" sz="2200" dirty="0" smtClean="0"/>
              <a:t> 21st </a:t>
            </a:r>
            <a:r>
              <a:rPr lang="es-ES" sz="2200" dirty="0" err="1" smtClean="0"/>
              <a:t>century</a:t>
            </a:r>
            <a:r>
              <a:rPr lang="es-ES" sz="2200" dirty="0" smtClean="0"/>
              <a:t>….                       </a:t>
            </a:r>
            <a:r>
              <a:rPr lang="es-ES" sz="2200" dirty="0" smtClean="0"/>
              <a:t>TO BE CONTINUED</a:t>
            </a:r>
          </a:p>
          <a:p>
            <a:endParaRPr lang="es-E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Astrophysics</a:t>
            </a:r>
            <a:r>
              <a:rPr lang="es-ES" dirty="0" smtClean="0"/>
              <a:t> </a:t>
            </a:r>
            <a:r>
              <a:rPr lang="es-ES" dirty="0" smtClean="0"/>
              <a:t>- </a:t>
            </a:r>
            <a:r>
              <a:rPr lang="es-ES" dirty="0" smtClean="0"/>
              <a:t>Extremes</a:t>
            </a:r>
            <a:endParaRPr lang="es-ES" dirty="0" smtClean="0"/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Size</a:t>
            </a:r>
            <a:r>
              <a:rPr lang="es-ES" dirty="0" smtClean="0"/>
              <a:t>:</a:t>
            </a:r>
            <a:endParaRPr lang="es-ES" dirty="0" smtClean="0"/>
          </a:p>
          <a:p>
            <a:pPr lvl="1"/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asteroids</a:t>
            </a:r>
            <a:r>
              <a:rPr lang="es-ES" dirty="0" smtClean="0"/>
              <a:t> </a:t>
            </a:r>
            <a:r>
              <a:rPr lang="es-ES" dirty="0" smtClean="0"/>
              <a:t>(m) </a:t>
            </a:r>
            <a:r>
              <a:rPr lang="es-ES" dirty="0" smtClean="0"/>
              <a:t>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universe</a:t>
            </a:r>
            <a:r>
              <a:rPr lang="es-ES" dirty="0" smtClean="0"/>
              <a:t> </a:t>
            </a:r>
            <a:r>
              <a:rPr lang="es-ES" dirty="0" smtClean="0"/>
              <a:t>(10</a:t>
            </a:r>
            <a:r>
              <a:rPr lang="es-ES" baseline="30000" dirty="0" smtClean="0"/>
              <a:t>26</a:t>
            </a:r>
            <a:r>
              <a:rPr lang="es-ES" dirty="0" smtClean="0"/>
              <a:t> m). </a:t>
            </a:r>
            <a:r>
              <a:rPr lang="es-ES" dirty="0" err="1"/>
              <a:t>S</a:t>
            </a:r>
            <a:r>
              <a:rPr lang="es-ES" dirty="0" err="1" smtClean="0"/>
              <a:t>ubatomic</a:t>
            </a:r>
            <a:r>
              <a:rPr lang="es-ES" dirty="0" smtClean="0"/>
              <a:t> </a:t>
            </a:r>
            <a:r>
              <a:rPr lang="es-ES" dirty="0" err="1" smtClean="0"/>
              <a:t>scales</a:t>
            </a:r>
            <a:r>
              <a:rPr lang="es-ES" dirty="0" smtClean="0"/>
              <a:t> are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relevant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 err="1" smtClean="0"/>
              <a:t>Density</a:t>
            </a:r>
            <a:r>
              <a:rPr lang="es-ES" dirty="0" smtClean="0"/>
              <a:t>:</a:t>
            </a:r>
            <a:endParaRPr lang="es-ES" dirty="0" smtClean="0"/>
          </a:p>
          <a:p>
            <a:pPr lvl="1"/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intergalactic</a:t>
            </a:r>
            <a:r>
              <a:rPr lang="es-ES" dirty="0" smtClean="0"/>
              <a:t> </a:t>
            </a:r>
            <a:r>
              <a:rPr lang="es-ES" dirty="0" err="1" smtClean="0"/>
              <a:t>medium</a:t>
            </a:r>
            <a:r>
              <a:rPr lang="es-ES" dirty="0" smtClean="0"/>
              <a:t> </a:t>
            </a:r>
            <a:r>
              <a:rPr lang="es-ES" dirty="0" smtClean="0"/>
              <a:t>(10</a:t>
            </a:r>
            <a:r>
              <a:rPr lang="es-ES" baseline="30000" dirty="0" smtClean="0"/>
              <a:t>-27 </a:t>
            </a:r>
            <a:r>
              <a:rPr lang="es-ES" dirty="0" smtClean="0"/>
              <a:t>kg/m</a:t>
            </a:r>
            <a:r>
              <a:rPr lang="es-ES" baseline="30000" dirty="0" smtClean="0"/>
              <a:t>3</a:t>
            </a:r>
            <a:r>
              <a:rPr lang="es-ES" dirty="0" smtClean="0"/>
              <a:t>) </a:t>
            </a:r>
            <a:r>
              <a:rPr lang="es-ES" dirty="0" smtClean="0"/>
              <a:t>to a </a:t>
            </a:r>
            <a:r>
              <a:rPr lang="es-ES" dirty="0" err="1" smtClean="0"/>
              <a:t>neutron</a:t>
            </a:r>
            <a:r>
              <a:rPr lang="es-ES" dirty="0" smtClean="0"/>
              <a:t> </a:t>
            </a:r>
            <a:r>
              <a:rPr lang="es-ES" dirty="0" err="1" smtClean="0"/>
              <a:t>star</a:t>
            </a:r>
            <a:r>
              <a:rPr lang="es-ES" dirty="0" smtClean="0"/>
              <a:t> </a:t>
            </a:r>
            <a:r>
              <a:rPr lang="es-ES" dirty="0" smtClean="0"/>
              <a:t>(10</a:t>
            </a:r>
            <a:r>
              <a:rPr lang="es-ES" baseline="30000" dirty="0" smtClean="0"/>
              <a:t>18</a:t>
            </a:r>
            <a:r>
              <a:rPr lang="es-ES" dirty="0" smtClean="0"/>
              <a:t> kg/m</a:t>
            </a:r>
            <a:r>
              <a:rPr lang="es-ES" baseline="30000" dirty="0" smtClean="0"/>
              <a:t>3</a:t>
            </a:r>
            <a:r>
              <a:rPr lang="es-ES" dirty="0" smtClean="0"/>
              <a:t>)  </a:t>
            </a:r>
            <a:r>
              <a:rPr lang="es-ES" dirty="0" err="1" smtClean="0"/>
              <a:t>or</a:t>
            </a:r>
            <a:r>
              <a:rPr lang="es-ES" dirty="0" smtClean="0"/>
              <a:t> a </a:t>
            </a:r>
            <a:r>
              <a:rPr lang="es-ES" dirty="0" err="1" smtClean="0"/>
              <a:t>black</a:t>
            </a:r>
            <a:r>
              <a:rPr lang="es-ES" dirty="0" smtClean="0"/>
              <a:t> </a:t>
            </a:r>
            <a:r>
              <a:rPr lang="es-ES" dirty="0" err="1" smtClean="0"/>
              <a:t>hole</a:t>
            </a:r>
            <a:r>
              <a:rPr lang="es-ES" dirty="0" smtClean="0"/>
              <a:t> (10</a:t>
            </a:r>
            <a:r>
              <a:rPr lang="es-ES" baseline="30000" dirty="0" smtClean="0"/>
              <a:t>20</a:t>
            </a:r>
            <a:r>
              <a:rPr lang="es-ES" dirty="0" smtClean="0"/>
              <a:t> </a:t>
            </a:r>
            <a:r>
              <a:rPr lang="es-ES" dirty="0" smtClean="0"/>
              <a:t>kg/m</a:t>
            </a:r>
            <a:r>
              <a:rPr lang="es-ES" baseline="30000" dirty="0" smtClean="0"/>
              <a:t>3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Temperature</a:t>
            </a:r>
            <a:r>
              <a:rPr lang="es-ES" dirty="0" smtClean="0"/>
              <a:t>:</a:t>
            </a:r>
            <a:endParaRPr lang="es-ES" dirty="0" smtClean="0"/>
          </a:p>
          <a:p>
            <a:pPr lvl="1"/>
            <a:r>
              <a:rPr lang="es-ES" dirty="0" err="1" smtClean="0"/>
              <a:t>From</a:t>
            </a:r>
            <a:r>
              <a:rPr lang="es-ES" dirty="0" smtClean="0"/>
              <a:t> a </a:t>
            </a:r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smtClean="0"/>
              <a:t>K (IGM o CMB) </a:t>
            </a:r>
            <a:r>
              <a:rPr lang="es-ES" dirty="0" smtClean="0"/>
              <a:t>to </a:t>
            </a:r>
            <a:r>
              <a:rPr lang="es-ES" dirty="0" smtClean="0"/>
              <a:t>10</a:t>
            </a:r>
            <a:r>
              <a:rPr lang="es-ES" baseline="30000" dirty="0" smtClean="0"/>
              <a:t>11</a:t>
            </a:r>
            <a:r>
              <a:rPr lang="es-ES" dirty="0" smtClean="0"/>
              <a:t> K (SN)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Astrophysics</a:t>
            </a:r>
            <a:r>
              <a:rPr lang="es-ES" dirty="0" smtClean="0"/>
              <a:t> </a:t>
            </a:r>
            <a:r>
              <a:rPr lang="es-ES" dirty="0" smtClean="0"/>
              <a:t>- </a:t>
            </a:r>
            <a:r>
              <a:rPr lang="es-ES" dirty="0" smtClean="0"/>
              <a:t>Time</a:t>
            </a:r>
            <a:endParaRPr lang="es-ES" dirty="0" smtClean="0"/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universe</a:t>
            </a:r>
            <a:r>
              <a:rPr lang="es-ES" dirty="0" smtClean="0"/>
              <a:t>, </a:t>
            </a:r>
            <a:r>
              <a:rPr lang="es-ES" dirty="0" err="1" smtClean="0"/>
              <a:t>things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a </a:t>
            </a:r>
            <a:r>
              <a:rPr lang="es-ES" dirty="0" err="1" smtClean="0"/>
              <a:t>long</a:t>
            </a:r>
            <a:r>
              <a:rPr lang="es-ES" dirty="0" smtClean="0"/>
              <a:t> time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 smtClean="0"/>
              <a:t>standards</a:t>
            </a:r>
            <a:r>
              <a:rPr lang="es-ES" dirty="0" smtClean="0"/>
              <a:t>:</a:t>
            </a:r>
            <a:endParaRPr lang="es-ES" dirty="0" smtClean="0"/>
          </a:p>
          <a:p>
            <a:pPr lvl="1">
              <a:buFontTx/>
              <a:buNone/>
            </a:pPr>
            <a:endParaRPr lang="es-ES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25125"/>
              </p:ext>
            </p:extLst>
          </p:nvPr>
        </p:nvGraphicFramePr>
        <p:xfrm>
          <a:off x="1042988" y="3213100"/>
          <a:ext cx="6600056" cy="296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00028"/>
                <a:gridCol w="330002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Human/</a:t>
                      </a:r>
                      <a:r>
                        <a:rPr lang="es-ES" dirty="0" err="1" smtClean="0"/>
                        <a:t>earth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scale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err="1" smtClean="0"/>
                        <a:t>Astronomic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scale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err="1" smtClean="0"/>
                        <a:t>Earth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formation</a:t>
                      </a:r>
                      <a:r>
                        <a:rPr lang="es-ES" baseline="0" dirty="0" smtClean="0"/>
                        <a:t>: </a:t>
                      </a:r>
                      <a:r>
                        <a:rPr lang="es-ES" baseline="0" dirty="0" smtClean="0"/>
                        <a:t>4.5 </a:t>
                      </a:r>
                      <a:r>
                        <a:rPr lang="es-ES" baseline="0" dirty="0" err="1" smtClean="0"/>
                        <a:t>Gyr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</a:t>
                      </a:r>
                      <a:r>
                        <a:rPr lang="es-ES" baseline="0" dirty="0" smtClean="0"/>
                        <a:t>olar </a:t>
                      </a:r>
                      <a:r>
                        <a:rPr lang="es-ES" baseline="0" dirty="0" err="1" smtClean="0"/>
                        <a:t>System</a:t>
                      </a:r>
                      <a:r>
                        <a:rPr lang="es-ES" baseline="0" dirty="0" smtClean="0"/>
                        <a:t>: </a:t>
                      </a:r>
                      <a:r>
                        <a:rPr lang="es-ES" baseline="0" dirty="0" err="1" smtClean="0"/>
                        <a:t>days</a:t>
                      </a:r>
                      <a:r>
                        <a:rPr lang="es-ES" baseline="0" dirty="0" smtClean="0"/>
                        <a:t> to </a:t>
                      </a:r>
                      <a:r>
                        <a:rPr lang="es-ES" baseline="0" dirty="0" err="1" smtClean="0"/>
                        <a:t>years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Origin</a:t>
                      </a:r>
                      <a:r>
                        <a:rPr lang="es-ES" dirty="0" smtClean="0"/>
                        <a:t> of: </a:t>
                      </a:r>
                      <a:r>
                        <a:rPr lang="es-ES" dirty="0" smtClean="0"/>
                        <a:t>3.5 </a:t>
                      </a:r>
                      <a:r>
                        <a:rPr lang="es-ES" dirty="0" err="1" smtClean="0"/>
                        <a:t>Gyr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err="1" smtClean="0"/>
                        <a:t>Star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formation</a:t>
                      </a:r>
                      <a:r>
                        <a:rPr lang="es-ES" baseline="0" dirty="0" smtClean="0"/>
                        <a:t>: </a:t>
                      </a:r>
                      <a:r>
                        <a:rPr lang="es-ES" baseline="0" dirty="0" err="1" smtClean="0"/>
                        <a:t>Myr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Dinosaurs</a:t>
                      </a:r>
                      <a:r>
                        <a:rPr lang="es-ES" dirty="0" smtClean="0"/>
                        <a:t>: 250-65 </a:t>
                      </a:r>
                      <a:r>
                        <a:rPr lang="es-ES" dirty="0" err="1" smtClean="0"/>
                        <a:t>Myr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Star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life</a:t>
                      </a:r>
                      <a:r>
                        <a:rPr lang="es-ES" dirty="0" smtClean="0"/>
                        <a:t>: </a:t>
                      </a:r>
                      <a:r>
                        <a:rPr lang="es-ES" dirty="0" smtClean="0"/>
                        <a:t>10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Gyr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Hominids</a:t>
                      </a:r>
                      <a:r>
                        <a:rPr lang="es-ES" dirty="0" smtClean="0"/>
                        <a:t>: 7 </a:t>
                      </a:r>
                      <a:r>
                        <a:rPr lang="es-ES" dirty="0" err="1" smtClean="0"/>
                        <a:t>Myr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Galaxy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rotation</a:t>
                      </a:r>
                      <a:r>
                        <a:rPr lang="es-ES" dirty="0" smtClean="0"/>
                        <a:t>: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smtClean="0"/>
                        <a:t>225 </a:t>
                      </a:r>
                      <a:r>
                        <a:rPr lang="es-ES" baseline="0" dirty="0" err="1" smtClean="0"/>
                        <a:t>Myr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Homo sapiens: 0.2 </a:t>
                      </a:r>
                      <a:r>
                        <a:rPr lang="es-ES" dirty="0" err="1" smtClean="0"/>
                        <a:t>Myr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Universe</a:t>
                      </a:r>
                      <a:r>
                        <a:rPr lang="es-ES" dirty="0" smtClean="0"/>
                        <a:t>: 14 </a:t>
                      </a:r>
                      <a:r>
                        <a:rPr lang="es-ES" dirty="0" err="1" smtClean="0"/>
                        <a:t>Gyr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Human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History</a:t>
                      </a:r>
                      <a:r>
                        <a:rPr lang="es-ES" dirty="0" smtClean="0"/>
                        <a:t>: </a:t>
                      </a:r>
                      <a:r>
                        <a:rPr lang="es-ES" dirty="0" smtClean="0"/>
                        <a:t>5 </a:t>
                      </a:r>
                      <a:r>
                        <a:rPr lang="es-ES" dirty="0" err="1" smtClean="0"/>
                        <a:t>Kyr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Human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life</a:t>
                      </a:r>
                      <a:r>
                        <a:rPr lang="es-ES" dirty="0" smtClean="0"/>
                        <a:t>: </a:t>
                      </a:r>
                      <a:r>
                        <a:rPr lang="es-ES" dirty="0" smtClean="0"/>
                        <a:t>75 </a:t>
                      </a:r>
                      <a:r>
                        <a:rPr lang="es-ES" dirty="0" err="1" smtClean="0"/>
                        <a:t>yr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3140968"/>
            <a:ext cx="7705725" cy="243143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 err="1" smtClean="0"/>
              <a:t>Fortunately</a:t>
            </a:r>
            <a:r>
              <a:rPr lang="es-ES" sz="4000" dirty="0" smtClean="0"/>
              <a:t> </a:t>
            </a:r>
            <a:r>
              <a:rPr lang="es-ES" sz="4000" dirty="0"/>
              <a:t>….</a:t>
            </a:r>
          </a:p>
          <a:p>
            <a:pPr algn="ctr">
              <a:defRPr/>
            </a:pPr>
            <a:r>
              <a:rPr lang="es-ES" sz="4000" dirty="0" err="1" smtClean="0"/>
              <a:t>We</a:t>
            </a:r>
            <a:r>
              <a:rPr lang="es-ES" sz="4000" dirty="0" smtClean="0"/>
              <a:t> can</a:t>
            </a:r>
            <a:r>
              <a:rPr lang="es-ES" sz="4000" dirty="0" smtClean="0"/>
              <a:t> “</a:t>
            </a:r>
            <a:r>
              <a:rPr lang="es-ES" sz="4000" dirty="0" err="1" smtClean="0"/>
              <a:t>travel</a:t>
            </a:r>
            <a:r>
              <a:rPr lang="es-ES" sz="4000" dirty="0" smtClean="0"/>
              <a:t>” back in time…</a:t>
            </a:r>
            <a:endParaRPr lang="es-ES" sz="4000" dirty="0"/>
          </a:p>
          <a:p>
            <a:pPr algn="ctr">
              <a:defRPr/>
            </a:pPr>
            <a:r>
              <a:rPr lang="es-ES" sz="3600" dirty="0" smtClean="0"/>
              <a:t>And </a:t>
            </a:r>
            <a:r>
              <a:rPr lang="es-ES" sz="3600" dirty="0" err="1" smtClean="0"/>
              <a:t>see</a:t>
            </a:r>
            <a:r>
              <a:rPr lang="es-ES" sz="3600" dirty="0" smtClean="0"/>
              <a:t> </a:t>
            </a:r>
            <a:r>
              <a:rPr lang="es-ES" sz="3600" dirty="0" err="1" smtClean="0"/>
              <a:t>how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universe</a:t>
            </a:r>
            <a:r>
              <a:rPr lang="es-ES" sz="3600" dirty="0" smtClean="0"/>
              <a:t> </a:t>
            </a:r>
            <a:r>
              <a:rPr lang="es-ES" sz="3600" dirty="0" err="1" smtClean="0"/>
              <a:t>was</a:t>
            </a:r>
            <a:r>
              <a:rPr lang="es-ES" sz="3600" dirty="0" smtClean="0"/>
              <a:t> </a:t>
            </a:r>
            <a:r>
              <a:rPr lang="es-ES" sz="3600" dirty="0" err="1" smtClean="0"/>
              <a:t>long</a:t>
            </a:r>
            <a:r>
              <a:rPr lang="es-ES" sz="3600" dirty="0" smtClean="0"/>
              <a:t> time ago.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33CC"/>
                </a:solidFill>
              </a:rPr>
              <a:t>A </a:t>
            </a:r>
            <a:r>
              <a:rPr lang="es-ES" dirty="0" err="1" smtClean="0">
                <a:solidFill>
                  <a:srgbClr val="FF33CC"/>
                </a:solidFill>
              </a:rPr>
              <a:t>science</a:t>
            </a:r>
            <a:r>
              <a:rPr lang="es-ES" dirty="0" smtClean="0">
                <a:solidFill>
                  <a:srgbClr val="FF33CC"/>
                </a:solidFill>
              </a:rPr>
              <a:t> of light</a:t>
            </a:r>
            <a:endParaRPr lang="es-ES" dirty="0" smtClean="0">
              <a:solidFill>
                <a:srgbClr val="FF33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052736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dirty="0" err="1" smtClean="0">
                <a:solidFill>
                  <a:srgbClr val="993366"/>
                </a:solidFill>
              </a:rPr>
              <a:t>A</a:t>
            </a:r>
            <a:r>
              <a:rPr lang="es-ES_tradnl" sz="2800" dirty="0" err="1" smtClean="0">
                <a:solidFill>
                  <a:srgbClr val="993366"/>
                </a:solidFill>
              </a:rPr>
              <a:t>stronomy</a:t>
            </a:r>
            <a:r>
              <a:rPr lang="es-ES_tradnl" sz="2800" dirty="0" smtClean="0">
                <a:solidFill>
                  <a:srgbClr val="993366"/>
                </a:solidFill>
              </a:rPr>
              <a:t> </a:t>
            </a:r>
            <a:r>
              <a:rPr lang="es-ES_tradnl" sz="2800" dirty="0" err="1" smtClean="0">
                <a:solidFill>
                  <a:srgbClr val="993366"/>
                </a:solidFill>
              </a:rPr>
              <a:t>is</a:t>
            </a:r>
            <a:r>
              <a:rPr lang="es-ES_tradnl" sz="2800" dirty="0" smtClean="0">
                <a:solidFill>
                  <a:srgbClr val="993366"/>
                </a:solidFill>
              </a:rPr>
              <a:t> </a:t>
            </a:r>
            <a:r>
              <a:rPr lang="es-ES_tradnl" sz="2800" dirty="0" err="1" smtClean="0">
                <a:solidFill>
                  <a:srgbClr val="993366"/>
                </a:solidFill>
              </a:rPr>
              <a:t>mostly</a:t>
            </a:r>
            <a:r>
              <a:rPr lang="es-ES_tradnl" sz="2800" dirty="0" smtClean="0">
                <a:solidFill>
                  <a:srgbClr val="993366"/>
                </a:solidFill>
              </a:rPr>
              <a:t> done </a:t>
            </a:r>
            <a:r>
              <a:rPr lang="es-ES_tradnl" sz="2800" dirty="0" err="1" smtClean="0">
                <a:solidFill>
                  <a:srgbClr val="993366"/>
                </a:solidFill>
              </a:rPr>
              <a:t>by</a:t>
            </a:r>
            <a:r>
              <a:rPr lang="es-ES_tradnl" sz="2800" dirty="0" smtClean="0">
                <a:solidFill>
                  <a:srgbClr val="993366"/>
                </a:solidFill>
              </a:rPr>
              <a:t> </a:t>
            </a:r>
            <a:r>
              <a:rPr lang="es-ES_tradnl" sz="2800" dirty="0" err="1" smtClean="0">
                <a:solidFill>
                  <a:srgbClr val="993366"/>
                </a:solidFill>
              </a:rPr>
              <a:t>studying</a:t>
            </a:r>
            <a:r>
              <a:rPr lang="es-ES_tradnl" sz="2800" dirty="0" smtClean="0">
                <a:solidFill>
                  <a:srgbClr val="993366"/>
                </a:solidFill>
              </a:rPr>
              <a:t> light </a:t>
            </a:r>
            <a:r>
              <a:rPr lang="es-ES_tradnl" sz="2800" dirty="0" err="1" smtClean="0">
                <a:solidFill>
                  <a:srgbClr val="993366"/>
                </a:solidFill>
              </a:rPr>
              <a:t>coming</a:t>
            </a:r>
            <a:r>
              <a:rPr lang="es-ES_tradnl" sz="2800" dirty="0" smtClean="0">
                <a:solidFill>
                  <a:srgbClr val="993366"/>
                </a:solidFill>
              </a:rPr>
              <a:t> </a:t>
            </a:r>
            <a:r>
              <a:rPr lang="es-ES_tradnl" sz="2800" dirty="0" err="1" smtClean="0">
                <a:solidFill>
                  <a:srgbClr val="993366"/>
                </a:solidFill>
              </a:rPr>
              <a:t>from</a:t>
            </a:r>
            <a:r>
              <a:rPr lang="es-ES_tradnl" sz="2800" dirty="0" smtClean="0">
                <a:solidFill>
                  <a:srgbClr val="993366"/>
                </a:solidFill>
              </a:rPr>
              <a:t> </a:t>
            </a:r>
            <a:r>
              <a:rPr lang="es-ES_tradnl" sz="2800" dirty="0" err="1" smtClean="0">
                <a:solidFill>
                  <a:srgbClr val="993366"/>
                </a:solidFill>
              </a:rPr>
              <a:t>the</a:t>
            </a:r>
            <a:r>
              <a:rPr lang="es-ES_tradnl" sz="2800" dirty="0" smtClean="0">
                <a:solidFill>
                  <a:srgbClr val="993366"/>
                </a:solidFill>
              </a:rPr>
              <a:t> </a:t>
            </a:r>
            <a:r>
              <a:rPr lang="es-ES_tradnl" sz="2800" dirty="0" err="1" smtClean="0">
                <a:solidFill>
                  <a:srgbClr val="993366"/>
                </a:solidFill>
              </a:rPr>
              <a:t>sky</a:t>
            </a:r>
            <a:r>
              <a:rPr lang="es-ES_tradnl" sz="2800" dirty="0" smtClean="0">
                <a:solidFill>
                  <a:srgbClr val="993366"/>
                </a:solidFill>
              </a:rPr>
              <a:t>.</a:t>
            </a:r>
            <a:endParaRPr lang="es-ES_tradnl" sz="2800" dirty="0" smtClean="0">
              <a:solidFill>
                <a:srgbClr val="993366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2800" dirty="0" smtClean="0">
                <a:solidFill>
                  <a:srgbClr val="993366"/>
                </a:solidFill>
              </a:rPr>
              <a:t>Light </a:t>
            </a:r>
            <a:r>
              <a:rPr lang="es-ES_tradnl" sz="2800" dirty="0" err="1" smtClean="0">
                <a:solidFill>
                  <a:srgbClr val="993366"/>
                </a:solidFill>
              </a:rPr>
              <a:t>is</a:t>
            </a:r>
            <a:r>
              <a:rPr lang="es-ES_tradnl" sz="2800" dirty="0" smtClean="0">
                <a:solidFill>
                  <a:srgbClr val="993366"/>
                </a:solidFill>
              </a:rPr>
              <a:t> and </a:t>
            </a:r>
            <a:r>
              <a:rPr lang="es-ES_tradnl" sz="2800" dirty="0" err="1" smtClean="0">
                <a:solidFill>
                  <a:srgbClr val="993366"/>
                </a:solidFill>
              </a:rPr>
              <a:t>electromagnetic</a:t>
            </a:r>
            <a:r>
              <a:rPr lang="es-ES_tradnl" sz="2800" dirty="0" smtClean="0">
                <a:solidFill>
                  <a:srgbClr val="993366"/>
                </a:solidFill>
              </a:rPr>
              <a:t> wave.</a:t>
            </a:r>
            <a:endParaRPr lang="es-ES_tradnl" sz="2800" dirty="0" smtClean="0">
              <a:solidFill>
                <a:srgbClr val="993366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2800" dirty="0" err="1" smtClean="0">
                <a:solidFill>
                  <a:srgbClr val="993366"/>
                </a:solidFill>
              </a:rPr>
              <a:t>The</a:t>
            </a:r>
            <a:r>
              <a:rPr lang="es-ES_tradnl" sz="2800" dirty="0" smtClean="0">
                <a:solidFill>
                  <a:srgbClr val="993366"/>
                </a:solidFill>
              </a:rPr>
              <a:t> </a:t>
            </a:r>
            <a:r>
              <a:rPr lang="es-ES_tradnl" sz="2800" dirty="0" err="1" smtClean="0">
                <a:solidFill>
                  <a:srgbClr val="993366"/>
                </a:solidFill>
              </a:rPr>
              <a:t>main</a:t>
            </a:r>
            <a:r>
              <a:rPr lang="es-ES_tradnl" sz="2800" dirty="0" smtClean="0">
                <a:solidFill>
                  <a:srgbClr val="993366"/>
                </a:solidFill>
              </a:rPr>
              <a:t> </a:t>
            </a:r>
            <a:r>
              <a:rPr lang="es-ES_tradnl" sz="2800" dirty="0" err="1" smtClean="0">
                <a:solidFill>
                  <a:srgbClr val="993366"/>
                </a:solidFill>
              </a:rPr>
              <a:t>characteristics</a:t>
            </a:r>
            <a:r>
              <a:rPr lang="es-ES_tradnl" sz="2800" dirty="0" smtClean="0">
                <a:solidFill>
                  <a:srgbClr val="993366"/>
                </a:solidFill>
              </a:rPr>
              <a:t> of a wave </a:t>
            </a:r>
            <a:r>
              <a:rPr lang="es-ES_tradnl" sz="2800" dirty="0" err="1" smtClean="0">
                <a:solidFill>
                  <a:srgbClr val="993366"/>
                </a:solidFill>
              </a:rPr>
              <a:t>are:wavelength</a:t>
            </a:r>
            <a:r>
              <a:rPr lang="es-ES_tradnl" sz="2800" dirty="0" smtClean="0">
                <a:solidFill>
                  <a:srgbClr val="993366"/>
                </a:solidFill>
              </a:rPr>
              <a:t>, </a:t>
            </a:r>
            <a:r>
              <a:rPr lang="es-ES_tradnl" sz="2800" dirty="0" err="1" smtClean="0">
                <a:solidFill>
                  <a:srgbClr val="993366"/>
                </a:solidFill>
              </a:rPr>
              <a:t>frecuency</a:t>
            </a:r>
            <a:r>
              <a:rPr lang="es-ES_tradnl" sz="2800" dirty="0" smtClean="0">
                <a:solidFill>
                  <a:srgbClr val="993366"/>
                </a:solidFill>
              </a:rPr>
              <a:t> and </a:t>
            </a:r>
            <a:r>
              <a:rPr lang="es-ES_tradnl" sz="2800" dirty="0" err="1" smtClean="0">
                <a:solidFill>
                  <a:srgbClr val="993366"/>
                </a:solidFill>
              </a:rPr>
              <a:t>speed</a:t>
            </a:r>
            <a:r>
              <a:rPr lang="es-ES_tradnl" sz="2800" dirty="0" smtClean="0">
                <a:solidFill>
                  <a:srgbClr val="993366"/>
                </a:solidFill>
              </a:rPr>
              <a:t>.</a:t>
            </a:r>
            <a:endParaRPr lang="es-ES" sz="2800" dirty="0" smtClean="0">
              <a:solidFill>
                <a:srgbClr val="993366"/>
              </a:solidFill>
            </a:endParaRPr>
          </a:p>
        </p:txBody>
      </p:sp>
      <p:pic>
        <p:nvPicPr>
          <p:cNvPr id="38916" name="Picture 4" descr="emanim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341438"/>
            <a:ext cx="3486150" cy="2185987"/>
          </a:xfrm>
          <a:noFill/>
        </p:spPr>
      </p:pic>
      <p:pic>
        <p:nvPicPr>
          <p:cNvPr id="38917" name="Picture 6" descr="wave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3789363"/>
            <a:ext cx="2687638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Light: wave and </a:t>
            </a:r>
            <a:r>
              <a:rPr lang="es-ES" dirty="0" err="1" smtClean="0"/>
              <a:t>particle</a:t>
            </a:r>
            <a:endParaRPr lang="es-ES" dirty="0" smtClean="0"/>
          </a:p>
        </p:txBody>
      </p:sp>
      <p:sp>
        <p:nvSpPr>
          <p:cNvPr id="39939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Light has a dual </a:t>
            </a:r>
            <a:r>
              <a:rPr lang="es-ES" dirty="0" err="1" smtClean="0"/>
              <a:t>nature</a:t>
            </a:r>
            <a:r>
              <a:rPr lang="es-ES" dirty="0" smtClean="0"/>
              <a:t>:</a:t>
            </a:r>
            <a:endParaRPr lang="es-ES" dirty="0" smtClean="0"/>
          </a:p>
          <a:p>
            <a:pPr lvl="1"/>
            <a:r>
              <a:rPr lang="es-ES" dirty="0" smtClean="0"/>
              <a:t>Wave: Maxwell </a:t>
            </a:r>
            <a:r>
              <a:rPr lang="es-ES" dirty="0" err="1" smtClean="0"/>
              <a:t>laws</a:t>
            </a:r>
            <a:endParaRPr lang="es-ES" dirty="0" smtClean="0"/>
          </a:p>
          <a:p>
            <a:pPr lvl="1"/>
            <a:r>
              <a:rPr lang="es-ES" dirty="0" err="1" smtClean="0"/>
              <a:t>Particle:Quantum</a:t>
            </a:r>
            <a:r>
              <a:rPr lang="es-ES" dirty="0" smtClean="0"/>
              <a:t> </a:t>
            </a:r>
            <a:r>
              <a:rPr lang="es-ES" dirty="0" err="1" smtClean="0"/>
              <a:t>mechanics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obtain</a:t>
            </a:r>
            <a:r>
              <a:rPr lang="es-ES" dirty="0" smtClean="0"/>
              <a:t> a </a:t>
            </a:r>
            <a:r>
              <a:rPr lang="es-ES" dirty="0" err="1" smtClean="0"/>
              <a:t>great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analyzing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intensity</a:t>
            </a:r>
            <a:r>
              <a:rPr lang="es-ES" dirty="0" smtClean="0"/>
              <a:t>, </a:t>
            </a:r>
            <a:r>
              <a:rPr lang="es-ES" dirty="0" err="1" smtClean="0"/>
              <a:t>spectrum</a:t>
            </a:r>
            <a:r>
              <a:rPr lang="es-ES" dirty="0" smtClean="0"/>
              <a:t>, </a:t>
            </a:r>
            <a:r>
              <a:rPr lang="es-ES" dirty="0" smtClean="0"/>
              <a:t>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Sources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endParaRPr lang="es-E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Matter</a:t>
            </a:r>
            <a:r>
              <a:rPr lang="es-ES" dirty="0" smtClean="0"/>
              <a:t>:</a:t>
            </a:r>
          </a:p>
          <a:p>
            <a:pPr lvl="1" eaLnBrk="1" hangingPunct="1"/>
            <a:r>
              <a:rPr lang="es-ES" dirty="0" err="1" smtClean="0"/>
              <a:t>Fragments</a:t>
            </a:r>
            <a:r>
              <a:rPr lang="es-ES" dirty="0" smtClean="0"/>
              <a:t> of </a:t>
            </a:r>
            <a:r>
              <a:rPr lang="en-US" dirty="0" smtClean="0"/>
              <a:t>meteorites</a:t>
            </a:r>
          </a:p>
          <a:p>
            <a:pPr lvl="1" eaLnBrk="1" hangingPunct="1"/>
            <a:r>
              <a:rPr lang="es-ES" dirty="0" smtClean="0"/>
              <a:t>Material </a:t>
            </a:r>
            <a:r>
              <a:rPr lang="es-ES" dirty="0" err="1" smtClean="0"/>
              <a:t>taken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space</a:t>
            </a:r>
            <a:r>
              <a:rPr lang="es-ES" dirty="0" smtClean="0"/>
              <a:t> </a:t>
            </a:r>
            <a:r>
              <a:rPr lang="es-ES" dirty="0" err="1" smtClean="0"/>
              <a:t>vehicles</a:t>
            </a:r>
            <a:endParaRPr lang="es-ES" dirty="0" smtClean="0"/>
          </a:p>
          <a:p>
            <a:pPr lvl="1" eaLnBrk="1" hangingPunct="1"/>
            <a:r>
              <a:rPr lang="es-ES" dirty="0" err="1" smtClean="0"/>
              <a:t>Co</a:t>
            </a:r>
            <a:r>
              <a:rPr lang="es-ES" dirty="0" err="1" smtClean="0"/>
              <a:t>smic</a:t>
            </a:r>
            <a:r>
              <a:rPr lang="es-ES" dirty="0" smtClean="0"/>
              <a:t> </a:t>
            </a:r>
            <a:r>
              <a:rPr lang="es-ES" dirty="0" err="1" smtClean="0"/>
              <a:t>rays</a:t>
            </a:r>
            <a:r>
              <a:rPr lang="es-ES" dirty="0" smtClean="0"/>
              <a:t> </a:t>
            </a:r>
            <a:r>
              <a:rPr lang="es-ES" dirty="0" smtClean="0"/>
              <a:t>and</a:t>
            </a:r>
            <a:r>
              <a:rPr lang="es-ES" dirty="0" smtClean="0"/>
              <a:t> neutrinos</a:t>
            </a:r>
          </a:p>
          <a:p>
            <a:pPr eaLnBrk="1" hangingPunct="1"/>
            <a:r>
              <a:rPr lang="es-ES" dirty="0" err="1" smtClean="0"/>
              <a:t>Waves</a:t>
            </a:r>
            <a:r>
              <a:rPr lang="es-ES" dirty="0" smtClean="0"/>
              <a:t>:</a:t>
            </a:r>
            <a:endParaRPr lang="es-ES" dirty="0" smtClean="0"/>
          </a:p>
          <a:p>
            <a:pPr lvl="1" eaLnBrk="1" hangingPunct="1"/>
            <a:r>
              <a:rPr lang="es-ES" dirty="0" err="1" smtClean="0"/>
              <a:t>E</a:t>
            </a:r>
            <a:r>
              <a:rPr lang="es-ES" dirty="0" err="1" smtClean="0"/>
              <a:t>lectromagnetic</a:t>
            </a:r>
            <a:r>
              <a:rPr lang="es-ES" dirty="0" smtClean="0"/>
              <a:t> </a:t>
            </a:r>
            <a:r>
              <a:rPr lang="es-ES" dirty="0" err="1" smtClean="0"/>
              <a:t>waves</a:t>
            </a:r>
            <a:endParaRPr lang="es-ES" dirty="0" smtClean="0"/>
          </a:p>
          <a:p>
            <a:pPr lvl="1" eaLnBrk="1" hangingPunct="1"/>
            <a:r>
              <a:rPr lang="es-ES" dirty="0" err="1" smtClean="0"/>
              <a:t>G</a:t>
            </a:r>
            <a:r>
              <a:rPr lang="es-ES" dirty="0" err="1" smtClean="0"/>
              <a:t>ravitational</a:t>
            </a:r>
            <a:r>
              <a:rPr lang="es-ES" dirty="0" smtClean="0"/>
              <a:t> </a:t>
            </a:r>
            <a:r>
              <a:rPr lang="es-ES" dirty="0" err="1" smtClean="0"/>
              <a:t>waves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33CC"/>
                </a:solidFill>
              </a:rPr>
              <a:t>The</a:t>
            </a:r>
            <a:r>
              <a:rPr lang="es-ES_tradnl" dirty="0" smtClean="0">
                <a:solidFill>
                  <a:srgbClr val="FF33CC"/>
                </a:solidFill>
              </a:rPr>
              <a:t> </a:t>
            </a:r>
            <a:r>
              <a:rPr lang="es-ES_tradnl" dirty="0" err="1" smtClean="0">
                <a:solidFill>
                  <a:srgbClr val="FF33CC"/>
                </a:solidFill>
              </a:rPr>
              <a:t>electromagnetic</a:t>
            </a:r>
            <a:r>
              <a:rPr lang="es-ES_tradnl" dirty="0" smtClean="0">
                <a:solidFill>
                  <a:srgbClr val="FF33CC"/>
                </a:solidFill>
              </a:rPr>
              <a:t> </a:t>
            </a:r>
            <a:r>
              <a:rPr lang="es-ES_tradnl" dirty="0" err="1" smtClean="0">
                <a:solidFill>
                  <a:srgbClr val="FF33CC"/>
                </a:solidFill>
              </a:rPr>
              <a:t>spectrum</a:t>
            </a:r>
            <a:endParaRPr lang="es-ES" dirty="0" smtClean="0">
              <a:solidFill>
                <a:srgbClr val="FF33CC"/>
              </a:solidFill>
            </a:endParaRPr>
          </a:p>
        </p:txBody>
      </p:sp>
      <p:pic>
        <p:nvPicPr>
          <p:cNvPr id="40963" name="Picture 6" descr="EMSp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8902700" cy="4392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A </a:t>
            </a:r>
            <a:r>
              <a:rPr lang="es-ES" dirty="0" err="1" smtClean="0"/>
              <a:t>little</a:t>
            </a:r>
            <a:r>
              <a:rPr lang="es-ES" dirty="0" smtClean="0"/>
              <a:t> bit of </a:t>
            </a:r>
            <a:r>
              <a:rPr lang="es-ES" dirty="0" err="1" smtClean="0"/>
              <a:t>history</a:t>
            </a:r>
            <a:endParaRPr lang="es-E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P</a:t>
            </a:r>
            <a:r>
              <a:rPr lang="es-ES" sz="2800" dirty="0" err="1" smtClean="0"/>
              <a:t>rehistoric</a:t>
            </a:r>
            <a:r>
              <a:rPr lang="es-ES" sz="2800" dirty="0" smtClean="0"/>
              <a:t> </a:t>
            </a:r>
            <a:r>
              <a:rPr lang="es-ES" sz="2800" dirty="0" err="1" smtClean="0"/>
              <a:t>interest</a:t>
            </a:r>
            <a:r>
              <a:rPr lang="es-ES" sz="2800" dirty="0" smtClean="0"/>
              <a:t> in </a:t>
            </a:r>
            <a:r>
              <a:rPr lang="es-ES" sz="2800" dirty="0" err="1" smtClean="0"/>
              <a:t>astronomy</a:t>
            </a:r>
            <a:r>
              <a:rPr lang="es-ES" sz="2800" dirty="0" smtClean="0"/>
              <a:t> </a:t>
            </a:r>
            <a:r>
              <a:rPr lang="es-ES" sz="2800" dirty="0" smtClean="0"/>
              <a:t>(</a:t>
            </a:r>
            <a:r>
              <a:rPr lang="es-ES" sz="2800" dirty="0" smtClean="0"/>
              <a:t>6000 </a:t>
            </a:r>
            <a:r>
              <a:rPr lang="es-ES" sz="2800" dirty="0" err="1" smtClean="0"/>
              <a:t>b.C</a:t>
            </a:r>
            <a:r>
              <a:rPr lang="es-ES" sz="2800" dirty="0" smtClean="0"/>
              <a:t>. – 700 </a:t>
            </a:r>
            <a:r>
              <a:rPr lang="es-ES" sz="2800" dirty="0" smtClean="0"/>
              <a:t>b. C.)</a:t>
            </a:r>
            <a:endParaRPr lang="es-E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Seasons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smtClean="0"/>
              <a:t>Cultural/</a:t>
            </a:r>
            <a:r>
              <a:rPr lang="es-ES" sz="2400" dirty="0" err="1" smtClean="0"/>
              <a:t>Religious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Early</a:t>
            </a:r>
            <a:r>
              <a:rPr lang="es-ES" sz="2800" dirty="0" smtClean="0"/>
              <a:t> </a:t>
            </a:r>
            <a:r>
              <a:rPr lang="es-ES" sz="2800" dirty="0" err="1" smtClean="0"/>
              <a:t>civilizations</a:t>
            </a:r>
            <a:r>
              <a:rPr lang="es-ES" sz="2800" dirty="0" smtClean="0"/>
              <a:t> (</a:t>
            </a:r>
            <a:r>
              <a:rPr lang="es-ES" sz="2800" dirty="0" err="1" smtClean="0"/>
              <a:t>Near</a:t>
            </a:r>
            <a:r>
              <a:rPr lang="es-ES" sz="2800" dirty="0" smtClean="0"/>
              <a:t> East/</a:t>
            </a:r>
            <a:r>
              <a:rPr lang="es-ES" sz="2800" dirty="0" err="1" smtClean="0"/>
              <a:t>Egypt</a:t>
            </a:r>
            <a:r>
              <a:rPr lang="es-ES" sz="2800" dirty="0" smtClean="0"/>
              <a:t>) </a:t>
            </a:r>
            <a:r>
              <a:rPr lang="es-ES" sz="2800" dirty="0" smtClean="0"/>
              <a:t>(2000 </a:t>
            </a:r>
            <a:r>
              <a:rPr lang="es-ES" sz="2800" dirty="0" err="1" smtClean="0"/>
              <a:t>b.C</a:t>
            </a:r>
            <a:r>
              <a:rPr lang="es-ES" sz="2800" dirty="0" smtClean="0"/>
              <a:t>. – 600 </a:t>
            </a:r>
            <a:r>
              <a:rPr lang="es-ES" sz="2800" dirty="0" err="1" smtClean="0"/>
              <a:t>b.C</a:t>
            </a:r>
            <a:r>
              <a:rPr lang="es-ES" sz="2800" dirty="0" smtClean="0"/>
              <a:t>.)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Greek</a:t>
            </a:r>
            <a:r>
              <a:rPr lang="es-ES" sz="2800" dirty="0" smtClean="0"/>
              <a:t> </a:t>
            </a:r>
            <a:r>
              <a:rPr lang="es-ES" sz="2800" dirty="0" err="1" smtClean="0"/>
              <a:t>a</a:t>
            </a:r>
            <a:r>
              <a:rPr lang="es-ES" sz="2800" dirty="0" err="1" smtClean="0"/>
              <a:t>stronomy</a:t>
            </a:r>
            <a:endParaRPr lang="es-E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Presocratics</a:t>
            </a:r>
            <a:r>
              <a:rPr lang="es-ES" sz="2400" dirty="0" smtClean="0"/>
              <a:t> (6th </a:t>
            </a:r>
            <a:r>
              <a:rPr lang="es-ES" sz="2400" dirty="0" err="1" smtClean="0"/>
              <a:t>century</a:t>
            </a:r>
            <a:r>
              <a:rPr lang="es-ES" sz="2400" dirty="0" smtClean="0"/>
              <a:t> </a:t>
            </a:r>
            <a:r>
              <a:rPr lang="es-ES" sz="2400" dirty="0" err="1"/>
              <a:t>b</a:t>
            </a:r>
            <a:r>
              <a:rPr lang="es-ES" sz="2400" dirty="0" err="1" smtClean="0"/>
              <a:t>.C</a:t>
            </a:r>
            <a:r>
              <a:rPr lang="es-ES" sz="2400" dirty="0" smtClean="0"/>
              <a:t>. – </a:t>
            </a:r>
            <a:r>
              <a:rPr lang="es-ES" sz="2400" dirty="0" smtClean="0"/>
              <a:t> 5th cent. </a:t>
            </a:r>
            <a:r>
              <a:rPr lang="es-ES" sz="2400" dirty="0" err="1"/>
              <a:t>b</a:t>
            </a:r>
            <a:r>
              <a:rPr lang="es-ES" sz="2400" dirty="0" err="1" smtClean="0"/>
              <a:t>.C</a:t>
            </a:r>
            <a:r>
              <a:rPr lang="es-ES" sz="2400" dirty="0" smtClean="0"/>
              <a:t>.)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smtClean="0"/>
              <a:t>Plato </a:t>
            </a:r>
            <a:r>
              <a:rPr lang="es-ES" sz="2400" dirty="0" smtClean="0"/>
              <a:t>and</a:t>
            </a:r>
            <a:r>
              <a:rPr lang="es-ES" sz="2400" dirty="0" smtClean="0"/>
              <a:t> </a:t>
            </a:r>
            <a:r>
              <a:rPr lang="es-ES" sz="2400" dirty="0" err="1" smtClean="0"/>
              <a:t>Aristotle</a:t>
            </a:r>
            <a:r>
              <a:rPr lang="es-ES" sz="2400" dirty="0" smtClean="0"/>
              <a:t> (4th cent. </a:t>
            </a:r>
            <a:r>
              <a:rPr lang="es-ES" sz="2400" dirty="0" err="1"/>
              <a:t>b</a:t>
            </a:r>
            <a:r>
              <a:rPr lang="es-ES" sz="2400" dirty="0" err="1" smtClean="0"/>
              <a:t>.C</a:t>
            </a:r>
            <a:r>
              <a:rPr lang="es-ES" sz="2400" dirty="0" smtClean="0"/>
              <a:t>.)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Eratosthenes</a:t>
            </a:r>
            <a:r>
              <a:rPr lang="es-ES" sz="2400" dirty="0" smtClean="0"/>
              <a:t> </a:t>
            </a:r>
            <a:r>
              <a:rPr lang="es-ES" sz="2400" dirty="0" smtClean="0"/>
              <a:t>and</a:t>
            </a:r>
            <a:r>
              <a:rPr lang="es-ES" sz="2400" dirty="0" smtClean="0"/>
              <a:t> </a:t>
            </a:r>
            <a:r>
              <a:rPr lang="es-ES" sz="2400" dirty="0" err="1" smtClean="0"/>
              <a:t>Aristarchus</a:t>
            </a:r>
            <a:r>
              <a:rPr lang="es-ES" sz="2400" dirty="0" smtClean="0"/>
              <a:t> (</a:t>
            </a:r>
            <a:r>
              <a:rPr lang="es-ES" sz="2400" dirty="0" smtClean="0"/>
              <a:t>3rd cent.</a:t>
            </a:r>
            <a:r>
              <a:rPr lang="es-ES" sz="2400" dirty="0" smtClean="0"/>
              <a:t> </a:t>
            </a:r>
            <a:r>
              <a:rPr lang="es-ES" sz="2400" dirty="0" err="1"/>
              <a:t>b</a:t>
            </a:r>
            <a:r>
              <a:rPr lang="es-ES" sz="2400" dirty="0" err="1" smtClean="0"/>
              <a:t>.C</a:t>
            </a:r>
            <a:r>
              <a:rPr lang="es-ES" sz="2400" dirty="0" smtClean="0"/>
              <a:t>.)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Hipparchus</a:t>
            </a:r>
            <a:r>
              <a:rPr lang="es-ES" sz="2400" dirty="0" smtClean="0"/>
              <a:t> </a:t>
            </a:r>
            <a:r>
              <a:rPr lang="es-ES" sz="2400" dirty="0" smtClean="0"/>
              <a:t>and</a:t>
            </a:r>
            <a:r>
              <a:rPr lang="es-ES" sz="2400" dirty="0" smtClean="0"/>
              <a:t> </a:t>
            </a:r>
            <a:r>
              <a:rPr lang="es-ES" sz="2400" dirty="0" err="1" smtClean="0"/>
              <a:t>Ptolemy</a:t>
            </a:r>
            <a:r>
              <a:rPr lang="es-ES" sz="2400" dirty="0" smtClean="0"/>
              <a:t> (</a:t>
            </a:r>
            <a:r>
              <a:rPr lang="es-ES" sz="2400" dirty="0" smtClean="0"/>
              <a:t>2nd cent.</a:t>
            </a:r>
            <a:r>
              <a:rPr lang="es-ES" sz="2400" dirty="0" smtClean="0"/>
              <a:t> </a:t>
            </a:r>
            <a:r>
              <a:rPr lang="es-ES" sz="2400" dirty="0" err="1"/>
              <a:t>b</a:t>
            </a:r>
            <a:r>
              <a:rPr lang="es-ES" sz="2400" dirty="0" err="1" smtClean="0"/>
              <a:t>.C</a:t>
            </a:r>
            <a:r>
              <a:rPr lang="es-ES" sz="2400" dirty="0" smtClean="0"/>
              <a:t> </a:t>
            </a:r>
            <a:r>
              <a:rPr lang="es-ES" sz="2400" dirty="0" smtClean="0"/>
              <a:t>– </a:t>
            </a:r>
            <a:r>
              <a:rPr lang="es-ES" sz="2400" dirty="0" smtClean="0"/>
              <a:t>2nd cent. A.D</a:t>
            </a:r>
            <a:r>
              <a:rPr lang="es-ES" sz="2400" dirty="0" smtClean="0"/>
              <a:t>)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Newgrange</a:t>
            </a:r>
            <a:r>
              <a:rPr lang="es-ES_tradnl" dirty="0" smtClean="0"/>
              <a:t> (</a:t>
            </a:r>
            <a:r>
              <a:rPr lang="es-ES_tradnl" dirty="0" err="1" smtClean="0"/>
              <a:t>Ireland</a:t>
            </a:r>
            <a:r>
              <a:rPr lang="es-ES_tradnl" dirty="0" smtClean="0"/>
              <a:t>)</a:t>
            </a:r>
            <a:endParaRPr lang="es-ES" dirty="0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Newgrange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err="1" smtClean="0"/>
              <a:t>prehistoric</a:t>
            </a:r>
            <a:r>
              <a:rPr lang="es-ES_tradnl" dirty="0" smtClean="0"/>
              <a:t> </a:t>
            </a:r>
            <a:r>
              <a:rPr lang="es-ES_tradnl" dirty="0" err="1" smtClean="0"/>
              <a:t>tomb</a:t>
            </a:r>
            <a:r>
              <a:rPr lang="es-ES_tradnl" dirty="0" smtClean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approx</a:t>
            </a:r>
            <a:r>
              <a:rPr lang="es-ES_tradnl" dirty="0" smtClean="0"/>
              <a:t>. 3000 </a:t>
            </a:r>
            <a:r>
              <a:rPr lang="es-ES_tradnl" dirty="0" err="1" smtClean="0"/>
              <a:t>b.C</a:t>
            </a:r>
            <a:r>
              <a:rPr lang="es-ES_tradnl" dirty="0" smtClean="0"/>
              <a:t>.) </a:t>
            </a:r>
            <a:r>
              <a:rPr lang="es-ES_tradnl" dirty="0" err="1" smtClean="0"/>
              <a:t>located</a:t>
            </a:r>
            <a:r>
              <a:rPr lang="es-ES_tradnl" dirty="0" smtClean="0"/>
              <a:t> in </a:t>
            </a:r>
            <a:r>
              <a:rPr lang="es-ES_tradnl" dirty="0" err="1" smtClean="0"/>
              <a:t>northern</a:t>
            </a:r>
            <a:r>
              <a:rPr lang="es-ES_tradnl" dirty="0" smtClean="0"/>
              <a:t> </a:t>
            </a:r>
            <a:r>
              <a:rPr lang="es-ES_tradnl" dirty="0" err="1" smtClean="0"/>
              <a:t>Ireland</a:t>
            </a:r>
            <a:r>
              <a:rPr lang="es-ES_tradnl" dirty="0" smtClean="0"/>
              <a:t>.</a:t>
            </a:r>
          </a:p>
          <a:p>
            <a:pPr eaLnBrk="1" hangingPunct="1"/>
            <a:r>
              <a:rPr lang="es-ES_tradnl" dirty="0" smtClean="0"/>
              <a:t>A </a:t>
            </a:r>
            <a:r>
              <a:rPr lang="es-ES_tradnl" dirty="0" err="1" smtClean="0"/>
              <a:t>couple</a:t>
            </a:r>
            <a:r>
              <a:rPr lang="es-ES_tradnl" dirty="0" smtClean="0"/>
              <a:t> of </a:t>
            </a:r>
            <a:r>
              <a:rPr lang="es-ES_tradnl" dirty="0" err="1" smtClean="0"/>
              <a:t>decades</a:t>
            </a:r>
            <a:r>
              <a:rPr lang="es-ES_tradnl" dirty="0" smtClean="0"/>
              <a:t> </a:t>
            </a:r>
            <a:r>
              <a:rPr lang="es-ES_tradnl" dirty="0" err="1" smtClean="0"/>
              <a:t>ago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foud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its</a:t>
            </a:r>
            <a:r>
              <a:rPr lang="es-ES_tradnl" dirty="0" smtClean="0"/>
              <a:t> </a:t>
            </a:r>
            <a:r>
              <a:rPr lang="es-ES_tradnl" dirty="0" err="1" smtClean="0"/>
              <a:t>entrance</a:t>
            </a:r>
            <a:r>
              <a:rPr lang="es-ES_tradnl" dirty="0" smtClean="0"/>
              <a:t> 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carefully</a:t>
            </a:r>
            <a:r>
              <a:rPr lang="es-ES_tradnl" dirty="0" smtClean="0"/>
              <a:t> </a:t>
            </a:r>
            <a:r>
              <a:rPr lang="es-ES_tradnl" dirty="0" err="1" smtClean="0"/>
              <a:t>oriented</a:t>
            </a:r>
            <a:r>
              <a:rPr lang="es-ES_tradnl" dirty="0" smtClean="0"/>
              <a:t>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Newgrange (II)</a:t>
            </a:r>
            <a:endParaRPr lang="es-ES" smtClean="0"/>
          </a:p>
        </p:txBody>
      </p:sp>
      <p:pic>
        <p:nvPicPr>
          <p:cNvPr id="8195" name="Picture 4" descr="newai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44688"/>
            <a:ext cx="762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4075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Newgrange (VI)</a:t>
            </a:r>
            <a:endParaRPr lang="es-ES" smtClean="0"/>
          </a:p>
        </p:txBody>
      </p:sp>
      <p:pic>
        <p:nvPicPr>
          <p:cNvPr id="9219" name="Picture 4" descr="newgrangebe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908050"/>
            <a:ext cx="3363912" cy="5732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Stonehenge</a:t>
            </a:r>
            <a:endParaRPr lang="es-ES" smtClean="0"/>
          </a:p>
        </p:txBody>
      </p:sp>
      <p:pic>
        <p:nvPicPr>
          <p:cNvPr id="10243" name="Picture 4" descr="EMStonehen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181100"/>
            <a:ext cx="7272338" cy="5676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27701</TotalTime>
  <Words>1979</Words>
  <Application>Microsoft Office PowerPoint</Application>
  <PresentationFormat>Presentación en pantalla (4:3)</PresentationFormat>
  <Paragraphs>190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Diseño predeterminado</vt:lpstr>
      <vt:lpstr>Introduction</vt:lpstr>
      <vt:lpstr>Presentación de PowerPoint</vt:lpstr>
      <vt:lpstr>What does Astrophysics study?</vt:lpstr>
      <vt:lpstr>Sources of information</vt:lpstr>
      <vt:lpstr>A little bit of history</vt:lpstr>
      <vt:lpstr>Newgrange (Ireland)</vt:lpstr>
      <vt:lpstr>Newgrange (II)</vt:lpstr>
      <vt:lpstr>Newgrange (VI)</vt:lpstr>
      <vt:lpstr>Stonehenge</vt:lpstr>
      <vt:lpstr>Stonehenge (present state)</vt:lpstr>
      <vt:lpstr>Babylon</vt:lpstr>
      <vt:lpstr>Babylonian Astronomy</vt:lpstr>
      <vt:lpstr>Enuma (II)</vt:lpstr>
      <vt:lpstr>Egyptian Astronomy</vt:lpstr>
      <vt:lpstr>Egyptian Astronomy (II)</vt:lpstr>
      <vt:lpstr>Greek Astronomy</vt:lpstr>
      <vt:lpstr>Eudoxus’ Hippopede (~370 b.C.)</vt:lpstr>
      <vt:lpstr>Aristarchus of Samos</vt:lpstr>
      <vt:lpstr>Eratosthenes and the size of the earth</vt:lpstr>
      <vt:lpstr>Circular orbits</vt:lpstr>
      <vt:lpstr>Hipparchus of Nicaea</vt:lpstr>
      <vt:lpstr>Ptolemy and the Almagest</vt:lpstr>
      <vt:lpstr>Ptolemaic cosmology</vt:lpstr>
      <vt:lpstr>A little bit of history (II)</vt:lpstr>
      <vt:lpstr>Astronomy in the Middle Ages</vt:lpstr>
      <vt:lpstr>Presentación de PowerPoint</vt:lpstr>
      <vt:lpstr>Copernicus and heliocentrism</vt:lpstr>
      <vt:lpstr>Presentación de PowerPoint</vt:lpstr>
      <vt:lpstr>Presentación de PowerPoint</vt:lpstr>
      <vt:lpstr>Tycho Brahe</vt:lpstr>
      <vt:lpstr>Johannes Kepler</vt:lpstr>
      <vt:lpstr>Galileo Galilei</vt:lpstr>
      <vt:lpstr>Galileo Galilei</vt:lpstr>
      <vt:lpstr>Newton</vt:lpstr>
      <vt:lpstr>More progress..</vt:lpstr>
      <vt:lpstr>Astrophysics - Extremes</vt:lpstr>
      <vt:lpstr>Astrophysics - Time</vt:lpstr>
      <vt:lpstr>A science of light</vt:lpstr>
      <vt:lpstr>Light: wave and particle</vt:lpstr>
      <vt:lpstr>The electromagnetic spectrum</vt:lpstr>
    </vt:vector>
  </TitlesOfParts>
  <Company>Universidad de Granada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Astrofísica I</dc:title>
  <dc:creator>Jorge</dc:creator>
  <cp:lastModifiedBy>jorgejim</cp:lastModifiedBy>
  <cp:revision>136</cp:revision>
  <dcterms:created xsi:type="dcterms:W3CDTF">2008-03-26T12:23:45Z</dcterms:created>
  <dcterms:modified xsi:type="dcterms:W3CDTF">2014-10-16T11:13:26Z</dcterms:modified>
</cp:coreProperties>
</file>