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292" r:id="rId4"/>
    <p:sldId id="337" r:id="rId5"/>
    <p:sldId id="314" r:id="rId6"/>
    <p:sldId id="338" r:id="rId7"/>
    <p:sldId id="339" r:id="rId8"/>
    <p:sldId id="264" r:id="rId9"/>
    <p:sldId id="257" r:id="rId10"/>
    <p:sldId id="262" r:id="rId11"/>
    <p:sldId id="322" r:id="rId12"/>
    <p:sldId id="323" r:id="rId13"/>
    <p:sldId id="342" r:id="rId14"/>
    <p:sldId id="341" r:id="rId15"/>
    <p:sldId id="340" r:id="rId16"/>
    <p:sldId id="330" r:id="rId17"/>
    <p:sldId id="265" r:id="rId18"/>
    <p:sldId id="273" r:id="rId19"/>
    <p:sldId id="343" r:id="rId20"/>
    <p:sldId id="274" r:id="rId21"/>
    <p:sldId id="275" r:id="rId22"/>
    <p:sldId id="263" r:id="rId23"/>
    <p:sldId id="345" r:id="rId24"/>
    <p:sldId id="344" r:id="rId25"/>
    <p:sldId id="295" r:id="rId26"/>
    <p:sldId id="278" r:id="rId27"/>
    <p:sldId id="346" r:id="rId28"/>
    <p:sldId id="279" r:id="rId29"/>
    <p:sldId id="277" r:id="rId30"/>
    <p:sldId id="280" r:id="rId31"/>
    <p:sldId id="347" r:id="rId32"/>
    <p:sldId id="281" r:id="rId33"/>
    <p:sldId id="348" r:id="rId34"/>
    <p:sldId id="282" r:id="rId35"/>
    <p:sldId id="349" r:id="rId36"/>
    <p:sldId id="283" r:id="rId37"/>
    <p:sldId id="350" r:id="rId38"/>
    <p:sldId id="284" r:id="rId39"/>
    <p:sldId id="351" r:id="rId40"/>
    <p:sldId id="285" r:id="rId41"/>
    <p:sldId id="286" r:id="rId42"/>
    <p:sldId id="352" r:id="rId43"/>
    <p:sldId id="287" r:id="rId44"/>
    <p:sldId id="353" r:id="rId45"/>
    <p:sldId id="331" r:id="rId46"/>
    <p:sldId id="332" r:id="rId47"/>
    <p:sldId id="354" r:id="rId48"/>
    <p:sldId id="333" r:id="rId49"/>
    <p:sldId id="334" r:id="rId50"/>
    <p:sldId id="355" r:id="rId51"/>
    <p:sldId id="335" r:id="rId52"/>
    <p:sldId id="315" r:id="rId53"/>
    <p:sldId id="356" r:id="rId54"/>
    <p:sldId id="306" r:id="rId55"/>
    <p:sldId id="313" r:id="rId56"/>
    <p:sldId id="318" r:id="rId57"/>
    <p:sldId id="357" r:id="rId58"/>
    <p:sldId id="358" r:id="rId59"/>
    <p:sldId id="319" r:id="rId60"/>
    <p:sldId id="320" r:id="rId61"/>
    <p:sldId id="317" r:id="rId62"/>
    <p:sldId id="359" r:id="rId63"/>
    <p:sldId id="336" r:id="rId64"/>
    <p:sldId id="361" r:id="rId65"/>
    <p:sldId id="360" r:id="rId66"/>
    <p:sldId id="316" r:id="rId67"/>
    <p:sldId id="362" r:id="rId6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0000"/>
    <a:srgbClr val="66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86B3B-C67A-4266-A9BE-01FB735056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1123B-FED8-4649-A55A-E17B0EE8C0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AC23F-1479-4D4E-9490-28B3B20AF2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ECB03-C433-40B8-AA53-FDEC6BFFBB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8B4E1-D928-4B88-BBE7-FB45813BC5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E527F-0F6D-4C0B-8E78-9055A36A9E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72E12-B745-4B8E-AC1C-D9BAEAE40D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AA351-4797-4E46-983A-1582C7969C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0D6B6-F209-4FF5-9F4F-FDC0675509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F3C04-54B0-4EC1-9914-B3BB4171EE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15AA5-9291-4DF1-A8D3-EFED292AAF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756D8-51F0-41E8-B1C4-7CBBA8A1F5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597158-943F-4390-B9CA-DEB3E6133D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P</a:t>
            </a:r>
            <a:r>
              <a:rPr lang="es-ES" dirty="0" err="1" smtClean="0"/>
              <a:t>ositional</a:t>
            </a:r>
            <a:r>
              <a:rPr lang="es-ES" dirty="0"/>
              <a:t> </a:t>
            </a:r>
            <a:r>
              <a:rPr lang="es-ES" dirty="0" err="1" smtClean="0"/>
              <a:t>Astronomy</a:t>
            </a:r>
            <a:endParaRPr lang="es-E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Fundamental </a:t>
            </a:r>
            <a:r>
              <a:rPr lang="es-ES" dirty="0" err="1" smtClean="0"/>
              <a:t>Astrophysics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/>
              <a:t>S</a:t>
            </a:r>
            <a:r>
              <a:rPr lang="es-ES" dirty="0" smtClean="0"/>
              <a:t>olar and </a:t>
            </a:r>
            <a:r>
              <a:rPr lang="es-ES" dirty="0" err="1" smtClean="0"/>
              <a:t>sidereal</a:t>
            </a:r>
            <a:r>
              <a:rPr lang="es-ES" dirty="0" smtClean="0"/>
              <a:t> </a:t>
            </a:r>
            <a:r>
              <a:rPr lang="es-ES" dirty="0" err="1" smtClean="0"/>
              <a:t>day</a:t>
            </a:r>
            <a:endParaRPr lang="es-E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During</a:t>
            </a:r>
            <a:r>
              <a:rPr lang="es-ES" dirty="0" smtClean="0"/>
              <a:t> a </a:t>
            </a:r>
            <a:r>
              <a:rPr lang="es-ES" dirty="0" err="1" smtClean="0"/>
              <a:t>year</a:t>
            </a:r>
            <a:r>
              <a:rPr lang="es-ES" dirty="0" smtClean="0"/>
              <a:t> (time </a:t>
            </a:r>
            <a:r>
              <a:rPr lang="es-ES" dirty="0" err="1" smtClean="0"/>
              <a:t>for</a:t>
            </a:r>
            <a:r>
              <a:rPr lang="es-ES" dirty="0" smtClean="0"/>
              <a:t> a </a:t>
            </a:r>
            <a:r>
              <a:rPr lang="es-ES" dirty="0" err="1" smtClean="0"/>
              <a:t>revolution</a:t>
            </a:r>
            <a:r>
              <a:rPr lang="es-ES" dirty="0" smtClean="0"/>
              <a:t> </a:t>
            </a:r>
            <a:r>
              <a:rPr lang="es-ES" dirty="0" err="1" smtClean="0"/>
              <a:t>around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sun</a:t>
            </a:r>
            <a:r>
              <a:rPr lang="es-ES" dirty="0" smtClean="0"/>
              <a:t>, P=365.256363 </a:t>
            </a:r>
            <a:r>
              <a:rPr lang="es-ES" dirty="0" err="1" smtClean="0"/>
              <a:t>d</a:t>
            </a:r>
            <a:r>
              <a:rPr lang="es-ES" baseline="-25000" dirty="0" err="1" smtClean="0"/>
              <a:t>sol</a:t>
            </a:r>
            <a:r>
              <a:rPr lang="es-ES" dirty="0" smtClean="0"/>
              <a:t>(s</a:t>
            </a:r>
            <a:r>
              <a:rPr lang="es-ES" dirty="0" smtClean="0"/>
              <a:t>)) </a:t>
            </a:r>
            <a:r>
              <a:rPr lang="es-ES" dirty="0" err="1" smtClean="0"/>
              <a:t>there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extra </a:t>
            </a:r>
            <a:r>
              <a:rPr lang="es-ES" dirty="0" err="1" smtClean="0"/>
              <a:t>sidereal</a:t>
            </a:r>
            <a:r>
              <a:rPr lang="es-ES" dirty="0" smtClean="0"/>
              <a:t> </a:t>
            </a:r>
            <a:r>
              <a:rPr lang="es-ES" dirty="0" err="1" smtClean="0"/>
              <a:t>day</a:t>
            </a:r>
            <a:r>
              <a:rPr lang="es-ES" dirty="0" smtClean="0"/>
              <a:t> (</a:t>
            </a:r>
            <a:r>
              <a:rPr lang="es-ES" dirty="0" err="1" smtClean="0"/>
              <a:t>over</a:t>
            </a:r>
            <a:r>
              <a:rPr lang="es-ES" dirty="0" smtClean="0"/>
              <a:t> solar </a:t>
            </a:r>
            <a:r>
              <a:rPr lang="es-ES" dirty="0" err="1" smtClean="0"/>
              <a:t>days</a:t>
            </a:r>
            <a:r>
              <a:rPr lang="es-ES" dirty="0" smtClean="0"/>
              <a:t>).</a:t>
            </a:r>
            <a:endParaRPr lang="es-ES" dirty="0" smtClean="0"/>
          </a:p>
          <a:p>
            <a:pPr eaLnBrk="1" hangingPunct="1"/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means</a:t>
            </a:r>
            <a:r>
              <a:rPr lang="es-ES" dirty="0" smtClean="0"/>
              <a:t>:</a:t>
            </a:r>
            <a:endParaRPr lang="es-ES" dirty="0" smtClean="0"/>
          </a:p>
          <a:p>
            <a:pPr lvl="1" eaLnBrk="1" hangingPunct="1"/>
            <a:r>
              <a:rPr lang="es-ES" dirty="0" smtClean="0"/>
              <a:t>P/</a:t>
            </a:r>
            <a:r>
              <a:rPr lang="es-ES" dirty="0" err="1" smtClean="0"/>
              <a:t>d</a:t>
            </a:r>
            <a:r>
              <a:rPr lang="es-ES" baseline="-25000" dirty="0" err="1" smtClean="0"/>
              <a:t>sid</a:t>
            </a:r>
            <a:r>
              <a:rPr lang="es-ES" dirty="0" smtClean="0"/>
              <a:t> = </a:t>
            </a:r>
            <a:r>
              <a:rPr lang="es-ES" dirty="0" smtClean="0"/>
              <a:t>P/d</a:t>
            </a:r>
            <a:r>
              <a:rPr lang="es-ES" baseline="-25000" dirty="0" smtClean="0"/>
              <a:t>sol</a:t>
            </a:r>
            <a:r>
              <a:rPr lang="es-ES" dirty="0" smtClean="0"/>
              <a:t>+1 </a:t>
            </a:r>
            <a:r>
              <a:rPr lang="es-ES" dirty="0" smtClean="0">
                <a:sym typeface="Wingdings" pitchFamily="2" charset="2"/>
              </a:rPr>
              <a:t> </a:t>
            </a:r>
            <a:r>
              <a:rPr lang="es-ES" dirty="0" err="1" smtClean="0"/>
              <a:t>d</a:t>
            </a:r>
            <a:r>
              <a:rPr lang="es-ES" baseline="-25000" dirty="0" err="1" smtClean="0"/>
              <a:t>sid</a:t>
            </a:r>
            <a:r>
              <a:rPr lang="es-ES" dirty="0" smtClean="0"/>
              <a:t>=0.99727 </a:t>
            </a:r>
            <a:r>
              <a:rPr lang="es-ES" dirty="0" err="1" smtClean="0"/>
              <a:t>d</a:t>
            </a:r>
            <a:r>
              <a:rPr lang="es-ES" baseline="-25000" dirty="0" err="1" smtClean="0"/>
              <a:t>sol</a:t>
            </a:r>
            <a:endParaRPr lang="es-ES" dirty="0" smtClean="0"/>
          </a:p>
          <a:p>
            <a:pPr lvl="1" eaLnBrk="1" hangingPunct="1"/>
            <a:r>
              <a:rPr lang="es-ES" dirty="0" err="1" smtClean="0"/>
              <a:t>d</a:t>
            </a:r>
            <a:r>
              <a:rPr lang="es-ES" baseline="-25000" dirty="0" err="1" smtClean="0"/>
              <a:t>sid</a:t>
            </a:r>
            <a:r>
              <a:rPr lang="es-ES" dirty="0" smtClean="0"/>
              <a:t>= 23h 56m 4.1s</a:t>
            </a:r>
            <a:endParaRPr lang="es-ES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836613"/>
          </a:xfrm>
        </p:spPr>
        <p:txBody>
          <a:bodyPr/>
          <a:lstStyle/>
          <a:p>
            <a:pPr eaLnBrk="1" hangingPunct="1"/>
            <a:r>
              <a:rPr lang="es-ES" dirty="0" err="1" smtClean="0"/>
              <a:t>Seasons</a:t>
            </a:r>
            <a:endParaRPr lang="es-E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inclination</a:t>
            </a:r>
            <a:r>
              <a:rPr lang="es-ES" dirty="0" smtClean="0"/>
              <a:t> of </a:t>
            </a:r>
            <a:r>
              <a:rPr lang="es-ES" dirty="0" err="1" smtClean="0"/>
              <a:t>earth</a:t>
            </a:r>
            <a:r>
              <a:rPr lang="es-ES" dirty="0" smtClean="0"/>
              <a:t> axis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respect</a:t>
            </a:r>
            <a:r>
              <a:rPr lang="es-ES" dirty="0" smtClean="0"/>
              <a:t> to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orbit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responsible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seasons</a:t>
            </a:r>
            <a:r>
              <a:rPr lang="es-ES" dirty="0" smtClean="0"/>
              <a:t>.</a:t>
            </a:r>
          </a:p>
        </p:txBody>
      </p:sp>
      <p:pic>
        <p:nvPicPr>
          <p:cNvPr id="9220" name="Picture 8" descr="sun_elevation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724400"/>
            <a:ext cx="82804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9" descr="dayleng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2205038"/>
            <a:ext cx="3232150" cy="2187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dirty="0" err="1" smtClean="0"/>
              <a:t>Movements</a:t>
            </a:r>
            <a:r>
              <a:rPr lang="es-ES" sz="4000" dirty="0" smtClean="0"/>
              <a:t> of </a:t>
            </a:r>
            <a:r>
              <a:rPr lang="es-ES" sz="4000" dirty="0" err="1" smtClean="0"/>
              <a:t>the</a:t>
            </a:r>
            <a:r>
              <a:rPr lang="es-ES" sz="4000" dirty="0" smtClean="0"/>
              <a:t> </a:t>
            </a:r>
            <a:r>
              <a:rPr lang="es-ES" sz="4000" dirty="0" err="1" smtClean="0"/>
              <a:t>sun</a:t>
            </a:r>
            <a:r>
              <a:rPr lang="es-ES" sz="4000" dirty="0" smtClean="0"/>
              <a:t> as </a:t>
            </a:r>
            <a:r>
              <a:rPr lang="es-ES" sz="4000" dirty="0" err="1" smtClean="0"/>
              <a:t>seen</a:t>
            </a:r>
            <a:r>
              <a:rPr lang="es-ES" sz="4000" dirty="0" smtClean="0"/>
              <a:t> </a:t>
            </a:r>
            <a:r>
              <a:rPr lang="es-ES" sz="4000" dirty="0" err="1" smtClean="0"/>
              <a:t>from</a:t>
            </a:r>
            <a:r>
              <a:rPr lang="es-ES" sz="4000" dirty="0" smtClean="0"/>
              <a:t> </a:t>
            </a:r>
            <a:r>
              <a:rPr lang="es-ES" sz="4000" dirty="0" err="1" smtClean="0"/>
              <a:t>earth</a:t>
            </a:r>
            <a:endParaRPr lang="es-ES" sz="40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400" dirty="0" err="1" smtClean="0"/>
              <a:t>Throughout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year</a:t>
            </a:r>
            <a:r>
              <a:rPr lang="es-ES" sz="2400" dirty="0" smtClean="0"/>
              <a:t>,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sun</a:t>
            </a:r>
            <a:r>
              <a:rPr lang="es-ES" sz="2400" dirty="0" smtClean="0"/>
              <a:t> </a:t>
            </a:r>
            <a:r>
              <a:rPr lang="es-ES" sz="2400" dirty="0" err="1" smtClean="0"/>
              <a:t>moves</a:t>
            </a:r>
            <a:r>
              <a:rPr lang="es-ES" sz="2400" dirty="0" smtClean="0"/>
              <a:t> </a:t>
            </a:r>
            <a:r>
              <a:rPr lang="es-ES" sz="2400" dirty="0" err="1" smtClean="0"/>
              <a:t>along</a:t>
            </a:r>
            <a:r>
              <a:rPr lang="es-ES" sz="2400" dirty="0" smtClean="0"/>
              <a:t> a </a:t>
            </a:r>
            <a:r>
              <a:rPr lang="es-ES" sz="2400" dirty="0" err="1" smtClean="0"/>
              <a:t>circle</a:t>
            </a:r>
            <a:r>
              <a:rPr lang="es-ES" sz="2400" dirty="0" smtClean="0"/>
              <a:t> </a:t>
            </a:r>
            <a:r>
              <a:rPr lang="es-ES" sz="2400" dirty="0" err="1" smtClean="0"/>
              <a:t>called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ecliptic</a:t>
            </a:r>
            <a:r>
              <a:rPr lang="es-ES" sz="2400" dirty="0" smtClean="0"/>
              <a:t>.</a:t>
            </a: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r>
              <a:rPr lang="es-ES" sz="2400" dirty="0" err="1" smtClean="0"/>
              <a:t>Its</a:t>
            </a:r>
            <a:r>
              <a:rPr lang="es-ES" sz="2400" dirty="0" smtClean="0"/>
              <a:t> </a:t>
            </a:r>
            <a:r>
              <a:rPr lang="es-ES" sz="2400" dirty="0" err="1" smtClean="0"/>
              <a:t>largest</a:t>
            </a:r>
            <a:r>
              <a:rPr lang="es-ES" sz="2400" dirty="0" smtClean="0"/>
              <a:t> </a:t>
            </a:r>
            <a:r>
              <a:rPr lang="es-ES" sz="2400" dirty="0" err="1" smtClean="0"/>
              <a:t>distance</a:t>
            </a:r>
            <a:r>
              <a:rPr lang="es-ES" sz="2400" dirty="0" smtClean="0"/>
              <a:t> to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equator</a:t>
            </a:r>
            <a:r>
              <a:rPr lang="es-ES" sz="2400" dirty="0" smtClean="0"/>
              <a:t> </a:t>
            </a:r>
            <a:r>
              <a:rPr lang="es-ES" sz="2400" dirty="0" err="1" smtClean="0"/>
              <a:t>takes</a:t>
            </a:r>
            <a:r>
              <a:rPr lang="es-ES" sz="2400" dirty="0" smtClean="0"/>
              <a:t> place at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solstices</a:t>
            </a:r>
            <a:r>
              <a:rPr lang="es-ES" sz="2400" dirty="0" smtClean="0"/>
              <a:t>, </a:t>
            </a:r>
            <a:r>
              <a:rPr lang="es-ES" sz="2400" dirty="0" err="1" smtClean="0"/>
              <a:t>when</a:t>
            </a:r>
            <a:r>
              <a:rPr lang="es-ES" sz="2400" dirty="0" smtClean="0"/>
              <a:t> </a:t>
            </a:r>
            <a:r>
              <a:rPr lang="es-ES" sz="2400" dirty="0" err="1" smtClean="0"/>
              <a:t>its</a:t>
            </a:r>
            <a:r>
              <a:rPr lang="es-ES" sz="2400" dirty="0" smtClean="0"/>
              <a:t> </a:t>
            </a:r>
            <a:r>
              <a:rPr lang="es-ES" sz="2400" dirty="0" err="1" smtClean="0"/>
              <a:t>declination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n-US" sz="2400" dirty="0" smtClean="0">
                <a:cs typeface="Arial" charset="0"/>
              </a:rPr>
              <a:t>±23º </a:t>
            </a:r>
            <a:r>
              <a:rPr lang="en-US" sz="2400" dirty="0" smtClean="0">
                <a:cs typeface="Arial" charset="0"/>
              </a:rPr>
              <a:t>27’.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Arial" charset="0"/>
              </a:rPr>
              <a:t>The </a:t>
            </a:r>
            <a:r>
              <a:rPr lang="en-US" sz="2400" dirty="0" smtClean="0">
                <a:cs typeface="Arial" charset="0"/>
              </a:rPr>
              <a:t>two celestial </a:t>
            </a:r>
            <a:r>
              <a:rPr lang="en-US" sz="2400" dirty="0" smtClean="0">
                <a:cs typeface="Arial" charset="0"/>
              </a:rPr>
              <a:t>parallels at this declination (and the corresponding equivalents on earth) define the tropics</a:t>
            </a:r>
            <a:r>
              <a:rPr lang="en-US" sz="2400" dirty="0" smtClean="0">
                <a:cs typeface="Arial" charset="0"/>
              </a:rPr>
              <a:t>:</a:t>
            </a:r>
            <a:endParaRPr lang="en-US" sz="2400" dirty="0" smtClean="0">
              <a:cs typeface="Arial" charset="0"/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cs typeface="Arial" charset="0"/>
              </a:rPr>
              <a:t>Tropic of Cancer </a:t>
            </a:r>
            <a:r>
              <a:rPr lang="en-US" sz="2000" dirty="0" smtClean="0">
                <a:cs typeface="Arial" charset="0"/>
              </a:rPr>
              <a:t>(N)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cs typeface="Arial" charset="0"/>
              </a:rPr>
              <a:t>Tropic of Capricorn </a:t>
            </a:r>
            <a:r>
              <a:rPr lang="en-US" sz="2000" dirty="0" smtClean="0">
                <a:cs typeface="Arial" charset="0"/>
              </a:rPr>
              <a:t>(S)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Arial" charset="0"/>
              </a:rPr>
              <a:t>On earth, two more parallels, called polar circles are defined at the same angular distance from the earth poles </a:t>
            </a:r>
            <a:r>
              <a:rPr lang="en-US" sz="2400" dirty="0" smtClean="0">
                <a:cs typeface="Arial" charset="0"/>
              </a:rPr>
              <a:t>(</a:t>
            </a:r>
            <a:r>
              <a:rPr lang="en-US" sz="2400" dirty="0" err="1" smtClean="0">
                <a:cs typeface="Arial" charset="0"/>
              </a:rPr>
              <a:t>lat</a:t>
            </a:r>
            <a:r>
              <a:rPr lang="en-US" sz="2400" dirty="0" smtClean="0">
                <a:cs typeface="Arial" charset="0"/>
              </a:rPr>
              <a:t>=66º 33’). </a:t>
            </a:r>
            <a:r>
              <a:rPr lang="en-US" sz="2400" dirty="0" smtClean="0">
                <a:cs typeface="Arial" charset="0"/>
              </a:rPr>
              <a:t>Above (below) this latitude, the sun does not set or rise at least one day per year.</a:t>
            </a:r>
            <a:endParaRPr lang="en-US" sz="2400" dirty="0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052513"/>
            <a:ext cx="5761038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341438"/>
            <a:ext cx="7620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7151688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Twilight</a:t>
            </a:r>
            <a:endParaRPr lang="es-E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800" dirty="0" err="1" smtClean="0"/>
              <a:t>Th</a:t>
            </a:r>
            <a:r>
              <a:rPr lang="es-ES" sz="2800" dirty="0" err="1" smtClean="0"/>
              <a:t>ree</a:t>
            </a:r>
            <a:r>
              <a:rPr lang="es-ES" sz="2800" dirty="0" smtClean="0"/>
              <a:t> </a:t>
            </a:r>
            <a:r>
              <a:rPr lang="es-ES" sz="2800" dirty="0" err="1" smtClean="0"/>
              <a:t>different</a:t>
            </a:r>
            <a:r>
              <a:rPr lang="es-ES" sz="2800" dirty="0" smtClean="0"/>
              <a:t> </a:t>
            </a:r>
            <a:r>
              <a:rPr lang="es-ES" sz="2800" dirty="0" err="1" smtClean="0"/>
              <a:t>type</a:t>
            </a:r>
            <a:r>
              <a:rPr lang="es-ES" sz="2800" dirty="0" smtClean="0"/>
              <a:t> of </a:t>
            </a:r>
            <a:r>
              <a:rPr lang="es-ES" sz="2800" dirty="0" err="1" smtClean="0"/>
              <a:t>twilight</a:t>
            </a:r>
            <a:r>
              <a:rPr lang="es-ES" sz="2800" dirty="0" smtClean="0"/>
              <a:t>:</a:t>
            </a:r>
            <a:endParaRPr lang="es-E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s-ES" sz="2400" dirty="0" smtClean="0"/>
              <a:t>Civil: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sun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6º </a:t>
            </a:r>
            <a:r>
              <a:rPr lang="es-ES" sz="2400" dirty="0" err="1" smtClean="0"/>
              <a:t>below</a:t>
            </a:r>
            <a:r>
              <a:rPr lang="es-ES" sz="2400" dirty="0" smtClean="0"/>
              <a:t> </a:t>
            </a:r>
            <a:r>
              <a:rPr lang="es-ES" sz="2400" dirty="0" err="1" smtClean="0"/>
              <a:t>horizon</a:t>
            </a:r>
            <a:endParaRPr lang="es-ES" sz="2400" dirty="0" smtClean="0"/>
          </a:p>
          <a:p>
            <a:pPr lvl="1" eaLnBrk="1" hangingPunct="1">
              <a:lnSpc>
                <a:spcPct val="90000"/>
              </a:lnSpc>
            </a:pPr>
            <a:endParaRPr lang="es-E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s-ES" sz="2400" dirty="0" err="1" smtClean="0"/>
              <a:t>Nautical</a:t>
            </a:r>
            <a:r>
              <a:rPr lang="es-ES" sz="2400" dirty="0" smtClean="0"/>
              <a:t>: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sun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12º </a:t>
            </a:r>
            <a:r>
              <a:rPr lang="es-ES" sz="2400" dirty="0" err="1" smtClean="0"/>
              <a:t>below</a:t>
            </a:r>
            <a:r>
              <a:rPr lang="es-ES" sz="2400" dirty="0" smtClean="0"/>
              <a:t> </a:t>
            </a:r>
            <a:r>
              <a:rPr lang="es-ES" sz="2400" dirty="0" err="1" smtClean="0"/>
              <a:t>horizon</a:t>
            </a:r>
            <a:endParaRPr lang="es-ES" sz="2400" dirty="0" smtClean="0"/>
          </a:p>
          <a:p>
            <a:pPr lvl="1" eaLnBrk="1" hangingPunct="1">
              <a:lnSpc>
                <a:spcPct val="90000"/>
              </a:lnSpc>
            </a:pPr>
            <a:endParaRPr lang="es-E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s-ES" sz="2400" dirty="0" err="1" smtClean="0"/>
              <a:t>Astronomical</a:t>
            </a:r>
            <a:r>
              <a:rPr lang="es-ES" sz="2400" dirty="0" smtClean="0"/>
              <a:t>: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sun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18º </a:t>
            </a:r>
            <a:r>
              <a:rPr lang="es-ES" sz="2400" dirty="0" err="1" smtClean="0"/>
              <a:t>below</a:t>
            </a:r>
            <a:r>
              <a:rPr lang="es-ES" sz="2400" dirty="0" smtClean="0"/>
              <a:t> </a:t>
            </a:r>
            <a:r>
              <a:rPr lang="es-ES" sz="2400" dirty="0" err="1" smtClean="0"/>
              <a:t>horizon</a:t>
            </a: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endParaRPr lang="es-ES" sz="2800" dirty="0" smtClean="0"/>
          </a:p>
          <a:p>
            <a:pPr eaLnBrk="1" hangingPunct="1">
              <a:lnSpc>
                <a:spcPct val="90000"/>
              </a:lnSpc>
            </a:pPr>
            <a:r>
              <a:rPr lang="es-ES" sz="2800" dirty="0" err="1" smtClean="0"/>
              <a:t>Twilight</a:t>
            </a:r>
            <a:r>
              <a:rPr lang="es-ES" sz="2800" dirty="0" smtClean="0"/>
              <a:t> </a:t>
            </a:r>
            <a:r>
              <a:rPr lang="es-ES" sz="2800" dirty="0" err="1" smtClean="0"/>
              <a:t>lasts</a:t>
            </a:r>
            <a:r>
              <a:rPr lang="es-ES" sz="2800" dirty="0" smtClean="0"/>
              <a:t> </a:t>
            </a:r>
            <a:r>
              <a:rPr lang="es-ES" sz="2800" dirty="0" err="1" smtClean="0"/>
              <a:t>longer</a:t>
            </a:r>
            <a:r>
              <a:rPr lang="es-ES" sz="2800" dirty="0" smtClean="0"/>
              <a:t> at </a:t>
            </a:r>
            <a:r>
              <a:rPr lang="es-ES" sz="2800" dirty="0" err="1" smtClean="0"/>
              <a:t>higher</a:t>
            </a:r>
            <a:r>
              <a:rPr lang="es-ES" sz="2800" dirty="0" smtClean="0"/>
              <a:t> latitudes.</a:t>
            </a: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Equator</a:t>
            </a:r>
            <a:r>
              <a:rPr lang="es-ES" dirty="0" smtClean="0"/>
              <a:t> </a:t>
            </a:r>
            <a:r>
              <a:rPr lang="es-ES" dirty="0" smtClean="0"/>
              <a:t>and</a:t>
            </a:r>
            <a:r>
              <a:rPr lang="es-ES" dirty="0" smtClean="0"/>
              <a:t> </a:t>
            </a:r>
            <a:r>
              <a:rPr lang="es-ES" dirty="0" err="1" smtClean="0"/>
              <a:t>Poles</a:t>
            </a:r>
            <a:endParaRPr lang="es-E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/>
            <a:r>
              <a:rPr lang="es-ES" dirty="0" err="1" smtClean="0"/>
              <a:t>Earth</a:t>
            </a:r>
            <a:r>
              <a:rPr lang="es-ES" dirty="0" smtClean="0"/>
              <a:t> </a:t>
            </a:r>
            <a:r>
              <a:rPr lang="es-ES" dirty="0" err="1" smtClean="0"/>
              <a:t>rotation</a:t>
            </a:r>
            <a:r>
              <a:rPr lang="es-ES" dirty="0" smtClean="0"/>
              <a:t> defines </a:t>
            </a:r>
            <a:r>
              <a:rPr lang="es-ES" dirty="0" err="1" smtClean="0"/>
              <a:t>two</a:t>
            </a:r>
            <a:r>
              <a:rPr lang="es-ES" dirty="0" smtClean="0"/>
              <a:t> </a:t>
            </a:r>
            <a:r>
              <a:rPr lang="es-ES" dirty="0" err="1" smtClean="0"/>
              <a:t>points</a:t>
            </a:r>
            <a:r>
              <a:rPr lang="es-ES" dirty="0" smtClean="0"/>
              <a:t> and a </a:t>
            </a:r>
            <a:r>
              <a:rPr lang="es-ES" dirty="0" err="1" smtClean="0"/>
              <a:t>plane</a:t>
            </a:r>
            <a:r>
              <a:rPr lang="es-ES" dirty="0"/>
              <a:t> </a:t>
            </a:r>
            <a:r>
              <a:rPr lang="es-ES" dirty="0" err="1" smtClean="0"/>
              <a:t>which</a:t>
            </a:r>
            <a:r>
              <a:rPr lang="es-ES" dirty="0" smtClean="0"/>
              <a:t> are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/>
              <a:t>important</a:t>
            </a:r>
            <a:r>
              <a:rPr lang="es-ES" dirty="0"/>
              <a:t> :</a:t>
            </a:r>
            <a:endParaRPr lang="es-ES" dirty="0" smtClean="0"/>
          </a:p>
          <a:p>
            <a:pPr lvl="1" eaLnBrk="1" hangingPunct="1"/>
            <a:endParaRPr lang="es-ES" dirty="0" smtClean="0"/>
          </a:p>
          <a:p>
            <a:pPr lvl="1" eaLnBrk="1" hangingPunct="1"/>
            <a:r>
              <a:rPr lang="es-ES" dirty="0" err="1" smtClean="0"/>
              <a:t>Poles</a:t>
            </a:r>
            <a:r>
              <a:rPr lang="es-ES" dirty="0" smtClean="0"/>
              <a:t>:</a:t>
            </a:r>
          </a:p>
          <a:p>
            <a:pPr lvl="1" eaLnBrk="1" hangingPunct="1">
              <a:buFontTx/>
              <a:buNone/>
            </a:pPr>
            <a:endParaRPr lang="es-ES" dirty="0" smtClean="0"/>
          </a:p>
          <a:p>
            <a:pPr lvl="2" eaLnBrk="1" hangingPunct="1"/>
            <a:r>
              <a:rPr lang="es-ES" dirty="0" smtClean="0"/>
              <a:t>North  Pole</a:t>
            </a:r>
            <a:endParaRPr lang="es-ES" dirty="0" smtClean="0"/>
          </a:p>
          <a:p>
            <a:pPr lvl="2" eaLnBrk="1" hangingPunct="1"/>
            <a:r>
              <a:rPr lang="es-ES" dirty="0" smtClean="0"/>
              <a:t>South Pole</a:t>
            </a:r>
            <a:endParaRPr lang="es-ES" dirty="0" smtClean="0"/>
          </a:p>
          <a:p>
            <a:pPr lvl="1" eaLnBrk="1" hangingPunct="1"/>
            <a:endParaRPr lang="es-ES" dirty="0" smtClean="0"/>
          </a:p>
          <a:p>
            <a:pPr lvl="1" eaLnBrk="1" hangingPunct="1"/>
            <a:r>
              <a:rPr lang="es-ES" dirty="0" err="1" smtClean="0"/>
              <a:t>Equator</a:t>
            </a:r>
            <a:r>
              <a:rPr lang="es-ES" dirty="0" smtClean="0"/>
              <a:t>: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49688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Terrestrial</a:t>
            </a:r>
            <a:r>
              <a:rPr lang="es-ES" dirty="0"/>
              <a:t> </a:t>
            </a:r>
            <a:r>
              <a:rPr lang="es-ES" dirty="0" err="1" smtClean="0"/>
              <a:t>Coordinates</a:t>
            </a:r>
            <a:r>
              <a:rPr lang="es-ES" dirty="0" smtClean="0"/>
              <a:t> </a:t>
            </a:r>
            <a:endParaRPr lang="es-E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800" dirty="0" err="1" smtClean="0"/>
              <a:t>Earth</a:t>
            </a:r>
            <a:r>
              <a:rPr lang="es-ES" sz="2800" dirty="0" smtClean="0"/>
              <a:t> </a:t>
            </a:r>
            <a:r>
              <a:rPr lang="es-ES" sz="2800" dirty="0" err="1" smtClean="0"/>
              <a:t>rotation</a:t>
            </a:r>
            <a:r>
              <a:rPr lang="es-ES" sz="2800" dirty="0" smtClean="0"/>
              <a:t> defines:</a:t>
            </a:r>
            <a:endParaRPr lang="es-E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s-ES" sz="2400" dirty="0" err="1" smtClean="0"/>
              <a:t>Poles</a:t>
            </a:r>
            <a:r>
              <a:rPr lang="es-ES" sz="2400" dirty="0" smtClean="0"/>
              <a:t>: </a:t>
            </a:r>
            <a:r>
              <a:rPr lang="es-ES" sz="2400" dirty="0" err="1" smtClean="0"/>
              <a:t>Intersection</a:t>
            </a:r>
            <a:r>
              <a:rPr lang="es-ES" sz="2400" dirty="0" smtClean="0"/>
              <a:t> of </a:t>
            </a:r>
            <a:r>
              <a:rPr lang="es-ES" sz="2400" dirty="0" err="1" smtClean="0"/>
              <a:t>rotation</a:t>
            </a:r>
            <a:r>
              <a:rPr lang="es-ES" sz="2400" dirty="0" smtClean="0"/>
              <a:t> axis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earth</a:t>
            </a:r>
            <a:r>
              <a:rPr lang="es-ES" sz="2400" dirty="0" smtClean="0"/>
              <a:t> </a:t>
            </a:r>
            <a:r>
              <a:rPr lang="es-ES" sz="2400" dirty="0" err="1" smtClean="0"/>
              <a:t>surface</a:t>
            </a:r>
            <a:r>
              <a:rPr lang="es-ES" sz="2400" dirty="0" smtClean="0"/>
              <a:t>.</a:t>
            </a:r>
            <a:endParaRPr lang="es-E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s-ES" sz="2400" dirty="0" err="1" smtClean="0"/>
              <a:t>Equator</a:t>
            </a:r>
            <a:r>
              <a:rPr lang="es-ES" sz="2400" dirty="0" smtClean="0"/>
              <a:t>: </a:t>
            </a:r>
            <a:r>
              <a:rPr lang="es-ES" sz="2400" dirty="0" err="1" smtClean="0"/>
              <a:t>Plane</a:t>
            </a:r>
            <a:r>
              <a:rPr lang="es-ES" sz="2400" dirty="0" smtClean="0"/>
              <a:t> </a:t>
            </a:r>
            <a:r>
              <a:rPr lang="es-ES" sz="2400" dirty="0" smtClean="0"/>
              <a:t>perpendicular </a:t>
            </a:r>
            <a:r>
              <a:rPr lang="es-ES" sz="2400" dirty="0" smtClean="0"/>
              <a:t>to axis </a:t>
            </a:r>
            <a:r>
              <a:rPr lang="es-ES" sz="2400" dirty="0" err="1" smtClean="0"/>
              <a:t>passing</a:t>
            </a:r>
            <a:r>
              <a:rPr lang="es-ES" sz="2400" dirty="0" smtClean="0"/>
              <a:t> </a:t>
            </a:r>
            <a:r>
              <a:rPr lang="es-ES" sz="2400" dirty="0" err="1" smtClean="0"/>
              <a:t>through</a:t>
            </a:r>
            <a:r>
              <a:rPr lang="es-ES" sz="2400" dirty="0" smtClean="0"/>
              <a:t> </a:t>
            </a:r>
            <a:r>
              <a:rPr lang="es-ES" sz="2400" dirty="0" err="1" smtClean="0"/>
              <a:t>earth’s</a:t>
            </a:r>
            <a:r>
              <a:rPr lang="es-ES" sz="2400" dirty="0" smtClean="0"/>
              <a:t> center</a:t>
            </a:r>
            <a:r>
              <a:rPr lang="es-ES" sz="2400" dirty="0" smtClean="0"/>
              <a:t>.</a:t>
            </a: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r>
              <a:rPr lang="es-ES" sz="2800" dirty="0" smtClean="0"/>
              <a:t>A set of “polar” </a:t>
            </a:r>
            <a:r>
              <a:rPr lang="es-ES" sz="2800" dirty="0" err="1" smtClean="0"/>
              <a:t>coordinates</a:t>
            </a:r>
            <a:r>
              <a:rPr lang="es-ES" sz="2800" dirty="0" smtClean="0"/>
              <a:t> are </a:t>
            </a:r>
            <a:r>
              <a:rPr lang="es-ES" sz="2800" dirty="0" err="1" smtClean="0"/>
              <a:t>defined</a:t>
            </a:r>
            <a:r>
              <a:rPr lang="es-ES" sz="2800" dirty="0" smtClean="0"/>
              <a:t> </a:t>
            </a:r>
            <a:r>
              <a:rPr lang="es-ES" sz="2800" dirty="0" err="1" smtClean="0"/>
              <a:t>with</a:t>
            </a:r>
            <a:r>
              <a:rPr lang="es-ES" sz="2800" dirty="0" smtClean="0"/>
              <a:t> </a:t>
            </a:r>
            <a:r>
              <a:rPr lang="es-ES" sz="2800" dirty="0" err="1" smtClean="0"/>
              <a:t>respect</a:t>
            </a:r>
            <a:r>
              <a:rPr lang="es-ES" sz="2800" dirty="0" smtClean="0"/>
              <a:t> to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equator</a:t>
            </a:r>
            <a:r>
              <a:rPr lang="es-ES" sz="2800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dirty="0" err="1" smtClean="0"/>
              <a:t>Latitude</a:t>
            </a:r>
            <a:r>
              <a:rPr lang="es-ES" sz="2400" dirty="0" smtClean="0"/>
              <a:t>: </a:t>
            </a:r>
            <a:r>
              <a:rPr lang="es-ES" sz="2400" dirty="0" err="1" smtClean="0"/>
              <a:t>a</a:t>
            </a:r>
            <a:r>
              <a:rPr lang="es-ES" sz="2400" dirty="0" err="1" smtClean="0"/>
              <a:t>ngle</a:t>
            </a:r>
            <a:r>
              <a:rPr lang="es-ES" sz="2400" dirty="0" smtClean="0"/>
              <a:t> </a:t>
            </a:r>
            <a:r>
              <a:rPr lang="es-ES" sz="2400" dirty="0" err="1" smtClean="0"/>
              <a:t>measured</a:t>
            </a:r>
            <a:r>
              <a:rPr lang="es-ES" sz="2400" dirty="0" smtClean="0"/>
              <a:t> </a:t>
            </a:r>
            <a:r>
              <a:rPr lang="es-ES" sz="2400" dirty="0" err="1" smtClean="0"/>
              <a:t>from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equator</a:t>
            </a:r>
            <a:r>
              <a:rPr lang="es-ES" sz="2400" dirty="0" smtClean="0"/>
              <a:t> </a:t>
            </a:r>
            <a:r>
              <a:rPr lang="es-ES" sz="2400" dirty="0" err="1" smtClean="0"/>
              <a:t>towards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poles</a:t>
            </a:r>
            <a:r>
              <a:rPr lang="es-ES" sz="2400" dirty="0" smtClean="0"/>
              <a:t>: + </a:t>
            </a:r>
            <a:r>
              <a:rPr lang="es-ES" sz="2400" dirty="0" err="1" smtClean="0"/>
              <a:t>if</a:t>
            </a:r>
            <a:r>
              <a:rPr lang="es-ES" sz="2400" dirty="0" smtClean="0"/>
              <a:t> </a:t>
            </a:r>
            <a:r>
              <a:rPr lang="es-ES" sz="2400" dirty="0" smtClean="0"/>
              <a:t>N </a:t>
            </a:r>
            <a:r>
              <a:rPr lang="es-ES" sz="2400" dirty="0" smtClean="0"/>
              <a:t>and </a:t>
            </a:r>
            <a:r>
              <a:rPr lang="es-ES" sz="2400" dirty="0" smtClean="0"/>
              <a:t>– </a:t>
            </a:r>
            <a:r>
              <a:rPr lang="es-ES" sz="2400" dirty="0" err="1" smtClean="0"/>
              <a:t>if</a:t>
            </a:r>
            <a:r>
              <a:rPr lang="es-ES" sz="2400" dirty="0" smtClean="0"/>
              <a:t> </a:t>
            </a:r>
            <a:r>
              <a:rPr lang="es-ES" sz="2400" dirty="0" smtClean="0"/>
              <a:t>S. </a:t>
            </a:r>
            <a:r>
              <a:rPr lang="es-ES" sz="2400" dirty="0" err="1" smtClean="0"/>
              <a:t>Measured</a:t>
            </a:r>
            <a:r>
              <a:rPr lang="es-ES" sz="2400" dirty="0" smtClean="0"/>
              <a:t> in </a:t>
            </a:r>
            <a:r>
              <a:rPr lang="es-ES" sz="2400" dirty="0" err="1" smtClean="0"/>
              <a:t>degrees</a:t>
            </a:r>
            <a:r>
              <a:rPr lang="es-ES" sz="2400" dirty="0" smtClean="0"/>
              <a:t>.</a:t>
            </a:r>
            <a:endParaRPr lang="es-E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s-ES" sz="2400" dirty="0" err="1" smtClean="0"/>
              <a:t>Longitude</a:t>
            </a:r>
            <a:r>
              <a:rPr lang="es-ES" sz="2400" dirty="0" smtClean="0"/>
              <a:t>: </a:t>
            </a:r>
            <a:r>
              <a:rPr lang="es-ES" sz="2400" dirty="0" err="1" smtClean="0"/>
              <a:t>a</a:t>
            </a:r>
            <a:r>
              <a:rPr lang="es-ES" sz="2400" dirty="0" err="1" smtClean="0"/>
              <a:t>ngle</a:t>
            </a:r>
            <a:r>
              <a:rPr lang="es-ES" sz="2400" dirty="0" smtClean="0"/>
              <a:t> </a:t>
            </a:r>
            <a:r>
              <a:rPr lang="es-ES" sz="2400" dirty="0" err="1" smtClean="0"/>
              <a:t>measured</a:t>
            </a:r>
            <a:r>
              <a:rPr lang="es-ES" sz="2400" dirty="0" smtClean="0"/>
              <a:t> </a:t>
            </a:r>
            <a:r>
              <a:rPr lang="es-ES" sz="2400" dirty="0" err="1" smtClean="0"/>
              <a:t>along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equator</a:t>
            </a:r>
            <a:r>
              <a:rPr lang="es-ES" sz="2400" dirty="0" smtClean="0"/>
              <a:t> </a:t>
            </a:r>
            <a:r>
              <a:rPr lang="es-ES" sz="2400" dirty="0" err="1" smtClean="0"/>
              <a:t>from</a:t>
            </a:r>
            <a:r>
              <a:rPr lang="es-ES" sz="2400" dirty="0" smtClean="0"/>
              <a:t> </a:t>
            </a:r>
            <a:r>
              <a:rPr lang="es-ES" sz="2400" dirty="0" err="1" smtClean="0"/>
              <a:t>an</a:t>
            </a:r>
            <a:r>
              <a:rPr lang="es-ES" sz="2400" dirty="0" smtClean="0"/>
              <a:t> (</a:t>
            </a:r>
            <a:r>
              <a:rPr lang="es-ES" sz="2400" dirty="0" err="1" smtClean="0"/>
              <a:t>arbitrary</a:t>
            </a:r>
            <a:r>
              <a:rPr lang="es-ES" sz="2400" dirty="0" smtClean="0"/>
              <a:t>) </a:t>
            </a:r>
            <a:r>
              <a:rPr lang="es-ES" sz="2400" dirty="0" err="1" smtClean="0"/>
              <a:t>origin</a:t>
            </a:r>
            <a:r>
              <a:rPr lang="es-ES" sz="2400" dirty="0" smtClean="0"/>
              <a:t> </a:t>
            </a:r>
            <a:r>
              <a:rPr lang="es-ES" sz="2400" dirty="0" smtClean="0">
                <a:sym typeface="Wingdings" pitchFamily="2" charset="2"/>
              </a:rPr>
              <a:t> Greenwich Meridian: </a:t>
            </a:r>
            <a:r>
              <a:rPr lang="es-ES" sz="2400" dirty="0" smtClean="0">
                <a:sym typeface="Wingdings" pitchFamily="2" charset="2"/>
              </a:rPr>
              <a:t>+ </a:t>
            </a:r>
            <a:r>
              <a:rPr lang="es-ES" sz="2400" dirty="0" err="1" smtClean="0">
                <a:sym typeface="Wingdings" pitchFamily="2" charset="2"/>
              </a:rPr>
              <a:t>if</a:t>
            </a:r>
            <a:r>
              <a:rPr lang="es-ES" sz="2400" dirty="0" smtClean="0">
                <a:sym typeface="Wingdings" pitchFamily="2" charset="2"/>
              </a:rPr>
              <a:t> </a:t>
            </a:r>
            <a:r>
              <a:rPr lang="es-ES" sz="2400" dirty="0" smtClean="0">
                <a:sym typeface="Wingdings" pitchFamily="2" charset="2"/>
              </a:rPr>
              <a:t>E </a:t>
            </a:r>
            <a:r>
              <a:rPr lang="es-ES" sz="2400" dirty="0" smtClean="0">
                <a:sym typeface="Wingdings" pitchFamily="2" charset="2"/>
              </a:rPr>
              <a:t>and </a:t>
            </a:r>
            <a:r>
              <a:rPr lang="es-ES" sz="2400" dirty="0" smtClean="0">
                <a:sym typeface="Wingdings" pitchFamily="2" charset="2"/>
              </a:rPr>
              <a:t>– </a:t>
            </a:r>
            <a:r>
              <a:rPr lang="es-ES" sz="2400" dirty="0" err="1" smtClean="0">
                <a:sym typeface="Wingdings" pitchFamily="2" charset="2"/>
              </a:rPr>
              <a:t>if</a:t>
            </a:r>
            <a:r>
              <a:rPr lang="es-ES" sz="2400" dirty="0" smtClean="0">
                <a:sym typeface="Wingdings" pitchFamily="2" charset="2"/>
              </a:rPr>
              <a:t> </a:t>
            </a:r>
            <a:r>
              <a:rPr lang="es-ES" sz="2400" dirty="0">
                <a:sym typeface="Wingdings" pitchFamily="2" charset="2"/>
              </a:rPr>
              <a:t>W</a:t>
            </a:r>
            <a:r>
              <a:rPr lang="es-ES" sz="2400" dirty="0" smtClean="0">
                <a:sym typeface="Wingdings" pitchFamily="2" charset="2"/>
              </a:rPr>
              <a:t>. </a:t>
            </a:r>
            <a:r>
              <a:rPr lang="es-ES" sz="2400" dirty="0" err="1" smtClean="0">
                <a:sym typeface="Wingdings" pitchFamily="2" charset="2"/>
              </a:rPr>
              <a:t>Measured</a:t>
            </a:r>
            <a:r>
              <a:rPr lang="es-ES" sz="2400" dirty="0" smtClean="0">
                <a:sym typeface="Wingdings" pitchFamily="2" charset="2"/>
              </a:rPr>
              <a:t> in º</a:t>
            </a:r>
            <a:r>
              <a:rPr lang="es-ES" sz="2400" dirty="0" smtClean="0">
                <a:sym typeface="Wingdings" pitchFamily="2" charset="2"/>
              </a:rPr>
              <a:t>,’ y ‘’. </a:t>
            </a:r>
            <a:r>
              <a:rPr lang="es-ES" sz="2400" dirty="0" err="1" smtClean="0">
                <a:sym typeface="Wingdings" pitchFamily="2" charset="2"/>
              </a:rPr>
              <a:t>It</a:t>
            </a:r>
            <a:r>
              <a:rPr lang="es-ES" sz="2400" dirty="0" smtClean="0">
                <a:sym typeface="Wingdings" pitchFamily="2" charset="2"/>
              </a:rPr>
              <a:t> can </a:t>
            </a:r>
            <a:r>
              <a:rPr lang="es-ES" sz="2400" dirty="0" err="1" smtClean="0">
                <a:sym typeface="Wingdings" pitchFamily="2" charset="2"/>
              </a:rPr>
              <a:t>also</a:t>
            </a:r>
            <a:r>
              <a:rPr lang="es-ES" sz="2400" dirty="0" smtClean="0">
                <a:sym typeface="Wingdings" pitchFamily="2" charset="2"/>
              </a:rPr>
              <a:t> be </a:t>
            </a:r>
            <a:r>
              <a:rPr lang="es-ES" sz="2400" dirty="0" err="1" smtClean="0">
                <a:sym typeface="Wingdings" pitchFamily="2" charset="2"/>
              </a:rPr>
              <a:t>measured</a:t>
            </a:r>
            <a:r>
              <a:rPr lang="es-ES" sz="2400" dirty="0" smtClean="0">
                <a:sym typeface="Wingdings" pitchFamily="2" charset="2"/>
              </a:rPr>
              <a:t> in time </a:t>
            </a:r>
            <a:r>
              <a:rPr lang="es-ES" sz="2400" dirty="0" err="1" smtClean="0">
                <a:sym typeface="Wingdings" pitchFamily="2" charset="2"/>
              </a:rPr>
              <a:t>units</a:t>
            </a:r>
            <a:r>
              <a:rPr lang="es-ES" sz="2400" dirty="0" smtClean="0">
                <a:sym typeface="Wingdings" pitchFamily="2" charset="2"/>
              </a:rPr>
              <a:t> </a:t>
            </a:r>
            <a:r>
              <a:rPr lang="es-ES" sz="2400" dirty="0" err="1" smtClean="0">
                <a:sym typeface="Wingdings" pitchFamily="2" charset="2"/>
              </a:rPr>
              <a:t>using</a:t>
            </a:r>
            <a:r>
              <a:rPr lang="es-ES" sz="2400" dirty="0" smtClean="0">
                <a:sym typeface="Wingdings" pitchFamily="2" charset="2"/>
              </a:rPr>
              <a:t> </a:t>
            </a:r>
            <a:r>
              <a:rPr lang="es-ES" sz="2400" dirty="0" smtClean="0">
                <a:sym typeface="Wingdings" pitchFamily="2" charset="2"/>
              </a:rPr>
              <a:t>1h=15º.</a:t>
            </a:r>
            <a:endParaRPr lang="es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 descr="x-wor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04813"/>
            <a:ext cx="6564313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rgbClr val="FF33CC"/>
                </a:solidFill>
              </a:rPr>
              <a:t>Movement</a:t>
            </a:r>
            <a:r>
              <a:rPr lang="es-ES_tradnl" dirty="0" smtClean="0">
                <a:solidFill>
                  <a:srgbClr val="FF33CC"/>
                </a:solidFill>
              </a:rPr>
              <a:t> of </a:t>
            </a:r>
            <a:r>
              <a:rPr lang="es-ES_tradnl" dirty="0" err="1" smtClean="0">
                <a:solidFill>
                  <a:srgbClr val="FF33CC"/>
                </a:solidFill>
              </a:rPr>
              <a:t>stars</a:t>
            </a:r>
            <a:endParaRPr lang="es-ES" dirty="0" smtClean="0">
              <a:solidFill>
                <a:srgbClr val="FF33CC"/>
              </a:solidFill>
            </a:endParaRPr>
          </a:p>
        </p:txBody>
      </p:sp>
      <p:pic>
        <p:nvPicPr>
          <p:cNvPr id="3075" name="Picture 7" descr="ns9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700213"/>
            <a:ext cx="3019425" cy="4525962"/>
          </a:xfrm>
          <a:noFill/>
        </p:spPr>
      </p:pic>
      <p:pic>
        <p:nvPicPr>
          <p:cNvPr id="3076" name="Picture 8" descr="track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5375" y="2133600"/>
            <a:ext cx="5292725" cy="3871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s-ES" dirty="0" err="1" smtClean="0"/>
              <a:t>Geographic</a:t>
            </a:r>
            <a:r>
              <a:rPr lang="es-ES" dirty="0" smtClean="0"/>
              <a:t> </a:t>
            </a:r>
            <a:r>
              <a:rPr lang="es-ES" dirty="0" err="1" smtClean="0"/>
              <a:t>coordinates</a:t>
            </a:r>
            <a:r>
              <a:rPr lang="es-ES" dirty="0" smtClean="0"/>
              <a:t> (</a:t>
            </a:r>
            <a:r>
              <a:rPr lang="es-ES" dirty="0" smtClean="0"/>
              <a:t>II)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dirty="0" err="1" smtClean="0"/>
              <a:t>Earth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slightly</a:t>
            </a:r>
            <a:r>
              <a:rPr lang="es-ES" dirty="0" smtClean="0"/>
              <a:t> </a:t>
            </a:r>
            <a:r>
              <a:rPr lang="es-ES" dirty="0" err="1" smtClean="0"/>
              <a:t>flattened</a:t>
            </a:r>
            <a:r>
              <a:rPr lang="es-ES" dirty="0" smtClean="0"/>
              <a:t> at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poles</a:t>
            </a:r>
            <a:r>
              <a:rPr lang="es-ES" dirty="0" smtClean="0"/>
              <a:t>. </a:t>
            </a:r>
            <a:r>
              <a:rPr lang="es-ES" dirty="0" err="1" smtClean="0"/>
              <a:t>We</a:t>
            </a:r>
            <a:r>
              <a:rPr lang="es-ES" dirty="0" smtClean="0"/>
              <a:t> can define a </a:t>
            </a:r>
            <a:r>
              <a:rPr lang="es-ES" dirty="0" err="1" smtClean="0"/>
              <a:t>geoid</a:t>
            </a:r>
            <a:r>
              <a:rPr lang="es-ES" dirty="0" smtClean="0"/>
              <a:t> </a:t>
            </a:r>
            <a:r>
              <a:rPr lang="es-ES" dirty="0" smtClean="0"/>
              <a:t>(</a:t>
            </a:r>
            <a:r>
              <a:rPr lang="es-ES" dirty="0" err="1" smtClean="0"/>
              <a:t>equipot</a:t>
            </a:r>
            <a:r>
              <a:rPr lang="es-ES" dirty="0" smtClean="0"/>
              <a:t>.)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similar to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ellipsoid</a:t>
            </a:r>
            <a:r>
              <a:rPr lang="es-ES" dirty="0" smtClean="0"/>
              <a:t> of </a:t>
            </a:r>
            <a:r>
              <a:rPr lang="es-ES" dirty="0" err="1" smtClean="0"/>
              <a:t>revolution</a:t>
            </a:r>
            <a:r>
              <a:rPr lang="es-E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flattening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:</a:t>
            </a:r>
            <a:endParaRPr lang="es-ES" dirty="0" smtClean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  <a:p>
            <a:pPr eaLnBrk="1" hangingPunct="1">
              <a:lnSpc>
                <a:spcPct val="90000"/>
              </a:lnSpc>
            </a:pPr>
            <a:r>
              <a:rPr lang="es-ES" dirty="0" err="1" smtClean="0"/>
              <a:t>Ci</a:t>
            </a:r>
            <a:r>
              <a:rPr lang="es-ES" dirty="0" err="1" smtClean="0"/>
              <a:t>rcles</a:t>
            </a:r>
            <a:r>
              <a:rPr lang="es-ES" dirty="0" smtClean="0"/>
              <a:t> of </a:t>
            </a:r>
            <a:r>
              <a:rPr lang="es-ES" dirty="0" err="1" smtClean="0"/>
              <a:t>equal</a:t>
            </a:r>
            <a:r>
              <a:rPr lang="es-ES" dirty="0" smtClean="0"/>
              <a:t> </a:t>
            </a:r>
            <a:r>
              <a:rPr lang="es-ES" dirty="0" err="1" smtClean="0"/>
              <a:t>latitude</a:t>
            </a:r>
            <a:r>
              <a:rPr lang="es-ES" dirty="0" smtClean="0"/>
              <a:t> are </a:t>
            </a:r>
            <a:r>
              <a:rPr lang="es-ES" dirty="0" err="1" smtClean="0"/>
              <a:t>called</a:t>
            </a:r>
            <a:r>
              <a:rPr lang="es-ES" dirty="0" smtClean="0"/>
              <a:t> PARALLELS</a:t>
            </a:r>
            <a:endParaRPr lang="es-ES" dirty="0" smtClean="0"/>
          </a:p>
          <a:p>
            <a:pPr eaLnBrk="1" hangingPunct="1">
              <a:lnSpc>
                <a:spcPct val="90000"/>
              </a:lnSpc>
            </a:pPr>
            <a:r>
              <a:rPr lang="es-ES" dirty="0" err="1" smtClean="0"/>
              <a:t>Ci</a:t>
            </a:r>
            <a:r>
              <a:rPr lang="es-ES" dirty="0" err="1" smtClean="0"/>
              <a:t>rcles</a:t>
            </a:r>
            <a:r>
              <a:rPr lang="es-ES" dirty="0" smtClean="0"/>
              <a:t> of </a:t>
            </a:r>
            <a:r>
              <a:rPr lang="es-ES" dirty="0" err="1" smtClean="0"/>
              <a:t>equal</a:t>
            </a:r>
            <a:r>
              <a:rPr lang="es-ES" dirty="0" smtClean="0"/>
              <a:t> </a:t>
            </a:r>
            <a:r>
              <a:rPr lang="es-ES" dirty="0" err="1" smtClean="0"/>
              <a:t>longitude</a:t>
            </a:r>
            <a:r>
              <a:rPr lang="es-ES" dirty="0" smtClean="0"/>
              <a:t> are </a:t>
            </a:r>
            <a:r>
              <a:rPr lang="es-ES" dirty="0" err="1" smtClean="0"/>
              <a:t>called</a:t>
            </a:r>
            <a:r>
              <a:rPr lang="es-ES" dirty="0" smtClean="0"/>
              <a:t> MERIDIANS</a:t>
            </a:r>
            <a:endParaRPr lang="es-ES" dirty="0" smtClean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3141663"/>
            <a:ext cx="223202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Geographic</a:t>
            </a:r>
            <a:r>
              <a:rPr lang="es-ES" dirty="0" smtClean="0"/>
              <a:t> </a:t>
            </a:r>
            <a:r>
              <a:rPr lang="es-ES" dirty="0" err="1" smtClean="0"/>
              <a:t>Coordinates</a:t>
            </a:r>
            <a:r>
              <a:rPr lang="es-ES" dirty="0" smtClean="0"/>
              <a:t> </a:t>
            </a:r>
            <a:r>
              <a:rPr lang="es-ES" dirty="0"/>
              <a:t>(</a:t>
            </a:r>
            <a:r>
              <a:rPr lang="es-ES" dirty="0" smtClean="0"/>
              <a:t>III)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800" dirty="0" smtClean="0"/>
              <a:t>A “</a:t>
            </a:r>
            <a:r>
              <a:rPr lang="es-ES" sz="2800" dirty="0" err="1" smtClean="0"/>
              <a:t>nautical</a:t>
            </a:r>
            <a:r>
              <a:rPr lang="es-ES" sz="2800" dirty="0" smtClean="0"/>
              <a:t> </a:t>
            </a:r>
            <a:r>
              <a:rPr lang="es-ES" sz="2800" dirty="0" err="1" smtClean="0"/>
              <a:t>mile</a:t>
            </a:r>
            <a:r>
              <a:rPr lang="es-ES" sz="2800" dirty="0" smtClean="0"/>
              <a:t>”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defined</a:t>
            </a:r>
            <a:r>
              <a:rPr lang="es-ES" sz="2800" dirty="0" smtClean="0"/>
              <a:t> as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length</a:t>
            </a:r>
            <a:r>
              <a:rPr lang="es-ES" sz="2800" dirty="0" smtClean="0"/>
              <a:t> of 1 </a:t>
            </a:r>
            <a:r>
              <a:rPr lang="es-ES" sz="2800" dirty="0" err="1" smtClean="0"/>
              <a:t>arcmin</a:t>
            </a:r>
            <a:r>
              <a:rPr lang="es-ES" sz="2800" dirty="0" smtClean="0"/>
              <a:t> of </a:t>
            </a:r>
            <a:r>
              <a:rPr lang="es-ES" sz="2800" dirty="0" err="1" smtClean="0"/>
              <a:t>longitude</a:t>
            </a:r>
            <a:r>
              <a:rPr lang="es-ES" sz="2800" dirty="0" smtClean="0"/>
              <a:t> </a:t>
            </a:r>
            <a:r>
              <a:rPr lang="es-ES" sz="2800" u="sng" dirty="0" smtClean="0"/>
              <a:t>at </a:t>
            </a:r>
            <a:r>
              <a:rPr lang="es-ES" sz="2800" u="sng" dirty="0" err="1" smtClean="0"/>
              <a:t>the</a:t>
            </a:r>
            <a:r>
              <a:rPr lang="es-ES" sz="2800" u="sng" dirty="0" smtClean="0"/>
              <a:t> </a:t>
            </a:r>
            <a:r>
              <a:rPr lang="es-ES" sz="2800" u="sng" dirty="0" err="1" smtClean="0"/>
              <a:t>equator</a:t>
            </a:r>
            <a:r>
              <a:rPr lang="es-ES" sz="2800" u="sng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u="sng" dirty="0" smtClean="0"/>
              <a:t>1nmi=1852m </a:t>
            </a:r>
            <a:r>
              <a:rPr lang="es-ES" sz="2800" dirty="0" smtClean="0"/>
              <a:t>(1 </a:t>
            </a:r>
            <a:r>
              <a:rPr lang="es-ES" sz="2800" dirty="0" err="1" smtClean="0"/>
              <a:t>stat</a:t>
            </a:r>
            <a:r>
              <a:rPr lang="es-ES" sz="2800" dirty="0" smtClean="0"/>
              <a:t> </a:t>
            </a:r>
            <a:r>
              <a:rPr lang="es-ES" sz="2800" dirty="0" err="1" smtClean="0"/>
              <a:t>mile</a:t>
            </a:r>
            <a:r>
              <a:rPr lang="es-ES" sz="2800" dirty="0" smtClean="0"/>
              <a:t>=1609.344m</a:t>
            </a:r>
            <a:r>
              <a:rPr lang="es-ES" sz="28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dirty="0"/>
              <a:t>A</a:t>
            </a:r>
            <a:r>
              <a:rPr lang="es-ES" sz="2800" dirty="0" smtClean="0"/>
              <a:t> </a:t>
            </a:r>
            <a:r>
              <a:rPr lang="es-ES" sz="2800" dirty="0" smtClean="0"/>
              <a:t>cable </a:t>
            </a:r>
            <a:r>
              <a:rPr lang="es-ES" sz="2800" dirty="0" err="1" smtClean="0"/>
              <a:t>is</a:t>
            </a:r>
            <a:r>
              <a:rPr lang="es-ES" sz="2800" dirty="0" smtClean="0"/>
              <a:t> a </a:t>
            </a:r>
            <a:r>
              <a:rPr lang="es-ES" sz="2800" dirty="0" err="1" smtClean="0"/>
              <a:t>tenth</a:t>
            </a:r>
            <a:r>
              <a:rPr lang="es-ES" sz="2800" dirty="0" smtClean="0"/>
              <a:t> of a </a:t>
            </a:r>
            <a:r>
              <a:rPr lang="es-ES" sz="2800" dirty="0" err="1" smtClean="0"/>
              <a:t>nmi</a:t>
            </a:r>
            <a:r>
              <a:rPr lang="es-ES" sz="2800" dirty="0" smtClean="0"/>
              <a:t>=185.2m</a:t>
            </a:r>
            <a:endParaRPr lang="es-ES" sz="2800" dirty="0" smtClean="0"/>
          </a:p>
          <a:p>
            <a:pPr eaLnBrk="1" hangingPunct="1">
              <a:lnSpc>
                <a:spcPct val="90000"/>
              </a:lnSpc>
            </a:pPr>
            <a:r>
              <a:rPr lang="es-ES" sz="2800" dirty="0" smtClean="0"/>
              <a:t>El </a:t>
            </a:r>
            <a:r>
              <a:rPr lang="es-ES" sz="2800" dirty="0" err="1" smtClean="0"/>
              <a:t>knot</a:t>
            </a:r>
            <a:r>
              <a:rPr lang="es-ES" sz="2800" dirty="0" smtClean="0"/>
              <a:t> </a:t>
            </a:r>
            <a:r>
              <a:rPr lang="es-ES" sz="2800" dirty="0" err="1"/>
              <a:t>i</a:t>
            </a:r>
            <a:r>
              <a:rPr lang="es-ES" sz="2800" dirty="0" err="1" smtClean="0"/>
              <a:t>s</a:t>
            </a:r>
            <a:r>
              <a:rPr lang="es-ES" sz="2800" dirty="0" smtClean="0"/>
              <a:t> a </a:t>
            </a:r>
            <a:r>
              <a:rPr lang="es-ES" sz="2800" dirty="0" err="1" smtClean="0"/>
              <a:t>speed</a:t>
            </a:r>
            <a:r>
              <a:rPr lang="es-ES" sz="2800" dirty="0" smtClean="0"/>
              <a:t> of 1nmi/</a:t>
            </a:r>
            <a:r>
              <a:rPr lang="es-ES" sz="2800" dirty="0" err="1" smtClean="0"/>
              <a:t>hour</a:t>
            </a:r>
            <a:endParaRPr lang="es-ES" sz="2800" dirty="0" smtClean="0"/>
          </a:p>
          <a:p>
            <a:pPr eaLnBrk="1" hangingPunct="1">
              <a:lnSpc>
                <a:spcPct val="90000"/>
              </a:lnSpc>
            </a:pPr>
            <a:r>
              <a:rPr lang="es-ES" sz="2800" dirty="0" smtClean="0"/>
              <a:t>At </a:t>
            </a:r>
            <a:r>
              <a:rPr lang="es-ES" sz="2800" dirty="0" err="1" smtClean="0"/>
              <a:t>different</a:t>
            </a:r>
            <a:r>
              <a:rPr lang="es-ES" sz="2800" dirty="0" smtClean="0"/>
              <a:t> </a:t>
            </a:r>
            <a:r>
              <a:rPr lang="es-ES" sz="2800" dirty="0" err="1" smtClean="0"/>
              <a:t>latitude</a:t>
            </a:r>
            <a:r>
              <a:rPr lang="es-ES" sz="2800" dirty="0" smtClean="0"/>
              <a:t>, </a:t>
            </a:r>
            <a:r>
              <a:rPr lang="es-ES" sz="2800" dirty="0" smtClean="0"/>
              <a:t>1 </a:t>
            </a:r>
            <a:r>
              <a:rPr lang="es-ES" sz="2800" dirty="0" err="1" smtClean="0"/>
              <a:t>arcmin</a:t>
            </a:r>
            <a:r>
              <a:rPr lang="es-ES" sz="2800" dirty="0" smtClean="0"/>
              <a:t> of </a:t>
            </a:r>
            <a:r>
              <a:rPr lang="es-ES" sz="2800" dirty="0" err="1" smtClean="0"/>
              <a:t>longitude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shorter</a:t>
            </a:r>
            <a:r>
              <a:rPr lang="es-ES" sz="2800" dirty="0" smtClean="0"/>
              <a:t> </a:t>
            </a:r>
            <a:r>
              <a:rPr lang="es-ES" sz="2800" dirty="0" err="1" smtClean="0"/>
              <a:t>by</a:t>
            </a:r>
            <a:r>
              <a:rPr lang="es-ES" sz="2800" dirty="0" smtClean="0"/>
              <a:t> a factor </a:t>
            </a:r>
            <a:r>
              <a:rPr lang="es-ES" sz="2800" dirty="0" err="1" smtClean="0"/>
              <a:t>cos</a:t>
            </a:r>
            <a:r>
              <a:rPr lang="el-GR" sz="2800" dirty="0" smtClean="0">
                <a:cs typeface="Arial" charset="0"/>
              </a:rPr>
              <a:t>Φ</a:t>
            </a:r>
            <a:r>
              <a:rPr lang="es-ES" sz="2800" dirty="0" smtClean="0"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dirty="0" smtClean="0">
                <a:cs typeface="Arial" charset="0"/>
              </a:rPr>
              <a:t>To be </a:t>
            </a:r>
            <a:r>
              <a:rPr lang="es-ES" sz="2800" dirty="0" err="1" smtClean="0">
                <a:cs typeface="Arial" charset="0"/>
              </a:rPr>
              <a:t>able</a:t>
            </a:r>
            <a:r>
              <a:rPr lang="es-ES" sz="2800" dirty="0" smtClean="0">
                <a:cs typeface="Arial" charset="0"/>
              </a:rPr>
              <a:t> to determine </a:t>
            </a:r>
            <a:r>
              <a:rPr lang="es-ES" sz="2800" dirty="0" err="1" smtClean="0">
                <a:cs typeface="Arial" charset="0"/>
              </a:rPr>
              <a:t>longitude</a:t>
            </a:r>
            <a:r>
              <a:rPr lang="es-ES" sz="2800" dirty="0" smtClean="0">
                <a:cs typeface="Arial" charset="0"/>
              </a:rPr>
              <a:t> (</a:t>
            </a:r>
            <a:r>
              <a:rPr lang="es-ES" sz="2800" dirty="0" err="1" smtClean="0">
                <a:cs typeface="Arial" charset="0"/>
              </a:rPr>
              <a:t>specially</a:t>
            </a:r>
            <a:r>
              <a:rPr lang="es-ES" sz="2800" dirty="0" smtClean="0">
                <a:cs typeface="Arial" charset="0"/>
              </a:rPr>
              <a:t> at sea) </a:t>
            </a:r>
            <a:r>
              <a:rPr lang="es-ES" sz="2800" dirty="0" err="1" smtClean="0">
                <a:cs typeface="Arial" charset="0"/>
              </a:rPr>
              <a:t>was</a:t>
            </a:r>
            <a:r>
              <a:rPr lang="es-ES" sz="2800" dirty="0" smtClean="0">
                <a:cs typeface="Arial" charset="0"/>
              </a:rPr>
              <a:t> a </a:t>
            </a:r>
            <a:r>
              <a:rPr lang="es-ES" sz="2800" dirty="0" err="1" smtClean="0">
                <a:cs typeface="Arial" charset="0"/>
              </a:rPr>
              <a:t>very</a:t>
            </a:r>
            <a:r>
              <a:rPr lang="es-ES" sz="2800" dirty="0" smtClean="0">
                <a:cs typeface="Arial" charset="0"/>
              </a:rPr>
              <a:t> </a:t>
            </a:r>
            <a:r>
              <a:rPr lang="es-ES" sz="2800" dirty="0" err="1" smtClean="0">
                <a:cs typeface="Arial" charset="0"/>
              </a:rPr>
              <a:t>difficult</a:t>
            </a:r>
            <a:r>
              <a:rPr lang="es-ES" sz="2800" dirty="0" smtClean="0">
                <a:cs typeface="Arial" charset="0"/>
              </a:rPr>
              <a:t> </a:t>
            </a:r>
            <a:r>
              <a:rPr lang="es-ES" sz="2800" dirty="0" err="1" smtClean="0">
                <a:cs typeface="Arial" charset="0"/>
              </a:rPr>
              <a:t>astronomical</a:t>
            </a:r>
            <a:r>
              <a:rPr lang="es-ES" sz="2800" dirty="0" smtClean="0">
                <a:cs typeface="Arial" charset="0"/>
              </a:rPr>
              <a:t> </a:t>
            </a:r>
            <a:r>
              <a:rPr lang="es-ES" sz="2800" dirty="0" err="1" smtClean="0">
                <a:cs typeface="Arial" charset="0"/>
              </a:rPr>
              <a:t>problem</a:t>
            </a:r>
            <a:r>
              <a:rPr lang="es-ES" sz="2800" dirty="0" smtClean="0">
                <a:cs typeface="Arial" charset="0"/>
              </a:rPr>
              <a:t> </a:t>
            </a:r>
            <a:r>
              <a:rPr lang="es-ES" sz="2800" dirty="0" err="1" smtClean="0">
                <a:cs typeface="Arial" charset="0"/>
              </a:rPr>
              <a:t>which</a:t>
            </a:r>
            <a:r>
              <a:rPr lang="es-ES" sz="2800" dirty="0" smtClean="0">
                <a:cs typeface="Arial" charset="0"/>
              </a:rPr>
              <a:t> </a:t>
            </a:r>
            <a:r>
              <a:rPr lang="es-ES" sz="2800" dirty="0" err="1" smtClean="0">
                <a:cs typeface="Arial" charset="0"/>
              </a:rPr>
              <a:t>resisted</a:t>
            </a:r>
            <a:r>
              <a:rPr lang="es-ES" sz="2800" dirty="0" smtClean="0">
                <a:cs typeface="Arial" charset="0"/>
              </a:rPr>
              <a:t> </a:t>
            </a:r>
            <a:r>
              <a:rPr lang="es-ES" sz="2800" dirty="0" err="1" smtClean="0">
                <a:cs typeface="Arial" charset="0"/>
              </a:rPr>
              <a:t>great</a:t>
            </a:r>
            <a:r>
              <a:rPr lang="es-ES" sz="2800" dirty="0" smtClean="0">
                <a:cs typeface="Arial" charset="0"/>
              </a:rPr>
              <a:t> </a:t>
            </a:r>
            <a:r>
              <a:rPr lang="es-ES" sz="2800" dirty="0" err="1" smtClean="0">
                <a:cs typeface="Arial" charset="0"/>
              </a:rPr>
              <a:t>minds</a:t>
            </a:r>
            <a:r>
              <a:rPr lang="es-ES" sz="2800" dirty="0" smtClean="0">
                <a:cs typeface="Arial" charset="0"/>
              </a:rPr>
              <a:t> as Kepler</a:t>
            </a:r>
            <a:r>
              <a:rPr lang="es-ES" sz="2800" dirty="0" smtClean="0">
                <a:cs typeface="Arial" charset="0"/>
              </a:rPr>
              <a:t>, Galileo, Newton, etc..</a:t>
            </a:r>
            <a:endParaRPr lang="el-GR" sz="28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Earth</a:t>
            </a:r>
            <a:r>
              <a:rPr lang="es-ES" dirty="0" smtClean="0"/>
              <a:t> </a:t>
            </a:r>
            <a:r>
              <a:rPr lang="es-ES" dirty="0" err="1" smtClean="0"/>
              <a:t>revolution</a:t>
            </a:r>
            <a:endParaRPr lang="es-E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800" dirty="0" err="1" smtClean="0"/>
              <a:t>Earth</a:t>
            </a:r>
            <a:r>
              <a:rPr lang="es-ES" sz="2800" dirty="0" smtClean="0"/>
              <a:t> </a:t>
            </a:r>
            <a:r>
              <a:rPr lang="es-ES" sz="2800" dirty="0" err="1" smtClean="0"/>
              <a:t>revolves</a:t>
            </a:r>
            <a:r>
              <a:rPr lang="es-ES" sz="2800" dirty="0" smtClean="0"/>
              <a:t> </a:t>
            </a:r>
            <a:r>
              <a:rPr lang="es-ES" sz="2800" dirty="0" err="1" smtClean="0"/>
              <a:t>around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sun</a:t>
            </a:r>
            <a:r>
              <a:rPr lang="es-ES" sz="2800" dirty="0" smtClean="0"/>
              <a:t> in a </a:t>
            </a:r>
            <a:r>
              <a:rPr lang="es-ES" sz="2800" dirty="0" err="1" smtClean="0"/>
              <a:t>period</a:t>
            </a:r>
            <a:r>
              <a:rPr lang="es-ES" sz="2800" dirty="0" smtClean="0"/>
              <a:t> of </a:t>
            </a:r>
            <a:r>
              <a:rPr lang="es-ES" sz="2800" dirty="0" err="1" smtClean="0"/>
              <a:t>one</a:t>
            </a:r>
            <a:r>
              <a:rPr lang="es-ES" sz="2800" dirty="0" smtClean="0"/>
              <a:t> </a:t>
            </a:r>
            <a:r>
              <a:rPr lang="es-ES" sz="2800" dirty="0" err="1" smtClean="0"/>
              <a:t>year</a:t>
            </a:r>
            <a:r>
              <a:rPr lang="es-ES" sz="2800" dirty="0" smtClean="0"/>
              <a:t>.  </a:t>
            </a:r>
            <a:endParaRPr lang="es-ES" sz="2800" dirty="0" smtClean="0"/>
          </a:p>
          <a:p>
            <a:pPr eaLnBrk="1" hangingPunct="1">
              <a:lnSpc>
                <a:spcPct val="80000"/>
              </a:lnSpc>
            </a:pPr>
            <a:r>
              <a:rPr lang="es-ES" sz="2800" dirty="0" err="1" smtClean="0"/>
              <a:t>The</a:t>
            </a:r>
            <a:r>
              <a:rPr lang="es-ES" sz="2800" dirty="0" smtClean="0"/>
              <a:t> orbital </a:t>
            </a:r>
            <a:r>
              <a:rPr lang="es-ES" sz="2800" dirty="0" err="1" smtClean="0"/>
              <a:t>plane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inclined</a:t>
            </a:r>
            <a:r>
              <a:rPr lang="es-ES" sz="2800" dirty="0" smtClean="0"/>
              <a:t> 23º </a:t>
            </a:r>
            <a:r>
              <a:rPr lang="es-ES" sz="2800" dirty="0" smtClean="0"/>
              <a:t>27’ </a:t>
            </a:r>
            <a:r>
              <a:rPr lang="es-ES" sz="2800" dirty="0" err="1" smtClean="0"/>
              <a:t>with</a:t>
            </a:r>
            <a:r>
              <a:rPr lang="es-ES" sz="2800" dirty="0" smtClean="0"/>
              <a:t> </a:t>
            </a:r>
            <a:r>
              <a:rPr lang="es-ES" sz="2800" dirty="0" err="1" smtClean="0"/>
              <a:t>respect</a:t>
            </a:r>
            <a:r>
              <a:rPr lang="es-ES" sz="2800" dirty="0" smtClean="0"/>
              <a:t> to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equator</a:t>
            </a:r>
            <a:r>
              <a:rPr lang="es-ES" sz="2800" dirty="0" smtClean="0"/>
              <a:t>  </a:t>
            </a:r>
            <a:r>
              <a:rPr lang="es-ES" sz="2800" dirty="0" smtClean="0">
                <a:sym typeface="Wingdings" pitchFamily="2" charset="2"/>
              </a:rPr>
              <a:t> </a:t>
            </a:r>
            <a:r>
              <a:rPr lang="es-ES" sz="2800" dirty="0" smtClean="0">
                <a:solidFill>
                  <a:srgbClr val="FF0066"/>
                </a:solidFill>
                <a:sym typeface="Wingdings" pitchFamily="2" charset="2"/>
              </a:rPr>
              <a:t>Axis </a:t>
            </a:r>
            <a:r>
              <a:rPr lang="es-ES" sz="2800" dirty="0" err="1" smtClean="0">
                <a:solidFill>
                  <a:srgbClr val="FF0066"/>
                </a:solidFill>
                <a:sym typeface="Wingdings" pitchFamily="2" charset="2"/>
              </a:rPr>
              <a:t>tilt</a:t>
            </a:r>
            <a:r>
              <a:rPr lang="es-ES" sz="2800" dirty="0" smtClean="0">
                <a:solidFill>
                  <a:srgbClr val="FF0066"/>
                </a:solidFill>
                <a:sym typeface="Wingdings" pitchFamily="2" charset="2"/>
              </a:rPr>
              <a:t> </a:t>
            </a:r>
            <a:r>
              <a:rPr lang="es-ES" sz="2800" dirty="0" err="1" smtClean="0">
                <a:sym typeface="Wingdings" pitchFamily="2" charset="2"/>
              </a:rPr>
              <a:t>or</a:t>
            </a:r>
            <a:r>
              <a:rPr lang="es-ES" sz="2800" dirty="0" smtClean="0">
                <a:sym typeface="Wingdings" pitchFamily="2" charset="2"/>
              </a:rPr>
              <a:t> </a:t>
            </a:r>
            <a:r>
              <a:rPr lang="es-ES" sz="2800" dirty="0" err="1" smtClean="0">
                <a:solidFill>
                  <a:srgbClr val="FF0066"/>
                </a:solidFill>
                <a:sym typeface="Wingdings" pitchFamily="2" charset="2"/>
              </a:rPr>
              <a:t>Obliquity</a:t>
            </a:r>
            <a:r>
              <a:rPr lang="es-ES" sz="2800" dirty="0" smtClean="0">
                <a:solidFill>
                  <a:srgbClr val="FF0066"/>
                </a:solidFill>
                <a:sym typeface="Wingdings" pitchFamily="2" charset="2"/>
              </a:rPr>
              <a:t> of </a:t>
            </a:r>
            <a:r>
              <a:rPr lang="es-ES" sz="2800" dirty="0" err="1" smtClean="0">
                <a:solidFill>
                  <a:srgbClr val="FF0066"/>
                </a:solidFill>
                <a:sym typeface="Wingdings" pitchFamily="2" charset="2"/>
              </a:rPr>
              <a:t>the</a:t>
            </a:r>
            <a:r>
              <a:rPr lang="es-ES" sz="2800" dirty="0" smtClean="0">
                <a:solidFill>
                  <a:srgbClr val="FF0066"/>
                </a:solidFill>
                <a:sym typeface="Wingdings" pitchFamily="2" charset="2"/>
              </a:rPr>
              <a:t> </a:t>
            </a:r>
            <a:r>
              <a:rPr lang="es-ES" sz="2800" dirty="0" err="1" smtClean="0">
                <a:solidFill>
                  <a:srgbClr val="FF0066"/>
                </a:solidFill>
                <a:sym typeface="Wingdings" pitchFamily="2" charset="2"/>
              </a:rPr>
              <a:t>ecliptic</a:t>
            </a:r>
            <a:endParaRPr lang="es-ES" sz="2800" dirty="0" smtClean="0">
              <a:solidFill>
                <a:srgbClr val="FF0066"/>
              </a:solidFill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800" dirty="0" err="1" smtClean="0"/>
              <a:t>The</a:t>
            </a:r>
            <a:r>
              <a:rPr lang="es-ES" sz="2800" dirty="0" smtClean="0"/>
              <a:t> orbital </a:t>
            </a:r>
            <a:r>
              <a:rPr lang="es-ES" sz="2800" dirty="0" err="1" smtClean="0"/>
              <a:t>plane</a:t>
            </a:r>
            <a:r>
              <a:rPr lang="es-ES" sz="2800" dirty="0" smtClean="0"/>
              <a:t> defines a </a:t>
            </a:r>
            <a:r>
              <a:rPr lang="es-ES" sz="2800" dirty="0" err="1" smtClean="0"/>
              <a:t>plane</a:t>
            </a:r>
            <a:r>
              <a:rPr lang="es-ES" sz="2800" dirty="0" smtClean="0"/>
              <a:t> </a:t>
            </a:r>
            <a:r>
              <a:rPr lang="es-ES" sz="2800" dirty="0" err="1" smtClean="0"/>
              <a:t>on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sky</a:t>
            </a:r>
            <a:r>
              <a:rPr lang="es-ES" sz="2800" dirty="0" smtClean="0"/>
              <a:t> </a:t>
            </a:r>
            <a:r>
              <a:rPr lang="es-ES" sz="2800" dirty="0" err="1" smtClean="0"/>
              <a:t>known</a:t>
            </a:r>
            <a:r>
              <a:rPr lang="es-ES" sz="2800" dirty="0" smtClean="0"/>
              <a:t> as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>
                <a:solidFill>
                  <a:srgbClr val="FF0066"/>
                </a:solidFill>
              </a:rPr>
              <a:t>Ecliptic</a:t>
            </a:r>
            <a:r>
              <a:rPr lang="es-ES" sz="2800" dirty="0" smtClean="0">
                <a:solidFill>
                  <a:srgbClr val="FF0066"/>
                </a:solidFill>
              </a:rPr>
              <a:t>. </a:t>
            </a:r>
            <a:r>
              <a:rPr lang="es-ES" sz="2800" dirty="0" err="1" smtClean="0"/>
              <a:t>It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path</a:t>
            </a:r>
            <a:r>
              <a:rPr lang="es-ES" sz="2800" dirty="0" smtClean="0"/>
              <a:t>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sun</a:t>
            </a:r>
            <a:r>
              <a:rPr lang="es-ES" sz="2800" dirty="0" smtClean="0"/>
              <a:t> </a:t>
            </a:r>
            <a:r>
              <a:rPr lang="es-ES" sz="2800" dirty="0" err="1" smtClean="0"/>
              <a:t>on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sky</a:t>
            </a:r>
            <a:r>
              <a:rPr lang="es-ES" sz="2800" dirty="0" smtClean="0"/>
              <a:t> </a:t>
            </a:r>
            <a:r>
              <a:rPr lang="es-ES" sz="2800" dirty="0" err="1" smtClean="0"/>
              <a:t>with</a:t>
            </a:r>
            <a:r>
              <a:rPr lang="es-ES" sz="2800" dirty="0" smtClean="0"/>
              <a:t> </a:t>
            </a:r>
            <a:r>
              <a:rPr lang="es-ES" sz="2800" dirty="0" err="1" smtClean="0"/>
              <a:t>respect</a:t>
            </a:r>
            <a:r>
              <a:rPr lang="es-ES" sz="2800" dirty="0" smtClean="0"/>
              <a:t> to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stars</a:t>
            </a:r>
            <a:r>
              <a:rPr lang="es-ES" sz="2800" dirty="0" smtClean="0"/>
              <a:t>.</a:t>
            </a:r>
            <a:endParaRPr lang="es-ES" sz="2800" dirty="0" smtClean="0"/>
          </a:p>
          <a:p>
            <a:pPr eaLnBrk="1" hangingPunct="1">
              <a:lnSpc>
                <a:spcPct val="80000"/>
              </a:lnSpc>
            </a:pP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equator</a:t>
            </a:r>
            <a:r>
              <a:rPr lang="es-ES" sz="2800" dirty="0" smtClean="0"/>
              <a:t> </a:t>
            </a:r>
            <a:r>
              <a:rPr lang="es-ES" sz="2800" dirty="0" smtClean="0"/>
              <a:t>and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ecliptic</a:t>
            </a:r>
            <a:r>
              <a:rPr lang="es-ES" sz="2800" dirty="0" smtClean="0"/>
              <a:t> </a:t>
            </a:r>
            <a:r>
              <a:rPr lang="es-ES" sz="2800" dirty="0" err="1" smtClean="0"/>
              <a:t>intersect</a:t>
            </a:r>
            <a:r>
              <a:rPr lang="es-ES" sz="2800" dirty="0" smtClean="0"/>
              <a:t> at </a:t>
            </a:r>
            <a:r>
              <a:rPr lang="es-ES" sz="2800" dirty="0" err="1" smtClean="0"/>
              <a:t>two</a:t>
            </a:r>
            <a:r>
              <a:rPr lang="es-ES" sz="2800" dirty="0" smtClean="0"/>
              <a:t> </a:t>
            </a:r>
            <a:r>
              <a:rPr lang="es-ES" sz="2800" dirty="0" err="1" smtClean="0"/>
              <a:t>points</a:t>
            </a:r>
            <a:r>
              <a:rPr lang="es-ES" sz="2800" dirty="0" smtClean="0"/>
              <a:t> </a:t>
            </a:r>
            <a:r>
              <a:rPr lang="es-ES" sz="2800" dirty="0" err="1" smtClean="0"/>
              <a:t>called</a:t>
            </a:r>
            <a:r>
              <a:rPr lang="es-ES" sz="2800" dirty="0" smtClean="0"/>
              <a:t> </a:t>
            </a:r>
            <a:r>
              <a:rPr lang="es-ES" sz="2800" dirty="0" err="1" smtClean="0">
                <a:solidFill>
                  <a:srgbClr val="FF0066"/>
                </a:solidFill>
              </a:rPr>
              <a:t>Nodes</a:t>
            </a:r>
            <a:r>
              <a:rPr lang="es-ES" sz="2800" dirty="0" smtClean="0"/>
              <a:t> </a:t>
            </a:r>
            <a:r>
              <a:rPr lang="es-ES" sz="2800" dirty="0" err="1" smtClean="0"/>
              <a:t>or</a:t>
            </a:r>
            <a:r>
              <a:rPr lang="es-ES" sz="2800" dirty="0"/>
              <a:t> </a:t>
            </a:r>
            <a:r>
              <a:rPr lang="es-ES" sz="2800" dirty="0" err="1" smtClean="0">
                <a:solidFill>
                  <a:srgbClr val="FF0066"/>
                </a:solidFill>
              </a:rPr>
              <a:t>e</a:t>
            </a:r>
            <a:r>
              <a:rPr lang="es-ES" sz="2800" dirty="0" err="1" smtClean="0">
                <a:solidFill>
                  <a:srgbClr val="FF0066"/>
                </a:solidFill>
              </a:rPr>
              <a:t>quinoctial</a:t>
            </a:r>
            <a:r>
              <a:rPr lang="es-ES" sz="2800" dirty="0" smtClean="0">
                <a:solidFill>
                  <a:srgbClr val="FF0066"/>
                </a:solidFill>
              </a:rPr>
              <a:t> </a:t>
            </a:r>
            <a:r>
              <a:rPr lang="es-ES" sz="2800" dirty="0" err="1" smtClean="0">
                <a:solidFill>
                  <a:srgbClr val="FF0066"/>
                </a:solidFill>
              </a:rPr>
              <a:t>points</a:t>
            </a:r>
            <a:endParaRPr lang="es-ES" sz="2800" dirty="0" smtClean="0">
              <a:solidFill>
                <a:srgbClr val="FF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s-ES" sz="2400" dirty="0" smtClean="0">
                <a:solidFill>
                  <a:srgbClr val="FF0066"/>
                </a:solidFill>
              </a:rPr>
              <a:t>Vernal </a:t>
            </a:r>
            <a:r>
              <a:rPr lang="es-ES" sz="2400" dirty="0" err="1" smtClean="0">
                <a:solidFill>
                  <a:srgbClr val="FF0066"/>
                </a:solidFill>
              </a:rPr>
              <a:t>equinox</a:t>
            </a:r>
            <a:r>
              <a:rPr lang="es-ES" sz="2400" dirty="0" smtClean="0">
                <a:solidFill>
                  <a:srgbClr val="FF0066"/>
                </a:solidFill>
              </a:rPr>
              <a:t>. </a:t>
            </a:r>
            <a:r>
              <a:rPr lang="es-ES" sz="2400" dirty="0" err="1" smtClean="0">
                <a:solidFill>
                  <a:srgbClr val="FF0066"/>
                </a:solidFill>
              </a:rPr>
              <a:t>Ascending</a:t>
            </a:r>
            <a:r>
              <a:rPr lang="es-ES" sz="2400" dirty="0" smtClean="0">
                <a:solidFill>
                  <a:srgbClr val="FF0066"/>
                </a:solidFill>
              </a:rPr>
              <a:t> </a:t>
            </a:r>
            <a:r>
              <a:rPr lang="es-ES" sz="2400" dirty="0" err="1" smtClean="0">
                <a:solidFill>
                  <a:srgbClr val="FF0066"/>
                </a:solidFill>
              </a:rPr>
              <a:t>node</a:t>
            </a:r>
            <a:r>
              <a:rPr lang="es-ES" sz="2400" dirty="0" smtClean="0">
                <a:solidFill>
                  <a:srgbClr val="FF0066"/>
                </a:solidFill>
              </a:rPr>
              <a:t> </a:t>
            </a:r>
            <a:r>
              <a:rPr lang="es-ES" sz="2400" dirty="0" err="1" smtClean="0">
                <a:solidFill>
                  <a:srgbClr val="FF0066"/>
                </a:solidFill>
              </a:rPr>
              <a:t>or</a:t>
            </a:r>
            <a:r>
              <a:rPr lang="es-ES" sz="2400" dirty="0" smtClean="0">
                <a:solidFill>
                  <a:srgbClr val="FF0066"/>
                </a:solidFill>
              </a:rPr>
              <a:t> </a:t>
            </a:r>
            <a:r>
              <a:rPr lang="es-ES" sz="2400" dirty="0" err="1" smtClean="0">
                <a:solidFill>
                  <a:srgbClr val="FF0066"/>
                </a:solidFill>
              </a:rPr>
              <a:t>first</a:t>
            </a:r>
            <a:r>
              <a:rPr lang="es-ES" sz="2400" dirty="0" smtClean="0">
                <a:solidFill>
                  <a:srgbClr val="FF0066"/>
                </a:solidFill>
              </a:rPr>
              <a:t> </a:t>
            </a:r>
            <a:r>
              <a:rPr lang="es-ES" sz="2400" dirty="0" err="1" smtClean="0">
                <a:solidFill>
                  <a:srgbClr val="FF0066"/>
                </a:solidFill>
              </a:rPr>
              <a:t>point</a:t>
            </a:r>
            <a:r>
              <a:rPr lang="es-ES" sz="2400" dirty="0" smtClean="0">
                <a:solidFill>
                  <a:srgbClr val="FF0066"/>
                </a:solidFill>
              </a:rPr>
              <a:t> of Aries</a:t>
            </a:r>
            <a:endParaRPr lang="es-ES" sz="2400" dirty="0" smtClean="0">
              <a:solidFill>
                <a:srgbClr val="FF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s-ES" sz="2400" dirty="0" smtClean="0">
                <a:solidFill>
                  <a:srgbClr val="FF0066"/>
                </a:solidFill>
              </a:rPr>
              <a:t>Libra </a:t>
            </a:r>
            <a:r>
              <a:rPr lang="es-ES" sz="2400" dirty="0" err="1" smtClean="0">
                <a:solidFill>
                  <a:srgbClr val="FF0066"/>
                </a:solidFill>
              </a:rPr>
              <a:t>point</a:t>
            </a:r>
            <a:r>
              <a:rPr lang="es-ES" sz="2400" dirty="0" smtClean="0">
                <a:solidFill>
                  <a:srgbClr val="FF0066"/>
                </a:solidFill>
              </a:rPr>
              <a:t>, </a:t>
            </a:r>
            <a:r>
              <a:rPr lang="es-ES" sz="2400" dirty="0" err="1" smtClean="0">
                <a:solidFill>
                  <a:srgbClr val="FF0066"/>
                </a:solidFill>
              </a:rPr>
              <a:t>Autumn</a:t>
            </a:r>
            <a:r>
              <a:rPr lang="es-ES" sz="2400" dirty="0" smtClean="0">
                <a:solidFill>
                  <a:srgbClr val="FF0066"/>
                </a:solidFill>
              </a:rPr>
              <a:t> </a:t>
            </a:r>
            <a:r>
              <a:rPr lang="es-ES" sz="2400" dirty="0" err="1" smtClean="0">
                <a:solidFill>
                  <a:srgbClr val="FF0066"/>
                </a:solidFill>
              </a:rPr>
              <a:t>equinox</a:t>
            </a:r>
            <a:r>
              <a:rPr lang="es-ES" sz="2400" dirty="0" smtClean="0">
                <a:solidFill>
                  <a:srgbClr val="FF0066"/>
                </a:solidFill>
              </a:rPr>
              <a:t> </a:t>
            </a:r>
            <a:r>
              <a:rPr lang="es-ES" sz="2400" dirty="0" err="1" smtClean="0">
                <a:solidFill>
                  <a:srgbClr val="FF0066"/>
                </a:solidFill>
              </a:rPr>
              <a:t>or</a:t>
            </a:r>
            <a:r>
              <a:rPr lang="es-ES" sz="2400" dirty="0" smtClean="0">
                <a:solidFill>
                  <a:srgbClr val="FF0066"/>
                </a:solidFill>
              </a:rPr>
              <a:t> </a:t>
            </a:r>
            <a:r>
              <a:rPr lang="es-ES" sz="2400" dirty="0" err="1" smtClean="0">
                <a:solidFill>
                  <a:srgbClr val="FF0066"/>
                </a:solidFill>
              </a:rPr>
              <a:t>descending</a:t>
            </a:r>
            <a:r>
              <a:rPr lang="es-ES" sz="2400" dirty="0" smtClean="0">
                <a:solidFill>
                  <a:srgbClr val="FF0066"/>
                </a:solidFill>
              </a:rPr>
              <a:t> </a:t>
            </a:r>
            <a:r>
              <a:rPr lang="es-ES" sz="2400" dirty="0" err="1" smtClean="0">
                <a:solidFill>
                  <a:srgbClr val="FF0066"/>
                </a:solidFill>
              </a:rPr>
              <a:t>node</a:t>
            </a:r>
            <a:r>
              <a:rPr lang="es-ES" sz="2400" dirty="0" smtClean="0">
                <a:solidFill>
                  <a:srgbClr val="FF0066"/>
                </a:solidFill>
              </a:rPr>
              <a:t>.</a:t>
            </a:r>
            <a:endParaRPr lang="es-ES" sz="2400" dirty="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619125"/>
            <a:ext cx="72390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Zodiac</a:t>
            </a:r>
            <a:endParaRPr lang="es-E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986463" cy="4525963"/>
          </a:xfrm>
        </p:spPr>
        <p:txBody>
          <a:bodyPr/>
          <a:lstStyle/>
          <a:p>
            <a:pPr eaLnBrk="1" hangingPunct="1"/>
            <a:r>
              <a:rPr lang="es-ES" dirty="0" err="1" smtClean="0"/>
              <a:t>Z</a:t>
            </a:r>
            <a:r>
              <a:rPr lang="es-ES" dirty="0" err="1" smtClean="0"/>
              <a:t>odiac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set of 12 </a:t>
            </a:r>
            <a:r>
              <a:rPr lang="es-ES" dirty="0" smtClean="0"/>
              <a:t>(13?) </a:t>
            </a:r>
            <a:r>
              <a:rPr lang="es-ES" dirty="0" err="1" smtClean="0"/>
              <a:t>constellations</a:t>
            </a:r>
            <a:r>
              <a:rPr lang="es-ES" dirty="0" smtClean="0"/>
              <a:t> </a:t>
            </a:r>
            <a:r>
              <a:rPr lang="es-ES" dirty="0" err="1" smtClean="0"/>
              <a:t>crossed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ecliptic</a:t>
            </a:r>
            <a:r>
              <a:rPr lang="es-ES" dirty="0" smtClean="0"/>
              <a:t>.</a:t>
            </a:r>
          </a:p>
          <a:p>
            <a:pPr marL="0" indent="0" eaLnBrk="1" hangingPunct="1">
              <a:buNone/>
            </a:pPr>
            <a:r>
              <a:rPr lang="es-ES" dirty="0"/>
              <a:t>	</a:t>
            </a:r>
            <a:r>
              <a:rPr lang="es-ES" dirty="0" smtClean="0"/>
              <a:t>	BEWARE!</a:t>
            </a:r>
            <a:endParaRPr lang="es-ES" dirty="0" smtClean="0"/>
          </a:p>
          <a:p>
            <a:pPr eaLnBrk="1" hangingPunct="1"/>
            <a:r>
              <a:rPr lang="es-ES" dirty="0" err="1" smtClean="0"/>
              <a:t>P</a:t>
            </a:r>
            <a:r>
              <a:rPr lang="es-ES" dirty="0" err="1" smtClean="0"/>
              <a:t>recession</a:t>
            </a:r>
            <a:r>
              <a:rPr lang="es-ES" dirty="0" smtClean="0"/>
              <a:t> has </a:t>
            </a:r>
            <a:r>
              <a:rPr lang="es-ES" dirty="0" err="1" smtClean="0"/>
              <a:t>changed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dates in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sun</a:t>
            </a:r>
            <a:r>
              <a:rPr lang="es-ES" dirty="0" smtClean="0"/>
              <a:t> </a:t>
            </a:r>
            <a:r>
              <a:rPr lang="es-ES" dirty="0" err="1" smtClean="0"/>
              <a:t>enters</a:t>
            </a:r>
            <a:r>
              <a:rPr lang="es-ES" dirty="0" smtClean="0"/>
              <a:t>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constellation</a:t>
            </a:r>
            <a:r>
              <a:rPr lang="es-ES" dirty="0" smtClean="0"/>
              <a:t>.</a:t>
            </a:r>
          </a:p>
          <a:p>
            <a:pPr eaLnBrk="1" hangingPunct="1"/>
            <a:r>
              <a:rPr lang="es-ES" dirty="0" err="1" smtClean="0"/>
              <a:t>There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13th </a:t>
            </a:r>
            <a:r>
              <a:rPr lang="es-ES" dirty="0" err="1" smtClean="0"/>
              <a:t>sign</a:t>
            </a:r>
            <a:r>
              <a:rPr lang="es-ES" dirty="0" smtClean="0"/>
              <a:t>!!</a:t>
            </a:r>
            <a:endParaRPr lang="es-ES" dirty="0" smtClean="0"/>
          </a:p>
          <a:p>
            <a:pPr eaLnBrk="1" hangingPunct="1">
              <a:buFontTx/>
              <a:buNone/>
            </a:pPr>
            <a:r>
              <a:rPr lang="es-ES" dirty="0" smtClean="0"/>
              <a:t>	(</a:t>
            </a:r>
            <a:r>
              <a:rPr lang="es-ES" dirty="0" err="1" smtClean="0"/>
              <a:t>Ophiucus</a:t>
            </a:r>
            <a:r>
              <a:rPr lang="es-ES" dirty="0" smtClean="0"/>
              <a:t>)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1844675"/>
            <a:ext cx="28575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Spherical</a:t>
            </a:r>
            <a:r>
              <a:rPr lang="es-ES" dirty="0" smtClean="0"/>
              <a:t> </a:t>
            </a:r>
            <a:r>
              <a:rPr lang="es-ES" dirty="0" err="1" smtClean="0"/>
              <a:t>g</a:t>
            </a:r>
            <a:r>
              <a:rPr lang="es-ES" dirty="0" err="1" smtClean="0"/>
              <a:t>eometry</a:t>
            </a:r>
            <a:endParaRPr lang="es-E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surface</a:t>
            </a:r>
            <a:r>
              <a:rPr lang="es-ES" dirty="0" smtClean="0"/>
              <a:t> of a </a:t>
            </a:r>
            <a:r>
              <a:rPr lang="es-ES" dirty="0" err="1" smtClean="0"/>
              <a:t>sphere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can define:</a:t>
            </a:r>
          </a:p>
          <a:p>
            <a:pPr eaLnBrk="1" hangingPunct="1">
              <a:lnSpc>
                <a:spcPct val="90000"/>
              </a:lnSpc>
            </a:pPr>
            <a:r>
              <a:rPr lang="es-ES" dirty="0" smtClean="0"/>
              <a:t>Great </a:t>
            </a:r>
            <a:r>
              <a:rPr lang="es-ES" dirty="0" err="1" smtClean="0"/>
              <a:t>circle</a:t>
            </a:r>
            <a:r>
              <a:rPr lang="es-ES" dirty="0" smtClean="0"/>
              <a:t>: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intersection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a </a:t>
            </a:r>
            <a:r>
              <a:rPr lang="es-ES" dirty="0" err="1" smtClean="0"/>
              <a:t>plane</a:t>
            </a:r>
            <a:r>
              <a:rPr lang="es-ES" dirty="0" smtClean="0"/>
              <a:t> </a:t>
            </a:r>
            <a:r>
              <a:rPr lang="es-ES" dirty="0" err="1" smtClean="0"/>
              <a:t>passing</a:t>
            </a:r>
            <a:r>
              <a:rPr lang="es-ES" dirty="0" smtClean="0"/>
              <a:t> </a:t>
            </a:r>
            <a:r>
              <a:rPr lang="es-ES" dirty="0" err="1" smtClean="0"/>
              <a:t>through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center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sphere</a:t>
            </a:r>
            <a:r>
              <a:rPr lang="es-ES" dirty="0" smtClean="0"/>
              <a:t>.</a:t>
            </a:r>
            <a:endParaRPr lang="es-ES" dirty="0" smtClean="0"/>
          </a:p>
          <a:p>
            <a:pPr eaLnBrk="1" hangingPunct="1">
              <a:lnSpc>
                <a:spcPct val="90000"/>
              </a:lnSpc>
            </a:pPr>
            <a:r>
              <a:rPr lang="es-ES" dirty="0" err="1" smtClean="0"/>
              <a:t>Spherical</a:t>
            </a:r>
            <a:r>
              <a:rPr lang="es-ES" dirty="0" smtClean="0"/>
              <a:t> </a:t>
            </a:r>
            <a:r>
              <a:rPr lang="es-ES" dirty="0" err="1" smtClean="0"/>
              <a:t>triangle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formed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three</a:t>
            </a:r>
            <a:r>
              <a:rPr lang="es-ES" dirty="0" smtClean="0"/>
              <a:t> </a:t>
            </a:r>
            <a:r>
              <a:rPr lang="es-ES" dirty="0" err="1" smtClean="0"/>
              <a:t>arcs</a:t>
            </a:r>
            <a:r>
              <a:rPr lang="es-ES" dirty="0" smtClean="0"/>
              <a:t> of </a:t>
            </a:r>
            <a:r>
              <a:rPr lang="es-ES" dirty="0" err="1" smtClean="0"/>
              <a:t>great</a:t>
            </a:r>
            <a:r>
              <a:rPr lang="es-ES" dirty="0" smtClean="0"/>
              <a:t> </a:t>
            </a:r>
            <a:r>
              <a:rPr lang="es-ES" dirty="0" err="1" smtClean="0"/>
              <a:t>circle</a:t>
            </a:r>
            <a:r>
              <a:rPr lang="es-ES" dirty="0" smtClean="0"/>
              <a:t>. </a:t>
            </a:r>
            <a:endParaRPr lang="es-ES" dirty="0" smtClean="0"/>
          </a:p>
          <a:p>
            <a:pPr eaLnBrk="1" hangingPunct="1">
              <a:lnSpc>
                <a:spcPct val="90000"/>
              </a:lnSpc>
            </a:pPr>
            <a:r>
              <a:rPr lang="es-ES" dirty="0" smtClean="0"/>
              <a:t>In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spherical</a:t>
            </a:r>
            <a:r>
              <a:rPr lang="es-ES" dirty="0" smtClean="0"/>
              <a:t> </a:t>
            </a:r>
            <a:r>
              <a:rPr lang="es-ES" dirty="0" err="1" smtClean="0"/>
              <a:t>triangle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: </a:t>
            </a:r>
            <a:r>
              <a:rPr lang="es-ES" dirty="0" smtClean="0"/>
              <a:t>A+B+C=180+E (</a:t>
            </a:r>
            <a:r>
              <a:rPr lang="es-ES" dirty="0" smtClean="0"/>
              <a:t>E=</a:t>
            </a:r>
            <a:r>
              <a:rPr lang="es-ES" dirty="0" err="1" smtClean="0"/>
              <a:t>Excess</a:t>
            </a:r>
            <a:r>
              <a:rPr lang="es-ES" dirty="0" smtClean="0"/>
              <a:t>)</a:t>
            </a:r>
            <a:endParaRPr lang="es-ES" dirty="0" smtClean="0"/>
          </a:p>
          <a:p>
            <a:pPr eaLnBrk="1" hangingPunct="1">
              <a:lnSpc>
                <a:spcPct val="90000"/>
              </a:lnSpc>
            </a:pPr>
            <a:r>
              <a:rPr lang="es-ES" dirty="0" err="1" smtClean="0"/>
              <a:t>Laws</a:t>
            </a:r>
            <a:r>
              <a:rPr lang="es-ES" dirty="0" smtClean="0"/>
              <a:t> of </a:t>
            </a:r>
            <a:r>
              <a:rPr lang="es-ES" dirty="0" err="1" smtClean="0"/>
              <a:t>spherical</a:t>
            </a:r>
            <a:r>
              <a:rPr lang="es-ES" dirty="0" smtClean="0"/>
              <a:t> </a:t>
            </a:r>
            <a:r>
              <a:rPr lang="es-ES" dirty="0" err="1" smtClean="0"/>
              <a:t>trigonometry</a:t>
            </a:r>
            <a:r>
              <a:rPr lang="es-ES" dirty="0" smtClean="0"/>
              <a:t>:</a:t>
            </a:r>
            <a:endParaRPr lang="es-ES" dirty="0" smtClean="0"/>
          </a:p>
          <a:p>
            <a:pPr lvl="1" eaLnBrk="1" hangingPunct="1">
              <a:lnSpc>
                <a:spcPct val="90000"/>
              </a:lnSpc>
            </a:pPr>
            <a:r>
              <a:rPr lang="es-ES" dirty="0" smtClean="0"/>
              <a:t>Si</a:t>
            </a:r>
            <a:r>
              <a:rPr lang="es-ES" dirty="0" smtClean="0"/>
              <a:t>ne rule</a:t>
            </a:r>
            <a:endParaRPr lang="es-ES" dirty="0" smtClean="0"/>
          </a:p>
          <a:p>
            <a:pPr lvl="1" eaLnBrk="1" hangingPunct="1">
              <a:lnSpc>
                <a:spcPct val="90000"/>
              </a:lnSpc>
            </a:pPr>
            <a:r>
              <a:rPr lang="es-ES" dirty="0" err="1" smtClean="0"/>
              <a:t>Cosine</a:t>
            </a:r>
            <a:r>
              <a:rPr lang="es-ES" dirty="0" smtClean="0"/>
              <a:t> rule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 descr="deriv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9050"/>
            <a:ext cx="611822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Si</a:t>
            </a:r>
            <a:r>
              <a:rPr lang="es-ES" dirty="0" smtClean="0"/>
              <a:t>ne and </a:t>
            </a:r>
            <a:r>
              <a:rPr lang="es-ES" dirty="0" err="1" smtClean="0"/>
              <a:t>cosine</a:t>
            </a:r>
            <a:r>
              <a:rPr lang="es-ES" dirty="0" smtClean="0"/>
              <a:t> rules</a:t>
            </a:r>
            <a:endParaRPr lang="es-E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lvl="1" eaLnBrk="1" hangingPunct="1"/>
            <a:r>
              <a:rPr lang="es-ES" sz="3200" dirty="0" smtClean="0"/>
              <a:t>Si</a:t>
            </a:r>
            <a:r>
              <a:rPr lang="es-ES" sz="3200" dirty="0" smtClean="0"/>
              <a:t>ne rule</a:t>
            </a:r>
          </a:p>
          <a:p>
            <a:pPr eaLnBrk="1" hangingPunct="1"/>
            <a:endParaRPr lang="es-ES" sz="2400" dirty="0" smtClean="0"/>
          </a:p>
          <a:p>
            <a:pPr eaLnBrk="1" hangingPunct="1"/>
            <a:r>
              <a:rPr lang="es-ES" sz="2400" dirty="0" smtClean="0"/>
              <a:t>sin(a)/sin(A) = sin(b)/sin(B) = sin(c)/sin(C)</a:t>
            </a:r>
          </a:p>
          <a:p>
            <a:pPr lvl="1" eaLnBrk="1" hangingPunct="1"/>
            <a:endParaRPr lang="es-ES" sz="3200" dirty="0" smtClean="0"/>
          </a:p>
          <a:p>
            <a:pPr lvl="1" eaLnBrk="1" hangingPunct="1"/>
            <a:r>
              <a:rPr lang="es-ES" sz="3200" dirty="0" err="1" smtClean="0"/>
              <a:t>C</a:t>
            </a:r>
            <a:r>
              <a:rPr lang="es-ES" sz="3200" dirty="0" err="1" smtClean="0"/>
              <a:t>osine</a:t>
            </a:r>
            <a:r>
              <a:rPr lang="es-ES" sz="3200" dirty="0" smtClean="0"/>
              <a:t> rule</a:t>
            </a:r>
            <a:endParaRPr lang="es-ES" sz="3200" dirty="0" smtClean="0"/>
          </a:p>
          <a:p>
            <a:pPr lvl="1" eaLnBrk="1" hangingPunct="1">
              <a:buFontTx/>
              <a:buNone/>
            </a:pPr>
            <a:endParaRPr lang="es-ES" sz="2400" dirty="0" smtClean="0"/>
          </a:p>
          <a:p>
            <a:pPr eaLnBrk="1" hangingPunct="1"/>
            <a:r>
              <a:rPr lang="es-ES" sz="2400" dirty="0" smtClean="0"/>
              <a:t> </a:t>
            </a:r>
            <a:r>
              <a:rPr lang="es-ES" sz="2400" dirty="0" err="1" smtClean="0"/>
              <a:t>cos</a:t>
            </a:r>
            <a:r>
              <a:rPr lang="es-ES" sz="2400" dirty="0" smtClean="0"/>
              <a:t>(a) = </a:t>
            </a:r>
            <a:r>
              <a:rPr lang="es-ES" sz="2400" dirty="0" err="1" smtClean="0"/>
              <a:t>cos</a:t>
            </a:r>
            <a:r>
              <a:rPr lang="es-ES" sz="2400" dirty="0" smtClean="0"/>
              <a:t>(b) </a:t>
            </a:r>
            <a:r>
              <a:rPr lang="es-ES" sz="2400" dirty="0" err="1" smtClean="0"/>
              <a:t>cos</a:t>
            </a:r>
            <a:r>
              <a:rPr lang="es-ES" sz="2400" dirty="0" smtClean="0"/>
              <a:t>(c) + sin(b) sin(c) </a:t>
            </a:r>
            <a:r>
              <a:rPr lang="es-ES" sz="2400" dirty="0" err="1" smtClean="0"/>
              <a:t>cos</a:t>
            </a:r>
            <a:r>
              <a:rPr lang="es-ES" sz="2400" dirty="0" smtClean="0"/>
              <a:t>(A) </a:t>
            </a:r>
          </a:p>
          <a:p>
            <a:pPr eaLnBrk="1" hangingPunct="1"/>
            <a:r>
              <a:rPr lang="es-ES" sz="2400" dirty="0" smtClean="0"/>
              <a:t> </a:t>
            </a:r>
            <a:r>
              <a:rPr lang="es-ES" sz="2400" dirty="0" err="1" smtClean="0"/>
              <a:t>cos</a:t>
            </a:r>
            <a:r>
              <a:rPr lang="es-ES" sz="2400" dirty="0" smtClean="0"/>
              <a:t>(b) = </a:t>
            </a:r>
            <a:r>
              <a:rPr lang="es-ES" sz="2400" dirty="0" err="1" smtClean="0"/>
              <a:t>cos</a:t>
            </a:r>
            <a:r>
              <a:rPr lang="es-ES" sz="2400" dirty="0" smtClean="0"/>
              <a:t>(c) </a:t>
            </a:r>
            <a:r>
              <a:rPr lang="es-ES" sz="2400" dirty="0" err="1" smtClean="0"/>
              <a:t>cos</a:t>
            </a:r>
            <a:r>
              <a:rPr lang="es-ES" sz="2400" dirty="0" smtClean="0"/>
              <a:t>(a) + sin(c) sin(a) </a:t>
            </a:r>
            <a:r>
              <a:rPr lang="es-ES" sz="2400" dirty="0" err="1" smtClean="0"/>
              <a:t>cos</a:t>
            </a:r>
            <a:r>
              <a:rPr lang="es-ES" sz="2400" dirty="0" smtClean="0"/>
              <a:t>(B) </a:t>
            </a:r>
          </a:p>
          <a:p>
            <a:pPr eaLnBrk="1" hangingPunct="1"/>
            <a:r>
              <a:rPr lang="es-ES" sz="2400" dirty="0" smtClean="0"/>
              <a:t> </a:t>
            </a:r>
            <a:r>
              <a:rPr lang="es-ES" sz="2400" dirty="0" err="1" smtClean="0"/>
              <a:t>cos</a:t>
            </a:r>
            <a:r>
              <a:rPr lang="es-ES" sz="2400" dirty="0" smtClean="0"/>
              <a:t>(c) = </a:t>
            </a:r>
            <a:r>
              <a:rPr lang="es-ES" sz="2400" dirty="0" err="1" smtClean="0"/>
              <a:t>cos</a:t>
            </a:r>
            <a:r>
              <a:rPr lang="es-ES" sz="2400" dirty="0" smtClean="0"/>
              <a:t>(a) </a:t>
            </a:r>
            <a:r>
              <a:rPr lang="es-ES" sz="2400" dirty="0" err="1" smtClean="0"/>
              <a:t>cos</a:t>
            </a:r>
            <a:r>
              <a:rPr lang="es-ES" sz="2400" dirty="0" smtClean="0"/>
              <a:t>(b) + sin(a) sin(b) </a:t>
            </a:r>
            <a:r>
              <a:rPr lang="es-ES" sz="2400" dirty="0" err="1" smtClean="0"/>
              <a:t>cos</a:t>
            </a:r>
            <a:r>
              <a:rPr lang="es-ES" sz="2400" dirty="0" smtClean="0"/>
              <a:t>(C)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dirty="0" err="1" smtClean="0"/>
              <a:t>Astronomical</a:t>
            </a:r>
            <a:r>
              <a:rPr lang="es-ES" sz="4000" dirty="0" smtClean="0"/>
              <a:t> </a:t>
            </a:r>
            <a:r>
              <a:rPr lang="es-ES" sz="4000" dirty="0" err="1" smtClean="0"/>
              <a:t>coordinates</a:t>
            </a:r>
            <a:endParaRPr lang="es-ES" sz="40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dirty="0" err="1" smtClean="0"/>
              <a:t>Depending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plane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r>
              <a:rPr lang="es-ES" dirty="0" smtClean="0"/>
              <a:t> as </a:t>
            </a:r>
            <a:r>
              <a:rPr lang="es-ES" dirty="0" err="1" smtClean="0"/>
              <a:t>reference</a:t>
            </a:r>
            <a:r>
              <a:rPr lang="es-ES" dirty="0" smtClean="0"/>
              <a:t> </a:t>
            </a:r>
            <a:r>
              <a:rPr lang="es-ES" dirty="0" err="1" smtClean="0"/>
              <a:t>there</a:t>
            </a:r>
            <a:r>
              <a:rPr lang="es-ES" dirty="0" smtClean="0"/>
              <a:t> are </a:t>
            </a:r>
            <a:r>
              <a:rPr lang="es-ES" dirty="0" err="1" smtClean="0"/>
              <a:t>several</a:t>
            </a:r>
            <a:r>
              <a:rPr lang="es-ES" dirty="0" smtClean="0"/>
              <a:t> </a:t>
            </a:r>
            <a:r>
              <a:rPr lang="es-ES" dirty="0" err="1" smtClean="0"/>
              <a:t>coordinate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r>
              <a:rPr lang="es-ES" dirty="0" smtClean="0"/>
              <a:t>:</a:t>
            </a:r>
            <a:endParaRPr lang="es-ES" dirty="0" smtClean="0"/>
          </a:p>
          <a:p>
            <a:pPr lvl="1" eaLnBrk="1" hangingPunct="1">
              <a:lnSpc>
                <a:spcPct val="90000"/>
              </a:lnSpc>
            </a:pPr>
            <a:r>
              <a:rPr lang="es-ES" dirty="0" smtClean="0"/>
              <a:t>Horizontal </a:t>
            </a:r>
            <a:r>
              <a:rPr lang="es-ES" dirty="0" err="1" smtClean="0"/>
              <a:t>coordinates</a:t>
            </a:r>
            <a:endParaRPr lang="es-ES" dirty="0" smtClean="0"/>
          </a:p>
          <a:p>
            <a:pPr lvl="1" eaLnBrk="1" hangingPunct="1">
              <a:lnSpc>
                <a:spcPct val="90000"/>
              </a:lnSpc>
            </a:pPr>
            <a:r>
              <a:rPr lang="es-ES" dirty="0" err="1" smtClean="0"/>
              <a:t>Eq</a:t>
            </a:r>
            <a:r>
              <a:rPr lang="es-ES" dirty="0" err="1" smtClean="0"/>
              <a:t>uatorial</a:t>
            </a:r>
            <a:r>
              <a:rPr lang="es-ES" dirty="0"/>
              <a:t> </a:t>
            </a:r>
            <a:r>
              <a:rPr lang="es-ES" dirty="0" err="1" smtClean="0"/>
              <a:t>coordinates</a:t>
            </a:r>
            <a:endParaRPr lang="es-ES" dirty="0" smtClean="0"/>
          </a:p>
          <a:p>
            <a:pPr lvl="1" eaLnBrk="1" hangingPunct="1">
              <a:lnSpc>
                <a:spcPct val="90000"/>
              </a:lnSpc>
            </a:pPr>
            <a:r>
              <a:rPr lang="es-ES" dirty="0" err="1" smtClean="0"/>
              <a:t>E</a:t>
            </a:r>
            <a:r>
              <a:rPr lang="es-ES" dirty="0" err="1" smtClean="0"/>
              <a:t>cliptic</a:t>
            </a:r>
            <a:r>
              <a:rPr lang="es-ES" dirty="0"/>
              <a:t> </a:t>
            </a:r>
            <a:r>
              <a:rPr lang="es-ES" dirty="0" err="1" smtClean="0"/>
              <a:t>coordinates</a:t>
            </a:r>
            <a:endParaRPr lang="es-ES" dirty="0" smtClean="0"/>
          </a:p>
          <a:p>
            <a:pPr lvl="1" eaLnBrk="1" hangingPunct="1">
              <a:lnSpc>
                <a:spcPct val="90000"/>
              </a:lnSpc>
            </a:pPr>
            <a:r>
              <a:rPr lang="es-ES" dirty="0" err="1" smtClean="0"/>
              <a:t>G</a:t>
            </a:r>
            <a:r>
              <a:rPr lang="es-ES" dirty="0" err="1" smtClean="0"/>
              <a:t>alactic</a:t>
            </a:r>
            <a:r>
              <a:rPr lang="es-ES" dirty="0"/>
              <a:t> </a:t>
            </a:r>
            <a:r>
              <a:rPr lang="es-ES" dirty="0" err="1" smtClean="0"/>
              <a:t>coordinates</a:t>
            </a:r>
            <a:endParaRPr lang="es-ES" dirty="0" smtClean="0"/>
          </a:p>
          <a:p>
            <a:pPr eaLnBrk="1" hangingPunct="1">
              <a:lnSpc>
                <a:spcPct val="90000"/>
              </a:lnSpc>
            </a:pPr>
            <a:r>
              <a:rPr lang="es-ES" dirty="0" smtClean="0"/>
              <a:t>To </a:t>
            </a:r>
            <a:r>
              <a:rPr lang="es-ES" dirty="0" err="1" smtClean="0"/>
              <a:t>transform</a:t>
            </a:r>
            <a:r>
              <a:rPr lang="es-ES" dirty="0" smtClean="0"/>
              <a:t> </a:t>
            </a:r>
            <a:r>
              <a:rPr lang="es-ES" dirty="0" err="1" smtClean="0"/>
              <a:t>coordinates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 to </a:t>
            </a:r>
            <a:r>
              <a:rPr lang="es-ES" dirty="0" err="1" smtClean="0"/>
              <a:t>solve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spherical</a:t>
            </a:r>
            <a:r>
              <a:rPr lang="es-ES" dirty="0" smtClean="0"/>
              <a:t> </a:t>
            </a:r>
            <a:r>
              <a:rPr lang="es-ES" dirty="0" err="1" smtClean="0"/>
              <a:t>triangle</a:t>
            </a:r>
            <a:r>
              <a:rPr lang="es-ES" dirty="0" smtClean="0"/>
              <a:t>.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Celestial </a:t>
            </a:r>
            <a:r>
              <a:rPr lang="es-ES" dirty="0" err="1" smtClean="0"/>
              <a:t>sphere</a:t>
            </a:r>
            <a:endParaRPr lang="es-E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341438"/>
            <a:ext cx="7129462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dirty="0" smtClean="0"/>
              <a:t>H</a:t>
            </a:r>
            <a:r>
              <a:rPr lang="es-ES" sz="4000" dirty="0" smtClean="0"/>
              <a:t>orizontal </a:t>
            </a:r>
            <a:r>
              <a:rPr lang="es-ES" sz="4000" dirty="0" err="1" smtClean="0"/>
              <a:t>or</a:t>
            </a:r>
            <a:r>
              <a:rPr lang="es-ES" sz="4000" dirty="0" smtClean="0"/>
              <a:t> </a:t>
            </a:r>
            <a:r>
              <a:rPr lang="es-ES" sz="4000" dirty="0" err="1" smtClean="0"/>
              <a:t>altazimuthal</a:t>
            </a:r>
            <a:r>
              <a:rPr lang="es-ES" sz="4000" dirty="0"/>
              <a:t> </a:t>
            </a:r>
            <a:r>
              <a:rPr lang="es-ES" sz="4000" dirty="0" err="1" smtClean="0"/>
              <a:t>coordinates</a:t>
            </a:r>
            <a:endParaRPr lang="es-ES" sz="40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reference</a:t>
            </a:r>
            <a:r>
              <a:rPr lang="es-ES" sz="2400" dirty="0" smtClean="0"/>
              <a:t> </a:t>
            </a:r>
            <a:r>
              <a:rPr lang="es-ES" sz="2400" dirty="0" err="1" smtClean="0"/>
              <a:t>plane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horizon</a:t>
            </a:r>
            <a:endParaRPr lang="es-ES" sz="2400" dirty="0" smtClean="0"/>
          </a:p>
          <a:p>
            <a:pPr eaLnBrk="1" hangingPunct="1">
              <a:lnSpc>
                <a:spcPct val="80000"/>
              </a:lnSpc>
            </a:pPr>
            <a:r>
              <a:rPr lang="es-ES" sz="2400" dirty="0" err="1" smtClean="0"/>
              <a:t>They</a:t>
            </a:r>
            <a:r>
              <a:rPr lang="es-ES" sz="2400" dirty="0" smtClean="0"/>
              <a:t> are local </a:t>
            </a:r>
            <a:r>
              <a:rPr lang="es-ES" sz="2400" dirty="0" err="1" smtClean="0"/>
              <a:t>coordinates</a:t>
            </a:r>
            <a:r>
              <a:rPr lang="es-ES" sz="2400" dirty="0" smtClean="0"/>
              <a:t>.</a:t>
            </a:r>
            <a:endParaRPr lang="es-ES" sz="2400" dirty="0" smtClean="0"/>
          </a:p>
          <a:p>
            <a:pPr eaLnBrk="1" hangingPunct="1">
              <a:lnSpc>
                <a:spcPct val="80000"/>
              </a:lnSpc>
            </a:pPr>
            <a:r>
              <a:rPr lang="es-ES" sz="2400" dirty="0" err="1" smtClean="0"/>
              <a:t>They</a:t>
            </a:r>
            <a:r>
              <a:rPr lang="es-ES" sz="2400" dirty="0" smtClean="0"/>
              <a:t> are time </a:t>
            </a:r>
            <a:r>
              <a:rPr lang="es-ES" sz="2400" dirty="0" err="1" smtClean="0"/>
              <a:t>dependent</a:t>
            </a:r>
            <a:r>
              <a:rPr lang="es-ES" sz="2400" dirty="0" smtClean="0"/>
              <a:t> </a:t>
            </a:r>
            <a:r>
              <a:rPr lang="es-ES" sz="2400" dirty="0" err="1" smtClean="0"/>
              <a:t>coordinates</a:t>
            </a:r>
            <a:r>
              <a:rPr lang="es-ES" sz="2400" dirty="0" smtClean="0"/>
              <a:t>.</a:t>
            </a:r>
            <a:endParaRPr lang="es-ES" sz="2400" dirty="0" smtClean="0"/>
          </a:p>
          <a:p>
            <a:pPr eaLnBrk="1" hangingPunct="1">
              <a:lnSpc>
                <a:spcPct val="80000"/>
              </a:lnSpc>
            </a:pPr>
            <a:r>
              <a:rPr lang="es-ES" sz="2400" dirty="0" err="1" smtClean="0"/>
              <a:t>Extending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vertical</a:t>
            </a:r>
            <a:r>
              <a:rPr lang="es-ES" sz="2400" dirty="0" smtClean="0"/>
              <a:t>: </a:t>
            </a:r>
            <a:r>
              <a:rPr lang="es-ES" sz="2400" dirty="0" err="1" smtClean="0"/>
              <a:t>Ze</a:t>
            </a:r>
            <a:r>
              <a:rPr lang="es-ES" sz="2400" dirty="0" err="1" smtClean="0"/>
              <a:t>nith</a:t>
            </a:r>
            <a:r>
              <a:rPr lang="es-ES" sz="2400" dirty="0" smtClean="0"/>
              <a:t> </a:t>
            </a:r>
            <a:r>
              <a:rPr lang="es-ES" sz="2400" dirty="0" smtClean="0"/>
              <a:t>and</a:t>
            </a:r>
            <a:r>
              <a:rPr lang="es-ES" sz="2400" dirty="0" smtClean="0"/>
              <a:t> </a:t>
            </a:r>
            <a:r>
              <a:rPr lang="es-ES" sz="2400" dirty="0" smtClean="0"/>
              <a:t>Nadir.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dirty="0" smtClean="0"/>
              <a:t>Great cicles</a:t>
            </a:r>
            <a:r>
              <a:rPr lang="es-ES" sz="2400" dirty="0" smtClean="0"/>
              <a:t> </a:t>
            </a:r>
            <a:r>
              <a:rPr lang="es-ES" sz="2400" dirty="0" err="1" smtClean="0"/>
              <a:t>passing</a:t>
            </a:r>
            <a:r>
              <a:rPr lang="es-ES" sz="2400" dirty="0" smtClean="0"/>
              <a:t> </a:t>
            </a:r>
            <a:r>
              <a:rPr lang="es-ES" sz="2400" dirty="0" err="1" smtClean="0"/>
              <a:t>through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zenith</a:t>
            </a:r>
            <a:r>
              <a:rPr lang="es-ES" sz="2400" dirty="0" smtClean="0"/>
              <a:t> are </a:t>
            </a:r>
            <a:r>
              <a:rPr lang="es-ES" sz="2400" dirty="0" err="1" smtClean="0"/>
              <a:t>called</a:t>
            </a:r>
            <a:r>
              <a:rPr lang="es-ES" sz="2400" dirty="0" smtClean="0"/>
              <a:t> </a:t>
            </a:r>
            <a:r>
              <a:rPr lang="es-ES" sz="2400" dirty="0" err="1" smtClean="0"/>
              <a:t>verticals</a:t>
            </a:r>
            <a:r>
              <a:rPr lang="es-ES" sz="2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dirty="0" err="1" smtClean="0"/>
              <a:t>Stars</a:t>
            </a:r>
            <a:r>
              <a:rPr lang="es-ES" sz="2400" dirty="0" smtClean="0"/>
              <a:t> </a:t>
            </a:r>
            <a:r>
              <a:rPr lang="es-ES" sz="2400" dirty="0" err="1" smtClean="0"/>
              <a:t>culminate</a:t>
            </a:r>
            <a:r>
              <a:rPr lang="es-ES" sz="2400" dirty="0" smtClean="0"/>
              <a:t> in a </a:t>
            </a:r>
            <a:r>
              <a:rPr lang="es-ES" sz="2400" dirty="0" err="1" smtClean="0"/>
              <a:t>great</a:t>
            </a:r>
            <a:r>
              <a:rPr lang="es-ES" sz="2400" dirty="0" smtClean="0"/>
              <a:t> </a:t>
            </a:r>
            <a:r>
              <a:rPr lang="es-ES" sz="2400" dirty="0" err="1" smtClean="0"/>
              <a:t>circle</a:t>
            </a:r>
            <a:r>
              <a:rPr lang="es-ES" sz="2400" dirty="0" smtClean="0"/>
              <a:t> </a:t>
            </a:r>
            <a:r>
              <a:rPr lang="es-ES" sz="2400" dirty="0" smtClean="0">
                <a:sym typeface="Wingdings" pitchFamily="2" charset="2"/>
              </a:rPr>
              <a:t> Meridian</a:t>
            </a:r>
            <a:endParaRPr lang="es-ES" sz="2400" dirty="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400" dirty="0" err="1" smtClean="0"/>
              <a:t>I</a:t>
            </a:r>
            <a:r>
              <a:rPr lang="es-ES" sz="2400" dirty="0" err="1" smtClean="0"/>
              <a:t>ntesection</a:t>
            </a:r>
            <a:r>
              <a:rPr lang="es-ES" sz="2400" dirty="0" smtClean="0"/>
              <a:t>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meridian</a:t>
            </a:r>
            <a:r>
              <a:rPr lang="es-ES" sz="2400" dirty="0" smtClean="0"/>
              <a:t> and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horizon</a:t>
            </a:r>
            <a:r>
              <a:rPr lang="es-ES" sz="2400" dirty="0" smtClean="0"/>
              <a:t> define </a:t>
            </a:r>
            <a:r>
              <a:rPr lang="es-ES" sz="2400" dirty="0" smtClean="0"/>
              <a:t>N </a:t>
            </a:r>
            <a:r>
              <a:rPr lang="es-ES" sz="2400" dirty="0" smtClean="0"/>
              <a:t>and S cardinal </a:t>
            </a:r>
            <a:r>
              <a:rPr lang="es-ES" sz="2400" dirty="0" err="1" smtClean="0"/>
              <a:t>points</a:t>
            </a:r>
            <a:r>
              <a:rPr lang="es-ES" sz="2400" dirty="0" smtClean="0"/>
              <a:t>.</a:t>
            </a:r>
            <a:endParaRPr lang="es-ES" sz="2400" dirty="0" smtClean="0"/>
          </a:p>
          <a:p>
            <a:pPr eaLnBrk="1" hangingPunct="1">
              <a:lnSpc>
                <a:spcPct val="80000"/>
              </a:lnSpc>
            </a:pPr>
            <a:r>
              <a:rPr lang="es-ES" sz="2400" dirty="0" err="1" smtClean="0"/>
              <a:t>Coordinates</a:t>
            </a:r>
            <a:r>
              <a:rPr lang="es-ES" sz="2400" dirty="0" smtClean="0"/>
              <a:t> are </a:t>
            </a:r>
            <a:r>
              <a:rPr lang="es-ES" sz="2400" dirty="0" err="1"/>
              <a:t>t</a:t>
            </a:r>
            <a:r>
              <a:rPr lang="es-ES" sz="2400" dirty="0" err="1" smtClean="0"/>
              <a:t>wo</a:t>
            </a:r>
            <a:r>
              <a:rPr lang="es-ES" sz="2400" dirty="0" smtClean="0"/>
              <a:t> </a:t>
            </a:r>
            <a:r>
              <a:rPr lang="es-ES" sz="2400" dirty="0" err="1" smtClean="0"/>
              <a:t>angles</a:t>
            </a:r>
            <a:r>
              <a:rPr lang="es-ES" sz="2400" dirty="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000" dirty="0" err="1" smtClean="0"/>
              <a:t>Altitude</a:t>
            </a:r>
            <a:r>
              <a:rPr lang="es-ES" sz="2000" dirty="0" smtClean="0"/>
              <a:t> </a:t>
            </a:r>
            <a:r>
              <a:rPr lang="es-ES" sz="2000" dirty="0" smtClean="0"/>
              <a:t>(a) : </a:t>
            </a:r>
            <a:r>
              <a:rPr lang="es-ES" sz="2000" dirty="0" err="1" smtClean="0"/>
              <a:t>Angle</a:t>
            </a:r>
            <a:r>
              <a:rPr lang="es-ES" sz="2000" dirty="0" smtClean="0"/>
              <a:t> </a:t>
            </a:r>
            <a:r>
              <a:rPr lang="es-ES" sz="2000" dirty="0" err="1" smtClean="0"/>
              <a:t>between</a:t>
            </a:r>
            <a:r>
              <a:rPr lang="es-ES" sz="2000" dirty="0" smtClean="0"/>
              <a:t> </a:t>
            </a:r>
            <a:r>
              <a:rPr lang="es-ES" sz="2000" dirty="0" err="1" smtClean="0"/>
              <a:t>star</a:t>
            </a:r>
            <a:r>
              <a:rPr lang="es-ES" sz="2000" dirty="0" smtClean="0"/>
              <a:t> and </a:t>
            </a:r>
            <a:r>
              <a:rPr lang="es-ES" sz="2000" dirty="0" err="1" smtClean="0"/>
              <a:t>horizon</a:t>
            </a:r>
            <a:endParaRPr lang="es-E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s-ES" sz="2000" dirty="0" err="1" smtClean="0"/>
              <a:t>Azimuth</a:t>
            </a:r>
            <a:r>
              <a:rPr lang="es-ES" sz="2000" dirty="0" smtClean="0"/>
              <a:t> </a:t>
            </a:r>
            <a:r>
              <a:rPr lang="es-ES" sz="2000" dirty="0" smtClean="0"/>
              <a:t>(A): </a:t>
            </a:r>
            <a:r>
              <a:rPr lang="es-ES" sz="2000" dirty="0" err="1" smtClean="0"/>
              <a:t>Angle</a:t>
            </a:r>
            <a:r>
              <a:rPr lang="es-ES" sz="2000" dirty="0" smtClean="0"/>
              <a:t> </a:t>
            </a:r>
            <a:r>
              <a:rPr lang="es-ES" sz="2000" dirty="0" err="1" smtClean="0"/>
              <a:t>along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horizon</a:t>
            </a:r>
            <a:r>
              <a:rPr lang="es-ES" sz="2000" dirty="0" smtClean="0"/>
              <a:t> </a:t>
            </a:r>
            <a:r>
              <a:rPr lang="es-ES" sz="2000" dirty="0" err="1" smtClean="0"/>
              <a:t>between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projection</a:t>
            </a:r>
            <a:r>
              <a:rPr lang="es-ES" sz="2000" dirty="0" smtClean="0"/>
              <a:t> of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star</a:t>
            </a:r>
            <a:r>
              <a:rPr lang="es-ES" sz="2000" dirty="0" smtClean="0"/>
              <a:t> and </a:t>
            </a:r>
            <a:r>
              <a:rPr lang="es-ES" sz="2000" dirty="0" err="1" smtClean="0"/>
              <a:t>an</a:t>
            </a:r>
            <a:r>
              <a:rPr lang="es-ES" sz="2000" dirty="0" smtClean="0"/>
              <a:t> </a:t>
            </a:r>
            <a:r>
              <a:rPr lang="es-ES" sz="2000" dirty="0" err="1" smtClean="0"/>
              <a:t>origin</a:t>
            </a:r>
            <a:r>
              <a:rPr lang="es-ES" sz="2000" dirty="0" smtClean="0"/>
              <a:t>. </a:t>
            </a:r>
            <a:r>
              <a:rPr lang="es-ES" sz="2000" dirty="0" err="1" smtClean="0"/>
              <a:t>We</a:t>
            </a:r>
            <a:r>
              <a:rPr lang="es-ES" sz="2000" dirty="0" smtClean="0"/>
              <a:t> </a:t>
            </a:r>
            <a:r>
              <a:rPr lang="es-ES" sz="2000" dirty="0" err="1" smtClean="0"/>
              <a:t>will</a:t>
            </a:r>
            <a:r>
              <a:rPr lang="es-ES" sz="2000" dirty="0" smtClean="0"/>
              <a:t> use S</a:t>
            </a:r>
            <a:r>
              <a:rPr lang="es-ES" sz="2000" dirty="0"/>
              <a:t> </a:t>
            </a:r>
            <a:r>
              <a:rPr lang="es-ES" sz="2000" dirty="0" smtClean="0"/>
              <a:t>and </a:t>
            </a:r>
            <a:r>
              <a:rPr lang="es-ES" sz="2000" dirty="0" err="1" smtClean="0"/>
              <a:t>will</a:t>
            </a:r>
            <a:r>
              <a:rPr lang="es-ES" sz="2000" dirty="0" smtClean="0"/>
              <a:t> </a:t>
            </a:r>
            <a:r>
              <a:rPr lang="es-ES" sz="2000" dirty="0" err="1" smtClean="0"/>
              <a:t>measure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angle</a:t>
            </a:r>
            <a:r>
              <a:rPr lang="es-ES" sz="2000" dirty="0" smtClean="0"/>
              <a:t> </a:t>
            </a:r>
            <a:r>
              <a:rPr lang="es-ES" sz="2000" dirty="0" err="1" smtClean="0"/>
              <a:t>clockwise</a:t>
            </a:r>
            <a:r>
              <a:rPr lang="es-ES" sz="2000" dirty="0" smtClean="0"/>
              <a:t>.</a:t>
            </a:r>
            <a:endParaRPr lang="es-ES" sz="2000" dirty="0" smtClean="0"/>
          </a:p>
          <a:p>
            <a:pPr eaLnBrk="1" hangingPunct="1">
              <a:lnSpc>
                <a:spcPct val="80000"/>
              </a:lnSpc>
            </a:pPr>
            <a:endParaRPr lang="es-ES" sz="2400" dirty="0" smtClean="0"/>
          </a:p>
          <a:p>
            <a:pPr eaLnBrk="1" hangingPunct="1">
              <a:lnSpc>
                <a:spcPct val="80000"/>
              </a:lnSpc>
            </a:pPr>
            <a:endParaRPr lang="es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264275" cy="50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Eq</a:t>
            </a:r>
            <a:r>
              <a:rPr lang="es-ES" dirty="0" err="1" smtClean="0"/>
              <a:t>uatorial</a:t>
            </a:r>
            <a:r>
              <a:rPr lang="es-ES" dirty="0" smtClean="0"/>
              <a:t> </a:t>
            </a:r>
            <a:r>
              <a:rPr lang="es-ES" dirty="0" err="1" smtClean="0"/>
              <a:t>coordinates</a:t>
            </a:r>
            <a:endParaRPr lang="es-E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reference</a:t>
            </a:r>
            <a:r>
              <a:rPr lang="es-ES" sz="2800" dirty="0" smtClean="0"/>
              <a:t> </a:t>
            </a:r>
            <a:r>
              <a:rPr lang="es-ES" sz="2800" dirty="0" err="1" smtClean="0"/>
              <a:t>plane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equator</a:t>
            </a:r>
            <a:r>
              <a:rPr lang="es-ES" sz="28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s-ES" sz="2800" dirty="0" err="1" smtClean="0"/>
              <a:t>They</a:t>
            </a:r>
            <a:r>
              <a:rPr lang="es-ES" sz="2800" dirty="0" smtClean="0"/>
              <a:t> are non-local</a:t>
            </a:r>
            <a:r>
              <a:rPr lang="es-ES" sz="2800" dirty="0" smtClean="0"/>
              <a:t> </a:t>
            </a:r>
            <a:r>
              <a:rPr lang="es-ES" sz="2800" dirty="0" err="1" smtClean="0"/>
              <a:t>coordinates</a:t>
            </a:r>
            <a:r>
              <a:rPr lang="es-ES" sz="2800" dirty="0" smtClean="0"/>
              <a:t>.</a:t>
            </a:r>
            <a:endParaRPr lang="es-ES" sz="2800" dirty="0" smtClean="0"/>
          </a:p>
          <a:p>
            <a:pPr eaLnBrk="1" hangingPunct="1">
              <a:lnSpc>
                <a:spcPct val="80000"/>
              </a:lnSpc>
            </a:pPr>
            <a:r>
              <a:rPr lang="es-ES" sz="2800" dirty="0" err="1" smtClean="0"/>
              <a:t>C</a:t>
            </a:r>
            <a:r>
              <a:rPr lang="es-ES" sz="2800" dirty="0" err="1" smtClean="0"/>
              <a:t>oordinates</a:t>
            </a:r>
            <a:r>
              <a:rPr lang="es-ES" sz="2800" dirty="0" smtClean="0"/>
              <a:t> of </a:t>
            </a:r>
            <a:r>
              <a:rPr lang="es-ES" sz="2800" dirty="0" err="1" smtClean="0"/>
              <a:t>stars</a:t>
            </a:r>
            <a:r>
              <a:rPr lang="es-ES" sz="2800" dirty="0" smtClean="0"/>
              <a:t> do </a:t>
            </a:r>
            <a:r>
              <a:rPr lang="es-ES" sz="2800" dirty="0" err="1" smtClean="0"/>
              <a:t>not</a:t>
            </a:r>
            <a:r>
              <a:rPr lang="es-ES" sz="2800" dirty="0" smtClean="0"/>
              <a:t> </a:t>
            </a:r>
            <a:r>
              <a:rPr lang="es-ES" sz="2800" dirty="0" err="1" smtClean="0"/>
              <a:t>change</a:t>
            </a:r>
            <a:r>
              <a:rPr lang="es-ES" sz="2800" dirty="0" smtClean="0"/>
              <a:t> </a:t>
            </a:r>
            <a:r>
              <a:rPr lang="es-ES" sz="2800" dirty="0" err="1" smtClean="0"/>
              <a:t>with</a:t>
            </a:r>
            <a:r>
              <a:rPr lang="es-ES" sz="2800" dirty="0" smtClean="0"/>
              <a:t> time </a:t>
            </a:r>
            <a:r>
              <a:rPr lang="es-ES" sz="2800" dirty="0" smtClean="0"/>
              <a:t>(app)</a:t>
            </a:r>
          </a:p>
          <a:p>
            <a:pPr eaLnBrk="1" hangingPunct="1">
              <a:lnSpc>
                <a:spcPct val="80000"/>
              </a:lnSpc>
            </a:pP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origin</a:t>
            </a:r>
            <a:r>
              <a:rPr lang="es-ES" sz="2800" dirty="0" smtClean="0"/>
              <a:t> </a:t>
            </a:r>
            <a:r>
              <a:rPr lang="es-ES" sz="2800" dirty="0" err="1" smtClean="0"/>
              <a:t>point</a:t>
            </a:r>
            <a:r>
              <a:rPr lang="es-ES" sz="2800" dirty="0" smtClean="0"/>
              <a:t> </a:t>
            </a:r>
            <a:r>
              <a:rPr lang="es-ES" sz="2800" dirty="0" err="1" smtClean="0"/>
              <a:t>on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equator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taken</a:t>
            </a:r>
            <a:r>
              <a:rPr lang="es-ES" sz="2800" dirty="0" smtClean="0"/>
              <a:t> to be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spring</a:t>
            </a:r>
            <a:r>
              <a:rPr lang="es-ES" sz="2800" dirty="0" smtClean="0"/>
              <a:t> </a:t>
            </a:r>
            <a:r>
              <a:rPr lang="es-ES" sz="2800" dirty="0" err="1" smtClean="0"/>
              <a:t>equinox</a:t>
            </a:r>
            <a:r>
              <a:rPr lang="es-ES" sz="2800" dirty="0" smtClean="0">
                <a:cs typeface="Arial" charset="0"/>
              </a:rPr>
              <a:t>.</a:t>
            </a:r>
            <a:endParaRPr lang="es-ES" sz="28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800" dirty="0" err="1" smtClean="0">
                <a:cs typeface="Arial" charset="0"/>
              </a:rPr>
              <a:t>The</a:t>
            </a:r>
            <a:r>
              <a:rPr lang="es-ES" sz="2800" dirty="0" smtClean="0">
                <a:cs typeface="Arial" charset="0"/>
              </a:rPr>
              <a:t> </a:t>
            </a:r>
            <a:r>
              <a:rPr lang="es-ES" sz="2800" dirty="0" err="1" smtClean="0">
                <a:cs typeface="Arial" charset="0"/>
              </a:rPr>
              <a:t>coordinates</a:t>
            </a:r>
            <a:r>
              <a:rPr lang="es-ES" sz="2800" dirty="0" smtClean="0">
                <a:cs typeface="Arial" charset="0"/>
              </a:rPr>
              <a:t> are </a:t>
            </a:r>
            <a:r>
              <a:rPr lang="es-ES" sz="2800" dirty="0" err="1" smtClean="0">
                <a:cs typeface="Arial" charset="0"/>
              </a:rPr>
              <a:t>two</a:t>
            </a:r>
            <a:r>
              <a:rPr lang="es-ES" sz="2800" dirty="0" smtClean="0">
                <a:cs typeface="Arial" charset="0"/>
              </a:rPr>
              <a:t> </a:t>
            </a:r>
            <a:r>
              <a:rPr lang="es-ES" sz="2800" dirty="0" err="1" smtClean="0">
                <a:cs typeface="Arial" charset="0"/>
              </a:rPr>
              <a:t>angles</a:t>
            </a:r>
            <a:r>
              <a:rPr lang="es-ES" sz="2800" dirty="0" smtClean="0">
                <a:cs typeface="Arial" charset="0"/>
              </a:rPr>
              <a:t>:</a:t>
            </a:r>
            <a:endParaRPr lang="es-ES" sz="2800" dirty="0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s-ES" sz="2400" dirty="0" err="1" smtClean="0">
                <a:cs typeface="Arial" charset="0"/>
              </a:rPr>
              <a:t>Declination</a:t>
            </a:r>
            <a:r>
              <a:rPr lang="es-ES" sz="2400" dirty="0" smtClean="0">
                <a:cs typeface="Arial" charset="0"/>
              </a:rPr>
              <a:t> </a:t>
            </a:r>
            <a:r>
              <a:rPr lang="es-ES" sz="2400" dirty="0" smtClean="0">
                <a:cs typeface="Arial" charset="0"/>
              </a:rPr>
              <a:t>(</a:t>
            </a:r>
            <a:r>
              <a:rPr lang="el-GR" sz="2400" dirty="0" smtClean="0">
                <a:cs typeface="Arial" charset="0"/>
              </a:rPr>
              <a:t>δ</a:t>
            </a:r>
            <a:r>
              <a:rPr lang="es-ES" sz="2400" dirty="0" smtClean="0">
                <a:cs typeface="Arial" charset="0"/>
              </a:rPr>
              <a:t>) : </a:t>
            </a:r>
            <a:r>
              <a:rPr lang="es-ES" sz="2400" dirty="0" err="1" smtClean="0">
                <a:cs typeface="Arial" charset="0"/>
              </a:rPr>
              <a:t>Angle</a:t>
            </a:r>
            <a:r>
              <a:rPr lang="es-ES" sz="2400" dirty="0" smtClean="0">
                <a:cs typeface="Arial" charset="0"/>
              </a:rPr>
              <a:t> </a:t>
            </a:r>
            <a:r>
              <a:rPr lang="es-ES" sz="2400" dirty="0" err="1" smtClean="0">
                <a:cs typeface="Arial" charset="0"/>
              </a:rPr>
              <a:t>between</a:t>
            </a:r>
            <a:r>
              <a:rPr lang="es-ES" sz="2400" dirty="0" smtClean="0">
                <a:cs typeface="Arial" charset="0"/>
              </a:rPr>
              <a:t> </a:t>
            </a:r>
            <a:r>
              <a:rPr lang="es-ES" sz="2400" dirty="0" err="1" smtClean="0">
                <a:cs typeface="Arial" charset="0"/>
              </a:rPr>
              <a:t>the</a:t>
            </a:r>
            <a:r>
              <a:rPr lang="es-ES" sz="2400" dirty="0" smtClean="0">
                <a:cs typeface="Arial" charset="0"/>
              </a:rPr>
              <a:t> </a:t>
            </a:r>
            <a:r>
              <a:rPr lang="es-ES" sz="2400" dirty="0" err="1" smtClean="0">
                <a:cs typeface="Arial" charset="0"/>
              </a:rPr>
              <a:t>star</a:t>
            </a:r>
            <a:r>
              <a:rPr lang="es-ES" sz="2400" dirty="0" smtClean="0">
                <a:cs typeface="Arial" charset="0"/>
              </a:rPr>
              <a:t> and </a:t>
            </a:r>
            <a:r>
              <a:rPr lang="es-ES" sz="2400" dirty="0" err="1" smtClean="0">
                <a:cs typeface="Arial" charset="0"/>
              </a:rPr>
              <a:t>the</a:t>
            </a:r>
            <a:r>
              <a:rPr lang="es-ES" sz="2400" dirty="0" smtClean="0">
                <a:cs typeface="Arial" charset="0"/>
              </a:rPr>
              <a:t> </a:t>
            </a:r>
            <a:r>
              <a:rPr lang="es-ES" sz="2400" dirty="0" err="1" smtClean="0">
                <a:cs typeface="Arial" charset="0"/>
              </a:rPr>
              <a:t>equator</a:t>
            </a:r>
            <a:r>
              <a:rPr lang="es-ES" sz="2400" dirty="0" smtClean="0">
                <a:cs typeface="Arial" charset="0"/>
              </a:rPr>
              <a:t> (+ </a:t>
            </a:r>
            <a:r>
              <a:rPr lang="es-ES" sz="2400" dirty="0" err="1" smtClean="0">
                <a:cs typeface="Arial" charset="0"/>
              </a:rPr>
              <a:t>if</a:t>
            </a:r>
            <a:r>
              <a:rPr lang="es-ES" sz="2400" dirty="0" smtClean="0">
                <a:cs typeface="Arial" charset="0"/>
              </a:rPr>
              <a:t> </a:t>
            </a:r>
            <a:r>
              <a:rPr lang="es-ES" sz="2400" dirty="0" smtClean="0">
                <a:cs typeface="Arial" charset="0"/>
              </a:rPr>
              <a:t>N </a:t>
            </a:r>
            <a:r>
              <a:rPr lang="es-ES" sz="2400" dirty="0" smtClean="0">
                <a:cs typeface="Arial" charset="0"/>
              </a:rPr>
              <a:t>and </a:t>
            </a:r>
            <a:r>
              <a:rPr lang="es-ES" sz="2400" dirty="0" smtClean="0">
                <a:cs typeface="Arial" charset="0"/>
              </a:rPr>
              <a:t>– </a:t>
            </a:r>
            <a:r>
              <a:rPr lang="es-ES" sz="2400" dirty="0" err="1" smtClean="0">
                <a:cs typeface="Arial" charset="0"/>
              </a:rPr>
              <a:t>if</a:t>
            </a:r>
            <a:r>
              <a:rPr lang="es-ES" sz="2400" dirty="0" smtClean="0">
                <a:cs typeface="Arial" charset="0"/>
              </a:rPr>
              <a:t> </a:t>
            </a:r>
            <a:r>
              <a:rPr lang="es-ES" sz="2400" dirty="0" smtClean="0">
                <a:cs typeface="Arial" charset="0"/>
              </a:rPr>
              <a:t>S)</a:t>
            </a:r>
            <a:endParaRPr lang="el-GR" sz="2400" dirty="0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s-ES" sz="2400" dirty="0" err="1" smtClean="0">
                <a:cs typeface="Arial" charset="0"/>
              </a:rPr>
              <a:t>Right</a:t>
            </a:r>
            <a:r>
              <a:rPr lang="es-ES" sz="2400" dirty="0" smtClean="0">
                <a:cs typeface="Arial" charset="0"/>
              </a:rPr>
              <a:t> </a:t>
            </a:r>
            <a:r>
              <a:rPr lang="es-ES" sz="2400" dirty="0" err="1" smtClean="0">
                <a:cs typeface="Arial" charset="0"/>
              </a:rPr>
              <a:t>ascension</a:t>
            </a:r>
            <a:r>
              <a:rPr lang="es-ES" sz="2400" dirty="0" smtClean="0">
                <a:cs typeface="Arial" charset="0"/>
              </a:rPr>
              <a:t> (</a:t>
            </a:r>
            <a:r>
              <a:rPr lang="el-GR" sz="2400" dirty="0" smtClean="0">
                <a:cs typeface="Arial" charset="0"/>
              </a:rPr>
              <a:t>α</a:t>
            </a:r>
            <a:r>
              <a:rPr lang="es-ES" sz="2400" dirty="0" smtClean="0">
                <a:cs typeface="Arial" charset="0"/>
              </a:rPr>
              <a:t>) : </a:t>
            </a:r>
            <a:r>
              <a:rPr lang="es-ES" sz="2400" dirty="0" err="1" smtClean="0">
                <a:cs typeface="Arial" charset="0"/>
              </a:rPr>
              <a:t>Angle</a:t>
            </a:r>
            <a:r>
              <a:rPr lang="es-ES" sz="2400" dirty="0" smtClean="0">
                <a:cs typeface="Arial" charset="0"/>
              </a:rPr>
              <a:t> </a:t>
            </a:r>
            <a:r>
              <a:rPr lang="es-ES" sz="2400" dirty="0" err="1" smtClean="0">
                <a:cs typeface="Arial" charset="0"/>
              </a:rPr>
              <a:t>along</a:t>
            </a:r>
            <a:r>
              <a:rPr lang="es-ES" sz="2400" dirty="0" smtClean="0">
                <a:cs typeface="Arial" charset="0"/>
              </a:rPr>
              <a:t> </a:t>
            </a:r>
            <a:r>
              <a:rPr lang="es-ES" sz="2400" dirty="0" err="1" smtClean="0">
                <a:cs typeface="Arial" charset="0"/>
              </a:rPr>
              <a:t>the</a:t>
            </a:r>
            <a:r>
              <a:rPr lang="es-ES" sz="2400" dirty="0" smtClean="0">
                <a:cs typeface="Arial" charset="0"/>
              </a:rPr>
              <a:t> </a:t>
            </a:r>
            <a:r>
              <a:rPr lang="es-ES" sz="2400" dirty="0" err="1" smtClean="0">
                <a:cs typeface="Arial" charset="0"/>
              </a:rPr>
              <a:t>equator</a:t>
            </a:r>
            <a:r>
              <a:rPr lang="es-ES" sz="2400" dirty="0" smtClean="0">
                <a:cs typeface="Arial" charset="0"/>
              </a:rPr>
              <a:t> </a:t>
            </a:r>
            <a:r>
              <a:rPr lang="es-ES" sz="2400" dirty="0" err="1" smtClean="0">
                <a:cs typeface="Arial" charset="0"/>
              </a:rPr>
              <a:t>measured</a:t>
            </a:r>
            <a:r>
              <a:rPr lang="es-ES" sz="2400" dirty="0" smtClean="0">
                <a:cs typeface="Arial" charset="0"/>
              </a:rPr>
              <a:t> </a:t>
            </a:r>
            <a:r>
              <a:rPr lang="es-ES" sz="2400" dirty="0" err="1" smtClean="0">
                <a:cs typeface="Arial" charset="0"/>
              </a:rPr>
              <a:t>from</a:t>
            </a:r>
            <a:r>
              <a:rPr lang="es-ES" sz="2400" dirty="0" smtClean="0">
                <a:cs typeface="Arial" charset="0"/>
              </a:rPr>
              <a:t> </a:t>
            </a:r>
            <a:r>
              <a:rPr lang="es-ES" sz="2400" dirty="0" err="1" smtClean="0">
                <a:cs typeface="Arial" charset="0"/>
              </a:rPr>
              <a:t>the</a:t>
            </a:r>
            <a:r>
              <a:rPr lang="es-ES" sz="2400" dirty="0" smtClean="0">
                <a:cs typeface="Arial" charset="0"/>
              </a:rPr>
              <a:t> </a:t>
            </a:r>
            <a:r>
              <a:rPr lang="es-ES" sz="2400" dirty="0" err="1" smtClean="0">
                <a:cs typeface="Arial" charset="0"/>
              </a:rPr>
              <a:t>spring</a:t>
            </a:r>
            <a:r>
              <a:rPr lang="es-ES" sz="2400" dirty="0" smtClean="0">
                <a:cs typeface="Arial" charset="0"/>
              </a:rPr>
              <a:t> </a:t>
            </a:r>
            <a:r>
              <a:rPr lang="es-ES" sz="2400" dirty="0" err="1" smtClean="0">
                <a:cs typeface="Arial" charset="0"/>
              </a:rPr>
              <a:t>equinox</a:t>
            </a:r>
            <a:r>
              <a:rPr lang="es-ES" sz="2400" dirty="0" smtClean="0">
                <a:cs typeface="Arial" charset="0"/>
              </a:rPr>
              <a:t> in </a:t>
            </a:r>
            <a:r>
              <a:rPr lang="es-ES" sz="2400" dirty="0" err="1" smtClean="0">
                <a:cs typeface="Arial" charset="0"/>
              </a:rPr>
              <a:t>the</a:t>
            </a:r>
            <a:r>
              <a:rPr lang="es-ES" sz="2400" dirty="0" smtClean="0">
                <a:cs typeface="Arial" charset="0"/>
              </a:rPr>
              <a:t> </a:t>
            </a:r>
            <a:r>
              <a:rPr lang="es-ES" sz="2400" dirty="0" err="1" smtClean="0">
                <a:cs typeface="Arial" charset="0"/>
              </a:rPr>
              <a:t>counter</a:t>
            </a:r>
            <a:r>
              <a:rPr lang="es-ES" sz="2400" dirty="0" err="1" smtClean="0">
                <a:cs typeface="Arial" charset="0"/>
              </a:rPr>
              <a:t>clockwise</a:t>
            </a:r>
            <a:r>
              <a:rPr lang="es-ES" sz="2400" dirty="0" smtClean="0">
                <a:cs typeface="Arial" charset="0"/>
              </a:rPr>
              <a:t> </a:t>
            </a:r>
            <a:r>
              <a:rPr lang="es-ES" sz="2400" dirty="0" err="1" smtClean="0">
                <a:cs typeface="Arial" charset="0"/>
              </a:rPr>
              <a:t>direction</a:t>
            </a:r>
            <a:r>
              <a:rPr lang="es-ES" sz="2400" dirty="0" smtClean="0">
                <a:cs typeface="Arial" charset="0"/>
              </a:rPr>
              <a:t>. </a:t>
            </a:r>
            <a:endParaRPr lang="el-GR" sz="24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196975"/>
            <a:ext cx="6697663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dirty="0" err="1" smtClean="0"/>
              <a:t>Hour</a:t>
            </a:r>
            <a:r>
              <a:rPr lang="es-ES" sz="4000" dirty="0" smtClean="0"/>
              <a:t> </a:t>
            </a:r>
            <a:r>
              <a:rPr lang="es-ES" sz="4000" dirty="0" err="1" smtClean="0"/>
              <a:t>angle</a:t>
            </a:r>
            <a:r>
              <a:rPr lang="es-ES" sz="4000" dirty="0" smtClean="0"/>
              <a:t>, </a:t>
            </a:r>
            <a:r>
              <a:rPr lang="es-ES" sz="4000" dirty="0" err="1"/>
              <a:t>r</a:t>
            </a:r>
            <a:r>
              <a:rPr lang="es-ES" sz="4000" dirty="0" err="1" smtClean="0"/>
              <a:t>ight</a:t>
            </a:r>
            <a:r>
              <a:rPr lang="es-ES" sz="4000" dirty="0" smtClean="0"/>
              <a:t> </a:t>
            </a:r>
            <a:r>
              <a:rPr lang="es-ES" sz="4000" dirty="0" err="1" smtClean="0"/>
              <a:t>ascension</a:t>
            </a:r>
            <a:r>
              <a:rPr lang="es-ES" sz="4000" dirty="0" smtClean="0"/>
              <a:t> </a:t>
            </a:r>
            <a:r>
              <a:rPr lang="es-ES" sz="4000" dirty="0" smtClean="0"/>
              <a:t>and</a:t>
            </a:r>
            <a:r>
              <a:rPr lang="es-ES" sz="4000" dirty="0" smtClean="0"/>
              <a:t> </a:t>
            </a:r>
            <a:r>
              <a:rPr lang="es-ES" sz="4000" dirty="0" err="1" smtClean="0"/>
              <a:t>sidereal</a:t>
            </a:r>
            <a:r>
              <a:rPr lang="es-ES" sz="4000" dirty="0" smtClean="0"/>
              <a:t> time</a:t>
            </a:r>
            <a:endParaRPr lang="es-ES" sz="400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hour</a:t>
            </a:r>
            <a:r>
              <a:rPr lang="es-ES" sz="2800" dirty="0" smtClean="0"/>
              <a:t> </a:t>
            </a:r>
            <a:r>
              <a:rPr lang="es-ES" sz="2800" dirty="0" err="1" smtClean="0"/>
              <a:t>angle</a:t>
            </a:r>
            <a:r>
              <a:rPr lang="es-ES" sz="2800" dirty="0" smtClean="0"/>
              <a:t> (H</a:t>
            </a:r>
            <a:r>
              <a:rPr lang="es-ES" sz="2800" dirty="0" smtClean="0"/>
              <a:t>)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defined</a:t>
            </a:r>
            <a:r>
              <a:rPr lang="es-ES" sz="2800" dirty="0" smtClean="0"/>
              <a:t> as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angle</a:t>
            </a:r>
            <a:r>
              <a:rPr lang="es-ES" sz="2800" dirty="0" smtClean="0"/>
              <a:t> (</a:t>
            </a:r>
            <a:r>
              <a:rPr lang="es-ES" sz="2800" dirty="0" err="1" smtClean="0"/>
              <a:t>along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equator</a:t>
            </a:r>
            <a:r>
              <a:rPr lang="es-ES" sz="2800" dirty="0" smtClean="0"/>
              <a:t> in </a:t>
            </a:r>
            <a:r>
              <a:rPr lang="es-ES" sz="2800" dirty="0" err="1" smtClean="0"/>
              <a:t>clockwise</a:t>
            </a:r>
            <a:r>
              <a:rPr lang="es-ES" sz="2800" dirty="0" smtClean="0"/>
              <a:t> </a:t>
            </a:r>
            <a:r>
              <a:rPr lang="es-ES" sz="2800" dirty="0" err="1" smtClean="0"/>
              <a:t>dir.</a:t>
            </a:r>
            <a:r>
              <a:rPr lang="es-ES" sz="2800" dirty="0" smtClean="0"/>
              <a:t>) </a:t>
            </a:r>
            <a:r>
              <a:rPr lang="es-ES" sz="2800" dirty="0" err="1" smtClean="0"/>
              <a:t>between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projection</a:t>
            </a:r>
            <a:r>
              <a:rPr lang="es-ES" sz="2800" dirty="0" smtClean="0"/>
              <a:t>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star</a:t>
            </a:r>
            <a:r>
              <a:rPr lang="es-ES" sz="2800" dirty="0" smtClean="0"/>
              <a:t> and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meridian</a:t>
            </a:r>
            <a:r>
              <a:rPr lang="es-ES" sz="2800" dirty="0" smtClean="0"/>
              <a:t>.</a:t>
            </a:r>
            <a:endParaRPr lang="es-ES" sz="2800" dirty="0" smtClean="0"/>
          </a:p>
          <a:p>
            <a:pPr eaLnBrk="1" hangingPunct="1">
              <a:lnSpc>
                <a:spcPct val="90000"/>
              </a:lnSpc>
            </a:pPr>
            <a:r>
              <a:rPr lang="es-ES" sz="2800" dirty="0" err="1" smtClean="0"/>
              <a:t>Sidereal</a:t>
            </a:r>
            <a:r>
              <a:rPr lang="es-ES" sz="2800" dirty="0" smtClean="0"/>
              <a:t> time </a:t>
            </a:r>
            <a:r>
              <a:rPr lang="es-ES" sz="2800" dirty="0" smtClean="0"/>
              <a:t>(</a:t>
            </a:r>
            <a:r>
              <a:rPr lang="es-ES" sz="2800" dirty="0" smtClean="0">
                <a:cs typeface="Arial" charset="0"/>
              </a:rPr>
              <a:t>t</a:t>
            </a:r>
            <a:r>
              <a:rPr lang="es-ES" sz="2800" dirty="0" smtClean="0">
                <a:cs typeface="Arial" charset="0"/>
              </a:rPr>
              <a:t>) </a:t>
            </a:r>
            <a:r>
              <a:rPr lang="es-ES" sz="2800" dirty="0" err="1" smtClean="0">
                <a:cs typeface="Arial" charset="0"/>
              </a:rPr>
              <a:t>is</a:t>
            </a:r>
            <a:r>
              <a:rPr lang="es-ES" sz="2800" dirty="0" smtClean="0">
                <a:cs typeface="Arial" charset="0"/>
              </a:rPr>
              <a:t> </a:t>
            </a:r>
            <a:r>
              <a:rPr lang="es-ES" sz="2800" dirty="0" err="1" smtClean="0">
                <a:cs typeface="Arial" charset="0"/>
              </a:rPr>
              <a:t>defined</a:t>
            </a:r>
            <a:r>
              <a:rPr lang="es-ES" sz="2800" dirty="0" smtClean="0">
                <a:cs typeface="Arial" charset="0"/>
              </a:rPr>
              <a:t> as </a:t>
            </a:r>
            <a:r>
              <a:rPr lang="es-ES" sz="2800" dirty="0" err="1" smtClean="0">
                <a:cs typeface="Arial" charset="0"/>
              </a:rPr>
              <a:t>the</a:t>
            </a:r>
            <a:r>
              <a:rPr lang="es-ES" sz="2800" dirty="0" smtClean="0">
                <a:cs typeface="Arial" charset="0"/>
              </a:rPr>
              <a:t> </a:t>
            </a:r>
            <a:r>
              <a:rPr lang="es-ES" sz="2800" dirty="0" err="1" smtClean="0">
                <a:cs typeface="Arial" charset="0"/>
              </a:rPr>
              <a:t>hour</a:t>
            </a:r>
            <a:r>
              <a:rPr lang="es-ES" sz="2800" dirty="0" smtClean="0">
                <a:cs typeface="Arial" charset="0"/>
              </a:rPr>
              <a:t> </a:t>
            </a:r>
            <a:r>
              <a:rPr lang="es-ES" sz="2800" dirty="0" err="1" smtClean="0"/>
              <a:t>a</a:t>
            </a:r>
            <a:r>
              <a:rPr lang="es-ES" sz="2800" dirty="0" err="1" smtClean="0"/>
              <a:t>ngle</a:t>
            </a:r>
            <a:r>
              <a:rPr lang="es-ES" sz="2800" dirty="0" smtClean="0"/>
              <a:t>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equinoctial</a:t>
            </a:r>
            <a:r>
              <a:rPr lang="es-ES" sz="2800" dirty="0" smtClean="0"/>
              <a:t> </a:t>
            </a:r>
            <a:r>
              <a:rPr lang="es-ES" sz="2800" dirty="0" err="1" smtClean="0"/>
              <a:t>point</a:t>
            </a:r>
            <a:r>
              <a:rPr lang="es-ES" sz="2800" dirty="0" smtClean="0">
                <a:cs typeface="Arial" charset="0"/>
              </a:rPr>
              <a:t>.</a:t>
            </a:r>
            <a:endParaRPr lang="es-ES" sz="2800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ES" sz="2800" dirty="0" err="1" smtClean="0">
                <a:cs typeface="Arial" charset="0"/>
              </a:rPr>
              <a:t>Whith</a:t>
            </a:r>
            <a:r>
              <a:rPr lang="es-ES" sz="2800" dirty="0" smtClean="0">
                <a:cs typeface="Arial" charset="0"/>
              </a:rPr>
              <a:t> </a:t>
            </a:r>
            <a:r>
              <a:rPr lang="es-ES" sz="2800" dirty="0" err="1" smtClean="0">
                <a:cs typeface="Arial" charset="0"/>
              </a:rPr>
              <a:t>these</a:t>
            </a:r>
            <a:r>
              <a:rPr lang="es-ES" sz="2800" dirty="0" smtClean="0">
                <a:cs typeface="Arial" charset="0"/>
              </a:rPr>
              <a:t> </a:t>
            </a:r>
            <a:r>
              <a:rPr lang="es-ES" sz="2800" dirty="0" err="1" smtClean="0">
                <a:cs typeface="Arial" charset="0"/>
              </a:rPr>
              <a:t>definitions</a:t>
            </a:r>
            <a:r>
              <a:rPr lang="es-ES" sz="2800" dirty="0" smtClean="0">
                <a:cs typeface="Arial" charset="0"/>
              </a:rPr>
              <a:t> and </a:t>
            </a:r>
            <a:r>
              <a:rPr lang="es-ES" sz="2800" dirty="0" err="1" smtClean="0">
                <a:cs typeface="Arial" charset="0"/>
              </a:rPr>
              <a:t>the</a:t>
            </a:r>
            <a:r>
              <a:rPr lang="es-ES" sz="2800" dirty="0" smtClean="0">
                <a:cs typeface="Arial" charset="0"/>
              </a:rPr>
              <a:t> </a:t>
            </a:r>
            <a:r>
              <a:rPr lang="es-ES" sz="2800" dirty="0" err="1" smtClean="0">
                <a:cs typeface="Arial" charset="0"/>
              </a:rPr>
              <a:t>definition</a:t>
            </a:r>
            <a:r>
              <a:rPr lang="es-ES" sz="2800" dirty="0" smtClean="0">
                <a:cs typeface="Arial" charset="0"/>
              </a:rPr>
              <a:t> of </a:t>
            </a:r>
            <a:r>
              <a:rPr lang="es-ES" sz="2800" dirty="0" err="1" smtClean="0">
                <a:cs typeface="Arial" charset="0"/>
              </a:rPr>
              <a:t>the</a:t>
            </a:r>
            <a:r>
              <a:rPr lang="es-ES" sz="2800" dirty="0" smtClean="0">
                <a:cs typeface="Arial" charset="0"/>
              </a:rPr>
              <a:t> R.A </a:t>
            </a:r>
            <a:r>
              <a:rPr lang="es-ES" sz="2800" dirty="0" smtClean="0">
                <a:cs typeface="Arial" charset="0"/>
              </a:rPr>
              <a:t>(</a:t>
            </a:r>
            <a:r>
              <a:rPr lang="el-GR" sz="2800" dirty="0" smtClean="0">
                <a:cs typeface="Arial" charset="0"/>
              </a:rPr>
              <a:t>α</a:t>
            </a:r>
            <a:r>
              <a:rPr lang="es-ES" sz="2800" dirty="0" smtClean="0">
                <a:cs typeface="Arial" charset="0"/>
              </a:rPr>
              <a:t>) </a:t>
            </a:r>
            <a:r>
              <a:rPr lang="es-ES" sz="2800" dirty="0" err="1" smtClean="0">
                <a:cs typeface="Arial" charset="0"/>
              </a:rPr>
              <a:t>we</a:t>
            </a:r>
            <a:r>
              <a:rPr lang="es-ES" sz="2800" dirty="0" smtClean="0">
                <a:cs typeface="Arial" charset="0"/>
              </a:rPr>
              <a:t> </a:t>
            </a:r>
            <a:r>
              <a:rPr lang="es-ES" sz="2800" dirty="0" err="1" smtClean="0">
                <a:cs typeface="Arial" charset="0"/>
              </a:rPr>
              <a:t>have</a:t>
            </a:r>
            <a:r>
              <a:rPr lang="es-ES" sz="2800" dirty="0" smtClean="0">
                <a:cs typeface="Arial" charset="0"/>
              </a:rPr>
              <a:t>: </a:t>
            </a:r>
            <a:r>
              <a:rPr lang="es-ES" sz="2800" dirty="0" smtClean="0">
                <a:cs typeface="Arial" charset="0"/>
              </a:rPr>
              <a:t>t= </a:t>
            </a:r>
            <a:r>
              <a:rPr lang="el-GR" sz="2800" dirty="0" smtClean="0">
                <a:cs typeface="Arial" charset="0"/>
              </a:rPr>
              <a:t>α</a:t>
            </a:r>
            <a:r>
              <a:rPr lang="es-ES" sz="2800" dirty="0" smtClean="0">
                <a:cs typeface="Arial" charset="0"/>
              </a:rPr>
              <a:t>+H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dirty="0" smtClean="0">
                <a:cs typeface="Arial" charset="0"/>
              </a:rPr>
              <a:t>A rough </a:t>
            </a:r>
            <a:r>
              <a:rPr lang="es-ES" sz="2800" dirty="0" err="1" smtClean="0">
                <a:cs typeface="Arial" charset="0"/>
              </a:rPr>
              <a:t>approximation</a:t>
            </a:r>
            <a:r>
              <a:rPr lang="es-ES" sz="2800" dirty="0" smtClean="0">
                <a:cs typeface="Arial" charset="0"/>
              </a:rPr>
              <a:t> of </a:t>
            </a:r>
            <a:r>
              <a:rPr lang="es-ES" sz="2800" dirty="0" err="1" smtClean="0">
                <a:cs typeface="Arial" charset="0"/>
              </a:rPr>
              <a:t>sidereal</a:t>
            </a:r>
            <a:r>
              <a:rPr lang="es-ES" sz="2800" dirty="0" smtClean="0">
                <a:cs typeface="Arial" charset="0"/>
              </a:rPr>
              <a:t> time can be </a:t>
            </a:r>
            <a:r>
              <a:rPr lang="es-ES" sz="2800" dirty="0" err="1" smtClean="0">
                <a:cs typeface="Arial" charset="0"/>
              </a:rPr>
              <a:t>calculated</a:t>
            </a:r>
            <a:r>
              <a:rPr lang="es-ES" sz="2800" dirty="0" smtClean="0">
                <a:cs typeface="Arial" charset="0"/>
              </a:rPr>
              <a:t> </a:t>
            </a:r>
            <a:r>
              <a:rPr lang="es-ES" sz="2800" dirty="0" err="1" smtClean="0">
                <a:cs typeface="Arial" charset="0"/>
              </a:rPr>
              <a:t>fro</a:t>
            </a:r>
            <a:r>
              <a:rPr lang="es-ES" sz="2800" dirty="0" err="1" smtClean="0">
                <a:cs typeface="Arial" charset="0"/>
              </a:rPr>
              <a:t>m</a:t>
            </a:r>
            <a:r>
              <a:rPr lang="es-ES" sz="2800" dirty="0" smtClean="0">
                <a:cs typeface="Arial" charset="0"/>
              </a:rPr>
              <a:t> </a:t>
            </a:r>
            <a:r>
              <a:rPr lang="es-ES" sz="2800" dirty="0" smtClean="0">
                <a:cs typeface="Arial" charset="0"/>
              </a:rPr>
              <a:t>solar time as: </a:t>
            </a:r>
            <a:r>
              <a:rPr lang="es-ES" sz="2800" dirty="0" smtClean="0">
                <a:cs typeface="Arial" charset="0"/>
              </a:rPr>
              <a:t>t=T</a:t>
            </a:r>
            <a:r>
              <a:rPr lang="es-ES" sz="2800" baseline="-25000" dirty="0" smtClean="0">
                <a:cs typeface="Arial" charset="0"/>
              </a:rPr>
              <a:t>s</a:t>
            </a:r>
            <a:r>
              <a:rPr lang="es-ES" sz="2800" dirty="0" smtClean="0">
                <a:cs typeface="Arial" charset="0"/>
              </a:rPr>
              <a:t>+12+d*4/60 </a:t>
            </a:r>
            <a:r>
              <a:rPr lang="es-ES" sz="2800" dirty="0" smtClean="0">
                <a:cs typeface="Arial" charset="0"/>
              </a:rPr>
              <a:t>(</a:t>
            </a:r>
            <a:r>
              <a:rPr lang="es-ES" sz="2800" dirty="0" err="1" smtClean="0">
                <a:cs typeface="Arial" charset="0"/>
              </a:rPr>
              <a:t>where</a:t>
            </a:r>
            <a:r>
              <a:rPr lang="es-ES" sz="2800" dirty="0" smtClean="0">
                <a:cs typeface="Arial" charset="0"/>
              </a:rPr>
              <a:t> </a:t>
            </a:r>
            <a:r>
              <a:rPr lang="es-ES" sz="2800" dirty="0" smtClean="0">
                <a:cs typeface="Arial" charset="0"/>
              </a:rPr>
              <a:t>d </a:t>
            </a:r>
            <a:r>
              <a:rPr lang="es-ES" sz="2800" dirty="0" err="1" smtClean="0">
                <a:cs typeface="Arial" charset="0"/>
              </a:rPr>
              <a:t>is</a:t>
            </a:r>
            <a:r>
              <a:rPr lang="es-ES" sz="2800" dirty="0" smtClean="0">
                <a:cs typeface="Arial" charset="0"/>
              </a:rPr>
              <a:t> </a:t>
            </a:r>
            <a:r>
              <a:rPr lang="es-ES" sz="2800" dirty="0" err="1" smtClean="0">
                <a:cs typeface="Arial" charset="0"/>
              </a:rPr>
              <a:t>the</a:t>
            </a:r>
            <a:r>
              <a:rPr lang="es-ES" sz="2800" dirty="0" smtClean="0">
                <a:cs typeface="Arial" charset="0"/>
              </a:rPr>
              <a:t> </a:t>
            </a:r>
            <a:r>
              <a:rPr lang="es-ES" sz="2800" dirty="0" err="1" smtClean="0">
                <a:cs typeface="Arial" charset="0"/>
              </a:rPr>
              <a:t>number</a:t>
            </a:r>
            <a:r>
              <a:rPr lang="es-ES" sz="2800" dirty="0" smtClean="0">
                <a:cs typeface="Arial" charset="0"/>
              </a:rPr>
              <a:t> of </a:t>
            </a:r>
            <a:r>
              <a:rPr lang="es-ES" sz="2800" dirty="0" err="1" smtClean="0">
                <a:cs typeface="Arial" charset="0"/>
              </a:rPr>
              <a:t>days</a:t>
            </a:r>
            <a:r>
              <a:rPr lang="es-ES" sz="2800" dirty="0" smtClean="0">
                <a:cs typeface="Arial" charset="0"/>
              </a:rPr>
              <a:t> </a:t>
            </a:r>
            <a:r>
              <a:rPr lang="es-ES" sz="2800" dirty="0" err="1" smtClean="0">
                <a:cs typeface="Arial" charset="0"/>
              </a:rPr>
              <a:t>elapsed</a:t>
            </a:r>
            <a:r>
              <a:rPr lang="es-ES" sz="2800" dirty="0" smtClean="0">
                <a:cs typeface="Arial" charset="0"/>
              </a:rPr>
              <a:t> </a:t>
            </a:r>
            <a:r>
              <a:rPr lang="es-ES" sz="2800" dirty="0" err="1" smtClean="0">
                <a:cs typeface="Arial" charset="0"/>
              </a:rPr>
              <a:t>since</a:t>
            </a:r>
            <a:r>
              <a:rPr lang="es-ES" sz="2800" dirty="0" smtClean="0">
                <a:cs typeface="Arial" charset="0"/>
              </a:rPr>
              <a:t> </a:t>
            </a:r>
            <a:r>
              <a:rPr lang="es-ES" sz="2800" dirty="0" err="1" smtClean="0">
                <a:cs typeface="Arial" charset="0"/>
              </a:rPr>
              <a:t>the</a:t>
            </a:r>
            <a:r>
              <a:rPr lang="es-ES" sz="2800" dirty="0" smtClean="0">
                <a:cs typeface="Arial" charset="0"/>
              </a:rPr>
              <a:t> vernal </a:t>
            </a:r>
            <a:r>
              <a:rPr lang="es-ES" sz="2800" dirty="0" err="1" smtClean="0">
                <a:cs typeface="Arial" charset="0"/>
              </a:rPr>
              <a:t>equinox</a:t>
            </a:r>
            <a:r>
              <a:rPr lang="es-ES" sz="2800" dirty="0" smtClean="0"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dirty="0" err="1" smtClean="0">
                <a:cs typeface="Arial" charset="0"/>
              </a:rPr>
              <a:t>Usally</a:t>
            </a:r>
            <a:r>
              <a:rPr lang="es-ES" sz="2800" dirty="0" smtClean="0">
                <a:cs typeface="Arial" charset="0"/>
              </a:rPr>
              <a:t>: GMT -&gt; JD -&gt; GMST -&gt; LST</a:t>
            </a:r>
            <a:endParaRPr lang="es-ES" sz="2800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s-ES" sz="28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049962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908050"/>
          </a:xfrm>
        </p:spPr>
        <p:txBody>
          <a:bodyPr/>
          <a:lstStyle/>
          <a:p>
            <a:pPr eaLnBrk="1" hangingPunct="1"/>
            <a:r>
              <a:rPr lang="es-ES" sz="4000" dirty="0" err="1" smtClean="0"/>
              <a:t>Coordinate</a:t>
            </a:r>
            <a:r>
              <a:rPr lang="es-ES" sz="4000" dirty="0" smtClean="0"/>
              <a:t> </a:t>
            </a:r>
            <a:r>
              <a:rPr lang="es-ES" sz="4000" dirty="0" err="1" smtClean="0"/>
              <a:t>transformations</a:t>
            </a:r>
            <a:r>
              <a:rPr lang="es-ES" sz="4000" dirty="0" smtClean="0"/>
              <a:t>:</a:t>
            </a: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4000" dirty="0" smtClean="0"/>
              <a:t>Horizontal </a:t>
            </a:r>
            <a:r>
              <a:rPr lang="es-ES" sz="4000" dirty="0" smtClean="0"/>
              <a:t>and </a:t>
            </a:r>
            <a:r>
              <a:rPr lang="es-ES" sz="4000" dirty="0" smtClean="0"/>
              <a:t> </a:t>
            </a:r>
            <a:r>
              <a:rPr lang="es-ES" sz="4000" dirty="0" err="1" smtClean="0"/>
              <a:t>equatorial</a:t>
            </a:r>
            <a:endParaRPr lang="es-ES" sz="40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5145087"/>
          </a:xfrm>
        </p:spPr>
        <p:txBody>
          <a:bodyPr/>
          <a:lstStyle/>
          <a:p>
            <a:pPr eaLnBrk="1" hangingPunct="1"/>
            <a:r>
              <a:rPr lang="es-ES" sz="2800" dirty="0" err="1" smtClean="0"/>
              <a:t>From</a:t>
            </a:r>
            <a:r>
              <a:rPr lang="es-ES" sz="2800" dirty="0" smtClean="0"/>
              <a:t> </a:t>
            </a:r>
            <a:r>
              <a:rPr lang="es-ES" sz="2800" dirty="0" err="1" smtClean="0"/>
              <a:t>equatorial</a:t>
            </a:r>
            <a:r>
              <a:rPr lang="es-ES" sz="2800" dirty="0" smtClean="0"/>
              <a:t> </a:t>
            </a:r>
            <a:r>
              <a:rPr lang="es-ES" sz="2800" dirty="0" smtClean="0"/>
              <a:t>to</a:t>
            </a:r>
            <a:r>
              <a:rPr lang="es-ES" sz="2800" dirty="0" smtClean="0"/>
              <a:t> horizontal</a:t>
            </a:r>
            <a:endParaRPr lang="es-ES" sz="2800" dirty="0" smtClean="0"/>
          </a:p>
          <a:p>
            <a:pPr lvl="1" eaLnBrk="1" hangingPunct="1"/>
            <a:r>
              <a:rPr lang="es-ES" sz="2400" dirty="0" smtClean="0"/>
              <a:t>H = t - α</a:t>
            </a:r>
          </a:p>
          <a:p>
            <a:pPr lvl="1" eaLnBrk="1" hangingPunct="1"/>
            <a:r>
              <a:rPr lang="es-ES" sz="2400" dirty="0" smtClean="0"/>
              <a:t>sin(a) = sin(δ) sin(φ) + </a:t>
            </a:r>
            <a:r>
              <a:rPr lang="es-ES" sz="2400" dirty="0" err="1" smtClean="0"/>
              <a:t>cos</a:t>
            </a:r>
            <a:r>
              <a:rPr lang="es-ES" sz="2400" dirty="0" smtClean="0"/>
              <a:t>(δ) </a:t>
            </a:r>
            <a:r>
              <a:rPr lang="es-ES" sz="2400" dirty="0" err="1" smtClean="0"/>
              <a:t>cos</a:t>
            </a:r>
            <a:r>
              <a:rPr lang="es-ES" sz="2400" dirty="0" smtClean="0"/>
              <a:t>(φ) </a:t>
            </a:r>
            <a:r>
              <a:rPr lang="es-ES" sz="2400" dirty="0" err="1" smtClean="0"/>
              <a:t>cos</a:t>
            </a:r>
            <a:r>
              <a:rPr lang="es-ES" sz="2400" dirty="0" smtClean="0"/>
              <a:t>(H)</a:t>
            </a:r>
          </a:p>
          <a:p>
            <a:pPr lvl="1" eaLnBrk="1" hangingPunct="1"/>
            <a:r>
              <a:rPr lang="es-ES" sz="2400" dirty="0" smtClean="0"/>
              <a:t>sin(A) = sin(H) </a:t>
            </a:r>
            <a:r>
              <a:rPr lang="es-ES" sz="2400" dirty="0" err="1" smtClean="0"/>
              <a:t>cos</a:t>
            </a:r>
            <a:r>
              <a:rPr lang="es-ES" sz="2400" dirty="0" smtClean="0"/>
              <a:t>(δ) / </a:t>
            </a:r>
            <a:r>
              <a:rPr lang="es-ES" sz="2400" dirty="0" err="1" smtClean="0"/>
              <a:t>cos</a:t>
            </a:r>
            <a:r>
              <a:rPr lang="es-ES" sz="2400" dirty="0" smtClean="0"/>
              <a:t>(a)</a:t>
            </a:r>
          </a:p>
          <a:p>
            <a:pPr lvl="1" eaLnBrk="1" hangingPunct="1"/>
            <a:r>
              <a:rPr lang="es-ES" sz="2400" dirty="0" err="1" smtClean="0"/>
              <a:t>cos</a:t>
            </a:r>
            <a:r>
              <a:rPr lang="es-ES" sz="2400" dirty="0" smtClean="0"/>
              <a:t>(A) = -{ sin(δ) - sin(φ) sin(a) } / </a:t>
            </a:r>
            <a:r>
              <a:rPr lang="es-ES" sz="2400" dirty="0" err="1" smtClean="0"/>
              <a:t>cos</a:t>
            </a:r>
            <a:r>
              <a:rPr lang="es-ES" sz="2400" dirty="0" smtClean="0"/>
              <a:t>(φ) </a:t>
            </a:r>
            <a:r>
              <a:rPr lang="es-ES" sz="2400" dirty="0" err="1" smtClean="0"/>
              <a:t>cos</a:t>
            </a:r>
            <a:r>
              <a:rPr lang="es-ES" sz="2400" dirty="0" smtClean="0"/>
              <a:t>(a)</a:t>
            </a:r>
          </a:p>
          <a:p>
            <a:pPr eaLnBrk="1" hangingPunct="1">
              <a:buFontTx/>
              <a:buNone/>
            </a:pPr>
            <a:endParaRPr lang="es-ES" sz="2800" dirty="0" smtClean="0"/>
          </a:p>
          <a:p>
            <a:pPr eaLnBrk="1" hangingPunct="1"/>
            <a:r>
              <a:rPr lang="es-ES" sz="2800" dirty="0" err="1" smtClean="0"/>
              <a:t>From</a:t>
            </a:r>
            <a:r>
              <a:rPr lang="es-ES" sz="2800" dirty="0" smtClean="0"/>
              <a:t> horizontal </a:t>
            </a:r>
            <a:r>
              <a:rPr lang="es-ES" sz="2800" dirty="0" smtClean="0"/>
              <a:t>to</a:t>
            </a:r>
            <a:r>
              <a:rPr lang="es-ES" sz="2800" dirty="0" smtClean="0"/>
              <a:t> ecuatorial</a:t>
            </a:r>
            <a:endParaRPr lang="es-ES" sz="2800" dirty="0" smtClean="0"/>
          </a:p>
          <a:p>
            <a:pPr lvl="1" eaLnBrk="1" hangingPunct="1"/>
            <a:r>
              <a:rPr lang="es-ES" sz="2400" dirty="0" smtClean="0"/>
              <a:t>sin(δ) = sin(a)sin(φ) - </a:t>
            </a:r>
            <a:r>
              <a:rPr lang="es-ES" sz="2400" dirty="0" err="1" smtClean="0"/>
              <a:t>cos</a:t>
            </a:r>
            <a:r>
              <a:rPr lang="es-ES" sz="2400" dirty="0" smtClean="0"/>
              <a:t>(a) </a:t>
            </a:r>
            <a:r>
              <a:rPr lang="es-ES" sz="2400" dirty="0" err="1" smtClean="0"/>
              <a:t>cos</a:t>
            </a:r>
            <a:r>
              <a:rPr lang="es-ES" sz="2400" dirty="0" smtClean="0"/>
              <a:t>(φ) </a:t>
            </a:r>
            <a:r>
              <a:rPr lang="es-ES" sz="2400" dirty="0" err="1" smtClean="0"/>
              <a:t>cos</a:t>
            </a:r>
            <a:r>
              <a:rPr lang="es-ES" sz="2400" dirty="0" smtClean="0"/>
              <a:t>(A) </a:t>
            </a:r>
          </a:p>
          <a:p>
            <a:pPr lvl="1" eaLnBrk="1" hangingPunct="1"/>
            <a:r>
              <a:rPr lang="es-ES" sz="2400" dirty="0" smtClean="0"/>
              <a:t>sin(H) = sin(A) </a:t>
            </a:r>
            <a:r>
              <a:rPr lang="es-ES" sz="2400" dirty="0" err="1" smtClean="0"/>
              <a:t>cos</a:t>
            </a:r>
            <a:r>
              <a:rPr lang="es-ES" sz="2400" dirty="0" smtClean="0"/>
              <a:t>(a) / </a:t>
            </a:r>
            <a:r>
              <a:rPr lang="es-ES" sz="2400" dirty="0" err="1" smtClean="0"/>
              <a:t>cos</a:t>
            </a:r>
            <a:r>
              <a:rPr lang="es-ES" sz="2400" dirty="0" smtClean="0"/>
              <a:t>(δ) </a:t>
            </a:r>
          </a:p>
          <a:p>
            <a:pPr lvl="1" eaLnBrk="1" hangingPunct="1"/>
            <a:r>
              <a:rPr lang="es-ES" sz="2400" dirty="0" err="1" smtClean="0"/>
              <a:t>cos</a:t>
            </a:r>
            <a:r>
              <a:rPr lang="es-ES" sz="2400" dirty="0" smtClean="0"/>
              <a:t>(H) = { sin(a) - sin(δ) sin(φ)} / </a:t>
            </a:r>
            <a:r>
              <a:rPr lang="es-ES" sz="2400" dirty="0" err="1" smtClean="0"/>
              <a:t>cos</a:t>
            </a:r>
            <a:r>
              <a:rPr lang="es-ES" sz="2400" dirty="0" smtClean="0"/>
              <a:t>(δ) </a:t>
            </a:r>
            <a:r>
              <a:rPr lang="es-ES" sz="2400" dirty="0" err="1" smtClean="0"/>
              <a:t>cos</a:t>
            </a:r>
            <a:r>
              <a:rPr lang="es-ES" sz="2400" dirty="0" smtClean="0"/>
              <a:t>(φ) </a:t>
            </a:r>
          </a:p>
          <a:p>
            <a:pPr lvl="1" eaLnBrk="1" hangingPunct="1"/>
            <a:r>
              <a:rPr lang="es-ES" sz="2400" dirty="0" smtClean="0"/>
              <a:t>α = t – 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125538"/>
            <a:ext cx="6769100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Ecliptic</a:t>
            </a:r>
            <a:r>
              <a:rPr lang="es-ES" dirty="0" smtClean="0"/>
              <a:t> </a:t>
            </a:r>
            <a:r>
              <a:rPr lang="es-ES" dirty="0" err="1" smtClean="0"/>
              <a:t>coordinates</a:t>
            </a:r>
            <a:endParaRPr lang="es-ES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reference</a:t>
            </a:r>
            <a:r>
              <a:rPr lang="es-ES" sz="2800" dirty="0" smtClean="0"/>
              <a:t> </a:t>
            </a:r>
            <a:r>
              <a:rPr lang="es-ES" sz="2800" dirty="0" err="1" smtClean="0"/>
              <a:t>plane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ecliptic</a:t>
            </a:r>
            <a:r>
              <a:rPr lang="es-ES" sz="2800" dirty="0" smtClean="0"/>
              <a:t>.</a:t>
            </a:r>
            <a:endParaRPr lang="es-ES" sz="2800" dirty="0" smtClean="0"/>
          </a:p>
          <a:p>
            <a:pPr eaLnBrk="1" hangingPunct="1"/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ecliptic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tilted</a:t>
            </a:r>
            <a:r>
              <a:rPr lang="es-ES" sz="2800" dirty="0" smtClean="0"/>
              <a:t> </a:t>
            </a:r>
            <a:r>
              <a:rPr lang="es-ES" sz="2800" dirty="0" err="1" smtClean="0"/>
              <a:t>wrt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equator</a:t>
            </a:r>
            <a:r>
              <a:rPr lang="es-ES" sz="2800" dirty="0" smtClean="0"/>
              <a:t> </a:t>
            </a:r>
            <a:r>
              <a:rPr lang="el-GR" sz="2800" dirty="0" smtClean="0">
                <a:cs typeface="Arial" charset="0"/>
              </a:rPr>
              <a:t>ε</a:t>
            </a:r>
            <a:r>
              <a:rPr lang="es-ES" sz="2800" dirty="0" smtClean="0">
                <a:cs typeface="Arial" charset="0"/>
              </a:rPr>
              <a:t>=23º 26’.</a:t>
            </a:r>
            <a:endParaRPr lang="el-GR" sz="2800" dirty="0" smtClean="0">
              <a:cs typeface="Arial" charset="0"/>
            </a:endParaRPr>
          </a:p>
          <a:p>
            <a:pPr eaLnBrk="1" hangingPunct="1"/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origin</a:t>
            </a:r>
            <a:r>
              <a:rPr lang="es-ES" sz="2800" dirty="0" smtClean="0"/>
              <a:t> </a:t>
            </a:r>
            <a:r>
              <a:rPr lang="es-ES" sz="2800" dirty="0" err="1" smtClean="0"/>
              <a:t>on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ecliptic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taken</a:t>
            </a:r>
            <a:r>
              <a:rPr lang="es-ES" sz="2800" dirty="0" smtClean="0"/>
              <a:t> to be </a:t>
            </a:r>
            <a:r>
              <a:rPr lang="es-ES" sz="2800" dirty="0" err="1" smtClean="0"/>
              <a:t>the</a:t>
            </a:r>
            <a:r>
              <a:rPr lang="es-ES" sz="2800" dirty="0" smtClean="0"/>
              <a:t> vernal </a:t>
            </a:r>
            <a:r>
              <a:rPr lang="es-ES" sz="2800" dirty="0" err="1" smtClean="0"/>
              <a:t>equinox</a:t>
            </a:r>
            <a:r>
              <a:rPr lang="es-ES" sz="2800" dirty="0" smtClean="0"/>
              <a:t>.</a:t>
            </a:r>
            <a:endParaRPr lang="es-ES" sz="2800" dirty="0" smtClean="0"/>
          </a:p>
          <a:p>
            <a:pPr eaLnBrk="1" hangingPunct="1"/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coordinates</a:t>
            </a:r>
            <a:r>
              <a:rPr lang="es-ES" sz="2800" dirty="0" smtClean="0"/>
              <a:t> are </a:t>
            </a:r>
            <a:r>
              <a:rPr lang="es-ES" sz="2800" dirty="0" err="1" smtClean="0"/>
              <a:t>two</a:t>
            </a:r>
            <a:r>
              <a:rPr lang="es-ES" sz="2800" dirty="0" smtClean="0"/>
              <a:t> </a:t>
            </a:r>
            <a:r>
              <a:rPr lang="es-ES" sz="2800" dirty="0" err="1" smtClean="0"/>
              <a:t>angles</a:t>
            </a:r>
            <a:r>
              <a:rPr lang="es-ES" sz="2800" dirty="0" smtClean="0"/>
              <a:t>:</a:t>
            </a:r>
            <a:endParaRPr lang="es-ES" sz="2800" dirty="0" smtClean="0"/>
          </a:p>
          <a:p>
            <a:pPr lvl="1" eaLnBrk="1" hangingPunct="1"/>
            <a:r>
              <a:rPr lang="es-ES" sz="2400" dirty="0" err="1" smtClean="0"/>
              <a:t>E</a:t>
            </a:r>
            <a:r>
              <a:rPr lang="es-ES" sz="2400" dirty="0" err="1" smtClean="0"/>
              <a:t>cliptic</a:t>
            </a:r>
            <a:r>
              <a:rPr lang="es-ES" sz="2400" dirty="0" smtClean="0"/>
              <a:t> </a:t>
            </a:r>
            <a:r>
              <a:rPr lang="es-ES" sz="2400" dirty="0" err="1" smtClean="0"/>
              <a:t>latitude</a:t>
            </a:r>
            <a:r>
              <a:rPr lang="es-ES" sz="2400" dirty="0" smtClean="0"/>
              <a:t> </a:t>
            </a:r>
            <a:r>
              <a:rPr lang="es-ES" sz="2400" dirty="0" smtClean="0"/>
              <a:t>(</a:t>
            </a:r>
            <a:r>
              <a:rPr lang="el-GR" sz="2400" dirty="0" smtClean="0">
                <a:cs typeface="Arial" charset="0"/>
              </a:rPr>
              <a:t>β</a:t>
            </a:r>
            <a:r>
              <a:rPr lang="es-ES" sz="2400" dirty="0" smtClean="0">
                <a:cs typeface="Arial" charset="0"/>
              </a:rPr>
              <a:t>)</a:t>
            </a:r>
            <a:r>
              <a:rPr lang="es-ES" sz="2400" dirty="0" smtClean="0"/>
              <a:t>: </a:t>
            </a:r>
            <a:r>
              <a:rPr lang="es-ES" sz="2400" dirty="0" err="1" smtClean="0"/>
              <a:t>Angle</a:t>
            </a:r>
            <a:r>
              <a:rPr lang="es-ES" sz="2400" dirty="0" smtClean="0"/>
              <a:t> </a:t>
            </a:r>
            <a:r>
              <a:rPr lang="es-ES" sz="2400" dirty="0" err="1" smtClean="0"/>
              <a:t>between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ecliptic</a:t>
            </a:r>
            <a:r>
              <a:rPr lang="es-ES" sz="2400" dirty="0" smtClean="0"/>
              <a:t> and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star</a:t>
            </a:r>
            <a:r>
              <a:rPr lang="es-ES" sz="2400" dirty="0" smtClean="0"/>
              <a:t>.</a:t>
            </a:r>
            <a:endParaRPr lang="es-ES" sz="2400" dirty="0" smtClean="0"/>
          </a:p>
          <a:p>
            <a:pPr lvl="1" eaLnBrk="1" hangingPunct="1"/>
            <a:r>
              <a:rPr lang="es-ES" sz="2400" dirty="0" err="1" smtClean="0"/>
              <a:t>Ecliptic</a:t>
            </a:r>
            <a:r>
              <a:rPr lang="es-ES" sz="2400" dirty="0" smtClean="0"/>
              <a:t> </a:t>
            </a:r>
            <a:r>
              <a:rPr lang="es-ES" sz="2400" dirty="0" err="1" smtClean="0"/>
              <a:t>Longitude</a:t>
            </a:r>
            <a:r>
              <a:rPr lang="es-ES" sz="2400" dirty="0" smtClean="0"/>
              <a:t> (</a:t>
            </a:r>
            <a:r>
              <a:rPr lang="el-GR" sz="2400" dirty="0" smtClean="0">
                <a:cs typeface="Arial" charset="0"/>
              </a:rPr>
              <a:t>λ</a:t>
            </a:r>
            <a:r>
              <a:rPr lang="es-ES" sz="2400" dirty="0" smtClean="0">
                <a:cs typeface="Arial" charset="0"/>
              </a:rPr>
              <a:t>): </a:t>
            </a:r>
            <a:r>
              <a:rPr lang="es-ES" sz="2400" dirty="0" err="1" smtClean="0">
                <a:cs typeface="Arial" charset="0"/>
              </a:rPr>
              <a:t>Angle</a:t>
            </a:r>
            <a:r>
              <a:rPr lang="es-ES" sz="2400" dirty="0" smtClean="0">
                <a:cs typeface="Arial" charset="0"/>
              </a:rPr>
              <a:t>  </a:t>
            </a:r>
            <a:r>
              <a:rPr lang="es-ES" sz="2400" dirty="0" err="1" smtClean="0">
                <a:cs typeface="Arial" charset="0"/>
              </a:rPr>
              <a:t>along</a:t>
            </a:r>
            <a:r>
              <a:rPr lang="es-ES" sz="2400" dirty="0" smtClean="0">
                <a:cs typeface="Arial" charset="0"/>
              </a:rPr>
              <a:t> </a:t>
            </a:r>
            <a:r>
              <a:rPr lang="es-ES" sz="2400" dirty="0" err="1" smtClean="0">
                <a:cs typeface="Arial" charset="0"/>
              </a:rPr>
              <a:t>the</a:t>
            </a:r>
            <a:r>
              <a:rPr lang="es-ES" sz="2400" dirty="0" smtClean="0">
                <a:cs typeface="Arial" charset="0"/>
              </a:rPr>
              <a:t> </a:t>
            </a:r>
            <a:r>
              <a:rPr lang="es-ES" sz="2400" dirty="0" err="1" smtClean="0">
                <a:cs typeface="Arial" charset="0"/>
              </a:rPr>
              <a:t>ecliptic</a:t>
            </a:r>
            <a:r>
              <a:rPr lang="es-ES" sz="2400" dirty="0" smtClean="0">
                <a:cs typeface="Arial" charset="0"/>
              </a:rPr>
              <a:t> (</a:t>
            </a:r>
            <a:r>
              <a:rPr lang="es-ES" sz="2400" dirty="0" err="1" smtClean="0">
                <a:cs typeface="Arial" charset="0"/>
              </a:rPr>
              <a:t>counterclockwise</a:t>
            </a:r>
            <a:r>
              <a:rPr lang="es-ES" sz="2400" dirty="0" smtClean="0">
                <a:cs typeface="Arial" charset="0"/>
              </a:rPr>
              <a:t>) </a:t>
            </a:r>
            <a:r>
              <a:rPr lang="es-ES" sz="2400" dirty="0" err="1" smtClean="0">
                <a:cs typeface="Arial" charset="0"/>
              </a:rPr>
              <a:t>between</a:t>
            </a:r>
            <a:r>
              <a:rPr lang="es-ES" sz="2400" dirty="0" smtClean="0">
                <a:cs typeface="Arial" charset="0"/>
              </a:rPr>
              <a:t> </a:t>
            </a:r>
            <a:r>
              <a:rPr lang="es-ES" sz="2400" dirty="0" err="1" smtClean="0">
                <a:cs typeface="Arial" charset="0"/>
              </a:rPr>
              <a:t>the</a:t>
            </a:r>
            <a:r>
              <a:rPr lang="es-ES" sz="2400" dirty="0" smtClean="0">
                <a:cs typeface="Arial" charset="0"/>
              </a:rPr>
              <a:t> </a:t>
            </a:r>
            <a:r>
              <a:rPr lang="es-ES" sz="2400" dirty="0" err="1" smtClean="0">
                <a:cs typeface="Arial" charset="0"/>
              </a:rPr>
              <a:t>star</a:t>
            </a:r>
            <a:r>
              <a:rPr lang="es-ES" sz="2400" dirty="0" smtClean="0">
                <a:cs typeface="Arial" charset="0"/>
              </a:rPr>
              <a:t> and </a:t>
            </a:r>
            <a:r>
              <a:rPr lang="es-ES" sz="2400" dirty="0" err="1" smtClean="0">
                <a:cs typeface="Arial" charset="0"/>
              </a:rPr>
              <a:t>the</a:t>
            </a:r>
            <a:r>
              <a:rPr lang="es-ES" sz="2400" dirty="0" smtClean="0">
                <a:cs typeface="Arial" charset="0"/>
              </a:rPr>
              <a:t> vernal </a:t>
            </a:r>
            <a:r>
              <a:rPr lang="es-ES" sz="2400" dirty="0" err="1" smtClean="0">
                <a:cs typeface="Arial" charset="0"/>
              </a:rPr>
              <a:t>equinox</a:t>
            </a:r>
            <a:r>
              <a:rPr lang="es-ES" sz="2400" dirty="0" smtClean="0">
                <a:cs typeface="Arial" charset="0"/>
              </a:rPr>
              <a:t>.</a:t>
            </a:r>
            <a:endParaRPr lang="el-GR" sz="24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6767513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</a:t>
            </a:r>
            <a:r>
              <a:rPr lang="es-ES" dirty="0" smtClean="0"/>
              <a:t>elestial </a:t>
            </a:r>
            <a:r>
              <a:rPr lang="es-ES" dirty="0" err="1" smtClean="0"/>
              <a:t>sphere</a:t>
            </a:r>
            <a:r>
              <a:rPr lang="es-ES" dirty="0" smtClean="0"/>
              <a:t> (II)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241425"/>
            <a:ext cx="748823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dirty="0" err="1" smtClean="0"/>
              <a:t>C</a:t>
            </a:r>
            <a:r>
              <a:rPr lang="es-ES" sz="4000" dirty="0" err="1" smtClean="0"/>
              <a:t>oordinate</a:t>
            </a:r>
            <a:r>
              <a:rPr lang="es-ES" sz="4000" dirty="0" smtClean="0"/>
              <a:t> </a:t>
            </a:r>
            <a:r>
              <a:rPr lang="es-ES" sz="4000" dirty="0" err="1" smtClean="0"/>
              <a:t>transformation</a:t>
            </a:r>
            <a:r>
              <a:rPr lang="es-ES" sz="4000" dirty="0" smtClean="0"/>
              <a:t>:</a:t>
            </a: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4000" dirty="0" err="1" smtClean="0"/>
              <a:t>Equatorial</a:t>
            </a:r>
            <a:r>
              <a:rPr lang="es-ES" sz="4000" dirty="0" smtClean="0"/>
              <a:t> </a:t>
            </a:r>
            <a:r>
              <a:rPr lang="es-ES" sz="4000" dirty="0" smtClean="0"/>
              <a:t>and</a:t>
            </a:r>
            <a:r>
              <a:rPr lang="es-ES" sz="4000" dirty="0" smtClean="0"/>
              <a:t> </a:t>
            </a:r>
            <a:r>
              <a:rPr lang="es-ES" sz="4000" dirty="0" err="1" smtClean="0"/>
              <a:t>ecliptic</a:t>
            </a:r>
            <a:endParaRPr lang="es-ES" sz="40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26732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equations</a:t>
            </a:r>
            <a:r>
              <a:rPr lang="es-ES" sz="2400" dirty="0" smtClean="0"/>
              <a:t> to </a:t>
            </a:r>
            <a:r>
              <a:rPr lang="es-ES" sz="2400" dirty="0" err="1" smtClean="0"/>
              <a:t>transform</a:t>
            </a:r>
            <a:r>
              <a:rPr lang="es-ES" sz="2400" dirty="0" smtClean="0"/>
              <a:t> </a:t>
            </a:r>
            <a:r>
              <a:rPr lang="es-ES" sz="2400" dirty="0" err="1" smtClean="0"/>
              <a:t>between</a:t>
            </a:r>
            <a:r>
              <a:rPr lang="es-ES" sz="2400" dirty="0" smtClean="0"/>
              <a:t> </a:t>
            </a:r>
            <a:r>
              <a:rPr lang="es-ES" sz="2400" dirty="0" err="1" smtClean="0"/>
              <a:t>ecliptic</a:t>
            </a:r>
            <a:r>
              <a:rPr lang="es-ES" sz="2400" dirty="0" smtClean="0"/>
              <a:t> and </a:t>
            </a:r>
            <a:r>
              <a:rPr lang="es-ES" sz="2400" dirty="0" err="1" smtClean="0"/>
              <a:t>equatorial</a:t>
            </a:r>
            <a:r>
              <a:rPr lang="es-ES" sz="2400" dirty="0" smtClean="0"/>
              <a:t> </a:t>
            </a:r>
            <a:r>
              <a:rPr lang="es-ES" sz="2400" dirty="0" err="1" smtClean="0"/>
              <a:t>coordinates</a:t>
            </a:r>
            <a:r>
              <a:rPr lang="es-ES" sz="2400" dirty="0" smtClean="0"/>
              <a:t> are:</a:t>
            </a:r>
            <a:endParaRPr lang="es-E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s-ES" sz="2400" dirty="0" smtClean="0"/>
              <a:t>sin(δ) = sin(β) </a:t>
            </a:r>
            <a:r>
              <a:rPr lang="es-ES" sz="2400" dirty="0" err="1" smtClean="0"/>
              <a:t>cos</a:t>
            </a:r>
            <a:r>
              <a:rPr lang="es-ES" sz="2400" dirty="0" smtClean="0"/>
              <a:t>(ε) + </a:t>
            </a:r>
            <a:r>
              <a:rPr lang="es-ES" sz="2400" dirty="0" err="1" smtClean="0"/>
              <a:t>cos</a:t>
            </a:r>
            <a:r>
              <a:rPr lang="es-ES" sz="2400" dirty="0" smtClean="0"/>
              <a:t>(β) sin(ε) sin(λ) 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dirty="0" smtClean="0"/>
              <a:t>sin(β) = sin(δ) </a:t>
            </a:r>
            <a:r>
              <a:rPr lang="es-ES" sz="2400" dirty="0" err="1" smtClean="0"/>
              <a:t>cos</a:t>
            </a:r>
            <a:r>
              <a:rPr lang="es-ES" sz="2400" dirty="0" smtClean="0"/>
              <a:t>(ε) - </a:t>
            </a:r>
            <a:r>
              <a:rPr lang="es-ES" sz="2400" dirty="0" err="1" smtClean="0"/>
              <a:t>cos</a:t>
            </a:r>
            <a:r>
              <a:rPr lang="es-ES" sz="2400" dirty="0" smtClean="0"/>
              <a:t>(δ) sin(ε) sin(α) 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dirty="0" err="1" smtClean="0"/>
              <a:t>cos</a:t>
            </a:r>
            <a:r>
              <a:rPr lang="es-ES" sz="2400" dirty="0" smtClean="0"/>
              <a:t>(λ) </a:t>
            </a:r>
            <a:r>
              <a:rPr lang="es-ES" sz="2400" dirty="0" err="1" smtClean="0"/>
              <a:t>cos</a:t>
            </a:r>
            <a:r>
              <a:rPr lang="es-ES" sz="2400" dirty="0" smtClean="0"/>
              <a:t>(β) = </a:t>
            </a:r>
            <a:r>
              <a:rPr lang="es-ES" sz="2400" dirty="0" err="1" smtClean="0"/>
              <a:t>cos</a:t>
            </a:r>
            <a:r>
              <a:rPr lang="es-ES" sz="2400" dirty="0" smtClean="0"/>
              <a:t>(α) </a:t>
            </a:r>
            <a:r>
              <a:rPr lang="es-ES" sz="2400" dirty="0" err="1" smtClean="0"/>
              <a:t>cos</a:t>
            </a:r>
            <a:r>
              <a:rPr lang="es-ES" sz="2400" dirty="0" smtClean="0"/>
              <a:t>(δ)</a:t>
            </a:r>
          </a:p>
          <a:p>
            <a:pPr eaLnBrk="1" hangingPunct="1">
              <a:lnSpc>
                <a:spcPct val="90000"/>
              </a:lnSpc>
            </a:pPr>
            <a:endParaRPr lang="es-ES" sz="2400" dirty="0" smtClean="0"/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1638" y="1471613"/>
            <a:ext cx="3662362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G</a:t>
            </a:r>
            <a:r>
              <a:rPr lang="es-ES" dirty="0" err="1" smtClean="0"/>
              <a:t>alactic</a:t>
            </a:r>
            <a:r>
              <a:rPr lang="es-ES" dirty="0" smtClean="0"/>
              <a:t> </a:t>
            </a:r>
            <a:r>
              <a:rPr lang="es-ES" dirty="0" err="1" smtClean="0"/>
              <a:t>coordinates</a:t>
            </a:r>
            <a:endParaRPr lang="es-E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reference</a:t>
            </a:r>
            <a:r>
              <a:rPr lang="es-ES" sz="2800" dirty="0" smtClean="0"/>
              <a:t> </a:t>
            </a:r>
            <a:r>
              <a:rPr lang="es-ES" sz="2800" dirty="0" err="1" smtClean="0"/>
              <a:t>plane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plane</a:t>
            </a:r>
            <a:r>
              <a:rPr lang="es-ES" sz="2800" dirty="0" smtClean="0"/>
              <a:t>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Milky</a:t>
            </a:r>
            <a:r>
              <a:rPr lang="es-ES" sz="2800" dirty="0" smtClean="0"/>
              <a:t> </a:t>
            </a:r>
            <a:r>
              <a:rPr lang="es-ES" sz="2800" dirty="0" err="1" smtClean="0"/>
              <a:t>Way</a:t>
            </a:r>
            <a:r>
              <a:rPr lang="es-ES" sz="2800" dirty="0" smtClean="0"/>
              <a:t>.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direction</a:t>
            </a:r>
            <a:r>
              <a:rPr lang="es-ES" sz="2800" dirty="0" smtClean="0"/>
              <a:t>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galactic</a:t>
            </a:r>
            <a:r>
              <a:rPr lang="es-ES" sz="2800" dirty="0" smtClean="0"/>
              <a:t> centre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used</a:t>
            </a:r>
            <a:r>
              <a:rPr lang="es-ES" sz="2800" dirty="0" smtClean="0"/>
              <a:t> as </a:t>
            </a:r>
            <a:r>
              <a:rPr lang="es-ES" sz="2800" dirty="0" err="1" smtClean="0"/>
              <a:t>origin</a:t>
            </a:r>
            <a:r>
              <a:rPr lang="es-ES" sz="2800" dirty="0" smtClean="0"/>
              <a:t> </a:t>
            </a:r>
            <a:r>
              <a:rPr lang="es-ES" sz="2800" dirty="0" err="1" smtClean="0"/>
              <a:t>for</a:t>
            </a:r>
            <a:r>
              <a:rPr lang="es-ES" sz="2800" dirty="0" smtClean="0"/>
              <a:t> longitudes</a:t>
            </a:r>
            <a:r>
              <a:rPr lang="es-ES" sz="28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g</a:t>
            </a:r>
            <a:r>
              <a:rPr lang="es-ES" sz="2800" dirty="0" err="1" smtClean="0"/>
              <a:t>alactic</a:t>
            </a:r>
            <a:r>
              <a:rPr lang="es-ES" sz="2800" dirty="0" smtClean="0"/>
              <a:t> centre </a:t>
            </a:r>
            <a:r>
              <a:rPr lang="es-ES" sz="2800" dirty="0" smtClean="0"/>
              <a:t>has </a:t>
            </a:r>
            <a:r>
              <a:rPr lang="es-ES" sz="2800" dirty="0" err="1" smtClean="0"/>
              <a:t>eq</a:t>
            </a:r>
            <a:r>
              <a:rPr lang="es-ES" sz="2800" dirty="0" smtClean="0"/>
              <a:t>. </a:t>
            </a:r>
            <a:r>
              <a:rPr lang="es-ES" sz="2800" dirty="0" err="1" smtClean="0"/>
              <a:t>coordinates</a:t>
            </a:r>
            <a:r>
              <a:rPr lang="es-ES" sz="2800" dirty="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s-ES" dirty="0" smtClean="0"/>
              <a:t>17h45m37.224s −28°56′10.23″ (J2000)</a:t>
            </a:r>
          </a:p>
          <a:p>
            <a:pPr eaLnBrk="1" hangingPunct="1">
              <a:lnSpc>
                <a:spcPct val="80000"/>
              </a:lnSpc>
            </a:pPr>
            <a:r>
              <a:rPr lang="es-ES" sz="2800" dirty="0" smtClean="0"/>
              <a:t>El </a:t>
            </a:r>
            <a:r>
              <a:rPr lang="es-ES" sz="2800" dirty="0" err="1" smtClean="0"/>
              <a:t>galactic</a:t>
            </a:r>
            <a:r>
              <a:rPr lang="es-ES" sz="2800" dirty="0" smtClean="0"/>
              <a:t> </a:t>
            </a:r>
            <a:r>
              <a:rPr lang="es-ES" sz="2800" dirty="0" err="1" smtClean="0"/>
              <a:t>north</a:t>
            </a:r>
            <a:r>
              <a:rPr lang="es-ES" sz="2800" dirty="0" smtClean="0"/>
              <a:t> pole </a:t>
            </a:r>
            <a:r>
              <a:rPr lang="es-ES" sz="2800" dirty="0" err="1" smtClean="0"/>
              <a:t>is</a:t>
            </a:r>
            <a:r>
              <a:rPr lang="es-ES" sz="2800" dirty="0" smtClean="0"/>
              <a:t>:</a:t>
            </a:r>
            <a:endParaRPr lang="es-E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s-ES" sz="2400" dirty="0" smtClean="0"/>
              <a:t>12h51m26.28s +27º07’42’’ </a:t>
            </a:r>
            <a:r>
              <a:rPr lang="es-ES" dirty="0" smtClean="0"/>
              <a:t>(J2000)</a:t>
            </a:r>
            <a:endParaRPr lang="es-ES" sz="2400" dirty="0" smtClean="0"/>
          </a:p>
          <a:p>
            <a:pPr eaLnBrk="1" hangingPunct="1">
              <a:lnSpc>
                <a:spcPct val="80000"/>
              </a:lnSpc>
            </a:pPr>
            <a:r>
              <a:rPr lang="es-ES" sz="2800" dirty="0" err="1" smtClean="0"/>
              <a:t>T</a:t>
            </a:r>
            <a:r>
              <a:rPr lang="es-ES" sz="2800" dirty="0" err="1" smtClean="0"/>
              <a:t>he</a:t>
            </a:r>
            <a:r>
              <a:rPr lang="es-ES" sz="2800" dirty="0" smtClean="0"/>
              <a:t> </a:t>
            </a:r>
            <a:r>
              <a:rPr lang="es-ES" sz="2800" dirty="0" err="1" smtClean="0"/>
              <a:t>coordinates</a:t>
            </a:r>
            <a:r>
              <a:rPr lang="es-ES" sz="2800" dirty="0" smtClean="0"/>
              <a:t> are </a:t>
            </a:r>
            <a:r>
              <a:rPr lang="es-ES" sz="2800" dirty="0" err="1" smtClean="0"/>
              <a:t>two</a:t>
            </a:r>
            <a:r>
              <a:rPr lang="es-ES" sz="2800" dirty="0" smtClean="0"/>
              <a:t> </a:t>
            </a:r>
            <a:r>
              <a:rPr lang="es-ES" sz="2800" dirty="0" err="1" smtClean="0"/>
              <a:t>angles</a:t>
            </a:r>
            <a:r>
              <a:rPr lang="es-ES" sz="2800" dirty="0" smtClean="0"/>
              <a:t>:</a:t>
            </a:r>
            <a:endParaRPr lang="es-E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s-ES" sz="2400" dirty="0" err="1" smtClean="0"/>
              <a:t>G</a:t>
            </a:r>
            <a:r>
              <a:rPr lang="es-ES" sz="2400" dirty="0" err="1" smtClean="0"/>
              <a:t>alactic</a:t>
            </a:r>
            <a:r>
              <a:rPr lang="es-ES" sz="2400" dirty="0" smtClean="0"/>
              <a:t> </a:t>
            </a:r>
            <a:r>
              <a:rPr lang="es-ES" sz="2400" dirty="0" err="1" smtClean="0"/>
              <a:t>latitude</a:t>
            </a:r>
            <a:r>
              <a:rPr lang="es-ES" sz="2400" dirty="0" smtClean="0"/>
              <a:t> </a:t>
            </a:r>
            <a:r>
              <a:rPr lang="es-ES" sz="2400" dirty="0" smtClean="0"/>
              <a:t>(b</a:t>
            </a:r>
            <a:r>
              <a:rPr lang="es-ES" sz="2400" dirty="0" smtClean="0"/>
              <a:t>):</a:t>
            </a:r>
            <a:r>
              <a:rPr lang="es-ES" sz="2400" dirty="0" err="1" smtClean="0"/>
              <a:t>Angle</a:t>
            </a:r>
            <a:r>
              <a:rPr lang="es-ES" sz="2400" dirty="0" smtClean="0"/>
              <a:t> </a:t>
            </a:r>
            <a:r>
              <a:rPr lang="es-ES" sz="2400" dirty="0" err="1" smtClean="0"/>
              <a:t>between</a:t>
            </a:r>
            <a:r>
              <a:rPr lang="es-ES" sz="2400" dirty="0" smtClean="0"/>
              <a:t> </a:t>
            </a:r>
            <a:r>
              <a:rPr lang="es-ES" sz="2400" dirty="0" err="1" smtClean="0"/>
              <a:t>th</a:t>
            </a:r>
            <a:r>
              <a:rPr lang="es-ES" sz="2400" dirty="0" err="1" smtClean="0"/>
              <a:t>e</a:t>
            </a:r>
            <a:r>
              <a:rPr lang="es-ES" sz="2400" dirty="0" smtClean="0"/>
              <a:t> </a:t>
            </a:r>
            <a:r>
              <a:rPr lang="es-ES" sz="2400" dirty="0" err="1" smtClean="0"/>
              <a:t>plane</a:t>
            </a:r>
            <a:r>
              <a:rPr lang="es-ES" sz="2400" dirty="0" smtClean="0"/>
              <a:t>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Galaxy and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star</a:t>
            </a:r>
            <a:r>
              <a:rPr lang="es-ES" sz="2400" dirty="0" smtClean="0"/>
              <a:t>.</a:t>
            </a:r>
            <a:endParaRPr lang="es-E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s-ES" sz="2400" dirty="0" err="1" smtClean="0"/>
              <a:t>G</a:t>
            </a:r>
            <a:r>
              <a:rPr lang="es-ES" sz="2400" dirty="0" err="1" smtClean="0"/>
              <a:t>alactic</a:t>
            </a:r>
            <a:r>
              <a:rPr lang="es-ES" sz="2400" dirty="0" smtClean="0"/>
              <a:t> </a:t>
            </a:r>
            <a:r>
              <a:rPr lang="es-ES" sz="2400" dirty="0" err="1" smtClean="0"/>
              <a:t>longitude</a:t>
            </a:r>
            <a:r>
              <a:rPr lang="es-ES" sz="2400" dirty="0" smtClean="0"/>
              <a:t> </a:t>
            </a:r>
            <a:r>
              <a:rPr lang="es-ES" sz="2400" dirty="0" smtClean="0"/>
              <a:t>(l): </a:t>
            </a:r>
            <a:r>
              <a:rPr lang="es-ES" sz="2400" dirty="0" err="1" smtClean="0"/>
              <a:t>Angle</a:t>
            </a:r>
            <a:r>
              <a:rPr lang="es-ES" sz="2400" dirty="0" smtClean="0"/>
              <a:t> </a:t>
            </a:r>
            <a:r>
              <a:rPr lang="es-ES" sz="2400" dirty="0" err="1" smtClean="0"/>
              <a:t>along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smtClean="0"/>
              <a:t>Galaxy </a:t>
            </a:r>
            <a:r>
              <a:rPr lang="es-ES" sz="2400" dirty="0" err="1" smtClean="0"/>
              <a:t>plane</a:t>
            </a:r>
            <a:r>
              <a:rPr lang="es-ES" sz="2400" dirty="0" smtClean="0"/>
              <a:t> </a:t>
            </a:r>
            <a:r>
              <a:rPr lang="es-ES" sz="2400" dirty="0" err="1" smtClean="0"/>
              <a:t>between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galactic</a:t>
            </a:r>
            <a:r>
              <a:rPr lang="es-ES" sz="2400" dirty="0" smtClean="0"/>
              <a:t> </a:t>
            </a:r>
            <a:r>
              <a:rPr lang="es-ES" sz="2400" dirty="0" smtClean="0"/>
              <a:t>centre and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projection</a:t>
            </a:r>
            <a:r>
              <a:rPr lang="es-ES" sz="2400" dirty="0" smtClean="0"/>
              <a:t>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star</a:t>
            </a:r>
            <a:r>
              <a:rPr lang="es-ES" sz="2400" dirty="0" smtClean="0"/>
              <a:t> </a:t>
            </a:r>
            <a:r>
              <a:rPr lang="es-ES" sz="2400" dirty="0" err="1" smtClean="0"/>
              <a:t>on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plane</a:t>
            </a:r>
            <a:r>
              <a:rPr lang="es-ES" sz="2400" dirty="0" smtClean="0"/>
              <a:t> (</a:t>
            </a:r>
            <a:r>
              <a:rPr lang="es-ES" sz="2400" dirty="0" err="1" smtClean="0"/>
              <a:t>counterclockwise</a:t>
            </a:r>
            <a:r>
              <a:rPr lang="es-ES" sz="2400" dirty="0" smtClean="0"/>
              <a:t>).</a:t>
            </a:r>
            <a:endParaRPr lang="es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268413"/>
            <a:ext cx="655320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dirty="0" err="1" smtClean="0"/>
              <a:t>Transformation</a:t>
            </a:r>
            <a:r>
              <a:rPr lang="es-ES" sz="4000" dirty="0" smtClean="0"/>
              <a:t> of </a:t>
            </a:r>
            <a:r>
              <a:rPr lang="es-ES" sz="4000" dirty="0" err="1" smtClean="0"/>
              <a:t>coordinates</a:t>
            </a:r>
            <a:r>
              <a:rPr lang="es-ES" sz="4000" dirty="0" smtClean="0"/>
              <a:t>:</a:t>
            </a: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4000" dirty="0" err="1" smtClean="0"/>
              <a:t>equatorial</a:t>
            </a:r>
            <a:r>
              <a:rPr lang="es-ES" sz="4000" dirty="0" smtClean="0"/>
              <a:t> and </a:t>
            </a:r>
            <a:r>
              <a:rPr lang="es-ES" sz="4000" dirty="0" err="1" smtClean="0"/>
              <a:t>galactic</a:t>
            </a:r>
            <a:endParaRPr lang="es-ES" sz="4000" dirty="0" smtClean="0"/>
          </a:p>
        </p:txBody>
      </p:sp>
      <p:sp>
        <p:nvSpPr>
          <p:cNvPr id="28675" name="AutoShap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Eq</a:t>
            </a:r>
            <a:r>
              <a:rPr lang="es-ES" dirty="0" err="1" smtClean="0"/>
              <a:t>uatorial</a:t>
            </a:r>
            <a:r>
              <a:rPr lang="es-ES" dirty="0" smtClean="0"/>
              <a:t> </a:t>
            </a:r>
            <a:r>
              <a:rPr lang="es-ES" dirty="0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galactic</a:t>
            </a:r>
            <a:endParaRPr lang="es-ES" dirty="0" smtClean="0"/>
          </a:p>
          <a:p>
            <a:pPr eaLnBrk="1" hangingPunct="1"/>
            <a:endParaRPr lang="es-ES" dirty="0" smtClean="0"/>
          </a:p>
          <a:p>
            <a:pPr eaLnBrk="1" hangingPunct="1"/>
            <a:endParaRPr lang="es-ES" dirty="0" smtClean="0"/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err="1" smtClean="0"/>
              <a:t>G</a:t>
            </a:r>
            <a:r>
              <a:rPr lang="es-ES" dirty="0" err="1" smtClean="0"/>
              <a:t>alactic</a:t>
            </a:r>
            <a:r>
              <a:rPr lang="es-ES" dirty="0" smtClean="0"/>
              <a:t> </a:t>
            </a:r>
            <a:r>
              <a:rPr lang="es-ES" dirty="0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equatorial</a:t>
            </a:r>
            <a:r>
              <a:rPr lang="es-ES" dirty="0" smtClean="0"/>
              <a:t>:</a:t>
            </a:r>
            <a:endParaRPr lang="es-ES" dirty="0" smtClean="0"/>
          </a:p>
        </p:txBody>
      </p:sp>
      <p:grpSp>
        <p:nvGrpSpPr>
          <p:cNvPr id="28676" name="Group 7"/>
          <p:cNvGrpSpPr>
            <a:grpSpLocks/>
          </p:cNvGrpSpPr>
          <p:nvPr/>
        </p:nvGrpSpPr>
        <p:grpSpPr bwMode="auto">
          <a:xfrm>
            <a:off x="1692275" y="2420938"/>
            <a:ext cx="4824413" cy="1511300"/>
            <a:chOff x="1020" y="1253"/>
            <a:chExt cx="2640" cy="591"/>
          </a:xfrm>
        </p:grpSpPr>
        <p:pic>
          <p:nvPicPr>
            <p:cNvPr id="2868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20" y="1253"/>
              <a:ext cx="180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4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0" y="1480"/>
              <a:ext cx="210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5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20" y="1706"/>
              <a:ext cx="264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7" name="Group 11"/>
          <p:cNvGrpSpPr>
            <a:grpSpLocks/>
          </p:cNvGrpSpPr>
          <p:nvPr/>
        </p:nvGrpSpPr>
        <p:grpSpPr bwMode="auto">
          <a:xfrm>
            <a:off x="1692275" y="4581525"/>
            <a:ext cx="5111750" cy="1582738"/>
            <a:chOff x="1066" y="3113"/>
            <a:chExt cx="2742" cy="591"/>
          </a:xfrm>
        </p:grpSpPr>
        <p:pic>
          <p:nvPicPr>
            <p:cNvPr id="28680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6" y="3113"/>
              <a:ext cx="180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1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6" y="3339"/>
              <a:ext cx="201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66" y="3566"/>
              <a:ext cx="274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8" name="Text Box 12"/>
          <p:cNvSpPr txBox="1">
            <a:spLocks noChangeArrowheads="1"/>
          </p:cNvSpPr>
          <p:nvPr/>
        </p:nvSpPr>
        <p:spPr bwMode="auto">
          <a:xfrm>
            <a:off x="468313" y="6308725"/>
            <a:ext cx="5903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 </a:t>
            </a:r>
            <a:r>
              <a:rPr lang="es-ES" dirty="0" err="1" smtClean="0"/>
              <a:t>Where</a:t>
            </a:r>
            <a:r>
              <a:rPr lang="es-ES" dirty="0" smtClean="0"/>
              <a:t> </a:t>
            </a:r>
            <a:r>
              <a:rPr lang="el-GR" dirty="0">
                <a:cs typeface="Arial" charset="0"/>
              </a:rPr>
              <a:t>α</a:t>
            </a:r>
            <a:r>
              <a:rPr lang="es-ES" baseline="-25000" dirty="0">
                <a:cs typeface="Arial" charset="0"/>
              </a:rPr>
              <a:t>n</a:t>
            </a:r>
            <a:r>
              <a:rPr lang="es-ES" dirty="0"/>
              <a:t>=282,25º (18h 51.4m), </a:t>
            </a:r>
            <a:r>
              <a:rPr lang="es-ES" dirty="0" err="1"/>
              <a:t>l</a:t>
            </a:r>
            <a:r>
              <a:rPr lang="es-ES" baseline="-25000" dirty="0" err="1"/>
              <a:t>n</a:t>
            </a:r>
            <a:r>
              <a:rPr lang="es-ES" dirty="0"/>
              <a:t>=33,012º </a:t>
            </a:r>
            <a:r>
              <a:rPr lang="es-ES" dirty="0" smtClean="0"/>
              <a:t>and </a:t>
            </a:r>
            <a:r>
              <a:rPr lang="es-ES" dirty="0"/>
              <a:t>g=62,9º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08050"/>
            <a:ext cx="6840538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sun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measurement</a:t>
            </a:r>
            <a:r>
              <a:rPr lang="es-ES" dirty="0" smtClean="0"/>
              <a:t> of time</a:t>
            </a:r>
            <a:endParaRPr lang="es-E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800" dirty="0" smtClean="0"/>
              <a:t>As </a:t>
            </a:r>
            <a:r>
              <a:rPr lang="es-ES" sz="2800" dirty="0" err="1" smtClean="0"/>
              <a:t>our</a:t>
            </a:r>
            <a:r>
              <a:rPr lang="es-ES" sz="2800" dirty="0" smtClean="0"/>
              <a:t> </a:t>
            </a:r>
            <a:r>
              <a:rPr lang="es-ES" sz="2800" dirty="0" err="1" smtClean="0"/>
              <a:t>lives</a:t>
            </a:r>
            <a:r>
              <a:rPr lang="es-ES" sz="2800" dirty="0" smtClean="0"/>
              <a:t> are </a:t>
            </a:r>
            <a:r>
              <a:rPr lang="es-ES" sz="2800" dirty="0" err="1" smtClean="0"/>
              <a:t>linked</a:t>
            </a:r>
            <a:r>
              <a:rPr lang="es-ES" sz="2800" dirty="0" smtClean="0"/>
              <a:t> to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day</a:t>
            </a:r>
            <a:r>
              <a:rPr lang="es-ES" sz="2800" dirty="0" smtClean="0"/>
              <a:t>/</a:t>
            </a:r>
            <a:r>
              <a:rPr lang="es-ES" sz="2800" dirty="0" err="1" smtClean="0"/>
              <a:t>night</a:t>
            </a:r>
            <a:r>
              <a:rPr lang="es-ES" sz="2800" dirty="0" smtClean="0"/>
              <a:t> </a:t>
            </a:r>
            <a:r>
              <a:rPr lang="es-ES" sz="2800" dirty="0" err="1" smtClean="0"/>
              <a:t>cycle</a:t>
            </a:r>
            <a:r>
              <a:rPr lang="es-ES" sz="2800" dirty="0" smtClean="0"/>
              <a:t>, </a:t>
            </a:r>
            <a:r>
              <a:rPr lang="es-ES" sz="2800" dirty="0" err="1" smtClean="0"/>
              <a:t>we</a:t>
            </a:r>
            <a:r>
              <a:rPr lang="es-ES" sz="2800" dirty="0" smtClean="0"/>
              <a:t> use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sun</a:t>
            </a:r>
            <a:r>
              <a:rPr lang="es-ES" sz="2800" dirty="0" smtClean="0"/>
              <a:t> </a:t>
            </a:r>
            <a:r>
              <a:rPr lang="es-ES" sz="2800" dirty="0" err="1" smtClean="0"/>
              <a:t>cycle</a:t>
            </a:r>
            <a:r>
              <a:rPr lang="es-ES" sz="2800" dirty="0" smtClean="0"/>
              <a:t> as a </a:t>
            </a:r>
            <a:r>
              <a:rPr lang="es-ES" sz="2800" dirty="0" err="1" smtClean="0"/>
              <a:t>reference</a:t>
            </a:r>
            <a:r>
              <a:rPr lang="es-ES" sz="2800" dirty="0" smtClean="0"/>
              <a:t> to </a:t>
            </a:r>
            <a:r>
              <a:rPr lang="es-ES" sz="2800" dirty="0" err="1" smtClean="0"/>
              <a:t>our</a:t>
            </a:r>
            <a:r>
              <a:rPr lang="es-ES" sz="2800" dirty="0" smtClean="0"/>
              <a:t> </a:t>
            </a:r>
            <a:r>
              <a:rPr lang="es-ES" sz="2800" dirty="0" err="1" smtClean="0"/>
              <a:t>daily</a:t>
            </a:r>
            <a:r>
              <a:rPr lang="es-ES" sz="2800" dirty="0" smtClean="0"/>
              <a:t> </a:t>
            </a:r>
            <a:r>
              <a:rPr lang="es-ES" sz="2800" dirty="0" err="1" smtClean="0"/>
              <a:t>measurement</a:t>
            </a:r>
            <a:r>
              <a:rPr lang="es-ES" sz="2800" dirty="0" smtClean="0"/>
              <a:t> of time.</a:t>
            </a:r>
            <a:endParaRPr lang="es-ES" sz="2800" dirty="0" smtClean="0"/>
          </a:p>
          <a:p>
            <a:pPr eaLnBrk="1" hangingPunct="1">
              <a:lnSpc>
                <a:spcPct val="80000"/>
              </a:lnSpc>
            </a:pP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sun’s</a:t>
            </a:r>
            <a:r>
              <a:rPr lang="es-ES" sz="2800" dirty="0" smtClean="0"/>
              <a:t> </a:t>
            </a:r>
            <a:r>
              <a:rPr lang="es-ES" sz="2800" dirty="0" err="1" smtClean="0"/>
              <a:t>hour</a:t>
            </a:r>
            <a:r>
              <a:rPr lang="es-ES" sz="2800" dirty="0" smtClean="0"/>
              <a:t> </a:t>
            </a:r>
            <a:r>
              <a:rPr lang="es-ES" sz="2800" dirty="0" err="1" smtClean="0"/>
              <a:t>angle</a:t>
            </a:r>
            <a:r>
              <a:rPr lang="es-ES" sz="2800" dirty="0" smtClean="0"/>
              <a:t> (</a:t>
            </a:r>
            <a:r>
              <a:rPr lang="es-ES" sz="2800" dirty="0" err="1" smtClean="0"/>
              <a:t>which</a:t>
            </a:r>
            <a:r>
              <a:rPr lang="es-ES" sz="2800" dirty="0" smtClean="0"/>
              <a:t> defines True </a:t>
            </a:r>
            <a:r>
              <a:rPr lang="es-ES" sz="2800" dirty="0" err="1" smtClean="0"/>
              <a:t>or</a:t>
            </a:r>
            <a:r>
              <a:rPr lang="es-ES" sz="2800" dirty="0" smtClean="0"/>
              <a:t> </a:t>
            </a:r>
            <a:r>
              <a:rPr lang="es-ES" sz="2800" dirty="0" err="1" smtClean="0"/>
              <a:t>apparent</a:t>
            </a:r>
            <a:r>
              <a:rPr lang="es-ES" sz="2800" dirty="0" smtClean="0"/>
              <a:t> solar time) </a:t>
            </a:r>
            <a:r>
              <a:rPr lang="es-ES" sz="2800" dirty="0" err="1" smtClean="0"/>
              <a:t>does</a:t>
            </a:r>
            <a:r>
              <a:rPr lang="es-ES" sz="2800" dirty="0" smtClean="0"/>
              <a:t> </a:t>
            </a:r>
            <a:r>
              <a:rPr lang="es-ES" sz="2800" dirty="0" err="1" smtClean="0"/>
              <a:t>not</a:t>
            </a:r>
            <a:r>
              <a:rPr lang="es-ES" sz="2800" dirty="0" smtClean="0"/>
              <a:t> </a:t>
            </a:r>
            <a:r>
              <a:rPr lang="es-ES" sz="2800" dirty="0" err="1" smtClean="0"/>
              <a:t>keep</a:t>
            </a:r>
            <a:r>
              <a:rPr lang="es-ES" sz="2800" dirty="0" smtClean="0"/>
              <a:t> a </a:t>
            </a:r>
            <a:r>
              <a:rPr lang="es-ES" sz="2800" dirty="0" err="1" smtClean="0"/>
              <a:t>uniform</a:t>
            </a:r>
            <a:r>
              <a:rPr lang="es-ES" sz="2800" dirty="0" smtClean="0"/>
              <a:t> </a:t>
            </a:r>
            <a:r>
              <a:rPr lang="es-ES" sz="2800" dirty="0" err="1" smtClean="0"/>
              <a:t>rate</a:t>
            </a:r>
            <a:r>
              <a:rPr lang="es-ES" sz="2800" dirty="0" smtClean="0"/>
              <a:t> </a:t>
            </a:r>
            <a:r>
              <a:rPr lang="es-ES" sz="2800" dirty="0" err="1" smtClean="0"/>
              <a:t>throughout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year</a:t>
            </a:r>
            <a:r>
              <a:rPr lang="es-ES" sz="2800" dirty="0" smtClean="0"/>
              <a:t> </a:t>
            </a:r>
            <a:r>
              <a:rPr lang="es-ES" sz="2800" dirty="0" err="1" smtClean="0"/>
              <a:t>for</a:t>
            </a:r>
            <a:r>
              <a:rPr lang="es-ES" sz="2800" dirty="0" smtClean="0"/>
              <a:t> </a:t>
            </a:r>
            <a:r>
              <a:rPr lang="es-ES" sz="2800" dirty="0" err="1" smtClean="0"/>
              <a:t>two</a:t>
            </a:r>
            <a:r>
              <a:rPr lang="es-ES" sz="2800" dirty="0" smtClean="0"/>
              <a:t> </a:t>
            </a:r>
            <a:r>
              <a:rPr lang="es-ES" sz="2800" dirty="0" err="1" smtClean="0"/>
              <a:t>reasons</a:t>
            </a:r>
            <a:r>
              <a:rPr lang="es-ES" sz="2800" dirty="0" smtClean="0"/>
              <a:t>:</a:t>
            </a:r>
            <a:endParaRPr lang="es-E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sun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not</a:t>
            </a:r>
            <a:r>
              <a:rPr lang="es-ES" sz="2400" dirty="0" smtClean="0"/>
              <a:t> (</a:t>
            </a:r>
            <a:r>
              <a:rPr lang="es-ES" sz="2400" dirty="0" err="1" smtClean="0"/>
              <a:t>always</a:t>
            </a:r>
            <a:r>
              <a:rPr lang="es-ES" sz="2400" dirty="0" smtClean="0"/>
              <a:t>) </a:t>
            </a:r>
            <a:r>
              <a:rPr lang="es-ES" sz="2400" dirty="0" err="1" smtClean="0"/>
              <a:t>on</a:t>
            </a:r>
            <a:r>
              <a:rPr lang="es-ES" sz="2400" dirty="0" smtClean="0"/>
              <a:t> </a:t>
            </a:r>
            <a:r>
              <a:rPr lang="es-ES" sz="2400" dirty="0" err="1" smtClean="0"/>
              <a:t>th</a:t>
            </a:r>
            <a:r>
              <a:rPr lang="es-ES" sz="2400" dirty="0" err="1" smtClean="0"/>
              <a:t>e</a:t>
            </a:r>
            <a:r>
              <a:rPr lang="es-ES" sz="2400" dirty="0" smtClean="0"/>
              <a:t> </a:t>
            </a:r>
            <a:r>
              <a:rPr lang="es-ES" sz="2400" dirty="0" err="1" smtClean="0"/>
              <a:t>equator</a:t>
            </a:r>
            <a:endParaRPr lang="es-E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s-ES" sz="2400" dirty="0" err="1" smtClean="0"/>
              <a:t>Its</a:t>
            </a:r>
            <a:r>
              <a:rPr lang="es-ES" sz="2400" dirty="0" smtClean="0"/>
              <a:t> </a:t>
            </a:r>
            <a:r>
              <a:rPr lang="es-ES" sz="2400" dirty="0" err="1" smtClean="0"/>
              <a:t>speed</a:t>
            </a:r>
            <a:r>
              <a:rPr lang="es-ES" sz="2400" dirty="0" smtClean="0"/>
              <a:t> </a:t>
            </a:r>
            <a:r>
              <a:rPr lang="es-ES" sz="2400" dirty="0" err="1" smtClean="0"/>
              <a:t>wrt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stars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not</a:t>
            </a:r>
            <a:r>
              <a:rPr lang="es-ES" sz="2400" dirty="0" smtClean="0"/>
              <a:t> </a:t>
            </a:r>
            <a:r>
              <a:rPr lang="es-ES" sz="2400" dirty="0" err="1" smtClean="0"/>
              <a:t>uniform</a:t>
            </a:r>
            <a:endParaRPr lang="es-ES" sz="2400" dirty="0" smtClean="0"/>
          </a:p>
          <a:p>
            <a:pPr eaLnBrk="1" hangingPunct="1">
              <a:lnSpc>
                <a:spcPct val="80000"/>
              </a:lnSpc>
            </a:pPr>
            <a:r>
              <a:rPr lang="es-ES" sz="2800" dirty="0" err="1" smtClean="0"/>
              <a:t>It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convenient</a:t>
            </a:r>
            <a:r>
              <a:rPr lang="es-ES" sz="2800" dirty="0" smtClean="0"/>
              <a:t> to </a:t>
            </a:r>
            <a:r>
              <a:rPr lang="es-ES" sz="2800" dirty="0" err="1" smtClean="0"/>
              <a:t>have</a:t>
            </a:r>
            <a:r>
              <a:rPr lang="es-ES" sz="2800" dirty="0" smtClean="0"/>
              <a:t> a time </a:t>
            </a:r>
            <a:r>
              <a:rPr lang="es-ES" sz="2800" dirty="0" err="1" smtClean="0"/>
              <a:t>reference</a:t>
            </a:r>
            <a:r>
              <a:rPr lang="es-ES" sz="2800" dirty="0" smtClean="0"/>
              <a:t> </a:t>
            </a:r>
            <a:r>
              <a:rPr lang="es-ES" sz="2800" dirty="0" err="1" smtClean="0"/>
              <a:t>with</a:t>
            </a:r>
            <a:r>
              <a:rPr lang="es-ES" sz="2800" dirty="0" smtClean="0"/>
              <a:t> </a:t>
            </a:r>
            <a:r>
              <a:rPr lang="es-ES" sz="2800" dirty="0" err="1" smtClean="0"/>
              <a:t>constant</a:t>
            </a:r>
            <a:r>
              <a:rPr lang="es-ES" sz="2800" dirty="0" smtClean="0"/>
              <a:t> </a:t>
            </a:r>
            <a:r>
              <a:rPr lang="es-ES" sz="2800" dirty="0" err="1" smtClean="0"/>
              <a:t>rate</a:t>
            </a:r>
            <a:r>
              <a:rPr lang="es-ES" sz="2800" dirty="0" smtClean="0"/>
              <a:t> </a:t>
            </a:r>
            <a:r>
              <a:rPr lang="es-ES" sz="2800" dirty="0" smtClean="0">
                <a:sym typeface="Wingdings" pitchFamily="2" charset="2"/>
              </a:rPr>
              <a:t> </a:t>
            </a:r>
            <a:r>
              <a:rPr lang="es-ES" sz="2800" dirty="0" smtClean="0">
                <a:sym typeface="Wingdings" pitchFamily="2" charset="2"/>
              </a:rPr>
              <a:t>Mean solar time </a:t>
            </a:r>
            <a:r>
              <a:rPr lang="es-ES" sz="2800" dirty="0" err="1" smtClean="0">
                <a:sym typeface="Wingdings" pitchFamily="2" charset="2"/>
              </a:rPr>
              <a:t>is</a:t>
            </a:r>
            <a:r>
              <a:rPr lang="es-ES" sz="2800" dirty="0" smtClean="0">
                <a:sym typeface="Wingdings" pitchFamily="2" charset="2"/>
              </a:rPr>
              <a:t> </a:t>
            </a:r>
            <a:r>
              <a:rPr lang="es-ES" sz="2800" dirty="0" err="1" smtClean="0">
                <a:sym typeface="Wingdings" pitchFamily="2" charset="2"/>
              </a:rPr>
              <a:t>defined</a:t>
            </a:r>
            <a:r>
              <a:rPr lang="es-ES" sz="2800" dirty="0" smtClean="0">
                <a:sym typeface="Wingdings" pitchFamily="2" charset="2"/>
              </a:rPr>
              <a:t> </a:t>
            </a:r>
            <a:r>
              <a:rPr lang="es-ES" sz="2800" dirty="0" err="1" smtClean="0">
                <a:sym typeface="Wingdings" pitchFamily="2" charset="2"/>
              </a:rPr>
              <a:t>with</a:t>
            </a:r>
            <a:r>
              <a:rPr lang="es-ES" sz="2800" dirty="0" smtClean="0">
                <a:sym typeface="Wingdings" pitchFamily="2" charset="2"/>
              </a:rPr>
              <a:t> </a:t>
            </a:r>
            <a:r>
              <a:rPr lang="es-ES" sz="2800" dirty="0" err="1" smtClean="0">
                <a:sym typeface="Wingdings" pitchFamily="2" charset="2"/>
              </a:rPr>
              <a:t>the</a:t>
            </a:r>
            <a:r>
              <a:rPr lang="es-ES" sz="2800" dirty="0" smtClean="0">
                <a:sym typeface="Wingdings" pitchFamily="2" charset="2"/>
              </a:rPr>
              <a:t> </a:t>
            </a:r>
            <a:r>
              <a:rPr lang="es-ES" sz="2800" dirty="0" err="1" smtClean="0">
                <a:sym typeface="Wingdings" pitchFamily="2" charset="2"/>
              </a:rPr>
              <a:t>help</a:t>
            </a:r>
            <a:r>
              <a:rPr lang="es-ES" sz="2800" dirty="0" smtClean="0">
                <a:sym typeface="Wingdings" pitchFamily="2" charset="2"/>
              </a:rPr>
              <a:t> of a </a:t>
            </a:r>
            <a:r>
              <a:rPr lang="es-ES" sz="2800" dirty="0" err="1" smtClean="0">
                <a:sym typeface="Wingdings" pitchFamily="2" charset="2"/>
              </a:rPr>
              <a:t>fictitious</a:t>
            </a:r>
            <a:r>
              <a:rPr lang="es-ES" sz="2800" dirty="0" smtClean="0">
                <a:sym typeface="Wingdings" pitchFamily="2" charset="2"/>
              </a:rPr>
              <a:t> mean</a:t>
            </a:r>
            <a:r>
              <a:rPr lang="es-ES" sz="2800" dirty="0" smtClean="0">
                <a:sym typeface="Wingdings" pitchFamily="2" charset="2"/>
              </a:rPr>
              <a:t> </a:t>
            </a:r>
            <a:r>
              <a:rPr lang="es-ES" sz="2800" dirty="0" err="1" smtClean="0">
                <a:sym typeface="Wingdings" pitchFamily="2" charset="2"/>
              </a:rPr>
              <a:t>sun</a:t>
            </a:r>
            <a:r>
              <a:rPr lang="es-ES" sz="2800" dirty="0" smtClean="0">
                <a:sym typeface="Wingdings" pitchFamily="2" charset="2"/>
              </a:rPr>
              <a:t> (</a:t>
            </a:r>
            <a:r>
              <a:rPr lang="es-ES" sz="2800" dirty="0" err="1" smtClean="0">
                <a:sym typeface="Wingdings" pitchFamily="2" charset="2"/>
              </a:rPr>
              <a:t>moving</a:t>
            </a:r>
            <a:r>
              <a:rPr lang="es-ES" sz="2800" dirty="0" smtClean="0">
                <a:sym typeface="Wingdings" pitchFamily="2" charset="2"/>
              </a:rPr>
              <a:t> at </a:t>
            </a:r>
            <a:r>
              <a:rPr lang="es-ES" sz="2800" dirty="0" err="1" smtClean="0">
                <a:sym typeface="Wingdings" pitchFamily="2" charset="2"/>
              </a:rPr>
              <a:t>uniform</a:t>
            </a:r>
            <a:r>
              <a:rPr lang="es-ES" sz="2800" dirty="0" smtClean="0">
                <a:sym typeface="Wingdings" pitchFamily="2" charset="2"/>
              </a:rPr>
              <a:t> </a:t>
            </a:r>
            <a:r>
              <a:rPr lang="es-ES" sz="2800" dirty="0" err="1" smtClean="0">
                <a:sym typeface="Wingdings" pitchFamily="2" charset="2"/>
              </a:rPr>
              <a:t>speed</a:t>
            </a:r>
            <a:r>
              <a:rPr lang="es-ES" sz="2800" dirty="0" smtClean="0">
                <a:sym typeface="Wingdings" pitchFamily="2" charset="2"/>
              </a:rPr>
              <a:t> </a:t>
            </a:r>
            <a:r>
              <a:rPr lang="es-ES" sz="2800" dirty="0" err="1" smtClean="0">
                <a:sym typeface="Wingdings" pitchFamily="2" charset="2"/>
              </a:rPr>
              <a:t>along</a:t>
            </a:r>
            <a:r>
              <a:rPr lang="es-ES" sz="2800" dirty="0" smtClean="0">
                <a:sym typeface="Wingdings" pitchFamily="2" charset="2"/>
              </a:rPr>
              <a:t> </a:t>
            </a:r>
            <a:r>
              <a:rPr lang="es-ES" sz="2800" dirty="0" err="1" smtClean="0">
                <a:sym typeface="Wingdings" pitchFamily="2" charset="2"/>
              </a:rPr>
              <a:t>the</a:t>
            </a:r>
            <a:r>
              <a:rPr lang="es-ES" sz="2800" dirty="0" smtClean="0">
                <a:sym typeface="Wingdings" pitchFamily="2" charset="2"/>
              </a:rPr>
              <a:t> </a:t>
            </a:r>
            <a:r>
              <a:rPr lang="es-ES" sz="2800" dirty="0" err="1" smtClean="0">
                <a:sym typeface="Wingdings" pitchFamily="2" charset="2"/>
              </a:rPr>
              <a:t>equator</a:t>
            </a:r>
            <a:r>
              <a:rPr lang="es-ES" sz="2800" dirty="0" smtClean="0">
                <a:sym typeface="Wingdings" pitchFamily="2" charset="2"/>
              </a:rPr>
              <a:t>).</a:t>
            </a:r>
            <a:endParaRPr lang="es-ES" sz="2800" dirty="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800" dirty="0" smtClean="0"/>
              <a:t>A Mean Solar Day </a:t>
            </a:r>
            <a:r>
              <a:rPr lang="es-ES" sz="2800" dirty="0" err="1" smtClean="0"/>
              <a:t>lasts</a:t>
            </a:r>
            <a:r>
              <a:rPr lang="es-ES" sz="2800" dirty="0" smtClean="0"/>
              <a:t> </a:t>
            </a:r>
            <a:r>
              <a:rPr lang="es-ES" sz="2800" dirty="0" smtClean="0"/>
              <a:t>86400 s </a:t>
            </a:r>
            <a:r>
              <a:rPr lang="es-ES" sz="2800" dirty="0" smtClean="0"/>
              <a:t>(</a:t>
            </a:r>
            <a:r>
              <a:rPr lang="es-ES" sz="2800" dirty="0" err="1" smtClean="0"/>
              <a:t>very</a:t>
            </a:r>
            <a:r>
              <a:rPr lang="es-ES" sz="2800" dirty="0" smtClean="0"/>
              <a:t> </a:t>
            </a:r>
            <a:r>
              <a:rPr lang="es-ES" sz="2800" dirty="0" err="1" smtClean="0"/>
              <a:t>approx</a:t>
            </a:r>
            <a:r>
              <a:rPr lang="es-ES" sz="28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equation</a:t>
            </a:r>
            <a:r>
              <a:rPr lang="es-ES" dirty="0" smtClean="0"/>
              <a:t> of time</a:t>
            </a:r>
            <a:endParaRPr lang="es-E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/>
            <a:r>
              <a:rPr lang="es-ES" sz="2800" dirty="0" err="1" smtClean="0"/>
              <a:t>The</a:t>
            </a:r>
            <a:r>
              <a:rPr lang="es-ES" sz="2800" dirty="0" smtClean="0"/>
              <a:t> true </a:t>
            </a:r>
            <a:r>
              <a:rPr lang="es-ES" sz="2800" dirty="0" err="1" smtClean="0"/>
              <a:t>sun</a:t>
            </a:r>
            <a:r>
              <a:rPr lang="es-ES" sz="2800" dirty="0" smtClean="0"/>
              <a:t> </a:t>
            </a:r>
            <a:r>
              <a:rPr lang="es-ES" sz="2800" dirty="0" err="1" smtClean="0"/>
              <a:t>goes</a:t>
            </a:r>
            <a:r>
              <a:rPr lang="es-ES" sz="2800" dirty="0" smtClean="0"/>
              <a:t> </a:t>
            </a:r>
            <a:r>
              <a:rPr lang="es-ES" sz="2800" dirty="0" err="1" smtClean="0"/>
              <a:t>ahead</a:t>
            </a:r>
            <a:r>
              <a:rPr lang="es-ES" sz="2800" dirty="0" smtClean="0"/>
              <a:t> </a:t>
            </a:r>
            <a:r>
              <a:rPr lang="es-ES" sz="2800" dirty="0" err="1" smtClean="0"/>
              <a:t>or</a:t>
            </a:r>
            <a:r>
              <a:rPr lang="es-ES" sz="2800" dirty="0" smtClean="0"/>
              <a:t> </a:t>
            </a:r>
            <a:r>
              <a:rPr lang="es-ES" sz="2800" dirty="0" err="1" smtClean="0"/>
              <a:t>behind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mean </a:t>
            </a:r>
            <a:r>
              <a:rPr lang="es-ES" sz="2800" dirty="0" err="1" smtClean="0"/>
              <a:t>sun</a:t>
            </a:r>
            <a:r>
              <a:rPr lang="es-ES" sz="2800" dirty="0" smtClean="0"/>
              <a:t>.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difference</a:t>
            </a:r>
            <a:r>
              <a:rPr lang="es-ES" sz="2800" dirty="0" smtClean="0"/>
              <a:t> </a:t>
            </a:r>
            <a:r>
              <a:rPr lang="es-ES" sz="2800" dirty="0" err="1" smtClean="0"/>
              <a:t>between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time </a:t>
            </a:r>
            <a:r>
              <a:rPr lang="es-ES" sz="2800" dirty="0" err="1" smtClean="0"/>
              <a:t>marked</a:t>
            </a:r>
            <a:r>
              <a:rPr lang="es-ES" sz="2800" dirty="0" smtClean="0"/>
              <a:t> </a:t>
            </a:r>
            <a:r>
              <a:rPr lang="es-ES" sz="2800" dirty="0" err="1" smtClean="0"/>
              <a:t>by</a:t>
            </a:r>
            <a:r>
              <a:rPr lang="es-ES" sz="2800" dirty="0" smtClean="0"/>
              <a:t> </a:t>
            </a:r>
            <a:r>
              <a:rPr lang="es-ES" sz="2800" dirty="0" err="1" smtClean="0"/>
              <a:t>both</a:t>
            </a:r>
            <a:r>
              <a:rPr lang="es-ES" sz="2800" dirty="0" smtClean="0"/>
              <a:t> </a:t>
            </a:r>
            <a:r>
              <a:rPr lang="es-ES" sz="2800" dirty="0" err="1" smtClean="0"/>
              <a:t>suns</a:t>
            </a:r>
            <a:r>
              <a:rPr lang="es-ES" sz="2800" dirty="0" smtClean="0"/>
              <a:t> (</a:t>
            </a:r>
            <a:r>
              <a:rPr lang="es-ES" sz="2800" dirty="0" err="1" smtClean="0"/>
              <a:t>apparent</a:t>
            </a:r>
            <a:r>
              <a:rPr lang="es-ES" sz="2800" dirty="0" smtClean="0"/>
              <a:t> solar time - mean solar time)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called</a:t>
            </a:r>
            <a:r>
              <a:rPr lang="es-ES" sz="2800" dirty="0" smtClean="0"/>
              <a:t> THE EQUATION OF TIME.</a:t>
            </a:r>
            <a:endParaRPr lang="es-ES" sz="2800" dirty="0" smtClean="0"/>
          </a:p>
          <a:p>
            <a:pPr eaLnBrk="1" hangingPunct="1"/>
            <a:r>
              <a:rPr lang="es-ES" sz="2800" dirty="0" err="1" smtClean="0"/>
              <a:t>An</a:t>
            </a:r>
            <a:r>
              <a:rPr lang="es-ES" sz="2800" dirty="0" smtClean="0"/>
              <a:t> </a:t>
            </a:r>
            <a:r>
              <a:rPr lang="es-ES" sz="2800" dirty="0" err="1" smtClean="0"/>
              <a:t>approximate</a:t>
            </a:r>
            <a:r>
              <a:rPr lang="es-ES" sz="2800" dirty="0" smtClean="0"/>
              <a:t> </a:t>
            </a:r>
            <a:r>
              <a:rPr lang="es-ES" sz="2800" dirty="0" err="1" smtClean="0"/>
              <a:t>expression</a:t>
            </a:r>
            <a:r>
              <a:rPr lang="es-ES" sz="2800" dirty="0" smtClean="0"/>
              <a:t> </a:t>
            </a:r>
            <a:r>
              <a:rPr lang="es-ES" sz="2800" dirty="0" err="1" smtClean="0"/>
              <a:t>for</a:t>
            </a:r>
            <a:r>
              <a:rPr lang="es-ES" sz="2800" dirty="0" smtClean="0"/>
              <a:t> </a:t>
            </a:r>
            <a:r>
              <a:rPr lang="es-ES" sz="2800" dirty="0" err="1" smtClean="0"/>
              <a:t>its</a:t>
            </a:r>
            <a:r>
              <a:rPr lang="es-ES" sz="2800" dirty="0" smtClean="0"/>
              <a:t> </a:t>
            </a:r>
            <a:r>
              <a:rPr lang="es-ES" sz="2800" dirty="0" err="1" smtClean="0"/>
              <a:t>value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given</a:t>
            </a:r>
            <a:r>
              <a:rPr lang="es-ES" sz="2800" dirty="0" smtClean="0"/>
              <a:t> </a:t>
            </a:r>
            <a:r>
              <a:rPr lang="es-ES" sz="2800" dirty="0" err="1" smtClean="0"/>
              <a:t>by</a:t>
            </a:r>
            <a:r>
              <a:rPr lang="es-ES" sz="2800" dirty="0" smtClean="0"/>
              <a:t>:</a:t>
            </a:r>
            <a:endParaRPr lang="es-ES" sz="2800" dirty="0" smtClean="0"/>
          </a:p>
          <a:p>
            <a:pPr lvl="1" eaLnBrk="1" hangingPunct="1"/>
            <a:r>
              <a:rPr lang="es-ES" sz="2400" dirty="0" smtClean="0"/>
              <a:t>E=9.87 </a:t>
            </a:r>
            <a:r>
              <a:rPr lang="es-ES" sz="2400" dirty="0" smtClean="0"/>
              <a:t>sin(2B</a:t>
            </a:r>
            <a:r>
              <a:rPr lang="es-ES" sz="2400" dirty="0" smtClean="0"/>
              <a:t>)-7.53 </a:t>
            </a:r>
            <a:r>
              <a:rPr lang="es-ES" sz="2400" dirty="0" err="1" smtClean="0"/>
              <a:t>cos</a:t>
            </a:r>
            <a:r>
              <a:rPr lang="es-ES" sz="2400" dirty="0" smtClean="0"/>
              <a:t>(B) -1.5 </a:t>
            </a:r>
            <a:r>
              <a:rPr lang="es-ES" sz="2400" dirty="0" smtClean="0"/>
              <a:t>sin(B</a:t>
            </a:r>
            <a:r>
              <a:rPr lang="es-ES" sz="2400" dirty="0" smtClean="0"/>
              <a:t>) min</a:t>
            </a:r>
          </a:p>
          <a:p>
            <a:pPr lvl="1" eaLnBrk="1" hangingPunct="1">
              <a:buFontTx/>
              <a:buNone/>
            </a:pP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smtClean="0"/>
              <a:t>B=2</a:t>
            </a:r>
            <a:r>
              <a:rPr lang="el-GR" sz="2400" dirty="0" smtClean="0">
                <a:cs typeface="Arial" charset="0"/>
              </a:rPr>
              <a:t>π</a:t>
            </a:r>
            <a:r>
              <a:rPr lang="es-ES" sz="2400" dirty="0" smtClean="0"/>
              <a:t>(N-81)/</a:t>
            </a:r>
            <a:r>
              <a:rPr lang="es-ES" sz="2400" dirty="0" smtClean="0"/>
              <a:t>365</a:t>
            </a:r>
            <a:endParaRPr lang="es-ES" sz="2400" dirty="0" smtClean="0"/>
          </a:p>
          <a:p>
            <a:pPr eaLnBrk="1" hangingPunct="1"/>
            <a:r>
              <a:rPr lang="es-ES" sz="2800" dirty="0" err="1" smtClean="0"/>
              <a:t>We</a:t>
            </a:r>
            <a:r>
              <a:rPr lang="es-ES" sz="2800" dirty="0" smtClean="0"/>
              <a:t> can use </a:t>
            </a:r>
            <a:r>
              <a:rPr lang="es-ES" sz="2800" dirty="0" err="1" smtClean="0"/>
              <a:t>the</a:t>
            </a:r>
            <a:r>
              <a:rPr lang="es-ES" sz="2800" dirty="0" smtClean="0"/>
              <a:t> dates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begining</a:t>
            </a:r>
            <a:r>
              <a:rPr lang="es-ES" sz="2800" dirty="0" smtClean="0"/>
              <a:t> and </a:t>
            </a:r>
            <a:r>
              <a:rPr lang="es-ES" sz="2800" dirty="0" err="1" smtClean="0"/>
              <a:t>end</a:t>
            </a:r>
            <a:r>
              <a:rPr lang="es-ES" sz="2800" dirty="0" smtClean="0"/>
              <a:t> of </a:t>
            </a:r>
            <a:r>
              <a:rPr lang="es-ES" sz="2800" dirty="0" err="1" smtClean="0"/>
              <a:t>seasons</a:t>
            </a:r>
            <a:r>
              <a:rPr lang="es-ES" sz="2800" dirty="0" smtClean="0"/>
              <a:t> to </a:t>
            </a:r>
            <a:r>
              <a:rPr lang="es-ES" sz="2800" dirty="0" err="1" smtClean="0"/>
              <a:t>make</a:t>
            </a:r>
            <a:r>
              <a:rPr lang="es-ES" sz="2800" dirty="0" smtClean="0"/>
              <a:t> a rough </a:t>
            </a:r>
            <a:r>
              <a:rPr lang="es-ES" sz="2800" dirty="0" err="1" smtClean="0"/>
              <a:t>estimate</a:t>
            </a:r>
            <a:r>
              <a:rPr lang="es-ES" sz="2800" dirty="0" smtClean="0"/>
              <a:t> of </a:t>
            </a:r>
            <a:r>
              <a:rPr lang="es-ES" sz="2800" dirty="0" err="1" smtClean="0"/>
              <a:t>the</a:t>
            </a:r>
            <a:r>
              <a:rPr lang="es-ES" sz="2800" dirty="0"/>
              <a:t> </a:t>
            </a:r>
            <a:r>
              <a:rPr lang="es-ES" sz="2800" dirty="0" err="1" smtClean="0"/>
              <a:t>sun’s</a:t>
            </a:r>
            <a:r>
              <a:rPr lang="es-ES" sz="2800" dirty="0" smtClean="0"/>
              <a:t> </a:t>
            </a:r>
            <a:r>
              <a:rPr lang="es-ES" sz="2800" dirty="0" err="1" smtClean="0"/>
              <a:t>declination</a:t>
            </a:r>
            <a:r>
              <a:rPr lang="es-ES" sz="2800" dirty="0" smtClean="0"/>
              <a:t> </a:t>
            </a:r>
            <a:r>
              <a:rPr lang="es-ES" sz="2800" dirty="0" err="1" smtClean="0"/>
              <a:t>throughout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year</a:t>
            </a:r>
            <a:r>
              <a:rPr lang="es-ES" sz="2800" dirty="0" smtClean="0"/>
              <a:t>.</a:t>
            </a: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595313"/>
            <a:ext cx="810577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Analemma</a:t>
            </a:r>
            <a:endParaRPr lang="es-E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09975" cy="4525963"/>
          </a:xfrm>
        </p:spPr>
        <p:txBody>
          <a:bodyPr/>
          <a:lstStyle/>
          <a:p>
            <a:pPr eaLnBrk="1" hangingPunct="1"/>
            <a:r>
              <a:rPr lang="es-ES" sz="2800" dirty="0" err="1" smtClean="0"/>
              <a:t>Due</a:t>
            </a:r>
            <a:r>
              <a:rPr lang="es-ES" sz="2800" dirty="0" smtClean="0"/>
              <a:t> to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equation</a:t>
            </a:r>
            <a:r>
              <a:rPr lang="es-ES" sz="2800" dirty="0" smtClean="0"/>
              <a:t> of time, </a:t>
            </a:r>
            <a:r>
              <a:rPr lang="es-ES" sz="2800" dirty="0" err="1" smtClean="0"/>
              <a:t>the</a:t>
            </a:r>
            <a:r>
              <a:rPr lang="es-ES" sz="2800" dirty="0" smtClean="0"/>
              <a:t> position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sun</a:t>
            </a:r>
            <a:r>
              <a:rPr lang="es-ES" sz="2800" dirty="0" smtClean="0"/>
              <a:t>  at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same</a:t>
            </a:r>
            <a:r>
              <a:rPr lang="es-ES" sz="2800" dirty="0" smtClean="0"/>
              <a:t> time (MST) </a:t>
            </a:r>
            <a:r>
              <a:rPr lang="es-ES" sz="2800" dirty="0" err="1" smtClean="0"/>
              <a:t>every</a:t>
            </a:r>
            <a:r>
              <a:rPr lang="es-ES" sz="2800" dirty="0" smtClean="0"/>
              <a:t> </a:t>
            </a:r>
            <a:r>
              <a:rPr lang="es-ES" sz="2800" dirty="0" err="1" smtClean="0"/>
              <a:t>day</a:t>
            </a:r>
            <a:r>
              <a:rPr lang="es-ES" sz="2800" dirty="0" smtClean="0"/>
              <a:t> describes a figure of </a:t>
            </a:r>
            <a:r>
              <a:rPr lang="es-ES" sz="2800" dirty="0" err="1" smtClean="0"/>
              <a:t>eight</a:t>
            </a:r>
            <a:r>
              <a:rPr lang="es-ES" sz="2800" dirty="0" smtClean="0"/>
              <a:t> </a:t>
            </a:r>
            <a:r>
              <a:rPr lang="es-ES" sz="2800" dirty="0" err="1" smtClean="0"/>
              <a:t>called</a:t>
            </a:r>
            <a:r>
              <a:rPr lang="es-ES" sz="2800" dirty="0" smtClean="0"/>
              <a:t> </a:t>
            </a:r>
            <a:r>
              <a:rPr lang="es-ES" sz="2800" dirty="0" err="1" smtClean="0"/>
              <a:t>Analemma</a:t>
            </a:r>
            <a:endParaRPr lang="es-ES" sz="2800" dirty="0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25538"/>
            <a:ext cx="4572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Sunset</a:t>
            </a:r>
            <a:r>
              <a:rPr lang="es-ES" dirty="0" smtClean="0"/>
              <a:t> and </a:t>
            </a:r>
            <a:r>
              <a:rPr lang="es-ES" dirty="0" err="1" smtClean="0"/>
              <a:t>sunrise</a:t>
            </a:r>
            <a:endParaRPr lang="es-ES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dirty="0" err="1" smtClean="0"/>
              <a:t>Sun</a:t>
            </a:r>
            <a:r>
              <a:rPr lang="es-ES" dirty="0" smtClean="0"/>
              <a:t> </a:t>
            </a:r>
            <a:r>
              <a:rPr lang="es-ES" dirty="0" err="1" smtClean="0"/>
              <a:t>rises</a:t>
            </a:r>
            <a:r>
              <a:rPr lang="es-ES" dirty="0" smtClean="0"/>
              <a:t> and sets </a:t>
            </a:r>
            <a:r>
              <a:rPr lang="es-ES" dirty="0" err="1" smtClean="0"/>
              <a:t>northwards</a:t>
            </a:r>
            <a:r>
              <a:rPr lang="es-ES" dirty="0" smtClean="0"/>
              <a:t> in </a:t>
            </a:r>
            <a:r>
              <a:rPr lang="es-ES" dirty="0" err="1" smtClean="0"/>
              <a:t>summer</a:t>
            </a:r>
            <a:r>
              <a:rPr lang="es-ES" dirty="0" smtClean="0"/>
              <a:t> and </a:t>
            </a:r>
            <a:r>
              <a:rPr lang="es-ES" dirty="0" err="1" smtClean="0"/>
              <a:t>southwards</a:t>
            </a:r>
            <a:r>
              <a:rPr lang="es-ES" dirty="0" smtClean="0"/>
              <a:t> in </a:t>
            </a:r>
            <a:r>
              <a:rPr lang="es-ES" dirty="0" err="1" smtClean="0"/>
              <a:t>winter</a:t>
            </a:r>
            <a:r>
              <a:rPr lang="es-ES" dirty="0" smtClean="0"/>
              <a:t>:</a:t>
            </a:r>
            <a:endParaRPr lang="es-ES" dirty="0" smtClean="0"/>
          </a:p>
          <a:p>
            <a:pPr eaLnBrk="1" hangingPunct="1">
              <a:lnSpc>
                <a:spcPct val="90000"/>
              </a:lnSpc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azimuth</a:t>
            </a:r>
            <a:r>
              <a:rPr lang="es-ES" dirty="0" smtClean="0"/>
              <a:t> of </a:t>
            </a:r>
            <a:r>
              <a:rPr lang="es-ES" dirty="0" err="1" smtClean="0"/>
              <a:t>sun</a:t>
            </a:r>
            <a:r>
              <a:rPr lang="es-ES" dirty="0" smtClean="0"/>
              <a:t> at </a:t>
            </a:r>
            <a:r>
              <a:rPr lang="es-ES" dirty="0" err="1" smtClean="0"/>
              <a:t>sunrise</a:t>
            </a:r>
            <a:r>
              <a:rPr lang="es-ES" dirty="0" smtClean="0"/>
              <a:t>/</a:t>
            </a:r>
            <a:r>
              <a:rPr lang="es-ES" dirty="0" err="1" smtClean="0"/>
              <a:t>sunset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:</a:t>
            </a:r>
            <a:endParaRPr lang="es-ES" dirty="0" smtClean="0"/>
          </a:p>
          <a:p>
            <a:pPr lvl="1" eaLnBrk="1" hangingPunct="1">
              <a:lnSpc>
                <a:spcPct val="90000"/>
              </a:lnSpc>
            </a:pPr>
            <a:r>
              <a:rPr lang="es-ES" dirty="0" err="1" smtClean="0"/>
              <a:t>Cos</a:t>
            </a:r>
            <a:r>
              <a:rPr lang="es-ES" dirty="0" smtClean="0"/>
              <a:t>(A)=-</a:t>
            </a:r>
            <a:r>
              <a:rPr lang="es-ES" dirty="0" smtClean="0"/>
              <a:t>sin</a:t>
            </a:r>
            <a:r>
              <a:rPr lang="el-GR" dirty="0" smtClean="0">
                <a:cs typeface="Arial" charset="0"/>
              </a:rPr>
              <a:t>δ</a:t>
            </a:r>
            <a:r>
              <a:rPr lang="es-ES" dirty="0" smtClean="0">
                <a:cs typeface="Arial" charset="0"/>
              </a:rPr>
              <a:t>/</a:t>
            </a:r>
            <a:r>
              <a:rPr lang="es-ES" dirty="0" err="1" smtClean="0">
                <a:cs typeface="Arial" charset="0"/>
              </a:rPr>
              <a:t>cos</a:t>
            </a:r>
            <a:r>
              <a:rPr lang="el-GR" dirty="0" smtClean="0">
                <a:cs typeface="Arial" charset="0"/>
              </a:rPr>
              <a:t>Φ</a:t>
            </a:r>
            <a:endParaRPr lang="es-ES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length</a:t>
            </a:r>
            <a:r>
              <a:rPr lang="es-ES" dirty="0" smtClean="0"/>
              <a:t> of </a:t>
            </a:r>
            <a:r>
              <a:rPr lang="es-ES" dirty="0" err="1" smtClean="0"/>
              <a:t>day</a:t>
            </a:r>
            <a:r>
              <a:rPr lang="es-ES" dirty="0" smtClean="0"/>
              <a:t>/</a:t>
            </a:r>
            <a:r>
              <a:rPr lang="es-ES" dirty="0" err="1" smtClean="0"/>
              <a:t>night</a:t>
            </a:r>
            <a:r>
              <a:rPr lang="es-ES" dirty="0" smtClean="0"/>
              <a:t> can be </a:t>
            </a:r>
            <a:r>
              <a:rPr lang="es-ES" dirty="0" err="1" smtClean="0"/>
              <a:t>calculated</a:t>
            </a:r>
            <a:r>
              <a:rPr lang="es-ES" dirty="0" smtClean="0"/>
              <a:t> </a:t>
            </a:r>
            <a:r>
              <a:rPr lang="es-ES" dirty="0" err="1" smtClean="0"/>
              <a:t>using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hour</a:t>
            </a:r>
            <a:r>
              <a:rPr lang="es-ES" dirty="0" smtClean="0"/>
              <a:t> </a:t>
            </a:r>
            <a:r>
              <a:rPr lang="es-ES" dirty="0" err="1" smtClean="0"/>
              <a:t>angle</a:t>
            </a:r>
            <a:r>
              <a:rPr lang="es-ES" dirty="0" smtClean="0"/>
              <a:t> at </a:t>
            </a:r>
            <a:r>
              <a:rPr lang="es-ES" dirty="0" err="1" smtClean="0"/>
              <a:t>sunrise</a:t>
            </a:r>
            <a:r>
              <a:rPr lang="es-ES" dirty="0" smtClean="0"/>
              <a:t>/</a:t>
            </a:r>
            <a:r>
              <a:rPr lang="es-ES" dirty="0" err="1" smtClean="0"/>
              <a:t>sunset</a:t>
            </a:r>
            <a:r>
              <a:rPr lang="es-ES" dirty="0" smtClean="0"/>
              <a:t>:</a:t>
            </a:r>
            <a:endParaRPr lang="es-ES" dirty="0" smtClean="0"/>
          </a:p>
          <a:p>
            <a:pPr lvl="1" eaLnBrk="1" hangingPunct="1">
              <a:lnSpc>
                <a:spcPct val="90000"/>
              </a:lnSpc>
            </a:pPr>
            <a:r>
              <a:rPr lang="es-ES" dirty="0" err="1" smtClean="0"/>
              <a:t>Cos</a:t>
            </a:r>
            <a:r>
              <a:rPr lang="es-ES" dirty="0" smtClean="0"/>
              <a:t>(H)=-tan(</a:t>
            </a:r>
            <a:r>
              <a:rPr lang="el-GR" dirty="0" smtClean="0">
                <a:cs typeface="Arial" charset="0"/>
              </a:rPr>
              <a:t>δ</a:t>
            </a:r>
            <a:r>
              <a:rPr lang="es-ES" dirty="0" smtClean="0">
                <a:cs typeface="Arial" charset="0"/>
              </a:rPr>
              <a:t>)</a:t>
            </a:r>
            <a:r>
              <a:rPr lang="es-ES" dirty="0" smtClean="0">
                <a:cs typeface="Arial" charset="0"/>
              </a:rPr>
              <a:t> </a:t>
            </a:r>
            <a:r>
              <a:rPr lang="es-ES" dirty="0" smtClean="0">
                <a:cs typeface="Arial" charset="0"/>
              </a:rPr>
              <a:t>tan(</a:t>
            </a:r>
            <a:r>
              <a:rPr lang="el-GR" dirty="0" smtClean="0">
                <a:cs typeface="Arial" charset="0"/>
              </a:rPr>
              <a:t>Φ</a:t>
            </a:r>
            <a:r>
              <a:rPr lang="es-ES" dirty="0" smtClean="0"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s-ES" dirty="0" err="1" smtClean="0">
                <a:cs typeface="Arial" charset="0"/>
              </a:rPr>
              <a:t>Taking</a:t>
            </a:r>
            <a:r>
              <a:rPr lang="es-ES" dirty="0" smtClean="0">
                <a:cs typeface="Arial" charset="0"/>
              </a:rPr>
              <a:t> </a:t>
            </a:r>
            <a:r>
              <a:rPr lang="es-ES" dirty="0" err="1" smtClean="0">
                <a:cs typeface="Arial" charset="0"/>
              </a:rPr>
              <a:t>into</a:t>
            </a:r>
            <a:r>
              <a:rPr lang="es-ES" dirty="0" smtClean="0">
                <a:cs typeface="Arial" charset="0"/>
              </a:rPr>
              <a:t> </a:t>
            </a:r>
            <a:r>
              <a:rPr lang="es-ES" dirty="0" err="1" smtClean="0">
                <a:cs typeface="Arial" charset="0"/>
              </a:rPr>
              <a:t>account</a:t>
            </a:r>
            <a:r>
              <a:rPr lang="es-ES" dirty="0" smtClean="0">
                <a:cs typeface="Arial" charset="0"/>
              </a:rPr>
              <a:t> </a:t>
            </a:r>
            <a:r>
              <a:rPr lang="es-ES" dirty="0" err="1" smtClean="0">
                <a:cs typeface="Arial" charset="0"/>
              </a:rPr>
              <a:t>atmospheric</a:t>
            </a:r>
            <a:r>
              <a:rPr lang="es-ES" dirty="0" smtClean="0">
                <a:cs typeface="Arial" charset="0"/>
              </a:rPr>
              <a:t> </a:t>
            </a:r>
            <a:r>
              <a:rPr lang="es-ES" dirty="0" err="1" smtClean="0">
                <a:cs typeface="Arial" charset="0"/>
              </a:rPr>
              <a:t>refraction</a:t>
            </a:r>
            <a:r>
              <a:rPr lang="es-ES" dirty="0" smtClean="0">
                <a:cs typeface="Arial" charset="0"/>
              </a:rPr>
              <a:t> and </a:t>
            </a:r>
            <a:r>
              <a:rPr lang="es-ES" dirty="0" err="1" smtClean="0">
                <a:cs typeface="Arial" charset="0"/>
              </a:rPr>
              <a:t>the</a:t>
            </a:r>
            <a:r>
              <a:rPr lang="es-ES" dirty="0" smtClean="0">
                <a:cs typeface="Arial" charset="0"/>
              </a:rPr>
              <a:t> </a:t>
            </a:r>
            <a:r>
              <a:rPr lang="es-ES" dirty="0" err="1" smtClean="0">
                <a:cs typeface="Arial" charset="0"/>
              </a:rPr>
              <a:t>size</a:t>
            </a:r>
            <a:r>
              <a:rPr lang="es-ES" dirty="0" smtClean="0">
                <a:cs typeface="Arial" charset="0"/>
              </a:rPr>
              <a:t> of </a:t>
            </a:r>
            <a:r>
              <a:rPr lang="es-ES" dirty="0" err="1" smtClean="0">
                <a:cs typeface="Arial" charset="0"/>
              </a:rPr>
              <a:t>the</a:t>
            </a:r>
            <a:r>
              <a:rPr lang="es-ES" dirty="0" smtClean="0">
                <a:cs typeface="Arial" charset="0"/>
              </a:rPr>
              <a:t> solar disk </a:t>
            </a:r>
            <a:r>
              <a:rPr lang="es-ES" dirty="0" err="1" smtClean="0">
                <a:cs typeface="Arial" charset="0"/>
              </a:rPr>
              <a:t>we</a:t>
            </a:r>
            <a:r>
              <a:rPr lang="es-ES" dirty="0" smtClean="0">
                <a:cs typeface="Arial" charset="0"/>
              </a:rPr>
              <a:t> </a:t>
            </a:r>
            <a:r>
              <a:rPr lang="es-ES" dirty="0" err="1" smtClean="0">
                <a:cs typeface="Arial" charset="0"/>
              </a:rPr>
              <a:t>should</a:t>
            </a:r>
            <a:r>
              <a:rPr lang="es-ES" dirty="0" smtClean="0">
                <a:cs typeface="Arial" charset="0"/>
              </a:rPr>
              <a:t> use </a:t>
            </a:r>
            <a:r>
              <a:rPr lang="es-ES" dirty="0" smtClean="0">
                <a:cs typeface="Arial" charset="0"/>
              </a:rPr>
              <a:t>a=-0.50</a:t>
            </a:r>
            <a:r>
              <a:rPr lang="es-ES" dirty="0" smtClean="0">
                <a:cs typeface="Arial" charset="0"/>
              </a:rPr>
              <a:t>’ </a:t>
            </a:r>
            <a:r>
              <a:rPr lang="es-ES" dirty="0" err="1" smtClean="0">
                <a:cs typeface="Arial" charset="0"/>
              </a:rPr>
              <a:t>for</a:t>
            </a:r>
            <a:r>
              <a:rPr lang="es-ES" dirty="0" smtClean="0">
                <a:cs typeface="Arial" charset="0"/>
              </a:rPr>
              <a:t> </a:t>
            </a:r>
            <a:r>
              <a:rPr lang="es-ES" dirty="0" err="1" smtClean="0">
                <a:cs typeface="Arial" charset="0"/>
              </a:rPr>
              <a:t>sunset</a:t>
            </a:r>
            <a:r>
              <a:rPr lang="es-ES" dirty="0" smtClean="0">
                <a:cs typeface="Arial" charset="0"/>
              </a:rPr>
              <a:t>/</a:t>
            </a:r>
            <a:r>
              <a:rPr lang="es-ES" dirty="0" err="1" smtClean="0">
                <a:cs typeface="Arial" charset="0"/>
              </a:rPr>
              <a:t>sunrise</a:t>
            </a:r>
            <a:r>
              <a:rPr lang="es-ES" dirty="0" smtClean="0">
                <a:cs typeface="Arial" charset="0"/>
              </a:rPr>
              <a:t>.</a:t>
            </a:r>
            <a:endParaRPr lang="es-E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Constellations</a:t>
            </a:r>
            <a:endParaRPr lang="es-ES" dirty="0" smtClean="0"/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They</a:t>
            </a:r>
            <a:r>
              <a:rPr lang="es-ES" dirty="0" smtClean="0"/>
              <a:t> are </a:t>
            </a:r>
            <a:r>
              <a:rPr lang="es-ES" dirty="0" err="1" smtClean="0"/>
              <a:t>groups</a:t>
            </a:r>
            <a:r>
              <a:rPr lang="es-ES" dirty="0" smtClean="0"/>
              <a:t> of </a:t>
            </a:r>
            <a:r>
              <a:rPr lang="es-ES" dirty="0" err="1" smtClean="0"/>
              <a:t>stars</a:t>
            </a:r>
            <a:r>
              <a:rPr lang="es-ES" dirty="0" smtClean="0"/>
              <a:t> </a:t>
            </a:r>
            <a:r>
              <a:rPr lang="es-ES" dirty="0" err="1" smtClean="0"/>
              <a:t>which</a:t>
            </a:r>
            <a:r>
              <a:rPr lang="es-ES" dirty="0" smtClean="0"/>
              <a:t>,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earth</a:t>
            </a:r>
            <a:r>
              <a:rPr lang="es-ES" dirty="0" smtClean="0"/>
              <a:t> </a:t>
            </a:r>
            <a:r>
              <a:rPr lang="es-ES" dirty="0" err="1" smtClean="0"/>
              <a:t>perspective</a:t>
            </a:r>
            <a:r>
              <a:rPr lang="es-ES" dirty="0" smtClean="0"/>
              <a:t>, </a:t>
            </a:r>
            <a:r>
              <a:rPr lang="es-ES" dirty="0" err="1" smtClean="0"/>
              <a:t>seem</a:t>
            </a:r>
            <a:r>
              <a:rPr lang="es-ES" dirty="0" smtClean="0"/>
              <a:t> to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some</a:t>
            </a:r>
            <a:r>
              <a:rPr lang="es-ES" dirty="0" smtClean="0"/>
              <a:t> particular, more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less</a:t>
            </a:r>
            <a:r>
              <a:rPr lang="es-ES" dirty="0" smtClean="0"/>
              <a:t> </a:t>
            </a:r>
            <a:r>
              <a:rPr lang="es-ES" dirty="0" err="1" smtClean="0"/>
              <a:t>recognizable</a:t>
            </a:r>
            <a:r>
              <a:rPr lang="es-ES" dirty="0" smtClean="0"/>
              <a:t> figure.</a:t>
            </a:r>
            <a:endParaRPr lang="es-ES" dirty="0" smtClean="0"/>
          </a:p>
          <a:p>
            <a:r>
              <a:rPr lang="es-ES" dirty="0" err="1" smtClean="0"/>
              <a:t>Some</a:t>
            </a:r>
            <a:r>
              <a:rPr lang="es-ES" dirty="0" smtClean="0"/>
              <a:t> of </a:t>
            </a:r>
            <a:r>
              <a:rPr lang="es-ES" dirty="0" err="1" smtClean="0"/>
              <a:t>them</a:t>
            </a:r>
            <a:r>
              <a:rPr lang="es-ES" dirty="0" smtClean="0"/>
              <a:t> are </a:t>
            </a:r>
            <a:r>
              <a:rPr lang="es-ES" dirty="0" err="1" smtClean="0"/>
              <a:t>thousands</a:t>
            </a:r>
            <a:r>
              <a:rPr lang="es-ES" dirty="0" smtClean="0"/>
              <a:t> of </a:t>
            </a:r>
            <a:r>
              <a:rPr lang="es-ES" dirty="0" err="1" smtClean="0"/>
              <a:t>years</a:t>
            </a:r>
            <a:r>
              <a:rPr lang="es-ES" dirty="0" smtClean="0"/>
              <a:t> </a:t>
            </a:r>
            <a:r>
              <a:rPr lang="es-ES" dirty="0" err="1" smtClean="0"/>
              <a:t>old</a:t>
            </a:r>
            <a:r>
              <a:rPr lang="es-ES" dirty="0" smtClean="0"/>
              <a:t>, </a:t>
            </a:r>
            <a:r>
              <a:rPr lang="es-ES" dirty="0" err="1" smtClean="0"/>
              <a:t>although</a:t>
            </a:r>
            <a:r>
              <a:rPr lang="es-ES" dirty="0" smtClean="0"/>
              <a:t>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smtClean="0"/>
              <a:t>are </a:t>
            </a:r>
            <a:r>
              <a:rPr lang="es-ES" dirty="0" err="1" smtClean="0"/>
              <a:t>culturally</a:t>
            </a:r>
            <a:r>
              <a:rPr lang="es-ES" dirty="0" smtClean="0"/>
              <a:t> </a:t>
            </a:r>
            <a:r>
              <a:rPr lang="es-ES" dirty="0" err="1" smtClean="0"/>
              <a:t>dependent</a:t>
            </a:r>
            <a:r>
              <a:rPr lang="es-ES" dirty="0" smtClean="0"/>
              <a:t>.</a:t>
            </a:r>
            <a:endParaRPr lang="es-ES" dirty="0" smtClean="0"/>
          </a:p>
          <a:p>
            <a:r>
              <a:rPr lang="es-ES" dirty="0"/>
              <a:t>I</a:t>
            </a:r>
            <a:r>
              <a:rPr lang="es-ES" dirty="0" smtClean="0"/>
              <a:t>n </a:t>
            </a:r>
            <a:r>
              <a:rPr lang="es-ES" dirty="0" smtClean="0"/>
              <a:t>1922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smtClean="0"/>
              <a:t>IAU </a:t>
            </a:r>
            <a:r>
              <a:rPr lang="es-ES" dirty="0" err="1" smtClean="0"/>
              <a:t>established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88 </a:t>
            </a:r>
            <a:r>
              <a:rPr lang="es-ES" dirty="0" err="1" smtClean="0"/>
              <a:t>present</a:t>
            </a:r>
            <a:r>
              <a:rPr lang="es-ES" dirty="0" smtClean="0"/>
              <a:t> </a:t>
            </a:r>
            <a:r>
              <a:rPr lang="es-ES" dirty="0" err="1" smtClean="0"/>
              <a:t>constellations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boundaries</a:t>
            </a:r>
            <a:r>
              <a:rPr lang="es-ES" dirty="0" smtClean="0"/>
              <a:t>.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55650" y="2349500"/>
            <a:ext cx="7488238" cy="4032250"/>
            <a:chOff x="839" y="1480"/>
            <a:chExt cx="2695" cy="134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9" y="1480"/>
              <a:ext cx="1236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26" y="1497"/>
              <a:ext cx="1308" cy="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Variations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latitude</a:t>
            </a:r>
            <a:endParaRPr lang="es-ES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z="2800" dirty="0" smtClean="0"/>
              <a:t>At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equator</a:t>
            </a:r>
            <a:r>
              <a:rPr lang="es-ES" sz="2800" dirty="0" smtClean="0"/>
              <a:t>, </a:t>
            </a:r>
            <a:r>
              <a:rPr lang="es-ES" sz="2800" dirty="0" err="1" smtClean="0"/>
              <a:t>stars</a:t>
            </a:r>
            <a:r>
              <a:rPr lang="es-ES" sz="2800" dirty="0" smtClean="0"/>
              <a:t> </a:t>
            </a:r>
            <a:r>
              <a:rPr lang="es-ES" sz="2800" dirty="0" err="1" smtClean="0"/>
              <a:t>rise</a:t>
            </a:r>
            <a:r>
              <a:rPr lang="es-ES" sz="2800" dirty="0" smtClean="0"/>
              <a:t> and set </a:t>
            </a:r>
            <a:r>
              <a:rPr lang="es-ES" sz="2800" dirty="0" smtClean="0"/>
              <a:t>perpendicular to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horizon</a:t>
            </a:r>
            <a:r>
              <a:rPr lang="es-ES" sz="2800" dirty="0" smtClean="0"/>
              <a:t>.</a:t>
            </a:r>
            <a:endParaRPr lang="es-ES" sz="2800" dirty="0" smtClean="0"/>
          </a:p>
          <a:p>
            <a:pPr eaLnBrk="1" hangingPunct="1"/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inclination</a:t>
            </a:r>
            <a:r>
              <a:rPr lang="es-ES" sz="2800" dirty="0" smtClean="0"/>
              <a:t>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trajectories</a:t>
            </a:r>
            <a:r>
              <a:rPr lang="es-ES" sz="2800" dirty="0" smtClean="0"/>
              <a:t> of </a:t>
            </a:r>
            <a:r>
              <a:rPr lang="es-ES" sz="2800" dirty="0" err="1" smtClean="0"/>
              <a:t>stars</a:t>
            </a:r>
            <a:r>
              <a:rPr lang="es-ES" sz="2800" dirty="0" smtClean="0"/>
              <a:t> </a:t>
            </a:r>
            <a:r>
              <a:rPr lang="es-ES" sz="2800" dirty="0" err="1" smtClean="0"/>
              <a:t>near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horizon</a:t>
            </a:r>
            <a:r>
              <a:rPr lang="es-ES" sz="2800" dirty="0" smtClean="0"/>
              <a:t> </a:t>
            </a:r>
            <a:r>
              <a:rPr lang="es-ES" sz="2800" dirty="0" err="1" smtClean="0"/>
              <a:t>decreases</a:t>
            </a:r>
            <a:r>
              <a:rPr lang="es-ES" sz="2800" dirty="0" smtClean="0"/>
              <a:t> </a:t>
            </a:r>
            <a:r>
              <a:rPr lang="es-ES" sz="2800" dirty="0" err="1" smtClean="0"/>
              <a:t>with</a:t>
            </a:r>
            <a:r>
              <a:rPr lang="es-ES" sz="2800" dirty="0" smtClean="0"/>
              <a:t> </a:t>
            </a:r>
            <a:r>
              <a:rPr lang="es-ES" sz="2800" dirty="0" err="1" smtClean="0"/>
              <a:t>latitude</a:t>
            </a:r>
            <a:r>
              <a:rPr lang="es-ES" sz="2800" dirty="0" smtClean="0"/>
              <a:t>.</a:t>
            </a:r>
            <a:endParaRPr lang="es-ES" sz="2800" dirty="0" smtClean="0"/>
          </a:p>
          <a:p>
            <a:pPr eaLnBrk="1" hangingPunct="1"/>
            <a:r>
              <a:rPr lang="es-ES" sz="2800" dirty="0" smtClean="0"/>
              <a:t>At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poles</a:t>
            </a:r>
            <a:r>
              <a:rPr lang="es-ES" sz="2800" dirty="0" smtClean="0"/>
              <a:t>, </a:t>
            </a:r>
            <a:r>
              <a:rPr lang="es-ES" sz="2800" dirty="0" err="1" smtClean="0"/>
              <a:t>stars</a:t>
            </a:r>
            <a:r>
              <a:rPr lang="es-ES" sz="2800" dirty="0" smtClean="0"/>
              <a:t> </a:t>
            </a:r>
            <a:r>
              <a:rPr lang="es-ES" sz="2800" dirty="0" err="1" smtClean="0"/>
              <a:t>only</a:t>
            </a:r>
            <a:r>
              <a:rPr lang="es-ES" sz="2800" dirty="0" smtClean="0"/>
              <a:t> </a:t>
            </a:r>
            <a:r>
              <a:rPr lang="es-ES" sz="2800" dirty="0" err="1" smtClean="0"/>
              <a:t>change</a:t>
            </a:r>
            <a:r>
              <a:rPr lang="es-ES" sz="2800" dirty="0" smtClean="0"/>
              <a:t> </a:t>
            </a:r>
            <a:r>
              <a:rPr lang="es-ES" sz="2800" dirty="0" err="1" smtClean="0"/>
              <a:t>altitude</a:t>
            </a:r>
            <a:r>
              <a:rPr lang="es-ES" sz="2800" dirty="0" smtClean="0"/>
              <a:t> </a:t>
            </a:r>
            <a:r>
              <a:rPr lang="es-ES" sz="2800" dirty="0" err="1" smtClean="0"/>
              <a:t>if</a:t>
            </a:r>
            <a:r>
              <a:rPr lang="es-ES" sz="2800" dirty="0" smtClean="0"/>
              <a:t> </a:t>
            </a:r>
            <a:r>
              <a:rPr lang="es-ES" sz="2800" dirty="0" err="1" smtClean="0"/>
              <a:t>they</a:t>
            </a:r>
            <a:r>
              <a:rPr lang="es-ES" sz="2800" dirty="0" smtClean="0"/>
              <a:t> </a:t>
            </a:r>
            <a:r>
              <a:rPr lang="es-ES" sz="2800" dirty="0" err="1" smtClean="0"/>
              <a:t>change</a:t>
            </a:r>
            <a:r>
              <a:rPr lang="es-ES" sz="2800" dirty="0" smtClean="0"/>
              <a:t> </a:t>
            </a:r>
            <a:r>
              <a:rPr lang="es-ES" sz="2800" dirty="0" err="1" smtClean="0"/>
              <a:t>their</a:t>
            </a:r>
            <a:r>
              <a:rPr lang="es-ES" sz="2800" dirty="0" smtClean="0"/>
              <a:t> </a:t>
            </a:r>
            <a:r>
              <a:rPr lang="es-ES" sz="2800" dirty="0" err="1" smtClean="0"/>
              <a:t>declination</a:t>
            </a:r>
            <a:r>
              <a:rPr lang="es-ES" sz="2800" dirty="0" smtClean="0"/>
              <a:t>.</a:t>
            </a:r>
          </a:p>
          <a:p>
            <a:pPr eaLnBrk="1" hangingPunct="1"/>
            <a:r>
              <a:rPr lang="es-ES" sz="2800" dirty="0" err="1" smtClean="0"/>
              <a:t>Twilights</a:t>
            </a:r>
            <a:r>
              <a:rPr lang="es-ES" sz="2800" dirty="0" smtClean="0"/>
              <a:t> are </a:t>
            </a:r>
            <a:r>
              <a:rPr lang="es-ES" sz="2800" dirty="0" smtClean="0"/>
              <a:t>short in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equatorial</a:t>
            </a:r>
            <a:r>
              <a:rPr lang="es-ES" sz="2800" dirty="0" smtClean="0"/>
              <a:t> </a:t>
            </a:r>
            <a:r>
              <a:rPr lang="es-ES" sz="2800" dirty="0" err="1" smtClean="0"/>
              <a:t>region</a:t>
            </a:r>
            <a:r>
              <a:rPr lang="es-ES" sz="2800" dirty="0" smtClean="0"/>
              <a:t> and </a:t>
            </a:r>
            <a:r>
              <a:rPr lang="es-ES" sz="2800" dirty="0" err="1" smtClean="0"/>
              <a:t>longer</a:t>
            </a:r>
            <a:r>
              <a:rPr lang="es-ES" sz="2800" dirty="0" smtClean="0"/>
              <a:t> </a:t>
            </a:r>
            <a:r>
              <a:rPr lang="es-ES" sz="2800" dirty="0" err="1" smtClean="0"/>
              <a:t>for</a:t>
            </a:r>
            <a:r>
              <a:rPr lang="es-ES" sz="2800" dirty="0" smtClean="0"/>
              <a:t> </a:t>
            </a:r>
            <a:r>
              <a:rPr lang="es-ES" sz="2800" dirty="0" err="1" smtClean="0"/>
              <a:t>higher</a:t>
            </a:r>
            <a:r>
              <a:rPr lang="es-ES" sz="2800" dirty="0" smtClean="0"/>
              <a:t> </a:t>
            </a:r>
            <a:r>
              <a:rPr lang="es-ES" sz="2800" dirty="0" smtClean="0"/>
              <a:t>latitudes.</a:t>
            </a: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T</a:t>
            </a:r>
            <a:r>
              <a:rPr lang="es-ES" dirty="0" smtClean="0"/>
              <a:t>ime </a:t>
            </a:r>
            <a:r>
              <a:rPr lang="es-ES" dirty="0" err="1" smtClean="0"/>
              <a:t>measurements</a:t>
            </a:r>
            <a:endParaRPr lang="es-ES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dirty="0" smtClean="0"/>
              <a:t>UT: </a:t>
            </a:r>
            <a:r>
              <a:rPr lang="es-ES" dirty="0" smtClean="0"/>
              <a:t>Universal Time </a:t>
            </a:r>
            <a:r>
              <a:rPr lang="es-ES" dirty="0" smtClean="0">
                <a:sym typeface="Wingdings" pitchFamily="2" charset="2"/>
              </a:rPr>
              <a:t> Mean Solar Time -&gt; Greenwich </a:t>
            </a:r>
            <a:r>
              <a:rPr lang="es-ES" dirty="0" err="1" smtClean="0">
                <a:sym typeface="Wingdings" pitchFamily="2" charset="2"/>
              </a:rPr>
              <a:t>meridian</a:t>
            </a:r>
            <a:r>
              <a:rPr lang="es-ES" dirty="0" smtClean="0">
                <a:sym typeface="Wingdings" pitchFamily="2" charset="2"/>
              </a:rPr>
              <a:t> time (GMT</a:t>
            </a:r>
            <a:r>
              <a:rPr lang="es-ES" dirty="0" smtClean="0">
                <a:sym typeface="Wingdings" pitchFamily="2" charset="2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s-ES" dirty="0" smtClean="0"/>
              <a:t>UT0: </a:t>
            </a:r>
            <a:r>
              <a:rPr lang="es-ES" dirty="0" err="1" smtClean="0"/>
              <a:t>Astronomical</a:t>
            </a:r>
            <a:r>
              <a:rPr lang="es-ES" dirty="0" smtClean="0"/>
              <a:t> </a:t>
            </a:r>
            <a:r>
              <a:rPr lang="es-ES" dirty="0" err="1" smtClean="0"/>
              <a:t>without</a:t>
            </a:r>
            <a:r>
              <a:rPr lang="es-ES" dirty="0" smtClean="0"/>
              <a:t> </a:t>
            </a:r>
            <a:r>
              <a:rPr lang="es-ES" dirty="0" err="1" smtClean="0"/>
              <a:t>corrections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polar </a:t>
            </a:r>
            <a:r>
              <a:rPr lang="es-ES" dirty="0" err="1" smtClean="0"/>
              <a:t>motion</a:t>
            </a:r>
            <a:endParaRPr lang="es-ES" dirty="0" smtClean="0"/>
          </a:p>
          <a:p>
            <a:pPr lvl="1" eaLnBrk="1" hangingPunct="1">
              <a:lnSpc>
                <a:spcPct val="90000"/>
              </a:lnSpc>
            </a:pPr>
            <a:r>
              <a:rPr lang="es-ES" dirty="0" smtClean="0"/>
              <a:t>UT1: </a:t>
            </a:r>
            <a:r>
              <a:rPr lang="es-ES" dirty="0" err="1" smtClean="0"/>
              <a:t>Corrected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/>
              <a:t> </a:t>
            </a:r>
            <a:r>
              <a:rPr lang="es-ES" dirty="0" smtClean="0"/>
              <a:t>polar </a:t>
            </a:r>
            <a:r>
              <a:rPr lang="es-ES" dirty="0" err="1" smtClean="0"/>
              <a:t>motion</a:t>
            </a:r>
            <a:r>
              <a:rPr lang="es-ES" dirty="0" smtClean="0"/>
              <a:t> </a:t>
            </a:r>
            <a:r>
              <a:rPr lang="es-ES" dirty="0" smtClean="0"/>
              <a:t>(</a:t>
            </a:r>
            <a:r>
              <a:rPr lang="en-US" dirty="0" smtClean="0">
                <a:cs typeface="Arial" charset="0"/>
              </a:rPr>
              <a:t>±</a:t>
            </a:r>
            <a:r>
              <a:rPr lang="en-US" dirty="0" smtClean="0">
                <a:cs typeface="Arial" charset="0"/>
              </a:rPr>
              <a:t>3ms/day)</a:t>
            </a:r>
            <a:endParaRPr lang="en-US" dirty="0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UTC: </a:t>
            </a:r>
            <a:r>
              <a:rPr lang="en-US" dirty="0" smtClean="0">
                <a:cs typeface="Arial" charset="0"/>
              </a:rPr>
              <a:t>Uses a time scale based on IAT </a:t>
            </a:r>
            <a:r>
              <a:rPr lang="en-US" dirty="0" smtClean="0">
                <a:cs typeface="Arial" charset="0"/>
              </a:rPr>
              <a:t>(</a:t>
            </a:r>
            <a:r>
              <a:rPr lang="en-US" dirty="0" smtClean="0">
                <a:cs typeface="Arial" charset="0"/>
              </a:rPr>
              <a:t>atomic) but stays in phase with UT1</a:t>
            </a:r>
            <a:r>
              <a:rPr lang="en-US" dirty="0" smtClean="0">
                <a:cs typeface="Arial" charset="0"/>
              </a:rPr>
              <a:t>. </a:t>
            </a:r>
            <a:r>
              <a:rPr lang="en-US" dirty="0" smtClean="0">
                <a:cs typeface="Arial" charset="0"/>
              </a:rPr>
              <a:t>If the difference increases over 0.9s a leap second is added at </a:t>
            </a:r>
            <a:r>
              <a:rPr lang="en-US" dirty="0" smtClean="0">
                <a:cs typeface="Arial" charset="0"/>
              </a:rPr>
              <a:t>the end of </a:t>
            </a:r>
            <a:r>
              <a:rPr lang="en-US" dirty="0" err="1" smtClean="0">
                <a:cs typeface="Arial" charset="0"/>
              </a:rPr>
              <a:t>j</a:t>
            </a:r>
            <a:r>
              <a:rPr lang="en-US" dirty="0" err="1" smtClean="0">
                <a:cs typeface="Arial" charset="0"/>
              </a:rPr>
              <a:t>une</a:t>
            </a:r>
            <a:r>
              <a:rPr lang="en-US" dirty="0" smtClean="0">
                <a:cs typeface="Arial" charset="0"/>
              </a:rPr>
              <a:t> or </a:t>
            </a:r>
            <a:r>
              <a:rPr lang="en-US" dirty="0" err="1" smtClean="0">
                <a:cs typeface="Arial" charset="0"/>
              </a:rPr>
              <a:t>december</a:t>
            </a:r>
            <a:endParaRPr lang="en-US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IAT/TAI: Determined by atomic clocks</a:t>
            </a:r>
            <a:endParaRPr lang="en-US" dirty="0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dirty="0" err="1" smtClean="0"/>
              <a:t>What</a:t>
            </a:r>
            <a:r>
              <a:rPr lang="es-ES" sz="4000" dirty="0" smtClean="0"/>
              <a:t> can </a:t>
            </a:r>
            <a:r>
              <a:rPr lang="es-ES" sz="4000" dirty="0" err="1" smtClean="0"/>
              <a:t>affect</a:t>
            </a:r>
            <a:r>
              <a:rPr lang="es-ES" sz="4000" dirty="0" smtClean="0"/>
              <a:t> </a:t>
            </a:r>
            <a:r>
              <a:rPr lang="es-ES" sz="4000" dirty="0" err="1" smtClean="0"/>
              <a:t>the</a:t>
            </a:r>
            <a:r>
              <a:rPr lang="es-ES" sz="4000" dirty="0" smtClean="0"/>
              <a:t> </a:t>
            </a:r>
            <a:r>
              <a:rPr lang="es-ES" sz="4000" dirty="0" err="1" smtClean="0"/>
              <a:t>direction</a:t>
            </a:r>
            <a:r>
              <a:rPr lang="es-ES" sz="4000" dirty="0" smtClean="0"/>
              <a:t> in </a:t>
            </a:r>
            <a:r>
              <a:rPr lang="es-ES" sz="4000" dirty="0" err="1" smtClean="0"/>
              <a:t>which</a:t>
            </a:r>
            <a:r>
              <a:rPr lang="es-ES" sz="4000" dirty="0" smtClean="0"/>
              <a:t> </a:t>
            </a:r>
            <a:r>
              <a:rPr lang="es-ES" sz="4000" dirty="0" err="1" smtClean="0"/>
              <a:t>we</a:t>
            </a:r>
            <a:r>
              <a:rPr lang="es-ES" sz="4000" dirty="0" smtClean="0"/>
              <a:t> </a:t>
            </a:r>
            <a:r>
              <a:rPr lang="es-ES" sz="4000" dirty="0" err="1" smtClean="0"/>
              <a:t>see</a:t>
            </a:r>
            <a:r>
              <a:rPr lang="es-ES" sz="4000" dirty="0" smtClean="0"/>
              <a:t> a </a:t>
            </a:r>
            <a:r>
              <a:rPr lang="es-ES" sz="4000" dirty="0" err="1" smtClean="0"/>
              <a:t>star</a:t>
            </a:r>
            <a:r>
              <a:rPr lang="es-ES" sz="4000" dirty="0" smtClean="0"/>
              <a:t>?</a:t>
            </a:r>
            <a:endParaRPr lang="es-ES" sz="4000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800" dirty="0" err="1" smtClean="0"/>
              <a:t>A</a:t>
            </a:r>
            <a:r>
              <a:rPr lang="es-ES" sz="2800" dirty="0" err="1" smtClean="0"/>
              <a:t>tmospheric</a:t>
            </a:r>
            <a:r>
              <a:rPr lang="es-ES" sz="2800" dirty="0" smtClean="0"/>
              <a:t> </a:t>
            </a:r>
            <a:r>
              <a:rPr lang="es-ES" sz="2800" dirty="0" err="1" smtClean="0"/>
              <a:t>refraction</a:t>
            </a:r>
            <a:endParaRPr lang="es-ES" sz="2800" dirty="0" smtClean="0"/>
          </a:p>
          <a:p>
            <a:pPr eaLnBrk="1" hangingPunct="1">
              <a:lnSpc>
                <a:spcPct val="90000"/>
              </a:lnSpc>
            </a:pPr>
            <a:r>
              <a:rPr lang="es-ES" sz="2800" dirty="0" err="1" smtClean="0"/>
              <a:t>Precession</a:t>
            </a:r>
            <a:r>
              <a:rPr lang="es-ES" sz="2800" dirty="0" smtClean="0"/>
              <a:t> </a:t>
            </a:r>
            <a:r>
              <a:rPr lang="es-ES" sz="2800" dirty="0" smtClean="0"/>
              <a:t>y </a:t>
            </a:r>
            <a:r>
              <a:rPr lang="es-ES" sz="2800" dirty="0" err="1" smtClean="0"/>
              <a:t>nutation</a:t>
            </a:r>
            <a:endParaRPr lang="es-ES" sz="2800" dirty="0" smtClean="0"/>
          </a:p>
          <a:p>
            <a:pPr eaLnBrk="1" hangingPunct="1">
              <a:lnSpc>
                <a:spcPct val="90000"/>
              </a:lnSpc>
            </a:pPr>
            <a:r>
              <a:rPr lang="es-ES" sz="2800" dirty="0" err="1" smtClean="0"/>
              <a:t>A</a:t>
            </a:r>
            <a:r>
              <a:rPr lang="es-ES" sz="2800" dirty="0" err="1" smtClean="0"/>
              <a:t>berration</a:t>
            </a:r>
            <a:r>
              <a:rPr lang="es-ES" sz="2800" dirty="0" smtClean="0"/>
              <a:t> of light</a:t>
            </a:r>
            <a:endParaRPr lang="es-ES" sz="2800" dirty="0" smtClean="0"/>
          </a:p>
          <a:p>
            <a:pPr eaLnBrk="1" hangingPunct="1">
              <a:lnSpc>
                <a:spcPct val="90000"/>
              </a:lnSpc>
            </a:pPr>
            <a:endParaRPr lang="es-ES" sz="2800" dirty="0" smtClean="0"/>
          </a:p>
          <a:p>
            <a:pPr eaLnBrk="1" hangingPunct="1">
              <a:lnSpc>
                <a:spcPct val="90000"/>
              </a:lnSpc>
            </a:pPr>
            <a:r>
              <a:rPr lang="es-ES" sz="2800" dirty="0" err="1" smtClean="0"/>
              <a:t>Movement</a:t>
            </a:r>
            <a:r>
              <a:rPr lang="es-ES" sz="2800" dirty="0" smtClean="0"/>
              <a:t>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stars</a:t>
            </a:r>
            <a:endParaRPr lang="es-ES" sz="2800" dirty="0" smtClean="0"/>
          </a:p>
          <a:p>
            <a:pPr eaLnBrk="1" hangingPunct="1">
              <a:lnSpc>
                <a:spcPct val="90000"/>
              </a:lnSpc>
            </a:pPr>
            <a:endParaRPr lang="es-ES" sz="2800" dirty="0" smtClean="0"/>
          </a:p>
          <a:p>
            <a:pPr eaLnBrk="1" hangingPunct="1">
              <a:lnSpc>
                <a:spcPct val="90000"/>
              </a:lnSpc>
            </a:pPr>
            <a:r>
              <a:rPr lang="es-ES" sz="2800" dirty="0" err="1" smtClean="0"/>
              <a:t>Movement</a:t>
            </a:r>
            <a:r>
              <a:rPr lang="es-ES" sz="2800" dirty="0" smtClean="0"/>
              <a:t>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solar </a:t>
            </a:r>
            <a:r>
              <a:rPr lang="es-ES" sz="2800" dirty="0" err="1" smtClean="0"/>
              <a:t>system</a:t>
            </a:r>
            <a:endParaRPr lang="es-ES" sz="2800" dirty="0" smtClean="0"/>
          </a:p>
          <a:p>
            <a:pPr eaLnBrk="1" hangingPunct="1">
              <a:lnSpc>
                <a:spcPct val="90000"/>
              </a:lnSpc>
            </a:pPr>
            <a:endParaRPr lang="es-ES" sz="2800" dirty="0" smtClean="0"/>
          </a:p>
          <a:p>
            <a:pPr eaLnBrk="1" hangingPunct="1">
              <a:lnSpc>
                <a:spcPct val="90000"/>
              </a:lnSpc>
            </a:pPr>
            <a:r>
              <a:rPr lang="es-ES" sz="2800" dirty="0" err="1" smtClean="0"/>
              <a:t>Parallax</a:t>
            </a:r>
            <a:endParaRPr lang="es-ES" sz="2800" dirty="0" smtClean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189538" y="4005263"/>
            <a:ext cx="32351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dirty="0" smtClean="0"/>
              <a:t>PROPER MOTION</a:t>
            </a:r>
            <a:endParaRPr lang="es-ES" sz="2800" dirty="0"/>
          </a:p>
        </p:txBody>
      </p:sp>
      <p:pic>
        <p:nvPicPr>
          <p:cNvPr id="35845" name="Picture 9" descr="Barnard200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1773238"/>
            <a:ext cx="24114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A</a:t>
            </a:r>
            <a:r>
              <a:rPr lang="es-ES" dirty="0" err="1" smtClean="0"/>
              <a:t>tmospheric</a:t>
            </a:r>
            <a:r>
              <a:rPr lang="es-ES" dirty="0" smtClean="0"/>
              <a:t> </a:t>
            </a:r>
            <a:r>
              <a:rPr lang="es-ES" dirty="0" err="1" smtClean="0"/>
              <a:t>refraction</a:t>
            </a:r>
            <a:endParaRPr lang="es-ES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A </a:t>
            </a:r>
            <a:r>
              <a:rPr lang="es-ES" dirty="0" err="1" smtClean="0"/>
              <a:t>star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a </a:t>
            </a:r>
            <a:r>
              <a:rPr lang="es-ES" dirty="0" err="1" smtClean="0"/>
              <a:t>zenith</a:t>
            </a:r>
            <a:r>
              <a:rPr lang="es-ES" dirty="0" smtClean="0"/>
              <a:t> </a:t>
            </a:r>
            <a:r>
              <a:rPr lang="es-ES" dirty="0" err="1" smtClean="0"/>
              <a:t>angle</a:t>
            </a:r>
            <a:r>
              <a:rPr lang="es-ES" dirty="0" smtClean="0"/>
              <a:t> z </a:t>
            </a:r>
            <a:r>
              <a:rPr lang="es-ES" dirty="0" err="1" smtClean="0"/>
              <a:t>will</a:t>
            </a:r>
            <a:r>
              <a:rPr lang="es-ES" dirty="0" smtClean="0"/>
              <a:t> be </a:t>
            </a:r>
            <a:r>
              <a:rPr lang="es-ES" dirty="0" err="1" smtClean="0"/>
              <a:t>observed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zenith</a:t>
            </a:r>
            <a:r>
              <a:rPr lang="es-ES" dirty="0" smtClean="0"/>
              <a:t> </a:t>
            </a:r>
            <a:r>
              <a:rPr lang="es-ES" dirty="0" err="1" smtClean="0"/>
              <a:t>angle</a:t>
            </a:r>
            <a:r>
              <a:rPr lang="es-ES" dirty="0" smtClean="0"/>
              <a:t> </a:t>
            </a:r>
            <a:r>
              <a:rPr lang="es-ES" dirty="0" smtClean="0"/>
              <a:t>z</a:t>
            </a:r>
            <a:r>
              <a:rPr lang="es-ES" dirty="0" smtClean="0"/>
              <a:t>’ </a:t>
            </a:r>
            <a:r>
              <a:rPr lang="es-ES" dirty="0" err="1" smtClean="0"/>
              <a:t>due</a:t>
            </a:r>
            <a:r>
              <a:rPr lang="es-ES" dirty="0" smtClean="0"/>
              <a:t> to </a:t>
            </a:r>
            <a:r>
              <a:rPr lang="es-ES" dirty="0" err="1" smtClean="0"/>
              <a:t>atmospheric</a:t>
            </a:r>
            <a:r>
              <a:rPr lang="es-ES" dirty="0" smtClean="0"/>
              <a:t> </a:t>
            </a:r>
            <a:r>
              <a:rPr lang="es-ES" dirty="0" err="1" smtClean="0"/>
              <a:t>refraction</a:t>
            </a:r>
            <a:r>
              <a:rPr lang="es-ES" dirty="0" smtClean="0"/>
              <a:t>.</a:t>
            </a:r>
          </a:p>
          <a:p>
            <a:pPr eaLnBrk="1" hangingPunct="1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change</a:t>
            </a:r>
            <a:r>
              <a:rPr lang="es-ES" dirty="0" smtClean="0"/>
              <a:t> in </a:t>
            </a:r>
            <a:r>
              <a:rPr lang="es-ES" dirty="0" err="1" smtClean="0"/>
              <a:t>zenith</a:t>
            </a:r>
            <a:r>
              <a:rPr lang="es-ES" dirty="0" smtClean="0"/>
              <a:t> </a:t>
            </a:r>
            <a:r>
              <a:rPr lang="es-ES" dirty="0" err="1" smtClean="0"/>
              <a:t>angle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given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:</a:t>
            </a:r>
            <a:endParaRPr lang="es-ES" dirty="0" smtClean="0"/>
          </a:p>
          <a:p>
            <a:pPr lvl="1" eaLnBrk="1" hangingPunct="1">
              <a:buFontTx/>
              <a:buNone/>
            </a:pPr>
            <a:r>
              <a:rPr lang="es-ES" dirty="0" smtClean="0"/>
              <a:t>R=(z-z’)=(n-1) tan(z’)=k tan(z’)</a:t>
            </a:r>
            <a:r>
              <a:rPr lang="en-US" dirty="0" smtClean="0">
                <a:cs typeface="Arial" charset="0"/>
              </a:rPr>
              <a:t>~k tan(z)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endParaRPr lang="es-ES" dirty="0" smtClean="0"/>
          </a:p>
          <a:p>
            <a:pPr lvl="1" eaLnBrk="1" hangingPunct="1">
              <a:buFontTx/>
              <a:buNone/>
            </a:pPr>
            <a:r>
              <a:rPr lang="es-ES" dirty="0" smtClean="0"/>
              <a:t>k=59.6 </a:t>
            </a:r>
            <a:r>
              <a:rPr lang="es-ES" dirty="0" err="1" smtClean="0"/>
              <a:t>arcsec</a:t>
            </a:r>
            <a:r>
              <a:rPr lang="es-ES" dirty="0" smtClean="0"/>
              <a:t> a 0ºC y 1 atm  o k=16.27’’P/(273+T(</a:t>
            </a:r>
            <a:r>
              <a:rPr lang="es-ES" dirty="0" err="1" smtClean="0"/>
              <a:t>ºC</a:t>
            </a:r>
            <a:r>
              <a:rPr lang="es-ES" dirty="0" smtClean="0"/>
              <a:t>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Precession</a:t>
            </a:r>
            <a:endParaRPr lang="es-ES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05948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800" dirty="0" err="1" smtClean="0"/>
              <a:t>Earth’s</a:t>
            </a:r>
            <a:r>
              <a:rPr lang="es-ES" sz="2800" dirty="0" smtClean="0"/>
              <a:t> axis </a:t>
            </a:r>
            <a:r>
              <a:rPr lang="es-ES" sz="2800" dirty="0" err="1" smtClean="0"/>
              <a:t>is</a:t>
            </a:r>
            <a:r>
              <a:rPr lang="es-ES" sz="2800" dirty="0" smtClean="0"/>
              <a:t> no </a:t>
            </a:r>
            <a:r>
              <a:rPr lang="es-ES" sz="2800" dirty="0" err="1" smtClean="0"/>
              <a:t>fixed</a:t>
            </a:r>
            <a:r>
              <a:rPr lang="es-ES" sz="2800" dirty="0" smtClean="0"/>
              <a:t> in </a:t>
            </a:r>
            <a:r>
              <a:rPr lang="es-ES" sz="2800" dirty="0" err="1" smtClean="0"/>
              <a:t>space</a:t>
            </a:r>
            <a:r>
              <a:rPr lang="es-ES" sz="2800" dirty="0" smtClean="0"/>
              <a:t> </a:t>
            </a:r>
            <a:r>
              <a:rPr lang="es-ES" sz="2800" dirty="0" err="1" smtClean="0"/>
              <a:t>with</a:t>
            </a:r>
            <a:r>
              <a:rPr lang="es-ES" sz="2800" dirty="0" smtClean="0"/>
              <a:t> </a:t>
            </a:r>
            <a:r>
              <a:rPr lang="es-ES" sz="2800" dirty="0" err="1" smtClean="0"/>
              <a:t>respect</a:t>
            </a:r>
            <a:r>
              <a:rPr lang="es-ES" sz="2800" dirty="0" smtClean="0"/>
              <a:t> to </a:t>
            </a:r>
            <a:r>
              <a:rPr lang="es-ES" sz="2800" dirty="0" err="1" smtClean="0"/>
              <a:t>stars</a:t>
            </a:r>
            <a:r>
              <a:rPr lang="es-ES" sz="2800" dirty="0" smtClean="0"/>
              <a:t>, </a:t>
            </a:r>
            <a:r>
              <a:rPr lang="es-ES" sz="2800" dirty="0" err="1" smtClean="0"/>
              <a:t>but</a:t>
            </a:r>
            <a:r>
              <a:rPr lang="es-ES" sz="2800" dirty="0" smtClean="0"/>
              <a:t> describes a </a:t>
            </a:r>
            <a:r>
              <a:rPr lang="es-ES" sz="2800" dirty="0" err="1" smtClean="0"/>
              <a:t>cone</a:t>
            </a:r>
            <a:r>
              <a:rPr lang="es-ES" sz="2800" dirty="0" smtClean="0"/>
              <a:t> </a:t>
            </a:r>
            <a:r>
              <a:rPr lang="es-ES" sz="2800" dirty="0" err="1" smtClean="0"/>
              <a:t>every</a:t>
            </a:r>
            <a:r>
              <a:rPr lang="es-ES" sz="2800" dirty="0" smtClean="0"/>
              <a:t> (app.) 25767 </a:t>
            </a:r>
            <a:r>
              <a:rPr lang="es-ES" sz="2800" dirty="0" err="1" smtClean="0"/>
              <a:t>years</a:t>
            </a:r>
            <a:r>
              <a:rPr lang="es-ES" sz="2800" dirty="0" smtClean="0"/>
              <a:t> (Big </a:t>
            </a:r>
            <a:r>
              <a:rPr lang="es-ES" sz="2800" dirty="0" err="1" smtClean="0"/>
              <a:t>or</a:t>
            </a:r>
            <a:r>
              <a:rPr lang="es-ES" sz="2800" dirty="0" smtClean="0"/>
              <a:t> </a:t>
            </a:r>
            <a:r>
              <a:rPr lang="es-ES" sz="2800" dirty="0" err="1" smtClean="0"/>
              <a:t>Platonic</a:t>
            </a:r>
            <a:r>
              <a:rPr lang="es-ES" sz="2800" dirty="0" smtClean="0"/>
              <a:t> </a:t>
            </a:r>
            <a:r>
              <a:rPr lang="es-ES" sz="2800" dirty="0" err="1" smtClean="0"/>
              <a:t>year</a:t>
            </a:r>
            <a:r>
              <a:rPr lang="es-ES" sz="2800" dirty="0" smtClean="0"/>
              <a:t>).</a:t>
            </a:r>
            <a:endParaRPr lang="es-ES" sz="2800" dirty="0" smtClean="0"/>
          </a:p>
          <a:p>
            <a:pPr eaLnBrk="1" hangingPunct="1">
              <a:lnSpc>
                <a:spcPct val="90000"/>
              </a:lnSpc>
            </a:pPr>
            <a:r>
              <a:rPr lang="es-ES" sz="2800" dirty="0" err="1" smtClean="0"/>
              <a:t>This</a:t>
            </a:r>
            <a:r>
              <a:rPr lang="es-ES" sz="2800" dirty="0" smtClean="0"/>
              <a:t> </a:t>
            </a:r>
            <a:r>
              <a:rPr lang="es-ES" sz="2800" dirty="0" err="1" smtClean="0"/>
              <a:t>motion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originated</a:t>
            </a:r>
            <a:r>
              <a:rPr lang="es-ES" sz="2800" dirty="0" smtClean="0"/>
              <a:t> </a:t>
            </a:r>
            <a:r>
              <a:rPr lang="es-ES" sz="2800" dirty="0" err="1" smtClean="0"/>
              <a:t>by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/>
              <a:t> </a:t>
            </a:r>
            <a:r>
              <a:rPr lang="es-ES" sz="2800" dirty="0" err="1" smtClean="0"/>
              <a:t>gravitational</a:t>
            </a:r>
            <a:r>
              <a:rPr lang="es-ES" sz="2800" dirty="0" smtClean="0"/>
              <a:t> </a:t>
            </a:r>
            <a:r>
              <a:rPr lang="es-ES" sz="2800" dirty="0" err="1"/>
              <a:t>interaction</a:t>
            </a:r>
            <a:r>
              <a:rPr lang="es-ES" sz="2800" dirty="0"/>
              <a:t> </a:t>
            </a:r>
            <a:r>
              <a:rPr lang="es-ES" sz="2800" dirty="0" smtClean="0"/>
              <a:t>of </a:t>
            </a:r>
            <a:r>
              <a:rPr lang="es-ES" sz="2800" dirty="0" err="1" smtClean="0"/>
              <a:t>sun</a:t>
            </a:r>
            <a:r>
              <a:rPr lang="es-ES" sz="2800" dirty="0" smtClean="0"/>
              <a:t> and </a:t>
            </a:r>
            <a:r>
              <a:rPr lang="es-ES" sz="2800" dirty="0" err="1" smtClean="0"/>
              <a:t>moon</a:t>
            </a:r>
            <a:r>
              <a:rPr lang="es-ES" sz="2800" dirty="0" smtClean="0"/>
              <a:t> </a:t>
            </a:r>
            <a:r>
              <a:rPr lang="es-ES" sz="2800" dirty="0" err="1" smtClean="0"/>
              <a:t>with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non-</a:t>
            </a:r>
            <a:r>
              <a:rPr lang="es-ES" sz="2800" dirty="0" err="1" smtClean="0"/>
              <a:t>spherical</a:t>
            </a:r>
            <a:r>
              <a:rPr lang="es-ES" sz="2800" dirty="0" smtClean="0"/>
              <a:t>, </a:t>
            </a:r>
            <a:r>
              <a:rPr lang="es-ES" sz="2800" dirty="0" err="1" smtClean="0"/>
              <a:t>flattened</a:t>
            </a:r>
            <a:r>
              <a:rPr lang="es-ES" sz="2800" dirty="0" smtClean="0"/>
              <a:t>, </a:t>
            </a:r>
            <a:r>
              <a:rPr lang="es-ES" sz="2800" dirty="0" err="1" smtClean="0"/>
              <a:t>earth</a:t>
            </a:r>
            <a:r>
              <a:rPr lang="es-ES" sz="2800" dirty="0" smtClean="0"/>
              <a:t>. </a:t>
            </a:r>
            <a:endParaRPr lang="es-ES" sz="2800" dirty="0" smtClean="0"/>
          </a:p>
          <a:p>
            <a:pPr eaLnBrk="1" hangingPunct="1">
              <a:lnSpc>
                <a:spcPct val="90000"/>
              </a:lnSpc>
            </a:pPr>
            <a:r>
              <a:rPr lang="es-ES" sz="2800" dirty="0" err="1" smtClean="0"/>
              <a:t>Due</a:t>
            </a:r>
            <a:r>
              <a:rPr lang="es-ES" sz="2800" dirty="0" smtClean="0"/>
              <a:t> to </a:t>
            </a:r>
            <a:r>
              <a:rPr lang="es-ES" sz="2800" dirty="0" err="1" smtClean="0"/>
              <a:t>this</a:t>
            </a:r>
            <a:r>
              <a:rPr lang="es-ES" sz="2800" dirty="0" smtClean="0"/>
              <a:t> </a:t>
            </a:r>
            <a:r>
              <a:rPr lang="es-ES" sz="2800" dirty="0" err="1" smtClean="0"/>
              <a:t>effect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equinox</a:t>
            </a:r>
            <a:r>
              <a:rPr lang="es-ES" sz="2800" dirty="0" smtClean="0"/>
              <a:t> </a:t>
            </a:r>
            <a:r>
              <a:rPr lang="es-ES" sz="2800" dirty="0" err="1" smtClean="0"/>
              <a:t>moves</a:t>
            </a:r>
            <a:r>
              <a:rPr lang="es-ES" sz="2800" dirty="0" smtClean="0"/>
              <a:t> 50.3 </a:t>
            </a:r>
            <a:r>
              <a:rPr lang="es-ES" sz="2800" dirty="0" err="1" smtClean="0"/>
              <a:t>arcsec</a:t>
            </a:r>
            <a:r>
              <a:rPr lang="es-ES" sz="2800" dirty="0" smtClean="0"/>
              <a:t> per </a:t>
            </a:r>
            <a:r>
              <a:rPr lang="es-ES" sz="2800" dirty="0" err="1" smtClean="0"/>
              <a:t>year</a:t>
            </a:r>
            <a:r>
              <a:rPr lang="es-ES" sz="2800" dirty="0" smtClean="0"/>
              <a:t> </a:t>
            </a:r>
            <a:r>
              <a:rPr lang="es-ES" sz="2800" dirty="0" err="1" smtClean="0"/>
              <a:t>along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ecliptic</a:t>
            </a:r>
            <a:r>
              <a:rPr lang="es-ES" sz="2800" dirty="0" smtClean="0"/>
              <a:t>.</a:t>
            </a:r>
            <a:endParaRPr lang="es-ES" sz="2800" dirty="0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1341438"/>
            <a:ext cx="2381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84163"/>
            <a:ext cx="6573837" cy="657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313" y="436563"/>
            <a:ext cx="6573837" cy="657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dirty="0" err="1" smtClean="0"/>
              <a:t>C</a:t>
            </a:r>
            <a:r>
              <a:rPr lang="es-ES" sz="4000" dirty="0" err="1" smtClean="0"/>
              <a:t>oordinate</a:t>
            </a:r>
            <a:r>
              <a:rPr lang="es-ES" sz="4000" dirty="0"/>
              <a:t> </a:t>
            </a:r>
            <a:r>
              <a:rPr lang="es-ES" sz="4000" dirty="0" err="1" smtClean="0"/>
              <a:t>variation</a:t>
            </a:r>
            <a:r>
              <a:rPr lang="es-ES" sz="4000" dirty="0" smtClean="0"/>
              <a:t> </a:t>
            </a:r>
            <a:r>
              <a:rPr lang="es-ES" sz="4000" dirty="0" err="1" smtClean="0"/>
              <a:t>due</a:t>
            </a:r>
            <a:r>
              <a:rPr lang="es-ES" sz="4000" dirty="0" smtClean="0"/>
              <a:t> to </a:t>
            </a:r>
            <a:r>
              <a:rPr lang="es-ES" sz="4000" dirty="0" err="1" smtClean="0"/>
              <a:t>precession</a:t>
            </a:r>
            <a:endParaRPr lang="es-ES" sz="400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z="2800" dirty="0" err="1" smtClean="0"/>
              <a:t>P</a:t>
            </a:r>
            <a:r>
              <a:rPr lang="es-ES" sz="2800" dirty="0" err="1" smtClean="0"/>
              <a:t>recession</a:t>
            </a:r>
            <a:r>
              <a:rPr lang="es-ES" sz="2800" dirty="0" smtClean="0"/>
              <a:t> </a:t>
            </a:r>
            <a:r>
              <a:rPr lang="es-ES" sz="2800" dirty="0" err="1" smtClean="0"/>
              <a:t>moves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node</a:t>
            </a:r>
            <a:r>
              <a:rPr lang="es-ES" sz="2800" dirty="0" smtClean="0"/>
              <a:t> </a:t>
            </a:r>
            <a:r>
              <a:rPr lang="es-ES" sz="2800" dirty="0" smtClean="0"/>
              <a:t>(</a:t>
            </a:r>
            <a:r>
              <a:rPr lang="es-ES" sz="2800" dirty="0" err="1" smtClean="0"/>
              <a:t>equinox</a:t>
            </a:r>
            <a:r>
              <a:rPr lang="es-ES" sz="2800" dirty="0" smtClean="0"/>
              <a:t>) </a:t>
            </a:r>
            <a:r>
              <a:rPr lang="es-ES" sz="2800" dirty="0" err="1" smtClean="0"/>
              <a:t>along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ecliptic</a:t>
            </a:r>
            <a:r>
              <a:rPr lang="es-ES" sz="2800" dirty="0" smtClean="0"/>
              <a:t> </a:t>
            </a:r>
            <a:r>
              <a:rPr lang="es-ES" sz="2800" dirty="0" smtClean="0"/>
              <a:t>50.26 </a:t>
            </a:r>
            <a:r>
              <a:rPr lang="es-ES" sz="2800" dirty="0" err="1" smtClean="0"/>
              <a:t>arcsec</a:t>
            </a:r>
            <a:r>
              <a:rPr lang="es-ES" sz="2800" dirty="0" smtClean="0"/>
              <a:t>/</a:t>
            </a:r>
            <a:r>
              <a:rPr lang="es-ES" sz="2800" dirty="0" err="1" smtClean="0"/>
              <a:t>year</a:t>
            </a:r>
            <a:r>
              <a:rPr lang="es-ES" sz="2800" dirty="0" smtClean="0"/>
              <a:t>. </a:t>
            </a:r>
            <a:r>
              <a:rPr lang="es-ES" sz="2800" dirty="0" err="1" smtClean="0"/>
              <a:t>This</a:t>
            </a:r>
            <a:r>
              <a:rPr lang="es-ES" sz="2800" dirty="0" smtClean="0"/>
              <a:t> produces a </a:t>
            </a:r>
            <a:r>
              <a:rPr lang="es-ES" sz="2800" dirty="0" err="1" smtClean="0"/>
              <a:t>variation</a:t>
            </a:r>
            <a:r>
              <a:rPr lang="es-ES" sz="2800" dirty="0" smtClean="0"/>
              <a:t> in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right</a:t>
            </a:r>
            <a:r>
              <a:rPr lang="es-ES" sz="2800" dirty="0" smtClean="0"/>
              <a:t> </a:t>
            </a:r>
            <a:r>
              <a:rPr lang="es-ES" sz="2800" dirty="0" err="1" smtClean="0"/>
              <a:t>ascension</a:t>
            </a:r>
            <a:r>
              <a:rPr lang="es-ES" sz="2800" dirty="0" smtClean="0"/>
              <a:t> an</a:t>
            </a:r>
            <a:r>
              <a:rPr lang="es-ES" sz="2800" dirty="0" smtClean="0"/>
              <a:t>d </a:t>
            </a:r>
            <a:r>
              <a:rPr lang="es-ES" sz="2800" dirty="0" err="1" smtClean="0"/>
              <a:t>declination</a:t>
            </a:r>
            <a:r>
              <a:rPr lang="es-ES" sz="2800" dirty="0" smtClean="0"/>
              <a:t> of </a:t>
            </a:r>
            <a:r>
              <a:rPr lang="es-ES" sz="2800" dirty="0" err="1" smtClean="0"/>
              <a:t>stars</a:t>
            </a:r>
            <a:r>
              <a:rPr lang="es-ES" sz="2800" dirty="0" smtClean="0"/>
              <a:t>:</a:t>
            </a:r>
            <a:endParaRPr lang="es-ES" sz="2800" dirty="0" smtClean="0"/>
          </a:p>
          <a:p>
            <a:pPr lvl="1" eaLnBrk="1" hangingPunct="1"/>
            <a:r>
              <a:rPr lang="es-ES" sz="2400" dirty="0" smtClean="0"/>
              <a:t>d</a:t>
            </a:r>
            <a:r>
              <a:rPr lang="el-GR" sz="2400" dirty="0" smtClean="0">
                <a:cs typeface="Arial" charset="0"/>
              </a:rPr>
              <a:t>α</a:t>
            </a:r>
            <a:r>
              <a:rPr lang="es-ES" sz="2400" dirty="0" smtClean="0">
                <a:cs typeface="Arial" charset="0"/>
              </a:rPr>
              <a:t>=</a:t>
            </a:r>
            <a:r>
              <a:rPr lang="es-ES" sz="2400" dirty="0" err="1" smtClean="0">
                <a:cs typeface="Arial" charset="0"/>
              </a:rPr>
              <a:t>m+n</a:t>
            </a:r>
            <a:r>
              <a:rPr lang="es-ES" sz="2400" dirty="0" smtClean="0">
                <a:cs typeface="Arial" charset="0"/>
              </a:rPr>
              <a:t> </a:t>
            </a:r>
            <a:r>
              <a:rPr lang="es-ES" sz="2400" dirty="0" smtClean="0">
                <a:cs typeface="Arial" charset="0"/>
              </a:rPr>
              <a:t>sin</a:t>
            </a:r>
            <a:r>
              <a:rPr lang="el-GR" sz="2400" dirty="0" smtClean="0">
                <a:cs typeface="Arial" charset="0"/>
              </a:rPr>
              <a:t>α</a:t>
            </a:r>
            <a:r>
              <a:rPr lang="es-ES" sz="2400" dirty="0" smtClean="0">
                <a:cs typeface="Arial" charset="0"/>
              </a:rPr>
              <a:t> tan</a:t>
            </a:r>
            <a:r>
              <a:rPr lang="el-GR" sz="2400" dirty="0" smtClean="0">
                <a:cs typeface="Arial" charset="0"/>
              </a:rPr>
              <a:t>δ</a:t>
            </a:r>
            <a:endParaRPr lang="es-ES" sz="2400" dirty="0" smtClean="0">
              <a:cs typeface="Arial" charset="0"/>
            </a:endParaRPr>
          </a:p>
          <a:p>
            <a:pPr lvl="1" eaLnBrk="1" hangingPunct="1"/>
            <a:r>
              <a:rPr lang="es-ES" sz="2400" dirty="0" smtClean="0">
                <a:cs typeface="Arial" charset="0"/>
              </a:rPr>
              <a:t>d</a:t>
            </a:r>
            <a:r>
              <a:rPr lang="el-GR" sz="2400" dirty="0" smtClean="0">
                <a:cs typeface="Arial" charset="0"/>
              </a:rPr>
              <a:t>δ</a:t>
            </a:r>
            <a:r>
              <a:rPr lang="es-ES" sz="2400" dirty="0" smtClean="0">
                <a:cs typeface="Arial" charset="0"/>
              </a:rPr>
              <a:t>=n </a:t>
            </a:r>
            <a:r>
              <a:rPr lang="es-ES" sz="2400" dirty="0" err="1" smtClean="0">
                <a:cs typeface="Arial" charset="0"/>
              </a:rPr>
              <a:t>cos</a:t>
            </a:r>
            <a:r>
              <a:rPr lang="el-GR" sz="2400" dirty="0" smtClean="0">
                <a:cs typeface="Arial" charset="0"/>
              </a:rPr>
              <a:t>α</a:t>
            </a:r>
            <a:endParaRPr lang="es-ES" sz="2400" dirty="0" smtClean="0">
              <a:cs typeface="Arial" charset="0"/>
            </a:endParaRPr>
          </a:p>
          <a:p>
            <a:pPr lvl="1" eaLnBrk="1" hangingPunct="1">
              <a:buFontTx/>
              <a:buNone/>
            </a:pPr>
            <a:r>
              <a:rPr lang="es-ES" sz="2400" dirty="0" err="1" smtClean="0">
                <a:cs typeface="Arial" charset="0"/>
              </a:rPr>
              <a:t>Where</a:t>
            </a:r>
            <a:r>
              <a:rPr lang="es-ES" sz="2400" dirty="0" smtClean="0">
                <a:cs typeface="Arial" charset="0"/>
              </a:rPr>
              <a:t> </a:t>
            </a:r>
            <a:r>
              <a:rPr lang="es-ES" sz="2400" dirty="0" smtClean="0">
                <a:cs typeface="Arial" charset="0"/>
              </a:rPr>
              <a:t>n </a:t>
            </a:r>
            <a:r>
              <a:rPr lang="es-ES" sz="2400" dirty="0" smtClean="0">
                <a:cs typeface="Arial" charset="0"/>
              </a:rPr>
              <a:t>and </a:t>
            </a:r>
            <a:r>
              <a:rPr lang="es-ES" sz="2400" dirty="0" smtClean="0">
                <a:cs typeface="Arial" charset="0"/>
              </a:rPr>
              <a:t>m </a:t>
            </a:r>
            <a:r>
              <a:rPr lang="es-ES" sz="2400" dirty="0" smtClean="0">
                <a:cs typeface="Arial" charset="0"/>
              </a:rPr>
              <a:t>are </a:t>
            </a:r>
            <a:r>
              <a:rPr lang="es-ES" sz="2400" dirty="0" err="1" smtClean="0">
                <a:cs typeface="Arial" charset="0"/>
              </a:rPr>
              <a:t>the</a:t>
            </a:r>
            <a:r>
              <a:rPr lang="es-ES" sz="2400" dirty="0" smtClean="0">
                <a:cs typeface="Arial" charset="0"/>
              </a:rPr>
              <a:t> </a:t>
            </a:r>
            <a:r>
              <a:rPr lang="es-ES" sz="2400" dirty="0" err="1" smtClean="0">
                <a:cs typeface="Arial" charset="0"/>
              </a:rPr>
              <a:t>precession</a:t>
            </a:r>
            <a:r>
              <a:rPr lang="es-ES" sz="2400" dirty="0" smtClean="0">
                <a:cs typeface="Arial" charset="0"/>
              </a:rPr>
              <a:t> </a:t>
            </a:r>
            <a:r>
              <a:rPr lang="es-ES" sz="2400" dirty="0" err="1" smtClean="0">
                <a:cs typeface="Arial" charset="0"/>
              </a:rPr>
              <a:t>constants</a:t>
            </a:r>
            <a:r>
              <a:rPr lang="es-ES" sz="2400" dirty="0" smtClean="0">
                <a:cs typeface="Arial" charset="0"/>
              </a:rPr>
              <a:t>:</a:t>
            </a:r>
            <a:endParaRPr lang="es-ES" sz="2400" dirty="0" smtClean="0">
              <a:cs typeface="Arial" charset="0"/>
            </a:endParaRPr>
          </a:p>
          <a:p>
            <a:pPr lvl="1" eaLnBrk="1" hangingPunct="1"/>
            <a:r>
              <a:rPr lang="es-ES" sz="2400" dirty="0" smtClean="0">
                <a:cs typeface="Arial" charset="0"/>
              </a:rPr>
              <a:t>n=1.33589 </a:t>
            </a:r>
            <a:r>
              <a:rPr lang="es-ES" sz="2400" dirty="0" smtClean="0">
                <a:cs typeface="Arial" charset="0"/>
              </a:rPr>
              <a:t>s/</a:t>
            </a:r>
            <a:r>
              <a:rPr lang="es-ES" sz="2400" dirty="0" err="1" smtClean="0">
                <a:cs typeface="Arial" charset="0"/>
              </a:rPr>
              <a:t>year</a:t>
            </a:r>
            <a:r>
              <a:rPr lang="es-ES" sz="2400" dirty="0" smtClean="0">
                <a:cs typeface="Arial" charset="0"/>
              </a:rPr>
              <a:t> </a:t>
            </a:r>
            <a:r>
              <a:rPr lang="es-ES" sz="2400" dirty="0" smtClean="0">
                <a:cs typeface="Arial" charset="0"/>
              </a:rPr>
              <a:t>(</a:t>
            </a:r>
            <a:r>
              <a:rPr lang="es-ES" sz="2400" dirty="0" err="1" smtClean="0">
                <a:cs typeface="Arial" charset="0"/>
              </a:rPr>
              <a:t>trop</a:t>
            </a:r>
            <a:r>
              <a:rPr lang="es-ES" sz="2400" dirty="0" smtClean="0">
                <a:cs typeface="Arial" charset="0"/>
              </a:rPr>
              <a:t>.)</a:t>
            </a:r>
            <a:endParaRPr lang="es-ES" sz="2400" dirty="0" smtClean="0">
              <a:cs typeface="Arial" charset="0"/>
            </a:endParaRPr>
          </a:p>
          <a:p>
            <a:pPr lvl="1" eaLnBrk="1" hangingPunct="1"/>
            <a:r>
              <a:rPr lang="es-ES" sz="2400" dirty="0" smtClean="0">
                <a:cs typeface="Arial" charset="0"/>
              </a:rPr>
              <a:t>m=3.07419 </a:t>
            </a:r>
            <a:r>
              <a:rPr lang="es-ES" sz="2400" dirty="0" smtClean="0">
                <a:cs typeface="Arial" charset="0"/>
              </a:rPr>
              <a:t>s/</a:t>
            </a:r>
            <a:r>
              <a:rPr lang="es-ES" sz="2400" dirty="0" err="1" smtClean="0">
                <a:cs typeface="Arial" charset="0"/>
              </a:rPr>
              <a:t>year</a:t>
            </a:r>
            <a:endParaRPr lang="el-GR" sz="24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urernor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881" y="260648"/>
            <a:ext cx="6089321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es-ES" dirty="0" err="1" smtClean="0"/>
              <a:t>Nutation</a:t>
            </a:r>
            <a:endParaRPr lang="es-ES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5194300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nodes</a:t>
            </a:r>
            <a:r>
              <a:rPr lang="es-ES" sz="2800" dirty="0" smtClean="0"/>
              <a:t>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moon’s</a:t>
            </a:r>
            <a:r>
              <a:rPr lang="es-ES" sz="2800" dirty="0" smtClean="0"/>
              <a:t> orbital </a:t>
            </a:r>
            <a:r>
              <a:rPr lang="es-ES" sz="2800" dirty="0" err="1" smtClean="0"/>
              <a:t>plane</a:t>
            </a:r>
            <a:r>
              <a:rPr lang="es-ES" sz="2800" dirty="0" smtClean="0"/>
              <a:t> (</a:t>
            </a:r>
            <a:r>
              <a:rPr lang="es-ES" sz="2800" dirty="0" err="1" smtClean="0"/>
              <a:t>which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tilt</a:t>
            </a:r>
            <a:r>
              <a:rPr lang="es-ES" sz="2800" dirty="0" err="1" smtClean="0"/>
              <a:t>ed</a:t>
            </a:r>
            <a:r>
              <a:rPr lang="es-ES" sz="2800" dirty="0" smtClean="0"/>
              <a:t> 5º </a:t>
            </a:r>
            <a:r>
              <a:rPr lang="es-ES" sz="2800" dirty="0" smtClean="0"/>
              <a:t>11</a:t>
            </a:r>
            <a:r>
              <a:rPr lang="es-ES" sz="2800" dirty="0" smtClean="0"/>
              <a:t>’ </a:t>
            </a:r>
            <a:r>
              <a:rPr lang="es-ES" sz="2800" dirty="0" err="1" smtClean="0"/>
              <a:t>wrt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ecliptic</a:t>
            </a:r>
            <a:r>
              <a:rPr lang="es-ES" sz="2800" dirty="0" smtClean="0"/>
              <a:t>) </a:t>
            </a:r>
            <a:r>
              <a:rPr lang="es-ES" sz="2800" dirty="0" err="1" smtClean="0"/>
              <a:t>precesses</a:t>
            </a:r>
            <a:r>
              <a:rPr lang="es-ES" sz="2800" dirty="0" smtClean="0"/>
              <a:t> </a:t>
            </a:r>
            <a:r>
              <a:rPr lang="es-ES" sz="2800" dirty="0" err="1" smtClean="0"/>
              <a:t>every</a:t>
            </a:r>
            <a:r>
              <a:rPr lang="es-ES" sz="2800" dirty="0"/>
              <a:t> </a:t>
            </a:r>
            <a:r>
              <a:rPr lang="es-ES" sz="2800" dirty="0" smtClean="0"/>
              <a:t>18.6 </a:t>
            </a:r>
            <a:r>
              <a:rPr lang="es-ES" sz="2800" dirty="0" smtClean="0"/>
              <a:t>años.</a:t>
            </a:r>
          </a:p>
          <a:p>
            <a:pPr eaLnBrk="1" hangingPunct="1">
              <a:lnSpc>
                <a:spcPct val="80000"/>
              </a:lnSpc>
            </a:pPr>
            <a:r>
              <a:rPr lang="es-ES" sz="2800" dirty="0" err="1" smtClean="0"/>
              <a:t>This</a:t>
            </a:r>
            <a:r>
              <a:rPr lang="es-ES" sz="2800" dirty="0" smtClean="0"/>
              <a:t> </a:t>
            </a:r>
            <a:r>
              <a:rPr lang="es-ES" sz="2800" dirty="0" err="1" smtClean="0"/>
              <a:t>precession</a:t>
            </a:r>
            <a:r>
              <a:rPr lang="es-ES" sz="2800" dirty="0" smtClean="0"/>
              <a:t>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lunar orbital </a:t>
            </a:r>
            <a:r>
              <a:rPr lang="es-ES" sz="2800" dirty="0" err="1" smtClean="0"/>
              <a:t>plane</a:t>
            </a:r>
            <a:r>
              <a:rPr lang="es-ES" sz="2800" dirty="0" smtClean="0"/>
              <a:t> induces a </a:t>
            </a:r>
            <a:r>
              <a:rPr lang="es-ES" sz="2800" dirty="0" err="1" smtClean="0"/>
              <a:t>perturbation</a:t>
            </a:r>
            <a:r>
              <a:rPr lang="es-ES" sz="2800" dirty="0" smtClean="0"/>
              <a:t> </a:t>
            </a:r>
            <a:r>
              <a:rPr lang="es-ES" sz="2800" dirty="0" err="1" smtClean="0"/>
              <a:t>with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same</a:t>
            </a:r>
            <a:r>
              <a:rPr lang="es-ES" sz="2800" dirty="0" smtClean="0"/>
              <a:t> </a:t>
            </a:r>
            <a:r>
              <a:rPr lang="es-ES" sz="2800" dirty="0" err="1" smtClean="0"/>
              <a:t>period</a:t>
            </a:r>
            <a:r>
              <a:rPr lang="es-ES" sz="2800" dirty="0" smtClean="0"/>
              <a:t> </a:t>
            </a:r>
            <a:r>
              <a:rPr lang="es-ES" sz="2800" dirty="0" err="1" smtClean="0"/>
              <a:t>on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earth</a:t>
            </a:r>
            <a:r>
              <a:rPr lang="es-ES" sz="2800" dirty="0" smtClean="0"/>
              <a:t> axis.</a:t>
            </a:r>
            <a:endParaRPr lang="es-ES" sz="2800" dirty="0" smtClean="0"/>
          </a:p>
          <a:p>
            <a:pPr eaLnBrk="1" hangingPunct="1">
              <a:lnSpc>
                <a:spcPct val="80000"/>
              </a:lnSpc>
            </a:pP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amplitude</a:t>
            </a:r>
            <a:r>
              <a:rPr lang="es-ES" sz="2800" dirty="0" smtClean="0"/>
              <a:t> of </a:t>
            </a:r>
            <a:r>
              <a:rPr lang="es-ES" sz="2800" dirty="0" err="1" smtClean="0"/>
              <a:t>this</a:t>
            </a:r>
            <a:r>
              <a:rPr lang="es-ES" sz="2800" dirty="0" smtClean="0"/>
              <a:t> </a:t>
            </a:r>
            <a:r>
              <a:rPr lang="es-ES" sz="2800" dirty="0" err="1" smtClean="0"/>
              <a:t>movement</a:t>
            </a:r>
            <a:r>
              <a:rPr lang="es-ES" sz="2800" dirty="0" smtClean="0"/>
              <a:t> </a:t>
            </a:r>
            <a:r>
              <a:rPr lang="es-ES" sz="2800" dirty="0" err="1"/>
              <a:t>i</a:t>
            </a:r>
            <a:r>
              <a:rPr lang="es-ES" sz="2800" dirty="0" err="1" smtClean="0"/>
              <a:t>s</a:t>
            </a:r>
            <a:r>
              <a:rPr lang="es-ES" sz="2800" dirty="0" smtClean="0"/>
              <a:t> </a:t>
            </a:r>
            <a:r>
              <a:rPr lang="es-ES" sz="2800" dirty="0" err="1" smtClean="0"/>
              <a:t>very</a:t>
            </a:r>
            <a:r>
              <a:rPr lang="es-ES" sz="2800" dirty="0" smtClean="0"/>
              <a:t> </a:t>
            </a:r>
            <a:r>
              <a:rPr lang="es-ES" sz="2800" dirty="0" err="1" smtClean="0"/>
              <a:t>small</a:t>
            </a:r>
            <a:r>
              <a:rPr lang="es-ES" sz="2800" dirty="0" smtClean="0"/>
              <a:t>.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induced</a:t>
            </a:r>
            <a:r>
              <a:rPr lang="es-ES" sz="2800" dirty="0" smtClean="0"/>
              <a:t> </a:t>
            </a:r>
            <a:r>
              <a:rPr lang="es-ES" sz="2800" dirty="0" err="1" smtClean="0"/>
              <a:t>change</a:t>
            </a:r>
            <a:r>
              <a:rPr lang="es-ES" sz="2800" dirty="0" smtClean="0"/>
              <a:t> in </a:t>
            </a:r>
            <a:r>
              <a:rPr lang="es-ES" sz="2800" dirty="0" err="1" smtClean="0"/>
              <a:t>coordinates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less</a:t>
            </a:r>
            <a:r>
              <a:rPr lang="es-ES" sz="2800" dirty="0" smtClean="0"/>
              <a:t> </a:t>
            </a:r>
            <a:r>
              <a:rPr lang="es-ES" sz="2800" dirty="0" err="1" smtClean="0"/>
              <a:t>than</a:t>
            </a:r>
            <a:r>
              <a:rPr lang="es-ES" sz="2800" dirty="0" smtClean="0"/>
              <a:t> 9.23</a:t>
            </a:r>
            <a:r>
              <a:rPr lang="es-ES" sz="2800" dirty="0" smtClean="0"/>
              <a:t>’’ </a:t>
            </a:r>
            <a:r>
              <a:rPr lang="es-ES" sz="2800" dirty="0" smtClean="0"/>
              <a:t>in </a:t>
            </a:r>
            <a:r>
              <a:rPr lang="es-ES" sz="2800" dirty="0" err="1" smtClean="0"/>
              <a:t>obliquity</a:t>
            </a:r>
            <a:r>
              <a:rPr lang="es-ES" sz="2800" dirty="0" smtClean="0"/>
              <a:t> and </a:t>
            </a:r>
            <a:r>
              <a:rPr lang="es-ES" sz="2800" dirty="0" smtClean="0"/>
              <a:t>19” </a:t>
            </a:r>
            <a:r>
              <a:rPr lang="es-ES" sz="2800" dirty="0" smtClean="0"/>
              <a:t>in </a:t>
            </a:r>
            <a:r>
              <a:rPr lang="es-ES" sz="2800" dirty="0" err="1" smtClean="0"/>
              <a:t>longitude</a:t>
            </a:r>
            <a:r>
              <a:rPr lang="es-ES" sz="2800" dirty="0" smtClean="0"/>
              <a:t>.</a:t>
            </a:r>
            <a:endParaRPr lang="es-ES" sz="2800" dirty="0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412875"/>
            <a:ext cx="33305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5 Marcador de contenido" descr="sb2-071505-aberration-dgr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1277938"/>
            <a:ext cx="4464050" cy="5580062"/>
          </a:xfrm>
        </p:spPr>
      </p:pic>
      <p:sp>
        <p:nvSpPr>
          <p:cNvPr id="4096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Aberration</a:t>
            </a:r>
            <a:r>
              <a:rPr lang="es-ES" dirty="0" smtClean="0"/>
              <a:t> of light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2963" y="1398588"/>
            <a:ext cx="5761037" cy="545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contenido"/>
          <p:cNvSpPr txBox="1">
            <a:spLocks noGrp="1"/>
          </p:cNvSpPr>
          <p:nvPr>
            <p:ph idx="1"/>
          </p:nvPr>
        </p:nvSpPr>
        <p:spPr>
          <a:xfrm>
            <a:off x="0" y="2204864"/>
            <a:ext cx="3563888" cy="308392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s-E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a=v/c </a:t>
            </a:r>
            <a:r>
              <a:rPr lang="es-E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sin</a:t>
            </a:r>
            <a:r>
              <a:rPr lang="el-GR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θ</a:t>
            </a:r>
            <a:endParaRPr lang="es-E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defRPr/>
            </a:pPr>
            <a:endParaRPr lang="es-E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defRPr/>
            </a:pPr>
            <a:r>
              <a:rPr lang="es-ES" sz="3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Aberration</a:t>
            </a:r>
            <a:r>
              <a:rPr lang="es-E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s-ES" sz="3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</a:t>
            </a:r>
            <a:r>
              <a:rPr lang="es-ES" sz="3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onstant</a:t>
            </a:r>
            <a:r>
              <a:rPr lang="es-E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: v/c=21</a:t>
            </a:r>
            <a:r>
              <a:rPr lang="es-E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´´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</a:t>
            </a:r>
            <a:r>
              <a:rPr lang="es-ES" dirty="0" err="1" smtClean="0"/>
              <a:t>roper</a:t>
            </a:r>
            <a:r>
              <a:rPr lang="es-ES" dirty="0" smtClean="0"/>
              <a:t> </a:t>
            </a:r>
            <a:r>
              <a:rPr lang="es-ES" dirty="0" err="1" smtClean="0"/>
              <a:t>motion</a:t>
            </a:r>
            <a:endParaRPr lang="es-ES" dirty="0" smtClean="0"/>
          </a:p>
        </p:txBody>
      </p:sp>
      <p:sp>
        <p:nvSpPr>
          <p:cNvPr id="4198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Stars</a:t>
            </a:r>
            <a:r>
              <a:rPr lang="es-ES" dirty="0" smtClean="0"/>
              <a:t> can show </a:t>
            </a:r>
            <a:r>
              <a:rPr lang="es-ES" dirty="0" err="1" smtClean="0"/>
              <a:t>apparent</a:t>
            </a:r>
            <a:r>
              <a:rPr lang="es-ES" dirty="0" smtClean="0"/>
              <a:t> </a:t>
            </a:r>
            <a:r>
              <a:rPr lang="es-ES" dirty="0" err="1" smtClean="0"/>
              <a:t>motion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sky</a:t>
            </a:r>
            <a:r>
              <a:rPr lang="es-ES" dirty="0" smtClean="0"/>
              <a:t> </a:t>
            </a:r>
            <a:r>
              <a:rPr lang="es-ES" dirty="0" err="1" smtClean="0"/>
              <a:t>due</a:t>
            </a:r>
            <a:r>
              <a:rPr lang="es-ES" dirty="0" smtClean="0"/>
              <a:t> to:</a:t>
            </a:r>
            <a:endParaRPr lang="es-ES" dirty="0" smtClean="0"/>
          </a:p>
          <a:p>
            <a:pPr lvl="1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solar </a:t>
            </a:r>
            <a:r>
              <a:rPr lang="es-ES" dirty="0" err="1" smtClean="0"/>
              <a:t>system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respect</a:t>
            </a:r>
            <a:r>
              <a:rPr lang="es-ES" dirty="0" smtClean="0"/>
              <a:t> to </a:t>
            </a:r>
            <a:r>
              <a:rPr lang="es-ES" dirty="0" err="1" smtClean="0"/>
              <a:t>stars</a:t>
            </a:r>
            <a:endParaRPr lang="es-ES" dirty="0" smtClean="0"/>
          </a:p>
          <a:p>
            <a:pPr lvl="1"/>
            <a:r>
              <a:rPr lang="es-ES" dirty="0" err="1" smtClean="0"/>
              <a:t>Movemen</a:t>
            </a:r>
            <a:r>
              <a:rPr lang="es-ES" dirty="0" err="1" smtClean="0"/>
              <a:t>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star</a:t>
            </a:r>
            <a:r>
              <a:rPr lang="es-ES" dirty="0" smtClean="0"/>
              <a:t> </a:t>
            </a:r>
            <a:r>
              <a:rPr lang="es-ES" dirty="0" err="1" smtClean="0"/>
              <a:t>itself</a:t>
            </a:r>
            <a:endParaRPr lang="es-ES" dirty="0" smtClean="0"/>
          </a:p>
          <a:p>
            <a:pPr lvl="2"/>
            <a:r>
              <a:rPr lang="es-ES" dirty="0" smtClean="0"/>
              <a:t>Radial </a:t>
            </a:r>
            <a:r>
              <a:rPr lang="es-ES" dirty="0" err="1" smtClean="0"/>
              <a:t>motion</a:t>
            </a:r>
            <a:endParaRPr lang="es-ES" dirty="0" smtClean="0"/>
          </a:p>
          <a:p>
            <a:pPr lvl="2"/>
            <a:r>
              <a:rPr lang="es-ES" dirty="0" err="1" smtClean="0"/>
              <a:t>P</a:t>
            </a:r>
            <a:r>
              <a:rPr lang="es-ES" dirty="0" err="1" smtClean="0"/>
              <a:t>roper</a:t>
            </a:r>
            <a:r>
              <a:rPr lang="es-ES" dirty="0" smtClean="0"/>
              <a:t> </a:t>
            </a:r>
            <a:r>
              <a:rPr lang="es-ES" dirty="0" err="1" smtClean="0"/>
              <a:t>motion</a:t>
            </a:r>
            <a:endParaRPr lang="es-ES" dirty="0" smtClean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3716338"/>
            <a:ext cx="30416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5445125"/>
            <a:ext cx="40259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Ba_b_do8mag_c6_bi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0"/>
            <a:ext cx="56134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eaLnBrk="1" hangingPunct="1"/>
            <a:r>
              <a:rPr lang="es-ES" dirty="0" err="1" smtClean="0"/>
              <a:t>Parallax</a:t>
            </a:r>
            <a:endParaRPr lang="es-ES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400" dirty="0" err="1" smtClean="0"/>
              <a:t>P</a:t>
            </a:r>
            <a:r>
              <a:rPr lang="es-ES" sz="2400" dirty="0" err="1" smtClean="0"/>
              <a:t>aralax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defined</a:t>
            </a:r>
            <a:r>
              <a:rPr lang="es-ES" sz="2400" dirty="0" smtClean="0"/>
              <a:t> as </a:t>
            </a:r>
            <a:r>
              <a:rPr lang="es-ES" sz="2400" b="1" dirty="0" err="1" smtClean="0"/>
              <a:t>half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angular </a:t>
            </a:r>
            <a:r>
              <a:rPr lang="es-ES" sz="2400" dirty="0" err="1" smtClean="0"/>
              <a:t>change</a:t>
            </a:r>
            <a:r>
              <a:rPr lang="es-ES" sz="2400" dirty="0" smtClean="0"/>
              <a:t> in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direction</a:t>
            </a:r>
            <a:r>
              <a:rPr lang="es-ES" sz="2400" dirty="0" smtClean="0"/>
              <a:t> of </a:t>
            </a:r>
            <a:r>
              <a:rPr lang="es-ES" sz="2400" dirty="0" err="1" smtClean="0"/>
              <a:t>an</a:t>
            </a:r>
            <a:r>
              <a:rPr lang="es-ES" sz="2400" dirty="0" smtClean="0"/>
              <a:t> </a:t>
            </a:r>
            <a:r>
              <a:rPr lang="es-ES" sz="2400" dirty="0" err="1" smtClean="0"/>
              <a:t>object</a:t>
            </a:r>
            <a:r>
              <a:rPr lang="es-ES" sz="2400" dirty="0" smtClean="0"/>
              <a:t> </a:t>
            </a:r>
            <a:r>
              <a:rPr lang="es-ES" sz="2400" dirty="0" err="1" smtClean="0"/>
              <a:t>when</a:t>
            </a:r>
            <a:r>
              <a:rPr lang="es-ES" sz="2400" dirty="0" smtClean="0"/>
              <a:t> </a:t>
            </a:r>
            <a:r>
              <a:rPr lang="es-ES" sz="2400" dirty="0" err="1" smtClean="0"/>
              <a:t>seen</a:t>
            </a:r>
            <a:r>
              <a:rPr lang="es-ES" sz="2400" dirty="0" smtClean="0"/>
              <a:t> </a:t>
            </a:r>
            <a:r>
              <a:rPr lang="es-ES" sz="2400" dirty="0" err="1" smtClean="0"/>
              <a:t>from</a:t>
            </a:r>
            <a:r>
              <a:rPr lang="es-ES" sz="2400" dirty="0" smtClean="0"/>
              <a:t> </a:t>
            </a:r>
            <a:r>
              <a:rPr lang="es-ES" sz="2400" dirty="0" err="1" smtClean="0"/>
              <a:t>two</a:t>
            </a:r>
            <a:r>
              <a:rPr lang="es-ES" sz="2400" dirty="0" smtClean="0"/>
              <a:t> </a:t>
            </a:r>
            <a:r>
              <a:rPr lang="es-ES" sz="2400" dirty="0" err="1" smtClean="0"/>
              <a:t>different</a:t>
            </a:r>
            <a:r>
              <a:rPr lang="es-ES" sz="2400" dirty="0" smtClean="0"/>
              <a:t> </a:t>
            </a:r>
            <a:r>
              <a:rPr lang="es-ES" sz="2400" dirty="0" err="1" smtClean="0"/>
              <a:t>points</a:t>
            </a:r>
            <a:r>
              <a:rPr lang="es-ES" sz="2400" dirty="0" smtClean="0"/>
              <a:t> of </a:t>
            </a:r>
            <a:r>
              <a:rPr lang="es-ES" sz="2400" dirty="0" err="1" smtClean="0"/>
              <a:t>view</a:t>
            </a:r>
            <a:r>
              <a:rPr lang="es-ES" sz="2400" dirty="0" smtClean="0"/>
              <a:t>.</a:t>
            </a:r>
            <a:endParaRPr lang="es-ES" sz="2400" dirty="0" smtClean="0"/>
          </a:p>
          <a:p>
            <a:pPr eaLnBrk="1" hangingPunct="1">
              <a:lnSpc>
                <a:spcPct val="80000"/>
              </a:lnSpc>
            </a:pPr>
            <a:r>
              <a:rPr lang="es-ES" sz="2400" dirty="0" err="1" smtClean="0"/>
              <a:t>We</a:t>
            </a:r>
            <a:r>
              <a:rPr lang="es-ES" sz="2400" dirty="0" smtClean="0"/>
              <a:t> can look at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object</a:t>
            </a:r>
            <a:r>
              <a:rPr lang="es-ES" sz="2400" dirty="0" smtClean="0"/>
              <a:t> </a:t>
            </a:r>
            <a:r>
              <a:rPr lang="es-ES" sz="2400" dirty="0" err="1" smtClean="0"/>
              <a:t>from</a:t>
            </a:r>
            <a:r>
              <a:rPr lang="es-ES" sz="2400" dirty="0" smtClean="0"/>
              <a:t> to </a:t>
            </a:r>
            <a:r>
              <a:rPr lang="es-ES" sz="2400" dirty="0" err="1" smtClean="0"/>
              <a:t>diametrally</a:t>
            </a:r>
            <a:r>
              <a:rPr lang="es-ES" sz="2400" dirty="0" smtClean="0"/>
              <a:t> </a:t>
            </a:r>
            <a:r>
              <a:rPr lang="es-ES" sz="2400" dirty="0" err="1" smtClean="0"/>
              <a:t>opposite</a:t>
            </a:r>
            <a:r>
              <a:rPr lang="es-ES" sz="2400" dirty="0" smtClean="0"/>
              <a:t> </a:t>
            </a:r>
            <a:r>
              <a:rPr lang="es-ES" sz="2400" dirty="0" err="1" smtClean="0"/>
              <a:t>locations</a:t>
            </a:r>
            <a:r>
              <a:rPr lang="es-ES" sz="2400" dirty="0" smtClean="0"/>
              <a:t> at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equator</a:t>
            </a:r>
            <a:r>
              <a:rPr lang="es-ES" sz="2400" dirty="0" smtClean="0"/>
              <a:t> (</a:t>
            </a:r>
            <a:r>
              <a:rPr lang="es-ES" sz="2400" dirty="0" err="1" smtClean="0"/>
              <a:t>Daily</a:t>
            </a:r>
            <a:r>
              <a:rPr lang="es-ES" sz="2400" dirty="0" smtClean="0"/>
              <a:t> </a:t>
            </a:r>
            <a:r>
              <a:rPr lang="es-ES" sz="2400" dirty="0" err="1" smtClean="0"/>
              <a:t>or</a:t>
            </a:r>
            <a:r>
              <a:rPr lang="es-ES" sz="2400" dirty="0" smtClean="0"/>
              <a:t> </a:t>
            </a:r>
            <a:r>
              <a:rPr lang="es-ES" sz="2400" dirty="0" err="1" smtClean="0"/>
              <a:t>equatorial</a:t>
            </a:r>
            <a:r>
              <a:rPr lang="es-ES" sz="2400" dirty="0" smtClean="0"/>
              <a:t> </a:t>
            </a:r>
            <a:r>
              <a:rPr lang="es-ES" sz="2400" dirty="0" err="1" smtClean="0"/>
              <a:t>Parallax</a:t>
            </a:r>
            <a:r>
              <a:rPr lang="es-ES" sz="2400" dirty="0"/>
              <a:t>)</a:t>
            </a:r>
            <a:endParaRPr lang="es-ES" sz="2400" dirty="0" smtClean="0"/>
          </a:p>
          <a:p>
            <a:pPr eaLnBrk="1" hangingPunct="1">
              <a:lnSpc>
                <a:spcPct val="80000"/>
              </a:lnSpc>
            </a:pP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longest</a:t>
            </a:r>
            <a:r>
              <a:rPr lang="es-ES" sz="2400" dirty="0" smtClean="0"/>
              <a:t> </a:t>
            </a:r>
            <a:r>
              <a:rPr lang="es-ES" sz="2400" dirty="0" err="1" smtClean="0"/>
              <a:t>distance</a:t>
            </a:r>
            <a:r>
              <a:rPr lang="es-ES" sz="2400" dirty="0" smtClean="0"/>
              <a:t> </a:t>
            </a:r>
            <a:r>
              <a:rPr lang="es-ES" sz="2400" dirty="0" err="1" smtClean="0"/>
              <a:t>we</a:t>
            </a:r>
            <a:r>
              <a:rPr lang="es-ES" sz="2400" dirty="0" smtClean="0"/>
              <a:t> can use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that</a:t>
            </a:r>
            <a:r>
              <a:rPr lang="es-ES" sz="2400" dirty="0" smtClean="0"/>
              <a:t> of </a:t>
            </a:r>
            <a:r>
              <a:rPr lang="es-ES" sz="2400" dirty="0" err="1" smtClean="0"/>
              <a:t>two</a:t>
            </a:r>
            <a:r>
              <a:rPr lang="es-ES" sz="2400" dirty="0" smtClean="0"/>
              <a:t> </a:t>
            </a:r>
            <a:r>
              <a:rPr lang="es-ES" sz="2400" dirty="0" err="1" smtClean="0"/>
              <a:t>diametrally</a:t>
            </a:r>
            <a:r>
              <a:rPr lang="es-ES" sz="2400" dirty="0" smtClean="0"/>
              <a:t> </a:t>
            </a:r>
            <a:r>
              <a:rPr lang="es-ES" sz="2400" dirty="0" err="1" smtClean="0"/>
              <a:t>opposite</a:t>
            </a:r>
            <a:r>
              <a:rPr lang="es-ES" sz="2400" dirty="0" smtClean="0"/>
              <a:t> </a:t>
            </a:r>
            <a:r>
              <a:rPr lang="es-ES" sz="2400" dirty="0" err="1" smtClean="0"/>
              <a:t>points</a:t>
            </a:r>
            <a:r>
              <a:rPr lang="es-ES" sz="2400" dirty="0" smtClean="0"/>
              <a:t> in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earth</a:t>
            </a:r>
            <a:r>
              <a:rPr lang="es-ES" sz="2400" dirty="0" smtClean="0"/>
              <a:t> </a:t>
            </a:r>
            <a:r>
              <a:rPr lang="es-ES" sz="2400" dirty="0" err="1" smtClean="0"/>
              <a:t>o</a:t>
            </a:r>
            <a:r>
              <a:rPr lang="es-ES" sz="2400" dirty="0" err="1" smtClean="0"/>
              <a:t>rbit</a:t>
            </a:r>
            <a:r>
              <a:rPr lang="es-ES" sz="2400" dirty="0" smtClean="0"/>
              <a:t> (Anual </a:t>
            </a:r>
            <a:r>
              <a:rPr lang="es-ES" sz="2400" dirty="0" err="1" smtClean="0"/>
              <a:t>parallax</a:t>
            </a:r>
            <a:r>
              <a:rPr lang="es-ES" sz="2400" dirty="0" smtClean="0"/>
              <a:t>).</a:t>
            </a:r>
            <a:endParaRPr lang="es-ES" sz="2400" dirty="0" smtClean="0"/>
          </a:p>
          <a:p>
            <a:pPr eaLnBrk="1" hangingPunct="1">
              <a:lnSpc>
                <a:spcPct val="80000"/>
              </a:lnSpc>
            </a:pPr>
            <a:r>
              <a:rPr lang="es-ES" sz="2400" dirty="0" smtClean="0"/>
              <a:t>A </a:t>
            </a:r>
            <a:r>
              <a:rPr lang="es-ES" sz="2400" dirty="0" err="1" smtClean="0"/>
              <a:t>length</a:t>
            </a:r>
            <a:r>
              <a:rPr lang="es-ES" sz="2400" dirty="0" smtClean="0"/>
              <a:t> </a:t>
            </a:r>
            <a:r>
              <a:rPr lang="es-ES" sz="2400" dirty="0" err="1" smtClean="0"/>
              <a:t>unit</a:t>
            </a:r>
            <a:r>
              <a:rPr lang="es-ES" sz="2400" dirty="0" smtClean="0"/>
              <a:t>, </a:t>
            </a:r>
            <a:r>
              <a:rPr lang="es-ES" sz="2400" dirty="0" err="1" smtClean="0"/>
              <a:t>the</a:t>
            </a:r>
            <a:r>
              <a:rPr lang="es-ES" sz="2400" dirty="0" smtClean="0"/>
              <a:t> parsec (pc)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defined</a:t>
            </a:r>
            <a:r>
              <a:rPr lang="es-ES" sz="2400" dirty="0" smtClean="0"/>
              <a:t> as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distance</a:t>
            </a:r>
            <a:r>
              <a:rPr lang="es-ES" sz="2400" dirty="0" smtClean="0"/>
              <a:t> to </a:t>
            </a:r>
            <a:r>
              <a:rPr lang="es-ES" sz="2400" dirty="0" err="1" smtClean="0"/>
              <a:t>an</a:t>
            </a:r>
            <a:r>
              <a:rPr lang="es-ES" sz="2400" dirty="0" smtClean="0"/>
              <a:t> </a:t>
            </a:r>
            <a:r>
              <a:rPr lang="es-ES" sz="2400" dirty="0" err="1" smtClean="0"/>
              <a:t>object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an</a:t>
            </a:r>
            <a:r>
              <a:rPr lang="es-ES" sz="2400" dirty="0" smtClean="0"/>
              <a:t> anual </a:t>
            </a:r>
            <a:r>
              <a:rPr lang="es-ES" sz="2400" dirty="0" err="1" smtClean="0"/>
              <a:t>paralax</a:t>
            </a:r>
            <a:r>
              <a:rPr lang="es-ES" sz="2400" dirty="0" smtClean="0"/>
              <a:t> of 1 </a:t>
            </a:r>
            <a:r>
              <a:rPr lang="es-ES" sz="2400" dirty="0" err="1" smtClean="0"/>
              <a:t>arcsec</a:t>
            </a:r>
            <a:r>
              <a:rPr lang="es-ES" sz="2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dirty="0" err="1" smtClean="0"/>
              <a:t>Measuring</a:t>
            </a:r>
            <a:r>
              <a:rPr lang="es-ES" sz="2400" dirty="0" smtClean="0"/>
              <a:t> </a:t>
            </a:r>
            <a:r>
              <a:rPr lang="es-ES" sz="2400" dirty="0" err="1" smtClean="0"/>
              <a:t>parallaxes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very</a:t>
            </a:r>
            <a:r>
              <a:rPr lang="es-ES" sz="2400" dirty="0" smtClean="0"/>
              <a:t> </a:t>
            </a:r>
            <a:r>
              <a:rPr lang="es-ES" sz="2400" dirty="0" err="1" smtClean="0"/>
              <a:t>difficult</a:t>
            </a:r>
            <a:r>
              <a:rPr lang="es-ES" sz="2400" dirty="0"/>
              <a:t> </a:t>
            </a:r>
            <a:r>
              <a:rPr lang="es-ES" sz="2400" dirty="0" err="1" smtClean="0"/>
              <a:t>because</a:t>
            </a:r>
            <a:r>
              <a:rPr lang="es-ES" sz="2400" dirty="0" smtClean="0"/>
              <a:t>:</a:t>
            </a:r>
            <a:endParaRPr lang="es-E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s-ES" sz="2000" dirty="0" err="1" smtClean="0"/>
              <a:t>Huge</a:t>
            </a:r>
            <a:r>
              <a:rPr lang="es-ES" sz="2000" dirty="0" smtClean="0"/>
              <a:t> </a:t>
            </a:r>
            <a:r>
              <a:rPr lang="es-ES" sz="2000" dirty="0" err="1" smtClean="0"/>
              <a:t>distances</a:t>
            </a:r>
            <a:r>
              <a:rPr lang="es-ES" sz="2000" dirty="0" smtClean="0"/>
              <a:t> </a:t>
            </a:r>
            <a:r>
              <a:rPr lang="es-ES" sz="2000" dirty="0" err="1" smtClean="0"/>
              <a:t>involved</a:t>
            </a:r>
            <a:endParaRPr lang="es-E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s-ES" sz="2000" dirty="0" err="1" smtClean="0"/>
              <a:t>A</a:t>
            </a:r>
            <a:r>
              <a:rPr lang="es-ES" sz="2000" dirty="0" err="1" smtClean="0"/>
              <a:t>tmospheric</a:t>
            </a:r>
            <a:r>
              <a:rPr lang="es-ES" sz="2000" dirty="0" smtClean="0"/>
              <a:t> </a:t>
            </a:r>
            <a:r>
              <a:rPr lang="es-ES" sz="2000" dirty="0" err="1" smtClean="0"/>
              <a:t>refraction</a:t>
            </a:r>
            <a:endParaRPr lang="es-E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s-ES" sz="2000" dirty="0" err="1" smtClean="0"/>
              <a:t>Aberration</a:t>
            </a:r>
            <a:r>
              <a:rPr lang="es-ES" sz="2000" dirty="0" smtClean="0"/>
              <a:t> of light</a:t>
            </a:r>
            <a:endParaRPr lang="es-E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s-ES" sz="2000" dirty="0" err="1" smtClean="0"/>
              <a:t>P</a:t>
            </a:r>
            <a:r>
              <a:rPr lang="es-ES" sz="2000" dirty="0" err="1" smtClean="0"/>
              <a:t>roper</a:t>
            </a:r>
            <a:r>
              <a:rPr lang="es-ES" sz="2000" dirty="0" smtClean="0"/>
              <a:t> </a:t>
            </a:r>
            <a:r>
              <a:rPr lang="es-ES" sz="2000" dirty="0" err="1" smtClean="0"/>
              <a:t>motions</a:t>
            </a:r>
            <a:r>
              <a:rPr lang="es-ES" sz="2000" dirty="0" smtClean="0"/>
              <a:t>, </a:t>
            </a:r>
            <a:r>
              <a:rPr lang="es-ES" sz="2000" dirty="0" err="1" smtClean="0"/>
              <a:t>precession</a:t>
            </a:r>
            <a:r>
              <a:rPr lang="es-ES" sz="2000" dirty="0" smtClean="0"/>
              <a:t>, </a:t>
            </a:r>
            <a:r>
              <a:rPr lang="es-ES" sz="2000" dirty="0" err="1" smtClean="0"/>
              <a:t>nutation</a:t>
            </a:r>
            <a:r>
              <a:rPr lang="es-ES" sz="2000" dirty="0" smtClean="0"/>
              <a:t>, etc..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 descr="star_dist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341438"/>
            <a:ext cx="7705725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constellation_north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" y="0"/>
            <a:ext cx="7550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Eath</a:t>
            </a:r>
            <a:r>
              <a:rPr lang="es-ES" dirty="0" smtClean="0"/>
              <a:t> </a:t>
            </a:r>
            <a:r>
              <a:rPr lang="es-ES" dirty="0" err="1"/>
              <a:t>m</a:t>
            </a:r>
            <a:r>
              <a:rPr lang="es-ES" dirty="0" err="1" smtClean="0"/>
              <a:t>ovements</a:t>
            </a:r>
            <a:endParaRPr lang="es-E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Rotation</a:t>
            </a:r>
            <a:r>
              <a:rPr lang="es-ES" dirty="0" smtClean="0"/>
              <a:t> </a:t>
            </a:r>
            <a:r>
              <a:rPr lang="es-ES" dirty="0" smtClean="0">
                <a:sym typeface="Wingdings" pitchFamily="2" charset="2"/>
              </a:rPr>
              <a:t> </a:t>
            </a:r>
            <a:r>
              <a:rPr lang="es-ES" dirty="0" smtClean="0">
                <a:sym typeface="Wingdings" pitchFamily="2" charset="2"/>
              </a:rPr>
              <a:t>Day</a:t>
            </a:r>
            <a:endParaRPr lang="es-ES" dirty="0" smtClean="0">
              <a:sym typeface="Wingdings" pitchFamily="2" charset="2"/>
            </a:endParaRPr>
          </a:p>
          <a:p>
            <a:pPr eaLnBrk="1" hangingPunct="1"/>
            <a:endParaRPr lang="es-ES" dirty="0" smtClean="0">
              <a:sym typeface="Wingdings" pitchFamily="2" charset="2"/>
            </a:endParaRPr>
          </a:p>
          <a:p>
            <a:pPr eaLnBrk="1" hangingPunct="1"/>
            <a:r>
              <a:rPr lang="es-ES" dirty="0" err="1" smtClean="0">
                <a:sym typeface="Wingdings" pitchFamily="2" charset="2"/>
              </a:rPr>
              <a:t>Revolutio</a:t>
            </a:r>
            <a:r>
              <a:rPr lang="es-ES" dirty="0" err="1" smtClean="0">
                <a:sym typeface="Wingdings" pitchFamily="2" charset="2"/>
              </a:rPr>
              <a:t>n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smtClean="0">
                <a:sym typeface="Wingdings" pitchFamily="2" charset="2"/>
              </a:rPr>
              <a:t> </a:t>
            </a:r>
            <a:r>
              <a:rPr lang="es-ES" dirty="0" err="1" smtClean="0">
                <a:sym typeface="Wingdings" pitchFamily="2" charset="2"/>
              </a:rPr>
              <a:t>Year</a:t>
            </a:r>
            <a:r>
              <a:rPr lang="es-ES" dirty="0" smtClean="0">
                <a:sym typeface="Wingdings" pitchFamily="2" charset="2"/>
              </a:rPr>
              <a:t>/</a:t>
            </a:r>
            <a:r>
              <a:rPr lang="es-ES" dirty="0" err="1" smtClean="0">
                <a:sym typeface="Wingdings" pitchFamily="2" charset="2"/>
              </a:rPr>
              <a:t>Seasons</a:t>
            </a:r>
            <a:endParaRPr lang="es-ES" dirty="0" smtClean="0">
              <a:sym typeface="Wingdings" pitchFamily="2" charset="2"/>
            </a:endParaRPr>
          </a:p>
          <a:p>
            <a:pPr eaLnBrk="1" hangingPunct="1"/>
            <a:endParaRPr lang="es-ES" dirty="0" smtClean="0">
              <a:sym typeface="Wingdings" pitchFamily="2" charset="2"/>
            </a:endParaRPr>
          </a:p>
          <a:p>
            <a:pPr eaLnBrk="1" hangingPunct="1"/>
            <a:r>
              <a:rPr lang="es-ES" dirty="0" err="1" smtClean="0">
                <a:sym typeface="Wingdings" pitchFamily="2" charset="2"/>
              </a:rPr>
              <a:t>Precession</a:t>
            </a:r>
            <a:endParaRPr lang="es-ES" dirty="0" smtClean="0">
              <a:sym typeface="Wingdings" pitchFamily="2" charset="2"/>
            </a:endParaRPr>
          </a:p>
          <a:p>
            <a:pPr eaLnBrk="1" hangingPunct="1"/>
            <a:endParaRPr lang="es-ES" dirty="0" smtClean="0">
              <a:sym typeface="Wingdings" pitchFamily="2" charset="2"/>
            </a:endParaRPr>
          </a:p>
          <a:p>
            <a:pPr eaLnBrk="1" hangingPunct="1"/>
            <a:r>
              <a:rPr lang="es-ES" dirty="0" err="1" smtClean="0">
                <a:sym typeface="Wingdings" pitchFamily="2" charset="2"/>
              </a:rPr>
              <a:t>Nutation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Earth</a:t>
            </a:r>
            <a:r>
              <a:rPr lang="es-ES" dirty="0" smtClean="0"/>
              <a:t> </a:t>
            </a:r>
            <a:r>
              <a:rPr lang="es-ES" dirty="0" err="1"/>
              <a:t>r</a:t>
            </a:r>
            <a:r>
              <a:rPr lang="es-ES" dirty="0" err="1" smtClean="0"/>
              <a:t>otation</a:t>
            </a:r>
            <a:endParaRPr lang="es-E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Rotation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its</a:t>
            </a:r>
            <a:r>
              <a:rPr lang="es-ES" dirty="0" smtClean="0"/>
              <a:t> axis (CCW</a:t>
            </a:r>
            <a:r>
              <a:rPr lang="es-ES" dirty="0" smtClean="0"/>
              <a:t>).</a:t>
            </a:r>
          </a:p>
          <a:p>
            <a:pPr eaLnBrk="1" hangingPunct="1"/>
            <a:r>
              <a:rPr lang="es-ES" dirty="0" smtClean="0"/>
              <a:t>A </a:t>
            </a:r>
            <a:r>
              <a:rPr lang="es-ES" dirty="0" err="1" smtClean="0"/>
              <a:t>rotation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completed</a:t>
            </a:r>
            <a:r>
              <a:rPr lang="es-ES" dirty="0" smtClean="0"/>
              <a:t> in:</a:t>
            </a:r>
            <a:endParaRPr lang="es-ES" dirty="0" smtClean="0"/>
          </a:p>
          <a:p>
            <a:pPr lvl="1" eaLnBrk="1" hangingPunct="1"/>
            <a:r>
              <a:rPr lang="es-ES" dirty="0" smtClean="0"/>
              <a:t>24h </a:t>
            </a:r>
            <a:r>
              <a:rPr lang="es-ES" dirty="0" err="1" smtClean="0"/>
              <a:t>with</a:t>
            </a:r>
            <a:r>
              <a:rPr lang="es-ES" dirty="0" smtClean="0"/>
              <a:t> respecto to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sun</a:t>
            </a:r>
            <a:r>
              <a:rPr lang="es-ES" dirty="0" smtClean="0"/>
              <a:t> (MSD)  </a:t>
            </a:r>
            <a:r>
              <a:rPr lang="es-ES" dirty="0" smtClean="0">
                <a:sym typeface="Wingdings" pitchFamily="2" charset="2"/>
              </a:rPr>
              <a:t> </a:t>
            </a:r>
            <a:r>
              <a:rPr lang="es-ES" dirty="0">
                <a:sym typeface="Wingdings" pitchFamily="2" charset="2"/>
              </a:rPr>
              <a:t>S</a:t>
            </a:r>
            <a:r>
              <a:rPr lang="es-ES" dirty="0" smtClean="0">
                <a:sym typeface="Wingdings" pitchFamily="2" charset="2"/>
              </a:rPr>
              <a:t>olar </a:t>
            </a:r>
            <a:r>
              <a:rPr lang="es-ES" dirty="0" err="1" smtClean="0">
                <a:sym typeface="Wingdings" pitchFamily="2" charset="2"/>
              </a:rPr>
              <a:t>or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synodic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day</a:t>
            </a:r>
            <a:endParaRPr lang="es-ES" dirty="0" smtClean="0">
              <a:sym typeface="Wingdings" pitchFamily="2" charset="2"/>
            </a:endParaRPr>
          </a:p>
          <a:p>
            <a:pPr lvl="1" eaLnBrk="1" hangingPunct="1"/>
            <a:r>
              <a:rPr lang="es-ES" dirty="0" smtClean="0">
                <a:sym typeface="Wingdings" pitchFamily="2" charset="2"/>
              </a:rPr>
              <a:t>23h 56m 4seg </a:t>
            </a:r>
            <a:r>
              <a:rPr lang="es-ES" dirty="0" err="1" smtClean="0">
                <a:sym typeface="Wingdings" pitchFamily="2" charset="2"/>
              </a:rPr>
              <a:t>with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respect</a:t>
            </a:r>
            <a:r>
              <a:rPr lang="es-ES" dirty="0" smtClean="0">
                <a:sym typeface="Wingdings" pitchFamily="2" charset="2"/>
              </a:rPr>
              <a:t> to </a:t>
            </a:r>
            <a:r>
              <a:rPr lang="es-ES" dirty="0" err="1" smtClean="0">
                <a:sym typeface="Wingdings" pitchFamily="2" charset="2"/>
              </a:rPr>
              <a:t>the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stars</a:t>
            </a:r>
            <a:r>
              <a:rPr lang="es-ES" dirty="0" smtClean="0">
                <a:sym typeface="Wingdings" pitchFamily="2" charset="2"/>
              </a:rPr>
              <a:t>  </a:t>
            </a:r>
            <a:r>
              <a:rPr lang="es-ES" dirty="0" err="1" smtClean="0">
                <a:sym typeface="Wingdings" pitchFamily="2" charset="2"/>
              </a:rPr>
              <a:t>S</a:t>
            </a:r>
            <a:r>
              <a:rPr lang="es-ES" dirty="0" err="1" smtClean="0">
                <a:sym typeface="Wingdings" pitchFamily="2" charset="2"/>
              </a:rPr>
              <a:t>idereal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day</a:t>
            </a:r>
            <a:endParaRPr lang="es-ES" dirty="0" smtClean="0"/>
          </a:p>
        </p:txBody>
      </p:sp>
      <p:pic>
        <p:nvPicPr>
          <p:cNvPr id="24580" name="Picture 4" descr="sidereal-solar_anim">
            <a:hlinkClick r:id="" action="ppaction://hlinkshowjump?jump=lastslideviewed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4686300"/>
            <a:ext cx="651668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earth_rot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902200"/>
            <a:ext cx="18732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31216</TotalTime>
  <Words>2421</Words>
  <Application>Microsoft Office PowerPoint</Application>
  <PresentationFormat>Presentación en pantalla (4:3)</PresentationFormat>
  <Paragraphs>262</Paragraphs>
  <Slides>67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67</vt:i4>
      </vt:variant>
    </vt:vector>
  </HeadingPairs>
  <TitlesOfParts>
    <vt:vector size="68" baseType="lpstr">
      <vt:lpstr>Diseño predeterminado</vt:lpstr>
      <vt:lpstr>Positional Astronomy</vt:lpstr>
      <vt:lpstr>Movement of stars</vt:lpstr>
      <vt:lpstr>Celestial sphere</vt:lpstr>
      <vt:lpstr>Celestial sphere (II)</vt:lpstr>
      <vt:lpstr>Constellations</vt:lpstr>
      <vt:lpstr>Presentación de PowerPoint</vt:lpstr>
      <vt:lpstr>Presentación de PowerPoint</vt:lpstr>
      <vt:lpstr>Eath movements</vt:lpstr>
      <vt:lpstr>Earth rotation</vt:lpstr>
      <vt:lpstr>Solar and sidereal day</vt:lpstr>
      <vt:lpstr>Seasons</vt:lpstr>
      <vt:lpstr>Movements of the sun as seen from earth</vt:lpstr>
      <vt:lpstr>Presentación de PowerPoint</vt:lpstr>
      <vt:lpstr>Presentación de PowerPoint</vt:lpstr>
      <vt:lpstr>Presentación de PowerPoint</vt:lpstr>
      <vt:lpstr>Twilight</vt:lpstr>
      <vt:lpstr>Equator and Poles</vt:lpstr>
      <vt:lpstr>Terrestrial Coordinates </vt:lpstr>
      <vt:lpstr>Presentación de PowerPoint</vt:lpstr>
      <vt:lpstr>Geographic coordinates (II)</vt:lpstr>
      <vt:lpstr>Geographic Coordinates (III)</vt:lpstr>
      <vt:lpstr>Earth revolution</vt:lpstr>
      <vt:lpstr>Presentación de PowerPoint</vt:lpstr>
      <vt:lpstr>Presentación de PowerPoint</vt:lpstr>
      <vt:lpstr>Zodiac</vt:lpstr>
      <vt:lpstr>Spherical geometry</vt:lpstr>
      <vt:lpstr>Presentación de PowerPoint</vt:lpstr>
      <vt:lpstr>Sine and cosine rules</vt:lpstr>
      <vt:lpstr>Astronomical coordinates</vt:lpstr>
      <vt:lpstr>Horizontal or altazimuthal coordinates</vt:lpstr>
      <vt:lpstr>Presentación de PowerPoint</vt:lpstr>
      <vt:lpstr>Equatorial coordinates</vt:lpstr>
      <vt:lpstr>Presentación de PowerPoint</vt:lpstr>
      <vt:lpstr>Hour angle, right ascension and sidereal time</vt:lpstr>
      <vt:lpstr>Presentación de PowerPoint</vt:lpstr>
      <vt:lpstr>Coordinate transformations: Horizontal and  equatorial</vt:lpstr>
      <vt:lpstr>Presentación de PowerPoint</vt:lpstr>
      <vt:lpstr>Ecliptic coordinates</vt:lpstr>
      <vt:lpstr>Presentación de PowerPoint</vt:lpstr>
      <vt:lpstr>Coordinate transformation: Equatorial and ecliptic</vt:lpstr>
      <vt:lpstr>Galactic coordinates</vt:lpstr>
      <vt:lpstr>Presentación de PowerPoint</vt:lpstr>
      <vt:lpstr>Transformation of coordinates: equatorial and galactic</vt:lpstr>
      <vt:lpstr>Presentación de PowerPoint</vt:lpstr>
      <vt:lpstr>The sun and the measurement of time</vt:lpstr>
      <vt:lpstr>The equation of time</vt:lpstr>
      <vt:lpstr>Presentación de PowerPoint</vt:lpstr>
      <vt:lpstr>Analemma</vt:lpstr>
      <vt:lpstr>Sunset and sunrise</vt:lpstr>
      <vt:lpstr>Presentación de PowerPoint</vt:lpstr>
      <vt:lpstr>Variations with latitude</vt:lpstr>
      <vt:lpstr>Time measurements</vt:lpstr>
      <vt:lpstr>Presentación de PowerPoint</vt:lpstr>
      <vt:lpstr>What can affect the direction in which we see a star?</vt:lpstr>
      <vt:lpstr>Atmospheric refraction</vt:lpstr>
      <vt:lpstr>Precession</vt:lpstr>
      <vt:lpstr>Presentación de PowerPoint</vt:lpstr>
      <vt:lpstr>Presentación de PowerPoint</vt:lpstr>
      <vt:lpstr>Coordinate variation due to precession</vt:lpstr>
      <vt:lpstr>Nutation</vt:lpstr>
      <vt:lpstr>Aberration of light</vt:lpstr>
      <vt:lpstr>Presentación de PowerPoint</vt:lpstr>
      <vt:lpstr>Proper motion</vt:lpstr>
      <vt:lpstr>Presentación de PowerPoint</vt:lpstr>
      <vt:lpstr>Presentación de PowerPoint</vt:lpstr>
      <vt:lpstr>Parallax</vt:lpstr>
      <vt:lpstr>Presentación de PowerPoint</vt:lpstr>
    </vt:vector>
  </TitlesOfParts>
  <Company>Universidad de Granada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Astrofísica I</dc:title>
  <dc:creator>Jorge</dc:creator>
  <cp:lastModifiedBy>jorgejim</cp:lastModifiedBy>
  <cp:revision>147</cp:revision>
  <dcterms:created xsi:type="dcterms:W3CDTF">2008-03-26T12:23:45Z</dcterms:created>
  <dcterms:modified xsi:type="dcterms:W3CDTF">2014-10-16T17:44:01Z</dcterms:modified>
</cp:coreProperties>
</file>