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s/slide38.xml" ContentType="application/vnd.openxmlformats-officedocument.presentationml.slide+xml"/>
  <Override PartName="/ppt/slides/slide4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4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Default Extension="bin" ContentType="application/vnd.openxmlformats-officedocument.oleObject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5"/>
  </p:notesMasterIdLst>
  <p:sldIdLst>
    <p:sldId id="256" r:id="rId2"/>
    <p:sldId id="355" r:id="rId3"/>
    <p:sldId id="310" r:id="rId4"/>
    <p:sldId id="326" r:id="rId5"/>
    <p:sldId id="327" r:id="rId6"/>
    <p:sldId id="328" r:id="rId7"/>
    <p:sldId id="356" r:id="rId8"/>
    <p:sldId id="311" r:id="rId9"/>
    <p:sldId id="315" r:id="rId10"/>
    <p:sldId id="316" r:id="rId11"/>
    <p:sldId id="358" r:id="rId12"/>
    <p:sldId id="357" r:id="rId13"/>
    <p:sldId id="329" r:id="rId14"/>
    <p:sldId id="359" r:id="rId15"/>
    <p:sldId id="336" r:id="rId16"/>
    <p:sldId id="360" r:id="rId17"/>
    <p:sldId id="337" r:id="rId18"/>
    <p:sldId id="361" r:id="rId19"/>
    <p:sldId id="338" r:id="rId20"/>
    <p:sldId id="362" r:id="rId21"/>
    <p:sldId id="339" r:id="rId22"/>
    <p:sldId id="332" r:id="rId23"/>
    <p:sldId id="364" r:id="rId24"/>
    <p:sldId id="363" r:id="rId25"/>
    <p:sldId id="331" r:id="rId26"/>
    <p:sldId id="366" r:id="rId27"/>
    <p:sldId id="365" r:id="rId28"/>
    <p:sldId id="317" r:id="rId29"/>
    <p:sldId id="340" r:id="rId30"/>
    <p:sldId id="342" r:id="rId31"/>
    <p:sldId id="343" r:id="rId32"/>
    <p:sldId id="344" r:id="rId33"/>
    <p:sldId id="345" r:id="rId34"/>
    <p:sldId id="346" r:id="rId35"/>
    <p:sldId id="347" r:id="rId36"/>
    <p:sldId id="348" r:id="rId37"/>
    <p:sldId id="354" r:id="rId38"/>
    <p:sldId id="352" r:id="rId39"/>
    <p:sldId id="368" r:id="rId40"/>
    <p:sldId id="367" r:id="rId41"/>
    <p:sldId id="353" r:id="rId42"/>
    <p:sldId id="334" r:id="rId43"/>
    <p:sldId id="370" r:id="rId44"/>
    <p:sldId id="369" r:id="rId45"/>
    <p:sldId id="335" r:id="rId46"/>
    <p:sldId id="322" r:id="rId47"/>
    <p:sldId id="318" r:id="rId48"/>
    <p:sldId id="320" r:id="rId49"/>
    <p:sldId id="325" r:id="rId50"/>
    <p:sldId id="371" r:id="rId51"/>
    <p:sldId id="321" r:id="rId52"/>
    <p:sldId id="324" r:id="rId53"/>
    <p:sldId id="323" r:id="rId54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  <a:srgbClr val="FF0000"/>
    <a:srgbClr val="660066"/>
    <a:srgbClr val="FF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291" autoAdjust="0"/>
    <p:restoredTop sz="94660"/>
  </p:normalViewPr>
  <p:slideViewPr>
    <p:cSldViewPr>
      <p:cViewPr varScale="1">
        <p:scale>
          <a:sx n="50" d="100"/>
          <a:sy n="50" d="100"/>
        </p:scale>
        <p:origin x="-106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 smtClean="0"/>
            </a:lvl1pPr>
          </a:lstStyle>
          <a:p>
            <a:pPr>
              <a:defRPr/>
            </a:pPr>
            <a:fld id="{BE2DDB2C-1F93-48B9-8BB7-407E2270A4AC}" type="datetimeFigureOut">
              <a:rPr lang="es-ES"/>
              <a:pPr>
                <a:defRPr/>
              </a:pPr>
              <a:t>18/02/2012</a:t>
            </a:fld>
            <a:endParaRPr lang="es-ES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s-ES" noProof="0" smtClean="0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noProof="0" smtClean="0"/>
              <a:t>Haga clic para modificar el estilo de texto del patrón</a:t>
            </a:r>
          </a:p>
          <a:p>
            <a:pPr lvl="1"/>
            <a:r>
              <a:rPr lang="es-ES" noProof="0" smtClean="0"/>
              <a:t>Segundo nivel</a:t>
            </a:r>
          </a:p>
          <a:p>
            <a:pPr lvl="2"/>
            <a:r>
              <a:rPr lang="es-ES" noProof="0" smtClean="0"/>
              <a:t>Tercer nivel</a:t>
            </a:r>
          </a:p>
          <a:p>
            <a:pPr lvl="3"/>
            <a:r>
              <a:rPr lang="es-ES" noProof="0" smtClean="0"/>
              <a:t>Cuarto nivel</a:t>
            </a:r>
          </a:p>
          <a:p>
            <a:pPr lvl="4"/>
            <a:r>
              <a:rPr lang="es-ES" noProof="0" smtClean="0"/>
              <a:t>Quinto nivel</a:t>
            </a:r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 smtClean="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 smtClean="0"/>
            </a:lvl1pPr>
          </a:lstStyle>
          <a:p>
            <a:pPr>
              <a:defRPr/>
            </a:pPr>
            <a:fld id="{610EA7CD-4D5E-48FD-B98F-124213A65492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dirty="0" smtClean="0"/>
              <a:t>Haga clic para modificar el estilo de subtítulo del patrón</a:t>
            </a:r>
            <a:endParaRPr lang="es-ES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00F8AF-0049-4171-A07A-1AA3E30C434A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53F3A9-B959-4955-98F0-2751AA7A48D7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EE5626-CD48-4C59-B7FF-99743A1E6A84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E7BC61A-6C1C-441A-9AFF-5DC9480DD2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46C82B-8E3F-4D92-9C57-FEE81DBD54FE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40055BD-604E-48D6-A9C7-11821B5C64B6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ítulo, text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EEA9EA-0CB5-445A-8AFC-F97EC88032B1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BAF6167-A3D8-48DA-809F-1FE1F9EA3B45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F7C230C-A1BF-48A1-B321-C3E7E5024C50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3EC4F94-6E2E-40A4-9BE9-F18D7A24160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EC069C-7C83-4D5C-B5CE-B509CA49444B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103BE4-55DA-45ED-B2FC-7281716D3679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4B5E51-A913-4DE2-8BF5-276D8C090EA9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76C0D7-7448-4AEE-BBE1-9F6EE5B680C1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4B84A1-1471-4D29-BCB0-1C68F9D08F01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871F23-EFA3-4BA1-8209-4003095553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ACA1960-512F-4CBD-B7FC-0582629A0834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A89EC6-1C2A-47B3-8E8B-93738EBE9BE4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F0ADDE-D928-401E-BFBC-B8003812550D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74FC431-D1C3-48DC-9322-CFE2C96160A8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645BDF-9F5E-48ED-9159-94154245CBEB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9365C1-C06F-46F2-B33F-63803F1C07FF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s-ES" noProof="0" smtClean="0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8A727D2-F9DE-4B42-9E7E-EAE7A6EDF4F3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08D962-07C2-4CFD-B427-9B5EB50A7A7B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4" cstate="print">
            <a:lum/>
          </a:blip>
          <a:srcRect/>
          <a:stretch>
            <a:fillRect t="-25000" b="-2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fld id="{06EE3A79-1D5F-44A2-B4D2-6F19FD6FACD0}" type="datetime8">
              <a:rPr lang="es-ES"/>
              <a:pPr>
                <a:defRPr/>
              </a:pPr>
              <a:t>18/02/2012 19:08</a:t>
            </a:fld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94984D8E-D49F-4810-9EE1-8FDAD579325E}" type="slidenum">
              <a:rPr lang="es-ES"/>
              <a:pPr>
                <a:defRPr/>
              </a:pPr>
              <a:t>‹Nº›</a:t>
            </a:fld>
            <a:endParaRPr lang="es-E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hf hdr="0" ft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accent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hyperlink" Target="http://www.everything2.com/index.pl?node=wavelength" TargetMode="External"/><Relationship Id="rId2" Type="http://schemas.openxmlformats.org/officeDocument/2006/relationships/hyperlink" Target="http://www.everything2.com/index.pl?node=energy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hyperlink" Target="http://www.everything2.com/index.pl?node=temperature" TargetMode="External"/><Relationship Id="rId4" Type="http://schemas.openxmlformats.org/officeDocument/2006/relationships/hyperlink" Target="http://www.everything2.com/index.pl?node=exp" TargetMode="Externa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Propiedades y medidas de la radiación electromagnética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pPr eaLnBrk="1" hangingPunct="1"/>
            <a:r>
              <a:rPr lang="es-ES" dirty="0" smtClean="0"/>
              <a:t>Fundamentos de Astrofísica</a:t>
            </a:r>
            <a:endParaRPr lang="es-ES" dirty="0" smtClean="0"/>
          </a:p>
        </p:txBody>
      </p:sp>
      <p:sp>
        <p:nvSpPr>
          <p:cNvPr id="3076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3FF3AE5-9FDC-422C-8404-6BC7857862B4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3077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2965EE8-DC6C-4E34-9896-A8674FEB8089}" type="slidenum">
              <a:rPr lang="es-ES" smtClean="0"/>
              <a:pPr/>
              <a:t>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Espectros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En realidad, todas estas magnitudes se pueden, como se ha visto, definir por unidad de frecuencia (o longitud de onda) o en determinados rangos de frecuencia (o longitud de onda)</a:t>
            </a:r>
            <a:r>
              <a:rPr lang="es-ES" sz="2800" smtClean="0">
                <a:sym typeface="Wingdings" pitchFamily="2" charset="2"/>
              </a:rPr>
              <a:t> L</a:t>
            </a:r>
            <a:r>
              <a:rPr lang="el-GR" sz="2800" baseline="-25000" smtClean="0">
                <a:cs typeface="Arial" charset="0"/>
              </a:rPr>
              <a:t>ν</a:t>
            </a:r>
            <a:r>
              <a:rPr lang="es-ES" sz="2800" smtClean="0">
                <a:cs typeface="Arial" charset="0"/>
              </a:rPr>
              <a:t>, q</a:t>
            </a:r>
            <a:r>
              <a:rPr lang="el-GR" sz="2800" baseline="-25000" smtClean="0">
                <a:cs typeface="Arial" charset="0"/>
              </a:rPr>
              <a:t>ν</a:t>
            </a:r>
            <a:r>
              <a:rPr lang="es-ES" sz="2800" smtClean="0">
                <a:cs typeface="Arial" charset="0"/>
              </a:rPr>
              <a:t>, f</a:t>
            </a:r>
            <a:r>
              <a:rPr lang="el-GR" sz="2800" baseline="-25000" smtClean="0">
                <a:cs typeface="Arial" charset="0"/>
              </a:rPr>
              <a:t>ν</a:t>
            </a:r>
            <a:endParaRPr lang="es-ES" sz="2800" smtClean="0"/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Al flujo recibido en la tierra por unidad de frecuencia (o long. de onda) f</a:t>
            </a:r>
            <a:r>
              <a:rPr lang="el-GR" sz="2800" baseline="-25000" smtClean="0">
                <a:cs typeface="Arial" charset="0"/>
              </a:rPr>
              <a:t>ν</a:t>
            </a:r>
            <a:r>
              <a:rPr lang="es-ES" sz="2800" smtClean="0">
                <a:cs typeface="Arial" charset="0"/>
              </a:rPr>
              <a:t> se le suele llamar “espectro” de la fuente</a:t>
            </a:r>
            <a:r>
              <a:rPr lang="es-ES" sz="2800" smtClean="0"/>
              <a:t>.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Los espectros suelen estar compuestos por: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Contínuo 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400" smtClean="0"/>
              <a:t>Líneas de emisión y/o absorción</a:t>
            </a:r>
          </a:p>
        </p:txBody>
      </p:sp>
      <p:sp>
        <p:nvSpPr>
          <p:cNvPr id="11270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229627D-23D8-44C4-884F-6A7B194B0479}" type="datetime8">
              <a:rPr lang="es-ES"/>
              <a:pPr/>
              <a:t>18/02/2012 19:20</a:t>
            </a:fld>
            <a:endParaRPr lang="es-ES"/>
          </a:p>
        </p:txBody>
      </p:sp>
      <p:sp>
        <p:nvSpPr>
          <p:cNvPr id="11271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38A28B-27A9-4125-802A-0B1A367A53B2}" type="slidenum">
              <a:rPr lang="es-ES" smtClean="0"/>
              <a:pPr/>
              <a:t>10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19:21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11</a:t>
            </a:fld>
            <a:endParaRPr lang="es-ES"/>
          </a:p>
        </p:txBody>
      </p:sp>
      <p:pic>
        <p:nvPicPr>
          <p:cNvPr id="6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1700213"/>
            <a:ext cx="7561263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19:21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12</a:t>
            </a:fld>
            <a:endParaRPr lang="es-E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73238"/>
            <a:ext cx="9037638" cy="4032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Líneas espectrales</a:t>
            </a:r>
          </a:p>
        </p:txBody>
      </p:sp>
      <p:sp>
        <p:nvSpPr>
          <p:cNvPr id="1229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Espectros atómicos - Transiciones electrónicas:</a:t>
            </a:r>
          </a:p>
          <a:p>
            <a:pPr lvl="1"/>
            <a:r>
              <a:rPr lang="es-ES" smtClean="0"/>
              <a:t>Saltos de electrones de unos niveles electrónicos a otros.</a:t>
            </a:r>
          </a:p>
          <a:p>
            <a:r>
              <a:rPr lang="es-ES" smtClean="0"/>
              <a:t>Espectros Moleculares:</a:t>
            </a:r>
          </a:p>
          <a:p>
            <a:pPr lvl="1"/>
            <a:r>
              <a:rPr lang="es-ES" smtClean="0"/>
              <a:t>Transiciones rotacionales</a:t>
            </a:r>
          </a:p>
          <a:p>
            <a:pPr lvl="1"/>
            <a:r>
              <a:rPr lang="es-ES" smtClean="0"/>
              <a:t>Transiciones vibracionales</a:t>
            </a:r>
          </a:p>
        </p:txBody>
      </p:sp>
      <p:sp>
        <p:nvSpPr>
          <p:cNvPr id="2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372FFC8-AC58-4EDE-9938-122A41742019}" type="datetime8">
              <a:rPr lang="es-ES"/>
              <a:pPr/>
              <a:t>18/02/2012 19:20</a:t>
            </a:fld>
            <a:endParaRPr lang="es-ES"/>
          </a:p>
        </p:txBody>
      </p:sp>
      <p:sp>
        <p:nvSpPr>
          <p:cNvPr id="1229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2CA7426-4608-4BD9-9F7B-C0E67641C15D}" type="slidenum">
              <a:rPr lang="es-ES" smtClean="0"/>
              <a:pPr/>
              <a:t>13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19:21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14</a:t>
            </a:fld>
            <a:endParaRPr lang="es-E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908175" y="1268413"/>
            <a:ext cx="5832475" cy="5253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El espectro del hidrógeno</a:t>
            </a:r>
            <a:endParaRPr lang="es-ES" smtClean="0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/>
            <a:r>
              <a:rPr lang="es-ES_tradnl" sz="2400" smtClean="0"/>
              <a:t>El espectro del hidrógeno tiene una estructura sencilla: </a:t>
            </a:r>
          </a:p>
          <a:p>
            <a:pPr lvl="1" eaLnBrk="1" hangingPunct="1"/>
            <a:r>
              <a:rPr lang="es-ES_tradnl" sz="2000" smtClean="0"/>
              <a:t>Serie de Balmer (Visible)</a:t>
            </a:r>
          </a:p>
          <a:p>
            <a:pPr lvl="1" eaLnBrk="1" hangingPunct="1"/>
            <a:r>
              <a:rPr lang="es-ES_tradnl" sz="2000" smtClean="0"/>
              <a:t>Serie de Lyman (UV)</a:t>
            </a:r>
          </a:p>
          <a:p>
            <a:pPr lvl="1" eaLnBrk="1" hangingPunct="1"/>
            <a:r>
              <a:rPr lang="es-ES_tradnl" sz="2000" smtClean="0"/>
              <a:t>Serie de Paschen,Brackett y Pfund</a:t>
            </a:r>
          </a:p>
          <a:p>
            <a:pPr lvl="1" eaLnBrk="1" hangingPunct="1"/>
            <a:endParaRPr lang="es-ES" sz="2000" smtClean="0"/>
          </a:p>
        </p:txBody>
      </p:sp>
      <p:pic>
        <p:nvPicPr>
          <p:cNvPr id="110598" name="Picture 6" descr="balmere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5084763"/>
            <a:ext cx="2305050" cy="836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0" name="Picture 8" descr="lymaneq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84438" y="5013325"/>
            <a:ext cx="2663825" cy="993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0602" name="Picture 10" descr="pascheneq"/>
          <p:cNvPicPr>
            <a:picLocks noChangeAspect="1" noChangeArrowheads="1"/>
          </p:cNvPicPr>
          <p:nvPr>
            <p:ph sz="half" idx="2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2484438" y="4941888"/>
            <a:ext cx="3024187" cy="1104900"/>
          </a:xfrm>
          <a:noFill/>
        </p:spPr>
      </p:pic>
      <p:pic>
        <p:nvPicPr>
          <p:cNvPr id="110604" name="Picture 12" descr="rydber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195513" y="5013325"/>
            <a:ext cx="4608512" cy="106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21" name="8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5113962-EA83-41EC-80B4-75DCA50D59F2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13322" name="9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A618A935-FDB4-44C7-90FF-E64E66682693}" type="slidenum">
              <a:rPr lang="es-ES" smtClean="0"/>
              <a:pPr/>
              <a:t>15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11059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1" dur="500"/>
                                        <p:tgtEl>
                                          <p:spTgt spid="11060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31" dur="500"/>
                                        <p:tgtEl>
                                          <p:spTgt spid="11060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0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7" dur="500"/>
                                        <p:tgtEl>
                                          <p:spTgt spid="1106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41" dur="2000" fill="hold"/>
                                        <p:tgtEl>
                                          <p:spTgt spid="11060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sz="half"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C2EEA9EA-0CB5-445A-8AFC-F97EC88032B1}" type="datetime8">
              <a:rPr lang="es-ES" smtClean="0"/>
              <a:pPr>
                <a:defRPr/>
              </a:pPr>
              <a:t>18/02/2012 19:22</a:t>
            </a:fld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3BAF6167-A3D8-48DA-809F-1FE1F9EA3B45}" type="slidenum">
              <a:rPr lang="es-ES" smtClean="0"/>
              <a:pPr>
                <a:defRPr/>
              </a:pPr>
              <a:t>16</a:t>
            </a:fld>
            <a:endParaRPr lang="es-ES"/>
          </a:p>
        </p:txBody>
      </p:sp>
      <p:pic>
        <p:nvPicPr>
          <p:cNvPr id="7" name="Picture 4" descr="balmerline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672" y="2132856"/>
            <a:ext cx="6121400" cy="4076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El átomo de Bohr (I)</a:t>
            </a:r>
            <a:endParaRPr lang="es-ES" smtClean="0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38200" y="2362200"/>
            <a:ext cx="7693025" cy="4495800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La física clásica no puede explicar los espectros de líneas</a:t>
            </a:r>
          </a:p>
          <a:p>
            <a:pPr eaLnBrk="1" hangingPunct="1">
              <a:lnSpc>
                <a:spcPct val="80000"/>
              </a:lnSpc>
            </a:pPr>
            <a:r>
              <a:rPr lang="es-ES_tradnl" sz="2400" smtClean="0"/>
              <a:t>En 1913 Niels Bohr propuso un modelo del átomo de hidrógeno basado en las siguientes hipótesis: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000" smtClean="0"/>
              <a:t>El electrón mueve en órbitas circulares alrededor del núcleo bajo la influencia de la fuerza electrostática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000" smtClean="0"/>
              <a:t>Sólo ciertas órbitas electrónicas son estables. El electrón en ellas no emite radiación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000" smtClean="0"/>
              <a:t>La radiación emitida/absorbida por un átomo cuando electrón salta de una órbita a otra tiene una frecuencia dada por:</a:t>
            </a:r>
          </a:p>
          <a:p>
            <a:pPr lvl="2" eaLnBrk="1" hangingPunct="1">
              <a:lnSpc>
                <a:spcPct val="80000"/>
              </a:lnSpc>
              <a:buFont typeface="Wingdings" pitchFamily="2" charset="2"/>
              <a:buNone/>
            </a:pPr>
            <a:r>
              <a:rPr lang="es-ES_tradnl" sz="1800" smtClean="0">
                <a:cs typeface="Arial" charset="0"/>
              </a:rPr>
              <a:t>                        h</a:t>
            </a:r>
            <a:r>
              <a:rPr lang="el-GR" sz="1800" smtClean="0">
                <a:cs typeface="Arial" charset="0"/>
              </a:rPr>
              <a:t>ν</a:t>
            </a:r>
            <a:r>
              <a:rPr lang="es-ES_tradnl" sz="1800" smtClean="0">
                <a:cs typeface="Arial" charset="0"/>
              </a:rPr>
              <a:t>=Ei - Ef</a:t>
            </a:r>
            <a:r>
              <a:rPr lang="es-ES_tradnl" sz="1800" smtClean="0"/>
              <a:t> </a:t>
            </a:r>
          </a:p>
          <a:p>
            <a:pPr lvl="1" eaLnBrk="1" hangingPunct="1">
              <a:lnSpc>
                <a:spcPct val="80000"/>
              </a:lnSpc>
            </a:pPr>
            <a:r>
              <a:rPr lang="es-ES_tradnl" sz="2000" smtClean="0"/>
              <a:t>La condición para que una órbita sea estable es que: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_tradnl" sz="2000" smtClean="0"/>
              <a:t>		                    L=mrv=nh/2</a:t>
            </a:r>
            <a:r>
              <a:rPr lang="el-GR" sz="2000" smtClean="0">
                <a:cs typeface="Arial" charset="0"/>
              </a:rPr>
              <a:t>π</a:t>
            </a:r>
            <a:r>
              <a:rPr lang="es-ES_tradnl" sz="2000" smtClean="0">
                <a:cs typeface="Arial" charset="0"/>
              </a:rPr>
              <a:t>    con n=1,2,3,….</a:t>
            </a:r>
            <a:endParaRPr lang="el-GR" sz="2000" smtClean="0">
              <a:cs typeface="Arial" charset="0"/>
            </a:endParaRPr>
          </a:p>
        </p:txBody>
      </p:sp>
      <p:sp>
        <p:nvSpPr>
          <p:cNvPr id="14341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9797BCD-B47F-4EAD-87ED-175107F14BA6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1434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21A0BF8-FB38-4B54-A157-4CD59DC2E436}" type="slidenum">
              <a:rPr lang="es-ES" smtClean="0"/>
              <a:pPr/>
              <a:t>17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19:22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18</a:t>
            </a:fld>
            <a:endParaRPr lang="es-ES"/>
          </a:p>
        </p:txBody>
      </p:sp>
      <p:pic>
        <p:nvPicPr>
          <p:cNvPr id="6" name="Picture 4" descr="excitatio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556792"/>
            <a:ext cx="7848600" cy="4865687"/>
          </a:xfrm>
          <a:prstGeom prst="rect">
            <a:avLst/>
          </a:prstGeom>
          <a:solidFill>
            <a:srgbClr val="FF6600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El átomo de Bohr (II)</a:t>
            </a:r>
            <a:endParaRPr lang="es-ES" smtClean="0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El átomo de Bohr produce los siguientes resultados:</a:t>
            </a:r>
          </a:p>
          <a:p>
            <a:pPr lvl="1" eaLnBrk="1" hangingPunct="1"/>
            <a:r>
              <a:rPr lang="es-ES_tradnl" smtClean="0"/>
              <a:t> </a:t>
            </a:r>
            <a:endParaRPr lang="es-ES" smtClean="0"/>
          </a:p>
        </p:txBody>
      </p:sp>
      <p:pic>
        <p:nvPicPr>
          <p:cNvPr id="15364" name="Picture 7" descr="model-bohr-1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3244850"/>
            <a:ext cx="2879725" cy="9048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65" name="Picture 9" descr="model-bohr-1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8538" y="4292600"/>
            <a:ext cx="4248150" cy="108426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15366" name="Picture 11" descr="model-bohr-1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484438" y="5516563"/>
            <a:ext cx="4608512" cy="1055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8" name="7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FF1A1A0-A2B0-49EB-88D1-FBD508EF97D5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15369" name="8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86420D-671B-4153-BB0F-DFA1A6645047}" type="slidenum">
              <a:rPr lang="es-ES" smtClean="0"/>
              <a:pPr/>
              <a:t>19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 luz</a:t>
            </a:r>
          </a:p>
        </p:txBody>
      </p:sp>
      <p:sp>
        <p:nvSpPr>
          <p:cNvPr id="4099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Es una onda electromagnética caracterizada por:</a:t>
            </a:r>
          </a:p>
          <a:p>
            <a:pPr lvl="1"/>
            <a:r>
              <a:rPr lang="es-ES" smtClean="0"/>
              <a:t>Su amplitud (B, E, P, …)</a:t>
            </a:r>
          </a:p>
          <a:p>
            <a:pPr lvl="1"/>
            <a:r>
              <a:rPr lang="es-ES" smtClean="0"/>
              <a:t>Su frecuencia (longitud de onda)</a:t>
            </a:r>
          </a:p>
          <a:p>
            <a:pPr lvl="1"/>
            <a:r>
              <a:rPr lang="es-ES" smtClean="0"/>
              <a:t>Fase</a:t>
            </a:r>
          </a:p>
          <a:p>
            <a:r>
              <a:rPr lang="es-ES" smtClean="0"/>
              <a:t>Es una partícula cuya energía viene dada por su frecuencia a través de la ley de Planck. E=h</a:t>
            </a:r>
            <a:r>
              <a:rPr lang="el-GR" smtClean="0"/>
              <a:t>ν</a:t>
            </a:r>
            <a:endParaRPr lang="es-ES" smtClean="0"/>
          </a:p>
        </p:txBody>
      </p:sp>
      <p:sp>
        <p:nvSpPr>
          <p:cNvPr id="410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C51AA15-517A-4A12-A78E-E864EC74D19E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410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27992536-8347-4911-B9E5-344EB57EC368}" type="slidenum">
              <a:rPr lang="es-ES" smtClean="0"/>
              <a:pPr/>
              <a:t>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19:22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20</a:t>
            </a:fld>
            <a:endParaRPr lang="es-ES"/>
          </a:p>
        </p:txBody>
      </p:sp>
      <p:pic>
        <p:nvPicPr>
          <p:cNvPr id="6" name="Picture 13" descr="hyde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850" y="2565400"/>
            <a:ext cx="8208963" cy="3784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xit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1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Bohr y el espectro del hidrógeno</a:t>
            </a:r>
            <a:endParaRPr lang="es-ES" smtClean="0"/>
          </a:p>
        </p:txBody>
      </p:sp>
      <p:pic>
        <p:nvPicPr>
          <p:cNvPr id="16387" name="Picture 4" descr="balmer_grot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508625" y="2349500"/>
            <a:ext cx="3240088" cy="4319588"/>
          </a:xfrm>
          <a:noFill/>
        </p:spPr>
      </p:pic>
      <p:pic>
        <p:nvPicPr>
          <p:cNvPr id="16388" name="Picture 6" descr="hydspe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2438400"/>
            <a:ext cx="4608512" cy="4419600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16389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51D1B1FB-7C35-4654-9701-4AB423E1DE26}" type="datetime8">
              <a:rPr lang="es-ES"/>
              <a:pPr/>
              <a:t>18/02/2012 19:22</a:t>
            </a:fld>
            <a:endParaRPr lang="es-ES"/>
          </a:p>
        </p:txBody>
      </p:sp>
      <p:sp>
        <p:nvSpPr>
          <p:cNvPr id="1639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DE530B9-49D5-466B-B355-E116EAB59C55}" type="slidenum">
              <a:rPr lang="es-ES" smtClean="0"/>
              <a:pPr/>
              <a:t>21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 línea de 21 cm del hidrógeno</a:t>
            </a:r>
          </a:p>
        </p:txBody>
      </p:sp>
      <p:sp>
        <p:nvSpPr>
          <p:cNvPr id="1741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z="3100" smtClean="0"/>
              <a:t>El átomo de hidrógeno tiene una línea muy característica con una longitud de 21 cm (1420 MHz) corresondiente a la estructura hiperfina del nivel fundamental (1s).</a:t>
            </a:r>
          </a:p>
          <a:p>
            <a:r>
              <a:rPr lang="es-ES" sz="3100" smtClean="0"/>
              <a:t>Esta radiación es capaz de atravesar el polvoriento medio interestelar mucho mejor que la radiación visible.</a:t>
            </a:r>
          </a:p>
          <a:p>
            <a:r>
              <a:rPr lang="es-ES" sz="3100" smtClean="0"/>
              <a:t>Fue predicha en 1944 por H. C. van der Hulst y observada por primera vez en 1951</a:t>
            </a:r>
          </a:p>
        </p:txBody>
      </p:sp>
      <p:sp>
        <p:nvSpPr>
          <p:cNvPr id="17414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FB42EA6-5214-41C7-9DE0-17B688478336}" type="datetime8">
              <a:rPr lang="es-ES"/>
              <a:pPr/>
              <a:t>18/02/2012 19:23</a:t>
            </a:fld>
            <a:endParaRPr lang="es-ES"/>
          </a:p>
        </p:txBody>
      </p:sp>
      <p:sp>
        <p:nvSpPr>
          <p:cNvPr id="17415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0F1BAF-9D0D-4A0E-95C9-42723AEE9D64}" type="slidenum">
              <a:rPr lang="es-ES" smtClean="0"/>
              <a:pPr/>
              <a:t>22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19:23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23</a:t>
            </a:fld>
            <a:endParaRPr lang="es-ES"/>
          </a:p>
        </p:txBody>
      </p:sp>
      <p:pic>
        <p:nvPicPr>
          <p:cNvPr id="6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268413"/>
            <a:ext cx="7127875" cy="5311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19:23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24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10201275" cy="714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Espectros moleculares</a:t>
            </a:r>
          </a:p>
        </p:txBody>
      </p:sp>
      <p:sp>
        <p:nvSpPr>
          <p:cNvPr id="1843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Las moléculas formadas por varias átomos presentan espectros debido a los distintos niveles energéticos producidos por los estados de rotación y/o vibración moleculares.</a:t>
            </a:r>
          </a:p>
          <a:p>
            <a:r>
              <a:rPr lang="es-ES" smtClean="0"/>
              <a:t>Estas transiciones suelen ser muy poco energéticas, en el rango IR, microondas o mm.</a:t>
            </a:r>
          </a:p>
        </p:txBody>
      </p:sp>
      <p:sp>
        <p:nvSpPr>
          <p:cNvPr id="18438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167C9ABA-EE59-4175-B1D3-96AF86FC1AB9}" type="datetime8">
              <a:rPr lang="es-ES"/>
              <a:pPr/>
              <a:t>18/02/2012 19:23</a:t>
            </a:fld>
            <a:endParaRPr lang="es-ES"/>
          </a:p>
        </p:txBody>
      </p:sp>
      <p:sp>
        <p:nvSpPr>
          <p:cNvPr id="18439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D5F18D-2773-4286-ACD4-2834183E612E}" type="slidenum">
              <a:rPr lang="es-ES" smtClean="0"/>
              <a:pPr/>
              <a:t>25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19:24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26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00338" y="1628775"/>
            <a:ext cx="3781425" cy="3971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19:24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27</a:t>
            </a:fld>
            <a:endParaRPr lang="es-ES"/>
          </a:p>
        </p:txBody>
      </p:sp>
      <p:pic>
        <p:nvPicPr>
          <p:cNvPr id="6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268413"/>
            <a:ext cx="5916613" cy="5329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Fuentes de contínuo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Contínuo térmico (cuerpo negro)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Contínuo sincrotrón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Contínuo Compton inverso</a:t>
            </a:r>
          </a:p>
        </p:txBody>
      </p:sp>
      <p:sp>
        <p:nvSpPr>
          <p:cNvPr id="1946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801588-9D98-480E-9928-A11D4EE17E70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1946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F2660CB-7828-46DF-9FD4-71FF4C7545D6}" type="slidenum">
              <a:rPr lang="es-ES" smtClean="0"/>
              <a:pPr/>
              <a:t>28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cuerpo negro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/>
              <a:t>Imaginemos un cuerpo que absorbe toda la radiación que le llega. Típicamente la eficiencia no es tan grande (a</a:t>
            </a:r>
            <a:r>
              <a:rPr lang="en-US" sz="2400" smtClean="0">
                <a:cs typeface="Arial" charset="0"/>
              </a:rPr>
              <a:t>~0.99)</a:t>
            </a:r>
            <a:r>
              <a:rPr lang="es-ES" sz="2400" smtClean="0"/>
              <a:t>, pero se puede encontrar algo que se comporta casi igual: </a:t>
            </a:r>
            <a:r>
              <a:rPr lang="es-ES" sz="2400" smtClean="0">
                <a:solidFill>
                  <a:srgbClr val="FF0066"/>
                </a:solidFill>
              </a:rPr>
              <a:t>Un agujero en una cavidad</a:t>
            </a:r>
            <a:r>
              <a:rPr lang="es-ES" sz="2400" smtClean="0"/>
              <a:t>.</a:t>
            </a:r>
          </a:p>
        </p:txBody>
      </p:sp>
      <p:pic>
        <p:nvPicPr>
          <p:cNvPr id="20484" name="Picture 6" descr="bb"/>
          <p:cNvPicPr>
            <a:picLocks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760913" y="2809875"/>
            <a:ext cx="3770312" cy="2827338"/>
          </a:xfrm>
          <a:noFill/>
        </p:spPr>
      </p:pic>
      <p:sp>
        <p:nvSpPr>
          <p:cNvPr id="20485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F42B2A0-5333-400F-8F7F-381ACFF53BC0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20486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40F2845-845D-436B-BD60-59E508402957}" type="slidenum">
              <a:rPr lang="es-ES" smtClean="0"/>
              <a:pPr/>
              <a:t>29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Medidas de la luz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Luminosidad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Flujo</a:t>
            </a:r>
          </a:p>
          <a:p>
            <a:pPr eaLnBrk="1" hangingPunct="1"/>
            <a:endParaRPr lang="es-ES" smtClean="0"/>
          </a:p>
          <a:p>
            <a:pPr eaLnBrk="1" hangingPunct="1"/>
            <a:r>
              <a:rPr lang="es-ES" smtClean="0"/>
              <a:t>Intensidad</a:t>
            </a:r>
          </a:p>
          <a:p>
            <a:pPr eaLnBrk="1" hangingPunct="1"/>
            <a:endParaRPr lang="es-ES" smtClean="0"/>
          </a:p>
        </p:txBody>
      </p:sp>
      <p:sp>
        <p:nvSpPr>
          <p:cNvPr id="5124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19D0558-0227-470C-A1D5-31BDD013DC52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512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2021FB7-F943-4C10-B636-E11B4A30A1DE}" type="slidenum">
              <a:rPr lang="es-ES" smtClean="0"/>
              <a:pPr/>
              <a:t>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Radiación del cuerpo negro (II)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838200" y="2362200"/>
            <a:ext cx="7766050" cy="394652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400" smtClean="0"/>
              <a:t>La luz emitida por un cuerpo negro escapaba a la explicación de la física clásica.</a:t>
            </a:r>
          </a:p>
          <a:p>
            <a:pPr eaLnBrk="1" hangingPunct="1">
              <a:lnSpc>
                <a:spcPct val="90000"/>
              </a:lnSpc>
            </a:pPr>
            <a:r>
              <a:rPr lang="es-ES_tradnl" sz="2400" smtClean="0"/>
              <a:t>Kirchoff demostró que su espectro depende solo de la temperatura.</a:t>
            </a:r>
            <a:endParaRPr lang="es-ES" sz="2400" smtClean="0"/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Leyes empíricas: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Ley del desplazamiento de Wien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Ley de Stefan-Boltzmann</a:t>
            </a:r>
          </a:p>
          <a:p>
            <a:pPr eaLnBrk="1" hangingPunct="1">
              <a:lnSpc>
                <a:spcPct val="90000"/>
              </a:lnSpc>
            </a:pPr>
            <a:r>
              <a:rPr lang="es-ES" sz="2400" smtClean="0"/>
              <a:t>Leyes teóricas: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Ley de Rayleigh-Jeans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z="2000" smtClean="0"/>
              <a:t>Ley de Wien</a:t>
            </a:r>
          </a:p>
        </p:txBody>
      </p:sp>
      <p:sp>
        <p:nvSpPr>
          <p:cNvPr id="21508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23DFB13-7AC1-4465-B8BB-59C022A1A79F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21509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24D50A4-007B-4BE1-9D66-D8235DFA0BB5}" type="slidenum">
              <a:rPr lang="es-ES" smtClean="0"/>
              <a:pPr/>
              <a:t>30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AutoShape 2"/>
          <p:cNvSpPr>
            <a:spLocks noGrp="1" noChangeArrowheads="1"/>
          </p:cNvSpPr>
          <p:nvPr>
            <p:ph type="title"/>
          </p:nvPr>
        </p:nvSpPr>
        <p:spPr>
          <a:xfrm>
            <a:off x="755650" y="549275"/>
            <a:ext cx="7924800" cy="1143000"/>
          </a:xfrm>
        </p:spPr>
        <p:txBody>
          <a:bodyPr/>
          <a:lstStyle/>
          <a:p>
            <a:pPr eaLnBrk="1" hangingPunct="1"/>
            <a:r>
              <a:rPr lang="es-ES" smtClean="0"/>
              <a:t>Espectro del cuerpo negro</a:t>
            </a:r>
          </a:p>
        </p:txBody>
      </p:sp>
      <p:pic>
        <p:nvPicPr>
          <p:cNvPr id="22531" name="Picture 4" descr="pimg491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3357563"/>
            <a:ext cx="9359900" cy="3095625"/>
          </a:xfrm>
          <a:solidFill>
            <a:schemeClr val="tx1"/>
          </a:solidFill>
        </p:spPr>
      </p:pic>
      <p:sp>
        <p:nvSpPr>
          <p:cNvPr id="22532" name="Text Box 6"/>
          <p:cNvSpPr txBox="1">
            <a:spLocks noChangeArrowheads="1"/>
          </p:cNvSpPr>
          <p:nvPr/>
        </p:nvSpPr>
        <p:spPr bwMode="auto">
          <a:xfrm>
            <a:off x="1042988" y="1628775"/>
            <a:ext cx="7345362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sz="2400"/>
              <a:t>¿Cómo es la distribución de la energía que emite un cuerpo negro con la longitud de onda (o frecuencia) y la temperatura?</a:t>
            </a:r>
          </a:p>
        </p:txBody>
      </p:sp>
      <p:sp>
        <p:nvSpPr>
          <p:cNvPr id="22533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94A96929-191C-4BA2-8FF7-848F3B54EB53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2253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DDB6D6B-1D0A-4636-B55A-3F1111E66E41}" type="slidenum">
              <a:rPr lang="es-ES" smtClean="0"/>
              <a:pPr/>
              <a:t>31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Ley de desplazamiento de Wien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341438"/>
            <a:ext cx="7693025" cy="995362"/>
          </a:xfrm>
        </p:spPr>
        <p:txBody>
          <a:bodyPr/>
          <a:lstStyle/>
          <a:p>
            <a:pPr eaLnBrk="1" hangingPunct="1"/>
            <a:r>
              <a:rPr lang="es-ES" sz="2400" smtClean="0"/>
              <a:t>La longitud de onda del máximo y la temperatura están relacionadas de forma que:</a:t>
            </a:r>
          </a:p>
          <a:p>
            <a:pPr lvl="1" eaLnBrk="1" hangingPunct="1">
              <a:buFontTx/>
              <a:buNone/>
            </a:pPr>
            <a:endParaRPr lang="es-ES" sz="2000" smtClean="0"/>
          </a:p>
        </p:txBody>
      </p:sp>
      <p:pic>
        <p:nvPicPr>
          <p:cNvPr id="23556" name="Picture 6" descr="wie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913" y="2492375"/>
            <a:ext cx="6911975" cy="41052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3557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7628AF3-32A6-4B12-B37D-E2C7AFA5287C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23558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C930A56A-6D9A-4279-B702-C20BE5DC5FF9}" type="slidenum">
              <a:rPr lang="es-ES" smtClean="0"/>
              <a:pPr/>
              <a:t>32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4"/>
          <p:cNvSpPr>
            <a:spLocks noChangeArrowheads="1"/>
          </p:cNvSpPr>
          <p:nvPr/>
        </p:nvSpPr>
        <p:spPr bwMode="auto">
          <a:xfrm>
            <a:off x="2484438" y="3429000"/>
            <a:ext cx="3095625" cy="10795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es-ES"/>
          </a:p>
        </p:txBody>
      </p:sp>
      <p:sp>
        <p:nvSpPr>
          <p:cNvPr id="24579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Ley de Stefan-Boltzmann</a:t>
            </a:r>
          </a:p>
        </p:txBody>
      </p:sp>
      <p:sp>
        <p:nvSpPr>
          <p:cNvPr id="2458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potencia por unidad de area que emite un cuerpo negro depende de la temperatura con la ley:</a:t>
            </a:r>
          </a:p>
          <a:p>
            <a:pPr eaLnBrk="1" hangingPunct="1"/>
            <a:endParaRPr lang="es-ES" smtClean="0"/>
          </a:p>
          <a:p>
            <a:pPr eaLnBrk="1" hangingPunct="1">
              <a:buFont typeface="Wingdings" pitchFamily="2" charset="2"/>
              <a:buNone/>
            </a:pPr>
            <a:r>
              <a:rPr lang="es-ES" i="1" smtClean="0"/>
              <a:t>                     </a:t>
            </a:r>
            <a:r>
              <a:rPr lang="es-ES" sz="3600" i="1" smtClean="0">
                <a:solidFill>
                  <a:srgbClr val="FF0066"/>
                </a:solidFill>
              </a:rPr>
              <a:t>W = </a:t>
            </a:r>
            <a:r>
              <a:rPr lang="el-GR" sz="3600" i="1" smtClean="0">
                <a:solidFill>
                  <a:srgbClr val="FF0066"/>
                </a:solidFill>
                <a:cs typeface="Arial" charset="0"/>
              </a:rPr>
              <a:t>σ</a:t>
            </a:r>
            <a:r>
              <a:rPr lang="es-ES" sz="3600" i="1" smtClean="0">
                <a:solidFill>
                  <a:srgbClr val="FF0066"/>
                </a:solidFill>
              </a:rPr>
              <a:t> ·T </a:t>
            </a:r>
            <a:r>
              <a:rPr lang="es-ES" sz="3600" i="1" baseline="30000" smtClean="0">
                <a:solidFill>
                  <a:srgbClr val="FF0066"/>
                </a:solidFill>
              </a:rPr>
              <a:t>4 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mtClean="0">
                <a:solidFill>
                  <a:srgbClr val="FF0066"/>
                </a:solidFill>
              </a:rPr>
              <a:t>		</a:t>
            </a:r>
          </a:p>
          <a:p>
            <a:pPr eaLnBrk="1" hangingPunct="1">
              <a:buFont typeface="Wingdings" pitchFamily="2" charset="2"/>
              <a:buNone/>
            </a:pPr>
            <a:r>
              <a:rPr lang="es-ES" sz="2000" smtClean="0">
                <a:solidFill>
                  <a:srgbClr val="FF0066"/>
                </a:solidFill>
              </a:rPr>
              <a:t>     </a:t>
            </a:r>
            <a:r>
              <a:rPr lang="es-ES" smtClean="0"/>
              <a:t>con </a:t>
            </a:r>
            <a:r>
              <a:rPr lang="el-GR" smtClean="0">
                <a:cs typeface="Arial" charset="0"/>
              </a:rPr>
              <a:t>σ</a:t>
            </a:r>
            <a:r>
              <a:rPr lang="es-ES" smtClean="0"/>
              <a:t>=5.670·10-8 (Wm</a:t>
            </a:r>
            <a:r>
              <a:rPr lang="es-ES" baseline="30000" smtClean="0"/>
              <a:t>-2</a:t>
            </a:r>
            <a:r>
              <a:rPr lang="es-ES" smtClean="0"/>
              <a:t>K</a:t>
            </a:r>
            <a:r>
              <a:rPr lang="es-ES" baseline="30000" smtClean="0"/>
              <a:t>-4</a:t>
            </a:r>
            <a:r>
              <a:rPr lang="es-ES" smtClean="0"/>
              <a:t>) (cte de Stefan-Boltzmann) </a:t>
            </a:r>
          </a:p>
        </p:txBody>
      </p:sp>
      <p:sp>
        <p:nvSpPr>
          <p:cNvPr id="24581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37AA1C86-D1B2-4F6F-B61B-19F5357A0F58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24582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1CBA603-A4BF-4AEB-B435-CE2DCD3349AD}" type="slidenum">
              <a:rPr lang="es-ES" smtClean="0"/>
              <a:pPr/>
              <a:t>33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Ley de Rayleigh-Jeans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693025" cy="3443287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/>
              <a:t>Rayleigh calculó el espectro del cuerpo negro teniendo en cuenta que:</a:t>
            </a:r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El número de ondas estacionarias en una caja depende de la frecuencia como</a:t>
            </a:r>
          </a:p>
          <a:p>
            <a:pPr lvl="1" eaLnBrk="1" hangingPunct="1">
              <a:lnSpc>
                <a:spcPct val="80000"/>
              </a:lnSpc>
            </a:pPr>
            <a:endParaRPr lang="es-ES" sz="2000" smtClean="0"/>
          </a:p>
          <a:p>
            <a:pPr lvl="1" eaLnBrk="1" hangingPunct="1">
              <a:lnSpc>
                <a:spcPct val="80000"/>
              </a:lnSpc>
            </a:pPr>
            <a:endParaRPr lang="es-ES" sz="2000" smtClean="0"/>
          </a:p>
          <a:p>
            <a:pPr lvl="1" eaLnBrk="1" hangingPunct="1">
              <a:lnSpc>
                <a:spcPct val="80000"/>
              </a:lnSpc>
            </a:pPr>
            <a:endParaRPr lang="es-ES" sz="2000" smtClean="0"/>
          </a:p>
          <a:p>
            <a:pPr lvl="1" eaLnBrk="1" hangingPunct="1">
              <a:lnSpc>
                <a:spcPct val="80000"/>
              </a:lnSpc>
            </a:pPr>
            <a:endParaRPr lang="es-ES" sz="2000" smtClean="0"/>
          </a:p>
          <a:p>
            <a:pPr lvl="1" eaLnBrk="1" hangingPunct="1">
              <a:lnSpc>
                <a:spcPct val="80000"/>
              </a:lnSpc>
            </a:pPr>
            <a:endParaRPr lang="es-ES" sz="2000" smtClean="0"/>
          </a:p>
          <a:p>
            <a:pPr lvl="1" eaLnBrk="1" hangingPunct="1">
              <a:lnSpc>
                <a:spcPct val="80000"/>
              </a:lnSpc>
            </a:pPr>
            <a:endParaRPr lang="es-ES" sz="2000" smtClean="0"/>
          </a:p>
          <a:p>
            <a:pPr lvl="1" eaLnBrk="1" hangingPunct="1">
              <a:lnSpc>
                <a:spcPct val="80000"/>
              </a:lnSpc>
            </a:pPr>
            <a:r>
              <a:rPr lang="es-ES" sz="2000" smtClean="0"/>
              <a:t>La energía promedio de cada modo es E=kT</a:t>
            </a:r>
          </a:p>
        </p:txBody>
      </p:sp>
      <p:pic>
        <p:nvPicPr>
          <p:cNvPr id="25604" name="Picture 4" descr="cavmod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140200" y="2565400"/>
            <a:ext cx="4219575" cy="18383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5605" name="Picture 6" descr="rj1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067175" y="5084763"/>
            <a:ext cx="4105275" cy="1068387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pic>
        <p:nvPicPr>
          <p:cNvPr id="25606" name="Picture 8" descr="bimg564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492500" y="6237288"/>
            <a:ext cx="3533775" cy="2571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5607" name="6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1F9B322-4C4E-4620-84B1-AB91CD7F2CDB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25608" name="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7C3EDA3-4E9C-449F-9F20-3C7DCC217DA7}" type="slidenum">
              <a:rPr lang="es-ES" smtClean="0"/>
              <a:pPr/>
              <a:t>34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AutoShape 2"/>
          <p:cNvSpPr>
            <a:spLocks noGrp="1" noChangeArrowheads="1"/>
          </p:cNvSpPr>
          <p:nvPr>
            <p:ph type="title"/>
          </p:nvPr>
        </p:nvSpPr>
        <p:spPr>
          <a:xfrm>
            <a:off x="762000" y="762000"/>
            <a:ext cx="8202613" cy="1143000"/>
          </a:xfrm>
        </p:spPr>
        <p:txBody>
          <a:bodyPr/>
          <a:lstStyle/>
          <a:p>
            <a:pPr eaLnBrk="1" hangingPunct="1"/>
            <a:r>
              <a:rPr lang="es-ES" sz="3200" smtClean="0"/>
              <a:t>La ley de Rayleigh-Jeans y la catástrofe ultravioleta</a:t>
            </a:r>
          </a:p>
        </p:txBody>
      </p:sp>
      <p:pic>
        <p:nvPicPr>
          <p:cNvPr id="26627" name="Picture 4" descr="uvcatas"/>
          <p:cNvPicPr>
            <a:picLocks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3779838" y="2565400"/>
            <a:ext cx="5364162" cy="3452813"/>
          </a:xfrm>
          <a:solidFill>
            <a:schemeClr val="tx1"/>
          </a:solidFill>
        </p:spPr>
      </p:pic>
      <p:pic>
        <p:nvPicPr>
          <p:cNvPr id="26628" name="Picture 6" descr="rayj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7088" y="3213100"/>
            <a:ext cx="3024187" cy="1357313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6629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7DAA0A5-626E-4D72-A658-3C5BD757FB89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266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71A152B6-5C0A-4E87-8437-558578D3F76E}" type="slidenum">
              <a:rPr lang="es-ES" smtClean="0"/>
              <a:pPr/>
              <a:t>35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La Ley de Wien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27088" y="1484313"/>
            <a:ext cx="7693025" cy="17145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En 1896, usando su ley del desplazamiento y la ley de Stefan-Boltzmann, Wien propone la siguiente ley: 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r>
              <a:rPr lang="es-ES" smtClean="0"/>
              <a:t>              </a:t>
            </a:r>
            <a:r>
              <a:rPr lang="es-ES" smtClean="0">
                <a:hlinkClick r:id="rId2" tooltip="energy"/>
              </a:rPr>
              <a:t>E</a:t>
            </a:r>
            <a:r>
              <a:rPr lang="es-ES" smtClean="0"/>
              <a:t>(</a:t>
            </a:r>
            <a:r>
              <a:rPr lang="es-ES" smtClean="0">
                <a:hlinkClick r:id="rId3" tooltip="wavelength"/>
              </a:rPr>
              <a:t>λ</a:t>
            </a:r>
            <a:r>
              <a:rPr lang="es-ES" smtClean="0"/>
              <a:t> )= (c</a:t>
            </a:r>
            <a:r>
              <a:rPr lang="es-ES" baseline="-25000" smtClean="0"/>
              <a:t>1</a:t>
            </a:r>
            <a:r>
              <a:rPr lang="es-ES" smtClean="0"/>
              <a:t> / </a:t>
            </a:r>
            <a:r>
              <a:rPr lang="es-ES" smtClean="0">
                <a:hlinkClick r:id="rId3" tooltip="wavelength"/>
              </a:rPr>
              <a:t>λ</a:t>
            </a:r>
            <a:r>
              <a:rPr lang="es-ES" baseline="30000" smtClean="0"/>
              <a:t>5</a:t>
            </a:r>
            <a:r>
              <a:rPr lang="es-ES" smtClean="0"/>
              <a:t>) / </a:t>
            </a:r>
            <a:r>
              <a:rPr lang="es-ES" smtClean="0">
                <a:hlinkClick r:id="rId4" tooltip="exp"/>
              </a:rPr>
              <a:t>exp</a:t>
            </a:r>
            <a:r>
              <a:rPr lang="es-ES" smtClean="0"/>
              <a:t>(c</a:t>
            </a:r>
            <a:r>
              <a:rPr lang="es-ES" baseline="-25000" smtClean="0"/>
              <a:t>2</a:t>
            </a:r>
            <a:r>
              <a:rPr lang="es-ES" smtClean="0"/>
              <a:t>/</a:t>
            </a:r>
            <a:r>
              <a:rPr lang="es-ES" smtClean="0">
                <a:hlinkClick r:id="rId3" tooltip="wavelength"/>
              </a:rPr>
              <a:t>λ</a:t>
            </a:r>
            <a:r>
              <a:rPr lang="es-ES" smtClean="0">
                <a:hlinkClick r:id="rId5" tooltip="temperature"/>
              </a:rPr>
              <a:t>T</a:t>
            </a:r>
            <a:r>
              <a:rPr lang="es-ES" smtClean="0"/>
              <a:t>) </a:t>
            </a:r>
          </a:p>
        </p:txBody>
      </p:sp>
      <p:pic>
        <p:nvPicPr>
          <p:cNvPr id="27652" name="Picture 4" descr="wimg204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484438" y="3990975"/>
            <a:ext cx="4465637" cy="286702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7653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4A662CF-7811-47B7-A96A-A269007B8D56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27654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C7569CC-9A66-446A-AC3C-F2998395DCF4}" type="slidenum">
              <a:rPr lang="es-ES" smtClean="0"/>
              <a:pPr/>
              <a:t>36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7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La ley de Planck</a:t>
            </a:r>
          </a:p>
        </p:txBody>
      </p:sp>
      <p:sp>
        <p:nvSpPr>
          <p:cNvPr id="1028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El cuerpo negro emite radiación de forma isótropa con una intensidad específica (brillo) dado por:</a:t>
            </a:r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endParaRPr lang="es-ES" smtClean="0"/>
          </a:p>
          <a:p>
            <a:pPr>
              <a:buFontTx/>
              <a:buNone/>
            </a:pPr>
            <a:r>
              <a:rPr lang="es-ES" smtClean="0"/>
              <a:t>Cuyas unidades son W m</a:t>
            </a:r>
            <a:r>
              <a:rPr lang="es-ES" baseline="30000" smtClean="0"/>
              <a:t>-2</a:t>
            </a:r>
            <a:r>
              <a:rPr lang="es-ES" smtClean="0"/>
              <a:t> Hz</a:t>
            </a:r>
            <a:r>
              <a:rPr lang="es-ES" baseline="30000" smtClean="0"/>
              <a:t>-1</a:t>
            </a:r>
            <a:r>
              <a:rPr lang="es-ES" smtClean="0"/>
              <a:t> strad</a:t>
            </a:r>
            <a:r>
              <a:rPr lang="es-ES" baseline="30000" smtClean="0"/>
              <a:t>-1</a:t>
            </a:r>
            <a:endParaRPr lang="es-ES" smtClean="0"/>
          </a:p>
          <a:p>
            <a:pPr>
              <a:buFontTx/>
              <a:buNone/>
            </a:pPr>
            <a:r>
              <a:rPr lang="es-ES" smtClean="0"/>
              <a:t>		</a:t>
            </a:r>
          </a:p>
        </p:txBody>
      </p:sp>
      <p:graphicFrame>
        <p:nvGraphicFramePr>
          <p:cNvPr id="1026" name="Object 2"/>
          <p:cNvGraphicFramePr>
            <a:graphicFrameLocks noChangeAspect="1"/>
          </p:cNvGraphicFramePr>
          <p:nvPr/>
        </p:nvGraphicFramePr>
        <p:xfrm>
          <a:off x="2317750" y="3284538"/>
          <a:ext cx="4813300" cy="1844675"/>
        </p:xfrm>
        <a:graphic>
          <a:graphicData uri="http://schemas.openxmlformats.org/presentationml/2006/ole">
            <p:oleObj spid="_x0000_s1026" name="Ecuación" r:id="rId3" imgW="1358640" imgH="520560" progId="Equation.3">
              <p:embed/>
            </p:oleObj>
          </a:graphicData>
        </a:graphic>
      </p:graphicFrame>
      <p:sp>
        <p:nvSpPr>
          <p:cNvPr id="1029" name="4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C697B3-80F7-4609-A093-9FF8D7E741BB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1030" name="5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F79D305-C178-4F9D-8F8A-A179A551F91E}" type="slidenum">
              <a:rPr lang="es-ES" smtClean="0"/>
              <a:pPr/>
              <a:t>37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mtClean="0"/>
              <a:t>¿Cuerpos negros?</a:t>
            </a:r>
            <a:endParaRPr lang="es-ES" smtClean="0"/>
          </a:p>
        </p:txBody>
      </p:sp>
      <p:pic>
        <p:nvPicPr>
          <p:cNvPr id="40968" name="Picture 8" descr="SolarIrrVblackbody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1916113"/>
            <a:ext cx="7488237" cy="4638675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  <p:sp>
        <p:nvSpPr>
          <p:cNvPr id="28678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C4EC138-4913-45AB-B463-0E7805DFD4BD}" type="datetime8">
              <a:rPr lang="es-ES"/>
              <a:pPr/>
              <a:t>18/02/2012 19:25</a:t>
            </a:fld>
            <a:endParaRPr lang="es-ES"/>
          </a:p>
        </p:txBody>
      </p:sp>
      <p:sp>
        <p:nvSpPr>
          <p:cNvPr id="28679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12A7958-9938-48C1-A68F-16CCF9C5AD7D}" type="slidenum">
              <a:rPr lang="es-ES" smtClean="0"/>
              <a:pPr/>
              <a:t>38</a:t>
            </a:fld>
            <a:endParaRPr lang="es-ES" smtClean="0"/>
          </a:p>
        </p:txBody>
      </p:sp>
      <p:sp>
        <p:nvSpPr>
          <p:cNvPr id="8" name="7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7" dur="2000"/>
                                        <p:tgtEl>
                                          <p:spTgt spid="409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19:25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39</a:t>
            </a:fld>
            <a:endParaRPr lang="es-ES"/>
          </a:p>
        </p:txBody>
      </p:sp>
      <p:pic>
        <p:nvPicPr>
          <p:cNvPr id="6" name="Picture 10" descr="emission_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550" y="0"/>
            <a:ext cx="6616700" cy="7272338"/>
          </a:xfrm>
          <a:prstGeom prst="rect">
            <a:avLst/>
          </a:prstGeom>
          <a:solidFill>
            <a:schemeClr val="tx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Intensidad específica – Brillo espectral</a:t>
            </a:r>
          </a:p>
        </p:txBody>
      </p:sp>
      <p:sp>
        <p:nvSpPr>
          <p:cNvPr id="61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 smtClean="0"/>
          </a:p>
        </p:txBody>
      </p:sp>
      <p:pic>
        <p:nvPicPr>
          <p:cNvPr id="6148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74950" y="1744663"/>
            <a:ext cx="6369050" cy="5113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0825" y="1773238"/>
            <a:ext cx="48577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50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BA8CA9E8-3DDF-4951-B6EB-E3F20F1017A0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6151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BEE8A604-7A19-47C9-BD4E-432FBFEFC06C}" type="slidenum">
              <a:rPr lang="es-ES" smtClean="0"/>
              <a:pPr/>
              <a:t>4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19:25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40</a:t>
            </a:fld>
            <a:endParaRPr lang="es-ES"/>
          </a:p>
        </p:txBody>
      </p:sp>
      <p:pic>
        <p:nvPicPr>
          <p:cNvPr id="6" name="Picture 4" descr="Black-ma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19250" y="2349500"/>
            <a:ext cx="6265863" cy="4210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7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8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9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0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AutoShap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_tradnl" sz="3200" smtClean="0"/>
              <a:t>El mejor cuerpo negro: La radiación de fondo</a:t>
            </a:r>
            <a:endParaRPr lang="es-ES" sz="3200" smtClean="0"/>
          </a:p>
        </p:txBody>
      </p:sp>
      <p:pic>
        <p:nvPicPr>
          <p:cNvPr id="29699" name="Picture 4" descr="724px-Firas_spectrum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989138"/>
            <a:ext cx="5680075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970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CDB9A863-8A69-41F5-A9D7-73026DDEF6A0}" type="datetime8">
              <a:rPr lang="es-ES"/>
              <a:pPr/>
              <a:t>18/02/2012 19:25</a:t>
            </a:fld>
            <a:endParaRPr lang="es-ES"/>
          </a:p>
        </p:txBody>
      </p:sp>
      <p:sp>
        <p:nvSpPr>
          <p:cNvPr id="2970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EFB764A-2816-44BB-8E4A-E4DD6B7BE84E}" type="slidenum">
              <a:rPr lang="es-ES" smtClean="0"/>
              <a:pPr/>
              <a:t>41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Radiación sincrotrón</a:t>
            </a:r>
          </a:p>
        </p:txBody>
      </p:sp>
      <p:sp>
        <p:nvSpPr>
          <p:cNvPr id="3072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Una partícula cargada que se mueve a velocidad relativista en el seno de un campo magnético describe una órbita helicoidal y emite radiación.</a:t>
            </a:r>
          </a:p>
          <a:p>
            <a:r>
              <a:rPr lang="es-ES" smtClean="0"/>
              <a:t>La emisión sincrotrón está polarizada</a:t>
            </a:r>
          </a:p>
        </p:txBody>
      </p:sp>
      <p:sp>
        <p:nvSpPr>
          <p:cNvPr id="30726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8902B33-2527-45CE-AA6B-369E727DE27D}" type="datetime8">
              <a:rPr lang="es-ES"/>
              <a:pPr/>
              <a:t>18/02/2012 19:26</a:t>
            </a:fld>
            <a:endParaRPr lang="es-ES"/>
          </a:p>
        </p:txBody>
      </p:sp>
      <p:sp>
        <p:nvSpPr>
          <p:cNvPr id="30727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95E81CB0-9E7F-4CE7-8CFB-DC7E3DFA18E0}" type="slidenum">
              <a:rPr lang="es-ES" smtClean="0"/>
              <a:pPr/>
              <a:t>42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19:26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43</a:t>
            </a:fld>
            <a:endParaRPr lang="es-ES"/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1412875"/>
            <a:ext cx="65532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19:26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44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836712"/>
            <a:ext cx="6696075" cy="56403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Emisión estimulada - Másers</a:t>
            </a:r>
          </a:p>
        </p:txBody>
      </p:sp>
      <p:sp>
        <p:nvSpPr>
          <p:cNvPr id="31747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Los Masers (Microwave Amplified Stimulated Emission of Radiation) son lugares donde la emisión de algunas líneas moleculares son amplificadas:</a:t>
            </a:r>
          </a:p>
          <a:p>
            <a:pPr lvl="1"/>
            <a:r>
              <a:rPr lang="es-ES" smtClean="0"/>
              <a:t>Inversión de población</a:t>
            </a:r>
          </a:p>
          <a:p>
            <a:pPr lvl="1"/>
            <a:r>
              <a:rPr lang="es-ES" smtClean="0"/>
              <a:t>Radiación estimulante</a:t>
            </a:r>
          </a:p>
          <a:p>
            <a:r>
              <a:rPr lang="es-ES" smtClean="0"/>
              <a:t>Ej. Máser de H</a:t>
            </a:r>
            <a:r>
              <a:rPr lang="es-ES" baseline="-25000" smtClean="0"/>
              <a:t>2</a:t>
            </a:r>
            <a:r>
              <a:rPr lang="es-ES" smtClean="0"/>
              <a:t>O a 22 GHz (línea más brillante en radio)</a:t>
            </a:r>
          </a:p>
        </p:txBody>
      </p:sp>
      <p:sp>
        <p:nvSpPr>
          <p:cNvPr id="31748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1D6B9A0-7969-4790-9B5C-6A4A2CB7A0A7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31749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8C77182-A58E-4E07-81A3-1491521A70F4}" type="slidenum">
              <a:rPr lang="es-ES" smtClean="0"/>
              <a:pPr/>
              <a:t>45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z="4000" smtClean="0"/>
              <a:t>Luminosidad, tamaño y temperatura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La luminosidad de una estrella, si suponemos que emite como un cuerpo negro, puede escribirse como: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s-ES" smtClean="0"/>
              <a:t>               L=4</a:t>
            </a:r>
            <a:r>
              <a:rPr lang="el-GR" smtClean="0">
                <a:cs typeface="Arial" charset="0"/>
              </a:rPr>
              <a:t>π</a:t>
            </a:r>
            <a:r>
              <a:rPr lang="es-ES" smtClean="0">
                <a:cs typeface="Arial" charset="0"/>
              </a:rPr>
              <a:t>R</a:t>
            </a:r>
            <a:r>
              <a:rPr lang="es-ES" baseline="30000" smtClean="0">
                <a:cs typeface="Arial" charset="0"/>
              </a:rPr>
              <a:t>2 </a:t>
            </a:r>
            <a:r>
              <a:rPr lang="el-GR" smtClean="0">
                <a:cs typeface="Arial" charset="0"/>
              </a:rPr>
              <a:t>σ</a:t>
            </a:r>
            <a:r>
              <a:rPr lang="es-ES" smtClean="0">
                <a:cs typeface="Arial" charset="0"/>
              </a:rPr>
              <a:t>T</a:t>
            </a:r>
            <a:r>
              <a:rPr lang="es-ES" baseline="30000" smtClean="0">
                <a:cs typeface="Arial" charset="0"/>
              </a:rPr>
              <a:t>4 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cs typeface="Arial" charset="0"/>
              </a:rPr>
              <a:t>Las estrellas son más brillantes porque: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>
                <a:cs typeface="Arial" charset="0"/>
              </a:rPr>
              <a:t>Son más grandes</a:t>
            </a:r>
          </a:p>
          <a:p>
            <a:pPr lvl="1" eaLnBrk="1" hangingPunct="1">
              <a:lnSpc>
                <a:spcPct val="90000"/>
              </a:lnSpc>
            </a:pPr>
            <a:r>
              <a:rPr lang="es-ES" smtClean="0">
                <a:cs typeface="Arial" charset="0"/>
              </a:rPr>
              <a:t>Son más calientes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>
                <a:cs typeface="Arial" charset="0"/>
              </a:rPr>
              <a:t>Esta temperatura se llama “temperatura efectiva”</a:t>
            </a:r>
            <a:endParaRPr lang="el-GR" smtClean="0">
              <a:cs typeface="Arial" charset="0"/>
            </a:endParaRPr>
          </a:p>
        </p:txBody>
      </p:sp>
      <p:sp>
        <p:nvSpPr>
          <p:cNvPr id="32772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B223E2D-81F5-424B-A58A-068915B0A138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3277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3C85857-ADB5-45AD-862E-93310B2CD745}" type="slidenum">
              <a:rPr lang="es-ES" smtClean="0"/>
              <a:pPr/>
              <a:t>46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El brillo de las estrellas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800" smtClean="0"/>
              <a:t>El brillo de las estrellas se mide en magnitudes desde el siglo II a.C.</a:t>
            </a:r>
          </a:p>
          <a:p>
            <a:pPr eaLnBrk="1" hangingPunct="1"/>
            <a:r>
              <a:rPr lang="es-ES" sz="2800" smtClean="0"/>
              <a:t>Hiparco de Alejandría definió las magnitudes de forma que las más brillantes fueran de magnitud 1 y las menos brillantes (a simple vista) de magnitud 6.</a:t>
            </a:r>
          </a:p>
          <a:p>
            <a:pPr eaLnBrk="1" hangingPunct="1"/>
            <a:r>
              <a:rPr lang="es-ES" sz="2800" smtClean="0"/>
              <a:t>Este sistema (aunque cuantificado y sitematizado) sigue en uso hoy, 22 siglos después !!!!!</a:t>
            </a:r>
          </a:p>
        </p:txBody>
      </p:sp>
      <p:sp>
        <p:nvSpPr>
          <p:cNvPr id="33796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F8B8528D-41E7-4349-B1EA-8C0338618FF8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33797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7188CA4-D4D4-4296-AB21-F7DCBD8FC2EE}" type="slidenum">
              <a:rPr lang="es-ES" smtClean="0"/>
              <a:pPr/>
              <a:t>47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Magnitud aparente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mtClean="0"/>
              <a:t>Pogson se dio cuenta de que 5 magnitudes de diferencia equivalen a un factor 100 en brillo, y que 2.5</a:t>
            </a:r>
            <a:r>
              <a:rPr lang="es-ES" baseline="30000" smtClean="0"/>
              <a:t>5</a:t>
            </a:r>
            <a:r>
              <a:rPr lang="en-US" smtClean="0">
                <a:cs typeface="Arial" charset="0"/>
              </a:rPr>
              <a:t>~100.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Se define la magnitud aparente de una estrella como:</a:t>
            </a:r>
          </a:p>
          <a:p>
            <a:pPr lvl="1" eaLnBrk="1" hangingPunct="1">
              <a:lnSpc>
                <a:spcPct val="90000"/>
              </a:lnSpc>
              <a:buFontTx/>
              <a:buNone/>
            </a:pPr>
            <a:r>
              <a:rPr lang="es-ES" smtClean="0"/>
              <a:t>	m=-2.5 log (f/f</a:t>
            </a:r>
            <a:r>
              <a:rPr lang="es-ES" baseline="-25000" smtClean="0"/>
              <a:t>0</a:t>
            </a:r>
            <a:r>
              <a:rPr lang="es-ES" smtClean="0"/>
              <a:t>)</a:t>
            </a:r>
            <a:endParaRPr lang="es-ES" baseline="-25000" smtClean="0"/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La constante f</a:t>
            </a:r>
            <a:r>
              <a:rPr lang="es-ES" baseline="-25000" smtClean="0"/>
              <a:t>0</a:t>
            </a:r>
            <a:r>
              <a:rPr lang="es-ES" smtClean="0"/>
              <a:t> define el cero de la escala.</a:t>
            </a:r>
          </a:p>
          <a:p>
            <a:pPr eaLnBrk="1" hangingPunct="1">
              <a:lnSpc>
                <a:spcPct val="90000"/>
              </a:lnSpc>
            </a:pPr>
            <a:r>
              <a:rPr lang="es-ES" smtClean="0"/>
              <a:t>Durante mucho tiempo se usó la estrella Vega como cero de la escala.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s-ES" smtClean="0"/>
          </a:p>
        </p:txBody>
      </p:sp>
      <p:sp>
        <p:nvSpPr>
          <p:cNvPr id="3482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DD47B52-2016-49E6-B63F-1E22F0F771CE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3482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8A1DCE07-BAD7-41C5-9C56-668D54ADFB11}" type="slidenum">
              <a:rPr lang="es-ES" smtClean="0"/>
              <a:pPr/>
              <a:t>48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229600" cy="908050"/>
          </a:xfrm>
        </p:spPr>
        <p:txBody>
          <a:bodyPr/>
          <a:lstStyle/>
          <a:p>
            <a:pPr eaLnBrk="1" hangingPunct="1"/>
            <a:r>
              <a:rPr lang="es-ES" smtClean="0"/>
              <a:t>Colores y filtros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908050"/>
            <a:ext cx="8229600" cy="3168650"/>
          </a:xfrm>
        </p:spPr>
        <p:txBody>
          <a:bodyPr/>
          <a:lstStyle/>
          <a:p>
            <a:pPr eaLnBrk="1" hangingPunct="1"/>
            <a:r>
              <a:rPr lang="es-ES" sz="2800" smtClean="0"/>
              <a:t>La magnitud suele calcularse en un rango más o menos amplio de longitudes de onda. La diferencia de estas magnitudes en determinados filtros se llaman “índices de color” o simplemente “colores”.</a:t>
            </a:r>
          </a:p>
          <a:p>
            <a:pPr eaLnBrk="1" hangingPunct="1"/>
            <a:r>
              <a:rPr lang="es-ES" sz="2800" smtClean="0"/>
              <a:t>Se define un sistema de filtros fotométricos: (UBVRI Johnson </a:t>
            </a:r>
            <a:r>
              <a:rPr lang="es-ES" sz="2800" smtClean="0">
                <a:sym typeface="Wingdings" pitchFamily="2" charset="2"/>
              </a:rPr>
              <a:t>m</a:t>
            </a:r>
            <a:r>
              <a:rPr lang="es-ES" sz="2800" baseline="-25000" smtClean="0">
                <a:sym typeface="Wingdings" pitchFamily="2" charset="2"/>
              </a:rPr>
              <a:t>U</a:t>
            </a:r>
            <a:r>
              <a:rPr lang="es-ES" sz="2800" smtClean="0">
                <a:sym typeface="Wingdings" pitchFamily="2" charset="2"/>
              </a:rPr>
              <a:t>, m</a:t>
            </a:r>
            <a:r>
              <a:rPr lang="es-ES" sz="2800" baseline="-25000" smtClean="0">
                <a:sym typeface="Wingdings" pitchFamily="2" charset="2"/>
              </a:rPr>
              <a:t>B</a:t>
            </a:r>
            <a:r>
              <a:rPr lang="es-ES" sz="2800" smtClean="0">
                <a:sym typeface="Wingdings" pitchFamily="2" charset="2"/>
              </a:rPr>
              <a:t>, etc..)</a:t>
            </a:r>
            <a:r>
              <a:rPr lang="es-ES" sz="2800" smtClean="0"/>
              <a:t> </a:t>
            </a:r>
          </a:p>
        </p:txBody>
      </p:sp>
      <p:graphicFrame>
        <p:nvGraphicFramePr>
          <p:cNvPr id="96331" name="Group 75"/>
          <p:cNvGraphicFramePr>
            <a:graphicFrameLocks noGrp="1"/>
          </p:cNvGraphicFramePr>
          <p:nvPr/>
        </p:nvGraphicFramePr>
        <p:xfrm>
          <a:off x="1908175" y="4149725"/>
          <a:ext cx="5400675" cy="2377440"/>
        </p:xfrm>
        <a:graphic>
          <a:graphicData uri="http://schemas.openxmlformats.org/drawingml/2006/table">
            <a:tbl>
              <a:tblPr/>
              <a:tblGrid>
                <a:gridCol w="1800225"/>
                <a:gridCol w="1800225"/>
                <a:gridCol w="1800225"/>
              </a:tblGrid>
              <a:tr h="379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Filtro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Color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Rango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2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Ultravioleta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300-400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660066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B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Azul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360-550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Visible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480-680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2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Rojo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530-950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794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Infrarrojo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s-ES" sz="20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charset="0"/>
                        </a:rPr>
                        <a:t>700-1200 nm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993300"/>
                    </a:solidFill>
                  </a:tcPr>
                </a:tc>
              </a:tr>
            </a:tbl>
          </a:graphicData>
        </a:graphic>
      </p:graphicFrame>
      <p:sp>
        <p:nvSpPr>
          <p:cNvPr id="35875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E34DF1B-6EAC-4C1D-AE89-E89D710CEA8F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35876" name="6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FCF1CA2-8236-4D88-9B49-36C3D3E16532}" type="slidenum">
              <a:rPr lang="es-ES" smtClean="0"/>
              <a:pPr/>
              <a:t>49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Intensidad total – Brillo superficial</a:t>
            </a:r>
          </a:p>
        </p:txBody>
      </p:sp>
      <p:pic>
        <p:nvPicPr>
          <p:cNvPr id="7171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2555875" y="2420938"/>
            <a:ext cx="3963988" cy="2592387"/>
          </a:xfrm>
          <a:noFill/>
        </p:spPr>
      </p:pic>
      <p:sp>
        <p:nvSpPr>
          <p:cNvPr id="7172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2FB8E5AB-4493-45E2-91FE-D56BA7BCD2CE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717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687CF5E1-DB3D-4155-973F-01FE7399D130}" type="slidenum">
              <a:rPr lang="es-ES" smtClean="0"/>
              <a:pPr/>
              <a:t>5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19:26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50</a:t>
            </a:fld>
            <a:endParaRPr lang="es-ES"/>
          </a:p>
        </p:txBody>
      </p:sp>
      <p:pic>
        <p:nvPicPr>
          <p:cNvPr id="6" name="Picture 3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268413"/>
            <a:ext cx="92217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4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to="" calcmode="lin" valueType="num">
                                      <p:cBhvr>
                                        <p:cTn id="7" dur="1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4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to="" calcmode="lin" valueType="num">
                                      <p:cBhvr>
                                        <p:cTn id="11" dur="1"/>
                                        <p:tgtEl>
                                          <p:spTgt spid="6"/>
                                        </p:tgtEl>
                                        <p:attrNameLst>
                                          <p:attrName/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468313" y="0"/>
            <a:ext cx="8229600" cy="1143000"/>
          </a:xfrm>
        </p:spPr>
        <p:txBody>
          <a:bodyPr/>
          <a:lstStyle/>
          <a:p>
            <a:pPr eaLnBrk="1" hangingPunct="1"/>
            <a:r>
              <a:rPr lang="es-ES" smtClean="0"/>
              <a:t>Magnitud absoluta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268413"/>
            <a:ext cx="8229600" cy="54006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/>
              <a:t>La magnitud aparente no nos informa del brillo intrínseco de la estrella, puesto que dos estrellas igual de brillantes tendrán magnitudes diferentes si se encuentran a distintas distancias. 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Para eliminar el efecto de la distancia, se define la Magnitud absoluta como la que tendría la estrella si estuviera a una distancia de 10 parsecs.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Como el flujo disminuye con el cuadrado de la distancia, se tiene que, a 10pc el flujo es: f</a:t>
            </a:r>
            <a:r>
              <a:rPr lang="es-ES" sz="2400" baseline="-25000" smtClean="0"/>
              <a:t>10</a:t>
            </a:r>
            <a:r>
              <a:rPr lang="es-ES" sz="2400" smtClean="0"/>
              <a:t>=fr</a:t>
            </a:r>
            <a:r>
              <a:rPr lang="es-ES" sz="2400" baseline="30000" smtClean="0"/>
              <a:t>2</a:t>
            </a:r>
            <a:r>
              <a:rPr lang="es-ES" sz="2400" smtClean="0"/>
              <a:t>/10</a:t>
            </a:r>
            <a:r>
              <a:rPr lang="es-ES" sz="2400" baseline="30000" smtClean="0"/>
              <a:t>2</a:t>
            </a:r>
            <a:r>
              <a:rPr lang="es-ES" sz="2400" smtClean="0"/>
              <a:t>. Entonces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smtClean="0"/>
              <a:t>	     M=-2.5 log (fr</a:t>
            </a:r>
            <a:r>
              <a:rPr lang="es-ES" sz="2400" baseline="30000" smtClean="0"/>
              <a:t>2</a:t>
            </a:r>
            <a:r>
              <a:rPr lang="es-ES" sz="2400" smtClean="0"/>
              <a:t>/10</a:t>
            </a:r>
            <a:r>
              <a:rPr lang="es-ES" sz="2400" baseline="30000" smtClean="0"/>
              <a:t>2</a:t>
            </a:r>
            <a:r>
              <a:rPr lang="es-ES" sz="2400" smtClean="0"/>
              <a:t>)=m-5 log(r)+5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El efecto de la distancia en la magnitud es: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smtClean="0"/>
              <a:t>	  m-M=5 log(r)-5         Módulo de distancia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Si, de algún modo podemos saber el brillo intrínseco de un astro (su magnitud absoluta), midiendo su magnitud aparente podemos calcular su distancia </a:t>
            </a:r>
            <a:r>
              <a:rPr lang="es-ES" sz="2400" smtClean="0">
                <a:sym typeface="Wingdings" pitchFamily="2" charset="2"/>
              </a:rPr>
              <a:t> Candelas standard</a:t>
            </a:r>
            <a:endParaRPr lang="es-ES" sz="2400" smtClean="0"/>
          </a:p>
        </p:txBody>
      </p:sp>
      <p:sp>
        <p:nvSpPr>
          <p:cNvPr id="36868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714B558A-EE00-4B9B-A2AD-CA475413D45B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36869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EA57D6C0-F06B-4697-8745-716ADAD911F7}" type="slidenum">
              <a:rPr lang="es-ES" smtClean="0"/>
              <a:pPr/>
              <a:t>51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Brillo superficial … otra vez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s-ES" sz="2800" smtClean="0"/>
              <a:t>Cuando tenemos una fuente extensa, para definir la magnitud en lugar del flujo usamos la intensidad. El resultado viene dado en “magnitudes por segundo de arco al cuadrado”: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s-ES" sz="2800" smtClean="0"/>
              <a:t>		</a:t>
            </a:r>
            <a:r>
              <a:rPr lang="el-GR" sz="2800" smtClean="0">
                <a:cs typeface="Arial" charset="0"/>
              </a:rPr>
              <a:t>μ</a:t>
            </a:r>
            <a:r>
              <a:rPr lang="es-ES" sz="2800" smtClean="0"/>
              <a:t>=-2.5 log (I/f</a:t>
            </a:r>
            <a:r>
              <a:rPr lang="es-ES" sz="2800" baseline="-25000" smtClean="0"/>
              <a:t>0</a:t>
            </a:r>
            <a:r>
              <a:rPr lang="es-ES" sz="2800" smtClean="0"/>
              <a:t>)</a:t>
            </a:r>
          </a:p>
          <a:p>
            <a:pPr eaLnBrk="1" hangingPunct="1">
              <a:lnSpc>
                <a:spcPct val="90000"/>
              </a:lnSpc>
            </a:pPr>
            <a:r>
              <a:rPr lang="es-ES" sz="2800" smtClean="0"/>
              <a:t>Si medimos una magnitud m en un ángulo sólido </a:t>
            </a:r>
            <a:r>
              <a:rPr lang="el-GR" sz="2800" smtClean="0">
                <a:cs typeface="Arial" charset="0"/>
              </a:rPr>
              <a:t>Ω</a:t>
            </a:r>
            <a:r>
              <a:rPr lang="es-ES" sz="2800" smtClean="0">
                <a:cs typeface="Arial" charset="0"/>
              </a:rPr>
              <a:t>, se tiene que: </a:t>
            </a:r>
            <a:r>
              <a:rPr lang="el-GR" sz="2800" smtClean="0">
                <a:cs typeface="Arial" charset="0"/>
              </a:rPr>
              <a:t>μ</a:t>
            </a:r>
            <a:r>
              <a:rPr lang="es-ES" sz="2800" smtClean="0">
                <a:cs typeface="Arial" charset="0"/>
              </a:rPr>
              <a:t>=m+2.5 log </a:t>
            </a:r>
            <a:r>
              <a:rPr lang="el-GR" sz="2800" smtClean="0">
                <a:cs typeface="Arial" charset="0"/>
              </a:rPr>
              <a:t>Ω</a:t>
            </a:r>
            <a:endParaRPr lang="es-ES" sz="2800" smtClean="0">
              <a:cs typeface="Arial" charset="0"/>
            </a:endParaRPr>
          </a:p>
          <a:p>
            <a:pPr eaLnBrk="1" hangingPunct="1">
              <a:lnSpc>
                <a:spcPct val="90000"/>
              </a:lnSpc>
            </a:pPr>
            <a:r>
              <a:rPr lang="es-ES" sz="2800" smtClean="0">
                <a:cs typeface="Arial" charset="0"/>
              </a:rPr>
              <a:t>Como el ángulo sólido disminuye con la distancia igual que el flujo, el brillo superficial no depende de la distancia !!!</a:t>
            </a:r>
            <a:endParaRPr lang="el-GR" sz="2800" smtClean="0">
              <a:cs typeface="Arial" charset="0"/>
            </a:endParaRPr>
          </a:p>
        </p:txBody>
      </p:sp>
      <p:sp>
        <p:nvSpPr>
          <p:cNvPr id="37892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D6815167-3213-45F5-9FF1-C061532D3D03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37893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073573DC-33D4-4D45-9835-5A43135718FD}" type="slidenum">
              <a:rPr lang="es-ES" smtClean="0"/>
              <a:pPr/>
              <a:t>52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Extinción y enrojecimiento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600200"/>
            <a:ext cx="8229600" cy="49244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400" smtClean="0"/>
              <a:t>En realidad, el medio interestelar no es completamente transparente, sino que contiene polvo, gas, etc.. Esto hace que parte de la luz se pierde en el camino (se absorbe).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" sz="2000" smtClean="0"/>
              <a:t>m-M=5log r – 5 +ar = 5log r -5 +A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" sz="2000" smtClean="0"/>
              <a:t>Donde a representa la extinción en magnitudes por unidad de distancia (del orden de 2 mag/kpc).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Además, la luz azul se extingue más que la roja, de forma que los objetos más lejanos están más enrojecidos. 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Se define el exceso de color E(B-V) como la diferencia entre las magnitudes B y V intrínsecas y observadas: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es-ES" sz="2400" smtClean="0"/>
              <a:t>		B-V=(B-V)</a:t>
            </a:r>
            <a:r>
              <a:rPr lang="es-ES" sz="2400" baseline="-25000" smtClean="0"/>
              <a:t>0</a:t>
            </a:r>
            <a:r>
              <a:rPr lang="es-ES" sz="2400" smtClean="0"/>
              <a:t>+E(B-V)</a:t>
            </a:r>
          </a:p>
          <a:p>
            <a:pPr eaLnBrk="1" hangingPunct="1">
              <a:lnSpc>
                <a:spcPct val="80000"/>
              </a:lnSpc>
            </a:pPr>
            <a:r>
              <a:rPr lang="es-ES" sz="2400" smtClean="0"/>
              <a:t>El exceso de color y la extinción en V están muy relacionadas de forma que: A</a:t>
            </a:r>
            <a:r>
              <a:rPr lang="es-ES" sz="2400" baseline="-25000" smtClean="0"/>
              <a:t>V</a:t>
            </a:r>
            <a:r>
              <a:rPr lang="es-ES" sz="2400" smtClean="0"/>
              <a:t>/E(B-V)</a:t>
            </a:r>
            <a:r>
              <a:rPr lang="en-US" sz="2400" smtClean="0">
                <a:cs typeface="Arial" charset="0"/>
              </a:rPr>
              <a:t>~3.0</a:t>
            </a:r>
          </a:p>
        </p:txBody>
      </p:sp>
      <p:sp>
        <p:nvSpPr>
          <p:cNvPr id="38916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A93E2CEC-19CA-47D2-9A4F-33BAE740284D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38917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51512DF5-E791-4263-95E9-E4257199B440}" type="slidenum">
              <a:rPr lang="es-ES" smtClean="0"/>
              <a:pPr/>
              <a:t>53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Densidad de flujo / Flujo</a:t>
            </a:r>
          </a:p>
        </p:txBody>
      </p:sp>
      <p:sp>
        <p:nvSpPr>
          <p:cNvPr id="819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smtClean="0"/>
              <a:t>Es más relevante desde el punto de vista observacional.</a:t>
            </a:r>
          </a:p>
          <a:p>
            <a:r>
              <a:rPr lang="es-ES" smtClean="0"/>
              <a:t>Representa la cantidad de energía por unidad de tiempo (y de frecuencia) que atraviesa una determinada área.</a:t>
            </a:r>
          </a:p>
          <a:p>
            <a:r>
              <a:rPr lang="es-ES" smtClean="0"/>
              <a:t>Sus unidades son W m</a:t>
            </a:r>
            <a:r>
              <a:rPr lang="es-ES" baseline="30000" smtClean="0"/>
              <a:t>-2</a:t>
            </a:r>
            <a:r>
              <a:rPr lang="es-ES" smtClean="0"/>
              <a:t> Hz</a:t>
            </a:r>
            <a:r>
              <a:rPr lang="es-ES" baseline="30000" smtClean="0"/>
              <a:t>-1</a:t>
            </a:r>
            <a:r>
              <a:rPr lang="es-ES" smtClean="0"/>
              <a:t> (o W m</a:t>
            </a:r>
            <a:r>
              <a:rPr lang="es-ES" baseline="30000" smtClean="0"/>
              <a:t>-2</a:t>
            </a:r>
            <a:r>
              <a:rPr lang="es-ES" smtClean="0"/>
              <a:t> si se incluyen todas las frecuencias).</a:t>
            </a:r>
          </a:p>
          <a:p>
            <a:r>
              <a:rPr lang="es-ES" smtClean="0"/>
              <a:t>Una medida habitual de flujo muy usada en astrofísica es el Jansky:</a:t>
            </a:r>
          </a:p>
        </p:txBody>
      </p:sp>
      <p:sp>
        <p:nvSpPr>
          <p:cNvPr id="8198" name="5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EC1C37DC-CA7A-4022-A14A-7C36E3B846D6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8199" name="7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FC97DC9B-144E-400A-844E-1DD54F927C0F}" type="slidenum">
              <a:rPr lang="es-ES" smtClean="0"/>
              <a:pPr/>
              <a:t>6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s-ES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9F7C230C-A1BF-48A1-B321-C3E7E5024C50}" type="datetime8">
              <a:rPr lang="es-ES" smtClean="0"/>
              <a:pPr>
                <a:defRPr/>
              </a:pPr>
              <a:t>18/02/2012 19:20</a:t>
            </a:fld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3EC4F94-6E2E-40A4-9BE9-F18D7A24160B}" type="slidenum">
              <a:rPr lang="es-ES" smtClean="0"/>
              <a:pPr>
                <a:defRPr/>
              </a:pPr>
              <a:t>7</a:t>
            </a:fld>
            <a:endParaRPr lang="es-ES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1557338"/>
            <a:ext cx="5572125" cy="3384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1475656" y="5157192"/>
            <a:ext cx="5903912" cy="706437"/>
          </a:xfrm>
          <a:prstGeom prst="rect">
            <a:avLst/>
          </a:prstGeom>
        </p:spPr>
        <p:style>
          <a:lnRef idx="1">
            <a:schemeClr val="dk1"/>
          </a:lnRef>
          <a:fillRef idx="3">
            <a:schemeClr val="dk1"/>
          </a:fillRef>
          <a:effectRef idx="2">
            <a:schemeClr val="dk1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>
              <a:defRPr/>
            </a:pPr>
            <a:r>
              <a:rPr lang="es-ES" sz="4000" kern="0" dirty="0">
                <a:solidFill>
                  <a:srgbClr val="FFFFFF"/>
                </a:solidFill>
              </a:rPr>
              <a:t>1 </a:t>
            </a:r>
            <a:r>
              <a:rPr lang="es-ES" sz="4000" kern="0" dirty="0" err="1">
                <a:solidFill>
                  <a:srgbClr val="FFFFFF"/>
                </a:solidFill>
              </a:rPr>
              <a:t>Jy</a:t>
            </a:r>
            <a:r>
              <a:rPr lang="es-ES" sz="4000" kern="0" dirty="0">
                <a:solidFill>
                  <a:srgbClr val="FFFFFF"/>
                </a:solidFill>
              </a:rPr>
              <a:t> = 10</a:t>
            </a:r>
            <a:r>
              <a:rPr lang="es-ES" sz="4000" kern="0" baseline="30000" dirty="0">
                <a:solidFill>
                  <a:srgbClr val="FFFFFF"/>
                </a:solidFill>
              </a:rPr>
              <a:t>-26</a:t>
            </a:r>
            <a:r>
              <a:rPr lang="es-ES" sz="4000" kern="0" dirty="0">
                <a:solidFill>
                  <a:srgbClr val="FFFFFF"/>
                </a:solidFill>
              </a:rPr>
              <a:t> W m</a:t>
            </a:r>
            <a:r>
              <a:rPr lang="es-ES" sz="4000" kern="0" baseline="30000" dirty="0">
                <a:solidFill>
                  <a:srgbClr val="FFFFFF"/>
                </a:solidFill>
              </a:rPr>
              <a:t>-2</a:t>
            </a:r>
            <a:r>
              <a:rPr lang="es-ES" sz="4000" kern="0" dirty="0">
                <a:solidFill>
                  <a:srgbClr val="FFFFFF"/>
                </a:solidFill>
              </a:rPr>
              <a:t> Hz</a:t>
            </a:r>
            <a:r>
              <a:rPr lang="es-ES" sz="4000" kern="0" baseline="30000" dirty="0">
                <a:solidFill>
                  <a:srgbClr val="FFFFFF"/>
                </a:solidFill>
              </a:rPr>
              <a:t>-1</a:t>
            </a:r>
            <a:endParaRPr lang="es-ES" sz="40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xit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2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xit" presetSubtype="1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blinds(horizontal)">
                                      <p:cBhvr>
                                        <p:cTn id="2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  <p:bldP spid="7" grpId="1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Luminosidad y flujo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50825" y="1600200"/>
            <a:ext cx="8435975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es-ES" sz="2600" smtClean="0"/>
              <a:t>Llamamos Luminosidad de un astro L a la cantidad de energía por unidad de tiempo que emite (en todas direcciones y en todas las longitudes de onda). Se puede calcular también por unidad de frecuencia (L</a:t>
            </a:r>
            <a:r>
              <a:rPr lang="el-GR" sz="2600" baseline="-25000" smtClean="0"/>
              <a:t>ν</a:t>
            </a:r>
            <a:r>
              <a:rPr lang="es-ES" sz="2600" smtClean="0"/>
              <a:t>).</a:t>
            </a:r>
            <a:endParaRPr lang="es-ES" sz="2600" baseline="-25000" smtClean="0"/>
          </a:p>
          <a:p>
            <a:pPr eaLnBrk="1" hangingPunct="1">
              <a:lnSpc>
                <a:spcPct val="80000"/>
              </a:lnSpc>
            </a:pPr>
            <a:r>
              <a:rPr lang="es-ES" sz="2600" smtClean="0"/>
              <a:t>El flujo q es, como vimos, la cantidad de energía que emite un astro por unidad de tiempo y por unidad de superficie. Si el astro es esférico y emite de forma isótropa: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" sz="2600" smtClean="0"/>
              <a:t>				L=4</a:t>
            </a:r>
            <a:r>
              <a:rPr lang="el-GR" sz="2600" smtClean="0">
                <a:cs typeface="Arial" charset="0"/>
              </a:rPr>
              <a:t>π</a:t>
            </a:r>
            <a:r>
              <a:rPr lang="es-ES" sz="2600" smtClean="0">
                <a:cs typeface="Arial" charset="0"/>
              </a:rPr>
              <a:t>R</a:t>
            </a:r>
            <a:r>
              <a:rPr lang="es-ES" sz="2600" baseline="30000" smtClean="0">
                <a:cs typeface="Arial" charset="0"/>
              </a:rPr>
              <a:t>2</a:t>
            </a:r>
            <a:r>
              <a:rPr lang="es-ES" sz="2600" smtClean="0">
                <a:cs typeface="Arial" charset="0"/>
              </a:rPr>
              <a:t>q</a:t>
            </a:r>
          </a:p>
          <a:p>
            <a:pPr eaLnBrk="1" hangingPunct="1">
              <a:lnSpc>
                <a:spcPct val="80000"/>
              </a:lnSpc>
            </a:pPr>
            <a:r>
              <a:rPr lang="es-ES" sz="2600" smtClean="0">
                <a:cs typeface="Arial" charset="0"/>
              </a:rPr>
              <a:t>El flujo recibido en la tierra f dependerá de la distancia al astro de forma que:</a:t>
            </a:r>
          </a:p>
          <a:p>
            <a:pPr lvl="1" eaLnBrk="1" hangingPunct="1">
              <a:lnSpc>
                <a:spcPct val="80000"/>
              </a:lnSpc>
              <a:buFontTx/>
              <a:buNone/>
            </a:pPr>
            <a:r>
              <a:rPr lang="es-ES" sz="2600" smtClean="0">
                <a:cs typeface="Arial" charset="0"/>
              </a:rPr>
              <a:t>				L= 4</a:t>
            </a:r>
            <a:r>
              <a:rPr lang="el-GR" sz="2600" smtClean="0">
                <a:cs typeface="Arial" charset="0"/>
              </a:rPr>
              <a:t>π</a:t>
            </a:r>
            <a:r>
              <a:rPr lang="es-ES" sz="2600" smtClean="0">
                <a:cs typeface="Arial" charset="0"/>
              </a:rPr>
              <a:t>R</a:t>
            </a:r>
            <a:r>
              <a:rPr lang="es-ES" sz="2600" baseline="30000" smtClean="0">
                <a:cs typeface="Arial" charset="0"/>
              </a:rPr>
              <a:t>2</a:t>
            </a:r>
            <a:r>
              <a:rPr lang="es-ES" sz="2600" smtClean="0">
                <a:cs typeface="Arial" charset="0"/>
              </a:rPr>
              <a:t>q= 4</a:t>
            </a:r>
            <a:r>
              <a:rPr lang="el-GR" sz="2600" smtClean="0">
                <a:cs typeface="Arial" charset="0"/>
              </a:rPr>
              <a:t>π</a:t>
            </a:r>
            <a:r>
              <a:rPr lang="es-ES" sz="2600" smtClean="0">
                <a:cs typeface="Arial" charset="0"/>
              </a:rPr>
              <a:t>r</a:t>
            </a:r>
            <a:r>
              <a:rPr lang="es-ES" sz="2600" baseline="30000" smtClean="0">
                <a:cs typeface="Arial" charset="0"/>
              </a:rPr>
              <a:t>2</a:t>
            </a:r>
            <a:r>
              <a:rPr lang="es-ES" sz="2600" smtClean="0">
                <a:cs typeface="Arial" charset="0"/>
              </a:rPr>
              <a:t>f</a:t>
            </a:r>
          </a:p>
          <a:p>
            <a:pPr eaLnBrk="1" hangingPunct="1">
              <a:lnSpc>
                <a:spcPct val="80000"/>
              </a:lnSpc>
            </a:pPr>
            <a:r>
              <a:rPr lang="es-ES" sz="2600" smtClean="0">
                <a:cs typeface="Arial" charset="0"/>
              </a:rPr>
              <a:t>Es importante preguntarse “dónde” se calcula el flujo.</a:t>
            </a:r>
            <a:endParaRPr lang="el-GR" sz="2600" smtClean="0">
              <a:cs typeface="Arial" charset="0"/>
            </a:endParaRPr>
          </a:p>
        </p:txBody>
      </p:sp>
      <p:sp>
        <p:nvSpPr>
          <p:cNvPr id="9220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8B1B8800-5F67-4A68-8C32-B89310627353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9221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D549EAAC-A00E-4E86-A84A-DD906EE92FBA}" type="slidenum">
              <a:rPr lang="es-ES" smtClean="0"/>
              <a:pPr/>
              <a:t>8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s-ES" smtClean="0"/>
              <a:t>Fuentes extensas y brillo superficial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sz="2600" smtClean="0"/>
              <a:t>Si la fuente no es puntual sino extensa (podemos resolverla), se define el brillo superficial  B como la energía por unidad de tiempo, de área y de ángulo sólido (flujo por unidad de ángulo sólido), de modo que:</a:t>
            </a:r>
          </a:p>
          <a:p>
            <a:pPr lvl="1" eaLnBrk="1" hangingPunct="1">
              <a:buFontTx/>
              <a:buNone/>
            </a:pPr>
            <a:r>
              <a:rPr lang="es-ES" sz="2600" smtClean="0"/>
              <a:t>				f=</a:t>
            </a:r>
            <a:r>
              <a:rPr lang="es-ES" sz="2600" smtClean="0">
                <a:cs typeface="Arial" charset="0"/>
              </a:rPr>
              <a:t>∫B(</a:t>
            </a:r>
            <a:r>
              <a:rPr lang="el-GR" sz="2600" smtClean="0">
                <a:cs typeface="Arial" charset="0"/>
              </a:rPr>
              <a:t>Ω</a:t>
            </a:r>
            <a:r>
              <a:rPr lang="es-ES" sz="2600" smtClean="0">
                <a:cs typeface="Arial" charset="0"/>
              </a:rPr>
              <a:t>)d</a:t>
            </a:r>
            <a:r>
              <a:rPr lang="el-GR" sz="2600" smtClean="0">
                <a:cs typeface="Arial" charset="0"/>
              </a:rPr>
              <a:t>Ω</a:t>
            </a:r>
            <a:endParaRPr lang="es-ES" sz="2600" smtClean="0">
              <a:cs typeface="Arial" charset="0"/>
            </a:endParaRPr>
          </a:p>
          <a:p>
            <a:pPr eaLnBrk="1" hangingPunct="1"/>
            <a:r>
              <a:rPr lang="es-ES" sz="2600" smtClean="0">
                <a:cs typeface="Arial" charset="0"/>
              </a:rPr>
              <a:t>El ángulo sólido subtendido por una fuente disminuye en la misma proporción que el flujo, de modo que el brillo superfcial no depende de la distancia (app)</a:t>
            </a:r>
          </a:p>
          <a:p>
            <a:pPr eaLnBrk="1" hangingPunct="1"/>
            <a:r>
              <a:rPr lang="es-ES" sz="2600" smtClean="0">
                <a:cs typeface="Arial" charset="0"/>
              </a:rPr>
              <a:t>El brillo superficial se mide en unidades de </a:t>
            </a:r>
            <a:r>
              <a:rPr lang="es-ES" sz="2600" smtClean="0">
                <a:solidFill>
                  <a:srgbClr val="FFFFFF"/>
                </a:solidFill>
              </a:rPr>
              <a:t>W m</a:t>
            </a:r>
            <a:r>
              <a:rPr lang="es-ES" sz="2600" baseline="30000" smtClean="0">
                <a:solidFill>
                  <a:srgbClr val="FFFFFF"/>
                </a:solidFill>
              </a:rPr>
              <a:t>-2</a:t>
            </a:r>
            <a:r>
              <a:rPr lang="es-ES" sz="2600" smtClean="0">
                <a:solidFill>
                  <a:srgbClr val="FFFFFF"/>
                </a:solidFill>
              </a:rPr>
              <a:t> Hz</a:t>
            </a:r>
            <a:r>
              <a:rPr lang="es-ES" sz="2600" baseline="30000" smtClean="0">
                <a:solidFill>
                  <a:srgbClr val="FFFFFF"/>
                </a:solidFill>
              </a:rPr>
              <a:t>-1</a:t>
            </a:r>
            <a:r>
              <a:rPr lang="es-ES" sz="2600" smtClean="0">
                <a:solidFill>
                  <a:srgbClr val="FFFFFF"/>
                </a:solidFill>
              </a:rPr>
              <a:t> sterad</a:t>
            </a:r>
            <a:r>
              <a:rPr lang="es-ES" sz="2600" baseline="30000" smtClean="0">
                <a:solidFill>
                  <a:srgbClr val="FFFFFF"/>
                </a:solidFill>
              </a:rPr>
              <a:t>-1</a:t>
            </a:r>
            <a:r>
              <a:rPr lang="es-ES" sz="2600" smtClean="0">
                <a:solidFill>
                  <a:srgbClr val="FFFFFF"/>
                </a:solidFill>
              </a:rPr>
              <a:t> </a:t>
            </a:r>
            <a:endParaRPr lang="es-ES" sz="2600" smtClean="0"/>
          </a:p>
          <a:p>
            <a:pPr eaLnBrk="1" hangingPunct="1"/>
            <a:endParaRPr lang="el-GR" sz="2800" smtClean="0">
              <a:cs typeface="Arial" charset="0"/>
            </a:endParaRPr>
          </a:p>
        </p:txBody>
      </p:sp>
      <p:sp>
        <p:nvSpPr>
          <p:cNvPr id="10244" name="3 Marcador de fecha"/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/>
          <a:p>
            <a:fld id="{01A2932D-C716-4FD4-8200-D1BA49318C68}" type="datetime8">
              <a:rPr lang="es-ES"/>
              <a:pPr/>
              <a:t>18/02/2012 19:08</a:t>
            </a:fld>
            <a:endParaRPr lang="es-ES"/>
          </a:p>
        </p:txBody>
      </p:sp>
      <p:sp>
        <p:nvSpPr>
          <p:cNvPr id="10245" name="4 Marcador de número de diapositiva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/>
          <a:p>
            <a:fld id="{14CF2992-2814-4CE7-B18A-4FF620F16A7C}" type="slidenum">
              <a:rPr lang="es-ES" smtClean="0"/>
              <a:pPr/>
              <a:t>9</a:t>
            </a:fld>
            <a:endParaRPr lang="es-ES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iseño predeterminado">
  <a:themeElements>
    <a:clrScheme name="Diseño predeterminado 8">
      <a:dk1>
        <a:srgbClr val="003366"/>
      </a:dk1>
      <a:lt1>
        <a:srgbClr val="FFFFFF"/>
      </a:lt1>
      <a:dk2>
        <a:srgbClr val="000099"/>
      </a:dk2>
      <a:lt2>
        <a:srgbClr val="CCFFFF"/>
      </a:lt2>
      <a:accent1>
        <a:srgbClr val="3366CC"/>
      </a:accent1>
      <a:accent2>
        <a:srgbClr val="00B000"/>
      </a:accent2>
      <a:accent3>
        <a:srgbClr val="AAAACA"/>
      </a:accent3>
      <a:accent4>
        <a:srgbClr val="DADADA"/>
      </a:accent4>
      <a:accent5>
        <a:srgbClr val="ADB8E2"/>
      </a:accent5>
      <a:accent6>
        <a:srgbClr val="009F00"/>
      </a:accent6>
      <a:hlink>
        <a:srgbClr val="66CCFF"/>
      </a:hlink>
      <a:folHlink>
        <a:srgbClr val="FFE701"/>
      </a:folHlink>
    </a:clrScheme>
    <a:fontScheme name="Diseño predeterminado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Ocean</Template>
  <TotalTime>24656</TotalTime>
  <Words>1623</Words>
  <Application>Microsoft Office PowerPoint</Application>
  <PresentationFormat>Presentación en pantalla (4:3)</PresentationFormat>
  <Paragraphs>295</Paragraphs>
  <Slides>53</Slides>
  <Notes>0</Notes>
  <HiddenSlides>0</HiddenSlides>
  <MMClips>0</MMClips>
  <ScaleCrop>false</ScaleCrop>
  <HeadingPairs>
    <vt:vector size="8" baseType="variant">
      <vt:variant>
        <vt:lpstr>Fuentes usadas</vt:lpstr>
      </vt:variant>
      <vt:variant>
        <vt:i4>3</vt:i4>
      </vt:variant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53</vt:i4>
      </vt:variant>
    </vt:vector>
  </HeadingPairs>
  <TitlesOfParts>
    <vt:vector size="58" baseType="lpstr">
      <vt:lpstr>Arial</vt:lpstr>
      <vt:lpstr>Calibri</vt:lpstr>
      <vt:lpstr>Wingdings</vt:lpstr>
      <vt:lpstr>Diseño predeterminado</vt:lpstr>
      <vt:lpstr>Microsoft Editor de ecuaciones 3.0</vt:lpstr>
      <vt:lpstr>Propiedades y medidas de la radiación electromagnética</vt:lpstr>
      <vt:lpstr>La luz</vt:lpstr>
      <vt:lpstr>Medidas de la luz</vt:lpstr>
      <vt:lpstr>Intensidad específica – Brillo espectral</vt:lpstr>
      <vt:lpstr>Intensidad total – Brillo superficial</vt:lpstr>
      <vt:lpstr>Densidad de flujo / Flujo</vt:lpstr>
      <vt:lpstr>Diapositiva 7</vt:lpstr>
      <vt:lpstr>Luminosidad y flujo</vt:lpstr>
      <vt:lpstr>Fuentes extensas y brillo superficial</vt:lpstr>
      <vt:lpstr>Espectros</vt:lpstr>
      <vt:lpstr>Diapositiva 11</vt:lpstr>
      <vt:lpstr>Diapositiva 12</vt:lpstr>
      <vt:lpstr>Líneas espectrales</vt:lpstr>
      <vt:lpstr>Diapositiva 14</vt:lpstr>
      <vt:lpstr>El espectro del hidrógeno</vt:lpstr>
      <vt:lpstr>Diapositiva 16</vt:lpstr>
      <vt:lpstr>El átomo de Bohr (I)</vt:lpstr>
      <vt:lpstr>Diapositiva 18</vt:lpstr>
      <vt:lpstr>El átomo de Bohr (II)</vt:lpstr>
      <vt:lpstr>Diapositiva 20</vt:lpstr>
      <vt:lpstr>Bohr y el espectro del hidrógeno</vt:lpstr>
      <vt:lpstr>La línea de 21 cm del hidrógeno</vt:lpstr>
      <vt:lpstr>Diapositiva 23</vt:lpstr>
      <vt:lpstr>Diapositiva 24</vt:lpstr>
      <vt:lpstr>Espectros moleculares</vt:lpstr>
      <vt:lpstr>Diapositiva 26</vt:lpstr>
      <vt:lpstr>Diapositiva 27</vt:lpstr>
      <vt:lpstr>Fuentes de contínuo</vt:lpstr>
      <vt:lpstr>El cuerpo negro</vt:lpstr>
      <vt:lpstr>Radiación del cuerpo negro (II)</vt:lpstr>
      <vt:lpstr>Espectro del cuerpo negro</vt:lpstr>
      <vt:lpstr>Ley de desplazamiento de Wien</vt:lpstr>
      <vt:lpstr>Ley de Stefan-Boltzmann</vt:lpstr>
      <vt:lpstr>Ley de Rayleigh-Jeans</vt:lpstr>
      <vt:lpstr>La ley de Rayleigh-Jeans y la catástrofe ultravioleta</vt:lpstr>
      <vt:lpstr>La Ley de Wien</vt:lpstr>
      <vt:lpstr>La ley de Planck</vt:lpstr>
      <vt:lpstr>¿Cuerpos negros?</vt:lpstr>
      <vt:lpstr>Diapositiva 39</vt:lpstr>
      <vt:lpstr>Diapositiva 40</vt:lpstr>
      <vt:lpstr>El mejor cuerpo negro: La radiación de fondo</vt:lpstr>
      <vt:lpstr>Radiación sincrotrón</vt:lpstr>
      <vt:lpstr>Diapositiva 43</vt:lpstr>
      <vt:lpstr>Diapositiva 44</vt:lpstr>
      <vt:lpstr>Emisión estimulada - Másers</vt:lpstr>
      <vt:lpstr>Luminosidad, tamaño y temperatura</vt:lpstr>
      <vt:lpstr>El brillo de las estrellas</vt:lpstr>
      <vt:lpstr>Magnitud aparente</vt:lpstr>
      <vt:lpstr>Colores y filtros</vt:lpstr>
      <vt:lpstr>Diapositiva 50</vt:lpstr>
      <vt:lpstr>Magnitud absoluta</vt:lpstr>
      <vt:lpstr>Brillo superficial … otra vez</vt:lpstr>
      <vt:lpstr>Extinción y enrojecimiento</vt:lpstr>
    </vt:vector>
  </TitlesOfParts>
  <Company>Universidad de Granada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Astrofísica I</dc:title>
  <dc:creator>Jorge</dc:creator>
  <cp:lastModifiedBy>Nombre de usuario</cp:lastModifiedBy>
  <cp:revision>110</cp:revision>
  <dcterms:created xsi:type="dcterms:W3CDTF">2008-03-26T12:23:45Z</dcterms:created>
  <dcterms:modified xsi:type="dcterms:W3CDTF">2012-02-18T18:27:18Z</dcterms:modified>
</cp:coreProperties>
</file>