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2"/>
  </p:handoutMasterIdLst>
  <p:sldIdLst>
    <p:sldId id="256" r:id="rId2"/>
    <p:sldId id="258" r:id="rId3"/>
    <p:sldId id="356" r:id="rId4"/>
    <p:sldId id="289" r:id="rId5"/>
    <p:sldId id="336" r:id="rId6"/>
    <p:sldId id="291" r:id="rId7"/>
    <p:sldId id="292" r:id="rId8"/>
    <p:sldId id="296" r:id="rId9"/>
    <p:sldId id="297" r:id="rId10"/>
    <p:sldId id="299" r:id="rId11"/>
    <p:sldId id="305" r:id="rId12"/>
    <p:sldId id="306" r:id="rId13"/>
    <p:sldId id="308" r:id="rId14"/>
    <p:sldId id="311" r:id="rId15"/>
    <p:sldId id="312" r:id="rId16"/>
    <p:sldId id="318" r:id="rId17"/>
    <p:sldId id="319" r:id="rId18"/>
    <p:sldId id="322" r:id="rId19"/>
    <p:sldId id="323" r:id="rId20"/>
    <p:sldId id="324" r:id="rId21"/>
    <p:sldId id="325" r:id="rId22"/>
    <p:sldId id="329" r:id="rId23"/>
    <p:sldId id="335" r:id="rId24"/>
    <p:sldId id="261" r:id="rId25"/>
    <p:sldId id="337" r:id="rId26"/>
    <p:sldId id="339" r:id="rId27"/>
    <p:sldId id="338" r:id="rId28"/>
    <p:sldId id="340" r:id="rId29"/>
    <p:sldId id="341" r:id="rId30"/>
    <p:sldId id="342" r:id="rId31"/>
    <p:sldId id="343" r:id="rId32"/>
    <p:sldId id="344" r:id="rId33"/>
    <p:sldId id="359" r:id="rId34"/>
    <p:sldId id="345" r:id="rId35"/>
    <p:sldId id="346" r:id="rId36"/>
    <p:sldId id="355" r:id="rId37"/>
    <p:sldId id="348" r:id="rId38"/>
    <p:sldId id="352" r:id="rId39"/>
    <p:sldId id="358" r:id="rId40"/>
    <p:sldId id="354" r:id="rId4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0000"/>
    <a:srgbClr val="660066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2" d="100"/>
          <a:sy n="42" d="100"/>
        </p:scale>
        <p:origin x="-217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2986F-437A-4979-841F-030F6E7C754F}" type="datetimeFigureOut">
              <a:rPr lang="es-ES" smtClean="0"/>
              <a:pPr/>
              <a:t>20/02/2012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A2203-3A53-46C2-AEDA-C15BF76A37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3B49D-C4C7-44D8-BF27-F8ABC2C17DB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598BC-3E86-4E10-A575-8BD3CD8A3E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E6133-FC85-4EF6-BE28-7E3162701C4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A111B-E754-45AE-BD12-7EBD67C294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B879A-8BC0-4F97-934E-311AB5F2ACC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78822-B24D-4EA2-B16D-22666F7D788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7E7B8-F5FB-485C-BA63-F3EA7637C3E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CB769-CE1D-44CF-B11D-5B1C226A803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13B5C-C496-4291-A320-C3A28EC067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B0784-B497-44EC-BC72-C7592B1BA53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5EDA1-AE78-4B4D-A229-534D26E3BDF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D9106-DF08-4ED9-BD28-CB7D50163A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5C510-417D-4733-8E7E-C201024760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DA000-470E-4648-9564-DF4D0CE72B8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73B72A1-0AC9-45CA-A07C-8947BAEF0E2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Introducción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Fundamentos de Astrofísica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854075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Stonehenge (estado actual)</a:t>
            </a:r>
            <a:endParaRPr lang="es-ES" smtClean="0"/>
          </a:p>
        </p:txBody>
      </p:sp>
      <p:pic>
        <p:nvPicPr>
          <p:cNvPr id="11267" name="Picture 7" descr="EMStonehengepla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981075"/>
            <a:ext cx="6696075" cy="5556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Babilonia</a:t>
            </a:r>
            <a:endParaRPr lang="es-E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smtClean="0"/>
              <a:t>Babilonia fue una ciudad situada unos 90 km al sur de Baghdad (Irak).</a:t>
            </a:r>
          </a:p>
          <a:p>
            <a:pPr eaLnBrk="1" hangingPunct="1">
              <a:lnSpc>
                <a:spcPct val="90000"/>
              </a:lnSpc>
            </a:pPr>
            <a:r>
              <a:rPr lang="es-ES_tradnl" smtClean="0"/>
              <a:t>Dominada por la dinastía Hammurabi (2000-1600 a.C.), conquistada por hititas, luego casitas y luego asirios (Lib. Niniveh destruida en 612 a.C.). Tras un breve periodo de independencia cayó bajo dominio persa hasta que fue conquistada por Alejandro Magno.</a:t>
            </a: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Astronomía en Babilonia</a:t>
            </a:r>
            <a:endParaRPr lang="es-E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smtClean="0"/>
              <a:t>Los babilonios desarrollaron un sistema eficiente de contar.</a:t>
            </a:r>
          </a:p>
          <a:p>
            <a:pPr eaLnBrk="1" hangingPunct="1">
              <a:lnSpc>
                <a:spcPct val="90000"/>
              </a:lnSpc>
            </a:pPr>
            <a:r>
              <a:rPr lang="es-ES_tradnl" smtClean="0"/>
              <a:t>Son los responsables del uso de las divisiones en 60 partes.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smtClean="0"/>
              <a:t>Grados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smtClean="0"/>
              <a:t>Horas, minutos…</a:t>
            </a:r>
          </a:p>
          <a:p>
            <a:pPr eaLnBrk="1" hangingPunct="1">
              <a:lnSpc>
                <a:spcPct val="90000"/>
              </a:lnSpc>
            </a:pPr>
            <a:r>
              <a:rPr lang="es-ES_tradnl" smtClean="0"/>
              <a:t>Su interés por la astronomía era para buscar “presagios”… avisos sobre algo que podía pasar…</a:t>
            </a: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Enuma (II)</a:t>
            </a:r>
            <a:endParaRPr lang="es-ES" smtClean="0"/>
          </a:p>
        </p:txBody>
      </p:sp>
      <p:pic>
        <p:nvPicPr>
          <p:cNvPr id="14339" name="Picture 4" descr="t40085_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52500" y="1644650"/>
            <a:ext cx="3048000" cy="4445000"/>
          </a:xfrm>
          <a:noFill/>
        </p:spPr>
      </p:pic>
      <p:pic>
        <p:nvPicPr>
          <p:cNvPr id="14340" name="Picture 8" descr="tk2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584450"/>
            <a:ext cx="4038600" cy="2565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Astronomía en Egipto</a:t>
            </a:r>
            <a:endParaRPr lang="es-E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sz="2400" smtClean="0"/>
              <a:t>Los egipcios carecian de un sistema numérico eficaz.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400" smtClean="0"/>
              <a:t>Usaban las estrellas (36 “decanos”) para medir el paso del tiempo durante la noche.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400" smtClean="0"/>
              <a:t>La necesidad de determinar el periodo de crecida del Nilo hacia necesario tener un calendario suficientemente preciso.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400" smtClean="0"/>
              <a:t>Hacia el 2500 a.C. el año se dividia en tres estaciones de cuatro meses: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sz="2000" smtClean="0"/>
              <a:t>Crecida, retirada y cosecha.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400" smtClean="0"/>
              <a:t>Usaban la salida helíaca de Sirio para determinar el periodo de crecida del Nilo.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400" smtClean="0"/>
              <a:t>Determinando que esto sucediera siempre en el 12º mes se puede controlar el calendario.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Astronomía en Egipto (II)</a:t>
            </a:r>
            <a:endParaRPr lang="es-E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Posteriormente esto cambió a un año con 12 meses de 30 días + 5 días extra.</a:t>
            </a:r>
          </a:p>
          <a:p>
            <a:pPr eaLnBrk="1" hangingPunct="1"/>
            <a:r>
              <a:rPr lang="es-ES_tradnl" smtClean="0"/>
              <a:t>Este sistema se usó hasta casi tiempos modernos !!!</a:t>
            </a:r>
          </a:p>
          <a:p>
            <a:pPr eaLnBrk="1" hangingPunct="1"/>
            <a:r>
              <a:rPr lang="es-ES_tradnl" smtClean="0"/>
              <a:t>Se desfasa con las estaciones pero no se intentó introducir un sistema de “bisiestos” hasta finales del s. III a.C.</a:t>
            </a:r>
            <a:endParaRPr lang="es-ES" smtClean="0"/>
          </a:p>
          <a:p>
            <a:pPr eaLnBrk="1" hangingPunct="1"/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Astronomía Griega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smtClean="0"/>
              <a:t>Los movimientos de los “planetas” (en particular los movs. retrógrados) parecen en contradicción con un cielo “regular” e inmutable.</a:t>
            </a:r>
          </a:p>
          <a:p>
            <a:pPr eaLnBrk="1" hangingPunct="1">
              <a:lnSpc>
                <a:spcPct val="90000"/>
              </a:lnSpc>
            </a:pPr>
            <a:r>
              <a:rPr lang="es-ES_tradnl" smtClean="0"/>
              <a:t>Platón propuso que sus movimientos debían ser igual de regulares y seguir patrones circulares uniformes.</a:t>
            </a:r>
          </a:p>
          <a:p>
            <a:pPr eaLnBrk="1" hangingPunct="1">
              <a:lnSpc>
                <a:spcPct val="90000"/>
              </a:lnSpc>
            </a:pPr>
            <a:r>
              <a:rPr lang="es-ES_tradnl" smtClean="0"/>
              <a:t>Eudoxo de Cnido (400-347 a.C.) propuso la solución del hipopede</a:t>
            </a:r>
          </a:p>
          <a:p>
            <a:pPr eaLnBrk="1" hangingPunct="1">
              <a:lnSpc>
                <a:spcPct val="90000"/>
              </a:lnSpc>
            </a:pP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4000" smtClean="0"/>
              <a:t>Hipopede de Eudoxo (~370 a.C.)</a:t>
            </a:r>
            <a:endParaRPr lang="es-ES" sz="4000" smtClean="0"/>
          </a:p>
        </p:txBody>
      </p:sp>
      <p:pic>
        <p:nvPicPr>
          <p:cNvPr id="18435" name="Picture 4" descr="EUDOX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1268413"/>
            <a:ext cx="1858963" cy="2303462"/>
          </a:xfrm>
          <a:noFill/>
        </p:spPr>
      </p:pic>
      <p:pic>
        <p:nvPicPr>
          <p:cNvPr id="18436" name="Picture 6" descr="Eudox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27538" y="1341438"/>
            <a:ext cx="4037012" cy="5229225"/>
          </a:xfrm>
          <a:noFill/>
        </p:spPr>
      </p:pic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395288" y="3933825"/>
            <a:ext cx="38893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/>
              <a:t>Los planetas llevan cuatro esferas y el sol y la luna tres. </a:t>
            </a:r>
          </a:p>
          <a:p>
            <a:pPr>
              <a:spcBef>
                <a:spcPct val="50000"/>
              </a:spcBef>
            </a:pPr>
            <a:r>
              <a:rPr lang="es-ES_tradnl" sz="2000"/>
              <a:t>Un total de 27 esferas para el movimiento de todo el cielo</a:t>
            </a:r>
          </a:p>
          <a:p>
            <a:pPr>
              <a:spcBef>
                <a:spcPct val="50000"/>
              </a:spcBef>
            </a:pPr>
            <a:r>
              <a:rPr lang="es-ES_tradnl" sz="2000"/>
              <a:t>Calipo de Cízico lo aumentó a 34</a:t>
            </a:r>
            <a:endParaRPr lang="es-E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4000" smtClean="0"/>
              <a:t>Aristarco de Samos</a:t>
            </a:r>
            <a:endParaRPr lang="es-ES" sz="40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006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_tradnl" sz="2800" smtClean="0"/>
              <a:t>Aristarco de Samos (310-230 a.C.) calculó la razón de las distancias al sol y a la luna calculando el ángulo luna-tierra-sol en el momento exacto de la cuadratura.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sz="2400" smtClean="0"/>
              <a:t>Es una medida muy difícil. Aristarco se equivocó en el ángulo (usó 87º cuando la dif de 90º es solo 1/18 de ese valor). Dedujo que la luna está 19 veces más cerca que el sol (20 veces menos que el valor real).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sz="2400" smtClean="0"/>
              <a:t>Se atrevió incluso a proponer que la tierra se mueve !!!. Aunque no fue el primero, predeció a Copérnico en unos 17 siglos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4000" smtClean="0"/>
              <a:t>Eratostenes y el tamaño de la tierra</a:t>
            </a:r>
            <a:endParaRPr lang="es-ES" sz="4000" smtClean="0"/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395288" y="1412875"/>
            <a:ext cx="8353425" cy="43926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0484" name="Picture 4" descr="erathostenes-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844675"/>
            <a:ext cx="7488238" cy="35179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 sz="4400">
                <a:solidFill>
                  <a:schemeClr val="accent1"/>
                </a:solidFill>
              </a:rPr>
              <a:t>Definición y propósito</a:t>
            </a:r>
            <a:endParaRPr lang="es-ES" sz="4400">
              <a:solidFill>
                <a:schemeClr val="accent1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57200" y="1268413"/>
            <a:ext cx="82296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ES_tradnl" sz="3200"/>
              <a:t>La astronomía surgió hace unos cuantos miles de años como una “ciencia” descriptiva de la posición y movimiento del sol, luna, planetas y estrellas.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ES_tradnl" sz="3200"/>
              <a:t>Hoy en día se dedica más a entender cómo es el universo en términos físicos </a:t>
            </a:r>
            <a:r>
              <a:rPr lang="es-ES_tradnl" sz="3200">
                <a:sym typeface="Wingdings" pitchFamily="2" charset="2"/>
              </a:rPr>
              <a:t> Astrofísica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ES_tradnl" sz="3200">
                <a:sym typeface="Wingdings" pitchFamily="2" charset="2"/>
              </a:rPr>
              <a:t>La astronomía es una ciencia “observacional” -&gt; Puede “observar” el firmamento, pero no manipularlo (realizar experimentos) … salvo contadas excepciones</a:t>
            </a:r>
            <a:endParaRPr lang="es-E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Orbitas circulares</a:t>
            </a:r>
            <a:endParaRPr lang="es-E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sz="2400" smtClean="0"/>
              <a:t>Los griegos exprimieron las órbitas circulares para explicar el movimiento de los planetas.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400" smtClean="0"/>
              <a:t>Hacia el 200 a.C. </a:t>
            </a:r>
            <a:r>
              <a:rPr lang="es-ES_tradnl" sz="2400" smtClean="0">
                <a:solidFill>
                  <a:srgbClr val="9933FF"/>
                </a:solidFill>
              </a:rPr>
              <a:t>Apolonio de Perga</a:t>
            </a:r>
            <a:r>
              <a:rPr lang="es-ES_tradnl" sz="2400" smtClean="0"/>
              <a:t> estudió dos alternativas a las variantes hipopédicas para el movimiento de los planetas: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sz="2000" smtClean="0"/>
              <a:t>Mov uniforme en un círculo excéntrico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sz="2000" smtClean="0"/>
              <a:t>Epiciclos y deferentes.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400" smtClean="0"/>
              <a:t>Su trabajo se conserva en el libro 12 del Almagesto.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400" smtClean="0"/>
              <a:t>Los modelos circulares uniformes de este tipo nunca pueden reproducir el movimiento de los planetas… pero hubo que esperar hasta el s. XVII para que alguien explorara otras alternativas…</a:t>
            </a:r>
            <a:endParaRPr lang="es-E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Hiparco de Nicea</a:t>
            </a:r>
            <a:endParaRPr lang="es-E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_tradnl" sz="2200" dirty="0" smtClean="0"/>
              <a:t>Todos sus trabajos salvo uno se han perdido. Pero sus aportaciones se conservan por las continuas referencias en el Almagesto.</a:t>
            </a:r>
          </a:p>
          <a:p>
            <a:pPr eaLnBrk="1" hangingPunct="1"/>
            <a:r>
              <a:rPr lang="es-ES_tradnl" sz="2200" dirty="0" smtClean="0"/>
              <a:t>Usó los datos de los babilonios sobre eclipses y trató de encontrar un modelo.</a:t>
            </a:r>
          </a:p>
          <a:p>
            <a:pPr lvl="1" eaLnBrk="1" hangingPunct="1"/>
            <a:r>
              <a:rPr lang="es-ES_tradnl" sz="2200" dirty="0" smtClean="0"/>
              <a:t>Traducir y poner las fechas en un calendario común</a:t>
            </a:r>
          </a:p>
          <a:p>
            <a:pPr lvl="1" eaLnBrk="1" hangingPunct="1"/>
            <a:r>
              <a:rPr lang="es-ES_tradnl" sz="2200" dirty="0" smtClean="0"/>
              <a:t>Desarrollar la geometría necesaria para resolver los problemas.</a:t>
            </a:r>
          </a:p>
          <a:p>
            <a:pPr eaLnBrk="1" hangingPunct="1"/>
            <a:r>
              <a:rPr lang="es-ES_tradnl" sz="2200" dirty="0" smtClean="0"/>
              <a:t>Hizo un catálogo con posiciones y brillos de unas 800 estrellas</a:t>
            </a:r>
          </a:p>
          <a:p>
            <a:pPr eaLnBrk="1" hangingPunct="1"/>
            <a:r>
              <a:rPr lang="es-ES_tradnl" sz="2200" dirty="0" smtClean="0"/>
              <a:t>Definió la magnitud</a:t>
            </a:r>
          </a:p>
          <a:p>
            <a:pPr eaLnBrk="1" hangingPunct="1"/>
            <a:r>
              <a:rPr lang="es-ES_tradnl" sz="2200" dirty="0" smtClean="0"/>
              <a:t>Descubrió la precesión de los equinoccios (1º por siglo frente a 1º cada 70 años).</a:t>
            </a:r>
            <a:endParaRPr lang="es-ES" sz="2200" dirty="0" smtClean="0"/>
          </a:p>
          <a:p>
            <a:pPr eaLnBrk="1" hangingPunct="1">
              <a:buFontTx/>
              <a:buNone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Ptolomeo y el Almagesto</a:t>
            </a:r>
            <a:endParaRPr lang="es-E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_tradnl" sz="3000" dirty="0" smtClean="0"/>
              <a:t>Vivió en el </a:t>
            </a:r>
            <a:r>
              <a:rPr lang="es-ES_tradnl" sz="3000" dirty="0" err="1" smtClean="0"/>
              <a:t>s.II</a:t>
            </a:r>
            <a:r>
              <a:rPr lang="es-ES_tradnl" sz="3000" dirty="0" smtClean="0"/>
              <a:t> d.C.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3000" dirty="0" smtClean="0"/>
              <a:t>Pasó gran parte de su vida en Alejandría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3000" dirty="0" err="1" smtClean="0"/>
              <a:t>Escribio</a:t>
            </a:r>
            <a:r>
              <a:rPr lang="es-ES_tradnl" sz="3000" dirty="0" smtClean="0"/>
              <a:t> la “</a:t>
            </a:r>
            <a:r>
              <a:rPr lang="es-ES_tradnl" sz="3000" dirty="0" err="1" smtClean="0"/>
              <a:t>Megale</a:t>
            </a:r>
            <a:r>
              <a:rPr lang="es-ES_tradnl" sz="3000" dirty="0" smtClean="0"/>
              <a:t> sintaxis” conocida en la antigüedad como “La gran compilación”. Al traducir al árabe: “al-</a:t>
            </a:r>
            <a:r>
              <a:rPr lang="es-ES_tradnl" sz="3000" dirty="0" err="1" smtClean="0"/>
              <a:t>majisti</a:t>
            </a:r>
            <a:r>
              <a:rPr lang="es-ES_tradnl" sz="3000" dirty="0" smtClean="0"/>
              <a:t>” y de éste al latín “</a:t>
            </a:r>
            <a:r>
              <a:rPr lang="es-ES_tradnl" sz="3000" dirty="0" err="1" smtClean="0"/>
              <a:t>Almagestum</a:t>
            </a:r>
            <a:r>
              <a:rPr lang="es-ES_tradnl" sz="3000" dirty="0" smtClean="0"/>
              <a:t>”.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3000" dirty="0" smtClean="0">
                <a:solidFill>
                  <a:schemeClr val="hlink"/>
                </a:solidFill>
              </a:rPr>
              <a:t>Proporciona modelos geométricos y tablas para calcular la posición del sol, la luna y los planetas en cualquier época.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3000" dirty="0" smtClean="0">
                <a:solidFill>
                  <a:schemeClr val="hlink"/>
                </a:solidFill>
              </a:rPr>
              <a:t>Catálogo de casi 1000 estrellas en 48 </a:t>
            </a:r>
            <a:r>
              <a:rPr lang="es-ES_tradnl" dirty="0" smtClean="0">
                <a:solidFill>
                  <a:schemeClr val="hlink"/>
                </a:solidFill>
              </a:rPr>
              <a:t>constelaciones, con posiciones y brillos.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La cosmogía Ptolemaica</a:t>
            </a:r>
            <a:endParaRPr lang="es-E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sz="2800" smtClean="0"/>
              <a:t>Este modelo cosmológico y los modelos geométricos del movimiento planetario sobreviviran con muy ligeras modificaciones hasta el Renacimiento.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800" smtClean="0"/>
              <a:t>Será usado, estudiado y enseñado durante casi 14 siglos.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800" smtClean="0"/>
              <a:t>Los siglos venideros refinarán levemente los modelos geométricos y los parámetros, pero no abandonarán el geocentrismo hasta Copérnico,…o incluso hasta Kepler !.</a:t>
            </a:r>
            <a:endParaRPr lang="es-E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Un poco de historia (II)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400" smtClean="0"/>
              <a:t>Viaje a oriente de ida y vuelta (s. IV – s. XII)</a:t>
            </a:r>
          </a:p>
          <a:p>
            <a:pPr eaLnBrk="1" hangingPunct="1">
              <a:lnSpc>
                <a:spcPct val="90000"/>
              </a:lnSpc>
            </a:pPr>
            <a:r>
              <a:rPr lang="es-ES" sz="2400" smtClean="0"/>
              <a:t>Recuperación de la tradición griega (s. XII – s.XV)</a:t>
            </a:r>
          </a:p>
          <a:p>
            <a:pPr eaLnBrk="1" hangingPunct="1">
              <a:lnSpc>
                <a:spcPct val="90000"/>
              </a:lnSpc>
            </a:pPr>
            <a:r>
              <a:rPr lang="es-ES" sz="2400" smtClean="0"/>
              <a:t>Copérnico y el heliocentrismo (S. XVI)</a:t>
            </a:r>
          </a:p>
          <a:p>
            <a:pPr eaLnBrk="1" hangingPunct="1">
              <a:lnSpc>
                <a:spcPct val="90000"/>
              </a:lnSpc>
            </a:pPr>
            <a:r>
              <a:rPr lang="es-ES" sz="2400" smtClean="0"/>
              <a:t>Un cambio de perspectiva (S. XVI – S. XVII)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000" smtClean="0"/>
              <a:t>Tycho Brahe (1546 -1601)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000" smtClean="0"/>
              <a:t>Johannes Kepler (1571 - 1630)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000" smtClean="0"/>
              <a:t>Galileo Galilei (1564 -1642)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000" smtClean="0"/>
              <a:t>René Descartes (1596 – 1650)</a:t>
            </a:r>
          </a:p>
          <a:p>
            <a:pPr eaLnBrk="1" hangingPunct="1">
              <a:lnSpc>
                <a:spcPct val="90000"/>
              </a:lnSpc>
            </a:pPr>
            <a:r>
              <a:rPr lang="es-ES" sz="2400" smtClean="0"/>
              <a:t>Newton y el newtonianismo (1643 -1727)</a:t>
            </a:r>
          </a:p>
          <a:p>
            <a:pPr eaLnBrk="1" hangingPunct="1">
              <a:lnSpc>
                <a:spcPct val="90000"/>
              </a:lnSpc>
            </a:pPr>
            <a:r>
              <a:rPr lang="es-ES" sz="2400" smtClean="0"/>
              <a:t>Agrandando el universo (s. XVIII –  s. XXI)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000" smtClean="0"/>
              <a:t>Estrellas (Herschel, Kelvin, Helmholtz, Eddington, Hertzsprung, Russel, etc…)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000" smtClean="0"/>
              <a:t>Galaxias (Herschel, Huggins, Shapley, Kapteyn, Hubble,…)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000" smtClean="0"/>
              <a:t>Cosmología (Einstein, Hubble, ….)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Astronomía Medieval</a:t>
            </a:r>
          </a:p>
        </p:txBody>
      </p:sp>
      <p:sp>
        <p:nvSpPr>
          <p:cNvPr id="2662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smtClean="0"/>
              <a:t>Tras la caida del imperio romano, los conocimientos del mundo clásico se desplazan a oriente, donde se mantienen y aumentan durante el dominio islámico.</a:t>
            </a:r>
          </a:p>
          <a:p>
            <a:r>
              <a:rPr lang="es-ES" sz="2800" smtClean="0"/>
              <a:t>Con la reconquista de la península ibérica (y los contactos a través del imperio bizantino) ese conocimiento se recupera para occidente.</a:t>
            </a:r>
          </a:p>
          <a:p>
            <a:r>
              <a:rPr lang="es-ES" sz="2800" smtClean="0"/>
              <a:t>En los siglos XII-XV habrá un gran resurgimiento cultural en occidente (incluyendo el nacimiento de las universidades)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ptolematic_univers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0"/>
            <a:ext cx="6499225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Copérnico y el heliocentrismo</a:t>
            </a:r>
          </a:p>
        </p:txBody>
      </p:sp>
      <p:sp>
        <p:nvSpPr>
          <p:cNvPr id="2867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/>
              <a:t>Nicolás Copérnico (1473-1543) introduce un modelo matemático del movimiento planetario centrado (más o menos) en el sol.</a:t>
            </a:r>
          </a:p>
          <a:p>
            <a:r>
              <a:rPr lang="es-ES" smtClean="0"/>
              <a:t>También incluye epiciclos, asigna tres movimientos a la tierra, y no superaba al de Ptolomeo ni en precisión ni en sencillez (salvo por algunas cuestiones puntuales…  pero relevantes).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derevolutionibus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90825" y="274638"/>
            <a:ext cx="3560763" cy="5851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009v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0"/>
            <a:ext cx="5308600" cy="7750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¿Qué estudia la Astrofísica?</a:t>
            </a:r>
          </a:p>
        </p:txBody>
      </p:sp>
      <p:sp>
        <p:nvSpPr>
          <p:cNvPr id="409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astrofísica estudia:</a:t>
            </a:r>
          </a:p>
          <a:p>
            <a:pPr lvl="1"/>
            <a:r>
              <a:rPr lang="es-ES" sz="2600" dirty="0" smtClean="0"/>
              <a:t>La tierra (como planeta), la luna, los planetas, cometas, y otros objetos del sistema solar.</a:t>
            </a:r>
          </a:p>
          <a:p>
            <a:pPr lvl="1"/>
            <a:r>
              <a:rPr lang="es-ES" sz="2600" dirty="0" smtClean="0"/>
              <a:t>Las estrellas: Su formación, evolución, funcionamiento, distribución, movimiento, etc..</a:t>
            </a:r>
          </a:p>
          <a:p>
            <a:pPr lvl="1"/>
            <a:r>
              <a:rPr lang="es-ES" sz="2600" dirty="0" smtClean="0"/>
              <a:t>Las galaxias: Su estructura, movimientos, constitución, evolución, medio interestelar, etc..</a:t>
            </a:r>
          </a:p>
          <a:p>
            <a:pPr lvl="1"/>
            <a:r>
              <a:rPr lang="es-ES" sz="2600" dirty="0" smtClean="0"/>
              <a:t>Los cúmulos de galaxias, la estructura a gran escala…y el universo en su conjunto.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Tycho Brahe</a:t>
            </a:r>
          </a:p>
        </p:txBody>
      </p:sp>
      <p:sp>
        <p:nvSpPr>
          <p:cNvPr id="3174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/>
              <a:t>Tycho Brahe (1546-1601) consigue una mejora extraordinaria en la calidad de las observaciones astronómicas (sin telescopio).</a:t>
            </a:r>
          </a:p>
          <a:p>
            <a:r>
              <a:rPr lang="es-ES" smtClean="0"/>
              <a:t>Sus observaciones, en particular las del planeta Marte, serán determinantes en el avance posterior.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Johannes Kepler</a:t>
            </a:r>
          </a:p>
        </p:txBody>
      </p:sp>
      <p:sp>
        <p:nvSpPr>
          <p:cNvPr id="3277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/>
              <a:t>Johannes Kepler (1571-1630) utilizará las observaciones de Marte de Tycho Brahe.</a:t>
            </a:r>
          </a:p>
          <a:p>
            <a:r>
              <a:rPr lang="es-ES" smtClean="0"/>
              <a:t>Aplicando la hipótesis heliocéntrica y buscando en el sol el origen de los movimientos planetarios encontrará sus tres leyes del mov. Planetario:</a:t>
            </a:r>
          </a:p>
          <a:p>
            <a:pPr lvl="1"/>
            <a:r>
              <a:rPr lang="es-ES" smtClean="0"/>
              <a:t>Primera Ley: Órbitas elípticas</a:t>
            </a:r>
          </a:p>
          <a:p>
            <a:pPr lvl="1"/>
            <a:r>
              <a:rPr lang="es-ES" smtClean="0"/>
              <a:t>Segunda Ley: Velocidad areolar</a:t>
            </a:r>
          </a:p>
          <a:p>
            <a:pPr lvl="1"/>
            <a:r>
              <a:rPr lang="es-ES" smtClean="0"/>
              <a:t>Tercera Ley: Ley Harmónica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Galileo Galilei</a:t>
            </a:r>
          </a:p>
        </p:txBody>
      </p:sp>
      <p:sp>
        <p:nvSpPr>
          <p:cNvPr id="3379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/>
              <a:t>Galileo Galilei (1564-1642) introdujo el uso del telescopio en la astronomía.</a:t>
            </a:r>
          </a:p>
          <a:p>
            <a:r>
              <a:rPr lang="es-ES" smtClean="0"/>
              <a:t>Observó:</a:t>
            </a:r>
          </a:p>
          <a:p>
            <a:pPr lvl="1"/>
            <a:r>
              <a:rPr lang="es-ES" smtClean="0"/>
              <a:t>Muchas más estrellas que a simple vista</a:t>
            </a:r>
          </a:p>
          <a:p>
            <a:pPr lvl="1"/>
            <a:r>
              <a:rPr lang="es-ES" smtClean="0"/>
              <a:t>Manchas en el sol</a:t>
            </a:r>
          </a:p>
          <a:p>
            <a:pPr lvl="1"/>
            <a:r>
              <a:rPr lang="es-ES" smtClean="0"/>
              <a:t>Satélites de Júpiter</a:t>
            </a:r>
          </a:p>
          <a:p>
            <a:pPr lvl="1"/>
            <a:r>
              <a:rPr lang="es-ES" smtClean="0"/>
              <a:t>“Compañeros” de Saturno</a:t>
            </a:r>
          </a:p>
          <a:p>
            <a:pPr lvl="1"/>
            <a:r>
              <a:rPr lang="es-ES" smtClean="0"/>
              <a:t>Fases de Venus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Galileo Galilei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1412776"/>
            <a:ext cx="9144000" cy="5078313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Galileo:</a:t>
            </a:r>
          </a:p>
          <a:p>
            <a:pPr algn="ctr">
              <a:defRPr/>
            </a:pPr>
            <a:endParaRPr lang="es-E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s-E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NO inventó el telescopio</a:t>
            </a:r>
          </a:p>
          <a:p>
            <a:pPr algn="ctr">
              <a:defRPr/>
            </a:pPr>
            <a:endParaRPr lang="es-E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s-E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NO probó la teoría heliocéntrica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Newton</a:t>
            </a:r>
          </a:p>
        </p:txBody>
      </p:sp>
      <p:sp>
        <p:nvSpPr>
          <p:cNvPr id="3481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/>
              <a:t>Isaac Newton (1643-1727) conseguirá explicar el movimiento planetario a partir de la ley de la atracción gravitatoria y las leyes fundamentales de la dinámica.</a:t>
            </a:r>
          </a:p>
          <a:p>
            <a:r>
              <a:rPr lang="es-ES" smtClean="0"/>
              <a:t>Con estas leyes nacerá la “Mecánica Celeste” que permitirá explicar muchas observaciones y dará lugar a nuevos descubrimientos (como el planeta Neptuno)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Título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s-ES" dirty="0" smtClean="0"/>
              <a:t>Más avances</a:t>
            </a:r>
          </a:p>
        </p:txBody>
      </p:sp>
      <p:sp>
        <p:nvSpPr>
          <p:cNvPr id="35843" name="2 Marcador de contenido"/>
          <p:cNvSpPr>
            <a:spLocks noGrp="1"/>
          </p:cNvSpPr>
          <p:nvPr>
            <p:ph idx="1"/>
          </p:nvPr>
        </p:nvSpPr>
        <p:spPr>
          <a:xfrm>
            <a:off x="611188" y="1125538"/>
            <a:ext cx="8229600" cy="4525962"/>
          </a:xfrm>
        </p:spPr>
        <p:txBody>
          <a:bodyPr/>
          <a:lstStyle/>
          <a:p>
            <a:r>
              <a:rPr lang="es-ES" sz="2200" dirty="0" smtClean="0"/>
              <a:t>En los siglos XVII-XVIII se producirán avances en la construcción de telescopios.</a:t>
            </a:r>
          </a:p>
          <a:p>
            <a:r>
              <a:rPr lang="es-ES" sz="2200" dirty="0" smtClean="0"/>
              <a:t>A partir del XVIII la astronomía se interesará más y más por las estrellas. </a:t>
            </a:r>
          </a:p>
          <a:p>
            <a:r>
              <a:rPr lang="es-ES" sz="2200" dirty="0" smtClean="0"/>
              <a:t>Se conseguirá medir la distancia a una estrella a principios del s. XIX.</a:t>
            </a:r>
          </a:p>
          <a:p>
            <a:r>
              <a:rPr lang="es-ES" sz="2200" dirty="0" smtClean="0"/>
              <a:t>El s. XIX, con el análisis espectral y la fotografía conducirán a la astronomía a una nueva era </a:t>
            </a:r>
            <a:r>
              <a:rPr lang="es-ES" sz="2200" dirty="0" smtClean="0">
                <a:sym typeface="Wingdings" pitchFamily="2" charset="2"/>
              </a:rPr>
              <a:t> Astrofísica.</a:t>
            </a:r>
            <a:r>
              <a:rPr lang="es-ES" sz="2200" dirty="0" smtClean="0"/>
              <a:t> </a:t>
            </a:r>
          </a:p>
          <a:p>
            <a:r>
              <a:rPr lang="es-ES" sz="2200" dirty="0" smtClean="0"/>
              <a:t>A principios del s. XX se descubrirá que vivimos en una galaxia de entre la infinidad que puebla el universo.</a:t>
            </a:r>
          </a:p>
          <a:p>
            <a:r>
              <a:rPr lang="es-ES" sz="2200" dirty="0" smtClean="0"/>
              <a:t>El s. XX nos condujo a la era espacial y a la cosmología científica.</a:t>
            </a:r>
          </a:p>
          <a:p>
            <a:r>
              <a:rPr lang="es-ES" sz="2200" dirty="0" smtClean="0"/>
              <a:t>El s. XXI ….                                     TO BE CONTINUED</a:t>
            </a:r>
          </a:p>
          <a:p>
            <a:endParaRPr lang="es-E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Astrofísica - Extremos</a:t>
            </a:r>
          </a:p>
        </p:txBody>
      </p:sp>
      <p:sp>
        <p:nvSpPr>
          <p:cNvPr id="3686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/>
              <a:t>Tamaño:</a:t>
            </a:r>
          </a:p>
          <a:p>
            <a:pPr lvl="1"/>
            <a:r>
              <a:rPr lang="es-ES" smtClean="0"/>
              <a:t> De asteroides (m) al tamaño del universo (10</a:t>
            </a:r>
            <a:r>
              <a:rPr lang="es-ES" baseline="30000" smtClean="0"/>
              <a:t>26</a:t>
            </a:r>
            <a:r>
              <a:rPr lang="es-ES" smtClean="0"/>
              <a:t> m). La escala subatómica también es relevante</a:t>
            </a:r>
          </a:p>
          <a:p>
            <a:r>
              <a:rPr lang="es-ES" smtClean="0"/>
              <a:t>Densidad:</a:t>
            </a:r>
          </a:p>
          <a:p>
            <a:pPr lvl="1"/>
            <a:r>
              <a:rPr lang="es-ES" smtClean="0"/>
              <a:t>Del medio intergaláctico (10</a:t>
            </a:r>
            <a:r>
              <a:rPr lang="es-ES" baseline="30000" smtClean="0"/>
              <a:t>-27 </a:t>
            </a:r>
            <a:r>
              <a:rPr lang="es-ES" smtClean="0"/>
              <a:t>kg/m</a:t>
            </a:r>
            <a:r>
              <a:rPr lang="es-ES" baseline="30000" smtClean="0"/>
              <a:t>3</a:t>
            </a:r>
            <a:r>
              <a:rPr lang="es-ES" smtClean="0"/>
              <a:t>) a una estrella de neutrones (10</a:t>
            </a:r>
            <a:r>
              <a:rPr lang="es-ES" baseline="30000" smtClean="0"/>
              <a:t>18</a:t>
            </a:r>
            <a:r>
              <a:rPr lang="es-ES" smtClean="0"/>
              <a:t> kg/m</a:t>
            </a:r>
            <a:r>
              <a:rPr lang="es-ES" baseline="30000" smtClean="0"/>
              <a:t>3</a:t>
            </a:r>
            <a:r>
              <a:rPr lang="es-ES" smtClean="0"/>
              <a:t>)  o un agujero negro (10</a:t>
            </a:r>
            <a:r>
              <a:rPr lang="es-ES" baseline="30000" smtClean="0"/>
              <a:t>20</a:t>
            </a:r>
            <a:r>
              <a:rPr lang="es-ES" smtClean="0"/>
              <a:t> kg/m</a:t>
            </a:r>
            <a:r>
              <a:rPr lang="es-ES" baseline="30000" smtClean="0"/>
              <a:t>3</a:t>
            </a:r>
            <a:r>
              <a:rPr lang="es-ES" smtClean="0"/>
              <a:t>)</a:t>
            </a:r>
          </a:p>
          <a:p>
            <a:r>
              <a:rPr lang="es-ES" smtClean="0"/>
              <a:t>Temperatura:</a:t>
            </a:r>
          </a:p>
          <a:p>
            <a:pPr lvl="1"/>
            <a:r>
              <a:rPr lang="es-ES" smtClean="0"/>
              <a:t>De unos pocos K (IGM o CMB) a 10</a:t>
            </a:r>
            <a:r>
              <a:rPr lang="es-ES" baseline="30000" smtClean="0"/>
              <a:t>11</a:t>
            </a:r>
            <a:r>
              <a:rPr lang="es-ES" smtClean="0"/>
              <a:t> K (SN)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Astrofísica - Tiempo</a:t>
            </a:r>
          </a:p>
        </p:txBody>
      </p:sp>
      <p:sp>
        <p:nvSpPr>
          <p:cNvPr id="3789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/>
              <a:t>En el universo las cosas pasan muy lentamente para las escalas de tiempo terrestres:</a:t>
            </a:r>
          </a:p>
          <a:p>
            <a:pPr lvl="1">
              <a:buFontTx/>
              <a:buNone/>
            </a:pPr>
            <a:endParaRPr lang="es-ES" smtClean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042988" y="3213100"/>
          <a:ext cx="6600056" cy="32359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300028"/>
                <a:gridCol w="3300028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Escala Humana/Terrestre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Escala</a:t>
                      </a:r>
                      <a:r>
                        <a:rPr lang="es-ES" baseline="0" dirty="0" smtClean="0"/>
                        <a:t> Astronómica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Formación</a:t>
                      </a:r>
                      <a:r>
                        <a:rPr lang="es-ES" baseline="0" dirty="0" smtClean="0"/>
                        <a:t> de la tierra: 4.5 </a:t>
                      </a:r>
                      <a:r>
                        <a:rPr lang="es-ES" baseline="0" dirty="0" err="1" smtClean="0"/>
                        <a:t>Gyr</a:t>
                      </a:r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Sistema</a:t>
                      </a:r>
                      <a:r>
                        <a:rPr lang="es-ES" baseline="0" dirty="0" smtClean="0"/>
                        <a:t> solar: días a años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Origen de la vida: 3.5 </a:t>
                      </a:r>
                      <a:r>
                        <a:rPr lang="es-ES" dirty="0" err="1" smtClean="0"/>
                        <a:t>Gyr</a:t>
                      </a:r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Formación</a:t>
                      </a:r>
                      <a:r>
                        <a:rPr lang="es-ES" baseline="0" dirty="0" smtClean="0"/>
                        <a:t> estelar: </a:t>
                      </a:r>
                      <a:r>
                        <a:rPr lang="es-ES" baseline="0" dirty="0" err="1" smtClean="0"/>
                        <a:t>Myr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Dinosaurios: 250-65 </a:t>
                      </a:r>
                      <a:r>
                        <a:rPr lang="es-ES" dirty="0" err="1" smtClean="0"/>
                        <a:t>Myr</a:t>
                      </a:r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Vida estrellas: 10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Gyr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Homínidos: 7 </a:t>
                      </a:r>
                      <a:r>
                        <a:rPr lang="es-ES" dirty="0" err="1" smtClean="0"/>
                        <a:t>Myr</a:t>
                      </a:r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Giro galáctico:</a:t>
                      </a:r>
                      <a:r>
                        <a:rPr lang="es-ES" baseline="0" dirty="0" smtClean="0"/>
                        <a:t> 225 </a:t>
                      </a:r>
                      <a:r>
                        <a:rPr lang="es-ES" baseline="0" dirty="0" err="1" smtClean="0"/>
                        <a:t>Myr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Homo sapiens: 0.2 </a:t>
                      </a:r>
                      <a:r>
                        <a:rPr lang="es-ES" dirty="0" err="1" smtClean="0"/>
                        <a:t>Myr</a:t>
                      </a:r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Historia Humana: 5 </a:t>
                      </a:r>
                      <a:r>
                        <a:rPr lang="es-ES" dirty="0" err="1" smtClean="0"/>
                        <a:t>Kyr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Vida Humana: 75 </a:t>
                      </a:r>
                      <a:r>
                        <a:rPr lang="es-ES" dirty="0" err="1" smtClean="0"/>
                        <a:t>yr</a:t>
                      </a:r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611188" y="3068638"/>
            <a:ext cx="7705725" cy="317023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4000" dirty="0"/>
              <a:t>Afortunadamente ….</a:t>
            </a:r>
          </a:p>
          <a:p>
            <a:pPr algn="ctr">
              <a:defRPr/>
            </a:pPr>
            <a:r>
              <a:rPr lang="es-ES" sz="4000" dirty="0"/>
              <a:t>podemos “viajar” atrás en el tiempo…</a:t>
            </a:r>
          </a:p>
          <a:p>
            <a:pPr algn="ctr">
              <a:defRPr/>
            </a:pPr>
            <a:r>
              <a:rPr lang="es-ES" sz="4000" dirty="0"/>
              <a:t> y ver como era el universo antes</a:t>
            </a:r>
            <a:r>
              <a:rPr lang="es-ES" sz="36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s-ES_tradnl" smtClean="0">
                <a:solidFill>
                  <a:srgbClr val="FF33CC"/>
                </a:solidFill>
              </a:rPr>
              <a:t>Una ciencia de la luz</a:t>
            </a:r>
            <a:endParaRPr lang="es-ES" smtClean="0">
              <a:solidFill>
                <a:srgbClr val="FF33CC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268413"/>
            <a:ext cx="4038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sz="2800" smtClean="0">
                <a:solidFill>
                  <a:srgbClr val="993366"/>
                </a:solidFill>
              </a:rPr>
              <a:t>La mayor parte de la astronomía se hace del estudio de la luz que nos llega de los astros.</a:t>
            </a:r>
          </a:p>
          <a:p>
            <a:pPr>
              <a:lnSpc>
                <a:spcPct val="90000"/>
              </a:lnSpc>
            </a:pPr>
            <a:r>
              <a:rPr lang="es-ES_tradnl" sz="2800" smtClean="0">
                <a:solidFill>
                  <a:srgbClr val="993366"/>
                </a:solidFill>
              </a:rPr>
              <a:t>La luz es una onda electromagnética</a:t>
            </a:r>
          </a:p>
          <a:p>
            <a:pPr>
              <a:lnSpc>
                <a:spcPct val="90000"/>
              </a:lnSpc>
            </a:pPr>
            <a:r>
              <a:rPr lang="es-ES_tradnl" sz="2800" smtClean="0">
                <a:solidFill>
                  <a:srgbClr val="993366"/>
                </a:solidFill>
              </a:rPr>
              <a:t>Las carácterísticas principales de una onda son su longitud de onda, frecuencia y velocidad de propagación.</a:t>
            </a:r>
            <a:endParaRPr lang="es-ES" sz="2800" smtClean="0">
              <a:solidFill>
                <a:srgbClr val="993366"/>
              </a:solidFill>
            </a:endParaRPr>
          </a:p>
        </p:txBody>
      </p:sp>
      <p:pic>
        <p:nvPicPr>
          <p:cNvPr id="38916" name="Picture 4" descr="emanim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263" y="1341438"/>
            <a:ext cx="3486150" cy="2185987"/>
          </a:xfrm>
          <a:noFill/>
        </p:spPr>
      </p:pic>
      <p:pic>
        <p:nvPicPr>
          <p:cNvPr id="38917" name="Picture 6" descr="wave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51500" y="3789363"/>
            <a:ext cx="2687638" cy="2187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La luz, onda y corpúsculo</a:t>
            </a:r>
          </a:p>
        </p:txBody>
      </p:sp>
      <p:sp>
        <p:nvSpPr>
          <p:cNvPr id="39939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/>
              <a:t>La luz tiene una naturaleza dual:</a:t>
            </a:r>
          </a:p>
          <a:p>
            <a:pPr lvl="1"/>
            <a:r>
              <a:rPr lang="es-ES" smtClean="0"/>
              <a:t>Ondulatoria: Leyes de Maxwell</a:t>
            </a:r>
          </a:p>
          <a:p>
            <a:pPr lvl="1"/>
            <a:r>
              <a:rPr lang="es-ES" smtClean="0"/>
              <a:t>Corpuscular: Mecánica cuántica</a:t>
            </a:r>
          </a:p>
          <a:p>
            <a:endParaRPr lang="es-ES" smtClean="0"/>
          </a:p>
          <a:p>
            <a:r>
              <a:rPr lang="es-ES" smtClean="0"/>
              <a:t>Podemos obtener gran cantidad de información estudiando la intensidad, el espectro, etc…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Fuentes de información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Materia:</a:t>
            </a:r>
          </a:p>
          <a:p>
            <a:pPr lvl="1" eaLnBrk="1" hangingPunct="1"/>
            <a:r>
              <a:rPr lang="es-ES" smtClean="0"/>
              <a:t>Trozos de meteoritos</a:t>
            </a:r>
          </a:p>
          <a:p>
            <a:pPr lvl="1" eaLnBrk="1" hangingPunct="1"/>
            <a:r>
              <a:rPr lang="es-ES" smtClean="0"/>
              <a:t>Restos traídos de sondas espaciales</a:t>
            </a:r>
          </a:p>
          <a:p>
            <a:pPr lvl="1" eaLnBrk="1" hangingPunct="1"/>
            <a:r>
              <a:rPr lang="es-ES" smtClean="0"/>
              <a:t>Rayos cósmicos y neutrinos</a:t>
            </a:r>
          </a:p>
          <a:p>
            <a:pPr eaLnBrk="1" hangingPunct="1"/>
            <a:r>
              <a:rPr lang="es-ES" smtClean="0"/>
              <a:t>Radiación:</a:t>
            </a:r>
          </a:p>
          <a:p>
            <a:pPr lvl="1" eaLnBrk="1" hangingPunct="1"/>
            <a:r>
              <a:rPr lang="es-ES" smtClean="0"/>
              <a:t>Radiación electromagnética</a:t>
            </a:r>
          </a:p>
          <a:p>
            <a:pPr lvl="1" eaLnBrk="1" hangingPunct="1"/>
            <a:r>
              <a:rPr lang="es-ES" smtClean="0"/>
              <a:t>Radiación gravitatoria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>
                <a:solidFill>
                  <a:srgbClr val="FF33CC"/>
                </a:solidFill>
              </a:rPr>
              <a:t>El espectro electromagnético</a:t>
            </a:r>
            <a:endParaRPr lang="es-ES" smtClean="0">
              <a:solidFill>
                <a:srgbClr val="FF33CC"/>
              </a:solidFill>
            </a:endParaRPr>
          </a:p>
        </p:txBody>
      </p:sp>
      <p:pic>
        <p:nvPicPr>
          <p:cNvPr id="40963" name="Picture 6" descr="EMSpe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12875"/>
            <a:ext cx="8902700" cy="43926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Un poco de historia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800" smtClean="0"/>
              <a:t>Interés prehistórico en la astronomía (6000 a.C. – 700 a.C.)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400" smtClean="0"/>
              <a:t>Estacional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400" smtClean="0"/>
              <a:t>Cultural/Religioso</a:t>
            </a:r>
          </a:p>
          <a:p>
            <a:pPr eaLnBrk="1" hangingPunct="1">
              <a:lnSpc>
                <a:spcPct val="90000"/>
              </a:lnSpc>
            </a:pPr>
            <a:r>
              <a:rPr lang="es-ES" sz="2800" smtClean="0"/>
              <a:t>Primeras civilizaciones (Babilonia/Egipto) (2000 a.C. – 600 a.C.)</a:t>
            </a:r>
          </a:p>
          <a:p>
            <a:pPr eaLnBrk="1" hangingPunct="1">
              <a:lnSpc>
                <a:spcPct val="90000"/>
              </a:lnSpc>
            </a:pPr>
            <a:r>
              <a:rPr lang="es-ES" sz="2800" smtClean="0"/>
              <a:t>Astronomía griega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400" smtClean="0"/>
              <a:t>Presocráticos (s. VI a.C. – s. V a.C.)	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400" smtClean="0"/>
              <a:t>Platón y Aristóteles (S. IV a.C.)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400" smtClean="0"/>
              <a:t>Eratóstenes y Aristarco (s III a.C.)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400" smtClean="0"/>
              <a:t>Hiparco y Ptolomeo (s II a.C – s II)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Newgrange (Irlanda)</a:t>
            </a:r>
            <a:endParaRPr lang="es-ES" smtClean="0"/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Newgrange es una tumba prehistórica (aprox. 3000 a.C.) situada en el norte de Irlanda.</a:t>
            </a:r>
          </a:p>
          <a:p>
            <a:pPr eaLnBrk="1" hangingPunct="1"/>
            <a:r>
              <a:rPr lang="es-ES_tradnl" smtClean="0"/>
              <a:t>Hace unos años se descubrió que su orientación estaba cuidadosamente diseñada.</a:t>
            </a: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Newgrange (II)</a:t>
            </a:r>
            <a:endParaRPr lang="es-ES" smtClean="0"/>
          </a:p>
        </p:txBody>
      </p:sp>
      <p:pic>
        <p:nvPicPr>
          <p:cNvPr id="8195" name="Picture 4" descr="newai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944688"/>
            <a:ext cx="7620000" cy="3810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0"/>
            <a:ext cx="854075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Newgrange (VI)</a:t>
            </a:r>
            <a:endParaRPr lang="es-ES" smtClean="0"/>
          </a:p>
        </p:txBody>
      </p:sp>
      <p:pic>
        <p:nvPicPr>
          <p:cNvPr id="9219" name="Picture 4" descr="newgrangebea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43213" y="908050"/>
            <a:ext cx="3363912" cy="57324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854075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Stonehenge</a:t>
            </a:r>
            <a:endParaRPr lang="es-ES" smtClean="0"/>
          </a:p>
        </p:txBody>
      </p:sp>
      <p:pic>
        <p:nvPicPr>
          <p:cNvPr id="10243" name="Picture 4" descr="EMStonehen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181100"/>
            <a:ext cx="7272338" cy="56769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26627</TotalTime>
  <Words>1922</Words>
  <Application>Microsoft Office PowerPoint</Application>
  <PresentationFormat>Presentación en pantalla (4:3)</PresentationFormat>
  <Paragraphs>188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1" baseType="lpstr">
      <vt:lpstr>Diseño predeterminado</vt:lpstr>
      <vt:lpstr>Introducción</vt:lpstr>
      <vt:lpstr>Diapositiva 2</vt:lpstr>
      <vt:lpstr>¿Qué estudia la Astrofísica?</vt:lpstr>
      <vt:lpstr>Fuentes de información</vt:lpstr>
      <vt:lpstr>Un poco de historia</vt:lpstr>
      <vt:lpstr>Newgrange (Irlanda)</vt:lpstr>
      <vt:lpstr>Newgrange (II)</vt:lpstr>
      <vt:lpstr>Newgrange (VI)</vt:lpstr>
      <vt:lpstr>Stonehenge</vt:lpstr>
      <vt:lpstr>Stonehenge (estado actual)</vt:lpstr>
      <vt:lpstr>Babilonia</vt:lpstr>
      <vt:lpstr>Astronomía en Babilonia</vt:lpstr>
      <vt:lpstr>Enuma (II)</vt:lpstr>
      <vt:lpstr>Astronomía en Egipto</vt:lpstr>
      <vt:lpstr>Astronomía en Egipto (II)</vt:lpstr>
      <vt:lpstr>Astronomía Griega</vt:lpstr>
      <vt:lpstr>Hipopede de Eudoxo (~370 a.C.)</vt:lpstr>
      <vt:lpstr>Aristarco de Samos</vt:lpstr>
      <vt:lpstr>Eratostenes y el tamaño de la tierra</vt:lpstr>
      <vt:lpstr>Orbitas circulares</vt:lpstr>
      <vt:lpstr>Hiparco de Nicea</vt:lpstr>
      <vt:lpstr>Ptolomeo y el Almagesto</vt:lpstr>
      <vt:lpstr>La cosmogía Ptolemaica</vt:lpstr>
      <vt:lpstr>Un poco de historia (II)</vt:lpstr>
      <vt:lpstr>Astronomía Medieval</vt:lpstr>
      <vt:lpstr>Diapositiva 26</vt:lpstr>
      <vt:lpstr>Copérnico y el heliocentrismo</vt:lpstr>
      <vt:lpstr>Diapositiva 28</vt:lpstr>
      <vt:lpstr>Diapositiva 29</vt:lpstr>
      <vt:lpstr>Tycho Brahe</vt:lpstr>
      <vt:lpstr>Johannes Kepler</vt:lpstr>
      <vt:lpstr>Galileo Galilei</vt:lpstr>
      <vt:lpstr>Galileo Galilei</vt:lpstr>
      <vt:lpstr>Newton</vt:lpstr>
      <vt:lpstr>Más avances</vt:lpstr>
      <vt:lpstr>Astrofísica - Extremos</vt:lpstr>
      <vt:lpstr>Astrofísica - Tiempo</vt:lpstr>
      <vt:lpstr>Una ciencia de la luz</vt:lpstr>
      <vt:lpstr>La luz, onda y corpúsculo</vt:lpstr>
      <vt:lpstr>El espectro electromagnético</vt:lpstr>
    </vt:vector>
  </TitlesOfParts>
  <Company>Universidad de Granada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Astrofísica I</dc:title>
  <dc:creator>Jorge</dc:creator>
  <cp:lastModifiedBy>Nombre de usuario</cp:lastModifiedBy>
  <cp:revision>108</cp:revision>
  <dcterms:created xsi:type="dcterms:W3CDTF">2008-03-26T12:23:45Z</dcterms:created>
  <dcterms:modified xsi:type="dcterms:W3CDTF">2012-02-21T10:20:00Z</dcterms:modified>
</cp:coreProperties>
</file>