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93455" r:id="rId4"/>
  </p:sldMasterIdLst>
  <p:notesMasterIdLst>
    <p:notesMasterId r:id="rId21"/>
  </p:notesMasterIdLst>
  <p:handoutMasterIdLst>
    <p:handoutMasterId r:id="rId22"/>
  </p:handoutMasterIdLst>
  <p:sldIdLst>
    <p:sldId id="304" r:id="rId5"/>
    <p:sldId id="315" r:id="rId6"/>
    <p:sldId id="319" r:id="rId7"/>
    <p:sldId id="325" r:id="rId8"/>
    <p:sldId id="328" r:id="rId9"/>
    <p:sldId id="329" r:id="rId10"/>
    <p:sldId id="330" r:id="rId11"/>
    <p:sldId id="331" r:id="rId12"/>
    <p:sldId id="332" r:id="rId13"/>
    <p:sldId id="333" r:id="rId14"/>
    <p:sldId id="334" r:id="rId15"/>
    <p:sldId id="339" r:id="rId16"/>
    <p:sldId id="335" r:id="rId17"/>
    <p:sldId id="337" r:id="rId18"/>
    <p:sldId id="280" r:id="rId19"/>
    <p:sldId id="324" r:id="rId20"/>
  </p:sldIdLst>
  <p:sldSz cx="9144000" cy="5143500" type="screen16x9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9pPr>
  </p:defaultTextStyle>
  <p:extLst>
    <p:ext uri="{521415D9-36F7-43E2-AB2F-B90AF26B5E84}">
      <p14:sectionLst xmlns:p14="http://schemas.microsoft.com/office/powerpoint/2010/main">
        <p14:section name="Default Section" id="{0083468A-71F6-634F-A1F8-FD9C00F4B0DC}">
          <p14:sldIdLst>
            <p14:sldId id="304"/>
            <p14:sldId id="315"/>
            <p14:sldId id="319"/>
            <p14:sldId id="325"/>
            <p14:sldId id="328"/>
            <p14:sldId id="329"/>
            <p14:sldId id="330"/>
            <p14:sldId id="331"/>
            <p14:sldId id="332"/>
            <p14:sldId id="333"/>
            <p14:sldId id="334"/>
            <p14:sldId id="339"/>
            <p14:sldId id="335"/>
            <p14:sldId id="337"/>
            <p14:sldId id="280"/>
            <p14:sldId id="324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ergio Marquez Pelaez" initials="SMP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00"/>
    <a:srgbClr val="FF9900"/>
    <a:srgbClr val="008000"/>
    <a:srgbClr val="1F5F93"/>
    <a:srgbClr val="003300"/>
    <a:srgbClr val="CCCC00"/>
    <a:srgbClr val="B9E7FE"/>
    <a:srgbClr val="41A1DA"/>
    <a:srgbClr val="B7DBF1"/>
    <a:srgbClr val="252D6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61"/>
    <p:restoredTop sz="79251" autoAdjust="0"/>
  </p:normalViewPr>
  <p:slideViewPr>
    <p:cSldViewPr snapToGrid="0" snapToObjects="1">
      <p:cViewPr varScale="1">
        <p:scale>
          <a:sx n="76" d="100"/>
          <a:sy n="76" d="100"/>
        </p:scale>
        <p:origin x="1230" y="7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88" d="100"/>
          <a:sy n="88" d="100"/>
        </p:scale>
        <p:origin x="-3870" y="-108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commentAuthors" Target="commentAuthor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handoutMaster" Target="handoutMasters/handout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9A4445-C797-0C46-BF5E-488C251075A1}" type="datetimeFigureOut">
              <a:rPr lang="en-US" smtClean="0"/>
              <a:pPr/>
              <a:t>1/24/2022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B1AFC0-A7D7-7646-AAA5-1683FF8E39BB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16652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03880A-8705-7E4C-A2BD-450C09D5BBED}" type="datetimeFigureOut">
              <a:rPr lang="en-US" smtClean="0"/>
              <a:pPr/>
              <a:t>1/24/2022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403B8A-D4CB-274B-8F78-D6B7A11C9EDB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0320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03B8A-D4CB-274B-8F78-D6B7A11C9EDB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64451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03B8A-D4CB-274B-8F78-D6B7A11C9EDB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06289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9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emf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emf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emf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jpe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jpe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6554" y="1641001"/>
            <a:ext cx="7772400" cy="1102519"/>
          </a:xfrm>
        </p:spPr>
        <p:txBody>
          <a:bodyPr/>
          <a:lstStyle>
            <a:lvl1pPr algn="l">
              <a:defRPr>
                <a:solidFill>
                  <a:srgbClr val="000000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6554" y="2856641"/>
            <a:ext cx="6400800" cy="1314450"/>
          </a:xfrm>
        </p:spPr>
        <p:txBody>
          <a:bodyPr/>
          <a:lstStyle>
            <a:lvl1pPr marL="0" indent="0" algn="l">
              <a:buNone/>
              <a:defRPr>
                <a:solidFill>
                  <a:srgbClr val="000000"/>
                </a:solidFill>
              </a:defRPr>
            </a:lvl1pPr>
            <a:lvl2pPr marL="6095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2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8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4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69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5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5514037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8" name="Picture 6" descr="Image result for skyline de sevilla"/>
          <p:cNvPicPr>
            <a:picLocks noChangeAspect="1" noChangeArrowheads="1"/>
          </p:cNvPicPr>
          <p:nvPr userDrawn="1"/>
        </p:nvPicPr>
        <p:blipFill>
          <a:blip r:embed="rId2">
            <a:duotone>
              <a:prstClr val="black"/>
              <a:schemeClr val="accent1">
                <a:tint val="45000"/>
                <a:satMod val="400000"/>
              </a:schemeClr>
            </a:duotone>
          </a:blip>
          <a:srcRect t="9392" b="6180"/>
          <a:stretch>
            <a:fillRect/>
          </a:stretch>
        </p:blipFill>
        <p:spPr bwMode="auto">
          <a:xfrm>
            <a:off x="0" y="0"/>
            <a:ext cx="9144001" cy="5143500"/>
          </a:xfrm>
          <a:prstGeom prst="rect">
            <a:avLst/>
          </a:prstGeom>
          <a:noFill/>
        </p:spPr>
      </p:pic>
      <p:pic>
        <p:nvPicPr>
          <p:cNvPr id="10" name="9 Imagen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300" y="4446966"/>
            <a:ext cx="1429200" cy="4527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61153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001707" y="4176074"/>
            <a:ext cx="709928" cy="719148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6297107" y="4355434"/>
            <a:ext cx="1573895" cy="423358"/>
          </a:xfrm>
          <a:prstGeom prst="rect">
            <a:avLst/>
          </a:prstGeom>
        </p:spPr>
      </p:pic>
      <p:pic>
        <p:nvPicPr>
          <p:cNvPr id="29698" name="Picture 2" descr="Image result for skyline de sevilla"/>
          <p:cNvPicPr>
            <a:picLocks noChangeAspect="1" noChangeArrowheads="1"/>
          </p:cNvPicPr>
          <p:nvPr userDrawn="1"/>
        </p:nvPicPr>
        <p:blipFill>
          <a:blip r:embed="rId4">
            <a:duotone>
              <a:schemeClr val="accent3">
                <a:shade val="45000"/>
                <a:satMod val="135000"/>
              </a:schemeClr>
              <a:prstClr val="white"/>
            </a:duotone>
          </a:blip>
          <a:srcRect l="10806" r="9194"/>
          <a:stretch>
            <a:fillRect/>
          </a:stretch>
        </p:blipFill>
        <p:spPr bwMode="auto">
          <a:xfrm>
            <a:off x="0" y="0"/>
            <a:ext cx="9144000" cy="424815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778317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547262" y="1352550"/>
            <a:ext cx="8063337" cy="2932112"/>
          </a:xfrm>
        </p:spPr>
        <p:txBody>
          <a:bodyPr/>
          <a:lstStyle>
            <a:lvl1pPr marL="0" indent="0">
              <a:buNone/>
              <a:defRPr/>
            </a:lvl1pPr>
            <a:lvl2pPr marL="609569" indent="0">
              <a:buNone/>
              <a:defRPr/>
            </a:lvl2pPr>
            <a:lvl3pPr marL="1219141" indent="0">
              <a:buNone/>
              <a:defRPr/>
            </a:lvl3pPr>
            <a:lvl4pPr marL="1828709" indent="0">
              <a:buNone/>
              <a:defRPr/>
            </a:lvl4pPr>
            <a:lvl5pPr marL="2438278" indent="0"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endParaRPr lang="en-US" dirty="0"/>
          </a:p>
        </p:txBody>
      </p:sp>
      <p:sp>
        <p:nvSpPr>
          <p:cNvPr id="4" name="Title Placeholder 1"/>
          <p:cNvSpPr>
            <a:spLocks noGrp="1"/>
          </p:cNvSpPr>
          <p:nvPr>
            <p:ph type="title"/>
          </p:nvPr>
        </p:nvSpPr>
        <p:spPr bwMode="auto">
          <a:xfrm>
            <a:off x="457199" y="295275"/>
            <a:ext cx="8153399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5225279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e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547263" y="1668168"/>
            <a:ext cx="6748462" cy="293211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669226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urple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714500"/>
            <a:ext cx="8229600" cy="85725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8001707" y="4176074"/>
            <a:ext cx="709928" cy="719148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6297107" y="4355434"/>
            <a:ext cx="1573895" cy="4233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54994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l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457200" y="1714500"/>
            <a:ext cx="8229600" cy="85725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8001707" y="4176074"/>
            <a:ext cx="709928" cy="719148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6297107" y="4355434"/>
            <a:ext cx="1573895" cy="4233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68796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een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1460499"/>
            <a:ext cx="8121192" cy="1527797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8001707" y="4176074"/>
            <a:ext cx="709928" cy="719148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6297107" y="4355434"/>
            <a:ext cx="1573895" cy="423358"/>
          </a:xfrm>
          <a:prstGeom prst="rect">
            <a:avLst/>
          </a:prstGeom>
        </p:spPr>
      </p:pic>
    </p:spTree>
    <p:extLst/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rown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 descr="Image result for skyline de sevilla"/>
          <p:cNvPicPr>
            <a:picLocks noChangeAspect="1" noChangeArrowheads="1"/>
          </p:cNvPicPr>
          <p:nvPr userDrawn="1"/>
        </p:nvPicPr>
        <p:blipFill>
          <a:blip r:embed="rId2">
            <a:duotone>
              <a:prstClr val="black"/>
              <a:schemeClr val="accent4">
                <a:tint val="45000"/>
                <a:satMod val="400000"/>
              </a:schemeClr>
            </a:duotone>
          </a:blip>
          <a:srcRect t="9392" b="6180"/>
          <a:stretch>
            <a:fillRect/>
          </a:stretch>
        </p:blipFill>
        <p:spPr bwMode="auto">
          <a:xfrm>
            <a:off x="0" y="0"/>
            <a:ext cx="9144001" cy="5143500"/>
          </a:xfrm>
          <a:prstGeom prst="rect">
            <a:avLst/>
          </a:prstGeom>
          <a:noFill/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457200" y="1714500"/>
            <a:ext cx="8229600" cy="85725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6335851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42680" y="2780908"/>
            <a:ext cx="5429840" cy="1460558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8001707" y="4176074"/>
            <a:ext cx="709928" cy="719148"/>
          </a:xfrm>
          <a:prstGeom prst="rect">
            <a:avLst/>
          </a:prstGeom>
        </p:spPr>
      </p:pic>
      <p:pic>
        <p:nvPicPr>
          <p:cNvPr id="5" name="Picture 6" descr="Image result for skyline de sevilla"/>
          <p:cNvPicPr>
            <a:picLocks noChangeAspect="1" noChangeArrowheads="1"/>
          </p:cNvPicPr>
          <p:nvPr userDrawn="1"/>
        </p:nvPicPr>
        <p:blipFill>
          <a:blip r:embed="rId4">
            <a:duotone>
              <a:prstClr val="black"/>
              <a:schemeClr val="accent5">
                <a:tint val="45000"/>
                <a:satMod val="400000"/>
              </a:schemeClr>
            </a:duotone>
          </a:blip>
          <a:srcRect t="9392" b="6180"/>
          <a:stretch>
            <a:fillRect/>
          </a:stretch>
        </p:blipFill>
        <p:spPr bwMode="auto">
          <a:xfrm>
            <a:off x="0" y="0"/>
            <a:ext cx="9144001" cy="51435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0869507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60499"/>
            <a:ext cx="8121192" cy="1527797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001707" y="4176074"/>
            <a:ext cx="709928" cy="719148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6297107" y="4355434"/>
            <a:ext cx="1573895" cy="423358"/>
          </a:xfrm>
          <a:prstGeom prst="rect">
            <a:avLst/>
          </a:prstGeom>
        </p:spPr>
      </p:pic>
      <p:pic>
        <p:nvPicPr>
          <p:cNvPr id="6" name="Picture 6" descr="Image result for skyline de sevilla"/>
          <p:cNvPicPr>
            <a:picLocks noChangeAspect="1" noChangeArrowheads="1"/>
          </p:cNvPicPr>
          <p:nvPr userDrawn="1"/>
        </p:nvPicPr>
        <p:blipFill>
          <a:blip r:embed="rId4">
            <a:duotone>
              <a:prstClr val="black"/>
              <a:schemeClr val="tx2">
                <a:tint val="45000"/>
                <a:satMod val="400000"/>
              </a:schemeClr>
            </a:duotone>
          </a:blip>
          <a:srcRect t="9392" b="6180"/>
          <a:stretch>
            <a:fillRect/>
          </a:stretch>
        </p:blipFill>
        <p:spPr bwMode="auto">
          <a:xfrm>
            <a:off x="0" y="0"/>
            <a:ext cx="9144001" cy="51435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6909387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581541"/>
            <a:ext cx="6782586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438791"/>
            <a:ext cx="7150231" cy="24699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6" name="Imagen 5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4558353"/>
            <a:ext cx="1428750" cy="485694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93469" r:id="rId1"/>
    <p:sldLayoutId id="2147493488" r:id="rId2"/>
    <p:sldLayoutId id="2147493470" r:id="rId3"/>
    <p:sldLayoutId id="2147493481" r:id="rId4"/>
    <p:sldLayoutId id="2147493482" r:id="rId5"/>
    <p:sldLayoutId id="2147493484" r:id="rId6"/>
    <p:sldLayoutId id="2147493483" r:id="rId7"/>
    <p:sldLayoutId id="2147493486" r:id="rId8"/>
    <p:sldLayoutId id="2147493487" r:id="rId9"/>
    <p:sldLayoutId id="2147493489" r:id="rId10"/>
    <p:sldLayoutId id="2147493485" r:id="rId11"/>
  </p:sldLayoutIdLst>
  <p:txStyles>
    <p:titleStyle>
      <a:lvl1pPr algn="l" defTabSz="609570" rtl="0" eaLnBrk="1" fontAlgn="base" hangingPunct="1">
        <a:spcBef>
          <a:spcPct val="0"/>
        </a:spcBef>
        <a:spcAft>
          <a:spcPct val="0"/>
        </a:spcAft>
        <a:defRPr sz="3600" b="1" kern="1200">
          <a:solidFill>
            <a:srgbClr val="000000"/>
          </a:solidFill>
          <a:latin typeface="+mj-lt"/>
          <a:ea typeface="AauxBold Italic" charset="0"/>
          <a:cs typeface="AauxBold Italic" charset="0"/>
        </a:defRPr>
      </a:lvl1pPr>
      <a:lvl2pPr algn="l" defTabSz="609570" rtl="0" eaLnBrk="1" fontAlgn="base" hangingPunct="1">
        <a:spcBef>
          <a:spcPct val="0"/>
        </a:spcBef>
        <a:spcAft>
          <a:spcPct val="0"/>
        </a:spcAft>
        <a:defRPr sz="4800">
          <a:solidFill>
            <a:srgbClr val="5E1838"/>
          </a:solidFill>
          <a:latin typeface="Museo Sans 500" charset="0"/>
          <a:ea typeface="ＭＳ Ｐゴシック" charset="0"/>
        </a:defRPr>
      </a:lvl2pPr>
      <a:lvl3pPr algn="l" defTabSz="609570" rtl="0" eaLnBrk="1" fontAlgn="base" hangingPunct="1">
        <a:spcBef>
          <a:spcPct val="0"/>
        </a:spcBef>
        <a:spcAft>
          <a:spcPct val="0"/>
        </a:spcAft>
        <a:defRPr sz="4800">
          <a:solidFill>
            <a:srgbClr val="5E1838"/>
          </a:solidFill>
          <a:latin typeface="Museo Sans 500" charset="0"/>
          <a:ea typeface="ＭＳ Ｐゴシック" charset="0"/>
        </a:defRPr>
      </a:lvl3pPr>
      <a:lvl4pPr algn="l" defTabSz="609570" rtl="0" eaLnBrk="1" fontAlgn="base" hangingPunct="1">
        <a:spcBef>
          <a:spcPct val="0"/>
        </a:spcBef>
        <a:spcAft>
          <a:spcPct val="0"/>
        </a:spcAft>
        <a:defRPr sz="4800">
          <a:solidFill>
            <a:srgbClr val="5E1838"/>
          </a:solidFill>
          <a:latin typeface="Museo Sans 500" charset="0"/>
          <a:ea typeface="ＭＳ Ｐゴシック" charset="0"/>
        </a:defRPr>
      </a:lvl4pPr>
      <a:lvl5pPr algn="l" defTabSz="609570" rtl="0" eaLnBrk="1" fontAlgn="base" hangingPunct="1">
        <a:spcBef>
          <a:spcPct val="0"/>
        </a:spcBef>
        <a:spcAft>
          <a:spcPct val="0"/>
        </a:spcAft>
        <a:defRPr sz="4800">
          <a:solidFill>
            <a:srgbClr val="5E1838"/>
          </a:solidFill>
          <a:latin typeface="Museo Sans 500" charset="0"/>
          <a:ea typeface="ＭＳ Ｐゴシック" charset="0"/>
        </a:defRPr>
      </a:lvl5pPr>
      <a:lvl6pPr marL="609570" algn="l" defTabSz="609570" rtl="0" eaLnBrk="1" fontAlgn="base" hangingPunct="1">
        <a:spcBef>
          <a:spcPct val="0"/>
        </a:spcBef>
        <a:spcAft>
          <a:spcPct val="0"/>
        </a:spcAft>
        <a:defRPr sz="4800">
          <a:solidFill>
            <a:srgbClr val="5E1838"/>
          </a:solidFill>
          <a:latin typeface="Museo Sans 500" charset="0"/>
          <a:ea typeface="ＭＳ Ｐゴシック" charset="0"/>
        </a:defRPr>
      </a:lvl6pPr>
      <a:lvl7pPr marL="1219140" algn="l" defTabSz="609570" rtl="0" eaLnBrk="1" fontAlgn="base" hangingPunct="1">
        <a:spcBef>
          <a:spcPct val="0"/>
        </a:spcBef>
        <a:spcAft>
          <a:spcPct val="0"/>
        </a:spcAft>
        <a:defRPr sz="4800">
          <a:solidFill>
            <a:srgbClr val="5E1838"/>
          </a:solidFill>
          <a:latin typeface="Museo Sans 500" charset="0"/>
          <a:ea typeface="ＭＳ Ｐゴシック" charset="0"/>
        </a:defRPr>
      </a:lvl7pPr>
      <a:lvl8pPr marL="1828709" algn="l" defTabSz="609570" rtl="0" eaLnBrk="1" fontAlgn="base" hangingPunct="1">
        <a:spcBef>
          <a:spcPct val="0"/>
        </a:spcBef>
        <a:spcAft>
          <a:spcPct val="0"/>
        </a:spcAft>
        <a:defRPr sz="4800">
          <a:solidFill>
            <a:srgbClr val="5E1838"/>
          </a:solidFill>
          <a:latin typeface="Museo Sans 500" charset="0"/>
          <a:ea typeface="ＭＳ Ｐゴシック" charset="0"/>
        </a:defRPr>
      </a:lvl8pPr>
      <a:lvl9pPr marL="2438278" algn="l" defTabSz="609570" rtl="0" eaLnBrk="1" fontAlgn="base" hangingPunct="1">
        <a:spcBef>
          <a:spcPct val="0"/>
        </a:spcBef>
        <a:spcAft>
          <a:spcPct val="0"/>
        </a:spcAft>
        <a:defRPr sz="4800">
          <a:solidFill>
            <a:srgbClr val="5E1838"/>
          </a:solidFill>
          <a:latin typeface="Museo Sans 500" charset="0"/>
          <a:ea typeface="ＭＳ Ｐゴシック" charset="0"/>
        </a:defRPr>
      </a:lvl9pPr>
    </p:titleStyle>
    <p:bodyStyle>
      <a:lvl1pPr marL="457178" indent="-457178" algn="l" defTabSz="60957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rgbClr val="000000"/>
          </a:solidFill>
          <a:latin typeface="+mn-lt"/>
          <a:ea typeface="ＭＳ Ｐゴシック" charset="0"/>
          <a:cs typeface="Museo Sans 300"/>
        </a:defRPr>
      </a:lvl1pPr>
      <a:lvl2pPr marL="990550" indent="-380981" algn="l" defTabSz="60957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400" kern="1200">
          <a:solidFill>
            <a:srgbClr val="000000"/>
          </a:solidFill>
          <a:latin typeface="+mn-lt"/>
          <a:ea typeface="ＭＳ Ｐゴシック" charset="0"/>
          <a:cs typeface="Museo Sans 300"/>
        </a:defRPr>
      </a:lvl2pPr>
      <a:lvl3pPr marL="1523925" indent="-304784" algn="l" defTabSz="60957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rgbClr val="000000"/>
          </a:solidFill>
          <a:latin typeface="+mn-lt"/>
          <a:ea typeface="ＭＳ Ｐゴシック" charset="0"/>
          <a:cs typeface="Museo Sans 300"/>
        </a:defRPr>
      </a:lvl3pPr>
      <a:lvl4pPr marL="2133493" indent="-304784" algn="l" defTabSz="60957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400" kern="1200">
          <a:solidFill>
            <a:srgbClr val="000000"/>
          </a:solidFill>
          <a:latin typeface="+mn-lt"/>
          <a:ea typeface="ＭＳ Ｐゴシック" charset="0"/>
          <a:cs typeface="Museo Sans 300"/>
        </a:defRPr>
      </a:lvl4pPr>
      <a:lvl5pPr marL="2743062" indent="-304784" algn="l" defTabSz="60957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400" kern="1200">
          <a:solidFill>
            <a:srgbClr val="000000"/>
          </a:solidFill>
          <a:latin typeface="+mn-lt"/>
          <a:ea typeface="ＭＳ Ｐゴシック" charset="0"/>
          <a:cs typeface="Museo Sans 300"/>
        </a:defRPr>
      </a:lvl5pPr>
      <a:lvl6pPr marL="3352632" indent="-304784" algn="l" defTabSz="609570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202" indent="-304784" algn="l" defTabSz="609570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772" indent="-304784" algn="l" defTabSz="609570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341" indent="-304784" algn="l" defTabSz="609570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095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70" algn="l" defTabSz="6095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40" algn="l" defTabSz="6095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09" algn="l" defTabSz="6095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278" algn="l" defTabSz="6095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848" algn="l" defTabSz="6095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418" algn="l" defTabSz="6095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6987" algn="l" defTabSz="6095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557" algn="l" defTabSz="6095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etsa.org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1"/>
          <p:cNvSpPr txBox="1"/>
          <p:nvPr/>
        </p:nvSpPr>
        <p:spPr>
          <a:xfrm>
            <a:off x="884503" y="794385"/>
            <a:ext cx="7888021" cy="43088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dirty="0">
                <a:solidFill>
                  <a:schemeClr val="bg1"/>
                </a:solidFill>
              </a:rPr>
              <a:t>Revisión de la literatura sobre la innovación como un criterio de Evaluación de Tecnologías Sanitarias</a:t>
            </a:r>
            <a:endParaRPr lang="en-US" sz="3200" b="1" dirty="0">
              <a:solidFill>
                <a:schemeClr val="bg1"/>
              </a:solidFill>
            </a:endParaRPr>
          </a:p>
          <a:p>
            <a:endParaRPr lang="es-ES" sz="3200" b="1" dirty="0">
              <a:solidFill>
                <a:schemeClr val="bg1"/>
              </a:solidFill>
            </a:endParaRPr>
          </a:p>
          <a:p>
            <a:r>
              <a:rPr lang="es-ES" sz="2400" b="1" dirty="0">
                <a:solidFill>
                  <a:srgbClr val="FFC000"/>
                </a:solidFill>
              </a:rPr>
              <a:t>Proyecto </a:t>
            </a:r>
            <a:r>
              <a:rPr lang="es-ES" sz="2400" b="1" i="1" dirty="0">
                <a:solidFill>
                  <a:srgbClr val="FFC000"/>
                </a:solidFill>
              </a:rPr>
              <a:t>Coste-Efectividad de Productos Médicos de Terapias Avanzadas</a:t>
            </a:r>
            <a:r>
              <a:rPr lang="es-ES" sz="2400" b="1" dirty="0">
                <a:solidFill>
                  <a:srgbClr val="FFC000"/>
                </a:solidFill>
              </a:rPr>
              <a:t>, Granada, 25 de Enero de 2022</a:t>
            </a:r>
          </a:p>
          <a:p>
            <a:endParaRPr lang="es-ES" sz="2400" b="1" dirty="0">
              <a:solidFill>
                <a:srgbClr val="FFC000"/>
              </a:solidFill>
            </a:endParaRPr>
          </a:p>
          <a:p>
            <a:r>
              <a:rPr lang="es-ES" sz="2400" b="1" dirty="0">
                <a:solidFill>
                  <a:schemeClr val="bg1"/>
                </a:solidFill>
              </a:rPr>
              <a:t>Juan Carlos Rejón Parrilla, Investigador </a:t>
            </a:r>
            <a:r>
              <a:rPr lang="es-ES" sz="2400" b="1" dirty="0" err="1">
                <a:solidFill>
                  <a:schemeClr val="bg1"/>
                </a:solidFill>
              </a:rPr>
              <a:t>Senior</a:t>
            </a:r>
            <a:r>
              <a:rPr lang="es-ES" sz="2400" b="1" dirty="0">
                <a:solidFill>
                  <a:schemeClr val="bg1"/>
                </a:solidFill>
              </a:rPr>
              <a:t>, AETSA</a:t>
            </a:r>
          </a:p>
          <a:p>
            <a:endParaRPr lang="es-ES" sz="3200" b="1" dirty="0">
              <a:solidFill>
                <a:schemeClr val="bg1"/>
              </a:solidFill>
            </a:endParaRPr>
          </a:p>
          <a:p>
            <a:endParaRPr lang="es-ES" dirty="0"/>
          </a:p>
        </p:txBody>
      </p:sp>
      <p:cxnSp>
        <p:nvCxnSpPr>
          <p:cNvPr id="5" name="4 Conector recto"/>
          <p:cNvCxnSpPr/>
          <p:nvPr/>
        </p:nvCxnSpPr>
        <p:spPr>
          <a:xfrm>
            <a:off x="1019175" y="2607945"/>
            <a:ext cx="219075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" name="3 Conector recto"/>
          <p:cNvCxnSpPr/>
          <p:nvPr/>
        </p:nvCxnSpPr>
        <p:spPr>
          <a:xfrm>
            <a:off x="1019175" y="3705225"/>
            <a:ext cx="219075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612555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exto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s-ES" sz="1400" dirty="0"/>
              <a:t>En 2017 se introduce un nuevo </a:t>
            </a:r>
            <a:r>
              <a:rPr lang="es-ES" sz="1400" b="1" dirty="0">
                <a:solidFill>
                  <a:srgbClr val="006600"/>
                </a:solidFill>
              </a:rPr>
              <a:t>algoritmo</a:t>
            </a:r>
            <a:r>
              <a:rPr lang="es-ES" sz="1400" dirty="0"/>
              <a:t> para definir y medir el grado de innovación de un medicamento</a:t>
            </a:r>
            <a:r>
              <a:rPr lang="es-ES" sz="1400" baseline="30000" dirty="0"/>
              <a:t>6</a:t>
            </a:r>
            <a:r>
              <a:rPr lang="es-ES" sz="1400" dirty="0"/>
              <a:t>. Éste algoritmo se basa en 3 indicadores:</a:t>
            </a:r>
          </a:p>
          <a:p>
            <a:pPr marL="952469" lvl="1" indent="-342900">
              <a:buFont typeface="+mj-lt"/>
              <a:buAutoNum type="arabicParenR"/>
            </a:pPr>
            <a:r>
              <a:rPr lang="es-ES" sz="1400" dirty="0"/>
              <a:t>El nivel de necesidad terapéutica al que responde la nueva terapia</a:t>
            </a:r>
          </a:p>
          <a:p>
            <a:pPr marL="952469" lvl="1" indent="-342900">
              <a:buFont typeface="+mj-lt"/>
              <a:buAutoNum type="arabicParenR"/>
            </a:pPr>
            <a:r>
              <a:rPr lang="es-ES" sz="1400" dirty="0"/>
              <a:t>El valor terapéutico adicional del nuevo medicamento comparado con los estándares actuales</a:t>
            </a:r>
          </a:p>
          <a:p>
            <a:pPr marL="952469" lvl="1" indent="-342900">
              <a:buFont typeface="+mj-lt"/>
              <a:buAutoNum type="arabicParenR"/>
            </a:pPr>
            <a:r>
              <a:rPr lang="es-ES" sz="1400" dirty="0"/>
              <a:t>La calidad de la evidencia que apoya el nivel de beneficio de la nueva terapia (la cual evalúan usando la metodología GRADE)</a:t>
            </a:r>
          </a:p>
          <a:p>
            <a:pPr marL="342900" indent="-342900"/>
            <a:endParaRPr lang="es-ES" sz="1400" dirty="0"/>
          </a:p>
          <a:p>
            <a:r>
              <a:rPr lang="es-ES" sz="1400" b="1" dirty="0">
                <a:solidFill>
                  <a:srgbClr val="006600"/>
                </a:solidFill>
              </a:rPr>
              <a:t>Componente deliberativo: </a:t>
            </a:r>
            <a:r>
              <a:rPr lang="es-ES" sz="1400" dirty="0"/>
              <a:t>La </a:t>
            </a:r>
            <a:r>
              <a:rPr lang="es-ES" sz="1400" dirty="0" err="1"/>
              <a:t>Commissione</a:t>
            </a:r>
            <a:r>
              <a:rPr lang="es-ES" sz="1400" dirty="0"/>
              <a:t> </a:t>
            </a:r>
            <a:r>
              <a:rPr lang="es-ES" sz="1400" dirty="0" err="1"/>
              <a:t>Tecnico-Scientifica</a:t>
            </a:r>
            <a:r>
              <a:rPr lang="es-ES" sz="1400" dirty="0"/>
              <a:t> (CTS) asigna un nivel a cada uno de esos 3 indicadores, y discuten el nivel global de innovación del producto. </a:t>
            </a:r>
          </a:p>
          <a:p>
            <a:endParaRPr lang="es-ES" sz="1400" dirty="0"/>
          </a:p>
          <a:p>
            <a:r>
              <a:rPr lang="es-ES" sz="1400" b="1" dirty="0">
                <a:solidFill>
                  <a:srgbClr val="006600"/>
                </a:solidFill>
              </a:rPr>
              <a:t>Mecanismo para incentivar la innovación: </a:t>
            </a:r>
            <a:r>
              <a:rPr lang="es-ES" sz="1400" dirty="0"/>
              <a:t>Fondo para Medicamentos Innovadores.</a:t>
            </a:r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>
                <a:solidFill>
                  <a:srgbClr val="006600"/>
                </a:solidFill>
                <a:ea typeface="ＭＳ Ｐゴシック" charset="0"/>
                <a:cs typeface="Museo Sans 300"/>
              </a:rPr>
              <a:t>Resultados: Innovación en </a:t>
            </a:r>
            <a:r>
              <a:rPr lang="es-ES" dirty="0" err="1">
                <a:solidFill>
                  <a:srgbClr val="006600"/>
                </a:solidFill>
                <a:ea typeface="ＭＳ Ｐゴシック" charset="0"/>
                <a:cs typeface="Museo Sans 300"/>
              </a:rPr>
              <a:t>ETSs</a:t>
            </a:r>
            <a:r>
              <a:rPr lang="es-ES" dirty="0">
                <a:solidFill>
                  <a:srgbClr val="006600"/>
                </a:solidFill>
                <a:ea typeface="ＭＳ Ｐゴシック" charset="0"/>
                <a:cs typeface="Museo Sans 300"/>
              </a:rPr>
              <a:t> en Italia</a:t>
            </a:r>
            <a:endParaRPr lang="es-ES" dirty="0"/>
          </a:p>
        </p:txBody>
      </p:sp>
      <p:sp>
        <p:nvSpPr>
          <p:cNvPr id="4" name="3 CuadroTexto"/>
          <p:cNvSpPr txBox="1"/>
          <p:nvPr/>
        </p:nvSpPr>
        <p:spPr>
          <a:xfrm>
            <a:off x="2087879" y="4486116"/>
            <a:ext cx="6522719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200" i="1" dirty="0">
                <a:solidFill>
                  <a:srgbClr val="000000"/>
                </a:solidFill>
                <a:latin typeface="Calibri"/>
              </a:rPr>
              <a:t>Fuente:</a:t>
            </a:r>
            <a:r>
              <a:rPr lang="en-US" sz="1200" dirty="0">
                <a:solidFill>
                  <a:srgbClr val="000000"/>
                </a:solidFill>
                <a:latin typeface="Calibri"/>
              </a:rPr>
              <a:t>  6. </a:t>
            </a:r>
            <a:r>
              <a:rPr lang="en-US" sz="1200" dirty="0" err="1">
                <a:solidFill>
                  <a:srgbClr val="000000"/>
                </a:solidFill>
                <a:latin typeface="Calibri"/>
              </a:rPr>
              <a:t>Fortinguerra</a:t>
            </a:r>
            <a:r>
              <a:rPr lang="en-US" sz="1200" dirty="0">
                <a:solidFill>
                  <a:srgbClr val="000000"/>
                </a:solidFill>
                <a:latin typeface="Calibri"/>
              </a:rPr>
              <a:t> F, Tafuri G, </a:t>
            </a:r>
            <a:r>
              <a:rPr lang="en-US" sz="1200" dirty="0" err="1">
                <a:solidFill>
                  <a:srgbClr val="000000"/>
                </a:solidFill>
                <a:latin typeface="Calibri"/>
              </a:rPr>
              <a:t>Trotta</a:t>
            </a:r>
            <a:r>
              <a:rPr lang="en-US" sz="1200" dirty="0">
                <a:solidFill>
                  <a:srgbClr val="000000"/>
                </a:solidFill>
                <a:latin typeface="Calibri"/>
              </a:rPr>
              <a:t> F, Addis A. Using GRADE methodology to assess innovation of new medicinal products in Italy. Br J </a:t>
            </a:r>
            <a:r>
              <a:rPr lang="en-US" sz="1200" dirty="0" err="1">
                <a:solidFill>
                  <a:srgbClr val="000000"/>
                </a:solidFill>
                <a:latin typeface="Calibri"/>
              </a:rPr>
              <a:t>Clin</a:t>
            </a:r>
            <a:r>
              <a:rPr lang="en-US" sz="1200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Calibri"/>
              </a:rPr>
              <a:t>Pharmacol</a:t>
            </a:r>
            <a:r>
              <a:rPr lang="en-US" sz="1200" dirty="0">
                <a:solidFill>
                  <a:srgbClr val="000000"/>
                </a:solidFill>
                <a:latin typeface="Calibri"/>
              </a:rPr>
              <a:t>. 2020;86(1):93-105.</a:t>
            </a:r>
            <a:endParaRPr lang="es-ES" sz="1200" dirty="0">
              <a:solidFill>
                <a:srgbClr val="000000"/>
              </a:solidFill>
              <a:latin typeface="Calibri"/>
            </a:endParaRPr>
          </a:p>
          <a:p>
            <a:endParaRPr lang="es-E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exto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s-ES" sz="1400" dirty="0"/>
          </a:p>
          <a:p>
            <a:r>
              <a:rPr lang="es-ES" sz="1400" dirty="0"/>
              <a:t>En Francia se usan diversas dimensiones para definir la innovación:</a:t>
            </a:r>
          </a:p>
          <a:p>
            <a:pPr marL="952469" lvl="1" indent="-342900">
              <a:buFont typeface="+mj-lt"/>
              <a:buAutoNum type="arabicParenR"/>
            </a:pPr>
            <a:r>
              <a:rPr lang="es-ES" sz="1400" dirty="0"/>
              <a:t>‘</a:t>
            </a:r>
            <a:r>
              <a:rPr lang="es-ES" sz="1400" dirty="0" err="1"/>
              <a:t>Improvement</a:t>
            </a:r>
            <a:r>
              <a:rPr lang="es-ES" sz="1400" dirty="0"/>
              <a:t> in </a:t>
            </a:r>
            <a:r>
              <a:rPr lang="es-ES" sz="1400" dirty="0" err="1"/>
              <a:t>Expected</a:t>
            </a:r>
            <a:r>
              <a:rPr lang="es-ES" sz="1400" dirty="0"/>
              <a:t> </a:t>
            </a:r>
            <a:r>
              <a:rPr lang="es-ES" sz="1400" dirty="0" err="1"/>
              <a:t>Benefit</a:t>
            </a:r>
            <a:r>
              <a:rPr lang="es-ES" sz="1400" dirty="0"/>
              <a:t>’ (IEB): mejora en seguridad y/o eficacia de la nueva terapia comparada con las alternativas disponibles. Se usa para negociar el precio.</a:t>
            </a:r>
          </a:p>
          <a:p>
            <a:pPr marL="952469" lvl="1" indent="-342900">
              <a:buFont typeface="+mj-lt"/>
              <a:buAutoNum type="arabicParenR"/>
            </a:pPr>
            <a:r>
              <a:rPr lang="es-ES" sz="1400" dirty="0"/>
              <a:t>‘Actual </a:t>
            </a:r>
            <a:r>
              <a:rPr lang="es-ES" sz="1400" dirty="0" err="1"/>
              <a:t>Clinical</a:t>
            </a:r>
            <a:r>
              <a:rPr lang="es-ES" sz="1400" dirty="0"/>
              <a:t> </a:t>
            </a:r>
            <a:r>
              <a:rPr lang="es-ES" sz="1400" dirty="0" err="1"/>
              <a:t>Benefit</a:t>
            </a:r>
            <a:r>
              <a:rPr lang="es-ES" sz="1400" dirty="0"/>
              <a:t>’ (ACB): severidad de la enfermedad tratada y beneficio para la salud pública. No comparativa. Se usa para decidir si se financia la nueva tecnología.</a:t>
            </a:r>
          </a:p>
          <a:p>
            <a:pPr marL="952469" lvl="1" indent="-342900">
              <a:buFont typeface="+mj-lt"/>
              <a:buAutoNum type="arabicParenR"/>
            </a:pPr>
            <a:r>
              <a:rPr lang="es-ES" sz="1400" dirty="0"/>
              <a:t>Tipo de terapia: prevención, curación o tratamiento de síntomas</a:t>
            </a:r>
          </a:p>
          <a:p>
            <a:pPr marL="952469" lvl="1" indent="-342900">
              <a:buFont typeface="+mj-lt"/>
              <a:buAutoNum type="arabicParenR"/>
            </a:pPr>
            <a:r>
              <a:rPr lang="es-ES" sz="1400" dirty="0"/>
              <a:t>Para dispositivos: incrementalmente innovador o disruptivo</a:t>
            </a:r>
          </a:p>
          <a:p>
            <a:endParaRPr lang="es-ES" sz="1400" dirty="0"/>
          </a:p>
          <a:p>
            <a:r>
              <a:rPr lang="es-ES" sz="1400" b="1" dirty="0">
                <a:solidFill>
                  <a:srgbClr val="006600"/>
                </a:solidFill>
              </a:rPr>
              <a:t>Mecanismo para incentivar la innovación: </a:t>
            </a:r>
            <a:r>
              <a:rPr lang="es-ES" sz="1400" dirty="0" err="1"/>
              <a:t>Innovative</a:t>
            </a:r>
            <a:r>
              <a:rPr lang="es-ES" sz="1400" dirty="0"/>
              <a:t> Medicines </a:t>
            </a:r>
            <a:r>
              <a:rPr lang="es-ES" sz="1400" dirty="0" err="1"/>
              <a:t>Assessment</a:t>
            </a:r>
            <a:r>
              <a:rPr lang="es-ES" sz="1400" dirty="0"/>
              <a:t> </a:t>
            </a:r>
            <a:r>
              <a:rPr lang="es-ES" sz="1400" dirty="0" err="1"/>
              <a:t>Action</a:t>
            </a:r>
            <a:r>
              <a:rPr lang="es-ES" sz="1400" dirty="0"/>
              <a:t> Plan</a:t>
            </a:r>
            <a:r>
              <a:rPr lang="es-ES" sz="1400" baseline="30000" dirty="0"/>
              <a:t>7</a:t>
            </a:r>
            <a:r>
              <a:rPr lang="es-ES" sz="1400" dirty="0"/>
              <a:t>: rutas de acceso acelerado, uso del acceso condicionado expandido, mayor uso de datos de la práctica clínica. </a:t>
            </a:r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>
                <a:solidFill>
                  <a:srgbClr val="006600"/>
                </a:solidFill>
                <a:ea typeface="ＭＳ Ｐゴシック" charset="0"/>
                <a:cs typeface="Museo Sans 300"/>
              </a:rPr>
              <a:t>Resultados: Innovación en </a:t>
            </a:r>
            <a:r>
              <a:rPr lang="es-ES" dirty="0" err="1">
                <a:solidFill>
                  <a:srgbClr val="006600"/>
                </a:solidFill>
                <a:ea typeface="ＭＳ Ｐゴシック" charset="0"/>
                <a:cs typeface="Museo Sans 300"/>
              </a:rPr>
              <a:t>ETSs</a:t>
            </a:r>
            <a:r>
              <a:rPr lang="es-ES" dirty="0">
                <a:solidFill>
                  <a:srgbClr val="006600"/>
                </a:solidFill>
                <a:ea typeface="ＭＳ Ｐゴシック" charset="0"/>
                <a:cs typeface="Museo Sans 300"/>
              </a:rPr>
              <a:t> en Francia</a:t>
            </a:r>
            <a:endParaRPr lang="es-ES" dirty="0"/>
          </a:p>
        </p:txBody>
      </p:sp>
      <p:sp>
        <p:nvSpPr>
          <p:cNvPr id="4" name="3 CuadroTexto"/>
          <p:cNvSpPr txBox="1"/>
          <p:nvPr/>
        </p:nvSpPr>
        <p:spPr>
          <a:xfrm>
            <a:off x="2087879" y="4486116"/>
            <a:ext cx="652271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200" i="1" dirty="0">
                <a:solidFill>
                  <a:srgbClr val="000000"/>
                </a:solidFill>
                <a:latin typeface="Calibri"/>
              </a:rPr>
              <a:t>Fuente:</a:t>
            </a:r>
            <a:r>
              <a:rPr lang="en-US" sz="1200" dirty="0">
                <a:solidFill>
                  <a:srgbClr val="000000"/>
                </a:solidFill>
                <a:latin typeface="Calibri"/>
              </a:rPr>
              <a:t>  7. </a:t>
            </a:r>
            <a:r>
              <a:rPr lang="en-US" sz="1200" dirty="0"/>
              <a:t>Haute </a:t>
            </a:r>
            <a:r>
              <a:rPr lang="en-US" sz="1200" dirty="0" err="1"/>
              <a:t>Autorité</a:t>
            </a:r>
            <a:r>
              <a:rPr lang="en-US" sz="1200" dirty="0"/>
              <a:t> de Santé. Innovative medicines assessment action plan. </a:t>
            </a:r>
            <a:r>
              <a:rPr lang="es-ES" sz="1200" dirty="0"/>
              <a:t>France: HAS; 2020</a:t>
            </a:r>
            <a:r>
              <a:rPr lang="en-US" sz="1200" dirty="0">
                <a:solidFill>
                  <a:srgbClr val="000000"/>
                </a:solidFill>
                <a:latin typeface="Calibri"/>
              </a:rPr>
              <a:t>.</a:t>
            </a:r>
            <a:endParaRPr lang="es-ES" sz="1200" dirty="0">
              <a:solidFill>
                <a:srgbClr val="000000"/>
              </a:solidFill>
              <a:latin typeface="Calibri"/>
            </a:endParaRPr>
          </a:p>
          <a:p>
            <a:endParaRPr lang="es-E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exto 1">
            <a:extLst>
              <a:ext uri="{FF2B5EF4-FFF2-40B4-BE49-F238E27FC236}">
                <a16:creationId xmlns:a16="http://schemas.microsoft.com/office/drawing/2014/main" id="{70AAA3D8-D364-4353-B649-476613E01AB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lvl="0"/>
            <a:r>
              <a:rPr lang="es-ES" sz="1400" dirty="0"/>
              <a:t>En Japón usan un sistema de </a:t>
            </a:r>
            <a:r>
              <a:rPr lang="es-ES" sz="1400" b="1" dirty="0">
                <a:solidFill>
                  <a:srgbClr val="006600"/>
                </a:solidFill>
              </a:rPr>
              <a:t>incentivos al precio</a:t>
            </a:r>
            <a:r>
              <a:rPr lang="es-ES" sz="1400" dirty="0"/>
              <a:t> para premiar medicamentos que se considera que tienen un grado de innovación alto</a:t>
            </a:r>
            <a:r>
              <a:rPr lang="es-ES" sz="1400" baseline="30000" dirty="0"/>
              <a:t>8</a:t>
            </a:r>
            <a:r>
              <a:rPr lang="es-ES" sz="1400" dirty="0"/>
              <a:t>, concediéndoles entre un 5% y un 120% de premium sobre el precio del comparador. La cuantía de ese porcentaje se basa en los siguientes 4 criterios:</a:t>
            </a:r>
          </a:p>
          <a:p>
            <a:pPr marL="952469" lvl="1" indent="-342900">
              <a:buFont typeface="+mj-lt"/>
              <a:buAutoNum type="arabicParenR"/>
            </a:pPr>
            <a:endParaRPr lang="es-ES" sz="1400" dirty="0"/>
          </a:p>
          <a:p>
            <a:pPr marL="952469" lvl="1" indent="-342900">
              <a:buFont typeface="+mj-lt"/>
              <a:buAutoNum type="arabicParenR"/>
            </a:pPr>
            <a:r>
              <a:rPr lang="es-ES" sz="1400" dirty="0"/>
              <a:t>Nuevo mecanismo de acción</a:t>
            </a:r>
          </a:p>
          <a:p>
            <a:pPr marL="952469" lvl="1" indent="-342900">
              <a:buFont typeface="+mj-lt"/>
              <a:buAutoNum type="arabicParenR"/>
            </a:pPr>
            <a:endParaRPr lang="es-ES" sz="1400" dirty="0"/>
          </a:p>
          <a:p>
            <a:pPr marL="952469" lvl="1" indent="-342900">
              <a:buFont typeface="+mj-lt"/>
              <a:buAutoNum type="arabicParenR"/>
            </a:pPr>
            <a:r>
              <a:rPr lang="es-ES" sz="1400" dirty="0"/>
              <a:t>Eficacia o seguridad mayores</a:t>
            </a:r>
          </a:p>
          <a:p>
            <a:pPr marL="952469" lvl="1" indent="-342900">
              <a:buFont typeface="+mj-lt"/>
              <a:buAutoNum type="arabicParenR"/>
            </a:pPr>
            <a:endParaRPr lang="es-ES" sz="1400" dirty="0"/>
          </a:p>
          <a:p>
            <a:pPr marL="952469" lvl="1" indent="-342900">
              <a:buFont typeface="+mj-lt"/>
              <a:buAutoNum type="arabicParenR"/>
            </a:pPr>
            <a:r>
              <a:rPr lang="es-ES" sz="1400" dirty="0"/>
              <a:t>Mejora en el tratamiento de la enfermedad para la que está indicada</a:t>
            </a:r>
          </a:p>
          <a:p>
            <a:pPr marL="952469" lvl="1" indent="-342900">
              <a:buFont typeface="+mj-lt"/>
              <a:buAutoNum type="arabicParenR"/>
            </a:pPr>
            <a:endParaRPr lang="es-ES" sz="1400" dirty="0"/>
          </a:p>
          <a:p>
            <a:pPr marL="952469" lvl="1" indent="-342900">
              <a:buFont typeface="+mj-lt"/>
              <a:buAutoNum type="arabicParenR"/>
            </a:pPr>
            <a:r>
              <a:rPr lang="es-ES" sz="1400" dirty="0"/>
              <a:t>Presentación más ventajosa</a:t>
            </a:r>
          </a:p>
          <a:p>
            <a:endParaRPr lang="es-ES" sz="1400" dirty="0"/>
          </a:p>
          <a:p>
            <a:endParaRPr lang="es-ES" sz="1400" dirty="0"/>
          </a:p>
          <a:p>
            <a:endParaRPr lang="es-ES" dirty="0"/>
          </a:p>
        </p:txBody>
      </p:sp>
      <p:sp>
        <p:nvSpPr>
          <p:cNvPr id="3" name="Título 2">
            <a:extLst>
              <a:ext uri="{FF2B5EF4-FFF2-40B4-BE49-F238E27FC236}">
                <a16:creationId xmlns:a16="http://schemas.microsoft.com/office/drawing/2014/main" id="{C70A1265-B836-484D-B0D7-E4BA349177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>
                <a:solidFill>
                  <a:srgbClr val="006600"/>
                </a:solidFill>
                <a:ea typeface="ＭＳ Ｐゴシック" charset="0"/>
                <a:cs typeface="Museo Sans 300"/>
              </a:rPr>
              <a:t>Resultados: Innovación en </a:t>
            </a:r>
            <a:r>
              <a:rPr lang="es-ES" dirty="0" err="1">
                <a:solidFill>
                  <a:srgbClr val="006600"/>
                </a:solidFill>
                <a:ea typeface="ＭＳ Ｐゴシック" charset="0"/>
                <a:cs typeface="Museo Sans 300"/>
              </a:rPr>
              <a:t>ETSs</a:t>
            </a:r>
            <a:r>
              <a:rPr lang="es-ES" dirty="0">
                <a:solidFill>
                  <a:srgbClr val="006600"/>
                </a:solidFill>
                <a:ea typeface="ＭＳ Ｐゴシック" charset="0"/>
                <a:cs typeface="Museo Sans 300"/>
              </a:rPr>
              <a:t> en Japón</a:t>
            </a:r>
            <a:endParaRPr lang="es-ES" dirty="0"/>
          </a:p>
        </p:txBody>
      </p:sp>
      <p:sp>
        <p:nvSpPr>
          <p:cNvPr id="4" name="3 CuadroTexto">
            <a:extLst>
              <a:ext uri="{FF2B5EF4-FFF2-40B4-BE49-F238E27FC236}">
                <a16:creationId xmlns:a16="http://schemas.microsoft.com/office/drawing/2014/main" id="{EF0BCC81-B79D-4918-AAC7-4C2098B991C4}"/>
              </a:ext>
            </a:extLst>
          </p:cNvPr>
          <p:cNvSpPr txBox="1"/>
          <p:nvPr/>
        </p:nvSpPr>
        <p:spPr>
          <a:xfrm>
            <a:off x="2087879" y="4486116"/>
            <a:ext cx="652271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200" i="1" dirty="0">
                <a:solidFill>
                  <a:srgbClr val="000000"/>
                </a:solidFill>
                <a:latin typeface="Calibri"/>
              </a:rPr>
              <a:t>Fuente:</a:t>
            </a:r>
            <a:r>
              <a:rPr lang="en-US" sz="1200" dirty="0">
                <a:solidFill>
                  <a:srgbClr val="000000"/>
                </a:solidFill>
                <a:latin typeface="Calibri"/>
              </a:rPr>
              <a:t>  8. </a:t>
            </a:r>
            <a:r>
              <a:rPr lang="en-US" sz="1200" dirty="0" err="1">
                <a:solidFill>
                  <a:srgbClr val="000000"/>
                </a:solidFill>
                <a:latin typeface="Calibri"/>
              </a:rPr>
              <a:t>Shiroiwa</a:t>
            </a:r>
            <a:r>
              <a:rPr lang="en-US" sz="1200" dirty="0">
                <a:solidFill>
                  <a:srgbClr val="000000"/>
                </a:solidFill>
                <a:latin typeface="Calibri"/>
              </a:rPr>
              <a:t>, T., Fukuda, T., Ikeda, S., &amp; Takura, T. (2017). New decision-making processes for the pricing of health technologies in Japan: the FY 2016/2017 pilot phase for the introduction of economic evaluations. </a:t>
            </a:r>
            <a:r>
              <a:rPr lang="en-US" sz="1200" i="1" dirty="0">
                <a:solidFill>
                  <a:srgbClr val="000000"/>
                </a:solidFill>
                <a:latin typeface="Calibri"/>
              </a:rPr>
              <a:t>Health Policy</a:t>
            </a:r>
            <a:r>
              <a:rPr lang="en-US" sz="1200" dirty="0">
                <a:solidFill>
                  <a:srgbClr val="000000"/>
                </a:solidFill>
                <a:latin typeface="Calibri"/>
              </a:rPr>
              <a:t>, 121(8), 836-841.</a:t>
            </a:r>
            <a:endParaRPr lang="es-ES" sz="1200" dirty="0">
              <a:solidFill>
                <a:srgbClr val="000000"/>
              </a:solidFill>
              <a:latin typeface="Calibri"/>
            </a:endParaRP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1247450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exto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s-ES" sz="1400" dirty="0"/>
              <a:t>En España los </a:t>
            </a:r>
            <a:r>
              <a:rPr lang="es-ES" sz="1400" b="1" dirty="0">
                <a:solidFill>
                  <a:srgbClr val="006600"/>
                </a:solidFill>
              </a:rPr>
              <a:t>criterios</a:t>
            </a:r>
            <a:r>
              <a:rPr lang="es-ES" sz="1400" dirty="0"/>
              <a:t> que deben ser tenidos en cuenta para decidir si un nuevo medicamento se financia o no por el SNS están listados en una ley</a:t>
            </a:r>
            <a:r>
              <a:rPr lang="es-ES" sz="1400" baseline="30000" dirty="0"/>
              <a:t>9</a:t>
            </a:r>
            <a:r>
              <a:rPr lang="es-ES" sz="1400" dirty="0"/>
              <a:t>, y son: </a:t>
            </a:r>
          </a:p>
          <a:p>
            <a:pPr marL="342900" indent="-342900">
              <a:buAutoNum type="arabicParenR"/>
            </a:pPr>
            <a:r>
              <a:rPr lang="es-ES" sz="1400" dirty="0"/>
              <a:t>Gravedad, duración y secuelas de las distintas patologías para las que resulten indicados; </a:t>
            </a:r>
          </a:p>
          <a:p>
            <a:pPr marL="342900" indent="-342900">
              <a:buAutoNum type="arabicParenR"/>
            </a:pPr>
            <a:r>
              <a:rPr lang="es-ES" sz="1400" dirty="0"/>
              <a:t>Necesidades específicas de ciertos colectivos; </a:t>
            </a:r>
          </a:p>
          <a:p>
            <a:pPr marL="342900" indent="-342900">
              <a:buAutoNum type="arabicParenR"/>
            </a:pPr>
            <a:r>
              <a:rPr lang="es-ES" sz="1400" dirty="0"/>
              <a:t>Valor terapéutico y social del medicamento y beneficio clínico incremental del mismo, teniendo en cuenta su relación coste-efectividad; </a:t>
            </a:r>
          </a:p>
          <a:p>
            <a:pPr marL="342900" indent="-342900">
              <a:buAutoNum type="arabicParenR"/>
            </a:pPr>
            <a:r>
              <a:rPr lang="es-ES" sz="1400" dirty="0"/>
              <a:t>Racionalización del gasto público para prestación farmacéutica e impacto presupuestario en el SNS; </a:t>
            </a:r>
          </a:p>
          <a:p>
            <a:pPr marL="342900" indent="-342900">
              <a:buAutoNum type="arabicParenR"/>
            </a:pPr>
            <a:r>
              <a:rPr lang="es-ES" sz="1400" dirty="0"/>
              <a:t>Existencia de medicamentos u otras alternativas terapéuticas para las mismas afecciones a menor precio o inferior coste de tratamiento; </a:t>
            </a:r>
          </a:p>
          <a:p>
            <a:pPr marL="342900" indent="-342900">
              <a:buAutoNum type="arabicParenR"/>
            </a:pPr>
            <a:r>
              <a:rPr lang="es-ES" sz="1400" b="1" dirty="0"/>
              <a:t>Grado de innovación del medicamento.</a:t>
            </a:r>
          </a:p>
          <a:p>
            <a:endParaRPr lang="es-ES" sz="1400" b="1" dirty="0">
              <a:solidFill>
                <a:srgbClr val="006600"/>
              </a:solidFill>
            </a:endParaRPr>
          </a:p>
          <a:p>
            <a:r>
              <a:rPr lang="es-ES" sz="1400" b="1" dirty="0">
                <a:solidFill>
                  <a:srgbClr val="006600"/>
                </a:solidFill>
              </a:rPr>
              <a:t>Mecanismo para incentivar la innovación: </a:t>
            </a:r>
            <a:r>
              <a:rPr lang="es-ES" sz="1400" dirty="0"/>
              <a:t>El fundamental es el precio.</a:t>
            </a:r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>
                <a:solidFill>
                  <a:srgbClr val="006600"/>
                </a:solidFill>
                <a:ea typeface="ＭＳ Ｐゴシック" charset="0"/>
                <a:cs typeface="Museo Sans 300"/>
              </a:rPr>
              <a:t>Resultados: Innovación en </a:t>
            </a:r>
            <a:r>
              <a:rPr lang="es-ES" dirty="0" err="1">
                <a:solidFill>
                  <a:srgbClr val="006600"/>
                </a:solidFill>
                <a:ea typeface="ＭＳ Ｐゴシック" charset="0"/>
                <a:cs typeface="Museo Sans 300"/>
              </a:rPr>
              <a:t>ETSs</a:t>
            </a:r>
            <a:r>
              <a:rPr lang="es-ES" dirty="0">
                <a:solidFill>
                  <a:srgbClr val="006600"/>
                </a:solidFill>
                <a:ea typeface="ＭＳ Ｐゴシック" charset="0"/>
                <a:cs typeface="Museo Sans 300"/>
              </a:rPr>
              <a:t> en España</a:t>
            </a:r>
            <a:endParaRPr lang="es-ES" dirty="0"/>
          </a:p>
        </p:txBody>
      </p:sp>
      <p:sp>
        <p:nvSpPr>
          <p:cNvPr id="4" name="3 CuadroTexto"/>
          <p:cNvSpPr txBox="1"/>
          <p:nvPr/>
        </p:nvSpPr>
        <p:spPr>
          <a:xfrm>
            <a:off x="2087879" y="4486116"/>
            <a:ext cx="652271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200" i="1" dirty="0">
                <a:solidFill>
                  <a:srgbClr val="000000"/>
                </a:solidFill>
                <a:latin typeface="Calibri"/>
              </a:rPr>
              <a:t>Fuente:</a:t>
            </a:r>
            <a:r>
              <a:rPr lang="en-US" sz="1200" dirty="0">
                <a:solidFill>
                  <a:srgbClr val="000000"/>
                </a:solidFill>
                <a:latin typeface="Calibri"/>
              </a:rPr>
              <a:t>  9. </a:t>
            </a:r>
            <a:r>
              <a:rPr lang="es-ES" sz="1200" dirty="0"/>
              <a:t>Real Decreto Legislativo 1/2015, de 24 de julio, por el que se aprueba el texto refundido de la Ley de garantías y uso racional de los medicamentos y productos sanitarios. BOE 2015;177:62935-3030</a:t>
            </a:r>
            <a:r>
              <a:rPr lang="en-US" sz="1200" dirty="0">
                <a:solidFill>
                  <a:srgbClr val="000000"/>
                </a:solidFill>
                <a:latin typeface="Calibri"/>
              </a:rPr>
              <a:t>.</a:t>
            </a:r>
            <a:endParaRPr lang="es-ES" sz="1200" dirty="0">
              <a:solidFill>
                <a:srgbClr val="000000"/>
              </a:solidFill>
              <a:latin typeface="Calibri"/>
            </a:endParaRPr>
          </a:p>
          <a:p>
            <a:endParaRPr lang="es-E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exto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s-ES" sz="1400" dirty="0"/>
              <a:t>Las siguientes </a:t>
            </a:r>
            <a:r>
              <a:rPr lang="es-ES" sz="1400" b="1" dirty="0">
                <a:solidFill>
                  <a:srgbClr val="006600"/>
                </a:solidFill>
              </a:rPr>
              <a:t>dimensiones</a:t>
            </a:r>
            <a:r>
              <a:rPr lang="es-ES" sz="1400" dirty="0"/>
              <a:t> podrían ser candidatas valorables para construir un concepto de innovación incorporable a la </a:t>
            </a:r>
            <a:r>
              <a:rPr lang="es-ES" sz="1400" dirty="0" err="1"/>
              <a:t>ETSs</a:t>
            </a:r>
            <a:r>
              <a:rPr lang="es-ES" sz="1400" dirty="0"/>
              <a:t> en España: </a:t>
            </a:r>
          </a:p>
          <a:p>
            <a:pPr marL="514350" indent="-514350">
              <a:buAutoNum type="romanLcParenBoth"/>
            </a:pPr>
            <a:r>
              <a:rPr lang="es-ES" sz="1400" dirty="0" err="1"/>
              <a:t>Step-change</a:t>
            </a:r>
            <a:endParaRPr lang="es-ES" sz="1400" dirty="0"/>
          </a:p>
          <a:p>
            <a:pPr marL="514350" indent="-514350">
              <a:buAutoNum type="romanLcParenBoth"/>
            </a:pPr>
            <a:r>
              <a:rPr lang="es-ES" sz="1400" dirty="0" err="1"/>
              <a:t>Convenience</a:t>
            </a:r>
            <a:endParaRPr lang="es-ES" sz="1400" dirty="0"/>
          </a:p>
          <a:p>
            <a:pPr marL="514350" indent="-514350">
              <a:buAutoNum type="romanLcParenBoth"/>
            </a:pPr>
            <a:r>
              <a:rPr lang="es-ES" sz="1400" dirty="0" err="1"/>
              <a:t>Strength</a:t>
            </a:r>
            <a:r>
              <a:rPr lang="es-ES" sz="1400" dirty="0"/>
              <a:t> of </a:t>
            </a:r>
            <a:r>
              <a:rPr lang="es-ES" sz="1400" dirty="0" err="1"/>
              <a:t>evidence</a:t>
            </a:r>
            <a:r>
              <a:rPr lang="es-ES" sz="1400" dirty="0"/>
              <a:t> base</a:t>
            </a:r>
          </a:p>
          <a:p>
            <a:pPr marL="514350" indent="-514350">
              <a:buAutoNum type="romanLcParenBoth"/>
            </a:pPr>
            <a:r>
              <a:rPr lang="es-ES" sz="1400" dirty="0" err="1"/>
              <a:t>Impact</a:t>
            </a:r>
            <a:r>
              <a:rPr lang="es-ES" sz="1400" dirty="0"/>
              <a:t> </a:t>
            </a:r>
            <a:r>
              <a:rPr lang="es-ES" sz="1400" dirty="0" err="1"/>
              <a:t>on</a:t>
            </a:r>
            <a:r>
              <a:rPr lang="es-ES" sz="1400" dirty="0"/>
              <a:t> </a:t>
            </a:r>
            <a:r>
              <a:rPr lang="es-ES" sz="1400" dirty="0" err="1"/>
              <a:t>future</a:t>
            </a:r>
            <a:r>
              <a:rPr lang="es-ES" sz="1400" dirty="0"/>
              <a:t> R&amp;D</a:t>
            </a:r>
          </a:p>
          <a:p>
            <a:pPr marL="514350" indent="-514350">
              <a:buAutoNum type="romanLcParenBoth"/>
            </a:pPr>
            <a:endParaRPr lang="es-ES" sz="1600" dirty="0"/>
          </a:p>
          <a:p>
            <a:pPr marL="514350" indent="-514350"/>
            <a:r>
              <a:rPr lang="es-ES" sz="1400" b="1" dirty="0">
                <a:solidFill>
                  <a:srgbClr val="006600"/>
                </a:solidFill>
              </a:rPr>
              <a:t>Métodos</a:t>
            </a:r>
            <a:r>
              <a:rPr lang="es-ES" sz="1600" dirty="0"/>
              <a:t> </a:t>
            </a:r>
          </a:p>
          <a:p>
            <a:pPr marL="514350" indent="-514350">
              <a:buFont typeface="Wingdings" pitchFamily="2" charset="2"/>
              <a:buChar char="v"/>
            </a:pPr>
            <a:r>
              <a:rPr lang="es-ES" sz="1600" dirty="0"/>
              <a:t>MCDA: ha sido usado incorporando el grado de innovación; método complejo. </a:t>
            </a:r>
          </a:p>
          <a:p>
            <a:pPr marL="514350" indent="-514350">
              <a:buFont typeface="Wingdings" pitchFamily="2" charset="2"/>
              <a:buChar char="v"/>
            </a:pPr>
            <a:r>
              <a:rPr lang="es-ES" sz="1600" dirty="0" err="1"/>
              <a:t>Checklist</a:t>
            </a:r>
            <a:r>
              <a:rPr lang="es-ES" sz="1600" dirty="0"/>
              <a:t>: opción más pragmática; se ha usado anteriormente en </a:t>
            </a:r>
            <a:r>
              <a:rPr lang="es-ES" sz="1600" dirty="0" err="1"/>
              <a:t>ETSs</a:t>
            </a:r>
            <a:r>
              <a:rPr lang="es-ES" sz="1600" dirty="0"/>
              <a:t>; menos robusto.</a:t>
            </a:r>
          </a:p>
          <a:p>
            <a:pPr marL="514350" indent="-514350">
              <a:buFont typeface="Wingdings" pitchFamily="2" charset="2"/>
              <a:buChar char="v"/>
            </a:pPr>
            <a:endParaRPr lang="es-ES" sz="1600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>
                <a:solidFill>
                  <a:srgbClr val="006600"/>
                </a:solidFill>
                <a:ea typeface="ＭＳ Ｐゴシック" charset="0"/>
                <a:cs typeface="Museo Sans 300"/>
              </a:rPr>
              <a:t>Conclusiones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170129" y="3450937"/>
            <a:ext cx="52624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dirty="0">
                <a:solidFill>
                  <a:schemeClr val="bg1"/>
                </a:solidFill>
              </a:rPr>
              <a:t>¡MUCHAS GRACIAS!</a:t>
            </a:r>
          </a:p>
        </p:txBody>
      </p:sp>
      <p:sp>
        <p:nvSpPr>
          <p:cNvPr id="4" name="CuadroTexto 3"/>
          <p:cNvSpPr txBox="1"/>
          <p:nvPr/>
        </p:nvSpPr>
        <p:spPr>
          <a:xfrm>
            <a:off x="275127" y="904595"/>
            <a:ext cx="855454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>
                <a:solidFill>
                  <a:schemeClr val="bg1"/>
                </a:solidFill>
                <a:hlinkClick r:id="rId3"/>
              </a:rPr>
              <a:t>www.aetsa.org</a:t>
            </a:r>
            <a:r>
              <a:rPr lang="es-ES" dirty="0">
                <a:solidFill>
                  <a:schemeClr val="bg1"/>
                </a:solidFill>
              </a:rPr>
              <a:t>    </a:t>
            </a:r>
          </a:p>
          <a:p>
            <a:r>
              <a:rPr lang="es-ES" dirty="0">
                <a:solidFill>
                  <a:schemeClr val="bg1"/>
                </a:solidFill>
              </a:rPr>
              <a:t>	 </a:t>
            </a:r>
          </a:p>
          <a:p>
            <a:r>
              <a:rPr lang="es-ES" dirty="0">
                <a:solidFill>
                  <a:schemeClr val="bg1"/>
                </a:solidFill>
              </a:rPr>
              <a:t>     </a:t>
            </a:r>
          </a:p>
        </p:txBody>
      </p:sp>
    </p:spTree>
    <p:extLst>
      <p:ext uri="{BB962C8B-B14F-4D97-AF65-F5344CB8AC3E}">
        <p14:creationId xmlns:p14="http://schemas.microsoft.com/office/powerpoint/2010/main" val="20958592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exto"/>
          <p:cNvSpPr>
            <a:spLocks noGrp="1"/>
          </p:cNvSpPr>
          <p:nvPr>
            <p:ph type="body" sz="quarter" idx="10"/>
          </p:nvPr>
        </p:nvSpPr>
        <p:spPr>
          <a:xfrm>
            <a:off x="547261" y="1115060"/>
            <a:ext cx="8063337" cy="2932112"/>
          </a:xfrm>
        </p:spPr>
        <p:txBody>
          <a:bodyPr/>
          <a:lstStyle/>
          <a:p>
            <a:pPr marL="228600" indent="-228600">
              <a:buFont typeface="+mj-lt"/>
              <a:buAutoNum type="arabicPeriod"/>
            </a:pPr>
            <a:r>
              <a:rPr lang="en-US" sz="1200" dirty="0"/>
              <a:t>Mestre-Ferrandiz J, Sussex J, </a:t>
            </a:r>
            <a:r>
              <a:rPr lang="en-US" sz="1200" dirty="0" err="1"/>
              <a:t>Towse</a:t>
            </a:r>
            <a:r>
              <a:rPr lang="en-US" sz="1200" dirty="0"/>
              <a:t> A. The R&amp;D cost of a new medicine. Monographs. 2012.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200" dirty="0" err="1"/>
              <a:t>DiMasi</a:t>
            </a:r>
            <a:r>
              <a:rPr lang="en-US" sz="1200" dirty="0"/>
              <a:t> JA, Grabowski HG, Hansen RW. Innovation in the pharmaceutical industry: new estimates of R&amp;D costs. Journal of health economics. 2016;47:20-33</a:t>
            </a:r>
            <a:r>
              <a:rPr lang="es-ES" sz="1200" dirty="0"/>
              <a:t>.</a:t>
            </a:r>
            <a:r>
              <a:rPr lang="en-US" sz="1200" dirty="0"/>
              <a:t> 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200" dirty="0" err="1"/>
              <a:t>Badampudi</a:t>
            </a:r>
            <a:r>
              <a:rPr lang="en-US" sz="1200" dirty="0"/>
              <a:t> D, </a:t>
            </a:r>
            <a:r>
              <a:rPr lang="en-US" sz="1200" dirty="0" err="1"/>
              <a:t>Wohlin</a:t>
            </a:r>
            <a:r>
              <a:rPr lang="en-US" sz="1200" dirty="0"/>
              <a:t> C, Petersen K, editors. Experiences from using snowballing and database searches in systematic literature studies. Proceedings of the 19th International Conference on Evaluation and Assessment in Software Engineering; 2015.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200" dirty="0" err="1"/>
              <a:t>Diaby</a:t>
            </a:r>
            <a:r>
              <a:rPr lang="en-US" sz="1200" dirty="0"/>
              <a:t> V, </a:t>
            </a:r>
            <a:r>
              <a:rPr lang="en-US" sz="1200" dirty="0" err="1"/>
              <a:t>Goeree</a:t>
            </a:r>
            <a:r>
              <a:rPr lang="en-US" sz="1200" dirty="0"/>
              <a:t> R. How to use multi-criteria decision analysis methods for reimbursement decision-making in healthcare: a step-by-step guide. Expert review of </a:t>
            </a:r>
            <a:r>
              <a:rPr lang="en-US" sz="1200" dirty="0" err="1"/>
              <a:t>pharmacoeconomics</a:t>
            </a:r>
            <a:r>
              <a:rPr lang="en-US" sz="1200" dirty="0"/>
              <a:t> &amp; outcomes research. 2014;14(1):81-99.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200" dirty="0"/>
              <a:t>Charlton V, Rid A. Innovation as a value in healthcare priority-setting: the UK experience. Social justice research. 2019;32(2):208-38.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200" dirty="0" err="1"/>
              <a:t>Fortinguerra</a:t>
            </a:r>
            <a:r>
              <a:rPr lang="en-US" sz="1200" dirty="0"/>
              <a:t> F, Tafuri G, </a:t>
            </a:r>
            <a:r>
              <a:rPr lang="en-US" sz="1200" dirty="0" err="1"/>
              <a:t>Trotta</a:t>
            </a:r>
            <a:r>
              <a:rPr lang="en-US" sz="1200" dirty="0"/>
              <a:t> F, Addis A. Using GRADE methodology to assess innovation of new medicinal products in Italy. Br J </a:t>
            </a:r>
            <a:r>
              <a:rPr lang="en-US" sz="1200" dirty="0" err="1"/>
              <a:t>Clin</a:t>
            </a:r>
            <a:r>
              <a:rPr lang="en-US" sz="1200" dirty="0"/>
              <a:t> </a:t>
            </a:r>
            <a:r>
              <a:rPr lang="en-US" sz="1200" dirty="0" err="1"/>
              <a:t>Pharmacol</a:t>
            </a:r>
            <a:r>
              <a:rPr lang="en-US" sz="1200" dirty="0"/>
              <a:t>. 2020;86(1):93-105.</a:t>
            </a:r>
            <a:endParaRPr lang="es-ES" sz="1200" dirty="0"/>
          </a:p>
          <a:p>
            <a:pPr marL="228600" indent="-228600">
              <a:buFont typeface="+mj-lt"/>
              <a:buAutoNum type="arabicPeriod"/>
            </a:pPr>
            <a:r>
              <a:rPr lang="en-US" sz="1200" dirty="0"/>
              <a:t>Haute </a:t>
            </a:r>
            <a:r>
              <a:rPr lang="en-US" sz="1200" dirty="0" err="1"/>
              <a:t>Autorité</a:t>
            </a:r>
            <a:r>
              <a:rPr lang="en-US" sz="1200" dirty="0"/>
              <a:t> de Santé. Innovative medicines assessment action plan. </a:t>
            </a:r>
            <a:r>
              <a:rPr lang="es-ES" sz="1200" dirty="0"/>
              <a:t>France: HAS; 2020</a:t>
            </a:r>
            <a:r>
              <a:rPr lang="en-US" sz="1200" dirty="0"/>
              <a:t>.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200" dirty="0" err="1"/>
              <a:t>Shiroiwa</a:t>
            </a:r>
            <a:r>
              <a:rPr lang="en-US" sz="1200" dirty="0"/>
              <a:t>, T., Fukuda, T., Ikeda, S., &amp; Takura, T. (2017). New decision-making processes for the pricing of health technologies in Japan: the FY 2016/2017 pilot phase for the introduction of economic evaluations. Health Policy, 121(8), 836-841.</a:t>
            </a:r>
            <a:endParaRPr lang="es-ES" sz="1200" dirty="0"/>
          </a:p>
          <a:p>
            <a:pPr marL="228600" indent="-228600">
              <a:buFont typeface="+mj-lt"/>
              <a:buAutoNum type="arabicPeriod"/>
            </a:pPr>
            <a:r>
              <a:rPr lang="es-ES" sz="1200" dirty="0"/>
              <a:t>Real Decreto Legislativo 1/2015, de 24 de julio, por el que se aprueba el texto refundido de la Ley de garantías y uso racional de los medicamentos y productos sanitarios. BOE 2015;177:62935-3030</a:t>
            </a:r>
            <a:r>
              <a:rPr lang="en-US" sz="1200" dirty="0"/>
              <a:t>.</a:t>
            </a:r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>
                <a:solidFill>
                  <a:srgbClr val="006600"/>
                </a:solidFill>
                <a:ea typeface="ＭＳ Ｐゴシック" charset="0"/>
                <a:cs typeface="Museo Sans 300"/>
              </a:rPr>
              <a:t>Fuentes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exto"/>
          <p:cNvSpPr>
            <a:spLocks noGrp="1"/>
          </p:cNvSpPr>
          <p:nvPr>
            <p:ph type="body" sz="quarter" idx="10"/>
          </p:nvPr>
        </p:nvSpPr>
        <p:spPr>
          <a:xfrm>
            <a:off x="547262" y="1212850"/>
            <a:ext cx="8063337" cy="2932112"/>
          </a:xfrm>
        </p:spPr>
        <p:txBody>
          <a:bodyPr/>
          <a:lstStyle/>
          <a:p>
            <a:r>
              <a:rPr lang="es-ES" sz="2000" b="1" dirty="0">
                <a:solidFill>
                  <a:srgbClr val="006600"/>
                </a:solidFill>
              </a:rPr>
              <a:t>Presentación</a:t>
            </a:r>
          </a:p>
          <a:p>
            <a:endParaRPr lang="es-ES" sz="1800" dirty="0"/>
          </a:p>
          <a:p>
            <a:pPr marL="1123922" lvl="2" indent="-514350">
              <a:buFont typeface="Wingdings" pitchFamily="2" charset="2"/>
              <a:buChar char="v"/>
            </a:pPr>
            <a:r>
              <a:rPr lang="es-ES" sz="1800" dirty="0"/>
              <a:t>Introducción</a:t>
            </a:r>
          </a:p>
          <a:p>
            <a:endParaRPr lang="es-ES" sz="1800" dirty="0"/>
          </a:p>
          <a:p>
            <a:pPr marL="1123922" lvl="2" indent="-514350">
              <a:buFont typeface="Wingdings" pitchFamily="2" charset="2"/>
              <a:buChar char="v"/>
            </a:pPr>
            <a:r>
              <a:rPr lang="es-ES" sz="1800" dirty="0"/>
              <a:t> Métodos</a:t>
            </a:r>
          </a:p>
          <a:p>
            <a:pPr marL="1123922" lvl="2" indent="-514350">
              <a:buFont typeface="Wingdings" pitchFamily="2" charset="2"/>
              <a:buChar char="v"/>
            </a:pPr>
            <a:endParaRPr lang="es-ES" sz="1800" dirty="0"/>
          </a:p>
          <a:p>
            <a:pPr marL="1123922" lvl="2" indent="-514350">
              <a:buFont typeface="Wingdings" pitchFamily="2" charset="2"/>
              <a:buChar char="v"/>
            </a:pPr>
            <a:r>
              <a:rPr lang="es-ES" sz="1800" dirty="0"/>
              <a:t> Resultados</a:t>
            </a:r>
          </a:p>
          <a:p>
            <a:pPr marL="1123922" lvl="2" indent="-514350">
              <a:buFont typeface="Wingdings" pitchFamily="2" charset="2"/>
              <a:buChar char="v"/>
            </a:pPr>
            <a:endParaRPr lang="es-ES" sz="1800" dirty="0"/>
          </a:p>
          <a:p>
            <a:pPr marL="1123922" lvl="2" indent="-514350">
              <a:buFont typeface="Wingdings" pitchFamily="2" charset="2"/>
              <a:buChar char="v"/>
            </a:pPr>
            <a:r>
              <a:rPr lang="es-ES" sz="1800" dirty="0"/>
              <a:t> Conclusiones </a:t>
            </a:r>
          </a:p>
          <a:p>
            <a:endParaRPr lang="es-ES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Agenda</a:t>
            </a:r>
            <a:endParaRPr lang="en-US" dirty="0"/>
          </a:p>
        </p:txBody>
      </p:sp>
      <p:pic>
        <p:nvPicPr>
          <p:cNvPr id="15" name="Imagen 14">
            <a:extLst>
              <a:ext uri="{FF2B5EF4-FFF2-40B4-BE49-F238E27FC236}">
                <a16:creationId xmlns:a16="http://schemas.microsoft.com/office/drawing/2014/main" id="{F35FE44B-28C0-43D9-BA77-8146AF196D9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45224" y="0"/>
            <a:ext cx="4890222" cy="51435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exto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>
              <a:buFont typeface="Wingdings" pitchFamily="2" charset="2"/>
              <a:buChar char="v"/>
            </a:pPr>
            <a:r>
              <a:rPr lang="es-ES" sz="1800" dirty="0"/>
              <a:t> </a:t>
            </a:r>
            <a:r>
              <a:rPr lang="es-ES" sz="1600" dirty="0"/>
              <a:t>De media la </a:t>
            </a:r>
            <a:r>
              <a:rPr lang="es-ES" sz="1600" b="1" dirty="0">
                <a:solidFill>
                  <a:srgbClr val="006600"/>
                </a:solidFill>
              </a:rPr>
              <a:t>inversión en I+D </a:t>
            </a:r>
            <a:r>
              <a:rPr lang="es-ES" sz="1600" dirty="0"/>
              <a:t>para desarrollar un medicamento que alcance el mercado es de alrededor de 1,5 millones de $</a:t>
            </a:r>
            <a:r>
              <a:rPr lang="es-ES" sz="1600" baseline="30000" dirty="0"/>
              <a:t>1,2</a:t>
            </a:r>
            <a:r>
              <a:rPr lang="es-ES" sz="1600" dirty="0"/>
              <a:t>.</a:t>
            </a:r>
          </a:p>
          <a:p>
            <a:endParaRPr lang="es-ES" sz="1600" dirty="0"/>
          </a:p>
          <a:p>
            <a:pPr>
              <a:buFont typeface="Wingdings" pitchFamily="2" charset="2"/>
              <a:buChar char="v"/>
            </a:pPr>
            <a:r>
              <a:rPr lang="es-ES" sz="1600" dirty="0"/>
              <a:t> En este artículo, estudiamos </a:t>
            </a:r>
            <a:r>
              <a:rPr lang="es-ES" sz="1600" b="1" dirty="0">
                <a:solidFill>
                  <a:srgbClr val="006600"/>
                </a:solidFill>
              </a:rPr>
              <a:t>cómo se define, evalúa y premia la innovación </a:t>
            </a:r>
            <a:r>
              <a:rPr lang="es-ES" sz="1600" dirty="0"/>
              <a:t>en el ámbito de la Evaluación de Tecnologías Sanitarias (</a:t>
            </a:r>
            <a:r>
              <a:rPr lang="es-ES" sz="1600" dirty="0" err="1"/>
              <a:t>ETSs</a:t>
            </a:r>
            <a:r>
              <a:rPr lang="es-ES" sz="1600" dirty="0"/>
              <a:t>).</a:t>
            </a:r>
          </a:p>
          <a:p>
            <a:pPr>
              <a:buFont typeface="Wingdings" pitchFamily="2" charset="2"/>
              <a:buChar char="v"/>
            </a:pPr>
            <a:endParaRPr lang="es-ES" sz="1600" dirty="0"/>
          </a:p>
          <a:p>
            <a:pPr>
              <a:buFont typeface="Wingdings" pitchFamily="2" charset="2"/>
              <a:buChar char="v"/>
            </a:pPr>
            <a:r>
              <a:rPr lang="es-ES" sz="1600" dirty="0"/>
              <a:t> </a:t>
            </a:r>
            <a:r>
              <a:rPr lang="es-ES" sz="1600" b="1" dirty="0">
                <a:solidFill>
                  <a:srgbClr val="006600"/>
                </a:solidFill>
              </a:rPr>
              <a:t>Investigaciones previas </a:t>
            </a:r>
            <a:r>
              <a:rPr lang="es-ES" sz="1600" dirty="0"/>
              <a:t>han explorado aspectos específicos relativos a la innovación desde un punto de vista organizativo, para medicinas y para dispositivos médicos. Sin embargo, previamente nunca se había abordado éste tema de una manera más holística y considerando cómo se puede incorporar el concepto de innovación como un criterio de evaluación en sistemas de </a:t>
            </a:r>
            <a:r>
              <a:rPr lang="es-ES" sz="1600" dirty="0" err="1"/>
              <a:t>ETSs</a:t>
            </a:r>
            <a:r>
              <a:rPr lang="es-ES" sz="1600" dirty="0"/>
              <a:t>.</a:t>
            </a:r>
          </a:p>
          <a:p>
            <a:pPr lvl="3"/>
            <a:r>
              <a:rPr lang="es-ES" sz="1200" i="1" dirty="0"/>
              <a:t>Fuentes:</a:t>
            </a:r>
            <a:r>
              <a:rPr lang="es-ES" sz="1200" dirty="0"/>
              <a:t> 1. </a:t>
            </a:r>
            <a:r>
              <a:rPr lang="en-US" sz="1200" dirty="0"/>
              <a:t>Mestre-Ferrandiz J, Sussex J, </a:t>
            </a:r>
            <a:r>
              <a:rPr lang="en-US" sz="1200" dirty="0" err="1"/>
              <a:t>Towse</a:t>
            </a:r>
            <a:r>
              <a:rPr lang="en-US" sz="1200" dirty="0"/>
              <a:t> A. The R&amp;D cost of a new medicine. Monographs. 2012; 2. </a:t>
            </a:r>
            <a:r>
              <a:rPr lang="en-US" sz="1200" dirty="0" err="1"/>
              <a:t>DiMasi</a:t>
            </a:r>
            <a:r>
              <a:rPr lang="en-US" sz="1200" dirty="0"/>
              <a:t> JA, Grabowski HG, Hansen RW. Innovation in the pharmaceutical industry: new estimates of R&amp;D costs. Journal of health economics. 2016;47:20-33</a:t>
            </a:r>
            <a:r>
              <a:rPr lang="es-ES" sz="1200" dirty="0"/>
              <a:t>.</a:t>
            </a:r>
            <a:endParaRPr lang="es-ES" sz="1600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>
                <a:solidFill>
                  <a:srgbClr val="006600"/>
                </a:solidFill>
                <a:latin typeface="+mn-lt"/>
                <a:ea typeface="ＭＳ Ｐゴシック" charset="0"/>
                <a:cs typeface="Museo Sans 300"/>
              </a:rPr>
              <a:t>Introducción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exto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>
              <a:buFont typeface="Wingdings" pitchFamily="2" charset="2"/>
              <a:buChar char="v"/>
            </a:pPr>
            <a:r>
              <a:rPr lang="es-ES" sz="1400" dirty="0"/>
              <a:t>Revisión sistemática de la literatura.</a:t>
            </a:r>
          </a:p>
          <a:p>
            <a:endParaRPr lang="es-ES" sz="1400" dirty="0"/>
          </a:p>
          <a:p>
            <a:pPr>
              <a:buFont typeface="Wingdings" pitchFamily="2" charset="2"/>
              <a:buChar char="v"/>
            </a:pPr>
            <a:r>
              <a:rPr lang="es-ES" sz="1400" dirty="0"/>
              <a:t> </a:t>
            </a:r>
            <a:r>
              <a:rPr lang="es-ES" sz="1400" b="1" dirty="0">
                <a:solidFill>
                  <a:srgbClr val="006600"/>
                </a:solidFill>
              </a:rPr>
              <a:t>Técnica snowballing</a:t>
            </a:r>
            <a:r>
              <a:rPr lang="es-ES" sz="1400" baseline="30000" dirty="0">
                <a:solidFill>
                  <a:schemeClr val="tx1"/>
                </a:solidFill>
              </a:rPr>
              <a:t>3</a:t>
            </a:r>
            <a:r>
              <a:rPr lang="es-ES" sz="1400" dirty="0"/>
              <a:t>, que comprende los siguientes pasos: </a:t>
            </a:r>
          </a:p>
          <a:p>
            <a:pPr marL="952469" lvl="1" indent="-342900">
              <a:buFont typeface="+mj-lt"/>
              <a:buAutoNum type="arabicParenR"/>
            </a:pPr>
            <a:r>
              <a:rPr lang="es-ES" sz="1400" dirty="0"/>
              <a:t>Establecer los criterios de inclusión y exclusión</a:t>
            </a:r>
          </a:p>
          <a:p>
            <a:pPr marL="952469" lvl="1" indent="-342900">
              <a:buFont typeface="+mj-lt"/>
              <a:buAutoNum type="arabicParenR"/>
            </a:pPr>
            <a:r>
              <a:rPr lang="es-ES" sz="1400" dirty="0"/>
              <a:t>Identificar un grupo reducido de artículos de partida (‘seminal </a:t>
            </a:r>
            <a:r>
              <a:rPr lang="es-ES" sz="1400" dirty="0" err="1"/>
              <a:t>or</a:t>
            </a:r>
            <a:r>
              <a:rPr lang="es-ES" sz="1400" dirty="0"/>
              <a:t> </a:t>
            </a:r>
            <a:r>
              <a:rPr lang="es-ES" sz="1400" dirty="0" err="1"/>
              <a:t>very</a:t>
            </a:r>
            <a:r>
              <a:rPr lang="es-ES" sz="1400" dirty="0"/>
              <a:t> </a:t>
            </a:r>
            <a:r>
              <a:rPr lang="es-ES" sz="1400" dirty="0" err="1"/>
              <a:t>highly</a:t>
            </a:r>
            <a:r>
              <a:rPr lang="es-ES" sz="1400" dirty="0"/>
              <a:t> </a:t>
            </a:r>
            <a:r>
              <a:rPr lang="es-ES" sz="1400" dirty="0" err="1"/>
              <a:t>cited</a:t>
            </a:r>
            <a:r>
              <a:rPr lang="es-ES" sz="1400" dirty="0"/>
              <a:t> </a:t>
            </a:r>
            <a:r>
              <a:rPr lang="es-ES" sz="1400" dirty="0" err="1"/>
              <a:t>papers</a:t>
            </a:r>
            <a:r>
              <a:rPr lang="es-ES" sz="1400" dirty="0"/>
              <a:t>’)</a:t>
            </a:r>
          </a:p>
          <a:p>
            <a:pPr marL="952469" lvl="1" indent="-342900">
              <a:buFont typeface="+mj-lt"/>
              <a:buAutoNum type="arabicParenR"/>
            </a:pPr>
            <a:r>
              <a:rPr lang="es-ES" sz="1400" dirty="0" err="1"/>
              <a:t>Backward</a:t>
            </a:r>
            <a:r>
              <a:rPr lang="es-ES" sz="1400" dirty="0"/>
              <a:t> </a:t>
            </a:r>
            <a:r>
              <a:rPr lang="es-ES" sz="1400" dirty="0" err="1"/>
              <a:t>snowballing</a:t>
            </a:r>
            <a:r>
              <a:rPr lang="es-ES" sz="1400" dirty="0"/>
              <a:t>: revisar la lista de referencias de los ‘seminal </a:t>
            </a:r>
            <a:r>
              <a:rPr lang="es-ES" sz="1400" dirty="0" err="1"/>
              <a:t>papers</a:t>
            </a:r>
            <a:r>
              <a:rPr lang="es-ES" sz="1400" dirty="0"/>
              <a:t>’</a:t>
            </a:r>
          </a:p>
          <a:p>
            <a:pPr marL="952469" lvl="1" indent="-342900">
              <a:buFont typeface="+mj-lt"/>
              <a:buAutoNum type="arabicParenR"/>
            </a:pPr>
            <a:r>
              <a:rPr lang="es-ES" sz="1400" dirty="0"/>
              <a:t>Forward </a:t>
            </a:r>
            <a:r>
              <a:rPr lang="es-ES" sz="1400" dirty="0" err="1"/>
              <a:t>snowballing</a:t>
            </a:r>
            <a:r>
              <a:rPr lang="es-ES" sz="1400" dirty="0"/>
              <a:t>: búsqueda de artículos que incluyan a los ‘seminal </a:t>
            </a:r>
            <a:r>
              <a:rPr lang="es-ES" sz="1400" dirty="0" err="1"/>
              <a:t>papers</a:t>
            </a:r>
            <a:r>
              <a:rPr lang="es-ES" sz="1400" dirty="0"/>
              <a:t>’ en sus listas de referencias</a:t>
            </a:r>
          </a:p>
          <a:p>
            <a:pPr marL="342900" indent="-342900">
              <a:buFont typeface="Wingdings" pitchFamily="2" charset="2"/>
              <a:buChar char="v"/>
            </a:pPr>
            <a:endParaRPr lang="es-ES" sz="1400" dirty="0"/>
          </a:p>
          <a:p>
            <a:pPr marL="342900" indent="-342900">
              <a:buFont typeface="Wingdings" pitchFamily="2" charset="2"/>
              <a:buChar char="v"/>
            </a:pPr>
            <a:r>
              <a:rPr lang="es-ES" sz="1400" dirty="0"/>
              <a:t>No imponemos limitaciones temporales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es-ES" sz="1400" dirty="0"/>
              <a:t>Incluimos fuentes en castellano y en inglés</a:t>
            </a:r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>
                <a:solidFill>
                  <a:srgbClr val="006600"/>
                </a:solidFill>
                <a:ea typeface="ＭＳ Ｐゴシック" charset="0"/>
                <a:cs typeface="Museo Sans 300"/>
              </a:rPr>
              <a:t>Métodos (1)</a:t>
            </a:r>
            <a:endParaRPr lang="es-ES" dirty="0"/>
          </a:p>
        </p:txBody>
      </p:sp>
      <p:sp>
        <p:nvSpPr>
          <p:cNvPr id="4" name="3 CuadroTexto"/>
          <p:cNvSpPr txBox="1"/>
          <p:nvPr/>
        </p:nvSpPr>
        <p:spPr>
          <a:xfrm>
            <a:off x="2087879" y="4486116"/>
            <a:ext cx="652271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200" i="1" dirty="0">
                <a:solidFill>
                  <a:srgbClr val="000000"/>
                </a:solidFill>
                <a:latin typeface="Calibri"/>
              </a:rPr>
              <a:t>Fuente: </a:t>
            </a:r>
            <a:r>
              <a:rPr lang="es-ES" sz="1200" dirty="0">
                <a:solidFill>
                  <a:srgbClr val="000000"/>
                </a:solidFill>
                <a:latin typeface="Calibri"/>
              </a:rPr>
              <a:t> 3. </a:t>
            </a:r>
            <a:r>
              <a:rPr lang="en-US" sz="1200" dirty="0" err="1">
                <a:solidFill>
                  <a:srgbClr val="000000"/>
                </a:solidFill>
                <a:latin typeface="Calibri"/>
              </a:rPr>
              <a:t>Badampudi</a:t>
            </a:r>
            <a:r>
              <a:rPr lang="en-US" sz="1200" dirty="0">
                <a:solidFill>
                  <a:srgbClr val="000000"/>
                </a:solidFill>
                <a:latin typeface="Calibri"/>
              </a:rPr>
              <a:t> D, </a:t>
            </a:r>
            <a:r>
              <a:rPr lang="en-US" sz="1200" dirty="0" err="1">
                <a:solidFill>
                  <a:srgbClr val="000000"/>
                </a:solidFill>
                <a:latin typeface="Calibri"/>
              </a:rPr>
              <a:t>Wohlin</a:t>
            </a:r>
            <a:r>
              <a:rPr lang="en-US" sz="1200" dirty="0">
                <a:solidFill>
                  <a:srgbClr val="000000"/>
                </a:solidFill>
                <a:latin typeface="Calibri"/>
              </a:rPr>
              <a:t> C, Petersen K, editors. Experiences from using snowballing and database searches in systematic literature studies. Proceedings of the 19th International Conference on Evaluation and Assessment in Software Engineering; 2015.</a:t>
            </a:r>
            <a:endParaRPr lang="es-ES" sz="1200" dirty="0">
              <a:solidFill>
                <a:srgbClr val="000000"/>
              </a:solidFill>
              <a:latin typeface="Calibri"/>
            </a:endParaRPr>
          </a:p>
          <a:p>
            <a:endParaRPr lang="es-E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exto"/>
          <p:cNvSpPr>
            <a:spLocks noGrp="1"/>
          </p:cNvSpPr>
          <p:nvPr>
            <p:ph type="body" sz="quarter" idx="10"/>
          </p:nvPr>
        </p:nvSpPr>
        <p:spPr>
          <a:xfrm>
            <a:off x="547262" y="1301750"/>
            <a:ext cx="8063337" cy="2932112"/>
          </a:xfrm>
        </p:spPr>
        <p:txBody>
          <a:bodyPr/>
          <a:lstStyle/>
          <a:p>
            <a:pPr>
              <a:buFont typeface="Wingdings" pitchFamily="2" charset="2"/>
              <a:buChar char="v"/>
            </a:pPr>
            <a:r>
              <a:rPr lang="es-ES" sz="1600" b="1" dirty="0">
                <a:solidFill>
                  <a:srgbClr val="006600"/>
                </a:solidFill>
              </a:rPr>
              <a:t>Criterios de inclusión y exclusión:</a:t>
            </a:r>
          </a:p>
          <a:p>
            <a:pPr>
              <a:buFont typeface="Wingdings" pitchFamily="2" charset="2"/>
              <a:buChar char="v"/>
            </a:pPr>
            <a:endParaRPr lang="es-ES" sz="1400" dirty="0"/>
          </a:p>
          <a:p>
            <a:pPr lvl="1">
              <a:buFont typeface="Wingdings" pitchFamily="2" charset="2"/>
              <a:buChar char="Ø"/>
            </a:pPr>
            <a:r>
              <a:rPr lang="es-ES" sz="1400" dirty="0"/>
              <a:t>  Incluimos artículos que tratan el concepto de innovación todas las fases de la </a:t>
            </a:r>
            <a:r>
              <a:rPr lang="es-ES" sz="1400" dirty="0" err="1"/>
              <a:t>ETSs</a:t>
            </a:r>
            <a:r>
              <a:rPr lang="es-ES" sz="1400" dirty="0"/>
              <a:t> (adopción, reembolso o fijación de precio) sobre medicamentos, dispositivos médicos o diagnósticos</a:t>
            </a:r>
          </a:p>
          <a:p>
            <a:pPr lvl="1">
              <a:buFont typeface="Wingdings" pitchFamily="2" charset="2"/>
              <a:buChar char="Ø"/>
            </a:pPr>
            <a:endParaRPr lang="es-ES" sz="1400" dirty="0"/>
          </a:p>
          <a:p>
            <a:pPr lvl="1">
              <a:buFont typeface="Wingdings" pitchFamily="2" charset="2"/>
              <a:buChar char="Ø"/>
            </a:pPr>
            <a:r>
              <a:rPr lang="es-ES" sz="1400" dirty="0"/>
              <a:t> Excluimos artículos:</a:t>
            </a:r>
          </a:p>
          <a:p>
            <a:pPr lvl="2">
              <a:buFont typeface="Arial" pitchFamily="34" charset="0"/>
              <a:buChar char="•"/>
            </a:pPr>
            <a:r>
              <a:rPr lang="es-ES" sz="1400" dirty="0"/>
              <a:t> en los que se usaba el término “innovación” para referirse exclusivamente a beneficio terapéutico o conceptos similares</a:t>
            </a:r>
          </a:p>
          <a:p>
            <a:pPr lvl="2">
              <a:buFont typeface="Arial" pitchFamily="34" charset="0"/>
              <a:buChar char="•"/>
            </a:pPr>
            <a:r>
              <a:rPr lang="es-ES" sz="1400" dirty="0"/>
              <a:t> que no aporten nada nuevo más allá de lo aportado por los “seminal </a:t>
            </a:r>
            <a:r>
              <a:rPr lang="es-ES" sz="1400" dirty="0" err="1"/>
              <a:t>papers</a:t>
            </a:r>
            <a:r>
              <a:rPr lang="es-ES" sz="1400" dirty="0"/>
              <a:t>”</a:t>
            </a:r>
          </a:p>
          <a:p>
            <a:pPr lvl="2">
              <a:buFont typeface="Arial" pitchFamily="34" charset="0"/>
              <a:buChar char="•"/>
            </a:pPr>
            <a:r>
              <a:rPr lang="es-ES" sz="1400" dirty="0"/>
              <a:t> que se enfocan en conceptos organizativos de la innovación irrelevantes para la </a:t>
            </a:r>
            <a:r>
              <a:rPr lang="es-ES" sz="1400" dirty="0" err="1"/>
              <a:t>ETSs</a:t>
            </a:r>
            <a:r>
              <a:rPr lang="es-ES" sz="1400" dirty="0"/>
              <a:t> </a:t>
            </a:r>
          </a:p>
          <a:p>
            <a:pPr lvl="2">
              <a:buFont typeface="Arial" pitchFamily="34" charset="0"/>
              <a:buChar char="•"/>
            </a:pPr>
            <a:r>
              <a:rPr lang="es-ES" sz="1400" dirty="0"/>
              <a:t> editoriales </a:t>
            </a:r>
          </a:p>
          <a:p>
            <a:pPr lvl="2">
              <a:buFont typeface="Arial" pitchFamily="34" charset="0"/>
              <a:buChar char="•"/>
            </a:pPr>
            <a:r>
              <a:rPr lang="es-ES" sz="1400" dirty="0"/>
              <a:t> sobre aspectos regulatorios o enfocados exclusivamente en eficacia, seguridad y calidad</a:t>
            </a:r>
          </a:p>
          <a:p>
            <a:pPr lvl="2">
              <a:buFont typeface="Arial" pitchFamily="34" charset="0"/>
              <a:buChar char="•"/>
            </a:pPr>
            <a:endParaRPr lang="es-ES" sz="1400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>
                <a:solidFill>
                  <a:srgbClr val="006600"/>
                </a:solidFill>
                <a:ea typeface="ＭＳ Ｐゴシック" charset="0"/>
                <a:cs typeface="Museo Sans 300"/>
              </a:rPr>
              <a:t>Métodos (2)</a:t>
            </a:r>
            <a:endParaRPr lang="es-E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exto"/>
          <p:cNvSpPr>
            <a:spLocks noGrp="1"/>
          </p:cNvSpPr>
          <p:nvPr>
            <p:ph type="body" sz="quarter" idx="10"/>
          </p:nvPr>
        </p:nvSpPr>
        <p:spPr>
          <a:xfrm>
            <a:off x="547262" y="1225550"/>
            <a:ext cx="8063337" cy="2932112"/>
          </a:xfrm>
        </p:spPr>
        <p:txBody>
          <a:bodyPr/>
          <a:lstStyle/>
          <a:p>
            <a:pPr>
              <a:buFont typeface="Wingdings" pitchFamily="2" charset="2"/>
              <a:buChar char="v"/>
            </a:pPr>
            <a:r>
              <a:rPr lang="es-ES" sz="1400" dirty="0"/>
              <a:t> Aplicamos las propiedades que recomiendan </a:t>
            </a:r>
            <a:r>
              <a:rPr lang="es-ES" sz="1400" dirty="0" err="1"/>
              <a:t>Diaby</a:t>
            </a:r>
            <a:r>
              <a:rPr lang="es-ES" sz="1400" dirty="0"/>
              <a:t> &amp; Goeree</a:t>
            </a:r>
            <a:r>
              <a:rPr lang="es-ES" sz="1400" baseline="30000" dirty="0"/>
              <a:t>4</a:t>
            </a:r>
            <a:r>
              <a:rPr lang="es-ES" sz="1400" dirty="0"/>
              <a:t> para</a:t>
            </a:r>
            <a:r>
              <a:rPr lang="es-ES" sz="1400" b="1" dirty="0">
                <a:solidFill>
                  <a:srgbClr val="006600"/>
                </a:solidFill>
              </a:rPr>
              <a:t> criterios que puedan ser útiles para apoyar la toma de decisiones</a:t>
            </a:r>
            <a:r>
              <a:rPr lang="es-ES" sz="1400" dirty="0"/>
              <a:t>:</a:t>
            </a:r>
          </a:p>
          <a:p>
            <a:pPr marL="952469" lvl="1" indent="-342900">
              <a:buFont typeface="+mj-lt"/>
              <a:buAutoNum type="arabicParenR"/>
            </a:pPr>
            <a:r>
              <a:rPr lang="es-ES" sz="1400" dirty="0"/>
              <a:t>‘</a:t>
            </a:r>
            <a:r>
              <a:rPr lang="es-ES" sz="1400" dirty="0" err="1"/>
              <a:t>value</a:t>
            </a:r>
            <a:r>
              <a:rPr lang="es-ES" sz="1400" dirty="0"/>
              <a:t> </a:t>
            </a:r>
            <a:r>
              <a:rPr lang="es-ES" sz="1400" dirty="0" err="1"/>
              <a:t>relevance</a:t>
            </a:r>
            <a:r>
              <a:rPr lang="es-ES" sz="1400" dirty="0"/>
              <a:t>’ </a:t>
            </a:r>
          </a:p>
          <a:p>
            <a:pPr marL="952469" lvl="1" indent="-342900">
              <a:buFont typeface="+mj-lt"/>
              <a:buAutoNum type="arabicParenR"/>
            </a:pPr>
            <a:r>
              <a:rPr lang="es-ES" sz="1400" dirty="0"/>
              <a:t>‘</a:t>
            </a:r>
            <a:r>
              <a:rPr lang="es-ES" sz="1400" dirty="0" err="1"/>
              <a:t>understandability</a:t>
            </a:r>
            <a:r>
              <a:rPr lang="es-ES" sz="1400" dirty="0"/>
              <a:t>’ </a:t>
            </a:r>
          </a:p>
          <a:p>
            <a:pPr marL="952469" lvl="1" indent="-342900">
              <a:buFont typeface="+mj-lt"/>
              <a:buAutoNum type="arabicParenR"/>
            </a:pPr>
            <a:r>
              <a:rPr lang="es-ES" sz="1400" dirty="0"/>
              <a:t>‘</a:t>
            </a:r>
            <a:r>
              <a:rPr lang="es-ES" sz="1400" dirty="0" err="1"/>
              <a:t>measurability</a:t>
            </a:r>
            <a:r>
              <a:rPr lang="es-ES" sz="1400" dirty="0"/>
              <a:t>’ </a:t>
            </a:r>
          </a:p>
          <a:p>
            <a:pPr marL="952469" lvl="1" indent="-342900">
              <a:buFont typeface="+mj-lt"/>
              <a:buAutoNum type="arabicParenR"/>
            </a:pPr>
            <a:r>
              <a:rPr lang="es-ES" sz="1400" dirty="0"/>
              <a:t>‘non-</a:t>
            </a:r>
            <a:r>
              <a:rPr lang="es-ES" sz="1400" dirty="0" err="1"/>
              <a:t>redundancy</a:t>
            </a:r>
            <a:r>
              <a:rPr lang="es-ES" sz="1400" dirty="0"/>
              <a:t>’ </a:t>
            </a:r>
          </a:p>
          <a:p>
            <a:pPr marL="952469" lvl="1" indent="-342900">
              <a:buFont typeface="+mj-lt"/>
              <a:buAutoNum type="arabicParenR"/>
            </a:pPr>
            <a:r>
              <a:rPr lang="es-ES" sz="1400" dirty="0"/>
              <a:t>‘</a:t>
            </a:r>
            <a:r>
              <a:rPr lang="es-ES" sz="1400" dirty="0" err="1"/>
              <a:t>independence</a:t>
            </a:r>
            <a:r>
              <a:rPr lang="es-ES" sz="1400" dirty="0"/>
              <a:t>’</a:t>
            </a:r>
          </a:p>
          <a:p>
            <a:pPr marL="952469" lvl="1" indent="-342900">
              <a:buFont typeface="+mj-lt"/>
              <a:buAutoNum type="arabicParenR"/>
            </a:pPr>
            <a:r>
              <a:rPr lang="es-ES" sz="1400" dirty="0"/>
              <a:t>‘</a:t>
            </a:r>
            <a:r>
              <a:rPr lang="es-ES" sz="1400" dirty="0" err="1"/>
              <a:t>comprehensiveness</a:t>
            </a:r>
            <a:r>
              <a:rPr lang="es-ES" sz="1400" dirty="0"/>
              <a:t>’</a:t>
            </a:r>
          </a:p>
          <a:p>
            <a:pPr>
              <a:buFont typeface="Wingdings" pitchFamily="2" charset="2"/>
              <a:buChar char="v"/>
            </a:pPr>
            <a:endParaRPr lang="es-ES" sz="1400" dirty="0"/>
          </a:p>
          <a:p>
            <a:pPr>
              <a:buFont typeface="Wingdings" pitchFamily="2" charset="2"/>
              <a:buChar char="v"/>
            </a:pPr>
            <a:r>
              <a:rPr lang="es-ES" sz="1400" dirty="0"/>
              <a:t> También vemos cómo se considera la innovación en la </a:t>
            </a:r>
            <a:r>
              <a:rPr lang="es-ES" sz="1400" dirty="0" err="1"/>
              <a:t>ETSs</a:t>
            </a:r>
            <a:r>
              <a:rPr lang="es-ES" sz="1400" dirty="0"/>
              <a:t> en Francia, Italia, Inglaterra, Japón y España</a:t>
            </a:r>
          </a:p>
          <a:p>
            <a:pPr>
              <a:buFont typeface="Wingdings" pitchFamily="2" charset="2"/>
              <a:buChar char="v"/>
            </a:pPr>
            <a:r>
              <a:rPr lang="es-ES" sz="1400" dirty="0"/>
              <a:t> Por último, usamos España como </a:t>
            </a:r>
            <a:r>
              <a:rPr lang="es-ES" sz="1400" b="1" dirty="0">
                <a:solidFill>
                  <a:srgbClr val="006600"/>
                </a:solidFill>
              </a:rPr>
              <a:t>caso de estudio </a:t>
            </a:r>
            <a:r>
              <a:rPr lang="es-ES" sz="1400" dirty="0"/>
              <a:t>para ilustrar cómo aplicar los resultados de éste estudio a un sistema de </a:t>
            </a:r>
            <a:r>
              <a:rPr lang="es-ES" sz="1400" dirty="0" err="1"/>
              <a:t>ETSs</a:t>
            </a:r>
            <a:r>
              <a:rPr lang="es-ES" sz="1400" dirty="0"/>
              <a:t> concreto.</a:t>
            </a:r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>
                <a:solidFill>
                  <a:srgbClr val="006600"/>
                </a:solidFill>
                <a:ea typeface="ＭＳ Ｐゴシック" charset="0"/>
                <a:cs typeface="Museo Sans 300"/>
              </a:rPr>
              <a:t>Métodos (3)</a:t>
            </a:r>
            <a:endParaRPr lang="es-ES" dirty="0"/>
          </a:p>
        </p:txBody>
      </p:sp>
      <p:sp>
        <p:nvSpPr>
          <p:cNvPr id="4" name="3 CuadroTexto"/>
          <p:cNvSpPr txBox="1"/>
          <p:nvPr/>
        </p:nvSpPr>
        <p:spPr>
          <a:xfrm>
            <a:off x="2087879" y="4486116"/>
            <a:ext cx="652271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200" i="1" dirty="0">
                <a:solidFill>
                  <a:srgbClr val="000000"/>
                </a:solidFill>
                <a:latin typeface="Calibri"/>
              </a:rPr>
              <a:t>Fuente:</a:t>
            </a:r>
            <a:r>
              <a:rPr lang="en-US" sz="1200" dirty="0">
                <a:solidFill>
                  <a:srgbClr val="000000"/>
                </a:solidFill>
                <a:latin typeface="Calibri"/>
              </a:rPr>
              <a:t>  4. </a:t>
            </a:r>
            <a:r>
              <a:rPr lang="en-US" sz="1200" dirty="0" err="1">
                <a:solidFill>
                  <a:srgbClr val="000000"/>
                </a:solidFill>
                <a:latin typeface="Calibri"/>
              </a:rPr>
              <a:t>Diaby</a:t>
            </a:r>
            <a:r>
              <a:rPr lang="en-US" sz="1200" dirty="0">
                <a:solidFill>
                  <a:srgbClr val="000000"/>
                </a:solidFill>
                <a:latin typeface="Calibri"/>
              </a:rPr>
              <a:t> V, </a:t>
            </a:r>
            <a:r>
              <a:rPr lang="en-US" sz="1200" dirty="0" err="1">
                <a:solidFill>
                  <a:srgbClr val="000000"/>
                </a:solidFill>
                <a:latin typeface="Calibri"/>
              </a:rPr>
              <a:t>Goeree</a:t>
            </a:r>
            <a:r>
              <a:rPr lang="en-US" sz="1200" dirty="0">
                <a:solidFill>
                  <a:srgbClr val="000000"/>
                </a:solidFill>
                <a:latin typeface="Calibri"/>
              </a:rPr>
              <a:t> R. How to use multi-criteria decision analysis methods for reimbursement decision-making in healthcare: a step-by-step guide. Expert review of </a:t>
            </a:r>
            <a:r>
              <a:rPr lang="en-US" sz="1200" dirty="0" err="1">
                <a:solidFill>
                  <a:srgbClr val="000000"/>
                </a:solidFill>
                <a:latin typeface="Calibri"/>
              </a:rPr>
              <a:t>pharmacoeconomics</a:t>
            </a:r>
            <a:r>
              <a:rPr lang="en-US" sz="1200" dirty="0">
                <a:solidFill>
                  <a:srgbClr val="000000"/>
                </a:solidFill>
                <a:latin typeface="Calibri"/>
              </a:rPr>
              <a:t> &amp; outcomes research. 2014;14(1):81-99.</a:t>
            </a:r>
            <a:endParaRPr lang="es-ES" sz="1200" dirty="0">
              <a:solidFill>
                <a:srgbClr val="000000"/>
              </a:solidFill>
              <a:latin typeface="Calibri"/>
            </a:endParaRPr>
          </a:p>
          <a:p>
            <a:endParaRPr lang="es-E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>
                <a:solidFill>
                  <a:srgbClr val="006600"/>
                </a:solidFill>
                <a:ea typeface="ＭＳ Ｐゴシック" charset="0"/>
                <a:cs typeface="Museo Sans 300"/>
              </a:rPr>
              <a:t>Resultados: Revisión de la literatura (1) </a:t>
            </a: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10636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286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Table 1. Items found in the literature to compose a broad concept of innovation for health technologies</a:t>
            </a:r>
            <a:endParaRPr kumimoji="0" lang="en-GB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6" name="5 Tabla"/>
          <p:cNvGraphicFramePr>
            <a:graphicFrameLocks noGrp="1"/>
          </p:cNvGraphicFramePr>
          <p:nvPr/>
        </p:nvGraphicFramePr>
        <p:xfrm>
          <a:off x="457198" y="1421215"/>
          <a:ext cx="8193205" cy="2938075"/>
        </p:xfrm>
        <a:graphic>
          <a:graphicData uri="http://schemas.openxmlformats.org/drawingml/2006/table">
            <a:tbl>
              <a:tblPr/>
              <a:tblGrid>
                <a:gridCol w="212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1384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1384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1384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1384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1384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44000">
                <a:tc>
                  <a:txBody>
                    <a:bodyPr/>
                    <a:lstStyle/>
                    <a:p>
                      <a:pPr indent="2286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800" b="1" dirty="0">
                          <a:solidFill>
                            <a:srgbClr val="FFFF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es-ES" sz="800" dirty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323" marR="45323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286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800" b="1" dirty="0" err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Solà</a:t>
                      </a:r>
                      <a:r>
                        <a:rPr lang="en-GB" sz="8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-Morales et al. (2018)</a:t>
                      </a:r>
                      <a:endParaRPr lang="es-ES" sz="800" dirty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323" marR="45323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286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8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Angelis &amp; Kanavos (2017)</a:t>
                      </a:r>
                      <a:endParaRPr lang="es-ES" sz="80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323" marR="45323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286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8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Ciani et al. (2016)</a:t>
                      </a:r>
                      <a:endParaRPr lang="es-ES" sz="80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323" marR="45323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286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8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Garrison et al. (2017)</a:t>
                      </a:r>
                      <a:endParaRPr lang="es-ES" sz="80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323" marR="45323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286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8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Mestre-Ferrandiz et al. (2012)</a:t>
                      </a:r>
                      <a:endParaRPr lang="es-ES" sz="80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323" marR="45323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6000">
                <a:tc gridSpan="6">
                  <a:txBody>
                    <a:bodyPr/>
                    <a:lstStyle/>
                    <a:p>
                      <a:pPr indent="2286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800" b="1" i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Attributes related to therapeutic added value of technology, compared to relevant comparator</a:t>
                      </a:r>
                      <a:endParaRPr lang="es-ES" sz="800" dirty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323" marR="45323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indent="22860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8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Therapeutic benefit</a:t>
                      </a:r>
                      <a:endParaRPr lang="es-ES" sz="800" dirty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323" marR="4532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2286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solidFill>
                            <a:srgbClr val="000000"/>
                          </a:solidFill>
                          <a:latin typeface="MS Gothic"/>
                          <a:ea typeface="Times New Roman"/>
                          <a:cs typeface="MS Gothic"/>
                        </a:rPr>
                        <a:t>✓</a:t>
                      </a:r>
                      <a:endParaRPr lang="es-ES" sz="800" dirty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323" marR="4532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2286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solidFill>
                            <a:srgbClr val="000000"/>
                          </a:solidFill>
                          <a:latin typeface="MS Gothic"/>
                          <a:ea typeface="Times New Roman"/>
                          <a:cs typeface="MS Gothic"/>
                        </a:rPr>
                        <a:t>✗</a:t>
                      </a:r>
                      <a:endParaRPr lang="es-ES" sz="800" dirty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323" marR="4532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2286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solidFill>
                            <a:srgbClr val="000000"/>
                          </a:solidFill>
                          <a:latin typeface="MS Gothic"/>
                          <a:ea typeface="Times New Roman"/>
                          <a:cs typeface="MS Gothic"/>
                        </a:rPr>
                        <a:t>✓</a:t>
                      </a:r>
                      <a:endParaRPr lang="es-ES" sz="80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323" marR="4532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2286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solidFill>
                            <a:srgbClr val="000000"/>
                          </a:solidFill>
                          <a:latin typeface="MS Gothic"/>
                          <a:ea typeface="Times New Roman"/>
                          <a:cs typeface="MS Gothic"/>
                        </a:rPr>
                        <a:t>✗</a:t>
                      </a:r>
                      <a:endParaRPr lang="es-ES" sz="80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323" marR="4532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2286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solidFill>
                            <a:srgbClr val="000000"/>
                          </a:solidFill>
                          <a:latin typeface="MS Gothic"/>
                          <a:ea typeface="Times New Roman"/>
                          <a:cs typeface="MS Gothic"/>
                        </a:rPr>
                        <a:t>✓</a:t>
                      </a:r>
                      <a:endParaRPr lang="es-ES" sz="80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323" marR="4532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6000">
                <a:tc gridSpan="6">
                  <a:txBody>
                    <a:bodyPr/>
                    <a:lstStyle/>
                    <a:p>
                      <a:pPr indent="2286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800" b="1" i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Attributes related to step-change</a:t>
                      </a:r>
                      <a:endParaRPr lang="es-ES" sz="800" dirty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323" marR="4532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indent="22860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8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Breakthrough status</a:t>
                      </a:r>
                      <a:endParaRPr lang="es-ES" sz="800" dirty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323" marR="4532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2286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solidFill>
                            <a:srgbClr val="000000"/>
                          </a:solidFill>
                          <a:latin typeface="MS Gothic"/>
                          <a:ea typeface="Times New Roman"/>
                          <a:cs typeface="MS Gothic"/>
                        </a:rPr>
                        <a:t>✗</a:t>
                      </a:r>
                      <a:endParaRPr lang="es-ES" sz="800" dirty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323" marR="4532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2286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solidFill>
                            <a:srgbClr val="000000"/>
                          </a:solidFill>
                          <a:latin typeface="MS Gothic"/>
                          <a:ea typeface="Times New Roman"/>
                          <a:cs typeface="MS Gothic"/>
                        </a:rPr>
                        <a:t>✗</a:t>
                      </a:r>
                      <a:endParaRPr lang="es-ES" sz="800" dirty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323" marR="4532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2286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solidFill>
                            <a:srgbClr val="000000"/>
                          </a:solidFill>
                          <a:latin typeface="MS Gothic"/>
                          <a:ea typeface="Times New Roman"/>
                          <a:cs typeface="MS Gothic"/>
                        </a:rPr>
                        <a:t>✓</a:t>
                      </a:r>
                      <a:endParaRPr lang="es-ES" sz="800" dirty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323" marR="4532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2286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solidFill>
                            <a:srgbClr val="000000"/>
                          </a:solidFill>
                          <a:latin typeface="MS Gothic"/>
                          <a:ea typeface="Times New Roman"/>
                          <a:cs typeface="MS Gothic"/>
                        </a:rPr>
                        <a:t>✗</a:t>
                      </a:r>
                      <a:endParaRPr lang="es-ES" sz="80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323" marR="4532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2286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solidFill>
                            <a:srgbClr val="000000"/>
                          </a:solidFill>
                          <a:latin typeface="MS Gothic"/>
                          <a:ea typeface="Times New Roman"/>
                          <a:cs typeface="MS Gothic"/>
                        </a:rPr>
                        <a:t>✗</a:t>
                      </a:r>
                      <a:endParaRPr lang="es-ES" sz="80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323" marR="4532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16000">
                <a:tc gridSpan="6">
                  <a:txBody>
                    <a:bodyPr/>
                    <a:lstStyle/>
                    <a:p>
                      <a:pPr indent="2286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800" b="1" i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Attributes related to the underlying health condition of the patients &amp; current care</a:t>
                      </a:r>
                      <a:endParaRPr lang="es-ES" sz="800" dirty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323" marR="4532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indent="22860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8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Availability of existing intervention</a:t>
                      </a:r>
                      <a:endParaRPr lang="es-ES" sz="800" dirty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323" marR="4532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2286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solidFill>
                            <a:srgbClr val="000000"/>
                          </a:solidFill>
                          <a:latin typeface="MS Gothic"/>
                          <a:ea typeface="Times New Roman"/>
                          <a:cs typeface="MS Gothic"/>
                        </a:rPr>
                        <a:t>✓</a:t>
                      </a:r>
                      <a:endParaRPr lang="es-ES" sz="80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323" marR="4532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2286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solidFill>
                            <a:srgbClr val="000000"/>
                          </a:solidFill>
                          <a:latin typeface="MS Gothic"/>
                          <a:ea typeface="Times New Roman"/>
                          <a:cs typeface="MS Gothic"/>
                        </a:rPr>
                        <a:t>✗</a:t>
                      </a:r>
                      <a:endParaRPr lang="es-ES" sz="800" dirty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323" marR="4532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2286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solidFill>
                            <a:srgbClr val="000000"/>
                          </a:solidFill>
                          <a:latin typeface="MS Gothic"/>
                          <a:ea typeface="Times New Roman"/>
                          <a:cs typeface="MS Gothic"/>
                        </a:rPr>
                        <a:t>✗</a:t>
                      </a:r>
                      <a:endParaRPr lang="es-ES" sz="800" dirty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323" marR="4532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2286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solidFill>
                            <a:srgbClr val="000000"/>
                          </a:solidFill>
                          <a:latin typeface="MS Gothic"/>
                          <a:ea typeface="Times New Roman"/>
                          <a:cs typeface="MS Gothic"/>
                        </a:rPr>
                        <a:t>✗</a:t>
                      </a:r>
                      <a:endParaRPr lang="es-ES" sz="800" dirty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323" marR="4532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2286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solidFill>
                            <a:srgbClr val="000000"/>
                          </a:solidFill>
                          <a:latin typeface="MS Gothic"/>
                          <a:ea typeface="Times New Roman"/>
                          <a:cs typeface="MS Gothic"/>
                        </a:rPr>
                        <a:t>✓</a:t>
                      </a:r>
                      <a:endParaRPr lang="es-ES" sz="80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323" marR="4532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indent="22860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8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Unmet need</a:t>
                      </a:r>
                      <a:endParaRPr lang="es-ES" sz="800" dirty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323" marR="4532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solidFill>
                            <a:srgbClr val="000000"/>
                          </a:solidFill>
                          <a:latin typeface="MS Gothic"/>
                          <a:ea typeface="Times New Roman"/>
                          <a:cs typeface="MS Gothic"/>
                        </a:rPr>
                        <a:t>✓</a:t>
                      </a:r>
                      <a:endParaRPr lang="es-ES" sz="800" dirty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323" marR="4532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solidFill>
                            <a:srgbClr val="000000"/>
                          </a:solidFill>
                          <a:latin typeface="MS Gothic"/>
                          <a:ea typeface="Times New Roman"/>
                          <a:cs typeface="MS Gothic"/>
                        </a:rPr>
                        <a:t>✗</a:t>
                      </a:r>
                      <a:endParaRPr lang="es-ES" sz="800" dirty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323" marR="4532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solidFill>
                            <a:srgbClr val="000000"/>
                          </a:solidFill>
                          <a:latin typeface="MS Gothic"/>
                          <a:ea typeface="Times New Roman"/>
                          <a:cs typeface="MS Gothic"/>
                        </a:rPr>
                        <a:t>✗</a:t>
                      </a:r>
                      <a:endParaRPr lang="es-ES" sz="800" dirty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323" marR="4532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solidFill>
                            <a:srgbClr val="000000"/>
                          </a:solidFill>
                          <a:latin typeface="MS Gothic"/>
                          <a:ea typeface="Times New Roman"/>
                          <a:cs typeface="MS Gothic"/>
                        </a:rPr>
                        <a:t>✗</a:t>
                      </a:r>
                      <a:endParaRPr lang="es-ES" sz="800" dirty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323" marR="4532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solidFill>
                            <a:srgbClr val="000000"/>
                          </a:solidFill>
                          <a:latin typeface="MS Gothic"/>
                          <a:ea typeface="Times New Roman"/>
                          <a:cs typeface="MS Gothic"/>
                        </a:rPr>
                        <a:t>✓</a:t>
                      </a:r>
                      <a:endParaRPr lang="es-ES" sz="80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323" marR="4532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16000">
                <a:tc gridSpan="6">
                  <a:txBody>
                    <a:bodyPr/>
                    <a:lstStyle/>
                    <a:p>
                      <a:pPr indent="2286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800" b="1" i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Attributes related to safety </a:t>
                      </a:r>
                      <a:endParaRPr lang="es-ES" sz="800" dirty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323" marR="4532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indent="22860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8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Safety</a:t>
                      </a:r>
                      <a:endParaRPr lang="es-ES" sz="800" dirty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323" marR="4532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solidFill>
                            <a:srgbClr val="000000"/>
                          </a:solidFill>
                          <a:latin typeface="MS Gothic"/>
                          <a:ea typeface="Times New Roman"/>
                          <a:cs typeface="MS Gothic"/>
                        </a:rPr>
                        <a:t>✓</a:t>
                      </a:r>
                      <a:endParaRPr lang="es-ES" sz="800" dirty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323" marR="4532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solidFill>
                            <a:srgbClr val="000000"/>
                          </a:solidFill>
                          <a:latin typeface="MS Gothic"/>
                          <a:ea typeface="Times New Roman"/>
                          <a:cs typeface="MS Gothic"/>
                        </a:rPr>
                        <a:t>✗</a:t>
                      </a:r>
                      <a:endParaRPr lang="es-ES" sz="800" dirty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323" marR="4532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solidFill>
                            <a:srgbClr val="000000"/>
                          </a:solidFill>
                          <a:latin typeface="MS Gothic"/>
                          <a:ea typeface="Times New Roman"/>
                          <a:cs typeface="MS Gothic"/>
                        </a:rPr>
                        <a:t>✓</a:t>
                      </a:r>
                      <a:endParaRPr lang="es-ES" sz="800" dirty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323" marR="4532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solidFill>
                            <a:srgbClr val="000000"/>
                          </a:solidFill>
                          <a:latin typeface="MS Gothic"/>
                          <a:ea typeface="Times New Roman"/>
                          <a:cs typeface="MS Gothic"/>
                        </a:rPr>
                        <a:t>✗</a:t>
                      </a:r>
                      <a:endParaRPr lang="es-ES" sz="800" dirty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323" marR="4532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solidFill>
                            <a:srgbClr val="000000"/>
                          </a:solidFill>
                          <a:latin typeface="MS Gothic"/>
                          <a:ea typeface="Times New Roman"/>
                          <a:cs typeface="MS Gothic"/>
                        </a:rPr>
                        <a:t>✓</a:t>
                      </a:r>
                      <a:endParaRPr lang="es-ES" sz="800" dirty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323" marR="4532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16000">
                <a:tc gridSpan="6">
                  <a:txBody>
                    <a:bodyPr/>
                    <a:lstStyle/>
                    <a:p>
                      <a:pPr indent="2286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800" b="1" i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Attributes related to evidence base</a:t>
                      </a:r>
                      <a:endParaRPr lang="es-ES" sz="800" dirty="0">
                        <a:solidFill>
                          <a:srgbClr val="000000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5323" marR="4532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indent="22860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8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Strength of clinical evidence</a:t>
                      </a:r>
                      <a:endParaRPr lang="es-ES" sz="800" dirty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323" marR="4532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solidFill>
                            <a:srgbClr val="000000"/>
                          </a:solidFill>
                          <a:latin typeface="MS Gothic"/>
                          <a:ea typeface="Times New Roman"/>
                          <a:cs typeface="MS Gothic"/>
                        </a:rPr>
                        <a:t>✓</a:t>
                      </a:r>
                      <a:endParaRPr lang="es-ES" sz="800" dirty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323" marR="4532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solidFill>
                            <a:srgbClr val="000000"/>
                          </a:solidFill>
                          <a:latin typeface="MS Gothic"/>
                          <a:ea typeface="Times New Roman"/>
                          <a:cs typeface="MS Gothic"/>
                        </a:rPr>
                        <a:t>✗</a:t>
                      </a:r>
                      <a:endParaRPr lang="es-ES" sz="800" dirty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323" marR="4532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solidFill>
                            <a:srgbClr val="000000"/>
                          </a:solidFill>
                          <a:latin typeface="MS Gothic"/>
                          <a:ea typeface="Times New Roman"/>
                          <a:cs typeface="MS Gothic"/>
                        </a:rPr>
                        <a:t>✗</a:t>
                      </a:r>
                      <a:endParaRPr lang="es-ES" sz="800" dirty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323" marR="4532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solidFill>
                            <a:srgbClr val="000000"/>
                          </a:solidFill>
                          <a:latin typeface="MS Gothic"/>
                          <a:ea typeface="Times New Roman"/>
                          <a:cs typeface="MS Gothic"/>
                        </a:rPr>
                        <a:t>✗</a:t>
                      </a:r>
                      <a:endParaRPr lang="es-ES" sz="800" dirty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323" marR="4532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solidFill>
                            <a:srgbClr val="000000"/>
                          </a:solidFill>
                          <a:latin typeface="MS Gothic"/>
                          <a:ea typeface="Times New Roman"/>
                          <a:cs typeface="MS Gothic"/>
                        </a:rPr>
                        <a:t>✗</a:t>
                      </a:r>
                      <a:endParaRPr lang="es-ES" sz="800" dirty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323" marR="4532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indent="22860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8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Learning curve</a:t>
                      </a:r>
                      <a:endParaRPr lang="es-ES" sz="800" dirty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323" marR="4532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2286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solidFill>
                            <a:srgbClr val="000000"/>
                          </a:solidFill>
                          <a:latin typeface="MS Gothic"/>
                          <a:ea typeface="Times New Roman"/>
                          <a:cs typeface="MS Gothic"/>
                        </a:rPr>
                        <a:t>✗</a:t>
                      </a:r>
                      <a:endParaRPr lang="es-ES" sz="800" dirty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323" marR="4532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2286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solidFill>
                            <a:srgbClr val="000000"/>
                          </a:solidFill>
                          <a:latin typeface="MS Gothic"/>
                          <a:ea typeface="Times New Roman"/>
                          <a:cs typeface="MS Gothic"/>
                        </a:rPr>
                        <a:t>✗</a:t>
                      </a:r>
                      <a:endParaRPr lang="es-ES" sz="800" dirty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323" marR="4532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2286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solidFill>
                            <a:srgbClr val="000000"/>
                          </a:solidFill>
                          <a:latin typeface="MS Gothic"/>
                          <a:ea typeface="Times New Roman"/>
                          <a:cs typeface="MS Gothic"/>
                        </a:rPr>
                        <a:t>✓</a:t>
                      </a:r>
                      <a:endParaRPr lang="es-ES" sz="800" dirty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323" marR="4532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2286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solidFill>
                            <a:srgbClr val="000000"/>
                          </a:solidFill>
                          <a:latin typeface="MS Gothic"/>
                          <a:ea typeface="Times New Roman"/>
                          <a:cs typeface="MS Gothic"/>
                        </a:rPr>
                        <a:t>✗</a:t>
                      </a:r>
                      <a:endParaRPr lang="es-ES" sz="800" dirty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323" marR="4532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2286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solidFill>
                            <a:srgbClr val="000000"/>
                          </a:solidFill>
                          <a:latin typeface="MS Gothic"/>
                          <a:ea typeface="Times New Roman"/>
                          <a:cs typeface="MS Gothic"/>
                        </a:rPr>
                        <a:t>✗</a:t>
                      </a:r>
                      <a:endParaRPr lang="es-ES" sz="800" dirty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323" marR="4532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>
                <a:solidFill>
                  <a:srgbClr val="006600"/>
                </a:solidFill>
                <a:ea typeface="ＭＳ Ｐゴシック" charset="0"/>
                <a:cs typeface="Museo Sans 300"/>
              </a:rPr>
              <a:t>Resultados: Revisión de la literatura (2)</a:t>
            </a:r>
            <a:endParaRPr lang="es-ES" dirty="0"/>
          </a:p>
        </p:txBody>
      </p:sp>
      <p:graphicFrame>
        <p:nvGraphicFramePr>
          <p:cNvPr id="4" name="3 Tabla"/>
          <p:cNvGraphicFramePr>
            <a:graphicFrameLocks noGrp="1"/>
          </p:cNvGraphicFramePr>
          <p:nvPr/>
        </p:nvGraphicFramePr>
        <p:xfrm>
          <a:off x="457198" y="1120775"/>
          <a:ext cx="8407385" cy="3225741"/>
        </p:xfrm>
        <a:graphic>
          <a:graphicData uri="http://schemas.openxmlformats.org/drawingml/2006/table">
            <a:tbl>
              <a:tblPr/>
              <a:tblGrid>
                <a:gridCol w="223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3442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3605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3605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3605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3279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62587">
                <a:tc>
                  <a:txBody>
                    <a:bodyPr/>
                    <a:lstStyle/>
                    <a:p>
                      <a:pPr indent="2286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800" b="1" dirty="0">
                          <a:solidFill>
                            <a:srgbClr val="FFFF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es-ES" sz="800" dirty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323" marR="45323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286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800" b="1" dirty="0" err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Solà</a:t>
                      </a:r>
                      <a:r>
                        <a:rPr lang="en-GB" sz="8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-Morales et al. (2018)</a:t>
                      </a:r>
                      <a:endParaRPr lang="es-ES" sz="800" dirty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323" marR="45323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286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8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Angelis &amp; Kanavos (2017)</a:t>
                      </a:r>
                      <a:endParaRPr lang="es-ES" sz="80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323" marR="45323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286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8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Ciani et al. (2016)</a:t>
                      </a:r>
                      <a:endParaRPr lang="es-ES" sz="800" dirty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323" marR="45323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286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8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Garrison et al. (2017)</a:t>
                      </a:r>
                      <a:endParaRPr lang="es-ES" sz="80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323" marR="45323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286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8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Mestre-Ferrandiz et al. (2012)</a:t>
                      </a:r>
                      <a:endParaRPr lang="es-ES" sz="80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323" marR="45323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2000">
                <a:tc gridSpan="6">
                  <a:txBody>
                    <a:bodyPr/>
                    <a:lstStyle/>
                    <a:p>
                      <a:pPr indent="2286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800" b="1" i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Attributes related to convenience</a:t>
                      </a:r>
                      <a:endParaRPr lang="es-ES" sz="800" dirty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323" marR="45323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indent="22860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8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Patient usefulness (i.e. convenience)</a:t>
                      </a:r>
                      <a:endParaRPr lang="es-ES" sz="800" dirty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323" marR="4532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solidFill>
                            <a:srgbClr val="000000"/>
                          </a:solidFill>
                          <a:latin typeface="MS Gothic"/>
                          <a:ea typeface="Times New Roman"/>
                          <a:cs typeface="MS Gothic"/>
                        </a:rPr>
                        <a:t>✓</a:t>
                      </a:r>
                      <a:endParaRPr lang="es-ES" sz="800" dirty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323" marR="4532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solidFill>
                            <a:srgbClr val="000000"/>
                          </a:solidFill>
                          <a:latin typeface="MS Gothic"/>
                          <a:ea typeface="Times New Roman"/>
                          <a:cs typeface="MS Gothic"/>
                        </a:rPr>
                        <a:t>✓</a:t>
                      </a:r>
                      <a:endParaRPr lang="es-ES" sz="80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323" marR="4532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solidFill>
                            <a:srgbClr val="000000"/>
                          </a:solidFill>
                          <a:latin typeface="MS Gothic"/>
                          <a:ea typeface="Times New Roman"/>
                          <a:cs typeface="MS Gothic"/>
                        </a:rPr>
                        <a:t>✓</a:t>
                      </a:r>
                      <a:endParaRPr lang="es-ES" sz="80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323" marR="4532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solidFill>
                            <a:srgbClr val="000000"/>
                          </a:solidFill>
                          <a:latin typeface="MS Gothic"/>
                          <a:ea typeface="Times New Roman"/>
                          <a:cs typeface="MS Gothic"/>
                        </a:rPr>
                        <a:t>✗</a:t>
                      </a:r>
                      <a:endParaRPr lang="es-ES" sz="80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323" marR="4532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solidFill>
                            <a:srgbClr val="000000"/>
                          </a:solidFill>
                          <a:latin typeface="MS Gothic"/>
                          <a:ea typeface="Times New Roman"/>
                          <a:cs typeface="MS Gothic"/>
                        </a:rPr>
                        <a:t>✓</a:t>
                      </a:r>
                      <a:endParaRPr lang="es-ES" sz="80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323" marR="4532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indent="22860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8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Carer usefulness (i.e. convenience)</a:t>
                      </a:r>
                      <a:endParaRPr lang="es-ES" sz="800" dirty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323" marR="4532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2286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solidFill>
                            <a:srgbClr val="000000"/>
                          </a:solidFill>
                          <a:latin typeface="MS Gothic"/>
                          <a:ea typeface="Times New Roman"/>
                          <a:cs typeface="MS Gothic"/>
                        </a:rPr>
                        <a:t>✗</a:t>
                      </a:r>
                      <a:endParaRPr lang="es-ES" sz="800" dirty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323" marR="4532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2286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solidFill>
                            <a:srgbClr val="000000"/>
                          </a:solidFill>
                          <a:latin typeface="MS Gothic"/>
                          <a:ea typeface="Times New Roman"/>
                          <a:cs typeface="MS Gothic"/>
                        </a:rPr>
                        <a:t>✗</a:t>
                      </a:r>
                      <a:endParaRPr lang="es-ES" sz="80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323" marR="4532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2286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solidFill>
                            <a:srgbClr val="000000"/>
                          </a:solidFill>
                          <a:latin typeface="MS Gothic"/>
                          <a:ea typeface="Times New Roman"/>
                          <a:cs typeface="MS Gothic"/>
                        </a:rPr>
                        <a:t>✗</a:t>
                      </a:r>
                      <a:endParaRPr lang="es-ES" sz="80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323" marR="4532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2286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solidFill>
                            <a:srgbClr val="000000"/>
                          </a:solidFill>
                          <a:latin typeface="MS Gothic"/>
                          <a:ea typeface="Times New Roman"/>
                          <a:cs typeface="MS Gothic"/>
                        </a:rPr>
                        <a:t>✗</a:t>
                      </a:r>
                      <a:endParaRPr lang="es-ES" sz="80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323" marR="4532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2286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solidFill>
                            <a:srgbClr val="000000"/>
                          </a:solidFill>
                          <a:latin typeface="MS Gothic"/>
                          <a:ea typeface="Times New Roman"/>
                          <a:cs typeface="MS Gothic"/>
                        </a:rPr>
                        <a:t>✓</a:t>
                      </a:r>
                      <a:endParaRPr lang="es-ES" sz="80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323" marR="4532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indent="22860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8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Administration</a:t>
                      </a:r>
                      <a:endParaRPr lang="es-ES" sz="800" dirty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323" marR="4532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solidFill>
                            <a:srgbClr val="000000"/>
                          </a:solidFill>
                          <a:latin typeface="MS Gothic"/>
                          <a:ea typeface="Times New Roman"/>
                          <a:cs typeface="MS Gothic"/>
                        </a:rPr>
                        <a:t>✗</a:t>
                      </a:r>
                      <a:endParaRPr lang="es-ES" sz="800" dirty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323" marR="4532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solidFill>
                            <a:srgbClr val="000000"/>
                          </a:solidFill>
                          <a:latin typeface="MS Gothic"/>
                          <a:ea typeface="Times New Roman"/>
                          <a:cs typeface="MS Gothic"/>
                        </a:rPr>
                        <a:t>✗</a:t>
                      </a:r>
                      <a:endParaRPr lang="es-ES" sz="800" dirty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323" marR="4532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solidFill>
                            <a:srgbClr val="000000"/>
                          </a:solidFill>
                          <a:latin typeface="MS Gothic"/>
                          <a:ea typeface="Times New Roman"/>
                          <a:cs typeface="MS Gothic"/>
                        </a:rPr>
                        <a:t>✗</a:t>
                      </a:r>
                      <a:endParaRPr lang="es-ES" sz="80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323" marR="4532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solidFill>
                            <a:srgbClr val="000000"/>
                          </a:solidFill>
                          <a:latin typeface="MS Gothic"/>
                          <a:ea typeface="Times New Roman"/>
                          <a:cs typeface="MS Gothic"/>
                        </a:rPr>
                        <a:t>✗</a:t>
                      </a:r>
                      <a:endParaRPr lang="es-ES" sz="800" dirty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323" marR="4532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solidFill>
                            <a:srgbClr val="000000"/>
                          </a:solidFill>
                          <a:latin typeface="MS Gothic"/>
                          <a:ea typeface="Times New Roman"/>
                          <a:cs typeface="MS Gothic"/>
                        </a:rPr>
                        <a:t>✓</a:t>
                      </a:r>
                      <a:endParaRPr lang="es-ES" sz="800" dirty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323" marR="4532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52000">
                <a:tc gridSpan="6">
                  <a:txBody>
                    <a:bodyPr/>
                    <a:lstStyle/>
                    <a:p>
                      <a:pPr indent="2286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800" b="1" i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Attributes related to economic impact</a:t>
                      </a:r>
                      <a:endParaRPr lang="es-ES" sz="800" dirty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323" marR="4532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indent="22860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8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Cost or budget impact</a:t>
                      </a:r>
                      <a:endParaRPr lang="es-ES" sz="800" dirty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323" marR="4532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solidFill>
                            <a:srgbClr val="000000"/>
                          </a:solidFill>
                          <a:latin typeface="MS Gothic"/>
                          <a:ea typeface="Times New Roman"/>
                          <a:cs typeface="MS Gothic"/>
                        </a:rPr>
                        <a:t>✓</a:t>
                      </a:r>
                      <a:endParaRPr lang="es-ES" sz="800" dirty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323" marR="4532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solidFill>
                            <a:srgbClr val="000000"/>
                          </a:solidFill>
                          <a:latin typeface="MS Gothic"/>
                          <a:ea typeface="Times New Roman"/>
                          <a:cs typeface="MS Gothic"/>
                        </a:rPr>
                        <a:t>✗</a:t>
                      </a:r>
                      <a:endParaRPr lang="es-ES" sz="800" dirty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323" marR="4532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solidFill>
                            <a:srgbClr val="000000"/>
                          </a:solidFill>
                          <a:latin typeface="MS Gothic"/>
                          <a:ea typeface="Times New Roman"/>
                          <a:cs typeface="MS Gothic"/>
                        </a:rPr>
                        <a:t>✓</a:t>
                      </a:r>
                      <a:endParaRPr lang="es-ES" sz="800" dirty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323" marR="4532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solidFill>
                            <a:srgbClr val="000000"/>
                          </a:solidFill>
                          <a:latin typeface="MS Gothic"/>
                          <a:ea typeface="Times New Roman"/>
                          <a:cs typeface="MS Gothic"/>
                        </a:rPr>
                        <a:t>✗</a:t>
                      </a:r>
                      <a:endParaRPr lang="es-ES" sz="80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323" marR="4532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solidFill>
                            <a:srgbClr val="000000"/>
                          </a:solidFill>
                          <a:latin typeface="MS Gothic"/>
                          <a:ea typeface="Times New Roman"/>
                          <a:cs typeface="MS Gothic"/>
                        </a:rPr>
                        <a:t>✓</a:t>
                      </a:r>
                      <a:endParaRPr lang="es-ES" sz="80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323" marR="4532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marL="230400" indent="0" algn="l" defTabSz="60957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800" b="1" kern="12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Impact on non-healthcare resources and productivity benefits </a:t>
                      </a:r>
                      <a:endParaRPr lang="es-ES" sz="800" b="1" kern="1200" dirty="0">
                        <a:solidFill>
                          <a:srgbClr val="000000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5323" marR="4532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2286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solidFill>
                            <a:srgbClr val="000000"/>
                          </a:solidFill>
                          <a:latin typeface="MS Gothic"/>
                          <a:ea typeface="Times New Roman"/>
                          <a:cs typeface="MS Gothic"/>
                        </a:rPr>
                        <a:t>✗</a:t>
                      </a:r>
                      <a:endParaRPr lang="es-ES" sz="80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323" marR="4532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2286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solidFill>
                            <a:srgbClr val="000000"/>
                          </a:solidFill>
                          <a:latin typeface="MS Gothic"/>
                          <a:ea typeface="Times New Roman"/>
                          <a:cs typeface="MS Gothic"/>
                        </a:rPr>
                        <a:t>✗</a:t>
                      </a:r>
                      <a:endParaRPr lang="es-ES" sz="80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323" marR="4532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2286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solidFill>
                            <a:srgbClr val="000000"/>
                          </a:solidFill>
                          <a:latin typeface="MS Gothic"/>
                          <a:ea typeface="Times New Roman"/>
                          <a:cs typeface="MS Gothic"/>
                        </a:rPr>
                        <a:t>✗</a:t>
                      </a:r>
                      <a:endParaRPr lang="es-ES" sz="800" dirty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323" marR="4532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2286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solidFill>
                            <a:srgbClr val="000000"/>
                          </a:solidFill>
                          <a:latin typeface="MS Gothic"/>
                          <a:ea typeface="Times New Roman"/>
                          <a:cs typeface="MS Gothic"/>
                        </a:rPr>
                        <a:t>✗</a:t>
                      </a:r>
                      <a:endParaRPr lang="es-ES" sz="80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323" marR="4532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2286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solidFill>
                            <a:srgbClr val="000000"/>
                          </a:solidFill>
                          <a:latin typeface="MS Gothic"/>
                          <a:ea typeface="Times New Roman"/>
                          <a:cs typeface="MS Gothic"/>
                        </a:rPr>
                        <a:t>✓</a:t>
                      </a:r>
                      <a:endParaRPr lang="es-ES" sz="80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323" marR="4532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52000">
                <a:tc gridSpan="6">
                  <a:txBody>
                    <a:bodyPr/>
                    <a:lstStyle/>
                    <a:p>
                      <a:pPr indent="2286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800" b="1" i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Attributes related to R&amp;D and impact on future innovation pipeline (dynamic effects)</a:t>
                      </a:r>
                      <a:endParaRPr lang="es-ES" sz="800" dirty="0">
                        <a:solidFill>
                          <a:srgbClr val="000000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5323" marR="4532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indent="22860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8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Novelty</a:t>
                      </a:r>
                      <a:endParaRPr lang="es-ES" sz="800" dirty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323" marR="4532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2286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solidFill>
                            <a:srgbClr val="000000"/>
                          </a:solidFill>
                          <a:latin typeface="MS Gothic"/>
                          <a:ea typeface="Times New Roman"/>
                          <a:cs typeface="MS Gothic"/>
                        </a:rPr>
                        <a:t>✓</a:t>
                      </a:r>
                      <a:endParaRPr lang="es-ES" sz="80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323" marR="4532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2286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solidFill>
                            <a:srgbClr val="000000"/>
                          </a:solidFill>
                          <a:latin typeface="MS Gothic"/>
                          <a:ea typeface="Times New Roman"/>
                          <a:cs typeface="MS Gothic"/>
                        </a:rPr>
                        <a:t>✓</a:t>
                      </a:r>
                      <a:endParaRPr lang="es-ES" sz="80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323" marR="4532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2286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solidFill>
                            <a:srgbClr val="000000"/>
                          </a:solidFill>
                          <a:latin typeface="MS Gothic"/>
                          <a:ea typeface="Times New Roman"/>
                          <a:cs typeface="MS Gothic"/>
                        </a:rPr>
                        <a:t>✗</a:t>
                      </a:r>
                      <a:endParaRPr lang="es-ES" sz="80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323" marR="4532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2286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solidFill>
                            <a:srgbClr val="000000"/>
                          </a:solidFill>
                          <a:latin typeface="MS Gothic"/>
                          <a:ea typeface="Times New Roman"/>
                          <a:cs typeface="MS Gothic"/>
                        </a:rPr>
                        <a:t>✗</a:t>
                      </a:r>
                      <a:endParaRPr lang="es-ES" sz="800" dirty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323" marR="4532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2286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solidFill>
                            <a:srgbClr val="000000"/>
                          </a:solidFill>
                          <a:latin typeface="MS Gothic"/>
                          <a:ea typeface="Times New Roman"/>
                          <a:cs typeface="MS Gothic"/>
                        </a:rPr>
                        <a:t>✗</a:t>
                      </a:r>
                      <a:endParaRPr lang="es-ES" sz="80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323" marR="4532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indent="22860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8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Spill-over effects</a:t>
                      </a:r>
                      <a:endParaRPr lang="es-ES" sz="800" dirty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323" marR="4532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solidFill>
                            <a:srgbClr val="000000"/>
                          </a:solidFill>
                          <a:latin typeface="MS Gothic"/>
                          <a:ea typeface="Times New Roman"/>
                          <a:cs typeface="MS Gothic"/>
                        </a:rPr>
                        <a:t>✗</a:t>
                      </a:r>
                      <a:endParaRPr lang="es-ES" sz="800" dirty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323" marR="4532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solidFill>
                            <a:srgbClr val="000000"/>
                          </a:solidFill>
                          <a:latin typeface="MS Gothic"/>
                          <a:ea typeface="Times New Roman"/>
                          <a:cs typeface="MS Gothic"/>
                        </a:rPr>
                        <a:t>✓</a:t>
                      </a:r>
                      <a:endParaRPr lang="es-ES" sz="800" dirty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323" marR="4532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solidFill>
                            <a:srgbClr val="000000"/>
                          </a:solidFill>
                          <a:latin typeface="MS Gothic"/>
                          <a:ea typeface="Times New Roman"/>
                          <a:cs typeface="MS Gothic"/>
                        </a:rPr>
                        <a:t>✗</a:t>
                      </a:r>
                      <a:endParaRPr lang="es-ES" sz="800" dirty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323" marR="4532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solidFill>
                            <a:srgbClr val="000000"/>
                          </a:solidFill>
                          <a:latin typeface="MS Gothic"/>
                          <a:ea typeface="Times New Roman"/>
                          <a:cs typeface="MS Gothic"/>
                        </a:rPr>
                        <a:t>✓</a:t>
                      </a:r>
                      <a:endParaRPr lang="es-ES" sz="800" dirty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323" marR="4532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solidFill>
                            <a:srgbClr val="000000"/>
                          </a:solidFill>
                          <a:latin typeface="MS Gothic"/>
                          <a:ea typeface="Times New Roman"/>
                          <a:cs typeface="MS Gothic"/>
                        </a:rPr>
                        <a:t>✗</a:t>
                      </a:r>
                      <a:endParaRPr lang="es-ES" sz="800" dirty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323" marR="4532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indent="22860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8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Real option value</a:t>
                      </a:r>
                      <a:endParaRPr lang="es-ES" sz="800" dirty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323" marR="4532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2286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solidFill>
                            <a:srgbClr val="000000"/>
                          </a:solidFill>
                          <a:latin typeface="MS Gothic"/>
                          <a:ea typeface="Times New Roman"/>
                          <a:cs typeface="MS Gothic"/>
                        </a:rPr>
                        <a:t>✗</a:t>
                      </a:r>
                      <a:endParaRPr lang="es-ES" sz="800" dirty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323" marR="4532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2286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solidFill>
                            <a:srgbClr val="000000"/>
                          </a:solidFill>
                          <a:latin typeface="MS Gothic"/>
                          <a:ea typeface="Times New Roman"/>
                          <a:cs typeface="MS Gothic"/>
                        </a:rPr>
                        <a:t>✗</a:t>
                      </a:r>
                      <a:endParaRPr lang="es-ES" sz="800" dirty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323" marR="4532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2286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solidFill>
                            <a:srgbClr val="000000"/>
                          </a:solidFill>
                          <a:latin typeface="MS Gothic"/>
                          <a:ea typeface="Times New Roman"/>
                          <a:cs typeface="MS Gothic"/>
                        </a:rPr>
                        <a:t>✗</a:t>
                      </a:r>
                      <a:endParaRPr lang="es-ES" sz="800" dirty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323" marR="4532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2286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solidFill>
                            <a:srgbClr val="000000"/>
                          </a:solidFill>
                          <a:latin typeface="MS Gothic"/>
                          <a:ea typeface="Times New Roman"/>
                          <a:cs typeface="MS Gothic"/>
                        </a:rPr>
                        <a:t>✓</a:t>
                      </a:r>
                      <a:endParaRPr lang="es-ES" sz="800" dirty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323" marR="4532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2286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solidFill>
                            <a:srgbClr val="000000"/>
                          </a:solidFill>
                          <a:latin typeface="MS Gothic"/>
                          <a:ea typeface="Times New Roman"/>
                          <a:cs typeface="MS Gothic"/>
                        </a:rPr>
                        <a:t>✗</a:t>
                      </a:r>
                      <a:endParaRPr lang="es-ES" sz="800" dirty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323" marR="4532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exto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sz="1400" dirty="0"/>
              <a:t>Hay 3 </a:t>
            </a:r>
            <a:r>
              <a:rPr lang="en-US" sz="1400" b="1" dirty="0" err="1">
                <a:solidFill>
                  <a:srgbClr val="006600"/>
                </a:solidFill>
              </a:rPr>
              <a:t>condiciones</a:t>
            </a:r>
            <a:r>
              <a:rPr lang="en-US" sz="1400" b="1" dirty="0">
                <a:solidFill>
                  <a:srgbClr val="006600"/>
                </a:solidFill>
              </a:rPr>
              <a:t> que una </a:t>
            </a:r>
            <a:r>
              <a:rPr lang="en-US" sz="1400" b="1" dirty="0" err="1">
                <a:solidFill>
                  <a:srgbClr val="006600"/>
                </a:solidFill>
              </a:rPr>
              <a:t>nueva</a:t>
            </a:r>
            <a:r>
              <a:rPr lang="en-US" sz="1400" b="1" dirty="0">
                <a:solidFill>
                  <a:srgbClr val="006600"/>
                </a:solidFill>
              </a:rPr>
              <a:t> </a:t>
            </a:r>
            <a:r>
              <a:rPr lang="en-US" sz="1400" b="1" dirty="0" err="1">
                <a:solidFill>
                  <a:srgbClr val="006600"/>
                </a:solidFill>
              </a:rPr>
              <a:t>tecnología</a:t>
            </a:r>
            <a:r>
              <a:rPr lang="en-US" sz="1400" b="1" dirty="0">
                <a:solidFill>
                  <a:srgbClr val="006600"/>
                </a:solidFill>
              </a:rPr>
              <a:t> debe </a:t>
            </a:r>
            <a:r>
              <a:rPr lang="en-US" sz="1400" b="1" dirty="0" err="1">
                <a:solidFill>
                  <a:srgbClr val="006600"/>
                </a:solidFill>
              </a:rPr>
              <a:t>cumplir</a:t>
            </a:r>
            <a:r>
              <a:rPr lang="en-US" sz="1400" b="1" dirty="0">
                <a:solidFill>
                  <a:srgbClr val="006600"/>
                </a:solidFill>
              </a:rPr>
              <a:t> para ser </a:t>
            </a:r>
            <a:r>
              <a:rPr lang="en-US" sz="1400" b="1" dirty="0" err="1">
                <a:solidFill>
                  <a:srgbClr val="006600"/>
                </a:solidFill>
              </a:rPr>
              <a:t>considerada</a:t>
            </a:r>
            <a:r>
              <a:rPr lang="en-US" sz="1400" b="1" dirty="0">
                <a:solidFill>
                  <a:srgbClr val="006600"/>
                </a:solidFill>
              </a:rPr>
              <a:t> </a:t>
            </a:r>
            <a:r>
              <a:rPr lang="en-US" sz="1400" b="1" dirty="0" err="1">
                <a:solidFill>
                  <a:srgbClr val="006600"/>
                </a:solidFill>
              </a:rPr>
              <a:t>innovadora</a:t>
            </a:r>
            <a:r>
              <a:rPr lang="en-US" sz="1400" b="1" dirty="0">
                <a:solidFill>
                  <a:srgbClr val="006600"/>
                </a:solidFill>
              </a:rPr>
              <a:t> </a:t>
            </a:r>
            <a:r>
              <a:rPr lang="en-US" sz="1400" b="1" dirty="0" err="1">
                <a:solidFill>
                  <a:srgbClr val="006600"/>
                </a:solidFill>
              </a:rPr>
              <a:t>en</a:t>
            </a:r>
            <a:r>
              <a:rPr lang="en-US" sz="1400" b="1" dirty="0">
                <a:solidFill>
                  <a:srgbClr val="006600"/>
                </a:solidFill>
              </a:rPr>
              <a:t> Inglaterr</a:t>
            </a:r>
            <a:r>
              <a:rPr lang="en-US" sz="1400" dirty="0"/>
              <a:t>a</a:t>
            </a:r>
            <a:r>
              <a:rPr lang="en-US" sz="1400" baseline="30000" dirty="0"/>
              <a:t>5</a:t>
            </a:r>
            <a:r>
              <a:rPr lang="en-US" sz="1400" dirty="0"/>
              <a:t>:</a:t>
            </a:r>
          </a:p>
          <a:p>
            <a:pPr marL="342900" indent="-342900">
              <a:buFont typeface="+mj-lt"/>
              <a:buAutoNum type="arabicPeriod"/>
            </a:pPr>
            <a:endParaRPr lang="en-US" sz="1400" dirty="0"/>
          </a:p>
          <a:p>
            <a:pPr marL="342900" indent="-342900">
              <a:buFont typeface="+mj-lt"/>
              <a:buAutoNum type="arabicPeriod"/>
            </a:pPr>
            <a:r>
              <a:rPr lang="en-US" sz="1400" dirty="0"/>
              <a:t>The novelty condition: the technology must display “innovative characteristics” or be of an “innovative nature”.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/>
              <a:t>The substantial benefits condition: the innovative nature of the technology must bring substantial health benefits to the patient, also referred to as a “’step-change’ in the management of the condition”.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/>
              <a:t>The demonstrable and uncounted benefits condition</a:t>
            </a:r>
          </a:p>
          <a:p>
            <a:endParaRPr lang="en-US" sz="1400" dirty="0"/>
          </a:p>
          <a:p>
            <a:r>
              <a:rPr lang="en-US" sz="1400" b="1" dirty="0" err="1">
                <a:solidFill>
                  <a:srgbClr val="006600"/>
                </a:solidFill>
              </a:rPr>
              <a:t>Mecanismo</a:t>
            </a:r>
            <a:r>
              <a:rPr lang="en-US" sz="1400" b="1" dirty="0">
                <a:solidFill>
                  <a:srgbClr val="006600"/>
                </a:solidFill>
              </a:rPr>
              <a:t> </a:t>
            </a:r>
            <a:r>
              <a:rPr lang="en-US" sz="1400" b="1" dirty="0" err="1">
                <a:solidFill>
                  <a:srgbClr val="006600"/>
                </a:solidFill>
              </a:rPr>
              <a:t>para</a:t>
            </a:r>
            <a:r>
              <a:rPr lang="en-US" sz="1400" b="1" dirty="0">
                <a:solidFill>
                  <a:srgbClr val="006600"/>
                </a:solidFill>
              </a:rPr>
              <a:t> </a:t>
            </a:r>
            <a:r>
              <a:rPr lang="en-US" sz="1400" b="1" dirty="0" err="1">
                <a:solidFill>
                  <a:srgbClr val="006600"/>
                </a:solidFill>
              </a:rPr>
              <a:t>incentivar</a:t>
            </a:r>
            <a:r>
              <a:rPr lang="en-US" sz="1400" b="1" dirty="0">
                <a:solidFill>
                  <a:srgbClr val="006600"/>
                </a:solidFill>
              </a:rPr>
              <a:t> la </a:t>
            </a:r>
            <a:r>
              <a:rPr lang="en-US" sz="1400" b="1" dirty="0" err="1">
                <a:solidFill>
                  <a:srgbClr val="006600"/>
                </a:solidFill>
              </a:rPr>
              <a:t>innovación</a:t>
            </a:r>
            <a:r>
              <a:rPr lang="en-US" sz="1400" b="1" dirty="0">
                <a:solidFill>
                  <a:srgbClr val="006600"/>
                </a:solidFill>
              </a:rPr>
              <a:t>: </a:t>
            </a:r>
            <a:r>
              <a:rPr lang="en-US" sz="1400" dirty="0"/>
              <a:t>Si un </a:t>
            </a:r>
            <a:r>
              <a:rPr lang="en-US" sz="1400" dirty="0" err="1"/>
              <a:t>comité</a:t>
            </a:r>
            <a:r>
              <a:rPr lang="en-US" sz="1400" dirty="0"/>
              <a:t> del NICE (</a:t>
            </a:r>
            <a:r>
              <a:rPr lang="en-US" sz="1400" b="1" dirty="0" err="1">
                <a:solidFill>
                  <a:srgbClr val="006600"/>
                </a:solidFill>
              </a:rPr>
              <a:t>componente</a:t>
            </a:r>
            <a:r>
              <a:rPr lang="en-US" sz="1400" b="1" dirty="0">
                <a:solidFill>
                  <a:srgbClr val="006600"/>
                </a:solidFill>
              </a:rPr>
              <a:t> </a:t>
            </a:r>
            <a:r>
              <a:rPr lang="en-US" sz="1400" b="1" dirty="0" err="1">
                <a:solidFill>
                  <a:srgbClr val="006600"/>
                </a:solidFill>
              </a:rPr>
              <a:t>deliberativo</a:t>
            </a:r>
            <a:r>
              <a:rPr lang="en-US" sz="1400" dirty="0"/>
              <a:t>) </a:t>
            </a:r>
            <a:r>
              <a:rPr lang="en-US" sz="1400" dirty="0" err="1"/>
              <a:t>considera</a:t>
            </a:r>
            <a:r>
              <a:rPr lang="en-US" sz="1400" dirty="0"/>
              <a:t> </a:t>
            </a:r>
            <a:r>
              <a:rPr lang="en-US" sz="1400" dirty="0" err="1"/>
              <a:t>que</a:t>
            </a:r>
            <a:r>
              <a:rPr lang="en-US" sz="1400" dirty="0"/>
              <a:t> </a:t>
            </a:r>
            <a:r>
              <a:rPr lang="en-US" sz="1400" dirty="0" err="1"/>
              <a:t>una</a:t>
            </a:r>
            <a:r>
              <a:rPr lang="en-US" sz="1400" dirty="0"/>
              <a:t> </a:t>
            </a:r>
            <a:r>
              <a:rPr lang="en-US" sz="1400" dirty="0" err="1"/>
              <a:t>nueva</a:t>
            </a:r>
            <a:r>
              <a:rPr lang="en-US" sz="1400" dirty="0"/>
              <a:t> </a:t>
            </a:r>
            <a:r>
              <a:rPr lang="en-US" sz="1400" dirty="0" err="1"/>
              <a:t>tecnología</a:t>
            </a:r>
            <a:r>
              <a:rPr lang="en-US" sz="1400" dirty="0"/>
              <a:t> </a:t>
            </a:r>
            <a:r>
              <a:rPr lang="en-US" sz="1400" dirty="0" err="1"/>
              <a:t>es</a:t>
            </a:r>
            <a:r>
              <a:rPr lang="en-US" sz="1400" dirty="0"/>
              <a:t> </a:t>
            </a:r>
            <a:r>
              <a:rPr lang="en-US" sz="1400" dirty="0" err="1"/>
              <a:t>innovadora</a:t>
            </a:r>
            <a:r>
              <a:rPr lang="en-US" sz="1400" dirty="0"/>
              <a:t>, </a:t>
            </a:r>
            <a:r>
              <a:rPr lang="en-US" sz="1400" dirty="0" err="1"/>
              <a:t>pueden</a:t>
            </a:r>
            <a:r>
              <a:rPr lang="en-US" sz="1400" dirty="0"/>
              <a:t> </a:t>
            </a:r>
            <a:r>
              <a:rPr lang="en-US" sz="1400" dirty="0" err="1"/>
              <a:t>apoyarse</a:t>
            </a:r>
            <a:r>
              <a:rPr lang="en-US" sz="1400" dirty="0"/>
              <a:t> en </a:t>
            </a:r>
            <a:r>
              <a:rPr lang="en-US" sz="1400" dirty="0" err="1"/>
              <a:t>eso</a:t>
            </a:r>
            <a:r>
              <a:rPr lang="en-US" sz="1400" dirty="0"/>
              <a:t> </a:t>
            </a:r>
            <a:r>
              <a:rPr lang="en-US" sz="1400" dirty="0" err="1"/>
              <a:t>para</a:t>
            </a:r>
            <a:r>
              <a:rPr lang="en-US" sz="1400" dirty="0"/>
              <a:t> </a:t>
            </a:r>
            <a:r>
              <a:rPr lang="en-US" sz="1400" dirty="0" err="1"/>
              <a:t>justificar</a:t>
            </a:r>
            <a:r>
              <a:rPr lang="en-US" sz="1400" dirty="0"/>
              <a:t> </a:t>
            </a:r>
            <a:r>
              <a:rPr lang="en-US" sz="1400" dirty="0" err="1"/>
              <a:t>recomendaciones</a:t>
            </a:r>
            <a:r>
              <a:rPr lang="en-US" sz="1400" dirty="0"/>
              <a:t> </a:t>
            </a:r>
            <a:r>
              <a:rPr lang="en-US" sz="1400" dirty="0" err="1"/>
              <a:t>positivas</a:t>
            </a:r>
            <a:r>
              <a:rPr lang="en-US" sz="1400" dirty="0"/>
              <a:t> </a:t>
            </a:r>
            <a:r>
              <a:rPr lang="en-US" sz="1400" dirty="0" err="1"/>
              <a:t>para</a:t>
            </a:r>
            <a:r>
              <a:rPr lang="en-US" sz="1400" dirty="0"/>
              <a:t> </a:t>
            </a:r>
            <a:r>
              <a:rPr lang="en-US" sz="1400" dirty="0" err="1"/>
              <a:t>tecnologías</a:t>
            </a:r>
            <a:r>
              <a:rPr lang="en-US" sz="1400" dirty="0"/>
              <a:t> con un ICER mayor a £20,000/AVAC. </a:t>
            </a:r>
            <a:endParaRPr lang="es-ES" sz="1400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>
                <a:solidFill>
                  <a:srgbClr val="006600"/>
                </a:solidFill>
                <a:ea typeface="ＭＳ Ｐゴシック" charset="0"/>
                <a:cs typeface="Museo Sans 300"/>
              </a:rPr>
              <a:t>Resultados: Innovación en </a:t>
            </a:r>
            <a:r>
              <a:rPr lang="es-ES" dirty="0" err="1">
                <a:solidFill>
                  <a:srgbClr val="006600"/>
                </a:solidFill>
                <a:ea typeface="ＭＳ Ｐゴシック" charset="0"/>
                <a:cs typeface="Museo Sans 300"/>
              </a:rPr>
              <a:t>ETSs</a:t>
            </a:r>
            <a:r>
              <a:rPr lang="es-ES" dirty="0">
                <a:solidFill>
                  <a:srgbClr val="006600"/>
                </a:solidFill>
                <a:ea typeface="ＭＳ Ｐゴシック" charset="0"/>
                <a:cs typeface="Museo Sans 300"/>
              </a:rPr>
              <a:t> en Inglaterra</a:t>
            </a:r>
            <a:endParaRPr lang="es-ES" dirty="0"/>
          </a:p>
        </p:txBody>
      </p:sp>
      <p:sp>
        <p:nvSpPr>
          <p:cNvPr id="4" name="3 CuadroTexto"/>
          <p:cNvSpPr txBox="1"/>
          <p:nvPr/>
        </p:nvSpPr>
        <p:spPr>
          <a:xfrm>
            <a:off x="2087879" y="4486116"/>
            <a:ext cx="6522719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200" i="1" dirty="0">
                <a:solidFill>
                  <a:srgbClr val="000000"/>
                </a:solidFill>
                <a:latin typeface="Calibri"/>
              </a:rPr>
              <a:t>Fuente:</a:t>
            </a:r>
            <a:r>
              <a:rPr lang="en-US" sz="1200" dirty="0">
                <a:solidFill>
                  <a:srgbClr val="000000"/>
                </a:solidFill>
                <a:latin typeface="Calibri"/>
              </a:rPr>
              <a:t>  5. Charlton V, Rid A. Innovation as a value in healthcare priority-setting: the UK experience. Social justice research. 2019;32(2):208-38.</a:t>
            </a:r>
            <a:endParaRPr lang="es-ES" sz="1200" dirty="0">
              <a:solidFill>
                <a:srgbClr val="000000"/>
              </a:solidFill>
              <a:latin typeface="Calibri"/>
            </a:endParaRPr>
          </a:p>
          <a:p>
            <a:endParaRPr lang="es-E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Vancouver AM18">
  <a:themeElements>
    <a:clrScheme name="HTAi Vancouver - Purpl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DE64AEEDD9B7A4D93545ACBE97D4615" ma:contentTypeVersion="2" ma:contentTypeDescription="Create a new document." ma:contentTypeScope="" ma:versionID="f49002b78e3a4a71b814eef46a983816">
  <xsd:schema xmlns:xsd="http://www.w3.org/2001/XMLSchema" xmlns:xs="http://www.w3.org/2001/XMLSchema" xmlns:p="http://schemas.microsoft.com/office/2006/metadata/properties" xmlns:ns2="http://schemas.microsoft.com/sharepoint/v3/fields" targetNamespace="http://schemas.microsoft.com/office/2006/metadata/properties" ma:root="true" ma:fieldsID="38f6db2dd0d9a0cf6a8dc37be32b365b" ns2:_="">
    <xsd:import namespace="http://schemas.microsoft.com/sharepoint/v3/fields"/>
    <xsd:element name="properties">
      <xsd:complexType>
        <xsd:sequence>
          <xsd:element name="documentManagement">
            <xsd:complexType>
              <xsd:all>
                <xsd:element ref="ns2:_Status" minOccurs="0"/>
                <xsd:element ref="ns2:_Vers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_Status" ma:index="8" nillable="true" ma:displayName="Status" ma:default="Not Started" ma:internalName="_Status">
      <xsd:simpleType>
        <xsd:union memberTypes="dms:Text">
          <xsd:simpleType>
            <xsd:restriction base="dms:Choice">
              <xsd:enumeration value="Not Started"/>
              <xsd:enumeration value="Draft"/>
              <xsd:enumeration value="Reviewed"/>
              <xsd:enumeration value="Scheduled"/>
              <xsd:enumeration value="Published"/>
              <xsd:enumeration value="Final"/>
              <xsd:enumeration value="Expired"/>
            </xsd:restriction>
          </xsd:simpleType>
        </xsd:union>
      </xsd:simpleType>
    </xsd:element>
    <xsd:element name="_Version" ma:index="9" nillable="true" ma:displayName="Version" ma:internalName="_Version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 ma:displayName="Status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Version xmlns="http://schemas.microsoft.com/sharepoint/v3/fields" xsi:nil="true"/>
    <_Status xmlns="http://schemas.microsoft.com/sharepoint/v3/fields">Not Started</_Status>
  </documentManagement>
</p:properties>
</file>

<file path=customXml/itemProps1.xml><?xml version="1.0" encoding="utf-8"?>
<ds:datastoreItem xmlns:ds="http://schemas.openxmlformats.org/officeDocument/2006/customXml" ds:itemID="{E4214858-785C-42F7-BE66-6D0E79395FC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/fields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7D2A1B0-FF3E-4009-940D-AED0EB70AA2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B6F2769-7194-4217-93D3-3AF3A4742282}">
  <ds:schemaRefs>
    <ds:schemaRef ds:uri="http://purl.org/dc/dcmitype/"/>
    <ds:schemaRef ds:uri="http://purl.org/dc/terms/"/>
    <ds:schemaRef ds:uri="http://schemas.microsoft.com/office/infopath/2007/PartnerControls"/>
    <ds:schemaRef ds:uri="http://purl.org/dc/elements/1.1/"/>
    <ds:schemaRef ds:uri="http://schemas.openxmlformats.org/package/2006/metadata/core-properties"/>
    <ds:schemaRef ds:uri="http://schemas.microsoft.com/office/2006/documentManagement/types"/>
    <ds:schemaRef ds:uri="http://schemas.microsoft.com/office/2006/metadata/properties"/>
    <ds:schemaRef ds:uri="http://schemas.microsoft.com/sharepoint/v3/field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4409</TotalTime>
  <Words>2046</Words>
  <Application>Microsoft Office PowerPoint</Application>
  <PresentationFormat>Presentación en pantalla (16:9)</PresentationFormat>
  <Paragraphs>248</Paragraphs>
  <Slides>16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9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16</vt:i4>
      </vt:variant>
    </vt:vector>
  </HeadingPairs>
  <TitlesOfParts>
    <vt:vector size="26" baseType="lpstr">
      <vt:lpstr>MS Gothic</vt:lpstr>
      <vt:lpstr>ＭＳ Ｐゴシック</vt:lpstr>
      <vt:lpstr>AauxBold Italic</vt:lpstr>
      <vt:lpstr>Arial</vt:lpstr>
      <vt:lpstr>Calibri</vt:lpstr>
      <vt:lpstr>Museo Sans 300</vt:lpstr>
      <vt:lpstr>Museo Sans 500</vt:lpstr>
      <vt:lpstr>Times New Roman</vt:lpstr>
      <vt:lpstr>Wingdings</vt:lpstr>
      <vt:lpstr>Vancouver AM18</vt:lpstr>
      <vt:lpstr>Presentación de PowerPoint</vt:lpstr>
      <vt:lpstr>Agenda</vt:lpstr>
      <vt:lpstr>Introducción</vt:lpstr>
      <vt:lpstr>Métodos (1)</vt:lpstr>
      <vt:lpstr>Métodos (2)</vt:lpstr>
      <vt:lpstr>Métodos (3)</vt:lpstr>
      <vt:lpstr>Resultados: Revisión de la literatura (1) </vt:lpstr>
      <vt:lpstr>Resultados: Revisión de la literatura (2)</vt:lpstr>
      <vt:lpstr>Resultados: Innovación en ETSs en Inglaterra</vt:lpstr>
      <vt:lpstr>Resultados: Innovación en ETSs en Italia</vt:lpstr>
      <vt:lpstr>Resultados: Innovación en ETSs en Francia</vt:lpstr>
      <vt:lpstr>Resultados: Innovación en ETSs en Japón</vt:lpstr>
      <vt:lpstr>Resultados: Innovación en ETSs en España</vt:lpstr>
      <vt:lpstr>Conclusiones</vt:lpstr>
      <vt:lpstr>Presentación de PowerPoint</vt:lpstr>
      <vt:lpstr>Fuentes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FileNewTemplate</dc:title>
  <dc:creator>Diana</dc:creator>
  <cp:lastModifiedBy>Rejón Parrilla Juan Carlos</cp:lastModifiedBy>
  <cp:revision>376</cp:revision>
  <dcterms:created xsi:type="dcterms:W3CDTF">2010-04-12T23:12:02Z</dcterms:created>
  <dcterms:modified xsi:type="dcterms:W3CDTF">2022-01-24T11:54:48Z</dcterms:modified>
  <cp:contentStatus>Draft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0x0101000DE64AEEDD9B7A4D93545ACBE97D4615</vt:lpwstr>
  </property>
</Properties>
</file>