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 id="258" r:id="rId4"/>
    <p:sldId id="259" r:id="rId5"/>
    <p:sldId id="260" r:id="rId6"/>
    <p:sldId id="262" r:id="rId7"/>
    <p:sldId id="263" r:id="rId8"/>
    <p:sldId id="264" r:id="rId9"/>
    <p:sldId id="265" r:id="rId10"/>
    <p:sldId id="266" r:id="rId11"/>
    <p:sldId id="267" r:id="rId12"/>
    <p:sldId id="269" r:id="rId13"/>
    <p:sldId id="282" r:id="rId14"/>
    <p:sldId id="284" r:id="rId15"/>
    <p:sldId id="268" r:id="rId16"/>
    <p:sldId id="270" r:id="rId17"/>
    <p:sldId id="273" r:id="rId18"/>
    <p:sldId id="275" r:id="rId19"/>
    <p:sldId id="274" r:id="rId20"/>
    <p:sldId id="278" r:id="rId21"/>
    <p:sldId id="283" r:id="rId22"/>
    <p:sldId id="272" r:id="rId23"/>
    <p:sldId id="271" r:id="rId24"/>
    <p:sldId id="276" r:id="rId25"/>
    <p:sldId id="277" r:id="rId26"/>
    <p:sldId id="279" r:id="rId27"/>
    <p:sldId id="281" r:id="rId28"/>
    <p:sldId id="280" r:id="rId29"/>
    <p:sldId id="285" r:id="rId30"/>
    <p:sldId id="286" r:id="rId31"/>
    <p:sldId id="287" r:id="rId32"/>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83" userDrawn="1">
          <p15:clr>
            <a:srgbClr val="A4A3A4"/>
          </p15:clr>
        </p15:guide>
        <p15:guide id="2" pos="288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7015" autoAdjust="0"/>
    <p:restoredTop sz="94660"/>
  </p:normalViewPr>
  <p:slideViewPr>
    <p:cSldViewPr snapToGrid="0" showGuides="1">
      <p:cViewPr varScale="1">
        <p:scale>
          <a:sx n="105" d="100"/>
          <a:sy n="105" d="100"/>
        </p:scale>
        <p:origin x="1632" y="96"/>
      </p:cViewPr>
      <p:guideLst>
        <p:guide orient="horz" pos="2183"/>
        <p:guide pos="288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de título">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22363"/>
            <a:ext cx="7772400" cy="2387600"/>
          </a:xfrm>
        </p:spPr>
        <p:txBody>
          <a:bodyPr anchor="b"/>
          <a:lstStyle>
            <a:lvl1pPr algn="ctr">
              <a:defRPr sz="6000"/>
            </a:lvl1pPr>
          </a:lstStyle>
          <a:p>
            <a:r>
              <a:rPr lang="es-ES"/>
              <a:t>Haga clic para modificar el estilo de título del patrón</a:t>
            </a:r>
            <a:endParaRPr lang="en-US" dirty="0"/>
          </a:p>
        </p:txBody>
      </p:sp>
      <p:sp>
        <p:nvSpPr>
          <p:cNvPr id="3" name="Subtitle 2"/>
          <p:cNvSpPr>
            <a:spLocks noGrp="1"/>
          </p:cNvSpPr>
          <p:nvPr>
            <p:ph type="subTitle" idx="1"/>
          </p:nvPr>
        </p:nvSpPr>
        <p:spPr>
          <a:xfrm>
            <a:off x="1143000" y="3602038"/>
            <a:ext cx="6858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s-ES"/>
              <a:t>Haga clic para modificar el estilo de subtítulo del patrón</a:t>
            </a:r>
            <a:endParaRPr lang="en-US" dirty="0"/>
          </a:p>
        </p:txBody>
      </p:sp>
      <p:sp>
        <p:nvSpPr>
          <p:cNvPr id="4" name="Date Placeholder 3"/>
          <p:cNvSpPr>
            <a:spLocks noGrp="1"/>
          </p:cNvSpPr>
          <p:nvPr>
            <p:ph type="dt" sz="half" idx="10"/>
          </p:nvPr>
        </p:nvSpPr>
        <p:spPr/>
        <p:txBody>
          <a:bodyPr/>
          <a:lstStyle/>
          <a:p>
            <a:fld id="{A8F932EF-9A2E-4903-A9B6-5B95AAA7B57D}" type="datetimeFigureOut">
              <a:rPr lang="pt-BR" smtClean="0"/>
              <a:t>16/12/2021</a:t>
            </a:fld>
            <a:endParaRPr lang="pt-BR"/>
          </a:p>
        </p:txBody>
      </p:sp>
      <p:sp>
        <p:nvSpPr>
          <p:cNvPr id="5" name="Footer Placeholder 4"/>
          <p:cNvSpPr>
            <a:spLocks noGrp="1"/>
          </p:cNvSpPr>
          <p:nvPr>
            <p:ph type="ftr" sz="quarter" idx="11"/>
          </p:nvPr>
        </p:nvSpPr>
        <p:spPr/>
        <p:txBody>
          <a:bodyPr/>
          <a:lstStyle/>
          <a:p>
            <a:endParaRPr lang="pt-BR"/>
          </a:p>
        </p:txBody>
      </p:sp>
      <p:sp>
        <p:nvSpPr>
          <p:cNvPr id="6" name="Slide Number Placeholder 5"/>
          <p:cNvSpPr>
            <a:spLocks noGrp="1"/>
          </p:cNvSpPr>
          <p:nvPr>
            <p:ph type="sldNum" sz="quarter" idx="12"/>
          </p:nvPr>
        </p:nvSpPr>
        <p:spPr/>
        <p:txBody>
          <a:bodyPr/>
          <a:lstStyle/>
          <a:p>
            <a:fld id="{DCFF151A-C0E6-46A4-9A3D-63DA85C95B61}" type="slidenum">
              <a:rPr lang="pt-BR" smtClean="0"/>
              <a:t>‹Nº›</a:t>
            </a:fld>
            <a:endParaRPr lang="pt-BR"/>
          </a:p>
        </p:txBody>
      </p:sp>
    </p:spTree>
    <p:extLst>
      <p:ext uri="{BB962C8B-B14F-4D97-AF65-F5344CB8AC3E}">
        <p14:creationId xmlns:p14="http://schemas.microsoft.com/office/powerpoint/2010/main" val="279602696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ítulo y objetos">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dirty="0"/>
          </a:p>
        </p:txBody>
      </p:sp>
      <p:sp>
        <p:nvSpPr>
          <p:cNvPr id="3" name="Content Placeholder 2"/>
          <p:cNvSpPr>
            <a:spLocks noGrp="1"/>
          </p:cNvSpPr>
          <p:nvPr>
            <p:ph idx="1"/>
          </p:nvPr>
        </p:nvSpPr>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Date Placeholder 3"/>
          <p:cNvSpPr>
            <a:spLocks noGrp="1"/>
          </p:cNvSpPr>
          <p:nvPr>
            <p:ph type="dt" sz="half" idx="10"/>
          </p:nvPr>
        </p:nvSpPr>
        <p:spPr/>
        <p:txBody>
          <a:bodyPr/>
          <a:lstStyle/>
          <a:p>
            <a:fld id="{A8F932EF-9A2E-4903-A9B6-5B95AAA7B57D}" type="datetimeFigureOut">
              <a:rPr lang="pt-BR" smtClean="0"/>
              <a:t>16/12/2021</a:t>
            </a:fld>
            <a:endParaRPr lang="pt-BR"/>
          </a:p>
        </p:txBody>
      </p:sp>
      <p:sp>
        <p:nvSpPr>
          <p:cNvPr id="5" name="Footer Placeholder 4"/>
          <p:cNvSpPr>
            <a:spLocks noGrp="1"/>
          </p:cNvSpPr>
          <p:nvPr>
            <p:ph type="ftr" sz="quarter" idx="11"/>
          </p:nvPr>
        </p:nvSpPr>
        <p:spPr/>
        <p:txBody>
          <a:bodyPr/>
          <a:lstStyle/>
          <a:p>
            <a:endParaRPr lang="pt-BR"/>
          </a:p>
        </p:txBody>
      </p:sp>
      <p:sp>
        <p:nvSpPr>
          <p:cNvPr id="6" name="Slide Number Placeholder 5"/>
          <p:cNvSpPr>
            <a:spLocks noGrp="1"/>
          </p:cNvSpPr>
          <p:nvPr>
            <p:ph type="sldNum" sz="quarter" idx="12"/>
          </p:nvPr>
        </p:nvSpPr>
        <p:spPr/>
        <p:txBody>
          <a:bodyPr/>
          <a:lstStyle/>
          <a:p>
            <a:fld id="{DCFF151A-C0E6-46A4-9A3D-63DA85C95B61}" type="slidenum">
              <a:rPr lang="pt-BR" smtClean="0"/>
              <a:t>‹Nº›</a:t>
            </a:fld>
            <a:endParaRPr lang="pt-BR"/>
          </a:p>
        </p:txBody>
      </p:sp>
    </p:spTree>
    <p:extLst>
      <p:ext uri="{BB962C8B-B14F-4D97-AF65-F5344CB8AC3E}">
        <p14:creationId xmlns:p14="http://schemas.microsoft.com/office/powerpoint/2010/main" val="203514242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Encabezado de sección">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9"/>
            <a:ext cx="7886700" cy="2852737"/>
          </a:xfrm>
        </p:spPr>
        <p:txBody>
          <a:bodyPr anchor="b"/>
          <a:lstStyle>
            <a:lvl1pPr>
              <a:defRPr sz="6000"/>
            </a:lvl1pPr>
          </a:lstStyle>
          <a:p>
            <a:r>
              <a:rPr lang="es-ES"/>
              <a:t>Haga clic para modificar el estilo de título del patrón</a:t>
            </a:r>
            <a:endParaRPr lang="en-US" dirty="0"/>
          </a:p>
        </p:txBody>
      </p:sp>
      <p:sp>
        <p:nvSpPr>
          <p:cNvPr id="3" name="Text Placeholder 2"/>
          <p:cNvSpPr>
            <a:spLocks noGrp="1"/>
          </p:cNvSpPr>
          <p:nvPr>
            <p:ph type="body" idx="1"/>
          </p:nvPr>
        </p:nvSpPr>
        <p:spPr>
          <a:xfrm>
            <a:off x="623888" y="4589464"/>
            <a:ext cx="7886700" cy="1500187"/>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s-ES"/>
              <a:t>Haga clic para modificar los estilos de texto del patrón</a:t>
            </a:r>
          </a:p>
        </p:txBody>
      </p:sp>
      <p:sp>
        <p:nvSpPr>
          <p:cNvPr id="4" name="Date Placeholder 3"/>
          <p:cNvSpPr>
            <a:spLocks noGrp="1"/>
          </p:cNvSpPr>
          <p:nvPr>
            <p:ph type="dt" sz="half" idx="10"/>
          </p:nvPr>
        </p:nvSpPr>
        <p:spPr/>
        <p:txBody>
          <a:bodyPr/>
          <a:lstStyle/>
          <a:p>
            <a:fld id="{A8F932EF-9A2E-4903-A9B6-5B95AAA7B57D}" type="datetimeFigureOut">
              <a:rPr lang="pt-BR" smtClean="0"/>
              <a:t>16/12/2021</a:t>
            </a:fld>
            <a:endParaRPr lang="pt-BR"/>
          </a:p>
        </p:txBody>
      </p:sp>
      <p:sp>
        <p:nvSpPr>
          <p:cNvPr id="5" name="Footer Placeholder 4"/>
          <p:cNvSpPr>
            <a:spLocks noGrp="1"/>
          </p:cNvSpPr>
          <p:nvPr>
            <p:ph type="ftr" sz="quarter" idx="11"/>
          </p:nvPr>
        </p:nvSpPr>
        <p:spPr/>
        <p:txBody>
          <a:bodyPr/>
          <a:lstStyle/>
          <a:p>
            <a:endParaRPr lang="pt-BR"/>
          </a:p>
        </p:txBody>
      </p:sp>
      <p:sp>
        <p:nvSpPr>
          <p:cNvPr id="6" name="Slide Number Placeholder 5"/>
          <p:cNvSpPr>
            <a:spLocks noGrp="1"/>
          </p:cNvSpPr>
          <p:nvPr>
            <p:ph type="sldNum" sz="quarter" idx="12"/>
          </p:nvPr>
        </p:nvSpPr>
        <p:spPr/>
        <p:txBody>
          <a:bodyPr/>
          <a:lstStyle/>
          <a:p>
            <a:fld id="{DCFF151A-C0E6-46A4-9A3D-63DA85C95B61}" type="slidenum">
              <a:rPr lang="pt-BR" smtClean="0"/>
              <a:t>‹Nº›</a:t>
            </a:fld>
            <a:endParaRPr lang="pt-BR"/>
          </a:p>
        </p:txBody>
      </p:sp>
    </p:spTree>
    <p:extLst>
      <p:ext uri="{BB962C8B-B14F-4D97-AF65-F5344CB8AC3E}">
        <p14:creationId xmlns:p14="http://schemas.microsoft.com/office/powerpoint/2010/main" val="330103167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os objetos">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dirty="0"/>
          </a:p>
        </p:txBody>
      </p:sp>
      <p:sp>
        <p:nvSpPr>
          <p:cNvPr id="3" name="Content Placeholder 2"/>
          <p:cNvSpPr>
            <a:spLocks noGrp="1"/>
          </p:cNvSpPr>
          <p:nvPr>
            <p:ph sz="half" idx="1"/>
          </p:nvPr>
        </p:nvSpPr>
        <p:spPr>
          <a:xfrm>
            <a:off x="628650" y="1825625"/>
            <a:ext cx="3886200" cy="435133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Content Placeholder 3"/>
          <p:cNvSpPr>
            <a:spLocks noGrp="1"/>
          </p:cNvSpPr>
          <p:nvPr>
            <p:ph sz="half" idx="2"/>
          </p:nvPr>
        </p:nvSpPr>
        <p:spPr>
          <a:xfrm>
            <a:off x="4629150" y="1825625"/>
            <a:ext cx="3886200" cy="435133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5" name="Date Placeholder 4"/>
          <p:cNvSpPr>
            <a:spLocks noGrp="1"/>
          </p:cNvSpPr>
          <p:nvPr>
            <p:ph type="dt" sz="half" idx="10"/>
          </p:nvPr>
        </p:nvSpPr>
        <p:spPr/>
        <p:txBody>
          <a:bodyPr/>
          <a:lstStyle/>
          <a:p>
            <a:fld id="{A8F932EF-9A2E-4903-A9B6-5B95AAA7B57D}" type="datetimeFigureOut">
              <a:rPr lang="pt-BR" smtClean="0"/>
              <a:t>16/12/2021</a:t>
            </a:fld>
            <a:endParaRPr lang="pt-BR"/>
          </a:p>
        </p:txBody>
      </p:sp>
      <p:sp>
        <p:nvSpPr>
          <p:cNvPr id="6" name="Footer Placeholder 5"/>
          <p:cNvSpPr>
            <a:spLocks noGrp="1"/>
          </p:cNvSpPr>
          <p:nvPr>
            <p:ph type="ftr" sz="quarter" idx="11"/>
          </p:nvPr>
        </p:nvSpPr>
        <p:spPr/>
        <p:txBody>
          <a:bodyPr/>
          <a:lstStyle/>
          <a:p>
            <a:endParaRPr lang="pt-BR"/>
          </a:p>
        </p:txBody>
      </p:sp>
      <p:sp>
        <p:nvSpPr>
          <p:cNvPr id="7" name="Slide Number Placeholder 6"/>
          <p:cNvSpPr>
            <a:spLocks noGrp="1"/>
          </p:cNvSpPr>
          <p:nvPr>
            <p:ph type="sldNum" sz="quarter" idx="12"/>
          </p:nvPr>
        </p:nvSpPr>
        <p:spPr/>
        <p:txBody>
          <a:bodyPr/>
          <a:lstStyle/>
          <a:p>
            <a:fld id="{DCFF151A-C0E6-46A4-9A3D-63DA85C95B61}" type="slidenum">
              <a:rPr lang="pt-BR" smtClean="0"/>
              <a:t>‹Nº›</a:t>
            </a:fld>
            <a:endParaRPr lang="pt-BR"/>
          </a:p>
        </p:txBody>
      </p:sp>
    </p:spTree>
    <p:extLst>
      <p:ext uri="{BB962C8B-B14F-4D97-AF65-F5344CB8AC3E}">
        <p14:creationId xmlns:p14="http://schemas.microsoft.com/office/powerpoint/2010/main" val="249388356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ción">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6"/>
            <a:ext cx="7886700" cy="1325563"/>
          </a:xfrm>
        </p:spPr>
        <p:txBody>
          <a:bodyPr/>
          <a:lstStyle/>
          <a:p>
            <a:r>
              <a:rPr lang="es-ES"/>
              <a:t>Haga clic para modificar el estilo de título del patrón</a:t>
            </a:r>
            <a:endParaRPr lang="en-US" dirty="0"/>
          </a:p>
        </p:txBody>
      </p:sp>
      <p:sp>
        <p:nvSpPr>
          <p:cNvPr id="3" name="Text Placeholder 2"/>
          <p:cNvSpPr>
            <a:spLocks noGrp="1"/>
          </p:cNvSpPr>
          <p:nvPr>
            <p:ph type="body" idx="1"/>
          </p:nvPr>
        </p:nvSpPr>
        <p:spPr>
          <a:xfrm>
            <a:off x="629842" y="1681163"/>
            <a:ext cx="3868340"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s-ES"/>
              <a:t>Haga clic para modificar los estilos de texto del patrón</a:t>
            </a:r>
          </a:p>
        </p:txBody>
      </p:sp>
      <p:sp>
        <p:nvSpPr>
          <p:cNvPr id="4" name="Content Placeholder 3"/>
          <p:cNvSpPr>
            <a:spLocks noGrp="1"/>
          </p:cNvSpPr>
          <p:nvPr>
            <p:ph sz="half" idx="2"/>
          </p:nvPr>
        </p:nvSpPr>
        <p:spPr>
          <a:xfrm>
            <a:off x="629842" y="2505075"/>
            <a:ext cx="3868340" cy="368458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5" name="Text Placeholder 4"/>
          <p:cNvSpPr>
            <a:spLocks noGrp="1"/>
          </p:cNvSpPr>
          <p:nvPr>
            <p:ph type="body" sz="quarter" idx="3"/>
          </p:nvPr>
        </p:nvSpPr>
        <p:spPr>
          <a:xfrm>
            <a:off x="4629150" y="1681163"/>
            <a:ext cx="3887391"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s-ES"/>
              <a:t>Haga clic para modificar los estilos de texto del patrón</a:t>
            </a:r>
          </a:p>
        </p:txBody>
      </p:sp>
      <p:sp>
        <p:nvSpPr>
          <p:cNvPr id="6" name="Content Placeholder 5"/>
          <p:cNvSpPr>
            <a:spLocks noGrp="1"/>
          </p:cNvSpPr>
          <p:nvPr>
            <p:ph sz="quarter" idx="4"/>
          </p:nvPr>
        </p:nvSpPr>
        <p:spPr>
          <a:xfrm>
            <a:off x="4629150" y="2505075"/>
            <a:ext cx="3887391" cy="368458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7" name="Date Placeholder 6"/>
          <p:cNvSpPr>
            <a:spLocks noGrp="1"/>
          </p:cNvSpPr>
          <p:nvPr>
            <p:ph type="dt" sz="half" idx="10"/>
          </p:nvPr>
        </p:nvSpPr>
        <p:spPr/>
        <p:txBody>
          <a:bodyPr/>
          <a:lstStyle/>
          <a:p>
            <a:fld id="{A8F932EF-9A2E-4903-A9B6-5B95AAA7B57D}" type="datetimeFigureOut">
              <a:rPr lang="pt-BR" smtClean="0"/>
              <a:t>16/12/2021</a:t>
            </a:fld>
            <a:endParaRPr lang="pt-BR"/>
          </a:p>
        </p:txBody>
      </p:sp>
      <p:sp>
        <p:nvSpPr>
          <p:cNvPr id="8" name="Footer Placeholder 7"/>
          <p:cNvSpPr>
            <a:spLocks noGrp="1"/>
          </p:cNvSpPr>
          <p:nvPr>
            <p:ph type="ftr" sz="quarter" idx="11"/>
          </p:nvPr>
        </p:nvSpPr>
        <p:spPr/>
        <p:txBody>
          <a:bodyPr/>
          <a:lstStyle/>
          <a:p>
            <a:endParaRPr lang="pt-BR"/>
          </a:p>
        </p:txBody>
      </p:sp>
      <p:sp>
        <p:nvSpPr>
          <p:cNvPr id="9" name="Slide Number Placeholder 8"/>
          <p:cNvSpPr>
            <a:spLocks noGrp="1"/>
          </p:cNvSpPr>
          <p:nvPr>
            <p:ph type="sldNum" sz="quarter" idx="12"/>
          </p:nvPr>
        </p:nvSpPr>
        <p:spPr/>
        <p:txBody>
          <a:bodyPr/>
          <a:lstStyle/>
          <a:p>
            <a:fld id="{DCFF151A-C0E6-46A4-9A3D-63DA85C95B61}" type="slidenum">
              <a:rPr lang="pt-BR" smtClean="0"/>
              <a:t>‹Nº›</a:t>
            </a:fld>
            <a:endParaRPr lang="pt-BR"/>
          </a:p>
        </p:txBody>
      </p:sp>
    </p:spTree>
    <p:extLst>
      <p:ext uri="{BB962C8B-B14F-4D97-AF65-F5344CB8AC3E}">
        <p14:creationId xmlns:p14="http://schemas.microsoft.com/office/powerpoint/2010/main" val="145046334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el títul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dirty="0"/>
          </a:p>
        </p:txBody>
      </p:sp>
      <p:sp>
        <p:nvSpPr>
          <p:cNvPr id="3" name="Date Placeholder 2"/>
          <p:cNvSpPr>
            <a:spLocks noGrp="1"/>
          </p:cNvSpPr>
          <p:nvPr>
            <p:ph type="dt" sz="half" idx="10"/>
          </p:nvPr>
        </p:nvSpPr>
        <p:spPr/>
        <p:txBody>
          <a:bodyPr/>
          <a:lstStyle/>
          <a:p>
            <a:fld id="{A8F932EF-9A2E-4903-A9B6-5B95AAA7B57D}" type="datetimeFigureOut">
              <a:rPr lang="pt-BR" smtClean="0"/>
              <a:t>16/12/2021</a:t>
            </a:fld>
            <a:endParaRPr lang="pt-BR"/>
          </a:p>
        </p:txBody>
      </p:sp>
      <p:sp>
        <p:nvSpPr>
          <p:cNvPr id="4" name="Footer Placeholder 3"/>
          <p:cNvSpPr>
            <a:spLocks noGrp="1"/>
          </p:cNvSpPr>
          <p:nvPr>
            <p:ph type="ftr" sz="quarter" idx="11"/>
          </p:nvPr>
        </p:nvSpPr>
        <p:spPr/>
        <p:txBody>
          <a:bodyPr/>
          <a:lstStyle/>
          <a:p>
            <a:endParaRPr lang="pt-BR"/>
          </a:p>
        </p:txBody>
      </p:sp>
      <p:sp>
        <p:nvSpPr>
          <p:cNvPr id="5" name="Slide Number Placeholder 4"/>
          <p:cNvSpPr>
            <a:spLocks noGrp="1"/>
          </p:cNvSpPr>
          <p:nvPr>
            <p:ph type="sldNum" sz="quarter" idx="12"/>
          </p:nvPr>
        </p:nvSpPr>
        <p:spPr/>
        <p:txBody>
          <a:bodyPr/>
          <a:lstStyle/>
          <a:p>
            <a:fld id="{DCFF151A-C0E6-46A4-9A3D-63DA85C95B61}" type="slidenum">
              <a:rPr lang="pt-BR" smtClean="0"/>
              <a:t>‹Nº›</a:t>
            </a:fld>
            <a:endParaRPr lang="pt-BR"/>
          </a:p>
        </p:txBody>
      </p:sp>
    </p:spTree>
    <p:extLst>
      <p:ext uri="{BB962C8B-B14F-4D97-AF65-F5344CB8AC3E}">
        <p14:creationId xmlns:p14="http://schemas.microsoft.com/office/powerpoint/2010/main" val="238447921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En blanco">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A8F932EF-9A2E-4903-A9B6-5B95AAA7B57D}" type="datetimeFigureOut">
              <a:rPr lang="pt-BR" smtClean="0"/>
              <a:t>16/12/2021</a:t>
            </a:fld>
            <a:endParaRPr lang="pt-BR"/>
          </a:p>
        </p:txBody>
      </p:sp>
      <p:sp>
        <p:nvSpPr>
          <p:cNvPr id="3" name="Footer Placeholder 2"/>
          <p:cNvSpPr>
            <a:spLocks noGrp="1"/>
          </p:cNvSpPr>
          <p:nvPr>
            <p:ph type="ftr" sz="quarter" idx="11"/>
          </p:nvPr>
        </p:nvSpPr>
        <p:spPr/>
        <p:txBody>
          <a:bodyPr/>
          <a:lstStyle/>
          <a:p>
            <a:endParaRPr lang="pt-BR"/>
          </a:p>
        </p:txBody>
      </p:sp>
      <p:sp>
        <p:nvSpPr>
          <p:cNvPr id="4" name="Slide Number Placeholder 3"/>
          <p:cNvSpPr>
            <a:spLocks noGrp="1"/>
          </p:cNvSpPr>
          <p:nvPr>
            <p:ph type="sldNum" sz="quarter" idx="12"/>
          </p:nvPr>
        </p:nvSpPr>
        <p:spPr/>
        <p:txBody>
          <a:bodyPr/>
          <a:lstStyle/>
          <a:p>
            <a:fld id="{DCFF151A-C0E6-46A4-9A3D-63DA85C95B61}" type="slidenum">
              <a:rPr lang="pt-BR" smtClean="0"/>
              <a:t>‹Nº›</a:t>
            </a:fld>
            <a:endParaRPr lang="pt-BR"/>
          </a:p>
        </p:txBody>
      </p:sp>
    </p:spTree>
    <p:extLst>
      <p:ext uri="{BB962C8B-B14F-4D97-AF65-F5344CB8AC3E}">
        <p14:creationId xmlns:p14="http://schemas.microsoft.com/office/powerpoint/2010/main" val="3282269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ido con título">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s-ES"/>
              <a:t>Haga clic para modificar el estilo de título del patrón</a:t>
            </a:r>
            <a:endParaRPr lang="en-US" dirty="0"/>
          </a:p>
        </p:txBody>
      </p:sp>
      <p:sp>
        <p:nvSpPr>
          <p:cNvPr id="3" name="Content Placeholder 2"/>
          <p:cNvSpPr>
            <a:spLocks noGrp="1"/>
          </p:cNvSpPr>
          <p:nvPr>
            <p:ph idx="1"/>
          </p:nvPr>
        </p:nvSpPr>
        <p:spPr>
          <a:xfrm>
            <a:off x="3887391" y="987426"/>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s-ES"/>
              <a:t>Haga clic para modificar los estilos de texto del patrón</a:t>
            </a:r>
          </a:p>
        </p:txBody>
      </p:sp>
      <p:sp>
        <p:nvSpPr>
          <p:cNvPr id="5" name="Date Placeholder 4"/>
          <p:cNvSpPr>
            <a:spLocks noGrp="1"/>
          </p:cNvSpPr>
          <p:nvPr>
            <p:ph type="dt" sz="half" idx="10"/>
          </p:nvPr>
        </p:nvSpPr>
        <p:spPr/>
        <p:txBody>
          <a:bodyPr/>
          <a:lstStyle/>
          <a:p>
            <a:fld id="{A8F932EF-9A2E-4903-A9B6-5B95AAA7B57D}" type="datetimeFigureOut">
              <a:rPr lang="pt-BR" smtClean="0"/>
              <a:t>16/12/2021</a:t>
            </a:fld>
            <a:endParaRPr lang="pt-BR"/>
          </a:p>
        </p:txBody>
      </p:sp>
      <p:sp>
        <p:nvSpPr>
          <p:cNvPr id="6" name="Footer Placeholder 5"/>
          <p:cNvSpPr>
            <a:spLocks noGrp="1"/>
          </p:cNvSpPr>
          <p:nvPr>
            <p:ph type="ftr" sz="quarter" idx="11"/>
          </p:nvPr>
        </p:nvSpPr>
        <p:spPr/>
        <p:txBody>
          <a:bodyPr/>
          <a:lstStyle/>
          <a:p>
            <a:endParaRPr lang="pt-BR"/>
          </a:p>
        </p:txBody>
      </p:sp>
      <p:sp>
        <p:nvSpPr>
          <p:cNvPr id="7" name="Slide Number Placeholder 6"/>
          <p:cNvSpPr>
            <a:spLocks noGrp="1"/>
          </p:cNvSpPr>
          <p:nvPr>
            <p:ph type="sldNum" sz="quarter" idx="12"/>
          </p:nvPr>
        </p:nvSpPr>
        <p:spPr/>
        <p:txBody>
          <a:bodyPr/>
          <a:lstStyle/>
          <a:p>
            <a:fld id="{DCFF151A-C0E6-46A4-9A3D-63DA85C95B61}" type="slidenum">
              <a:rPr lang="pt-BR" smtClean="0"/>
              <a:t>‹Nº›</a:t>
            </a:fld>
            <a:endParaRPr lang="pt-BR"/>
          </a:p>
        </p:txBody>
      </p:sp>
    </p:spTree>
    <p:extLst>
      <p:ext uri="{BB962C8B-B14F-4D97-AF65-F5344CB8AC3E}">
        <p14:creationId xmlns:p14="http://schemas.microsoft.com/office/powerpoint/2010/main" val="82139274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n con título">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s-ES"/>
              <a:t>Haga clic para modificar el estilo de título del patrón</a:t>
            </a:r>
            <a:endParaRPr lang="en-US" dirty="0"/>
          </a:p>
        </p:txBody>
      </p:sp>
      <p:sp>
        <p:nvSpPr>
          <p:cNvPr id="3" name="Picture Placeholder 2"/>
          <p:cNvSpPr>
            <a:spLocks noGrp="1" noChangeAspect="1"/>
          </p:cNvSpPr>
          <p:nvPr>
            <p:ph type="pic" idx="1"/>
          </p:nvPr>
        </p:nvSpPr>
        <p:spPr>
          <a:xfrm>
            <a:off x="3887391" y="987426"/>
            <a:ext cx="462915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s-ES"/>
              <a:t>Haga clic en el icono para agregar una imagen</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s-ES"/>
              <a:t>Haga clic para modificar los estilos de texto del patrón</a:t>
            </a:r>
          </a:p>
        </p:txBody>
      </p:sp>
      <p:sp>
        <p:nvSpPr>
          <p:cNvPr id="5" name="Date Placeholder 4"/>
          <p:cNvSpPr>
            <a:spLocks noGrp="1"/>
          </p:cNvSpPr>
          <p:nvPr>
            <p:ph type="dt" sz="half" idx="10"/>
          </p:nvPr>
        </p:nvSpPr>
        <p:spPr/>
        <p:txBody>
          <a:bodyPr/>
          <a:lstStyle/>
          <a:p>
            <a:fld id="{A8F932EF-9A2E-4903-A9B6-5B95AAA7B57D}" type="datetimeFigureOut">
              <a:rPr lang="pt-BR" smtClean="0"/>
              <a:t>16/12/2021</a:t>
            </a:fld>
            <a:endParaRPr lang="pt-BR"/>
          </a:p>
        </p:txBody>
      </p:sp>
      <p:sp>
        <p:nvSpPr>
          <p:cNvPr id="6" name="Footer Placeholder 5"/>
          <p:cNvSpPr>
            <a:spLocks noGrp="1"/>
          </p:cNvSpPr>
          <p:nvPr>
            <p:ph type="ftr" sz="quarter" idx="11"/>
          </p:nvPr>
        </p:nvSpPr>
        <p:spPr/>
        <p:txBody>
          <a:bodyPr/>
          <a:lstStyle/>
          <a:p>
            <a:endParaRPr lang="pt-BR"/>
          </a:p>
        </p:txBody>
      </p:sp>
      <p:sp>
        <p:nvSpPr>
          <p:cNvPr id="7" name="Slide Number Placeholder 6"/>
          <p:cNvSpPr>
            <a:spLocks noGrp="1"/>
          </p:cNvSpPr>
          <p:nvPr>
            <p:ph type="sldNum" sz="quarter" idx="12"/>
          </p:nvPr>
        </p:nvSpPr>
        <p:spPr/>
        <p:txBody>
          <a:bodyPr/>
          <a:lstStyle/>
          <a:p>
            <a:fld id="{DCFF151A-C0E6-46A4-9A3D-63DA85C95B61}" type="slidenum">
              <a:rPr lang="pt-BR" smtClean="0"/>
              <a:t>‹Nº›</a:t>
            </a:fld>
            <a:endParaRPr lang="pt-BR"/>
          </a:p>
        </p:txBody>
      </p:sp>
    </p:spTree>
    <p:extLst>
      <p:ext uri="{BB962C8B-B14F-4D97-AF65-F5344CB8AC3E}">
        <p14:creationId xmlns:p14="http://schemas.microsoft.com/office/powerpoint/2010/main" val="420128361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ítulo y texto vertical">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dirty="0"/>
          </a:p>
        </p:txBody>
      </p:sp>
      <p:sp>
        <p:nvSpPr>
          <p:cNvPr id="3" name="Vertical Text Placeholder 2"/>
          <p:cNvSpPr>
            <a:spLocks noGrp="1"/>
          </p:cNvSpPr>
          <p:nvPr>
            <p:ph type="body" orient="vert" idx="1"/>
          </p:nvPr>
        </p:nvSpPr>
        <p:spPr/>
        <p:txBody>
          <a:bodyPr vert="eaVert"/>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Date Placeholder 3"/>
          <p:cNvSpPr>
            <a:spLocks noGrp="1"/>
          </p:cNvSpPr>
          <p:nvPr>
            <p:ph type="dt" sz="half" idx="10"/>
          </p:nvPr>
        </p:nvSpPr>
        <p:spPr/>
        <p:txBody>
          <a:bodyPr/>
          <a:lstStyle/>
          <a:p>
            <a:fld id="{A8F932EF-9A2E-4903-A9B6-5B95AAA7B57D}" type="datetimeFigureOut">
              <a:rPr lang="pt-BR" smtClean="0"/>
              <a:t>16/12/2021</a:t>
            </a:fld>
            <a:endParaRPr lang="pt-BR"/>
          </a:p>
        </p:txBody>
      </p:sp>
      <p:sp>
        <p:nvSpPr>
          <p:cNvPr id="5" name="Footer Placeholder 4"/>
          <p:cNvSpPr>
            <a:spLocks noGrp="1"/>
          </p:cNvSpPr>
          <p:nvPr>
            <p:ph type="ftr" sz="quarter" idx="11"/>
          </p:nvPr>
        </p:nvSpPr>
        <p:spPr/>
        <p:txBody>
          <a:bodyPr/>
          <a:lstStyle/>
          <a:p>
            <a:endParaRPr lang="pt-BR"/>
          </a:p>
        </p:txBody>
      </p:sp>
      <p:sp>
        <p:nvSpPr>
          <p:cNvPr id="6" name="Slide Number Placeholder 5"/>
          <p:cNvSpPr>
            <a:spLocks noGrp="1"/>
          </p:cNvSpPr>
          <p:nvPr>
            <p:ph type="sldNum" sz="quarter" idx="12"/>
          </p:nvPr>
        </p:nvSpPr>
        <p:spPr/>
        <p:txBody>
          <a:bodyPr/>
          <a:lstStyle/>
          <a:p>
            <a:fld id="{DCFF151A-C0E6-46A4-9A3D-63DA85C95B61}" type="slidenum">
              <a:rPr lang="pt-BR" smtClean="0"/>
              <a:t>‹Nº›</a:t>
            </a:fld>
            <a:endParaRPr lang="pt-BR"/>
          </a:p>
        </p:txBody>
      </p:sp>
    </p:spTree>
    <p:extLst>
      <p:ext uri="{BB962C8B-B14F-4D97-AF65-F5344CB8AC3E}">
        <p14:creationId xmlns:p14="http://schemas.microsoft.com/office/powerpoint/2010/main" val="77439656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ítulo vertical y texto">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5" y="365125"/>
            <a:ext cx="1971675" cy="5811838"/>
          </a:xfrm>
        </p:spPr>
        <p:txBody>
          <a:bodyPr vert="eaVert"/>
          <a:lstStyle/>
          <a:p>
            <a:r>
              <a:rPr lang="es-ES"/>
              <a:t>Haga clic para modificar el estilo de título del patrón</a:t>
            </a:r>
            <a:endParaRPr lang="en-US" dirty="0"/>
          </a:p>
        </p:txBody>
      </p:sp>
      <p:sp>
        <p:nvSpPr>
          <p:cNvPr id="3" name="Vertical Text Placeholder 2"/>
          <p:cNvSpPr>
            <a:spLocks noGrp="1"/>
          </p:cNvSpPr>
          <p:nvPr>
            <p:ph type="body" orient="vert" idx="1"/>
          </p:nvPr>
        </p:nvSpPr>
        <p:spPr>
          <a:xfrm>
            <a:off x="628650" y="365125"/>
            <a:ext cx="5800725" cy="5811838"/>
          </a:xfrm>
        </p:spPr>
        <p:txBody>
          <a:bodyPr vert="eaVert"/>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Date Placeholder 3"/>
          <p:cNvSpPr>
            <a:spLocks noGrp="1"/>
          </p:cNvSpPr>
          <p:nvPr>
            <p:ph type="dt" sz="half" idx="10"/>
          </p:nvPr>
        </p:nvSpPr>
        <p:spPr/>
        <p:txBody>
          <a:bodyPr/>
          <a:lstStyle/>
          <a:p>
            <a:fld id="{A8F932EF-9A2E-4903-A9B6-5B95AAA7B57D}" type="datetimeFigureOut">
              <a:rPr lang="pt-BR" smtClean="0"/>
              <a:t>16/12/2021</a:t>
            </a:fld>
            <a:endParaRPr lang="pt-BR"/>
          </a:p>
        </p:txBody>
      </p:sp>
      <p:sp>
        <p:nvSpPr>
          <p:cNvPr id="5" name="Footer Placeholder 4"/>
          <p:cNvSpPr>
            <a:spLocks noGrp="1"/>
          </p:cNvSpPr>
          <p:nvPr>
            <p:ph type="ftr" sz="quarter" idx="11"/>
          </p:nvPr>
        </p:nvSpPr>
        <p:spPr/>
        <p:txBody>
          <a:bodyPr/>
          <a:lstStyle/>
          <a:p>
            <a:endParaRPr lang="pt-BR"/>
          </a:p>
        </p:txBody>
      </p:sp>
      <p:sp>
        <p:nvSpPr>
          <p:cNvPr id="6" name="Slide Number Placeholder 5"/>
          <p:cNvSpPr>
            <a:spLocks noGrp="1"/>
          </p:cNvSpPr>
          <p:nvPr>
            <p:ph type="sldNum" sz="quarter" idx="12"/>
          </p:nvPr>
        </p:nvSpPr>
        <p:spPr/>
        <p:txBody>
          <a:bodyPr/>
          <a:lstStyle/>
          <a:p>
            <a:fld id="{DCFF151A-C0E6-46A4-9A3D-63DA85C95B61}" type="slidenum">
              <a:rPr lang="pt-BR" smtClean="0"/>
              <a:t>‹Nº›</a:t>
            </a:fld>
            <a:endParaRPr lang="pt-BR"/>
          </a:p>
        </p:txBody>
      </p:sp>
    </p:spTree>
    <p:extLst>
      <p:ext uri="{BB962C8B-B14F-4D97-AF65-F5344CB8AC3E}">
        <p14:creationId xmlns:p14="http://schemas.microsoft.com/office/powerpoint/2010/main" val="59846279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s-ES"/>
              <a:t>Haga clic para modificar el estilo de título del patrón</a:t>
            </a:r>
            <a:endParaRPr lang="en-US" dirty="0"/>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Date Placeholder 3"/>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A8F932EF-9A2E-4903-A9B6-5B95AAA7B57D}" type="datetimeFigureOut">
              <a:rPr lang="pt-BR" smtClean="0"/>
              <a:t>16/12/2021</a:t>
            </a:fld>
            <a:endParaRPr lang="pt-BR"/>
          </a:p>
        </p:txBody>
      </p:sp>
      <p:sp>
        <p:nvSpPr>
          <p:cNvPr id="5" name="Footer Placeholder 4"/>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pt-BR"/>
          </a:p>
        </p:txBody>
      </p:sp>
      <p:sp>
        <p:nvSpPr>
          <p:cNvPr id="6" name="Slide Number Placeholder 5"/>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CFF151A-C0E6-46A4-9A3D-63DA85C95B61}" type="slidenum">
              <a:rPr lang="pt-BR" smtClean="0"/>
              <a:t>‹Nº›</a:t>
            </a:fld>
            <a:endParaRPr lang="pt-BR"/>
          </a:p>
        </p:txBody>
      </p:sp>
    </p:spTree>
    <p:extLst>
      <p:ext uri="{BB962C8B-B14F-4D97-AF65-F5344CB8AC3E}">
        <p14:creationId xmlns:p14="http://schemas.microsoft.com/office/powerpoint/2010/main" val="3692553248"/>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6.xml"/><Relationship Id="rId4" Type="http://schemas.openxmlformats.org/officeDocument/2006/relationships/image" Target="../media/image3.png"/></Relationships>
</file>

<file path=ppt/slides/_rels/slide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png"/><Relationship Id="rId1" Type="http://schemas.openxmlformats.org/officeDocument/2006/relationships/slideLayout" Target="../slideLayouts/slideLayout6.xml"/><Relationship Id="rId4" Type="http://schemas.openxmlformats.org/officeDocument/2006/relationships/image" Target="../media/image8.png"/></Relationships>
</file>

<file path=ppt/slides/_rels/slide5.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9.png"/><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png"/><Relationship Id="rId1" Type="http://schemas.openxmlformats.org/officeDocument/2006/relationships/slideLayout" Target="../slideLayouts/slideLayout6.xml"/><Relationship Id="rId4" Type="http://schemas.openxmlformats.org/officeDocument/2006/relationships/image" Target="../media/image14.png"/></Relationships>
</file>

<file path=ppt/slides/_rels/slide8.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image" Target="../media/image15.png"/><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17.png"/><Relationship Id="rId1" Type="http://schemas.openxmlformats.org/officeDocument/2006/relationships/slideLayout" Target="../slideLayouts/slideLayout6.xml"/><Relationship Id="rId5" Type="http://schemas.openxmlformats.org/officeDocument/2006/relationships/image" Target="../media/image20.png"/><Relationship Id="rId4" Type="http://schemas.openxmlformats.org/officeDocument/2006/relationships/image" Target="../media/image19.png"/></Relationships>
</file>

<file path=ppt/slides/_rels/slide10.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21.png"/><Relationship Id="rId1" Type="http://schemas.openxmlformats.org/officeDocument/2006/relationships/slideLayout" Target="../slideLayouts/slideLayout6.xml"/><Relationship Id="rId4" Type="http://schemas.openxmlformats.org/officeDocument/2006/relationships/image" Target="../media/image23.png"/></Relationships>
</file>

<file path=ppt/slides/_rels/slide11.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6.xml"/></Relationships>
</file>

<file path=ppt/slides/_rels/slide12.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6.xml"/></Relationships>
</file>

<file path=ppt/slides/_rels/slide13.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image" Target="../media/image26.png"/><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6.xml"/></Relationships>
</file>

<file path=ppt/slides/_rels/slide15.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image" Target="../media/image29.png"/><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Layout" Target="../slideLayouts/slideLayout6.xml"/></Relationships>
</file>

<file path=ppt/slides/_rels/slide17.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image" Target="../media/image32.png"/><Relationship Id="rId1" Type="http://schemas.openxmlformats.org/officeDocument/2006/relationships/slideLayout" Target="../slideLayouts/slideLayout6.xml"/><Relationship Id="rId4" Type="http://schemas.openxmlformats.org/officeDocument/2006/relationships/image" Target="../media/image34.png"/></Relationships>
</file>

<file path=ppt/slides/_rels/slide18.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6.xml"/></Relationships>
</file>

<file path=ppt/slides/_rels/slide19.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image" Target="../media/image36.png"/><Relationship Id="rId1" Type="http://schemas.openxmlformats.org/officeDocument/2006/relationships/slideLayout" Target="../slideLayouts/slideLayout6.xml"/></Relationships>
</file>

<file path=ppt/slides/_rels/slide20.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image" Target="../media/image38.png"/><Relationship Id="rId1" Type="http://schemas.openxmlformats.org/officeDocument/2006/relationships/slideLayout" Target="../slideLayouts/slideLayout6.xml"/></Relationships>
</file>

<file path=ppt/slides/_rels/slide21.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image" Target="../media/image40.png"/><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image" Target="../media/image42.png"/><Relationship Id="rId1" Type="http://schemas.openxmlformats.org/officeDocument/2006/relationships/slideLayout" Target="../slideLayouts/slideLayout6.xml"/></Relationships>
</file>

<file path=ppt/slides/_rels/slide23.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image" Target="../media/image44.png"/><Relationship Id="rId1" Type="http://schemas.openxmlformats.org/officeDocument/2006/relationships/slideLayout" Target="../slideLayouts/slideLayout6.xml"/><Relationship Id="rId4" Type="http://schemas.openxmlformats.org/officeDocument/2006/relationships/image" Target="../media/image46.png"/></Relationships>
</file>

<file path=ppt/slides/_rels/slide24.xml.rels><?xml version="1.0" encoding="UTF-8" standalone="yes"?>
<Relationships xmlns="http://schemas.openxmlformats.org/package/2006/relationships"><Relationship Id="rId2" Type="http://schemas.openxmlformats.org/officeDocument/2006/relationships/image" Target="../media/image47.png"/><Relationship Id="rId1" Type="http://schemas.openxmlformats.org/officeDocument/2006/relationships/slideLayout" Target="../slideLayouts/slideLayout6.xml"/></Relationships>
</file>

<file path=ppt/slides/_rels/slide25.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image" Target="../media/image48.png"/><Relationship Id="rId1" Type="http://schemas.openxmlformats.org/officeDocument/2006/relationships/slideLayout" Target="../slideLayouts/slideLayout6.xml"/><Relationship Id="rId4" Type="http://schemas.openxmlformats.org/officeDocument/2006/relationships/image" Target="../media/image50.png"/></Relationships>
</file>

<file path=ppt/slides/_rels/slide26.xml.rels><?xml version="1.0" encoding="UTF-8" standalone="yes"?>
<Relationships xmlns="http://schemas.openxmlformats.org/package/2006/relationships"><Relationship Id="rId2" Type="http://schemas.openxmlformats.org/officeDocument/2006/relationships/image" Target="../media/image51.png"/><Relationship Id="rId1" Type="http://schemas.openxmlformats.org/officeDocument/2006/relationships/slideLayout" Target="../slideLayouts/slideLayout6.xml"/></Relationships>
</file>

<file path=ppt/slides/_rels/slide27.xml.rels><?xml version="1.0" encoding="UTF-8" standalone="yes"?>
<Relationships xmlns="http://schemas.openxmlformats.org/package/2006/relationships"><Relationship Id="rId2" Type="http://schemas.openxmlformats.org/officeDocument/2006/relationships/image" Target="../media/image52.png"/><Relationship Id="rId1" Type="http://schemas.openxmlformats.org/officeDocument/2006/relationships/slideLayout" Target="../slideLayouts/slideLayout6.xml"/></Relationships>
</file>

<file path=ppt/slides/_rels/slide28.xml.rels><?xml version="1.0" encoding="UTF-8" standalone="yes"?>
<Relationships xmlns="http://schemas.openxmlformats.org/package/2006/relationships"><Relationship Id="rId2" Type="http://schemas.openxmlformats.org/officeDocument/2006/relationships/image" Target="../media/image53.png"/><Relationship Id="rId1" Type="http://schemas.openxmlformats.org/officeDocument/2006/relationships/slideLayout" Target="../slideLayouts/slideLayout6.xml"/></Relationships>
</file>

<file path=ppt/slides/_rels/slide29.xml.rels><?xml version="1.0" encoding="UTF-8" standalone="yes"?>
<Relationships xmlns="http://schemas.openxmlformats.org/package/2006/relationships"><Relationship Id="rId3" Type="http://schemas.openxmlformats.org/officeDocument/2006/relationships/image" Target="../media/image55.png"/><Relationship Id="rId2" Type="http://schemas.openxmlformats.org/officeDocument/2006/relationships/image" Target="../media/image54.png"/><Relationship Id="rId1" Type="http://schemas.openxmlformats.org/officeDocument/2006/relationships/slideLayout" Target="../slideLayouts/slideLayout6.xml"/></Relationships>
</file>

<file path=ppt/slides/_rels/slide30.xml.rels><?xml version="1.0" encoding="UTF-8" standalone="yes"?>
<Relationships xmlns="http://schemas.openxmlformats.org/package/2006/relationships"><Relationship Id="rId3" Type="http://schemas.openxmlformats.org/officeDocument/2006/relationships/image" Target="../media/image57.png"/><Relationship Id="rId2" Type="http://schemas.openxmlformats.org/officeDocument/2006/relationships/image" Target="../media/image56.png"/><Relationship Id="rId1" Type="http://schemas.openxmlformats.org/officeDocument/2006/relationships/slideLayout" Target="../slideLayouts/slideLayout6.xml"/><Relationship Id="rId4" Type="http://schemas.openxmlformats.org/officeDocument/2006/relationships/image" Target="../media/image58.png"/></Relationships>
</file>

<file path=ppt/slides/_rels/slide31.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image" Target="../media/image59.png"/><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ctrTitle"/>
          </p:nvPr>
        </p:nvSpPr>
        <p:spPr/>
        <p:txBody>
          <a:bodyPr/>
          <a:lstStyle/>
          <a:p>
            <a:r>
              <a:rPr lang="pt-BR" dirty="0" err="1"/>
              <a:t>DWImager</a:t>
            </a:r>
            <a:r>
              <a:rPr lang="pt-BR" dirty="0"/>
              <a:t> SOFTWARE</a:t>
            </a:r>
          </a:p>
        </p:txBody>
      </p:sp>
      <p:sp>
        <p:nvSpPr>
          <p:cNvPr id="3" name="Subtítulo 2"/>
          <p:cNvSpPr>
            <a:spLocks noGrp="1"/>
          </p:cNvSpPr>
          <p:nvPr>
            <p:ph type="subTitle" idx="1"/>
          </p:nvPr>
        </p:nvSpPr>
        <p:spPr>
          <a:xfrm>
            <a:off x="685800" y="3602038"/>
            <a:ext cx="7772400" cy="1655762"/>
          </a:xfrm>
        </p:spPr>
        <p:txBody>
          <a:bodyPr/>
          <a:lstStyle/>
          <a:p>
            <a:r>
              <a:rPr lang="pt-BR" dirty="0" err="1"/>
              <a:t>Quick</a:t>
            </a:r>
            <a:r>
              <a:rPr lang="pt-BR" dirty="0"/>
              <a:t> tutorial</a:t>
            </a:r>
          </a:p>
          <a:p>
            <a:r>
              <a:rPr lang="pt-BR" dirty="0" err="1"/>
              <a:t>By</a:t>
            </a:r>
            <a:r>
              <a:rPr lang="pt-BR" dirty="0"/>
              <a:t> Poliana Toledo (2021)</a:t>
            </a:r>
            <a:br>
              <a:rPr lang="pt-BR" dirty="0"/>
            </a:br>
            <a:r>
              <a:rPr lang="pt-BR" dirty="0"/>
              <a:t>PhD candidate, </a:t>
            </a:r>
            <a:r>
              <a:rPr lang="pt-BR" dirty="0" err="1"/>
              <a:t>co-tutelle</a:t>
            </a:r>
            <a:r>
              <a:rPr lang="pt-BR" dirty="0"/>
              <a:t> Campinas </a:t>
            </a:r>
            <a:r>
              <a:rPr lang="pt-BR" dirty="0" err="1"/>
              <a:t>and</a:t>
            </a:r>
            <a:r>
              <a:rPr lang="pt-BR" dirty="0"/>
              <a:t> Granada </a:t>
            </a:r>
            <a:r>
              <a:rPr lang="pt-BR" dirty="0" err="1"/>
              <a:t>Universities</a:t>
            </a:r>
            <a:endParaRPr lang="pt-BR" dirty="0"/>
          </a:p>
        </p:txBody>
      </p:sp>
    </p:spTree>
    <p:extLst>
      <p:ext uri="{BB962C8B-B14F-4D97-AF65-F5344CB8AC3E}">
        <p14:creationId xmlns:p14="http://schemas.microsoft.com/office/powerpoint/2010/main" val="99088835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ítulo 5"/>
          <p:cNvSpPr>
            <a:spLocks noGrp="1"/>
          </p:cNvSpPr>
          <p:nvPr>
            <p:ph type="title"/>
          </p:nvPr>
        </p:nvSpPr>
        <p:spPr/>
        <p:txBody>
          <a:bodyPr/>
          <a:lstStyle/>
          <a:p>
            <a:pPr algn="ctr"/>
            <a:r>
              <a:rPr lang="en-US" b="1" dirty="0"/>
              <a:t>Opening EPMA X-ray maps</a:t>
            </a:r>
            <a:endParaRPr lang="pt-BR" dirty="0"/>
          </a:p>
        </p:txBody>
      </p:sp>
      <p:sp>
        <p:nvSpPr>
          <p:cNvPr id="8" name="Retângulo 7"/>
          <p:cNvSpPr/>
          <p:nvPr/>
        </p:nvSpPr>
        <p:spPr>
          <a:xfrm>
            <a:off x="280930" y="2285206"/>
            <a:ext cx="2470532" cy="2237151"/>
          </a:xfrm>
          <a:prstGeom prst="rect">
            <a:avLst/>
          </a:prstGeom>
        </p:spPr>
        <p:txBody>
          <a:bodyPr wrap="square">
            <a:spAutoFit/>
          </a:bodyPr>
          <a:lstStyle/>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Create an archive folder anywhere you want in your pc. </a:t>
            </a:r>
          </a:p>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Copy and rename the EPMA X-ray .txt files, giving each file the correspondent element name.</a:t>
            </a:r>
          </a:p>
          <a:p>
            <a:pPr marL="214308" indent="-214308">
              <a:lnSpc>
                <a:spcPct val="107000"/>
              </a:lnSpc>
              <a:spcAft>
                <a:spcPts val="600"/>
              </a:spcAft>
              <a:buFont typeface="Arial" panose="020B0604020202020204" pitchFamily="34" charset="0"/>
              <a:buChar char="•"/>
            </a:pPr>
            <a:r>
              <a:rPr lang="en-US" sz="1350" dirty="0"/>
              <a:t>Open the </a:t>
            </a:r>
            <a:r>
              <a:rPr lang="en-US" sz="1350" dirty="0" err="1"/>
              <a:t>DWImager</a:t>
            </a:r>
            <a:r>
              <a:rPr lang="en-US" sz="1350" dirty="0"/>
              <a:t> executable file (2 clicks).</a:t>
            </a:r>
            <a:endParaRPr lang="pt-BR" sz="1350" dirty="0">
              <a:latin typeface="Calibri" panose="020F0502020204030204" pitchFamily="34" charset="0"/>
              <a:ea typeface="Calibri" panose="020F0502020204030204" pitchFamily="34" charset="0"/>
              <a:cs typeface="Times New Roman" panose="02020603050405020304" pitchFamily="18" charset="0"/>
            </a:endParaRPr>
          </a:p>
        </p:txBody>
      </p:sp>
      <p:pic>
        <p:nvPicPr>
          <p:cNvPr id="9" name="Imagem 8"/>
          <p:cNvPicPr/>
          <p:nvPr/>
        </p:nvPicPr>
        <p:blipFill rotWithShape="1">
          <a:blip r:embed="rId2"/>
          <a:srcRect r="1047"/>
          <a:stretch/>
        </p:blipFill>
        <p:spPr bwMode="auto">
          <a:xfrm>
            <a:off x="3511910" y="2509039"/>
            <a:ext cx="5061562" cy="1839926"/>
          </a:xfrm>
          <a:prstGeom prst="rect">
            <a:avLst/>
          </a:prstGeom>
          <a:ln>
            <a:noFill/>
          </a:ln>
          <a:extLst>
            <a:ext uri="{53640926-AAD7-44D8-BBD7-CCE9431645EC}">
              <a14:shadowObscured xmlns:a14="http://schemas.microsoft.com/office/drawing/2010/main"/>
            </a:ext>
          </a:extLst>
        </p:spPr>
      </p:pic>
      <p:pic>
        <p:nvPicPr>
          <p:cNvPr id="10" name="Imagem 9"/>
          <p:cNvPicPr/>
          <p:nvPr/>
        </p:nvPicPr>
        <p:blipFill>
          <a:blip r:embed="rId3"/>
          <a:stretch>
            <a:fillRect/>
          </a:stretch>
        </p:blipFill>
        <p:spPr>
          <a:xfrm>
            <a:off x="3511911" y="4567183"/>
            <a:ext cx="5061562" cy="1123720"/>
          </a:xfrm>
          <a:prstGeom prst="rect">
            <a:avLst/>
          </a:prstGeom>
        </p:spPr>
      </p:pic>
      <p:pic>
        <p:nvPicPr>
          <p:cNvPr id="11" name="Imagem 10"/>
          <p:cNvPicPr>
            <a:picLocks noChangeAspect="1"/>
          </p:cNvPicPr>
          <p:nvPr/>
        </p:nvPicPr>
        <p:blipFill>
          <a:blip r:embed="rId4"/>
          <a:stretch>
            <a:fillRect/>
          </a:stretch>
        </p:blipFill>
        <p:spPr>
          <a:xfrm>
            <a:off x="1677693" y="4731071"/>
            <a:ext cx="1164661" cy="1185092"/>
          </a:xfrm>
          <a:prstGeom prst="rect">
            <a:avLst/>
          </a:prstGeom>
        </p:spPr>
      </p:pic>
      <p:cxnSp>
        <p:nvCxnSpPr>
          <p:cNvPr id="13" name="Conector de seta reta 12"/>
          <p:cNvCxnSpPr/>
          <p:nvPr/>
        </p:nvCxnSpPr>
        <p:spPr>
          <a:xfrm>
            <a:off x="884104" y="4508797"/>
            <a:ext cx="729866" cy="79376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5" name="Conector de seta reta 14"/>
          <p:cNvCxnSpPr/>
          <p:nvPr/>
        </p:nvCxnSpPr>
        <p:spPr>
          <a:xfrm>
            <a:off x="2751466" y="2765925"/>
            <a:ext cx="669557" cy="206567"/>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7" name="Conector de seta reta 16"/>
          <p:cNvCxnSpPr/>
          <p:nvPr/>
        </p:nvCxnSpPr>
        <p:spPr>
          <a:xfrm>
            <a:off x="2577951" y="3508141"/>
            <a:ext cx="933961" cy="1222931"/>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93257257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ítulo 5"/>
          <p:cNvSpPr>
            <a:spLocks noGrp="1"/>
          </p:cNvSpPr>
          <p:nvPr>
            <p:ph type="title"/>
          </p:nvPr>
        </p:nvSpPr>
        <p:spPr/>
        <p:txBody>
          <a:bodyPr/>
          <a:lstStyle/>
          <a:p>
            <a:pPr algn="ctr"/>
            <a:r>
              <a:rPr lang="en-US" b="1" dirty="0"/>
              <a:t>Opening EPMA X-ray maps</a:t>
            </a:r>
            <a:endParaRPr lang="pt-BR" dirty="0"/>
          </a:p>
        </p:txBody>
      </p:sp>
      <p:sp>
        <p:nvSpPr>
          <p:cNvPr id="8" name="Retângulo 7"/>
          <p:cNvSpPr/>
          <p:nvPr/>
        </p:nvSpPr>
        <p:spPr>
          <a:xfrm>
            <a:off x="231355" y="2326093"/>
            <a:ext cx="2371381" cy="923330"/>
          </a:xfrm>
          <a:prstGeom prst="rect">
            <a:avLst/>
          </a:prstGeom>
        </p:spPr>
        <p:txBody>
          <a:bodyPr wrap="square">
            <a:spAutoFit/>
          </a:bodyPr>
          <a:lstStyle/>
          <a:p>
            <a:pPr marL="214308" indent="-214308">
              <a:buFont typeface="Arial" panose="020B0604020202020204" pitchFamily="34" charset="0"/>
              <a:buChar char="•"/>
            </a:pPr>
            <a:r>
              <a:rPr lang="en-US" sz="1350" dirty="0"/>
              <a:t>You can open the .txt files by dragging them into the program window or using in the </a:t>
            </a:r>
            <a:r>
              <a:rPr lang="en-US" sz="1350" b="1" dirty="0"/>
              <a:t>File&gt;Open</a:t>
            </a:r>
            <a:r>
              <a:rPr lang="en-US" sz="1350" dirty="0"/>
              <a:t> command.</a:t>
            </a:r>
            <a:endParaRPr lang="pt-BR" sz="1350" dirty="0"/>
          </a:p>
        </p:txBody>
      </p:sp>
      <p:pic>
        <p:nvPicPr>
          <p:cNvPr id="3" name="Imagem 2"/>
          <p:cNvPicPr>
            <a:picLocks noChangeAspect="1"/>
          </p:cNvPicPr>
          <p:nvPr/>
        </p:nvPicPr>
        <p:blipFill>
          <a:blip r:embed="rId2"/>
          <a:stretch>
            <a:fillRect/>
          </a:stretch>
        </p:blipFill>
        <p:spPr>
          <a:xfrm>
            <a:off x="2855664" y="2278538"/>
            <a:ext cx="6188273" cy="3297996"/>
          </a:xfrm>
          <a:prstGeom prst="rect">
            <a:avLst/>
          </a:prstGeom>
        </p:spPr>
      </p:pic>
      <p:pic>
        <p:nvPicPr>
          <p:cNvPr id="7" name="Imagem 6"/>
          <p:cNvPicPr/>
          <p:nvPr/>
        </p:nvPicPr>
        <p:blipFill>
          <a:blip r:embed="rId3"/>
          <a:stretch>
            <a:fillRect/>
          </a:stretch>
        </p:blipFill>
        <p:spPr>
          <a:xfrm>
            <a:off x="388808" y="3583429"/>
            <a:ext cx="1739741" cy="1993106"/>
          </a:xfrm>
          <a:prstGeom prst="rect">
            <a:avLst/>
          </a:prstGeom>
        </p:spPr>
      </p:pic>
    </p:spTree>
    <p:extLst>
      <p:ext uri="{BB962C8B-B14F-4D97-AF65-F5344CB8AC3E}">
        <p14:creationId xmlns:p14="http://schemas.microsoft.com/office/powerpoint/2010/main" val="298850019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ítulo 5"/>
          <p:cNvSpPr>
            <a:spLocks noGrp="1"/>
          </p:cNvSpPr>
          <p:nvPr>
            <p:ph type="title"/>
          </p:nvPr>
        </p:nvSpPr>
        <p:spPr/>
        <p:txBody>
          <a:bodyPr/>
          <a:lstStyle/>
          <a:p>
            <a:pPr algn="ctr"/>
            <a:r>
              <a:rPr lang="en-US" b="1" dirty="0"/>
              <a:t>Opening EPMA X-ray maps</a:t>
            </a:r>
            <a:endParaRPr lang="pt-BR" dirty="0"/>
          </a:p>
        </p:txBody>
      </p:sp>
      <p:sp>
        <p:nvSpPr>
          <p:cNvPr id="4" name="Retângulo 3"/>
          <p:cNvSpPr/>
          <p:nvPr/>
        </p:nvSpPr>
        <p:spPr>
          <a:xfrm>
            <a:off x="276147" y="2121035"/>
            <a:ext cx="2249606" cy="749436"/>
          </a:xfrm>
          <a:prstGeom prst="rect">
            <a:avLst/>
          </a:prstGeom>
        </p:spPr>
        <p:txBody>
          <a:bodyPr wrap="square">
            <a:spAutoFit/>
          </a:bodyPr>
          <a:lstStyle/>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Press </a:t>
            </a:r>
            <a:r>
              <a:rPr lang="en-US" sz="1350" b="1" dirty="0">
                <a:latin typeface="Calibri" panose="020F0502020204030204" pitchFamily="34" charset="0"/>
                <a:ea typeface="Calibri" panose="020F0502020204030204" pitchFamily="34" charset="0"/>
                <a:cs typeface="Times New Roman" panose="02020603050405020304" pitchFamily="18" charset="0"/>
              </a:rPr>
              <a:t>File&gt;Save All</a:t>
            </a:r>
            <a:r>
              <a:rPr lang="en-US" sz="1350" dirty="0">
                <a:latin typeface="Calibri" panose="020F0502020204030204" pitchFamily="34" charset="0"/>
                <a:ea typeface="Calibri" panose="020F0502020204030204" pitchFamily="34" charset="0"/>
                <a:cs typeface="Times New Roman" panose="02020603050405020304" pitchFamily="18" charset="0"/>
              </a:rPr>
              <a:t> to save the images in .</a:t>
            </a:r>
            <a:r>
              <a:rPr lang="en-US" sz="1350" dirty="0" err="1">
                <a:latin typeface="Calibri" panose="020F0502020204030204" pitchFamily="34" charset="0"/>
                <a:ea typeface="Calibri" panose="020F0502020204030204" pitchFamily="34" charset="0"/>
                <a:cs typeface="Times New Roman" panose="02020603050405020304" pitchFamily="18" charset="0"/>
              </a:rPr>
              <a:t>img</a:t>
            </a:r>
            <a:r>
              <a:rPr lang="en-US" sz="1350" dirty="0">
                <a:latin typeface="Calibri" panose="020F0502020204030204" pitchFamily="34" charset="0"/>
                <a:ea typeface="Calibri" panose="020F0502020204030204" pitchFamily="34" charset="0"/>
                <a:cs typeface="Times New Roman" panose="02020603050405020304" pitchFamily="18" charset="0"/>
              </a:rPr>
              <a:t> extension.</a:t>
            </a:r>
            <a:endParaRPr lang="pt-BR" sz="1350" dirty="0">
              <a:latin typeface="Calibri" panose="020F0502020204030204" pitchFamily="34" charset="0"/>
              <a:ea typeface="Calibri" panose="020F0502020204030204" pitchFamily="34" charset="0"/>
              <a:cs typeface="Times New Roman" panose="02020603050405020304" pitchFamily="18" charset="0"/>
            </a:endParaRPr>
          </a:p>
        </p:txBody>
      </p:sp>
      <p:sp>
        <p:nvSpPr>
          <p:cNvPr id="5" name="Retângulo 4"/>
          <p:cNvSpPr/>
          <p:nvPr/>
        </p:nvSpPr>
        <p:spPr>
          <a:xfrm>
            <a:off x="3257305" y="2121035"/>
            <a:ext cx="2459696" cy="971741"/>
          </a:xfrm>
          <a:prstGeom prst="rect">
            <a:avLst/>
          </a:prstGeom>
        </p:spPr>
        <p:txBody>
          <a:bodyPr wrap="square">
            <a:spAutoFit/>
          </a:bodyPr>
          <a:lstStyle/>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To view all images in the screen, press </a:t>
            </a:r>
            <a:r>
              <a:rPr lang="en-US" sz="1350" b="1" dirty="0">
                <a:latin typeface="Calibri" panose="020F0502020204030204" pitchFamily="34" charset="0"/>
                <a:ea typeface="Calibri" panose="020F0502020204030204" pitchFamily="34" charset="0"/>
                <a:cs typeface="Times New Roman" panose="02020603050405020304" pitchFamily="18" charset="0"/>
              </a:rPr>
              <a:t>Window&gt;Tile Vertically</a:t>
            </a:r>
            <a:r>
              <a:rPr lang="en-US" sz="1350" dirty="0">
                <a:latin typeface="Calibri" panose="020F0502020204030204" pitchFamily="34" charset="0"/>
                <a:ea typeface="Calibri" panose="020F0502020204030204" pitchFamily="34" charset="0"/>
                <a:cs typeface="Times New Roman" panose="02020603050405020304" pitchFamily="18" charset="0"/>
              </a:rPr>
              <a:t> or </a:t>
            </a:r>
            <a:r>
              <a:rPr lang="en-US" sz="1350" b="1" dirty="0">
                <a:latin typeface="Calibri" panose="020F0502020204030204" pitchFamily="34" charset="0"/>
                <a:ea typeface="Calibri" panose="020F0502020204030204" pitchFamily="34" charset="0"/>
                <a:cs typeface="Times New Roman" panose="02020603050405020304" pitchFamily="18" charset="0"/>
              </a:rPr>
              <a:t>Tile Horizontally</a:t>
            </a:r>
            <a:r>
              <a:rPr lang="en-US" sz="1350" dirty="0">
                <a:latin typeface="Calibri" panose="020F0502020204030204" pitchFamily="34" charset="0"/>
                <a:ea typeface="Calibri" panose="020F0502020204030204" pitchFamily="34" charset="0"/>
                <a:cs typeface="Times New Roman" panose="02020603050405020304" pitchFamily="18" charset="0"/>
              </a:rPr>
              <a:t>.</a:t>
            </a:r>
            <a:endParaRPr lang="pt-BR" sz="1350" dirty="0">
              <a:latin typeface="Calibri" panose="020F0502020204030204" pitchFamily="34" charset="0"/>
              <a:ea typeface="Calibri" panose="020F0502020204030204" pitchFamily="34" charset="0"/>
              <a:cs typeface="Times New Roman" panose="02020603050405020304" pitchFamily="18" charset="0"/>
            </a:endParaRPr>
          </a:p>
        </p:txBody>
      </p:sp>
      <p:pic>
        <p:nvPicPr>
          <p:cNvPr id="9" name="Imagem 8"/>
          <p:cNvPicPr/>
          <p:nvPr/>
        </p:nvPicPr>
        <p:blipFill>
          <a:blip r:embed="rId2"/>
          <a:stretch>
            <a:fillRect/>
          </a:stretch>
        </p:blipFill>
        <p:spPr>
          <a:xfrm>
            <a:off x="276145" y="3041192"/>
            <a:ext cx="2285270" cy="2410119"/>
          </a:xfrm>
          <a:prstGeom prst="rect">
            <a:avLst/>
          </a:prstGeom>
        </p:spPr>
      </p:pic>
      <p:pic>
        <p:nvPicPr>
          <p:cNvPr id="10" name="Imagem 9"/>
          <p:cNvPicPr/>
          <p:nvPr/>
        </p:nvPicPr>
        <p:blipFill rotWithShape="1">
          <a:blip r:embed="rId3">
            <a:extLst>
              <a:ext uri="{28A0092B-C50C-407E-A947-70E740481C1C}">
                <a14:useLocalDpi xmlns:a14="http://schemas.microsoft.com/office/drawing/2010/main" val="0"/>
              </a:ext>
            </a:extLst>
          </a:blip>
          <a:srcRect l="56497"/>
          <a:stretch/>
        </p:blipFill>
        <p:spPr bwMode="auto">
          <a:xfrm>
            <a:off x="3584800" y="2802979"/>
            <a:ext cx="1849331" cy="2886551"/>
          </a:xfrm>
          <a:prstGeom prst="rect">
            <a:avLst/>
          </a:prstGeom>
          <a:noFill/>
        </p:spPr>
      </p:pic>
      <p:sp>
        <p:nvSpPr>
          <p:cNvPr id="11" name="Retângulo 10"/>
          <p:cNvSpPr/>
          <p:nvPr/>
        </p:nvSpPr>
        <p:spPr>
          <a:xfrm>
            <a:off x="6196990" y="2121037"/>
            <a:ext cx="2798351" cy="749436"/>
          </a:xfrm>
          <a:prstGeom prst="rect">
            <a:avLst/>
          </a:prstGeom>
        </p:spPr>
        <p:txBody>
          <a:bodyPr wrap="square">
            <a:spAutoFit/>
          </a:bodyPr>
          <a:lstStyle/>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Go to </a:t>
            </a:r>
            <a:r>
              <a:rPr lang="en-US" sz="1350" b="1" dirty="0">
                <a:latin typeface="Calibri" panose="020F0502020204030204" pitchFamily="34" charset="0"/>
                <a:ea typeface="Calibri" panose="020F0502020204030204" pitchFamily="34" charset="0"/>
                <a:cs typeface="Times New Roman" panose="02020603050405020304" pitchFamily="18" charset="0"/>
              </a:rPr>
              <a:t>View&gt;Smooth</a:t>
            </a:r>
            <a:r>
              <a:rPr lang="en-US" sz="1350" dirty="0">
                <a:latin typeface="Calibri" panose="020F0502020204030204" pitchFamily="34" charset="0"/>
                <a:ea typeface="Calibri" panose="020F0502020204030204" pitchFamily="34" charset="0"/>
                <a:cs typeface="Times New Roman" panose="02020603050405020304" pitchFamily="18" charset="0"/>
              </a:rPr>
              <a:t> to smooth the pixelated aspect of the images.</a:t>
            </a:r>
            <a:endParaRPr lang="pt-BR" sz="1350" dirty="0">
              <a:latin typeface="Calibri" panose="020F0502020204030204" pitchFamily="34" charset="0"/>
              <a:ea typeface="Calibri" panose="020F0502020204030204" pitchFamily="34" charset="0"/>
              <a:cs typeface="Times New Roman" panose="02020603050405020304" pitchFamily="18" charset="0"/>
            </a:endParaRPr>
          </a:p>
        </p:txBody>
      </p:sp>
      <p:pic>
        <p:nvPicPr>
          <p:cNvPr id="12" name="Imagem 11"/>
          <p:cNvPicPr/>
          <p:nvPr/>
        </p:nvPicPr>
        <p:blipFill rotWithShape="1">
          <a:blip r:embed="rId4"/>
          <a:srcRect r="39242"/>
          <a:stretch/>
        </p:blipFill>
        <p:spPr>
          <a:xfrm>
            <a:off x="6707204" y="2966012"/>
            <a:ext cx="2066020" cy="857250"/>
          </a:xfrm>
          <a:prstGeom prst="rect">
            <a:avLst/>
          </a:prstGeom>
        </p:spPr>
      </p:pic>
    </p:spTree>
    <p:extLst>
      <p:ext uri="{BB962C8B-B14F-4D97-AF65-F5344CB8AC3E}">
        <p14:creationId xmlns:p14="http://schemas.microsoft.com/office/powerpoint/2010/main" val="426366206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ítulo 5"/>
          <p:cNvSpPr>
            <a:spLocks noGrp="1"/>
          </p:cNvSpPr>
          <p:nvPr>
            <p:ph type="title"/>
          </p:nvPr>
        </p:nvSpPr>
        <p:spPr/>
        <p:txBody>
          <a:bodyPr/>
          <a:lstStyle/>
          <a:p>
            <a:pPr algn="ctr"/>
            <a:r>
              <a:rPr lang="en-US" b="1" dirty="0"/>
              <a:t>Opening EPMA X-ray maps</a:t>
            </a:r>
            <a:endParaRPr lang="pt-BR" dirty="0"/>
          </a:p>
        </p:txBody>
      </p:sp>
      <p:sp>
        <p:nvSpPr>
          <p:cNvPr id="2" name="Retângulo 1"/>
          <p:cNvSpPr/>
          <p:nvPr/>
        </p:nvSpPr>
        <p:spPr>
          <a:xfrm>
            <a:off x="315810" y="1927923"/>
            <a:ext cx="3651774" cy="1048685"/>
          </a:xfrm>
          <a:prstGeom prst="rect">
            <a:avLst/>
          </a:prstGeom>
        </p:spPr>
        <p:txBody>
          <a:bodyPr wrap="square">
            <a:spAutoFit/>
          </a:bodyPr>
          <a:lstStyle/>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Double click in the Mg image and check the information shown. </a:t>
            </a:r>
          </a:p>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The </a:t>
            </a:r>
            <a:r>
              <a:rPr lang="en-US" sz="1350" b="1" dirty="0">
                <a:latin typeface="Calibri" panose="020F0502020204030204" pitchFamily="34" charset="0"/>
                <a:ea typeface="Calibri" panose="020F0502020204030204" pitchFamily="34" charset="0"/>
                <a:cs typeface="Times New Roman" panose="02020603050405020304" pitchFamily="18" charset="0"/>
              </a:rPr>
              <a:t>Label/Notes</a:t>
            </a:r>
            <a:r>
              <a:rPr lang="en-US" sz="1350" dirty="0">
                <a:latin typeface="Calibri" panose="020F0502020204030204" pitchFamily="34" charset="0"/>
                <a:ea typeface="Calibri" panose="020F0502020204030204" pitchFamily="34" charset="0"/>
                <a:cs typeface="Times New Roman" panose="02020603050405020304" pitchFamily="18" charset="0"/>
              </a:rPr>
              <a:t> tab must show the element name and the X-ray line in </a:t>
            </a:r>
            <a:r>
              <a:rPr lang="en-US" sz="1350" b="1" dirty="0">
                <a:latin typeface="Calibri" panose="020F0502020204030204" pitchFamily="34" charset="0"/>
                <a:ea typeface="Calibri" panose="020F0502020204030204" pitchFamily="34" charset="0"/>
                <a:cs typeface="Times New Roman" panose="02020603050405020304" pitchFamily="18" charset="0"/>
              </a:rPr>
              <a:t>Image Label</a:t>
            </a:r>
            <a:r>
              <a:rPr lang="en-US" sz="1350" dirty="0">
                <a:latin typeface="Calibri" panose="020F0502020204030204" pitchFamily="34" charset="0"/>
                <a:ea typeface="Calibri" panose="020F0502020204030204" pitchFamily="34" charset="0"/>
                <a:cs typeface="Times New Roman" panose="02020603050405020304" pitchFamily="18" charset="0"/>
              </a:rPr>
              <a:t>. </a:t>
            </a:r>
          </a:p>
        </p:txBody>
      </p:sp>
      <p:pic>
        <p:nvPicPr>
          <p:cNvPr id="11" name="Imagem 10"/>
          <p:cNvPicPr/>
          <p:nvPr/>
        </p:nvPicPr>
        <p:blipFill>
          <a:blip r:embed="rId2"/>
          <a:stretch>
            <a:fillRect/>
          </a:stretch>
        </p:blipFill>
        <p:spPr>
          <a:xfrm>
            <a:off x="315810" y="3119376"/>
            <a:ext cx="3729514" cy="2743200"/>
          </a:xfrm>
          <a:prstGeom prst="rect">
            <a:avLst/>
          </a:prstGeom>
        </p:spPr>
      </p:pic>
      <p:sp>
        <p:nvSpPr>
          <p:cNvPr id="12" name="Retângulo 11"/>
          <p:cNvSpPr/>
          <p:nvPr/>
        </p:nvSpPr>
        <p:spPr>
          <a:xfrm>
            <a:off x="4868236" y="2125266"/>
            <a:ext cx="3462353" cy="749436"/>
          </a:xfrm>
          <a:prstGeom prst="rect">
            <a:avLst/>
          </a:prstGeom>
        </p:spPr>
        <p:txBody>
          <a:bodyPr wrap="square">
            <a:spAutoFit/>
          </a:bodyPr>
          <a:lstStyle/>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In the </a:t>
            </a:r>
            <a:r>
              <a:rPr lang="en-US" sz="1350" b="1" dirty="0">
                <a:latin typeface="Calibri" panose="020F0502020204030204" pitchFamily="34" charset="0"/>
                <a:ea typeface="Calibri" panose="020F0502020204030204" pitchFamily="34" charset="0"/>
                <a:cs typeface="Times New Roman" panose="02020603050405020304" pitchFamily="18" charset="0"/>
              </a:rPr>
              <a:t>Registration</a:t>
            </a:r>
            <a:r>
              <a:rPr lang="en-US" sz="1350" dirty="0">
                <a:latin typeface="Calibri" panose="020F0502020204030204" pitchFamily="34" charset="0"/>
                <a:ea typeface="Calibri" panose="020F0502020204030204" pitchFamily="34" charset="0"/>
                <a:cs typeface="Times New Roman" panose="02020603050405020304" pitchFamily="18" charset="0"/>
              </a:rPr>
              <a:t> tab, click in </a:t>
            </a:r>
            <a:r>
              <a:rPr lang="en-US" sz="1350" b="1" dirty="0">
                <a:latin typeface="Calibri" panose="020F0502020204030204" pitchFamily="34" charset="0"/>
                <a:ea typeface="Calibri" panose="020F0502020204030204" pitchFamily="34" charset="0"/>
                <a:cs typeface="Times New Roman" panose="02020603050405020304" pitchFamily="18" charset="0"/>
              </a:rPr>
              <a:t>Z registration</a:t>
            </a:r>
            <a:r>
              <a:rPr lang="en-US" sz="1350" dirty="0">
                <a:latin typeface="Calibri" panose="020F0502020204030204" pitchFamily="34" charset="0"/>
                <a:ea typeface="Calibri" panose="020F0502020204030204" pitchFamily="34" charset="0"/>
                <a:cs typeface="Times New Roman" panose="02020603050405020304" pitchFamily="18" charset="0"/>
              </a:rPr>
              <a:t> to check coordinates of the image center and vertices. </a:t>
            </a:r>
          </a:p>
        </p:txBody>
      </p:sp>
      <p:pic>
        <p:nvPicPr>
          <p:cNvPr id="13" name="Imagem 12"/>
          <p:cNvPicPr>
            <a:picLocks noChangeAspect="1"/>
          </p:cNvPicPr>
          <p:nvPr/>
        </p:nvPicPr>
        <p:blipFill>
          <a:blip r:embed="rId3"/>
          <a:stretch>
            <a:fillRect/>
          </a:stretch>
        </p:blipFill>
        <p:spPr>
          <a:xfrm>
            <a:off x="4661668" y="3331202"/>
            <a:ext cx="4051143" cy="2053006"/>
          </a:xfrm>
          <a:prstGeom prst="rect">
            <a:avLst/>
          </a:prstGeom>
        </p:spPr>
      </p:pic>
    </p:spTree>
    <p:extLst>
      <p:ext uri="{BB962C8B-B14F-4D97-AF65-F5344CB8AC3E}">
        <p14:creationId xmlns:p14="http://schemas.microsoft.com/office/powerpoint/2010/main" val="267699328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ítulo 5"/>
          <p:cNvSpPr>
            <a:spLocks noGrp="1"/>
          </p:cNvSpPr>
          <p:nvPr>
            <p:ph type="title"/>
          </p:nvPr>
        </p:nvSpPr>
        <p:spPr/>
        <p:txBody>
          <a:bodyPr/>
          <a:lstStyle/>
          <a:p>
            <a:pPr algn="ctr"/>
            <a:r>
              <a:rPr lang="en-US" b="1" dirty="0"/>
              <a:t>Opening EPMA X-ray maps</a:t>
            </a:r>
            <a:endParaRPr lang="pt-BR" dirty="0"/>
          </a:p>
        </p:txBody>
      </p:sp>
      <p:sp>
        <p:nvSpPr>
          <p:cNvPr id="2" name="Retângulo 1"/>
          <p:cNvSpPr/>
          <p:nvPr/>
        </p:nvSpPr>
        <p:spPr>
          <a:xfrm>
            <a:off x="125318" y="2026052"/>
            <a:ext cx="4398485" cy="971741"/>
          </a:xfrm>
          <a:prstGeom prst="rect">
            <a:avLst/>
          </a:prstGeom>
        </p:spPr>
        <p:txBody>
          <a:bodyPr wrap="square">
            <a:spAutoFit/>
          </a:bodyPr>
          <a:lstStyle/>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In the </a:t>
            </a:r>
            <a:r>
              <a:rPr lang="en-US" sz="1350" b="1" dirty="0">
                <a:latin typeface="Calibri" panose="020F0502020204030204" pitchFamily="34" charset="0"/>
                <a:ea typeface="Calibri" panose="020F0502020204030204" pitchFamily="34" charset="0"/>
                <a:cs typeface="Times New Roman" panose="02020603050405020304" pitchFamily="18" charset="0"/>
              </a:rPr>
              <a:t>EPMA</a:t>
            </a:r>
            <a:r>
              <a:rPr lang="en-US" sz="1350" dirty="0">
                <a:latin typeface="Calibri" panose="020F0502020204030204" pitchFamily="34" charset="0"/>
                <a:ea typeface="Calibri" panose="020F0502020204030204" pitchFamily="34" charset="0"/>
                <a:cs typeface="Times New Roman" panose="02020603050405020304" pitchFamily="18" charset="0"/>
              </a:rPr>
              <a:t> tab check if the Element name and X-ray line are correct. It can be unwritten for elements that are abbreviated with only one letter (e.g., K, S, P, F) so you must insert the information and click in apply, then close.</a:t>
            </a:r>
            <a:endParaRPr lang="pt-BR" sz="1350" dirty="0">
              <a:latin typeface="Calibri" panose="020F0502020204030204" pitchFamily="34" charset="0"/>
              <a:ea typeface="Calibri" panose="020F0502020204030204" pitchFamily="34" charset="0"/>
              <a:cs typeface="Times New Roman" panose="02020603050405020304" pitchFamily="18" charset="0"/>
            </a:endParaRPr>
          </a:p>
        </p:txBody>
      </p:sp>
      <p:pic>
        <p:nvPicPr>
          <p:cNvPr id="5" name="Imagem 4"/>
          <p:cNvPicPr/>
          <p:nvPr/>
        </p:nvPicPr>
        <p:blipFill>
          <a:blip r:embed="rId2"/>
          <a:stretch>
            <a:fillRect/>
          </a:stretch>
        </p:blipFill>
        <p:spPr>
          <a:xfrm>
            <a:off x="477662" y="3102798"/>
            <a:ext cx="3693795" cy="2757488"/>
          </a:xfrm>
          <a:prstGeom prst="rect">
            <a:avLst/>
          </a:prstGeom>
        </p:spPr>
      </p:pic>
      <p:sp>
        <p:nvSpPr>
          <p:cNvPr id="4" name="Retângulo 3"/>
          <p:cNvSpPr/>
          <p:nvPr/>
        </p:nvSpPr>
        <p:spPr>
          <a:xfrm>
            <a:off x="4923358" y="4243047"/>
            <a:ext cx="3967254" cy="1194045"/>
          </a:xfrm>
          <a:prstGeom prst="rect">
            <a:avLst/>
          </a:prstGeom>
        </p:spPr>
        <p:txBody>
          <a:bodyPr wrap="square">
            <a:spAutoFit/>
          </a:bodyPr>
          <a:lstStyle/>
          <a:p>
            <a:pPr>
              <a:lnSpc>
                <a:spcPct val="107000"/>
              </a:lnSpc>
              <a:spcAft>
                <a:spcPts val="600"/>
              </a:spcAft>
            </a:pPr>
            <a:r>
              <a:rPr lang="en-US" sz="1350" dirty="0">
                <a:latin typeface="Calibri" panose="020F0502020204030204" pitchFamily="34" charset="0"/>
                <a:ea typeface="Calibri" panose="020F0502020204030204" pitchFamily="34" charset="0"/>
                <a:cs typeface="Times New Roman" panose="02020603050405020304" pitchFamily="18" charset="0"/>
              </a:rPr>
              <a:t>Close the images that are not useful to identify minerals (especially the acquired by EDS), either because the signal is very low (ex: As, Cu, Ce) or because they are showing interference with other elements (e.g., F and Fe, </a:t>
            </a:r>
            <a:r>
              <a:rPr lang="en-US" sz="1350" dirty="0" err="1">
                <a:latin typeface="Calibri" panose="020F0502020204030204" pitchFamily="34" charset="0"/>
                <a:ea typeface="Calibri" panose="020F0502020204030204" pitchFamily="34" charset="0"/>
                <a:cs typeface="Times New Roman" panose="02020603050405020304" pitchFamily="18" charset="0"/>
              </a:rPr>
              <a:t>Zr</a:t>
            </a:r>
            <a:r>
              <a:rPr lang="en-US" sz="1350" dirty="0">
                <a:latin typeface="Calibri" panose="020F0502020204030204" pitchFamily="34" charset="0"/>
                <a:ea typeface="Calibri" panose="020F0502020204030204" pitchFamily="34" charset="0"/>
                <a:cs typeface="Times New Roman" panose="02020603050405020304" pitchFamily="18" charset="0"/>
              </a:rPr>
              <a:t> and P, Y and P).</a:t>
            </a:r>
            <a:endParaRPr lang="pt-BR" sz="1350" dirty="0">
              <a:latin typeface="Calibri" panose="020F0502020204030204" pitchFamily="34"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18919453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b="1" dirty="0"/>
              <a:t>Observing elements distribution</a:t>
            </a:r>
            <a:endParaRPr lang="pt-BR" dirty="0"/>
          </a:p>
        </p:txBody>
      </p:sp>
      <p:sp>
        <p:nvSpPr>
          <p:cNvPr id="3" name="Retângulo 2"/>
          <p:cNvSpPr/>
          <p:nvPr/>
        </p:nvSpPr>
        <p:spPr>
          <a:xfrm>
            <a:off x="261653" y="2258844"/>
            <a:ext cx="3654845" cy="1131079"/>
          </a:xfrm>
          <a:prstGeom prst="rect">
            <a:avLst/>
          </a:prstGeom>
        </p:spPr>
        <p:txBody>
          <a:bodyPr wrap="square">
            <a:spAutoFit/>
          </a:bodyPr>
          <a:lstStyle/>
          <a:p>
            <a:pPr marL="214308" indent="-214308">
              <a:buFont typeface="Arial" panose="020B0604020202020204" pitchFamily="34" charset="0"/>
              <a:buChar char="•"/>
            </a:pPr>
            <a:r>
              <a:rPr lang="en-US" sz="1350" dirty="0"/>
              <a:t>Open the </a:t>
            </a:r>
            <a:r>
              <a:rPr lang="en-US" sz="1350" dirty="0" err="1"/>
              <a:t>Mn</a:t>
            </a:r>
            <a:r>
              <a:rPr lang="en-US" sz="1350" dirty="0"/>
              <a:t> image and expand the color bar located in the bottom of the window by dragging its upper limit above. You will see the garnet pixels shown in the color bar in the range of green to yellow colors. </a:t>
            </a:r>
          </a:p>
        </p:txBody>
      </p:sp>
      <p:pic>
        <p:nvPicPr>
          <p:cNvPr id="4" name="Imagem 3"/>
          <p:cNvPicPr/>
          <p:nvPr/>
        </p:nvPicPr>
        <p:blipFill>
          <a:blip r:embed="rId2"/>
          <a:stretch>
            <a:fillRect/>
          </a:stretch>
        </p:blipFill>
        <p:spPr>
          <a:xfrm>
            <a:off x="5509790" y="2870511"/>
            <a:ext cx="867621" cy="321943"/>
          </a:xfrm>
          <a:prstGeom prst="rect">
            <a:avLst/>
          </a:prstGeom>
        </p:spPr>
      </p:pic>
      <p:pic>
        <p:nvPicPr>
          <p:cNvPr id="5" name="Imagem 4"/>
          <p:cNvPicPr/>
          <p:nvPr/>
        </p:nvPicPr>
        <p:blipFill>
          <a:blip r:embed="rId3"/>
          <a:stretch>
            <a:fillRect/>
          </a:stretch>
        </p:blipFill>
        <p:spPr>
          <a:xfrm>
            <a:off x="107415" y="3429002"/>
            <a:ext cx="4464586" cy="2451941"/>
          </a:xfrm>
          <a:prstGeom prst="rect">
            <a:avLst/>
          </a:prstGeom>
        </p:spPr>
      </p:pic>
      <p:sp>
        <p:nvSpPr>
          <p:cNvPr id="6" name="Retângulo 5"/>
          <p:cNvSpPr/>
          <p:nvPr/>
        </p:nvSpPr>
        <p:spPr>
          <a:xfrm>
            <a:off x="4808863" y="2293081"/>
            <a:ext cx="3916497" cy="715581"/>
          </a:xfrm>
          <a:prstGeom prst="rect">
            <a:avLst/>
          </a:prstGeom>
        </p:spPr>
        <p:txBody>
          <a:bodyPr wrap="square">
            <a:spAutoFit/>
          </a:bodyPr>
          <a:lstStyle/>
          <a:p>
            <a:pPr marL="214308" indent="-214308">
              <a:buFont typeface="Arial" panose="020B0604020202020204" pitchFamily="34" charset="0"/>
              <a:buChar char="•"/>
            </a:pPr>
            <a:r>
              <a:rPr lang="en-US" sz="1350" dirty="0"/>
              <a:t>You can change and custom the color palette as you wish, by clicking in the Palette menu, or in the icons</a:t>
            </a:r>
            <a:endParaRPr lang="pt-BR" sz="1350" dirty="0"/>
          </a:p>
        </p:txBody>
      </p:sp>
      <p:pic>
        <p:nvPicPr>
          <p:cNvPr id="7" name="Imagem 6"/>
          <p:cNvPicPr/>
          <p:nvPr/>
        </p:nvPicPr>
        <p:blipFill>
          <a:blip r:embed="rId4"/>
          <a:stretch>
            <a:fillRect/>
          </a:stretch>
        </p:blipFill>
        <p:spPr>
          <a:xfrm>
            <a:off x="5081186" y="3395949"/>
            <a:ext cx="3371850" cy="1028700"/>
          </a:xfrm>
          <a:prstGeom prst="rect">
            <a:avLst/>
          </a:prstGeom>
        </p:spPr>
      </p:pic>
      <p:cxnSp>
        <p:nvCxnSpPr>
          <p:cNvPr id="9" name="Conector de seta reta 8"/>
          <p:cNvCxnSpPr/>
          <p:nvPr/>
        </p:nvCxnSpPr>
        <p:spPr>
          <a:xfrm>
            <a:off x="413133" y="4905950"/>
            <a:ext cx="470972" cy="446183"/>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60788954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b="1" dirty="0"/>
              <a:t>Observing elements distribution</a:t>
            </a:r>
            <a:endParaRPr lang="pt-BR" dirty="0"/>
          </a:p>
        </p:txBody>
      </p:sp>
      <p:sp>
        <p:nvSpPr>
          <p:cNvPr id="8" name="Retângulo 7"/>
          <p:cNvSpPr/>
          <p:nvPr/>
        </p:nvSpPr>
        <p:spPr>
          <a:xfrm>
            <a:off x="176982" y="2128565"/>
            <a:ext cx="4172639" cy="715581"/>
          </a:xfrm>
          <a:prstGeom prst="rect">
            <a:avLst/>
          </a:prstGeom>
        </p:spPr>
        <p:txBody>
          <a:bodyPr wrap="square">
            <a:spAutoFit/>
          </a:bodyPr>
          <a:lstStyle/>
          <a:p>
            <a:pPr marL="214308" indent="-214308">
              <a:buFont typeface="Arial" panose="020B0604020202020204" pitchFamily="34" charset="0"/>
              <a:buChar char="•"/>
            </a:pPr>
            <a:r>
              <a:rPr lang="en-US" sz="1350" dirty="0"/>
              <a:t>To enhance garnet </a:t>
            </a:r>
            <a:r>
              <a:rPr lang="en-US" sz="1350" dirty="0" err="1"/>
              <a:t>Mn</a:t>
            </a:r>
            <a:r>
              <a:rPr lang="en-US" sz="1350" dirty="0"/>
              <a:t> zoning, drag the left and right bars of the color bar and limit the range to show only garnet pixels. </a:t>
            </a:r>
          </a:p>
        </p:txBody>
      </p:sp>
      <p:pic>
        <p:nvPicPr>
          <p:cNvPr id="10" name="Imagem 9"/>
          <p:cNvPicPr/>
          <p:nvPr/>
        </p:nvPicPr>
        <p:blipFill>
          <a:blip r:embed="rId2"/>
          <a:stretch>
            <a:fillRect/>
          </a:stretch>
        </p:blipFill>
        <p:spPr>
          <a:xfrm>
            <a:off x="201104" y="2941801"/>
            <a:ext cx="4050030" cy="2364105"/>
          </a:xfrm>
          <a:prstGeom prst="rect">
            <a:avLst/>
          </a:prstGeom>
        </p:spPr>
      </p:pic>
      <p:pic>
        <p:nvPicPr>
          <p:cNvPr id="11" name="Imagem 10"/>
          <p:cNvPicPr/>
          <p:nvPr/>
        </p:nvPicPr>
        <p:blipFill>
          <a:blip r:embed="rId3"/>
          <a:stretch>
            <a:fillRect/>
          </a:stretch>
        </p:blipFill>
        <p:spPr>
          <a:xfrm>
            <a:off x="5299587" y="3429002"/>
            <a:ext cx="3422333" cy="864394"/>
          </a:xfrm>
          <a:prstGeom prst="rect">
            <a:avLst/>
          </a:prstGeom>
        </p:spPr>
      </p:pic>
      <p:sp>
        <p:nvSpPr>
          <p:cNvPr id="12" name="Retângulo 11"/>
          <p:cNvSpPr/>
          <p:nvPr/>
        </p:nvSpPr>
        <p:spPr>
          <a:xfrm>
            <a:off x="4572000" y="2128565"/>
            <a:ext cx="4572000" cy="715581"/>
          </a:xfrm>
          <a:prstGeom prst="rect">
            <a:avLst/>
          </a:prstGeom>
        </p:spPr>
        <p:txBody>
          <a:bodyPr>
            <a:spAutoFit/>
          </a:bodyPr>
          <a:lstStyle/>
          <a:p>
            <a:pPr marL="214308" indent="-214308">
              <a:buFont typeface="Arial" panose="020B0604020202020204" pitchFamily="34" charset="0"/>
              <a:buChar char="•"/>
            </a:pPr>
            <a:r>
              <a:rPr lang="en-US" sz="1350" dirty="0"/>
              <a:t>As default, pixel intensities above the selected values are shown in red. You can change it by clicking in </a:t>
            </a:r>
            <a:r>
              <a:rPr lang="en-US" sz="1350" b="1" dirty="0"/>
              <a:t>View&gt;Background</a:t>
            </a:r>
            <a:r>
              <a:rPr lang="en-US" sz="1350" dirty="0"/>
              <a:t>, and red pixels will become invisible. </a:t>
            </a:r>
          </a:p>
        </p:txBody>
      </p:sp>
      <p:cxnSp>
        <p:nvCxnSpPr>
          <p:cNvPr id="14" name="Conector de seta reta 13"/>
          <p:cNvCxnSpPr/>
          <p:nvPr/>
        </p:nvCxnSpPr>
        <p:spPr>
          <a:xfrm flipH="1" flipV="1">
            <a:off x="1611219" y="5385186"/>
            <a:ext cx="123940" cy="388345"/>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6" name="Conector de seta reta 15"/>
          <p:cNvCxnSpPr/>
          <p:nvPr/>
        </p:nvCxnSpPr>
        <p:spPr>
          <a:xfrm flipV="1">
            <a:off x="3156335" y="5305907"/>
            <a:ext cx="115678" cy="558512"/>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7704906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b="1" dirty="0"/>
              <a:t>Observing elements distribution</a:t>
            </a:r>
            <a:endParaRPr lang="pt-BR" dirty="0"/>
          </a:p>
        </p:txBody>
      </p:sp>
      <p:sp>
        <p:nvSpPr>
          <p:cNvPr id="8" name="Retângulo 7"/>
          <p:cNvSpPr/>
          <p:nvPr/>
        </p:nvSpPr>
        <p:spPr>
          <a:xfrm>
            <a:off x="132203" y="2273013"/>
            <a:ext cx="4172639" cy="715581"/>
          </a:xfrm>
          <a:prstGeom prst="rect">
            <a:avLst/>
          </a:prstGeom>
        </p:spPr>
        <p:txBody>
          <a:bodyPr wrap="square">
            <a:spAutoFit/>
          </a:bodyPr>
          <a:lstStyle/>
          <a:p>
            <a:pPr marL="214308" indent="-214308">
              <a:buFont typeface="Arial" panose="020B0604020202020204" pitchFamily="34" charset="0"/>
              <a:buChar char="•"/>
            </a:pPr>
            <a:r>
              <a:rPr lang="en-US" sz="1350" dirty="0"/>
              <a:t>You can also change the pixels intensities scale for log scale clicking in Log, and then Lin to go back to the linear scale. </a:t>
            </a:r>
          </a:p>
        </p:txBody>
      </p:sp>
      <p:sp>
        <p:nvSpPr>
          <p:cNvPr id="3" name="Retângulo 2"/>
          <p:cNvSpPr/>
          <p:nvPr/>
        </p:nvSpPr>
        <p:spPr>
          <a:xfrm>
            <a:off x="4572000" y="2273013"/>
            <a:ext cx="4572000" cy="715581"/>
          </a:xfrm>
          <a:prstGeom prst="rect">
            <a:avLst/>
          </a:prstGeom>
        </p:spPr>
        <p:txBody>
          <a:bodyPr>
            <a:spAutoFit/>
          </a:bodyPr>
          <a:lstStyle/>
          <a:p>
            <a:pPr marL="214308" indent="-214308">
              <a:buFont typeface="Arial" panose="020B0604020202020204" pitchFamily="34" charset="0"/>
              <a:buChar char="•"/>
            </a:pPr>
            <a:r>
              <a:rPr lang="en-US" sz="1350" dirty="0"/>
              <a:t>Zoom in to view details of the image clicking in the arrow next to the Fit to window button and selecting a number or writing the percentage of zoom.</a:t>
            </a:r>
            <a:endParaRPr lang="pt-BR" sz="1350" dirty="0"/>
          </a:p>
        </p:txBody>
      </p:sp>
      <p:pic>
        <p:nvPicPr>
          <p:cNvPr id="7" name="Imagem 6"/>
          <p:cNvPicPr/>
          <p:nvPr/>
        </p:nvPicPr>
        <p:blipFill>
          <a:blip r:embed="rId2"/>
          <a:stretch>
            <a:fillRect/>
          </a:stretch>
        </p:blipFill>
        <p:spPr>
          <a:xfrm>
            <a:off x="1130521" y="2959312"/>
            <a:ext cx="1794459" cy="1440842"/>
          </a:xfrm>
          <a:prstGeom prst="rect">
            <a:avLst/>
          </a:prstGeom>
        </p:spPr>
      </p:pic>
      <p:pic>
        <p:nvPicPr>
          <p:cNvPr id="9" name="Imagem 8"/>
          <p:cNvPicPr/>
          <p:nvPr/>
        </p:nvPicPr>
        <p:blipFill>
          <a:blip r:embed="rId3"/>
          <a:stretch>
            <a:fillRect/>
          </a:stretch>
        </p:blipFill>
        <p:spPr>
          <a:xfrm>
            <a:off x="1130521" y="4476183"/>
            <a:ext cx="1836386" cy="1460446"/>
          </a:xfrm>
          <a:prstGeom prst="rect">
            <a:avLst/>
          </a:prstGeom>
        </p:spPr>
      </p:pic>
      <p:pic>
        <p:nvPicPr>
          <p:cNvPr id="12" name="Imagem 11"/>
          <p:cNvPicPr/>
          <p:nvPr/>
        </p:nvPicPr>
        <p:blipFill>
          <a:blip r:embed="rId4"/>
          <a:stretch>
            <a:fillRect/>
          </a:stretch>
        </p:blipFill>
        <p:spPr>
          <a:xfrm>
            <a:off x="6130889" y="2945749"/>
            <a:ext cx="1016262" cy="1350041"/>
          </a:xfrm>
          <a:prstGeom prst="rect">
            <a:avLst/>
          </a:prstGeom>
        </p:spPr>
      </p:pic>
      <p:cxnSp>
        <p:nvCxnSpPr>
          <p:cNvPr id="5" name="Conector de seta reta 4"/>
          <p:cNvCxnSpPr/>
          <p:nvPr/>
        </p:nvCxnSpPr>
        <p:spPr>
          <a:xfrm>
            <a:off x="735376" y="4040888"/>
            <a:ext cx="395144" cy="228837"/>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3" name="Conector de seta reta 12"/>
          <p:cNvCxnSpPr/>
          <p:nvPr/>
        </p:nvCxnSpPr>
        <p:spPr>
          <a:xfrm flipV="1">
            <a:off x="727114" y="5806580"/>
            <a:ext cx="403407" cy="104249"/>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4" name="Retângulo 13"/>
          <p:cNvSpPr/>
          <p:nvPr/>
        </p:nvSpPr>
        <p:spPr>
          <a:xfrm>
            <a:off x="4572003" y="5073600"/>
            <a:ext cx="4012937" cy="507831"/>
          </a:xfrm>
          <a:prstGeom prst="rect">
            <a:avLst/>
          </a:prstGeom>
        </p:spPr>
        <p:txBody>
          <a:bodyPr wrap="square">
            <a:spAutoFit/>
          </a:bodyPr>
          <a:lstStyle/>
          <a:p>
            <a:pPr marL="214308" indent="-214308">
              <a:buFont typeface="Arial" panose="020B0604020202020204" pitchFamily="34" charset="0"/>
              <a:buChar char="•"/>
            </a:pPr>
            <a:r>
              <a:rPr lang="en-US" sz="1350" dirty="0"/>
              <a:t>Now click in </a:t>
            </a:r>
            <a:r>
              <a:rPr lang="en-US" sz="1350" b="1" dirty="0"/>
              <a:t>Image&gt;Adjust to ROI</a:t>
            </a:r>
            <a:r>
              <a:rPr lang="en-US" sz="1350" dirty="0"/>
              <a:t>, or in the icon  The image is now showing all the pixels once again. </a:t>
            </a:r>
            <a:endParaRPr lang="pt-BR" sz="1350" dirty="0"/>
          </a:p>
        </p:txBody>
      </p:sp>
      <p:pic>
        <p:nvPicPr>
          <p:cNvPr id="15" name="Imagem 14"/>
          <p:cNvPicPr>
            <a:picLocks noChangeAspect="1"/>
          </p:cNvPicPr>
          <p:nvPr/>
        </p:nvPicPr>
        <p:blipFill>
          <a:blip r:embed="rId5"/>
          <a:stretch>
            <a:fillRect/>
          </a:stretch>
        </p:blipFill>
        <p:spPr>
          <a:xfrm>
            <a:off x="8227266" y="4752925"/>
            <a:ext cx="498137" cy="521858"/>
          </a:xfrm>
          <a:prstGeom prst="rect">
            <a:avLst/>
          </a:prstGeom>
        </p:spPr>
      </p:pic>
    </p:spTree>
    <p:extLst>
      <p:ext uri="{BB962C8B-B14F-4D97-AF65-F5344CB8AC3E}">
        <p14:creationId xmlns:p14="http://schemas.microsoft.com/office/powerpoint/2010/main" val="95227142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tângulo 9"/>
          <p:cNvSpPr/>
          <p:nvPr/>
        </p:nvSpPr>
        <p:spPr>
          <a:xfrm>
            <a:off x="132892" y="1765478"/>
            <a:ext cx="8311538" cy="923330"/>
          </a:xfrm>
          <a:prstGeom prst="rect">
            <a:avLst/>
          </a:prstGeom>
        </p:spPr>
        <p:txBody>
          <a:bodyPr wrap="square">
            <a:spAutoFit/>
          </a:bodyPr>
          <a:lstStyle/>
          <a:p>
            <a:pPr marL="214308" indent="-214308">
              <a:buFont typeface="Arial" panose="020B0604020202020204" pitchFamily="34" charset="0"/>
              <a:buChar char="•"/>
            </a:pPr>
            <a:r>
              <a:rPr lang="en-US" sz="1350" dirty="0"/>
              <a:t>Click in </a:t>
            </a:r>
            <a:r>
              <a:rPr lang="en-US" sz="1350" b="1" dirty="0"/>
              <a:t>Image&gt;Set ROI </a:t>
            </a:r>
            <a:r>
              <a:rPr lang="en-US" sz="1350" dirty="0"/>
              <a:t>or in the icon   </a:t>
            </a:r>
          </a:p>
          <a:p>
            <a:pPr marL="214308" indent="-214308">
              <a:buFont typeface="Arial" panose="020B0604020202020204" pitchFamily="34" charset="0"/>
              <a:buChar char="•"/>
            </a:pPr>
            <a:r>
              <a:rPr lang="en-US" sz="1350" dirty="0"/>
              <a:t>Draw a rectangle in the image biotite-rich matrix, as shown in the figure. </a:t>
            </a:r>
          </a:p>
          <a:p>
            <a:pPr marL="214308" indent="-214308">
              <a:buFont typeface="Arial" panose="020B0604020202020204" pitchFamily="34" charset="0"/>
              <a:buChar char="•"/>
            </a:pPr>
            <a:r>
              <a:rPr lang="en-US" sz="1350" dirty="0"/>
              <a:t>Click again in the </a:t>
            </a:r>
            <a:r>
              <a:rPr lang="en-US" sz="1350" b="1" dirty="0"/>
              <a:t>Set ROI</a:t>
            </a:r>
            <a:r>
              <a:rPr lang="en-US" sz="1350" dirty="0"/>
              <a:t> icon and then in the </a:t>
            </a:r>
            <a:r>
              <a:rPr lang="en-US" sz="1350" b="1" dirty="0"/>
              <a:t>Adjust ROI</a:t>
            </a:r>
            <a:r>
              <a:rPr lang="en-US" sz="1350" dirty="0"/>
              <a:t> icon. Color scale is now adjusted to evidence </a:t>
            </a:r>
            <a:r>
              <a:rPr lang="en-US" sz="1350" dirty="0" err="1"/>
              <a:t>Mn</a:t>
            </a:r>
            <a:r>
              <a:rPr lang="en-US" sz="1350" dirty="0"/>
              <a:t> intensities and variations for the selected area and pixels in the same count range. </a:t>
            </a:r>
          </a:p>
        </p:txBody>
      </p:sp>
      <p:pic>
        <p:nvPicPr>
          <p:cNvPr id="14" name="Imagem 13"/>
          <p:cNvPicPr/>
          <p:nvPr/>
        </p:nvPicPr>
        <p:blipFill rotWithShape="1">
          <a:blip r:embed="rId2"/>
          <a:srcRect l="1" t="1" r="9999" b="21427"/>
          <a:stretch/>
        </p:blipFill>
        <p:spPr bwMode="auto">
          <a:xfrm>
            <a:off x="3004810" y="1592306"/>
            <a:ext cx="572921" cy="444181"/>
          </a:xfrm>
          <a:prstGeom prst="rect">
            <a:avLst/>
          </a:prstGeom>
          <a:ln>
            <a:noFill/>
          </a:ln>
          <a:extLst>
            <a:ext uri="{53640926-AAD7-44D8-BBD7-CCE9431645EC}">
              <a14:shadowObscured xmlns:a14="http://schemas.microsoft.com/office/drawing/2010/main"/>
            </a:ext>
          </a:extLst>
        </p:spPr>
      </p:pic>
      <p:pic>
        <p:nvPicPr>
          <p:cNvPr id="15" name="Imagem 14"/>
          <p:cNvPicPr/>
          <p:nvPr/>
        </p:nvPicPr>
        <p:blipFill>
          <a:blip r:embed="rId3"/>
          <a:stretch>
            <a:fillRect/>
          </a:stretch>
        </p:blipFill>
        <p:spPr>
          <a:xfrm>
            <a:off x="628651" y="2759652"/>
            <a:ext cx="3379424" cy="3161849"/>
          </a:xfrm>
          <a:prstGeom prst="rect">
            <a:avLst/>
          </a:prstGeom>
        </p:spPr>
      </p:pic>
      <p:cxnSp>
        <p:nvCxnSpPr>
          <p:cNvPr id="16" name="Conector de seta reta 15"/>
          <p:cNvCxnSpPr/>
          <p:nvPr/>
        </p:nvCxnSpPr>
        <p:spPr>
          <a:xfrm flipH="1">
            <a:off x="3553633" y="4178838"/>
            <a:ext cx="454445" cy="619699"/>
          </a:xfrm>
          <a:prstGeom prst="straightConnector1">
            <a:avLst/>
          </a:prstGeom>
          <a:ln>
            <a:solidFill>
              <a:srgbClr val="FF0000"/>
            </a:solidFill>
            <a:tailEnd type="triangle"/>
          </a:ln>
        </p:spPr>
        <p:style>
          <a:lnRef idx="1">
            <a:schemeClr val="accent1"/>
          </a:lnRef>
          <a:fillRef idx="0">
            <a:schemeClr val="accent1"/>
          </a:fillRef>
          <a:effectRef idx="0">
            <a:schemeClr val="accent1"/>
          </a:effectRef>
          <a:fontRef idx="minor">
            <a:schemeClr val="tx1"/>
          </a:fontRef>
        </p:style>
      </p:cxnSp>
      <p:pic>
        <p:nvPicPr>
          <p:cNvPr id="18" name="Imagem 17"/>
          <p:cNvPicPr/>
          <p:nvPr/>
        </p:nvPicPr>
        <p:blipFill>
          <a:blip r:embed="rId4"/>
          <a:stretch>
            <a:fillRect/>
          </a:stretch>
        </p:blipFill>
        <p:spPr>
          <a:xfrm>
            <a:off x="4761377" y="2984879"/>
            <a:ext cx="4050030" cy="2387918"/>
          </a:xfrm>
          <a:prstGeom prst="rect">
            <a:avLst/>
          </a:prstGeom>
        </p:spPr>
      </p:pic>
      <p:sp>
        <p:nvSpPr>
          <p:cNvPr id="12" name="Título 1">
            <a:extLst>
              <a:ext uri="{FF2B5EF4-FFF2-40B4-BE49-F238E27FC236}">
                <a16:creationId xmlns:a16="http://schemas.microsoft.com/office/drawing/2014/main" id="{390AC614-5959-43C8-9D32-477000FC3A3E}"/>
              </a:ext>
            </a:extLst>
          </p:cNvPr>
          <p:cNvSpPr>
            <a:spLocks noGrp="1"/>
          </p:cNvSpPr>
          <p:nvPr>
            <p:ph type="title"/>
          </p:nvPr>
        </p:nvSpPr>
        <p:spPr>
          <a:xfrm>
            <a:off x="628650" y="365125"/>
            <a:ext cx="7886700" cy="1325563"/>
          </a:xfrm>
        </p:spPr>
        <p:txBody>
          <a:bodyPr>
            <a:normAutofit/>
          </a:bodyPr>
          <a:lstStyle/>
          <a:p>
            <a:pPr algn="ctr"/>
            <a:r>
              <a:rPr lang="en-US" b="1" dirty="0"/>
              <a:t>Observing elements distribution</a:t>
            </a:r>
            <a:endParaRPr lang="pt-BR" dirty="0"/>
          </a:p>
        </p:txBody>
      </p:sp>
    </p:spTree>
    <p:extLst>
      <p:ext uri="{BB962C8B-B14F-4D97-AF65-F5344CB8AC3E}">
        <p14:creationId xmlns:p14="http://schemas.microsoft.com/office/powerpoint/2010/main" val="343647843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b="1" dirty="0"/>
              <a:t>Observing elements distribution</a:t>
            </a:r>
            <a:endParaRPr lang="pt-BR" dirty="0"/>
          </a:p>
        </p:txBody>
      </p:sp>
      <p:sp>
        <p:nvSpPr>
          <p:cNvPr id="10" name="Retângulo 9"/>
          <p:cNvSpPr/>
          <p:nvPr/>
        </p:nvSpPr>
        <p:spPr>
          <a:xfrm>
            <a:off x="281620" y="2585800"/>
            <a:ext cx="4105849" cy="2793072"/>
          </a:xfrm>
          <a:prstGeom prst="rect">
            <a:avLst/>
          </a:prstGeom>
        </p:spPr>
        <p:txBody>
          <a:bodyPr wrap="square">
            <a:spAutoFit/>
          </a:bodyPr>
          <a:lstStyle/>
          <a:p>
            <a:pPr marL="214308" indent="-214308">
              <a:buFont typeface="Arial" panose="020B0604020202020204" pitchFamily="34" charset="0"/>
              <a:buChar char="•"/>
            </a:pPr>
            <a:r>
              <a:rPr lang="en-US" sz="1350" dirty="0"/>
              <a:t>If you want to evidence the counts range of the same area in other maps, you can simply click on </a:t>
            </a:r>
            <a:r>
              <a:rPr lang="en-US" sz="1350" b="1" dirty="0"/>
              <a:t>Image&gt;Transfer Properties</a:t>
            </a:r>
            <a:r>
              <a:rPr lang="en-US" sz="1350" dirty="0"/>
              <a:t>, select the </a:t>
            </a:r>
            <a:r>
              <a:rPr lang="en-US" sz="1350" b="1" dirty="0"/>
              <a:t>Image ROI and palette </a:t>
            </a:r>
            <a:r>
              <a:rPr lang="en-US" sz="1350" dirty="0"/>
              <a:t>option and select the elements you want in the </a:t>
            </a:r>
            <a:r>
              <a:rPr lang="en-US" sz="1350" b="1" dirty="0"/>
              <a:t>Transfer to: </a:t>
            </a:r>
            <a:r>
              <a:rPr lang="en-US" sz="1350" dirty="0"/>
              <a:t>window.* </a:t>
            </a:r>
          </a:p>
          <a:p>
            <a:pPr marL="214308" indent="-214308">
              <a:buFont typeface="Arial" panose="020B0604020202020204" pitchFamily="34" charset="0"/>
              <a:buChar char="•"/>
            </a:pPr>
            <a:r>
              <a:rPr lang="en-US" sz="1350" dirty="0"/>
              <a:t>Go to the maps of elements you selected and click in the </a:t>
            </a:r>
            <a:r>
              <a:rPr lang="en-US" sz="1350" b="1" dirty="0"/>
              <a:t>Adjust to ROI</a:t>
            </a:r>
            <a:r>
              <a:rPr lang="en-US" sz="1350" dirty="0"/>
              <a:t> icon. Click again in the </a:t>
            </a:r>
            <a:r>
              <a:rPr lang="en-US" sz="1350" b="1" dirty="0"/>
              <a:t>Set ROI </a:t>
            </a:r>
            <a:r>
              <a:rPr lang="en-US" sz="1350" dirty="0"/>
              <a:t>then the </a:t>
            </a:r>
            <a:r>
              <a:rPr lang="en-US" sz="1350" b="1" dirty="0"/>
              <a:t>Adjust ROI</a:t>
            </a:r>
            <a:r>
              <a:rPr lang="en-US" sz="1350" dirty="0"/>
              <a:t> icons and the image will show all counts range again.</a:t>
            </a:r>
          </a:p>
          <a:p>
            <a:pPr marL="214308" indent="-214308">
              <a:buFont typeface="Arial" panose="020B0604020202020204" pitchFamily="34" charset="0"/>
              <a:buChar char="•"/>
            </a:pPr>
            <a:endParaRPr lang="en-US" sz="1350" dirty="0"/>
          </a:p>
          <a:p>
            <a:r>
              <a:rPr lang="en-US" sz="1350" dirty="0"/>
              <a:t>*You can also transfer other properties with this tool, as background configuration and mask (explained in the next steps), EPMA information and objects.</a:t>
            </a:r>
            <a:endParaRPr lang="pt-BR" sz="1350" dirty="0"/>
          </a:p>
        </p:txBody>
      </p:sp>
      <p:pic>
        <p:nvPicPr>
          <p:cNvPr id="4" name="Imagem 3"/>
          <p:cNvPicPr/>
          <p:nvPr/>
        </p:nvPicPr>
        <p:blipFill>
          <a:blip r:embed="rId2"/>
          <a:stretch>
            <a:fillRect/>
          </a:stretch>
        </p:blipFill>
        <p:spPr>
          <a:xfrm>
            <a:off x="4840601" y="2485510"/>
            <a:ext cx="3908108" cy="2828925"/>
          </a:xfrm>
          <a:prstGeom prst="rect">
            <a:avLst/>
          </a:prstGeom>
        </p:spPr>
      </p:pic>
    </p:spTree>
    <p:extLst>
      <p:ext uri="{BB962C8B-B14F-4D97-AF65-F5344CB8AC3E}">
        <p14:creationId xmlns:p14="http://schemas.microsoft.com/office/powerpoint/2010/main" val="114262461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b="1" dirty="0"/>
              <a:t>Observing elements distribution</a:t>
            </a:r>
            <a:endParaRPr lang="pt-BR" dirty="0"/>
          </a:p>
        </p:txBody>
      </p:sp>
      <p:sp>
        <p:nvSpPr>
          <p:cNvPr id="3" name="Retângulo 2"/>
          <p:cNvSpPr/>
          <p:nvPr/>
        </p:nvSpPr>
        <p:spPr>
          <a:xfrm>
            <a:off x="239664" y="2565851"/>
            <a:ext cx="4039748" cy="2014847"/>
          </a:xfrm>
          <a:prstGeom prst="rect">
            <a:avLst/>
          </a:prstGeom>
        </p:spPr>
        <p:txBody>
          <a:bodyPr wrap="square">
            <a:spAutoFit/>
          </a:bodyPr>
          <a:lstStyle/>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You can create copies of any images if you want. Just click in </a:t>
            </a:r>
            <a:r>
              <a:rPr lang="en-US" sz="1350" b="1" dirty="0">
                <a:latin typeface="Calibri" panose="020F0502020204030204" pitchFamily="34" charset="0"/>
                <a:ea typeface="Calibri" panose="020F0502020204030204" pitchFamily="34" charset="0"/>
                <a:cs typeface="Times New Roman" panose="02020603050405020304" pitchFamily="18" charset="0"/>
              </a:rPr>
              <a:t>Image&gt;Clone</a:t>
            </a:r>
            <a:r>
              <a:rPr lang="en-US" sz="1350" dirty="0">
                <a:latin typeface="Calibri" panose="020F0502020204030204" pitchFamily="34" charset="0"/>
                <a:ea typeface="Calibri" panose="020F0502020204030204" pitchFamily="34" charset="0"/>
                <a:cs typeface="Times New Roman" panose="02020603050405020304" pitchFamily="18" charset="0"/>
              </a:rPr>
              <a:t> and then save the copied image. </a:t>
            </a:r>
          </a:p>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In the </a:t>
            </a:r>
            <a:r>
              <a:rPr lang="en-US" sz="1350" b="1" dirty="0">
                <a:latin typeface="Calibri" panose="020F0502020204030204" pitchFamily="34" charset="0"/>
                <a:ea typeface="Calibri" panose="020F0502020204030204" pitchFamily="34" charset="0"/>
                <a:cs typeface="Times New Roman" panose="02020603050405020304" pitchFamily="18" charset="0"/>
              </a:rPr>
              <a:t>Object</a:t>
            </a:r>
            <a:r>
              <a:rPr lang="en-US" sz="1350" dirty="0">
                <a:latin typeface="Calibri" panose="020F0502020204030204" pitchFamily="34" charset="0"/>
                <a:ea typeface="Calibri" panose="020F0502020204030204" pitchFamily="34" charset="0"/>
                <a:cs typeface="Times New Roman" panose="02020603050405020304" pitchFamily="18" charset="0"/>
              </a:rPr>
              <a:t> menu, you can insert color and dimension scales, label and objects in the images as you want. </a:t>
            </a:r>
          </a:p>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Export this image by clicking in </a:t>
            </a:r>
            <a:r>
              <a:rPr lang="en-US" sz="1350" b="1" dirty="0">
                <a:latin typeface="Calibri" panose="020F0502020204030204" pitchFamily="34" charset="0"/>
                <a:ea typeface="Calibri" panose="020F0502020204030204" pitchFamily="34" charset="0"/>
                <a:cs typeface="Times New Roman" panose="02020603050405020304" pitchFamily="18" charset="0"/>
              </a:rPr>
              <a:t>File&gt;Save as</a:t>
            </a:r>
            <a:r>
              <a:rPr lang="en-US" sz="1350" dirty="0">
                <a:latin typeface="Calibri" panose="020F0502020204030204" pitchFamily="34" charset="0"/>
                <a:ea typeface="Calibri" panose="020F0502020204030204" pitchFamily="34" charset="0"/>
                <a:cs typeface="Times New Roman" panose="02020603050405020304" pitchFamily="18" charset="0"/>
              </a:rPr>
              <a:t> and choosing .bmp or .tiff file type.</a:t>
            </a:r>
            <a:endParaRPr lang="pt-BR" sz="1350" dirty="0">
              <a:latin typeface="Calibri" panose="020F0502020204030204" pitchFamily="34" charset="0"/>
              <a:ea typeface="Calibri" panose="020F0502020204030204" pitchFamily="34" charset="0"/>
              <a:cs typeface="Times New Roman" panose="02020603050405020304" pitchFamily="18" charset="0"/>
            </a:endParaRPr>
          </a:p>
        </p:txBody>
      </p:sp>
      <p:pic>
        <p:nvPicPr>
          <p:cNvPr id="6" name="Imagem 5"/>
          <p:cNvPicPr/>
          <p:nvPr/>
        </p:nvPicPr>
        <p:blipFill>
          <a:blip r:embed="rId2">
            <a:extLst>
              <a:ext uri="{28A0092B-C50C-407E-A947-70E740481C1C}">
                <a14:useLocalDpi xmlns:a14="http://schemas.microsoft.com/office/drawing/2010/main" val="0"/>
              </a:ext>
            </a:extLst>
          </a:blip>
          <a:stretch>
            <a:fillRect/>
          </a:stretch>
        </p:blipFill>
        <p:spPr>
          <a:xfrm>
            <a:off x="4910103" y="1883219"/>
            <a:ext cx="4050030" cy="4050030"/>
          </a:xfrm>
          <a:prstGeom prst="rect">
            <a:avLst/>
          </a:prstGeom>
        </p:spPr>
      </p:pic>
      <p:sp>
        <p:nvSpPr>
          <p:cNvPr id="5" name="CaixaDeTexto 4"/>
          <p:cNvSpPr txBox="1"/>
          <p:nvPr/>
        </p:nvSpPr>
        <p:spPr>
          <a:xfrm>
            <a:off x="7827264" y="5376921"/>
            <a:ext cx="1240297" cy="424339"/>
          </a:xfrm>
          <a:prstGeom prst="downArrowCallout">
            <a:avLst/>
          </a:prstGeom>
          <a:solidFill>
            <a:schemeClr val="accent4">
              <a:lumMod val="20000"/>
              <a:lumOff val="80000"/>
            </a:schemeClr>
          </a:solidFill>
          <a:ln>
            <a:solidFill>
              <a:schemeClr val="tx1"/>
            </a:solidFill>
          </a:ln>
        </p:spPr>
        <p:txBody>
          <a:bodyPr wrap="square" rtlCol="0">
            <a:spAutoFit/>
          </a:bodyPr>
          <a:lstStyle/>
          <a:p>
            <a:r>
              <a:rPr lang="en-US" sz="1200" dirty="0">
                <a:latin typeface="Calibri" panose="020F0502020204030204" pitchFamily="34" charset="0"/>
                <a:ea typeface="Calibri" panose="020F0502020204030204" pitchFamily="34" charset="0"/>
                <a:cs typeface="Times New Roman" panose="02020603050405020304" pitchFamily="18" charset="0"/>
              </a:rPr>
              <a:t>dimension scale</a:t>
            </a:r>
            <a:endParaRPr lang="pt-BR" sz="1200" dirty="0"/>
          </a:p>
        </p:txBody>
      </p:sp>
      <p:sp>
        <p:nvSpPr>
          <p:cNvPr id="8" name="CaixaDeTexto 7"/>
          <p:cNvSpPr txBox="1"/>
          <p:nvPr/>
        </p:nvSpPr>
        <p:spPr>
          <a:xfrm>
            <a:off x="6055149" y="2061460"/>
            <a:ext cx="811117" cy="550247"/>
          </a:xfrm>
          <a:prstGeom prst="leftArrow">
            <a:avLst/>
          </a:prstGeom>
          <a:solidFill>
            <a:schemeClr val="accent4">
              <a:lumMod val="20000"/>
              <a:lumOff val="80000"/>
            </a:schemeClr>
          </a:solidFill>
          <a:ln>
            <a:solidFill>
              <a:schemeClr val="tx1"/>
            </a:solidFill>
          </a:ln>
        </p:spPr>
        <p:txBody>
          <a:bodyPr wrap="square" rtlCol="0">
            <a:spAutoFit/>
          </a:bodyPr>
          <a:lstStyle/>
          <a:p>
            <a:r>
              <a:rPr lang="en-US" sz="1200" dirty="0">
                <a:latin typeface="Calibri" panose="020F0502020204030204" pitchFamily="34" charset="0"/>
                <a:ea typeface="Calibri" panose="020F0502020204030204" pitchFamily="34" charset="0"/>
                <a:cs typeface="Times New Roman" panose="02020603050405020304" pitchFamily="18" charset="0"/>
              </a:rPr>
              <a:t>object</a:t>
            </a:r>
            <a:endParaRPr lang="pt-BR" sz="1200" dirty="0"/>
          </a:p>
        </p:txBody>
      </p:sp>
      <p:sp>
        <p:nvSpPr>
          <p:cNvPr id="9" name="CaixaDeTexto 8"/>
          <p:cNvSpPr txBox="1"/>
          <p:nvPr/>
        </p:nvSpPr>
        <p:spPr>
          <a:xfrm>
            <a:off x="8224081" y="2089102"/>
            <a:ext cx="513662" cy="424339"/>
          </a:xfrm>
          <a:prstGeom prst="upArrowCallout">
            <a:avLst/>
          </a:prstGeom>
          <a:solidFill>
            <a:schemeClr val="accent4">
              <a:lumMod val="20000"/>
              <a:lumOff val="80000"/>
            </a:schemeClr>
          </a:solidFill>
          <a:ln>
            <a:solidFill>
              <a:schemeClr val="tx1"/>
            </a:solidFill>
          </a:ln>
        </p:spPr>
        <p:txBody>
          <a:bodyPr wrap="square" rtlCol="0">
            <a:spAutoFit/>
          </a:bodyPr>
          <a:lstStyle/>
          <a:p>
            <a:pPr algn="ctr"/>
            <a:r>
              <a:rPr lang="en-US" sz="1200" dirty="0">
                <a:latin typeface="Calibri" panose="020F0502020204030204" pitchFamily="34" charset="0"/>
                <a:ea typeface="Calibri" panose="020F0502020204030204" pitchFamily="34" charset="0"/>
                <a:cs typeface="Times New Roman" panose="02020603050405020304" pitchFamily="18" charset="0"/>
              </a:rPr>
              <a:t>label</a:t>
            </a:r>
            <a:endParaRPr lang="pt-BR" sz="1200" dirty="0"/>
          </a:p>
        </p:txBody>
      </p:sp>
      <p:sp>
        <p:nvSpPr>
          <p:cNvPr id="11" name="CaixaDeTexto 10"/>
          <p:cNvSpPr txBox="1"/>
          <p:nvPr/>
        </p:nvSpPr>
        <p:spPr>
          <a:xfrm rot="21000331">
            <a:off x="3893698" y="1832837"/>
            <a:ext cx="986285" cy="550247"/>
          </a:xfrm>
          <a:prstGeom prst="rightArrow">
            <a:avLst/>
          </a:prstGeom>
          <a:solidFill>
            <a:schemeClr val="accent4">
              <a:lumMod val="20000"/>
              <a:lumOff val="80000"/>
            </a:schemeClr>
          </a:solidFill>
          <a:ln>
            <a:solidFill>
              <a:schemeClr val="tx1"/>
            </a:solidFill>
          </a:ln>
        </p:spPr>
        <p:txBody>
          <a:bodyPr wrap="square" rtlCol="0">
            <a:spAutoFit/>
          </a:bodyPr>
          <a:lstStyle/>
          <a:p>
            <a:r>
              <a:rPr lang="en-US" sz="1200" dirty="0">
                <a:latin typeface="Calibri" panose="020F0502020204030204" pitchFamily="34" charset="0"/>
                <a:ea typeface="Calibri" panose="020F0502020204030204" pitchFamily="34" charset="0"/>
                <a:cs typeface="Times New Roman" panose="02020603050405020304" pitchFamily="18" charset="0"/>
              </a:rPr>
              <a:t>color scale</a:t>
            </a:r>
            <a:endParaRPr lang="pt-BR" sz="1200" dirty="0"/>
          </a:p>
        </p:txBody>
      </p:sp>
    </p:spTree>
    <p:extLst>
      <p:ext uri="{BB962C8B-B14F-4D97-AF65-F5344CB8AC3E}">
        <p14:creationId xmlns:p14="http://schemas.microsoft.com/office/powerpoint/2010/main" val="361233785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aixaDeTexto 5"/>
          <p:cNvSpPr txBox="1"/>
          <p:nvPr/>
        </p:nvSpPr>
        <p:spPr>
          <a:xfrm>
            <a:off x="400236" y="2358812"/>
            <a:ext cx="3858659" cy="2377574"/>
          </a:xfrm>
          <a:prstGeom prst="rect">
            <a:avLst/>
          </a:prstGeom>
          <a:noFill/>
        </p:spPr>
        <p:txBody>
          <a:bodyPr wrap="square" rtlCol="0">
            <a:spAutoFit/>
          </a:bodyPr>
          <a:lstStyle/>
          <a:p>
            <a:pPr marL="214308" indent="-214308">
              <a:buFont typeface="Arial" panose="020B0604020202020204" pitchFamily="34" charset="0"/>
              <a:buChar char="•"/>
            </a:pPr>
            <a:r>
              <a:rPr lang="en-US" sz="1350" dirty="0"/>
              <a:t>Use the </a:t>
            </a:r>
            <a:r>
              <a:rPr lang="en-US" sz="1350" b="1" dirty="0"/>
              <a:t>Image Math </a:t>
            </a:r>
            <a:r>
              <a:rPr lang="en-US" sz="1350" dirty="0"/>
              <a:t>icon to generate images with calculations</a:t>
            </a:r>
          </a:p>
          <a:p>
            <a:pPr marL="214308" indent="-214308">
              <a:buFont typeface="Arial" panose="020B0604020202020204" pitchFamily="34" charset="0"/>
              <a:buChar char="•"/>
            </a:pPr>
            <a:r>
              <a:rPr lang="en-US" sz="1350" dirty="0"/>
              <a:t>Select all elements in </a:t>
            </a:r>
            <a:r>
              <a:rPr lang="en-US" sz="1350" b="1" dirty="0" err="1"/>
              <a:t>Sel</a:t>
            </a:r>
            <a:r>
              <a:rPr lang="en-US" sz="1350" b="1" dirty="0"/>
              <a:t> All </a:t>
            </a:r>
            <a:r>
              <a:rPr lang="en-US" sz="1350" dirty="0"/>
              <a:t>to be able to use all for calculations</a:t>
            </a:r>
          </a:p>
          <a:p>
            <a:pPr marL="214308" indent="-214308">
              <a:buFont typeface="Arial" panose="020B0604020202020204" pitchFamily="34" charset="0"/>
              <a:buChar char="•"/>
            </a:pPr>
            <a:r>
              <a:rPr lang="en-US" sz="1350" dirty="0"/>
              <a:t>Choose a name for the calculated image in </a:t>
            </a:r>
            <a:r>
              <a:rPr lang="en-US" sz="1350" b="1" dirty="0"/>
              <a:t>Math image name</a:t>
            </a:r>
          </a:p>
          <a:p>
            <a:pPr marL="214308" indent="-214308">
              <a:buFont typeface="Arial" panose="020B0604020202020204" pitchFamily="34" charset="0"/>
              <a:buChar char="•"/>
            </a:pPr>
            <a:r>
              <a:rPr lang="en-US" sz="1350" dirty="0"/>
              <a:t>Write the expression and press </a:t>
            </a:r>
            <a:r>
              <a:rPr lang="en-US" sz="1350" b="1" dirty="0"/>
              <a:t>create</a:t>
            </a:r>
          </a:p>
          <a:p>
            <a:pPr marL="214308" indent="-214308">
              <a:buFont typeface="Arial" panose="020B0604020202020204" pitchFamily="34" charset="0"/>
              <a:buChar char="•"/>
            </a:pPr>
            <a:r>
              <a:rPr lang="en-US" sz="1350" dirty="0"/>
              <a:t>In this example, the number of Fe (#Fe) is calculated, but many calculations are possible. </a:t>
            </a:r>
          </a:p>
          <a:p>
            <a:pPr marL="214308" indent="-214308">
              <a:buFont typeface="Arial" panose="020B0604020202020204" pitchFamily="34" charset="0"/>
              <a:buChar char="•"/>
            </a:pPr>
            <a:r>
              <a:rPr lang="en-US" sz="1350" dirty="0"/>
              <a:t>All the available operators and functions are shown in the Image Math window.</a:t>
            </a:r>
          </a:p>
        </p:txBody>
      </p:sp>
      <p:pic>
        <p:nvPicPr>
          <p:cNvPr id="3" name="Imagem 2"/>
          <p:cNvPicPr>
            <a:picLocks noChangeAspect="1"/>
          </p:cNvPicPr>
          <p:nvPr/>
        </p:nvPicPr>
        <p:blipFill rotWithShape="1">
          <a:blip r:embed="rId2"/>
          <a:srcRect r="66284" b="65186"/>
          <a:stretch/>
        </p:blipFill>
        <p:spPr>
          <a:xfrm>
            <a:off x="4671191" y="2222710"/>
            <a:ext cx="614782" cy="547013"/>
          </a:xfrm>
          <a:prstGeom prst="rect">
            <a:avLst/>
          </a:prstGeom>
        </p:spPr>
      </p:pic>
      <p:pic>
        <p:nvPicPr>
          <p:cNvPr id="4" name="Imagem 3"/>
          <p:cNvPicPr>
            <a:picLocks noChangeAspect="1"/>
          </p:cNvPicPr>
          <p:nvPr/>
        </p:nvPicPr>
        <p:blipFill rotWithShape="1">
          <a:blip r:embed="rId3"/>
          <a:srcRect t="835" r="1063"/>
          <a:stretch/>
        </p:blipFill>
        <p:spPr>
          <a:xfrm>
            <a:off x="4671189" y="2991070"/>
            <a:ext cx="4354380" cy="2720669"/>
          </a:xfrm>
          <a:prstGeom prst="rect">
            <a:avLst/>
          </a:prstGeom>
        </p:spPr>
      </p:pic>
      <p:sp>
        <p:nvSpPr>
          <p:cNvPr id="7" name="Título 6">
            <a:extLst>
              <a:ext uri="{FF2B5EF4-FFF2-40B4-BE49-F238E27FC236}">
                <a16:creationId xmlns:a16="http://schemas.microsoft.com/office/drawing/2014/main" id="{8226C8B2-8242-4660-B3D8-56A82B90E1F9}"/>
              </a:ext>
            </a:extLst>
          </p:cNvPr>
          <p:cNvSpPr>
            <a:spLocks noGrp="1"/>
          </p:cNvSpPr>
          <p:nvPr>
            <p:ph type="title"/>
          </p:nvPr>
        </p:nvSpPr>
        <p:spPr/>
        <p:txBody>
          <a:bodyPr/>
          <a:lstStyle/>
          <a:p>
            <a:pPr algn="ctr"/>
            <a:r>
              <a:rPr lang="en-US" b="1" dirty="0"/>
              <a:t>Observing elements distribution</a:t>
            </a:r>
            <a:endParaRPr lang="en-US" dirty="0"/>
          </a:p>
        </p:txBody>
      </p:sp>
    </p:spTree>
    <p:extLst>
      <p:ext uri="{BB962C8B-B14F-4D97-AF65-F5344CB8AC3E}">
        <p14:creationId xmlns:p14="http://schemas.microsoft.com/office/powerpoint/2010/main" val="270077304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aixaDeTexto 5"/>
          <p:cNvSpPr txBox="1"/>
          <p:nvPr/>
        </p:nvSpPr>
        <p:spPr>
          <a:xfrm>
            <a:off x="148728" y="2749467"/>
            <a:ext cx="2553160" cy="923330"/>
          </a:xfrm>
          <a:prstGeom prst="rect">
            <a:avLst/>
          </a:prstGeom>
          <a:noFill/>
        </p:spPr>
        <p:txBody>
          <a:bodyPr wrap="square" rtlCol="0">
            <a:spAutoFit/>
          </a:bodyPr>
          <a:lstStyle/>
          <a:p>
            <a:pPr marL="214308" indent="-214308">
              <a:buFont typeface="Arial" panose="020B0604020202020204" pitchFamily="34" charset="0"/>
              <a:buChar char="•"/>
            </a:pPr>
            <a:r>
              <a:rPr lang="en-US" sz="1350" dirty="0"/>
              <a:t>Check the properties of the generated image.</a:t>
            </a:r>
          </a:p>
          <a:p>
            <a:pPr marL="214308" indent="-214308">
              <a:buFont typeface="Arial" panose="020B0604020202020204" pitchFamily="34" charset="0"/>
              <a:buChar char="•"/>
            </a:pPr>
            <a:r>
              <a:rPr lang="en-US" sz="1350" dirty="0"/>
              <a:t>Rename the map in </a:t>
            </a:r>
            <a:r>
              <a:rPr lang="en-US" sz="1350" b="1" dirty="0"/>
              <a:t>Image Label </a:t>
            </a:r>
            <a:r>
              <a:rPr lang="en-US" sz="1350" dirty="0"/>
              <a:t>and press </a:t>
            </a:r>
            <a:r>
              <a:rPr lang="en-US" sz="1350" b="1" dirty="0"/>
              <a:t>apply</a:t>
            </a:r>
          </a:p>
        </p:txBody>
      </p:sp>
      <p:pic>
        <p:nvPicPr>
          <p:cNvPr id="5" name="Imagem 4"/>
          <p:cNvPicPr>
            <a:picLocks noChangeAspect="1"/>
          </p:cNvPicPr>
          <p:nvPr/>
        </p:nvPicPr>
        <p:blipFill>
          <a:blip r:embed="rId2"/>
          <a:stretch>
            <a:fillRect/>
          </a:stretch>
        </p:blipFill>
        <p:spPr>
          <a:xfrm>
            <a:off x="2701889" y="2120482"/>
            <a:ext cx="6333322" cy="3842615"/>
          </a:xfrm>
          <a:prstGeom prst="rect">
            <a:avLst/>
          </a:prstGeom>
        </p:spPr>
      </p:pic>
      <p:sp>
        <p:nvSpPr>
          <p:cNvPr id="8" name="Título 6">
            <a:extLst>
              <a:ext uri="{FF2B5EF4-FFF2-40B4-BE49-F238E27FC236}">
                <a16:creationId xmlns:a16="http://schemas.microsoft.com/office/drawing/2014/main" id="{BA4420BD-99BC-4F5C-8FEE-89E576538565}"/>
              </a:ext>
            </a:extLst>
          </p:cNvPr>
          <p:cNvSpPr>
            <a:spLocks noGrp="1"/>
          </p:cNvSpPr>
          <p:nvPr>
            <p:ph type="title"/>
          </p:nvPr>
        </p:nvSpPr>
        <p:spPr>
          <a:xfrm>
            <a:off x="628650" y="365126"/>
            <a:ext cx="7886700" cy="1325563"/>
          </a:xfrm>
        </p:spPr>
        <p:txBody>
          <a:bodyPr/>
          <a:lstStyle/>
          <a:p>
            <a:pPr algn="ctr"/>
            <a:r>
              <a:rPr lang="en-US" b="1" dirty="0"/>
              <a:t>Observing elements distribution</a:t>
            </a:r>
            <a:endParaRPr lang="en-US" dirty="0"/>
          </a:p>
        </p:txBody>
      </p:sp>
    </p:spTree>
    <p:extLst>
      <p:ext uri="{BB962C8B-B14F-4D97-AF65-F5344CB8AC3E}">
        <p14:creationId xmlns:p14="http://schemas.microsoft.com/office/powerpoint/2010/main" val="399095949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dirty="0"/>
              <a:t> </a:t>
            </a:r>
            <a:r>
              <a:rPr lang="en-US" b="1" dirty="0"/>
              <a:t>Making binary and ternary diagrams</a:t>
            </a:r>
            <a:endParaRPr lang="pt-BR" dirty="0"/>
          </a:p>
        </p:txBody>
      </p:sp>
      <p:sp>
        <p:nvSpPr>
          <p:cNvPr id="3" name="Retângulo 2"/>
          <p:cNvSpPr/>
          <p:nvPr/>
        </p:nvSpPr>
        <p:spPr>
          <a:xfrm>
            <a:off x="235832" y="2125267"/>
            <a:ext cx="4572000" cy="2391039"/>
          </a:xfrm>
          <a:prstGeom prst="rect">
            <a:avLst/>
          </a:prstGeom>
        </p:spPr>
        <p:txBody>
          <a:bodyPr>
            <a:spAutoFit/>
          </a:bodyPr>
          <a:lstStyle/>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You can inspect elements distributions in binary or ternary diagrams. </a:t>
            </a:r>
          </a:p>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Go to </a:t>
            </a:r>
            <a:r>
              <a:rPr lang="en-US" sz="1350" b="1" dirty="0">
                <a:latin typeface="Calibri" panose="020F0502020204030204" pitchFamily="34" charset="0"/>
                <a:ea typeface="Calibri" panose="020F0502020204030204" pitchFamily="34" charset="0"/>
                <a:cs typeface="Times New Roman" panose="02020603050405020304" pitchFamily="18" charset="0"/>
              </a:rPr>
              <a:t>Tools&gt;Density Plot</a:t>
            </a:r>
            <a:r>
              <a:rPr lang="en-US" sz="1350" dirty="0">
                <a:latin typeface="Calibri" panose="020F0502020204030204" pitchFamily="34" charset="0"/>
                <a:ea typeface="Calibri" panose="020F0502020204030204" pitchFamily="34" charset="0"/>
                <a:cs typeface="Times New Roman" panose="02020603050405020304" pitchFamily="18" charset="0"/>
              </a:rPr>
              <a:t>. In the opened window, select a base image and the components you want to use as axes. </a:t>
            </a:r>
          </a:p>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Choose plot type (binary or ternary). You can check the boxes for log values and/or percent if you want. </a:t>
            </a:r>
          </a:p>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Rename the new image and click on create. </a:t>
            </a:r>
          </a:p>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The generated graphic shows all pixels of your image in respect to their number of counts of each element chosen. </a:t>
            </a:r>
          </a:p>
        </p:txBody>
      </p:sp>
      <p:pic>
        <p:nvPicPr>
          <p:cNvPr id="6" name="Imagem 5"/>
          <p:cNvPicPr/>
          <p:nvPr/>
        </p:nvPicPr>
        <p:blipFill>
          <a:blip r:embed="rId2"/>
          <a:stretch>
            <a:fillRect/>
          </a:stretch>
        </p:blipFill>
        <p:spPr>
          <a:xfrm>
            <a:off x="5421545" y="1901929"/>
            <a:ext cx="3486626" cy="1585913"/>
          </a:xfrm>
          <a:prstGeom prst="rect">
            <a:avLst/>
          </a:prstGeom>
        </p:spPr>
      </p:pic>
      <p:pic>
        <p:nvPicPr>
          <p:cNvPr id="7" name="Imagem 6"/>
          <p:cNvPicPr/>
          <p:nvPr/>
        </p:nvPicPr>
        <p:blipFill>
          <a:blip r:embed="rId3"/>
          <a:stretch>
            <a:fillRect/>
          </a:stretch>
        </p:blipFill>
        <p:spPr>
          <a:xfrm>
            <a:off x="5360821" y="3519488"/>
            <a:ext cx="3608070" cy="2371725"/>
          </a:xfrm>
          <a:prstGeom prst="rect">
            <a:avLst/>
          </a:prstGeom>
        </p:spPr>
      </p:pic>
    </p:spTree>
    <p:extLst>
      <p:ext uri="{BB962C8B-B14F-4D97-AF65-F5344CB8AC3E}">
        <p14:creationId xmlns:p14="http://schemas.microsoft.com/office/powerpoint/2010/main" val="294218461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dirty="0"/>
              <a:t> </a:t>
            </a:r>
            <a:r>
              <a:rPr lang="en-US" b="1" dirty="0"/>
              <a:t>Making binary and ternary diagrams</a:t>
            </a:r>
            <a:endParaRPr lang="pt-BR" dirty="0"/>
          </a:p>
        </p:txBody>
      </p:sp>
      <p:sp>
        <p:nvSpPr>
          <p:cNvPr id="3" name="Retângulo 2"/>
          <p:cNvSpPr/>
          <p:nvPr/>
        </p:nvSpPr>
        <p:spPr>
          <a:xfrm>
            <a:off x="170761" y="2358955"/>
            <a:ext cx="4258020" cy="2758704"/>
          </a:xfrm>
          <a:prstGeom prst="rect">
            <a:avLst/>
          </a:prstGeom>
        </p:spPr>
        <p:txBody>
          <a:bodyPr wrap="square">
            <a:spAutoFit/>
          </a:bodyPr>
          <a:lstStyle/>
          <a:p>
            <a:pPr>
              <a:lnSpc>
                <a:spcPct val="107000"/>
              </a:lnSpc>
              <a:spcAft>
                <a:spcPts val="600"/>
              </a:spcAft>
            </a:pPr>
            <a:r>
              <a:rPr lang="en-US" sz="1350" dirty="0">
                <a:latin typeface="Calibri" panose="020F0502020204030204" pitchFamily="34" charset="0"/>
                <a:ea typeface="Calibri" panose="020F0502020204030204" pitchFamily="34" charset="0"/>
                <a:cs typeface="Times New Roman" panose="02020603050405020304" pitchFamily="18" charset="0"/>
              </a:rPr>
              <a:t>Beware that t</a:t>
            </a: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ernary graphs show the proportions between three elements:</a:t>
            </a:r>
          </a:p>
          <a:p>
            <a:pPr>
              <a:lnSpc>
                <a:spcPct val="107000"/>
              </a:lnSpc>
              <a:spcAft>
                <a:spcPts val="600"/>
              </a:spcAft>
            </a:pP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For example, in an Al-Fe-Ca ternary, pixels with no Fe and Al counts (0 or near 0) and with any counts of Ca (from 1 to several thousands) will all plot in the Ca vertex, even though they are not necessarily Ca-rich, but really Fe- and Al-poor. </a:t>
            </a:r>
          </a:p>
          <a:p>
            <a:pPr>
              <a:lnSpc>
                <a:spcPct val="107000"/>
              </a:lnSpc>
              <a:spcAft>
                <a:spcPts val="600"/>
              </a:spcAft>
            </a:pP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Binary diagrams, on the other hand, represent, quantitatively, the real number of counts per element.</a:t>
            </a:r>
            <a:endParaRPr lang="pt-BR" sz="1350" dirty="0">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600"/>
              </a:spcAft>
            </a:pPr>
            <a:r>
              <a:rPr lang="en-US" sz="1350" b="1" dirty="0">
                <a:solidFill>
                  <a:srgbClr val="000000"/>
                </a:solidFill>
                <a:latin typeface="Calibri" panose="020F0502020204030204" pitchFamily="34" charset="0"/>
                <a:ea typeface="Calibri" panose="020F0502020204030204" pitchFamily="34" charset="0"/>
                <a:cs typeface="Times New Roman" panose="02020603050405020304" pitchFamily="18" charset="0"/>
              </a:rPr>
              <a:t>You can use these graphs to select pixels and create mineral masks. This will be explained in the next steps.</a:t>
            </a:r>
            <a:endParaRPr lang="pt-BR" sz="1350" b="1" dirty="0">
              <a:latin typeface="Calibri" panose="020F0502020204030204" pitchFamily="34" charset="0"/>
              <a:ea typeface="Calibri" panose="020F0502020204030204" pitchFamily="34" charset="0"/>
              <a:cs typeface="Times New Roman" panose="02020603050405020304" pitchFamily="18" charset="0"/>
            </a:endParaRPr>
          </a:p>
        </p:txBody>
      </p:sp>
      <p:pic>
        <p:nvPicPr>
          <p:cNvPr id="8" name="Imagem 7"/>
          <p:cNvPicPr/>
          <p:nvPr/>
        </p:nvPicPr>
        <p:blipFill>
          <a:blip r:embed="rId2"/>
          <a:stretch>
            <a:fillRect/>
          </a:stretch>
        </p:blipFill>
        <p:spPr>
          <a:xfrm>
            <a:off x="4857750" y="2054646"/>
            <a:ext cx="3657600" cy="3657600"/>
          </a:xfrm>
          <a:prstGeom prst="rect">
            <a:avLst/>
          </a:prstGeom>
        </p:spPr>
      </p:pic>
    </p:spTree>
    <p:extLst>
      <p:ext uri="{BB962C8B-B14F-4D97-AF65-F5344CB8AC3E}">
        <p14:creationId xmlns:p14="http://schemas.microsoft.com/office/powerpoint/2010/main" val="190084756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Imagem 11"/>
          <p:cNvPicPr/>
          <p:nvPr/>
        </p:nvPicPr>
        <p:blipFill>
          <a:blip r:embed="rId2"/>
          <a:stretch>
            <a:fillRect/>
          </a:stretch>
        </p:blipFill>
        <p:spPr>
          <a:xfrm>
            <a:off x="5345938" y="3321847"/>
            <a:ext cx="3798065" cy="2651477"/>
          </a:xfrm>
          <a:prstGeom prst="rect">
            <a:avLst/>
          </a:prstGeom>
        </p:spPr>
      </p:pic>
      <p:sp>
        <p:nvSpPr>
          <p:cNvPr id="2" name="Título 1"/>
          <p:cNvSpPr>
            <a:spLocks noGrp="1"/>
          </p:cNvSpPr>
          <p:nvPr>
            <p:ph type="title"/>
          </p:nvPr>
        </p:nvSpPr>
        <p:spPr/>
        <p:txBody>
          <a:bodyPr>
            <a:normAutofit/>
          </a:bodyPr>
          <a:lstStyle/>
          <a:p>
            <a:pPr algn="ctr"/>
            <a:r>
              <a:rPr lang="en-US" dirty="0"/>
              <a:t> </a:t>
            </a:r>
            <a:r>
              <a:rPr lang="en-US" b="1" dirty="0"/>
              <a:t>Creating masks</a:t>
            </a:r>
            <a:endParaRPr lang="pt-BR" dirty="0"/>
          </a:p>
        </p:txBody>
      </p:sp>
      <p:sp>
        <p:nvSpPr>
          <p:cNvPr id="3" name="Retângulo 2"/>
          <p:cNvSpPr/>
          <p:nvPr/>
        </p:nvSpPr>
        <p:spPr>
          <a:xfrm>
            <a:off x="86752" y="1910517"/>
            <a:ext cx="3503364" cy="1493294"/>
          </a:xfrm>
          <a:prstGeom prst="rect">
            <a:avLst/>
          </a:prstGeom>
        </p:spPr>
        <p:txBody>
          <a:bodyPr wrap="square">
            <a:spAutoFit/>
          </a:bodyPr>
          <a:lstStyle/>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You can create a mask identifying minerals by narrowing the color scale to evidence the pixels contained in the mineral of interest. </a:t>
            </a:r>
          </a:p>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For garnet, for example, you can select the pixels contained in the mineral in the </a:t>
            </a:r>
            <a:r>
              <a:rPr lang="en-US" sz="1350" dirty="0" err="1">
                <a:latin typeface="Calibri" panose="020F0502020204030204" pitchFamily="34" charset="0"/>
                <a:ea typeface="Calibri" panose="020F0502020204030204" pitchFamily="34" charset="0"/>
                <a:cs typeface="Times New Roman" panose="02020603050405020304" pitchFamily="18" charset="0"/>
              </a:rPr>
              <a:t>Mn</a:t>
            </a:r>
            <a:r>
              <a:rPr lang="en-US" sz="1350" dirty="0">
                <a:latin typeface="Calibri" panose="020F0502020204030204" pitchFamily="34" charset="0"/>
                <a:ea typeface="Calibri" panose="020F0502020204030204" pitchFamily="34" charset="0"/>
                <a:cs typeface="Times New Roman" panose="02020603050405020304" pitchFamily="18" charset="0"/>
              </a:rPr>
              <a:t>, Mg, Ca and Si maps.</a:t>
            </a:r>
            <a:endParaRPr lang="pt-BR" sz="1350" dirty="0">
              <a:latin typeface="Calibri" panose="020F0502020204030204" pitchFamily="34" charset="0"/>
              <a:ea typeface="Calibri" panose="020F0502020204030204" pitchFamily="34" charset="0"/>
              <a:cs typeface="Times New Roman" panose="02020603050405020304" pitchFamily="18" charset="0"/>
            </a:endParaRPr>
          </a:p>
        </p:txBody>
      </p:sp>
      <p:pic>
        <p:nvPicPr>
          <p:cNvPr id="8" name="Imagem 7"/>
          <p:cNvPicPr/>
          <p:nvPr/>
        </p:nvPicPr>
        <p:blipFill>
          <a:blip r:embed="rId3"/>
          <a:stretch>
            <a:fillRect/>
          </a:stretch>
        </p:blipFill>
        <p:spPr>
          <a:xfrm>
            <a:off x="59261" y="3564115"/>
            <a:ext cx="4050030" cy="2166938"/>
          </a:xfrm>
          <a:prstGeom prst="rect">
            <a:avLst/>
          </a:prstGeom>
        </p:spPr>
      </p:pic>
      <p:sp>
        <p:nvSpPr>
          <p:cNvPr id="4" name="Retângulo 3"/>
          <p:cNvSpPr/>
          <p:nvPr/>
        </p:nvSpPr>
        <p:spPr>
          <a:xfrm>
            <a:off x="4109294" y="1910519"/>
            <a:ext cx="4998904" cy="826380"/>
          </a:xfrm>
          <a:prstGeom prst="rect">
            <a:avLst/>
          </a:prstGeom>
        </p:spPr>
        <p:txBody>
          <a:bodyPr wrap="square">
            <a:spAutoFit/>
          </a:bodyPr>
          <a:lstStyle/>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Go to </a:t>
            </a:r>
            <a:r>
              <a:rPr lang="en-US" sz="1350" b="1" dirty="0">
                <a:latin typeface="Calibri" panose="020F0502020204030204" pitchFamily="34" charset="0"/>
                <a:ea typeface="Calibri" panose="020F0502020204030204" pitchFamily="34" charset="0"/>
                <a:cs typeface="Times New Roman" panose="02020603050405020304" pitchFamily="18" charset="0"/>
              </a:rPr>
              <a:t>Tools&gt;Threshold Mask</a:t>
            </a:r>
            <a:r>
              <a:rPr lang="en-US" sz="1350" dirty="0">
                <a:latin typeface="Calibri" panose="020F0502020204030204" pitchFamily="34" charset="0"/>
                <a:ea typeface="Calibri" panose="020F0502020204030204" pitchFamily="34" charset="0"/>
                <a:cs typeface="Times New Roman" panose="02020603050405020304" pitchFamily="18" charset="0"/>
              </a:rPr>
              <a:t> and select the maps (</a:t>
            </a:r>
            <a:r>
              <a:rPr lang="en-US" sz="1350" dirty="0" err="1">
                <a:latin typeface="Calibri" panose="020F0502020204030204" pitchFamily="34" charset="0"/>
                <a:ea typeface="Calibri" panose="020F0502020204030204" pitchFamily="34" charset="0"/>
                <a:cs typeface="Times New Roman" panose="02020603050405020304" pitchFamily="18" charset="0"/>
              </a:rPr>
              <a:t>Mn</a:t>
            </a:r>
            <a:r>
              <a:rPr lang="en-US" sz="1350" dirty="0">
                <a:latin typeface="Calibri" panose="020F0502020204030204" pitchFamily="34" charset="0"/>
                <a:ea typeface="Calibri" panose="020F0502020204030204" pitchFamily="34" charset="0"/>
                <a:cs typeface="Times New Roman" panose="02020603050405020304" pitchFamily="18" charset="0"/>
              </a:rPr>
              <a:t>, Si, Ca, Mg). </a:t>
            </a:r>
          </a:p>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In Mask descriptor write Garnet and press create. </a:t>
            </a:r>
          </a:p>
        </p:txBody>
      </p:sp>
      <p:pic>
        <p:nvPicPr>
          <p:cNvPr id="10" name="Imagem 9"/>
          <p:cNvPicPr/>
          <p:nvPr/>
        </p:nvPicPr>
        <p:blipFill rotWithShape="1">
          <a:blip r:embed="rId4"/>
          <a:srcRect l="53602" r="9381"/>
          <a:stretch/>
        </p:blipFill>
        <p:spPr>
          <a:xfrm>
            <a:off x="4208438" y="2698512"/>
            <a:ext cx="1236650" cy="1603190"/>
          </a:xfrm>
          <a:prstGeom prst="rect">
            <a:avLst/>
          </a:prstGeom>
        </p:spPr>
      </p:pic>
    </p:spTree>
    <p:extLst>
      <p:ext uri="{BB962C8B-B14F-4D97-AF65-F5344CB8AC3E}">
        <p14:creationId xmlns:p14="http://schemas.microsoft.com/office/powerpoint/2010/main" val="279604800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dirty="0"/>
              <a:t> </a:t>
            </a:r>
            <a:r>
              <a:rPr lang="en-US" b="1" dirty="0"/>
              <a:t>Creating masks</a:t>
            </a:r>
            <a:endParaRPr lang="pt-BR" dirty="0"/>
          </a:p>
        </p:txBody>
      </p:sp>
      <p:sp>
        <p:nvSpPr>
          <p:cNvPr id="5" name="Retângulo 4"/>
          <p:cNvSpPr/>
          <p:nvPr/>
        </p:nvSpPr>
        <p:spPr>
          <a:xfrm>
            <a:off x="302966" y="2347602"/>
            <a:ext cx="3630057" cy="527132"/>
          </a:xfrm>
          <a:prstGeom prst="rect">
            <a:avLst/>
          </a:prstGeom>
        </p:spPr>
        <p:txBody>
          <a:bodyPr wrap="square">
            <a:spAutoFit/>
          </a:bodyPr>
          <a:lstStyle/>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Go to </a:t>
            </a:r>
            <a:r>
              <a:rPr lang="en-US" sz="1350" b="1" dirty="0">
                <a:latin typeface="Calibri" panose="020F0502020204030204" pitchFamily="34" charset="0"/>
                <a:ea typeface="Calibri" panose="020F0502020204030204" pitchFamily="34" charset="0"/>
                <a:cs typeface="Times New Roman" panose="02020603050405020304" pitchFamily="18" charset="0"/>
              </a:rPr>
              <a:t>Object&gt;Mask</a:t>
            </a:r>
            <a:r>
              <a:rPr lang="en-US" sz="1350" dirty="0">
                <a:latin typeface="Calibri" panose="020F0502020204030204" pitchFamily="34" charset="0"/>
                <a:ea typeface="Calibri" panose="020F0502020204030204" pitchFamily="34" charset="0"/>
                <a:cs typeface="Times New Roman" panose="02020603050405020304" pitchFamily="18" charset="0"/>
              </a:rPr>
              <a:t> legend to see the percentage of pixels selected in the mask. </a:t>
            </a:r>
            <a:endParaRPr lang="pt-BR" sz="1350" dirty="0">
              <a:latin typeface="Calibri" panose="020F0502020204030204" pitchFamily="34" charset="0"/>
              <a:ea typeface="Calibri" panose="020F0502020204030204" pitchFamily="34" charset="0"/>
              <a:cs typeface="Times New Roman" panose="02020603050405020304" pitchFamily="18" charset="0"/>
            </a:endParaRPr>
          </a:p>
        </p:txBody>
      </p:sp>
      <p:pic>
        <p:nvPicPr>
          <p:cNvPr id="9" name="Imagem 8"/>
          <p:cNvPicPr/>
          <p:nvPr/>
        </p:nvPicPr>
        <p:blipFill>
          <a:blip r:embed="rId2"/>
          <a:stretch>
            <a:fillRect/>
          </a:stretch>
        </p:blipFill>
        <p:spPr>
          <a:xfrm>
            <a:off x="4572003" y="1969033"/>
            <a:ext cx="3864167" cy="3870599"/>
          </a:xfrm>
          <a:prstGeom prst="rect">
            <a:avLst/>
          </a:prstGeom>
        </p:spPr>
      </p:pic>
    </p:spTree>
    <p:extLst>
      <p:ext uri="{BB962C8B-B14F-4D97-AF65-F5344CB8AC3E}">
        <p14:creationId xmlns:p14="http://schemas.microsoft.com/office/powerpoint/2010/main" val="286840431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dirty="0"/>
              <a:t> </a:t>
            </a:r>
            <a:r>
              <a:rPr lang="en-US" b="1" dirty="0"/>
              <a:t>Creating masks</a:t>
            </a:r>
            <a:endParaRPr lang="pt-BR" dirty="0"/>
          </a:p>
        </p:txBody>
      </p:sp>
      <p:sp>
        <p:nvSpPr>
          <p:cNvPr id="6" name="Retângulo 5"/>
          <p:cNvSpPr/>
          <p:nvPr/>
        </p:nvSpPr>
        <p:spPr>
          <a:xfrm>
            <a:off x="162668" y="1878626"/>
            <a:ext cx="6775373" cy="1270989"/>
          </a:xfrm>
          <a:prstGeom prst="rect">
            <a:avLst/>
          </a:prstGeom>
        </p:spPr>
        <p:txBody>
          <a:bodyPr wrap="square">
            <a:spAutoFit/>
          </a:bodyPr>
          <a:lstStyle/>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You can repeat this process, using different combinations of elements and creating different masks for garnet and other minerals. </a:t>
            </a:r>
          </a:p>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Then you can exclude the masks you don’t want/need to use by right clicking in the </a:t>
            </a:r>
            <a:r>
              <a:rPr lang="en-US" sz="1350" b="1" dirty="0">
                <a:latin typeface="Calibri" panose="020F0502020204030204" pitchFamily="34" charset="0"/>
                <a:ea typeface="Calibri" panose="020F0502020204030204" pitchFamily="34" charset="0"/>
                <a:cs typeface="Times New Roman" panose="02020603050405020304" pitchFamily="18" charset="0"/>
              </a:rPr>
              <a:t>mask image </a:t>
            </a:r>
            <a:r>
              <a:rPr lang="en-US" sz="1350" dirty="0">
                <a:latin typeface="Calibri" panose="020F0502020204030204" pitchFamily="34" charset="0"/>
                <a:ea typeface="Calibri" panose="020F0502020204030204" pitchFamily="34" charset="0"/>
                <a:cs typeface="Times New Roman" panose="02020603050405020304" pitchFamily="18" charset="0"/>
              </a:rPr>
              <a:t>window, selecting </a:t>
            </a:r>
            <a:r>
              <a:rPr lang="en-US" sz="1350" b="1" dirty="0">
                <a:latin typeface="Calibri" panose="020F0502020204030204" pitchFamily="34" charset="0"/>
                <a:ea typeface="Calibri" panose="020F0502020204030204" pitchFamily="34" charset="0"/>
                <a:cs typeface="Times New Roman" panose="02020603050405020304" pitchFamily="18" charset="0"/>
              </a:rPr>
              <a:t>properties</a:t>
            </a:r>
            <a:r>
              <a:rPr lang="en-US" sz="1350" dirty="0">
                <a:latin typeface="Calibri" panose="020F0502020204030204" pitchFamily="34" charset="0"/>
                <a:ea typeface="Calibri" panose="020F0502020204030204" pitchFamily="34" charset="0"/>
                <a:cs typeface="Times New Roman" panose="02020603050405020304" pitchFamily="18" charset="0"/>
              </a:rPr>
              <a:t> and choosing the mask you want to exclude and then clicking in the X button. </a:t>
            </a:r>
          </a:p>
        </p:txBody>
      </p:sp>
      <p:pic>
        <p:nvPicPr>
          <p:cNvPr id="7" name="Imagem 6"/>
          <p:cNvPicPr>
            <a:picLocks noChangeAspect="1"/>
          </p:cNvPicPr>
          <p:nvPr/>
        </p:nvPicPr>
        <p:blipFill>
          <a:blip r:embed="rId2"/>
          <a:stretch>
            <a:fillRect/>
          </a:stretch>
        </p:blipFill>
        <p:spPr>
          <a:xfrm>
            <a:off x="628651" y="3136182"/>
            <a:ext cx="3717359" cy="2757155"/>
          </a:xfrm>
          <a:prstGeom prst="rect">
            <a:avLst/>
          </a:prstGeom>
        </p:spPr>
      </p:pic>
      <p:sp>
        <p:nvSpPr>
          <p:cNvPr id="11" name="Seta para a direita 10"/>
          <p:cNvSpPr/>
          <p:nvPr/>
        </p:nvSpPr>
        <p:spPr>
          <a:xfrm>
            <a:off x="4811993" y="4271037"/>
            <a:ext cx="2643830" cy="1488725"/>
          </a:xfrm>
          <a:prstGeom prst="rightArrow">
            <a:avLst/>
          </a:prstGeom>
          <a:solidFill>
            <a:schemeClr val="accent4">
              <a:lumMod val="20000"/>
              <a:lumOff val="80000"/>
            </a:schemeClr>
          </a:solidFill>
          <a:ln>
            <a:solidFill>
              <a:schemeClr val="tx1"/>
            </a:solidFill>
          </a:ln>
        </p:spPr>
        <p:txBody>
          <a:bodyPr wrap="square">
            <a:spAutoFit/>
          </a:bodyPr>
          <a:lstStyle/>
          <a:p>
            <a:pPr algn="just">
              <a:lnSpc>
                <a:spcPct val="107000"/>
              </a:lnSpc>
              <a:spcAft>
                <a:spcPts val="600"/>
              </a:spcAft>
            </a:pPr>
            <a:r>
              <a:rPr lang="en-US" sz="1350" dirty="0">
                <a:latin typeface="Calibri" panose="020F0502020204030204" pitchFamily="34" charset="0"/>
                <a:ea typeface="Calibri" panose="020F0502020204030204" pitchFamily="34" charset="0"/>
                <a:cs typeface="Times New Roman" panose="02020603050405020304" pitchFamily="18" charset="0"/>
              </a:rPr>
              <a:t>You can also select/unselect masks in the lower part of the right menu. </a:t>
            </a:r>
            <a:endParaRPr lang="pt-BR" sz="1350" dirty="0">
              <a:latin typeface="Calibri" panose="020F0502020204030204" pitchFamily="34" charset="0"/>
              <a:ea typeface="Calibri" panose="020F0502020204030204" pitchFamily="34" charset="0"/>
              <a:cs typeface="Times New Roman" panose="02020603050405020304" pitchFamily="18" charset="0"/>
            </a:endParaRPr>
          </a:p>
        </p:txBody>
      </p:sp>
      <p:pic>
        <p:nvPicPr>
          <p:cNvPr id="13" name="Imagem 12"/>
          <p:cNvPicPr/>
          <p:nvPr/>
        </p:nvPicPr>
        <p:blipFill rotWithShape="1">
          <a:blip r:embed="rId3"/>
          <a:srcRect r="11043"/>
          <a:stretch/>
        </p:blipFill>
        <p:spPr bwMode="auto">
          <a:xfrm>
            <a:off x="7538752" y="1240988"/>
            <a:ext cx="1442584" cy="4652350"/>
          </a:xfrm>
          <a:prstGeom prst="rect">
            <a:avLst/>
          </a:prstGeom>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3917159990"/>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dirty="0"/>
              <a:t> </a:t>
            </a:r>
            <a:r>
              <a:rPr lang="en-US" b="1" dirty="0"/>
              <a:t>Creating masks from diagrams</a:t>
            </a:r>
            <a:endParaRPr lang="pt-BR" dirty="0"/>
          </a:p>
        </p:txBody>
      </p:sp>
      <p:pic>
        <p:nvPicPr>
          <p:cNvPr id="3" name="Imagem 2"/>
          <p:cNvPicPr>
            <a:picLocks noChangeAspect="1"/>
          </p:cNvPicPr>
          <p:nvPr/>
        </p:nvPicPr>
        <p:blipFill rotWithShape="1">
          <a:blip r:embed="rId2"/>
          <a:srcRect t="414"/>
          <a:stretch/>
        </p:blipFill>
        <p:spPr>
          <a:xfrm>
            <a:off x="440603" y="3287271"/>
            <a:ext cx="3608097" cy="2397802"/>
          </a:xfrm>
          <a:prstGeom prst="rect">
            <a:avLst/>
          </a:prstGeom>
        </p:spPr>
      </p:pic>
      <p:sp>
        <p:nvSpPr>
          <p:cNvPr id="5" name="CaixaDeTexto 4"/>
          <p:cNvSpPr txBox="1"/>
          <p:nvPr/>
        </p:nvSpPr>
        <p:spPr>
          <a:xfrm>
            <a:off x="247881" y="2125266"/>
            <a:ext cx="3800819" cy="923330"/>
          </a:xfrm>
          <a:prstGeom prst="rect">
            <a:avLst/>
          </a:prstGeom>
          <a:noFill/>
        </p:spPr>
        <p:txBody>
          <a:bodyPr wrap="square" rtlCol="0">
            <a:spAutoFit/>
          </a:bodyPr>
          <a:lstStyle/>
          <a:p>
            <a:pPr marL="214308" indent="-214308">
              <a:buFont typeface="Arial" panose="020B0604020202020204" pitchFamily="34" charset="0"/>
              <a:buChar char="•"/>
            </a:pPr>
            <a:r>
              <a:rPr lang="pt-BR" sz="1350" dirty="0" err="1"/>
              <a:t>You</a:t>
            </a:r>
            <a:r>
              <a:rPr lang="pt-BR" sz="1350" dirty="0"/>
              <a:t> </a:t>
            </a:r>
            <a:r>
              <a:rPr lang="pt-BR" sz="1350" dirty="0" err="1"/>
              <a:t>can</a:t>
            </a:r>
            <a:r>
              <a:rPr lang="pt-BR" sz="1350" dirty="0"/>
              <a:t> </a:t>
            </a:r>
            <a:r>
              <a:rPr lang="pt-BR" sz="1350" dirty="0" err="1"/>
              <a:t>also</a:t>
            </a:r>
            <a:r>
              <a:rPr lang="pt-BR" sz="1350" dirty="0"/>
              <a:t> </a:t>
            </a:r>
            <a:r>
              <a:rPr lang="pt-BR" sz="1350" dirty="0" err="1"/>
              <a:t>choose</a:t>
            </a:r>
            <a:r>
              <a:rPr lang="pt-BR" sz="1350" dirty="0"/>
              <a:t> pixels in </a:t>
            </a:r>
            <a:r>
              <a:rPr lang="pt-BR" sz="1350" dirty="0" err="1"/>
              <a:t>bynary</a:t>
            </a:r>
            <a:r>
              <a:rPr lang="pt-BR" sz="1350" dirty="0"/>
              <a:t> </a:t>
            </a:r>
            <a:r>
              <a:rPr lang="pt-BR" sz="1350" dirty="0" err="1"/>
              <a:t>or</a:t>
            </a:r>
            <a:r>
              <a:rPr lang="pt-BR" sz="1350" dirty="0"/>
              <a:t> </a:t>
            </a:r>
            <a:r>
              <a:rPr lang="pt-BR" sz="1350" dirty="0" err="1"/>
              <a:t>ternary</a:t>
            </a:r>
            <a:r>
              <a:rPr lang="pt-BR" sz="1350" dirty="0"/>
              <a:t> </a:t>
            </a:r>
            <a:r>
              <a:rPr lang="pt-BR" sz="1350" dirty="0" err="1"/>
              <a:t>diagrams</a:t>
            </a:r>
            <a:r>
              <a:rPr lang="pt-BR" sz="1350" dirty="0"/>
              <a:t> </a:t>
            </a:r>
            <a:r>
              <a:rPr lang="pt-BR" sz="1350" dirty="0" err="1"/>
              <a:t>to</a:t>
            </a:r>
            <a:r>
              <a:rPr lang="pt-BR" sz="1350" dirty="0"/>
              <a:t> </a:t>
            </a:r>
            <a:r>
              <a:rPr lang="pt-BR" sz="1350" dirty="0" err="1"/>
              <a:t>create</a:t>
            </a:r>
            <a:r>
              <a:rPr lang="pt-BR" sz="1350" dirty="0"/>
              <a:t> a </a:t>
            </a:r>
            <a:r>
              <a:rPr lang="pt-BR" sz="1350" dirty="0" err="1"/>
              <a:t>mask</a:t>
            </a:r>
            <a:endParaRPr lang="pt-BR" sz="1350" dirty="0"/>
          </a:p>
          <a:p>
            <a:pPr marL="214308" indent="-214308">
              <a:buFont typeface="Arial" panose="020B0604020202020204" pitchFamily="34" charset="0"/>
              <a:buChar char="•"/>
            </a:pPr>
            <a:r>
              <a:rPr lang="pt-BR" sz="1350" dirty="0" err="1"/>
              <a:t>Make</a:t>
            </a:r>
            <a:r>
              <a:rPr lang="pt-BR" sz="1350" dirty="0"/>
              <a:t> a </a:t>
            </a:r>
            <a:r>
              <a:rPr lang="pt-BR" sz="1350" dirty="0" err="1"/>
              <a:t>bynary</a:t>
            </a:r>
            <a:r>
              <a:rPr lang="pt-BR" sz="1350" dirty="0"/>
              <a:t> Si </a:t>
            </a:r>
            <a:r>
              <a:rPr lang="pt-BR" sz="1350" dirty="0" err="1"/>
              <a:t>vs</a:t>
            </a:r>
            <a:r>
              <a:rPr lang="pt-BR" sz="1350" dirty="0"/>
              <a:t> #Fe </a:t>
            </a:r>
            <a:r>
              <a:rPr lang="pt-BR" sz="1350" dirty="0" err="1"/>
              <a:t>density</a:t>
            </a:r>
            <a:r>
              <a:rPr lang="pt-BR" sz="1350" dirty="0"/>
              <a:t> </a:t>
            </a:r>
            <a:r>
              <a:rPr lang="pt-BR" sz="1350" dirty="0" err="1"/>
              <a:t>plot</a:t>
            </a:r>
            <a:r>
              <a:rPr lang="pt-BR" sz="1350" dirty="0"/>
              <a:t> </a:t>
            </a:r>
            <a:r>
              <a:rPr lang="pt-BR" sz="1350" dirty="0" err="1"/>
              <a:t>using</a:t>
            </a:r>
            <a:r>
              <a:rPr lang="pt-BR" sz="1350" dirty="0"/>
              <a:t> Si as base </a:t>
            </a:r>
            <a:r>
              <a:rPr lang="pt-BR" sz="1350" dirty="0" err="1"/>
              <a:t>image</a:t>
            </a:r>
            <a:endParaRPr lang="pt-BR" sz="1350" dirty="0"/>
          </a:p>
        </p:txBody>
      </p:sp>
      <p:sp>
        <p:nvSpPr>
          <p:cNvPr id="6" name="CaixaDeTexto 5"/>
          <p:cNvSpPr txBox="1"/>
          <p:nvPr/>
        </p:nvSpPr>
        <p:spPr>
          <a:xfrm>
            <a:off x="4572003" y="1942947"/>
            <a:ext cx="4475603" cy="715581"/>
          </a:xfrm>
          <a:prstGeom prst="rect">
            <a:avLst/>
          </a:prstGeom>
          <a:noFill/>
        </p:spPr>
        <p:txBody>
          <a:bodyPr wrap="square" rtlCol="0">
            <a:spAutoFit/>
          </a:bodyPr>
          <a:lstStyle/>
          <a:p>
            <a:pPr marL="214308" indent="-214308">
              <a:buFont typeface="Arial" panose="020B0604020202020204" pitchFamily="34" charset="0"/>
              <a:buChar char="•"/>
            </a:pPr>
            <a:r>
              <a:rPr lang="en-US" sz="1350" dirty="0"/>
              <a:t>Draw a rectangle containing the pixels of interest</a:t>
            </a:r>
          </a:p>
          <a:p>
            <a:pPr marL="214308" indent="-214308">
              <a:buFont typeface="Arial" panose="020B0604020202020204" pitchFamily="34" charset="0"/>
              <a:buChar char="•"/>
            </a:pPr>
            <a:r>
              <a:rPr lang="en-US" sz="1350" dirty="0"/>
              <a:t>Right click in the diagram and choose </a:t>
            </a:r>
            <a:r>
              <a:rPr lang="en-US" sz="1350" b="1" dirty="0"/>
              <a:t>Plot Selection Mask</a:t>
            </a:r>
          </a:p>
          <a:p>
            <a:pPr marL="214308" indent="-214308">
              <a:buFont typeface="Arial" panose="020B0604020202020204" pitchFamily="34" charset="0"/>
              <a:buChar char="•"/>
            </a:pPr>
            <a:r>
              <a:rPr lang="en-US" sz="1350" dirty="0"/>
              <a:t>Choose a name for the mask and press </a:t>
            </a:r>
            <a:r>
              <a:rPr lang="en-US" sz="1350" b="1" dirty="0"/>
              <a:t>create </a:t>
            </a:r>
          </a:p>
        </p:txBody>
      </p:sp>
      <p:pic>
        <p:nvPicPr>
          <p:cNvPr id="11" name="Imagem 10"/>
          <p:cNvPicPr>
            <a:picLocks noChangeAspect="1"/>
          </p:cNvPicPr>
          <p:nvPr/>
        </p:nvPicPr>
        <p:blipFill>
          <a:blip r:embed="rId3"/>
          <a:stretch>
            <a:fillRect/>
          </a:stretch>
        </p:blipFill>
        <p:spPr>
          <a:xfrm>
            <a:off x="4789728" y="2701549"/>
            <a:ext cx="3725624" cy="3237113"/>
          </a:xfrm>
          <a:prstGeom prst="rect">
            <a:avLst/>
          </a:prstGeom>
        </p:spPr>
      </p:pic>
    </p:spTree>
    <p:extLst>
      <p:ext uri="{BB962C8B-B14F-4D97-AF65-F5344CB8AC3E}">
        <p14:creationId xmlns:p14="http://schemas.microsoft.com/office/powerpoint/2010/main" val="252802080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dirty="0"/>
              <a:t> </a:t>
            </a:r>
            <a:r>
              <a:rPr lang="en-US" b="1" dirty="0"/>
              <a:t>Creating masks from diagrams</a:t>
            </a:r>
            <a:endParaRPr lang="pt-BR" dirty="0"/>
          </a:p>
        </p:txBody>
      </p:sp>
      <p:sp>
        <p:nvSpPr>
          <p:cNvPr id="5" name="CaixaDeTexto 4"/>
          <p:cNvSpPr txBox="1"/>
          <p:nvPr/>
        </p:nvSpPr>
        <p:spPr>
          <a:xfrm>
            <a:off x="347852" y="1976539"/>
            <a:ext cx="7898274" cy="300082"/>
          </a:xfrm>
          <a:prstGeom prst="rect">
            <a:avLst/>
          </a:prstGeom>
          <a:noFill/>
        </p:spPr>
        <p:txBody>
          <a:bodyPr wrap="square" rtlCol="0">
            <a:spAutoFit/>
          </a:bodyPr>
          <a:lstStyle/>
          <a:p>
            <a:pPr marL="214308" indent="-214308">
              <a:buFont typeface="Arial" panose="020B0604020202020204" pitchFamily="34" charset="0"/>
              <a:buChar char="•"/>
            </a:pPr>
            <a:r>
              <a:rPr lang="en-US" sz="1350" dirty="0"/>
              <a:t>If you want, you can draw other shapes selecting </a:t>
            </a:r>
            <a:r>
              <a:rPr lang="en-US" sz="1350" b="1" dirty="0"/>
              <a:t>Add object&gt;Shape </a:t>
            </a:r>
            <a:r>
              <a:rPr lang="en-US" sz="1350" dirty="0"/>
              <a:t>and choosing the shape properties</a:t>
            </a:r>
            <a:endParaRPr lang="en-US" sz="1350" b="1" dirty="0"/>
          </a:p>
        </p:txBody>
      </p:sp>
      <p:pic>
        <p:nvPicPr>
          <p:cNvPr id="7" name="Imagem 6"/>
          <p:cNvPicPr>
            <a:picLocks noChangeAspect="1"/>
          </p:cNvPicPr>
          <p:nvPr/>
        </p:nvPicPr>
        <p:blipFill>
          <a:blip r:embed="rId2"/>
          <a:stretch>
            <a:fillRect/>
          </a:stretch>
        </p:blipFill>
        <p:spPr>
          <a:xfrm>
            <a:off x="5529527" y="3297338"/>
            <a:ext cx="3043662" cy="1721884"/>
          </a:xfrm>
          <a:prstGeom prst="rect">
            <a:avLst/>
          </a:prstGeom>
        </p:spPr>
      </p:pic>
      <p:pic>
        <p:nvPicPr>
          <p:cNvPr id="8" name="Imagem 7"/>
          <p:cNvPicPr>
            <a:picLocks noChangeAspect="1"/>
          </p:cNvPicPr>
          <p:nvPr/>
        </p:nvPicPr>
        <p:blipFill>
          <a:blip r:embed="rId3"/>
          <a:stretch>
            <a:fillRect/>
          </a:stretch>
        </p:blipFill>
        <p:spPr>
          <a:xfrm>
            <a:off x="929195" y="2369315"/>
            <a:ext cx="3431853" cy="3515400"/>
          </a:xfrm>
          <a:prstGeom prst="rect">
            <a:avLst/>
          </a:prstGeom>
        </p:spPr>
      </p:pic>
    </p:spTree>
    <p:extLst>
      <p:ext uri="{BB962C8B-B14F-4D97-AF65-F5344CB8AC3E}">
        <p14:creationId xmlns:p14="http://schemas.microsoft.com/office/powerpoint/2010/main" val="247411562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dirty="0"/>
              <a:t> </a:t>
            </a:r>
            <a:r>
              <a:rPr lang="en-US" b="1" dirty="0"/>
              <a:t>Creating a background image</a:t>
            </a:r>
            <a:endParaRPr lang="pt-BR" dirty="0"/>
          </a:p>
        </p:txBody>
      </p:sp>
      <p:sp>
        <p:nvSpPr>
          <p:cNvPr id="9" name="Retângulo 8"/>
          <p:cNvSpPr/>
          <p:nvPr/>
        </p:nvSpPr>
        <p:spPr>
          <a:xfrm>
            <a:off x="226623" y="2303490"/>
            <a:ext cx="4235986" cy="1338828"/>
          </a:xfrm>
          <a:prstGeom prst="rect">
            <a:avLst/>
          </a:prstGeom>
        </p:spPr>
        <p:txBody>
          <a:bodyPr wrap="square">
            <a:spAutoFit/>
          </a:bodyPr>
          <a:lstStyle/>
          <a:p>
            <a:pPr marL="214308" indent="-214308">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Go to </a:t>
            </a:r>
            <a:r>
              <a:rPr lang="en-US" sz="1350" b="1" dirty="0">
                <a:latin typeface="Calibri" panose="020F0502020204030204" pitchFamily="34" charset="0"/>
                <a:ea typeface="Calibri" panose="020F0502020204030204" pitchFamily="34" charset="0"/>
                <a:cs typeface="Times New Roman" panose="02020603050405020304" pitchFamily="18" charset="0"/>
              </a:rPr>
              <a:t>Tools&gt;“Z” Image</a:t>
            </a:r>
            <a:r>
              <a:rPr lang="en-US" sz="1350" dirty="0">
                <a:latin typeface="Calibri" panose="020F0502020204030204" pitchFamily="34" charset="0"/>
                <a:ea typeface="Calibri" panose="020F0502020204030204" pitchFamily="34" charset="0"/>
                <a:cs typeface="Times New Roman" panose="02020603050405020304" pitchFamily="18" charset="0"/>
              </a:rPr>
              <a:t>. </a:t>
            </a:r>
          </a:p>
          <a:p>
            <a:pPr marL="214308" indent="-214308">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Select the Al as base image and than select all major element. Do not select images acquired by EDS detectors, as they can be displaced from the ones acquired by WDS. </a:t>
            </a:r>
          </a:p>
          <a:p>
            <a:pPr marL="214308" indent="-214308">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Rename the image as you want, and press create. </a:t>
            </a:r>
          </a:p>
        </p:txBody>
      </p:sp>
      <p:pic>
        <p:nvPicPr>
          <p:cNvPr id="13" name="Imagem 12"/>
          <p:cNvPicPr/>
          <p:nvPr/>
        </p:nvPicPr>
        <p:blipFill>
          <a:blip r:embed="rId2"/>
          <a:stretch>
            <a:fillRect/>
          </a:stretch>
        </p:blipFill>
        <p:spPr>
          <a:xfrm>
            <a:off x="744415" y="3797458"/>
            <a:ext cx="3200400" cy="1693069"/>
          </a:xfrm>
          <a:prstGeom prst="rect">
            <a:avLst/>
          </a:prstGeom>
        </p:spPr>
      </p:pic>
      <p:pic>
        <p:nvPicPr>
          <p:cNvPr id="14" name="Imagem 13"/>
          <p:cNvPicPr/>
          <p:nvPr/>
        </p:nvPicPr>
        <p:blipFill>
          <a:blip r:embed="rId3"/>
          <a:stretch>
            <a:fillRect/>
          </a:stretch>
        </p:blipFill>
        <p:spPr>
          <a:xfrm>
            <a:off x="4894869" y="2504439"/>
            <a:ext cx="3915251" cy="2586038"/>
          </a:xfrm>
          <a:prstGeom prst="rect">
            <a:avLst/>
          </a:prstGeom>
        </p:spPr>
      </p:pic>
    </p:spTree>
    <p:extLst>
      <p:ext uri="{BB962C8B-B14F-4D97-AF65-F5344CB8AC3E}">
        <p14:creationId xmlns:p14="http://schemas.microsoft.com/office/powerpoint/2010/main" val="3380426410"/>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dirty="0"/>
              <a:t> </a:t>
            </a:r>
            <a:r>
              <a:rPr lang="en-US" b="1" dirty="0"/>
              <a:t>Creating a background image</a:t>
            </a:r>
            <a:endParaRPr lang="pt-BR" dirty="0"/>
          </a:p>
        </p:txBody>
      </p:sp>
      <p:pic>
        <p:nvPicPr>
          <p:cNvPr id="11" name="Imagem 10"/>
          <p:cNvPicPr/>
          <p:nvPr/>
        </p:nvPicPr>
        <p:blipFill>
          <a:blip r:embed="rId2">
            <a:extLst>
              <a:ext uri="{28A0092B-C50C-407E-A947-70E740481C1C}">
                <a14:useLocalDpi xmlns:a14="http://schemas.microsoft.com/office/drawing/2010/main" val="0"/>
              </a:ext>
            </a:extLst>
          </a:blip>
          <a:srcRect/>
          <a:stretch>
            <a:fillRect/>
          </a:stretch>
        </p:blipFill>
        <p:spPr bwMode="auto">
          <a:xfrm>
            <a:off x="4068754" y="2020146"/>
            <a:ext cx="503247" cy="447133"/>
          </a:xfrm>
          <a:prstGeom prst="rect">
            <a:avLst/>
          </a:prstGeom>
          <a:noFill/>
        </p:spPr>
      </p:pic>
      <p:sp>
        <p:nvSpPr>
          <p:cNvPr id="9" name="Retângulo 8"/>
          <p:cNvSpPr/>
          <p:nvPr/>
        </p:nvSpPr>
        <p:spPr>
          <a:xfrm>
            <a:off x="145974" y="2125268"/>
            <a:ext cx="4235986" cy="1131079"/>
          </a:xfrm>
          <a:prstGeom prst="rect">
            <a:avLst/>
          </a:prstGeom>
        </p:spPr>
        <p:txBody>
          <a:bodyPr wrap="square">
            <a:spAutoFit/>
          </a:bodyPr>
          <a:lstStyle/>
          <a:p>
            <a:pPr marL="214308" indent="-214308">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Select the grayscale in </a:t>
            </a:r>
            <a:r>
              <a:rPr lang="en-US" sz="1350" b="1" dirty="0">
                <a:latin typeface="Calibri" panose="020F0502020204030204" pitchFamily="34" charset="0"/>
                <a:ea typeface="Calibri" panose="020F0502020204030204" pitchFamily="34" charset="0"/>
                <a:cs typeface="Times New Roman" panose="02020603050405020304" pitchFamily="18" charset="0"/>
              </a:rPr>
              <a:t>Palette&gt;Grays</a:t>
            </a:r>
            <a:r>
              <a:rPr lang="en-US" sz="1350" dirty="0">
                <a:latin typeface="Calibri" panose="020F0502020204030204" pitchFamily="34" charset="0"/>
                <a:ea typeface="Calibri" panose="020F0502020204030204" pitchFamily="34" charset="0"/>
                <a:cs typeface="Times New Roman" panose="02020603050405020304" pitchFamily="18" charset="0"/>
              </a:rPr>
              <a:t> or in the icon </a:t>
            </a:r>
          </a:p>
          <a:p>
            <a:pPr marL="214308" indent="-214308">
              <a:buFont typeface="Arial" panose="020B0604020202020204" pitchFamily="34" charset="0"/>
              <a:buChar char="•"/>
            </a:pPr>
            <a:endParaRPr lang="en-US" sz="1350" dirty="0">
              <a:latin typeface="Calibri" panose="020F0502020204030204" pitchFamily="34" charset="0"/>
              <a:ea typeface="Calibri" panose="020F0502020204030204" pitchFamily="34" charset="0"/>
              <a:cs typeface="Times New Roman" panose="02020603050405020304" pitchFamily="18" charset="0"/>
            </a:endParaRPr>
          </a:p>
          <a:p>
            <a:pPr marL="214308" indent="-214308">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Adjust the color scale bar to evidence contrasting intensities. You can use this image as a background for the masks you are going to create in next steps. </a:t>
            </a:r>
            <a:endParaRPr lang="pt-BR" sz="1350" dirty="0"/>
          </a:p>
        </p:txBody>
      </p:sp>
      <p:pic>
        <p:nvPicPr>
          <p:cNvPr id="15" name="Imagem 14"/>
          <p:cNvPicPr/>
          <p:nvPr/>
        </p:nvPicPr>
        <p:blipFill>
          <a:blip r:embed="rId3"/>
          <a:stretch>
            <a:fillRect/>
          </a:stretch>
        </p:blipFill>
        <p:spPr>
          <a:xfrm>
            <a:off x="1733395" y="3736442"/>
            <a:ext cx="1571669" cy="1417388"/>
          </a:xfrm>
          <a:prstGeom prst="rect">
            <a:avLst/>
          </a:prstGeom>
        </p:spPr>
      </p:pic>
      <p:pic>
        <p:nvPicPr>
          <p:cNvPr id="16" name="Imagem 15"/>
          <p:cNvPicPr/>
          <p:nvPr/>
        </p:nvPicPr>
        <p:blipFill>
          <a:blip r:embed="rId4"/>
          <a:stretch>
            <a:fillRect/>
          </a:stretch>
        </p:blipFill>
        <p:spPr>
          <a:xfrm>
            <a:off x="4693188" y="2943671"/>
            <a:ext cx="4291736" cy="2474564"/>
          </a:xfrm>
          <a:prstGeom prst="rect">
            <a:avLst/>
          </a:prstGeom>
        </p:spPr>
      </p:pic>
    </p:spTree>
    <p:extLst>
      <p:ext uri="{BB962C8B-B14F-4D97-AF65-F5344CB8AC3E}">
        <p14:creationId xmlns:p14="http://schemas.microsoft.com/office/powerpoint/2010/main" val="2452289429"/>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b="1" dirty="0"/>
              <a:t>Creating a background image</a:t>
            </a:r>
            <a:endParaRPr lang="pt-BR" dirty="0"/>
          </a:p>
        </p:txBody>
      </p:sp>
      <p:sp>
        <p:nvSpPr>
          <p:cNvPr id="3" name="Retângulo 2"/>
          <p:cNvSpPr/>
          <p:nvPr/>
        </p:nvSpPr>
        <p:spPr>
          <a:xfrm>
            <a:off x="336016" y="2654077"/>
            <a:ext cx="4145831" cy="2314095"/>
          </a:xfrm>
          <a:prstGeom prst="rect">
            <a:avLst/>
          </a:prstGeom>
        </p:spPr>
        <p:txBody>
          <a:bodyPr wrap="square">
            <a:spAutoFit/>
          </a:bodyPr>
          <a:lstStyle/>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Open the </a:t>
            </a:r>
            <a:r>
              <a:rPr lang="en-US" sz="1350" b="1" dirty="0" err="1">
                <a:latin typeface="Calibri" panose="020F0502020204030204" pitchFamily="34" charset="0"/>
                <a:ea typeface="Calibri" panose="020F0502020204030204" pitchFamily="34" charset="0"/>
                <a:cs typeface="Times New Roman" panose="02020603050405020304" pitchFamily="18" charset="0"/>
              </a:rPr>
              <a:t>Mask_library</a:t>
            </a:r>
            <a:r>
              <a:rPr lang="en-US" sz="1350" b="1" dirty="0">
                <a:latin typeface="Calibri" panose="020F0502020204030204" pitchFamily="34" charset="0"/>
                <a:ea typeface="Calibri" panose="020F0502020204030204" pitchFamily="34" charset="0"/>
                <a:cs typeface="Times New Roman" panose="02020603050405020304" pitchFamily="18" charset="0"/>
              </a:rPr>
              <a:t> </a:t>
            </a:r>
            <a:r>
              <a:rPr lang="en-US" sz="1350" dirty="0">
                <a:latin typeface="Calibri" panose="020F0502020204030204" pitchFamily="34" charset="0"/>
                <a:ea typeface="Calibri" panose="020F0502020204030204" pitchFamily="34" charset="0"/>
                <a:cs typeface="Times New Roman" panose="02020603050405020304" pitchFamily="18" charset="0"/>
              </a:rPr>
              <a:t>window</a:t>
            </a:r>
          </a:p>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Go to </a:t>
            </a:r>
            <a:r>
              <a:rPr lang="en-US" sz="1350" b="1" dirty="0">
                <a:latin typeface="Calibri" panose="020F0502020204030204" pitchFamily="34" charset="0"/>
                <a:ea typeface="Calibri" panose="020F0502020204030204" pitchFamily="34" charset="0"/>
                <a:cs typeface="Times New Roman" panose="02020603050405020304" pitchFamily="18" charset="0"/>
              </a:rPr>
              <a:t>Image&gt;Configure Background</a:t>
            </a:r>
            <a:r>
              <a:rPr lang="en-US" sz="1350" dirty="0">
                <a:latin typeface="Calibri" panose="020F0502020204030204" pitchFamily="34" charset="0"/>
                <a:ea typeface="Calibri" panose="020F0502020204030204" pitchFamily="34" charset="0"/>
                <a:cs typeface="Times New Roman" panose="02020603050405020304" pitchFamily="18" charset="0"/>
              </a:rPr>
              <a:t> or, to the properties window (double click in the mask image). </a:t>
            </a:r>
          </a:p>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In the </a:t>
            </a:r>
            <a:r>
              <a:rPr lang="en-US" sz="1350" b="1" dirty="0">
                <a:latin typeface="Calibri" panose="020F0502020204030204" pitchFamily="34" charset="0"/>
                <a:ea typeface="Calibri" panose="020F0502020204030204" pitchFamily="34" charset="0"/>
                <a:cs typeface="Times New Roman" panose="02020603050405020304" pitchFamily="18" charset="0"/>
              </a:rPr>
              <a:t>Background</a:t>
            </a:r>
            <a:r>
              <a:rPr lang="en-US" sz="1350" dirty="0">
                <a:latin typeface="Calibri" panose="020F0502020204030204" pitchFamily="34" charset="0"/>
                <a:ea typeface="Calibri" panose="020F0502020204030204" pitchFamily="34" charset="0"/>
                <a:cs typeface="Times New Roman" panose="02020603050405020304" pitchFamily="18" charset="0"/>
              </a:rPr>
              <a:t> tab, choose the </a:t>
            </a:r>
            <a:r>
              <a:rPr lang="en-US" sz="1350" b="1" dirty="0">
                <a:latin typeface="Calibri" panose="020F0502020204030204" pitchFamily="34" charset="0"/>
                <a:ea typeface="Calibri" panose="020F0502020204030204" pitchFamily="34" charset="0"/>
                <a:cs typeface="Times New Roman" panose="02020603050405020304" pitchFamily="18" charset="0"/>
              </a:rPr>
              <a:t>Z image</a:t>
            </a:r>
            <a:r>
              <a:rPr lang="en-US" sz="1350" dirty="0">
                <a:latin typeface="Calibri" panose="020F0502020204030204" pitchFamily="34" charset="0"/>
                <a:ea typeface="Calibri" panose="020F0502020204030204" pitchFamily="34" charset="0"/>
                <a:cs typeface="Times New Roman" panose="02020603050405020304" pitchFamily="18" charset="0"/>
              </a:rPr>
              <a:t> as background image, and check the </a:t>
            </a:r>
            <a:r>
              <a:rPr lang="en-US" sz="1350" b="1" dirty="0">
                <a:latin typeface="Calibri" panose="020F0502020204030204" pitchFamily="34" charset="0"/>
                <a:ea typeface="Calibri" panose="020F0502020204030204" pitchFamily="34" charset="0"/>
                <a:cs typeface="Times New Roman" panose="02020603050405020304" pitchFamily="18" charset="0"/>
              </a:rPr>
              <a:t>View background</a:t>
            </a:r>
            <a:r>
              <a:rPr lang="en-US" sz="1350" dirty="0">
                <a:latin typeface="Calibri" panose="020F0502020204030204" pitchFamily="34" charset="0"/>
                <a:ea typeface="Calibri" panose="020F0502020204030204" pitchFamily="34" charset="0"/>
                <a:cs typeface="Times New Roman" panose="02020603050405020304" pitchFamily="18" charset="0"/>
              </a:rPr>
              <a:t> case and Apply. </a:t>
            </a:r>
          </a:p>
          <a:p>
            <a:pPr marL="214308" indent="-214308">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You can always hide and show background with right click in the mask image and click in “Show background”.</a:t>
            </a:r>
            <a:endParaRPr lang="pt-BR" sz="1350" dirty="0">
              <a:latin typeface="Calibri" panose="020F0502020204030204" pitchFamily="34" charset="0"/>
              <a:ea typeface="Calibri" panose="020F0502020204030204" pitchFamily="34" charset="0"/>
              <a:cs typeface="Times New Roman" panose="02020603050405020304" pitchFamily="18" charset="0"/>
            </a:endParaRPr>
          </a:p>
        </p:txBody>
      </p:sp>
      <p:pic>
        <p:nvPicPr>
          <p:cNvPr id="6" name="Imagem 5"/>
          <p:cNvPicPr/>
          <p:nvPr/>
        </p:nvPicPr>
        <p:blipFill>
          <a:blip r:embed="rId2"/>
          <a:stretch>
            <a:fillRect/>
          </a:stretch>
        </p:blipFill>
        <p:spPr>
          <a:xfrm>
            <a:off x="4926629" y="1848337"/>
            <a:ext cx="4050030" cy="4037171"/>
          </a:xfrm>
          <a:prstGeom prst="rect">
            <a:avLst/>
          </a:prstGeom>
        </p:spPr>
      </p:pic>
    </p:spTree>
    <p:extLst>
      <p:ext uri="{BB962C8B-B14F-4D97-AF65-F5344CB8AC3E}">
        <p14:creationId xmlns:p14="http://schemas.microsoft.com/office/powerpoint/2010/main" val="3208117949"/>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dirty="0"/>
              <a:t> </a:t>
            </a:r>
            <a:r>
              <a:rPr lang="en-US" b="1" dirty="0"/>
              <a:t>Creating masks</a:t>
            </a:r>
            <a:endParaRPr lang="pt-BR" dirty="0"/>
          </a:p>
        </p:txBody>
      </p:sp>
      <p:sp>
        <p:nvSpPr>
          <p:cNvPr id="4" name="Retângulo 3"/>
          <p:cNvSpPr/>
          <p:nvPr/>
        </p:nvSpPr>
        <p:spPr>
          <a:xfrm>
            <a:off x="322244" y="1829895"/>
            <a:ext cx="4249757" cy="1270989"/>
          </a:xfrm>
          <a:prstGeom prst="rect">
            <a:avLst/>
          </a:prstGeom>
        </p:spPr>
        <p:txBody>
          <a:bodyPr wrap="square">
            <a:spAutoFit/>
          </a:bodyPr>
          <a:lstStyle/>
          <a:p>
            <a:pPr marL="214308" indent="-214308" algn="just">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If you want to see only garnet pixels in the element maps, open one element image and click in </a:t>
            </a:r>
            <a:r>
              <a:rPr lang="en-US" sz="1350" b="1" dirty="0">
                <a:latin typeface="Calibri" panose="020F0502020204030204" pitchFamily="34" charset="0"/>
                <a:ea typeface="Calibri" panose="020F0502020204030204" pitchFamily="34" charset="0"/>
                <a:cs typeface="Times New Roman" panose="02020603050405020304" pitchFamily="18" charset="0"/>
              </a:rPr>
              <a:t>Image&gt;Configure Mask</a:t>
            </a:r>
            <a:r>
              <a:rPr lang="en-US" sz="1350" dirty="0">
                <a:latin typeface="Calibri" panose="020F0502020204030204" pitchFamily="34" charset="0"/>
                <a:ea typeface="Calibri" panose="020F0502020204030204" pitchFamily="34" charset="0"/>
                <a:cs typeface="Times New Roman" panose="02020603050405020304" pitchFamily="18" charset="0"/>
              </a:rPr>
              <a:t> or double click in the image and go to the </a:t>
            </a:r>
            <a:r>
              <a:rPr lang="en-US" sz="1350" b="1" dirty="0">
                <a:latin typeface="Calibri" panose="020F0502020204030204" pitchFamily="34" charset="0"/>
                <a:ea typeface="Calibri" panose="020F0502020204030204" pitchFamily="34" charset="0"/>
                <a:cs typeface="Times New Roman" panose="02020603050405020304" pitchFamily="18" charset="0"/>
              </a:rPr>
              <a:t>Mask</a:t>
            </a:r>
            <a:r>
              <a:rPr lang="en-US" sz="1350" dirty="0">
                <a:latin typeface="Calibri" panose="020F0502020204030204" pitchFamily="34" charset="0"/>
                <a:ea typeface="Calibri" panose="020F0502020204030204" pitchFamily="34" charset="0"/>
                <a:cs typeface="Times New Roman" panose="02020603050405020304" pitchFamily="18" charset="0"/>
              </a:rPr>
              <a:t> tab in the properties window. </a:t>
            </a:r>
          </a:p>
          <a:p>
            <a:pPr marL="214308" indent="-214308" algn="just">
              <a:lnSpc>
                <a:spcPct val="107000"/>
              </a:lnSpc>
              <a:spcAft>
                <a:spcPts val="600"/>
              </a:spcAft>
              <a:buFont typeface="Arial" panose="020B0604020202020204" pitchFamily="34" charset="0"/>
              <a:buChar char="•"/>
            </a:pPr>
            <a:r>
              <a:rPr lang="en-US" sz="1350" dirty="0">
                <a:latin typeface="Calibri" panose="020F0502020204030204" pitchFamily="34" charset="0"/>
                <a:ea typeface="Calibri" panose="020F0502020204030204" pitchFamily="34" charset="0"/>
                <a:cs typeface="Times New Roman" panose="02020603050405020304" pitchFamily="18" charset="0"/>
              </a:rPr>
              <a:t>Choose the </a:t>
            </a:r>
            <a:r>
              <a:rPr lang="en-US" sz="1350" b="1" dirty="0" err="1">
                <a:latin typeface="Calibri" panose="020F0502020204030204" pitchFamily="34" charset="0"/>
                <a:ea typeface="Calibri" panose="020F0502020204030204" pitchFamily="34" charset="0"/>
                <a:cs typeface="Times New Roman" panose="02020603050405020304" pitchFamily="18" charset="0"/>
              </a:rPr>
              <a:t>Mask_library</a:t>
            </a:r>
            <a:r>
              <a:rPr lang="en-US" sz="1350" dirty="0">
                <a:latin typeface="Calibri" panose="020F0502020204030204" pitchFamily="34" charset="0"/>
                <a:ea typeface="Calibri" panose="020F0502020204030204" pitchFamily="34" charset="0"/>
                <a:cs typeface="Times New Roman" panose="02020603050405020304" pitchFamily="18" charset="0"/>
              </a:rPr>
              <a:t> file and press </a:t>
            </a:r>
            <a:r>
              <a:rPr lang="en-US" sz="1350" b="1" dirty="0">
                <a:latin typeface="Calibri" panose="020F0502020204030204" pitchFamily="34" charset="0"/>
                <a:ea typeface="Calibri" panose="020F0502020204030204" pitchFamily="34" charset="0"/>
                <a:cs typeface="Times New Roman" panose="02020603050405020304" pitchFamily="18" charset="0"/>
              </a:rPr>
              <a:t>Apply</a:t>
            </a:r>
            <a:r>
              <a:rPr lang="en-US" sz="1350" dirty="0">
                <a:latin typeface="Calibri" panose="020F0502020204030204" pitchFamily="34" charset="0"/>
                <a:ea typeface="Calibri" panose="020F0502020204030204" pitchFamily="34" charset="0"/>
                <a:cs typeface="Times New Roman" panose="02020603050405020304" pitchFamily="18" charset="0"/>
              </a:rPr>
              <a:t>.</a:t>
            </a:r>
            <a:endParaRPr lang="pt-BR" sz="1350" dirty="0">
              <a:latin typeface="Calibri" panose="020F0502020204030204" pitchFamily="34" charset="0"/>
              <a:ea typeface="Calibri" panose="020F0502020204030204" pitchFamily="34" charset="0"/>
              <a:cs typeface="Times New Roman" panose="02020603050405020304" pitchFamily="18" charset="0"/>
            </a:endParaRPr>
          </a:p>
        </p:txBody>
      </p:sp>
      <p:pic>
        <p:nvPicPr>
          <p:cNvPr id="7" name="Imagem 6"/>
          <p:cNvPicPr/>
          <p:nvPr/>
        </p:nvPicPr>
        <p:blipFill>
          <a:blip r:embed="rId2"/>
          <a:stretch>
            <a:fillRect/>
          </a:stretch>
        </p:blipFill>
        <p:spPr>
          <a:xfrm>
            <a:off x="5014717" y="1791846"/>
            <a:ext cx="3493770" cy="1578769"/>
          </a:xfrm>
          <a:prstGeom prst="rect">
            <a:avLst/>
          </a:prstGeom>
        </p:spPr>
      </p:pic>
      <p:pic>
        <p:nvPicPr>
          <p:cNvPr id="8" name="Imagem 7"/>
          <p:cNvPicPr/>
          <p:nvPr/>
        </p:nvPicPr>
        <p:blipFill>
          <a:blip r:embed="rId3"/>
          <a:stretch>
            <a:fillRect/>
          </a:stretch>
        </p:blipFill>
        <p:spPr>
          <a:xfrm>
            <a:off x="608704" y="3138795"/>
            <a:ext cx="3722370" cy="2786063"/>
          </a:xfrm>
          <a:prstGeom prst="rect">
            <a:avLst/>
          </a:prstGeom>
        </p:spPr>
      </p:pic>
      <p:pic>
        <p:nvPicPr>
          <p:cNvPr id="9" name="Imagem 8"/>
          <p:cNvPicPr/>
          <p:nvPr/>
        </p:nvPicPr>
        <p:blipFill>
          <a:blip r:embed="rId4"/>
          <a:stretch>
            <a:fillRect/>
          </a:stretch>
        </p:blipFill>
        <p:spPr>
          <a:xfrm>
            <a:off x="4736587" y="3542656"/>
            <a:ext cx="4050030" cy="2382203"/>
          </a:xfrm>
          <a:prstGeom prst="rect">
            <a:avLst/>
          </a:prstGeom>
        </p:spPr>
      </p:pic>
    </p:spTree>
    <p:extLst>
      <p:ext uri="{BB962C8B-B14F-4D97-AF65-F5344CB8AC3E}">
        <p14:creationId xmlns:p14="http://schemas.microsoft.com/office/powerpoint/2010/main" val="2571250291"/>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dirty="0"/>
              <a:t> </a:t>
            </a:r>
            <a:r>
              <a:rPr lang="en-US" b="1" dirty="0"/>
              <a:t>Creating masks</a:t>
            </a:r>
            <a:endParaRPr lang="pt-BR" dirty="0"/>
          </a:p>
        </p:txBody>
      </p:sp>
      <p:sp>
        <p:nvSpPr>
          <p:cNvPr id="4" name="Retângulo 3"/>
          <p:cNvSpPr/>
          <p:nvPr/>
        </p:nvSpPr>
        <p:spPr>
          <a:xfrm>
            <a:off x="179024" y="2694639"/>
            <a:ext cx="4307595" cy="1546577"/>
          </a:xfrm>
          <a:prstGeom prst="rect">
            <a:avLst/>
          </a:prstGeom>
        </p:spPr>
        <p:txBody>
          <a:bodyPr wrap="square">
            <a:spAutoFit/>
          </a:bodyPr>
          <a:lstStyle/>
          <a:p>
            <a:pPr marL="214308" indent="-214308">
              <a:buFont typeface="Arial" panose="020B0604020202020204" pitchFamily="34" charset="0"/>
              <a:buChar char="•"/>
            </a:pP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You may have successfully selected the main minerals in your sample, but still, many pixels can be left out of the masks during the selection process. </a:t>
            </a:r>
          </a:p>
          <a:p>
            <a:pPr marL="214308" indent="-214308">
              <a:buFont typeface="Arial" panose="020B0604020202020204" pitchFamily="34" charset="0"/>
              <a:buChar char="•"/>
            </a:pP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These pixels can be minerals, mixed signs of different minerals on large pixels, or sample defects (holes with no minerals produced by polishing).</a:t>
            </a:r>
          </a:p>
          <a:p>
            <a:pPr marL="214308" indent="-214308">
              <a:buFont typeface="Arial" panose="020B0604020202020204" pitchFamily="34" charset="0"/>
              <a:buChar char="•"/>
            </a:pP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You can investigate these pixels in density plots.</a:t>
            </a:r>
            <a:endParaRPr lang="pt-BR" sz="1350" dirty="0"/>
          </a:p>
        </p:txBody>
      </p:sp>
      <p:pic>
        <p:nvPicPr>
          <p:cNvPr id="7" name="Imagem 6"/>
          <p:cNvPicPr/>
          <p:nvPr/>
        </p:nvPicPr>
        <p:blipFill>
          <a:blip r:embed="rId2"/>
          <a:stretch>
            <a:fillRect/>
          </a:stretch>
        </p:blipFill>
        <p:spPr>
          <a:xfrm>
            <a:off x="4678748" y="1855574"/>
            <a:ext cx="4050030" cy="4055745"/>
          </a:xfrm>
          <a:prstGeom prst="rect">
            <a:avLst/>
          </a:prstGeom>
        </p:spPr>
      </p:pic>
      <p:cxnSp>
        <p:nvCxnSpPr>
          <p:cNvPr id="9" name="Conector de seta reta 8"/>
          <p:cNvCxnSpPr/>
          <p:nvPr/>
        </p:nvCxnSpPr>
        <p:spPr>
          <a:xfrm>
            <a:off x="3007608" y="5699166"/>
            <a:ext cx="1859096" cy="132203"/>
          </a:xfrm>
          <a:prstGeom prst="straightConnector1">
            <a:avLst/>
          </a:prstGeom>
          <a:ln w="28575">
            <a:solidFill>
              <a:schemeClr val="tx1"/>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30786540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dirty="0"/>
              <a:t> </a:t>
            </a:r>
            <a:r>
              <a:rPr lang="en-US" b="1" dirty="0"/>
              <a:t>Creating masks</a:t>
            </a:r>
            <a:endParaRPr lang="pt-BR" dirty="0"/>
          </a:p>
        </p:txBody>
      </p:sp>
      <p:sp>
        <p:nvSpPr>
          <p:cNvPr id="6" name="Retângulo 5"/>
          <p:cNvSpPr/>
          <p:nvPr/>
        </p:nvSpPr>
        <p:spPr>
          <a:xfrm>
            <a:off x="118432" y="2335664"/>
            <a:ext cx="4285562" cy="1270989"/>
          </a:xfrm>
          <a:prstGeom prst="rect">
            <a:avLst/>
          </a:prstGeom>
        </p:spPr>
        <p:txBody>
          <a:bodyPr wrap="square">
            <a:spAutoFit/>
          </a:bodyPr>
          <a:lstStyle/>
          <a:p>
            <a:pPr marL="214308" indent="-214308">
              <a:lnSpc>
                <a:spcPct val="107000"/>
              </a:lnSpc>
              <a:spcAft>
                <a:spcPts val="600"/>
              </a:spcAft>
              <a:buFont typeface="Arial" panose="020B0604020202020204" pitchFamily="34" charset="0"/>
              <a:buChar char="•"/>
            </a:pP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Open any map image (Ca was used in this example) and click in </a:t>
            </a:r>
            <a:r>
              <a:rPr lang="en-US" sz="1350" b="1" dirty="0">
                <a:solidFill>
                  <a:srgbClr val="000000"/>
                </a:solidFill>
                <a:latin typeface="Calibri" panose="020F0502020204030204" pitchFamily="34" charset="0"/>
                <a:ea typeface="Calibri" panose="020F0502020204030204" pitchFamily="34" charset="0"/>
                <a:cs typeface="Times New Roman" panose="02020603050405020304" pitchFamily="18" charset="0"/>
              </a:rPr>
              <a:t>Image&gt;Configure Mask</a:t>
            </a: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 or double click in the image and go to the </a:t>
            </a:r>
            <a:r>
              <a:rPr lang="en-US" sz="1350" b="1" dirty="0">
                <a:solidFill>
                  <a:srgbClr val="000000"/>
                </a:solidFill>
                <a:latin typeface="Calibri" panose="020F0502020204030204" pitchFamily="34" charset="0"/>
                <a:ea typeface="Calibri" panose="020F0502020204030204" pitchFamily="34" charset="0"/>
                <a:cs typeface="Times New Roman" panose="02020603050405020304" pitchFamily="18" charset="0"/>
              </a:rPr>
              <a:t>Mask tab</a:t>
            </a: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 in the properties window. </a:t>
            </a:r>
          </a:p>
          <a:p>
            <a:pPr marL="214308" indent="-214308">
              <a:lnSpc>
                <a:spcPct val="107000"/>
              </a:lnSpc>
              <a:spcAft>
                <a:spcPts val="600"/>
              </a:spcAft>
              <a:buFont typeface="Arial" panose="020B0604020202020204" pitchFamily="34" charset="0"/>
              <a:buChar char="•"/>
            </a:pP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Choose the </a:t>
            </a:r>
            <a:r>
              <a:rPr lang="en-US" sz="1350" b="1" dirty="0" err="1">
                <a:solidFill>
                  <a:srgbClr val="000000"/>
                </a:solidFill>
                <a:latin typeface="Calibri" panose="020F0502020204030204" pitchFamily="34" charset="0"/>
                <a:ea typeface="Calibri" panose="020F0502020204030204" pitchFamily="34" charset="0"/>
                <a:cs typeface="Times New Roman" panose="02020603050405020304" pitchFamily="18" charset="0"/>
              </a:rPr>
              <a:t>Mask_library</a:t>
            </a: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 file and press </a:t>
            </a:r>
            <a:r>
              <a:rPr lang="en-US" sz="1350" b="1" dirty="0">
                <a:solidFill>
                  <a:srgbClr val="000000"/>
                </a:solidFill>
                <a:latin typeface="Calibri" panose="020F0502020204030204" pitchFamily="34" charset="0"/>
                <a:ea typeface="Calibri" panose="020F0502020204030204" pitchFamily="34" charset="0"/>
                <a:cs typeface="Times New Roman" panose="02020603050405020304" pitchFamily="18" charset="0"/>
              </a:rPr>
              <a:t>Apply inverted</a:t>
            </a: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 </a:t>
            </a:r>
          </a:p>
        </p:txBody>
      </p:sp>
      <p:pic>
        <p:nvPicPr>
          <p:cNvPr id="5" name="Imagem 4"/>
          <p:cNvPicPr/>
          <p:nvPr/>
        </p:nvPicPr>
        <p:blipFill rotWithShape="1">
          <a:blip r:embed="rId2"/>
          <a:srcRect l="963" t="1302" b="-1"/>
          <a:stretch/>
        </p:blipFill>
        <p:spPr bwMode="auto">
          <a:xfrm>
            <a:off x="4817128" y="2472300"/>
            <a:ext cx="3970223" cy="2879834"/>
          </a:xfrm>
          <a:prstGeom prst="rect">
            <a:avLst/>
          </a:prstGeom>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182073389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normAutofit/>
          </a:bodyPr>
          <a:lstStyle/>
          <a:p>
            <a:pPr algn="ctr"/>
            <a:r>
              <a:rPr lang="en-US" dirty="0"/>
              <a:t> </a:t>
            </a:r>
            <a:r>
              <a:rPr lang="en-US" b="1" dirty="0"/>
              <a:t>Creating masks</a:t>
            </a:r>
            <a:endParaRPr lang="pt-BR" dirty="0"/>
          </a:p>
        </p:txBody>
      </p:sp>
      <p:sp>
        <p:nvSpPr>
          <p:cNvPr id="6" name="Retângulo 5"/>
          <p:cNvSpPr/>
          <p:nvPr/>
        </p:nvSpPr>
        <p:spPr>
          <a:xfrm>
            <a:off x="143218" y="2417254"/>
            <a:ext cx="4428782" cy="2091791"/>
          </a:xfrm>
          <a:prstGeom prst="rect">
            <a:avLst/>
          </a:prstGeom>
        </p:spPr>
        <p:txBody>
          <a:bodyPr wrap="square">
            <a:spAutoFit/>
          </a:bodyPr>
          <a:lstStyle/>
          <a:p>
            <a:pPr marL="214308" indent="-214308">
              <a:lnSpc>
                <a:spcPct val="107000"/>
              </a:lnSpc>
              <a:spcAft>
                <a:spcPts val="600"/>
              </a:spcAft>
              <a:buFont typeface="Arial" panose="020B0604020202020204" pitchFamily="34" charset="0"/>
              <a:buChar char="•"/>
            </a:pP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In </a:t>
            </a:r>
            <a:r>
              <a:rPr lang="en-US" sz="1350" b="1" dirty="0">
                <a:solidFill>
                  <a:srgbClr val="000000"/>
                </a:solidFill>
                <a:latin typeface="Calibri" panose="020F0502020204030204" pitchFamily="34" charset="0"/>
                <a:ea typeface="Calibri" panose="020F0502020204030204" pitchFamily="34" charset="0"/>
                <a:cs typeface="Times New Roman" panose="02020603050405020304" pitchFamily="18" charset="0"/>
              </a:rPr>
              <a:t>Tools&gt;Density Plot</a:t>
            </a: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 choose </a:t>
            </a:r>
            <a:r>
              <a:rPr lang="en-US" sz="1350" b="1" dirty="0">
                <a:solidFill>
                  <a:srgbClr val="000000"/>
                </a:solidFill>
                <a:latin typeface="Calibri" panose="020F0502020204030204" pitchFamily="34" charset="0"/>
                <a:ea typeface="Calibri" panose="020F0502020204030204" pitchFamily="34" charset="0"/>
                <a:cs typeface="Times New Roman" panose="02020603050405020304" pitchFamily="18" charset="0"/>
              </a:rPr>
              <a:t>Binary</a:t>
            </a: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 and make a graph, using the current map (the one you configured the mask) as base image </a:t>
            </a:r>
          </a:p>
          <a:p>
            <a:pPr marL="214308" indent="-214308">
              <a:lnSpc>
                <a:spcPct val="107000"/>
              </a:lnSpc>
              <a:spcAft>
                <a:spcPts val="600"/>
              </a:spcAft>
              <a:buFont typeface="Arial" panose="020B0604020202020204" pitchFamily="34" charset="0"/>
              <a:buChar char="•"/>
            </a:pP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Check the </a:t>
            </a:r>
            <a:r>
              <a:rPr lang="en-US" sz="1350" b="1" dirty="0">
                <a:solidFill>
                  <a:srgbClr val="000000"/>
                </a:solidFill>
                <a:latin typeface="Calibri" panose="020F0502020204030204" pitchFamily="34" charset="0"/>
                <a:ea typeface="Calibri" panose="020F0502020204030204" pitchFamily="34" charset="0"/>
                <a:cs typeface="Times New Roman" panose="02020603050405020304" pitchFamily="18" charset="0"/>
              </a:rPr>
              <a:t>Filter with mask of the base image</a:t>
            </a: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 option and rename the new image if you want. </a:t>
            </a:r>
          </a:p>
          <a:p>
            <a:pPr marL="214308" indent="-214308">
              <a:lnSpc>
                <a:spcPct val="107000"/>
              </a:lnSpc>
              <a:spcAft>
                <a:spcPts val="600"/>
              </a:spcAft>
              <a:buFont typeface="Arial" panose="020B0604020202020204" pitchFamily="34" charset="0"/>
              <a:buChar char="•"/>
            </a:pP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Press Create. </a:t>
            </a:r>
          </a:p>
          <a:p>
            <a:pPr marL="214308" indent="-214308">
              <a:lnSpc>
                <a:spcPct val="107000"/>
              </a:lnSpc>
              <a:spcAft>
                <a:spcPts val="600"/>
              </a:spcAft>
              <a:buFont typeface="Arial" panose="020B0604020202020204" pitchFamily="34" charset="0"/>
              <a:buChar char="•"/>
            </a:pPr>
            <a:r>
              <a:rPr lang="en-US" sz="1350" dirty="0">
                <a:solidFill>
                  <a:srgbClr val="000000"/>
                </a:solidFill>
                <a:latin typeface="Calibri" panose="020F0502020204030204" pitchFamily="34" charset="0"/>
                <a:ea typeface="Calibri" panose="020F0502020204030204" pitchFamily="34" charset="0"/>
                <a:cs typeface="Times New Roman" panose="02020603050405020304" pitchFamily="18" charset="0"/>
              </a:rPr>
              <a:t>Now you can select the pixels you want to attribute to a mask, as explained before.</a:t>
            </a:r>
          </a:p>
        </p:txBody>
      </p:sp>
      <p:pic>
        <p:nvPicPr>
          <p:cNvPr id="3" name="Imagem 2"/>
          <p:cNvPicPr>
            <a:picLocks noChangeAspect="1"/>
          </p:cNvPicPr>
          <p:nvPr/>
        </p:nvPicPr>
        <p:blipFill>
          <a:blip r:embed="rId2"/>
          <a:stretch>
            <a:fillRect/>
          </a:stretch>
        </p:blipFill>
        <p:spPr>
          <a:xfrm>
            <a:off x="5107009" y="3127745"/>
            <a:ext cx="3600953" cy="2393490"/>
          </a:xfrm>
          <a:prstGeom prst="rect">
            <a:avLst/>
          </a:prstGeom>
        </p:spPr>
      </p:pic>
    </p:spTree>
    <p:extLst>
      <p:ext uri="{BB962C8B-B14F-4D97-AF65-F5344CB8AC3E}">
        <p14:creationId xmlns:p14="http://schemas.microsoft.com/office/powerpoint/2010/main" val="3300750071"/>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pPr algn="ctr"/>
            <a:r>
              <a:rPr lang="en-US" b="1" dirty="0"/>
              <a:t>Plotting points to plan EPMA point analyses</a:t>
            </a:r>
            <a:endParaRPr lang="pt-BR" dirty="0"/>
          </a:p>
        </p:txBody>
      </p:sp>
      <p:sp>
        <p:nvSpPr>
          <p:cNvPr id="3" name="CaixaDeTexto 2"/>
          <p:cNvSpPr txBox="1"/>
          <p:nvPr/>
        </p:nvSpPr>
        <p:spPr>
          <a:xfrm>
            <a:off x="764298" y="2019852"/>
            <a:ext cx="7615409" cy="1338828"/>
          </a:xfrm>
          <a:prstGeom prst="rect">
            <a:avLst/>
          </a:prstGeom>
          <a:noFill/>
        </p:spPr>
        <p:txBody>
          <a:bodyPr wrap="square" rtlCol="0">
            <a:spAutoFit/>
          </a:bodyPr>
          <a:lstStyle/>
          <a:p>
            <a:pPr marL="214308" indent="-214308">
              <a:buFont typeface="Arial" panose="020B0604020202020204" pitchFamily="34" charset="0"/>
              <a:buChar char="•"/>
            </a:pPr>
            <a:r>
              <a:rPr lang="en-US" sz="1350" dirty="0"/>
              <a:t>If you want to plan point analysis in the X-ray maps, you can plot them in the Imager software and export these points to use in the CAMECA EPMA</a:t>
            </a:r>
          </a:p>
          <a:p>
            <a:pPr marL="214308" indent="-214308">
              <a:buFont typeface="Arial" panose="020B0604020202020204" pitchFamily="34" charset="0"/>
              <a:buChar char="•"/>
            </a:pPr>
            <a:r>
              <a:rPr lang="en-US" sz="1350" dirty="0"/>
              <a:t>Open an element map</a:t>
            </a:r>
          </a:p>
          <a:p>
            <a:pPr marL="214308" indent="-214308">
              <a:buFont typeface="Arial" panose="020B0604020202020204" pitchFamily="34" charset="0"/>
              <a:buChar char="•"/>
            </a:pPr>
            <a:r>
              <a:rPr lang="en-US" sz="1350" dirty="0"/>
              <a:t>In the menu, select </a:t>
            </a:r>
            <a:r>
              <a:rPr lang="en-US" sz="1350" b="1" dirty="0"/>
              <a:t>Object&gt;Point Locations&gt;New</a:t>
            </a:r>
          </a:p>
          <a:p>
            <a:pPr marL="214308" indent="-214308">
              <a:buFont typeface="Arial" panose="020B0604020202020204" pitchFamily="34" charset="0"/>
              <a:buChar char="•"/>
            </a:pPr>
            <a:r>
              <a:rPr lang="en-US" sz="1350" dirty="0"/>
              <a:t>A new point location layer is created with one default point in the center of the image. This point can be deleted latter</a:t>
            </a:r>
          </a:p>
        </p:txBody>
      </p:sp>
      <p:pic>
        <p:nvPicPr>
          <p:cNvPr id="4" name="Imagem 3"/>
          <p:cNvPicPr>
            <a:picLocks noChangeAspect="1"/>
          </p:cNvPicPr>
          <p:nvPr/>
        </p:nvPicPr>
        <p:blipFill>
          <a:blip r:embed="rId2"/>
          <a:stretch>
            <a:fillRect/>
          </a:stretch>
        </p:blipFill>
        <p:spPr>
          <a:xfrm>
            <a:off x="1850920" y="3572065"/>
            <a:ext cx="2500661" cy="2136280"/>
          </a:xfrm>
          <a:prstGeom prst="rect">
            <a:avLst/>
          </a:prstGeom>
        </p:spPr>
      </p:pic>
      <p:pic>
        <p:nvPicPr>
          <p:cNvPr id="5" name="Imagem 4"/>
          <p:cNvPicPr>
            <a:picLocks noChangeAspect="1"/>
          </p:cNvPicPr>
          <p:nvPr/>
        </p:nvPicPr>
        <p:blipFill>
          <a:blip r:embed="rId3"/>
          <a:stretch>
            <a:fillRect/>
          </a:stretch>
        </p:blipFill>
        <p:spPr>
          <a:xfrm>
            <a:off x="5366533" y="4117107"/>
            <a:ext cx="2129135" cy="1393226"/>
          </a:xfrm>
          <a:prstGeom prst="rect">
            <a:avLst/>
          </a:prstGeom>
        </p:spPr>
      </p:pic>
    </p:spTree>
    <p:extLst>
      <p:ext uri="{BB962C8B-B14F-4D97-AF65-F5344CB8AC3E}">
        <p14:creationId xmlns:p14="http://schemas.microsoft.com/office/powerpoint/2010/main" val="749856409"/>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pPr algn="ctr"/>
            <a:r>
              <a:rPr lang="en-US" b="1" dirty="0"/>
              <a:t>Plotting points to plan EPMA point analyses</a:t>
            </a:r>
            <a:endParaRPr lang="pt-BR" dirty="0"/>
          </a:p>
        </p:txBody>
      </p:sp>
      <p:pic>
        <p:nvPicPr>
          <p:cNvPr id="9" name="Imagem 8"/>
          <p:cNvPicPr>
            <a:picLocks noChangeAspect="1"/>
          </p:cNvPicPr>
          <p:nvPr/>
        </p:nvPicPr>
        <p:blipFill>
          <a:blip r:embed="rId2"/>
          <a:stretch>
            <a:fillRect/>
          </a:stretch>
        </p:blipFill>
        <p:spPr>
          <a:xfrm>
            <a:off x="411031" y="2642278"/>
            <a:ext cx="3000794" cy="2900768"/>
          </a:xfrm>
          <a:prstGeom prst="rect">
            <a:avLst/>
          </a:prstGeom>
        </p:spPr>
      </p:pic>
      <p:pic>
        <p:nvPicPr>
          <p:cNvPr id="10" name="Imagem 9"/>
          <p:cNvPicPr>
            <a:picLocks noChangeAspect="1"/>
          </p:cNvPicPr>
          <p:nvPr/>
        </p:nvPicPr>
        <p:blipFill>
          <a:blip r:embed="rId3"/>
          <a:stretch>
            <a:fillRect/>
          </a:stretch>
        </p:blipFill>
        <p:spPr>
          <a:xfrm>
            <a:off x="3453849" y="4142676"/>
            <a:ext cx="2236306" cy="1400371"/>
          </a:xfrm>
          <a:prstGeom prst="rect">
            <a:avLst/>
          </a:prstGeom>
        </p:spPr>
      </p:pic>
      <p:pic>
        <p:nvPicPr>
          <p:cNvPr id="12" name="Imagem 11"/>
          <p:cNvPicPr>
            <a:picLocks noChangeAspect="1"/>
          </p:cNvPicPr>
          <p:nvPr/>
        </p:nvPicPr>
        <p:blipFill>
          <a:blip r:embed="rId4"/>
          <a:stretch>
            <a:fillRect/>
          </a:stretch>
        </p:blipFill>
        <p:spPr>
          <a:xfrm>
            <a:off x="6414797" y="3170991"/>
            <a:ext cx="2100556" cy="1843345"/>
          </a:xfrm>
          <a:prstGeom prst="rect">
            <a:avLst/>
          </a:prstGeom>
        </p:spPr>
      </p:pic>
      <p:sp>
        <p:nvSpPr>
          <p:cNvPr id="13" name="CaixaDeTexto 12"/>
          <p:cNvSpPr txBox="1"/>
          <p:nvPr/>
        </p:nvSpPr>
        <p:spPr>
          <a:xfrm>
            <a:off x="338771" y="1914870"/>
            <a:ext cx="4486619" cy="715581"/>
          </a:xfrm>
          <a:prstGeom prst="rect">
            <a:avLst/>
          </a:prstGeom>
          <a:noFill/>
        </p:spPr>
        <p:txBody>
          <a:bodyPr wrap="square" rtlCol="0">
            <a:spAutoFit/>
          </a:bodyPr>
          <a:lstStyle/>
          <a:p>
            <a:pPr marL="214308" indent="-214308">
              <a:buFont typeface="Arial" panose="020B0604020202020204" pitchFamily="34" charset="0"/>
              <a:buChar char="•"/>
            </a:pPr>
            <a:r>
              <a:rPr lang="pt-BR" sz="1350" dirty="0" err="1"/>
              <a:t>Right</a:t>
            </a:r>
            <a:r>
              <a:rPr lang="pt-BR" sz="1350" dirty="0"/>
              <a:t> click in </a:t>
            </a:r>
            <a:r>
              <a:rPr lang="pt-BR" sz="1350" dirty="0" err="1"/>
              <a:t>the</a:t>
            </a:r>
            <a:r>
              <a:rPr lang="pt-BR" sz="1350" dirty="0"/>
              <a:t> </a:t>
            </a:r>
            <a:r>
              <a:rPr lang="pt-BR" sz="1350" dirty="0" err="1"/>
              <a:t>image</a:t>
            </a:r>
            <a:r>
              <a:rPr lang="pt-BR" sz="1350" dirty="0"/>
              <a:t> in </a:t>
            </a:r>
            <a:r>
              <a:rPr lang="pt-BR" sz="1350" dirty="0" err="1"/>
              <a:t>the</a:t>
            </a:r>
            <a:r>
              <a:rPr lang="pt-BR" sz="1350" dirty="0"/>
              <a:t> point </a:t>
            </a:r>
            <a:r>
              <a:rPr lang="pt-BR" sz="1350" dirty="0" err="1"/>
              <a:t>you</a:t>
            </a:r>
            <a:r>
              <a:rPr lang="pt-BR" sz="1350" dirty="0"/>
              <a:t> </a:t>
            </a:r>
            <a:r>
              <a:rPr lang="pt-BR" sz="1350" dirty="0" err="1"/>
              <a:t>want</a:t>
            </a:r>
            <a:r>
              <a:rPr lang="pt-BR" sz="1350" dirty="0"/>
              <a:t> </a:t>
            </a:r>
            <a:r>
              <a:rPr lang="pt-BR" sz="1350" dirty="0" err="1"/>
              <a:t>to</a:t>
            </a:r>
            <a:r>
              <a:rPr lang="pt-BR" sz="1350" dirty="0"/>
              <a:t> </a:t>
            </a:r>
            <a:r>
              <a:rPr lang="pt-BR" sz="1350" dirty="0" err="1"/>
              <a:t>analyze</a:t>
            </a:r>
            <a:endParaRPr lang="pt-BR" sz="1350" dirty="0"/>
          </a:p>
          <a:p>
            <a:pPr marL="214308" indent="-214308">
              <a:buFont typeface="Arial" panose="020B0604020202020204" pitchFamily="34" charset="0"/>
              <a:buChar char="•"/>
            </a:pPr>
            <a:r>
              <a:rPr lang="pt-BR" sz="1350" dirty="0"/>
              <a:t>Press </a:t>
            </a:r>
            <a:r>
              <a:rPr lang="pt-BR" sz="1350" b="1" dirty="0" err="1"/>
              <a:t>Add</a:t>
            </a:r>
            <a:r>
              <a:rPr lang="pt-BR" sz="1350" b="1" dirty="0"/>
              <a:t> Point </a:t>
            </a:r>
            <a:r>
              <a:rPr lang="pt-BR" sz="1350" dirty="0" err="1"/>
              <a:t>and</a:t>
            </a:r>
            <a:r>
              <a:rPr lang="pt-BR" sz="1350" dirty="0"/>
              <a:t> </a:t>
            </a:r>
            <a:r>
              <a:rPr lang="pt-BR" sz="1350" dirty="0" err="1"/>
              <a:t>label</a:t>
            </a:r>
            <a:r>
              <a:rPr lang="pt-BR" sz="1350" dirty="0"/>
              <a:t> </a:t>
            </a:r>
            <a:r>
              <a:rPr lang="pt-BR" sz="1350" dirty="0" err="1"/>
              <a:t>the</a:t>
            </a:r>
            <a:r>
              <a:rPr lang="pt-BR" sz="1350" dirty="0"/>
              <a:t> point </a:t>
            </a:r>
            <a:r>
              <a:rPr lang="pt-BR" sz="1350" dirty="0" err="1"/>
              <a:t>with</a:t>
            </a:r>
            <a:r>
              <a:rPr lang="pt-BR" sz="1350" dirty="0"/>
              <a:t> </a:t>
            </a:r>
            <a:r>
              <a:rPr lang="pt-BR" sz="1350" dirty="0" err="1"/>
              <a:t>the</a:t>
            </a:r>
            <a:r>
              <a:rPr lang="pt-BR" sz="1350" dirty="0"/>
              <a:t> </a:t>
            </a:r>
            <a:r>
              <a:rPr lang="pt-BR" sz="1350" dirty="0" err="1"/>
              <a:t>information</a:t>
            </a:r>
            <a:r>
              <a:rPr lang="pt-BR" sz="1350" dirty="0"/>
              <a:t> </a:t>
            </a:r>
            <a:r>
              <a:rPr lang="pt-BR" sz="1350" dirty="0" err="1"/>
              <a:t>you</a:t>
            </a:r>
            <a:r>
              <a:rPr lang="pt-BR" sz="1350" dirty="0"/>
              <a:t> </a:t>
            </a:r>
            <a:r>
              <a:rPr lang="pt-BR" sz="1350" dirty="0" err="1"/>
              <a:t>want</a:t>
            </a:r>
            <a:r>
              <a:rPr lang="pt-BR" sz="1350" dirty="0"/>
              <a:t> (mineral </a:t>
            </a:r>
            <a:r>
              <a:rPr lang="pt-BR" sz="1350" dirty="0" err="1"/>
              <a:t>name</a:t>
            </a:r>
            <a:r>
              <a:rPr lang="pt-BR" sz="1350" dirty="0"/>
              <a:t>, </a:t>
            </a:r>
            <a:r>
              <a:rPr lang="pt-BR" sz="1350" dirty="0" err="1"/>
              <a:t>region</a:t>
            </a:r>
            <a:r>
              <a:rPr lang="pt-BR" sz="1350" dirty="0"/>
              <a:t>, </a:t>
            </a:r>
            <a:r>
              <a:rPr lang="pt-BR" sz="1350" dirty="0" err="1"/>
              <a:t>element</a:t>
            </a:r>
            <a:r>
              <a:rPr lang="pt-BR" sz="1350" dirty="0"/>
              <a:t>, etc...)</a:t>
            </a:r>
          </a:p>
        </p:txBody>
      </p:sp>
      <p:sp>
        <p:nvSpPr>
          <p:cNvPr id="14" name="CaixaDeTexto 13"/>
          <p:cNvSpPr txBox="1"/>
          <p:nvPr/>
        </p:nvSpPr>
        <p:spPr>
          <a:xfrm>
            <a:off x="5690153" y="2470209"/>
            <a:ext cx="3238959" cy="715581"/>
          </a:xfrm>
          <a:prstGeom prst="rect">
            <a:avLst/>
          </a:prstGeom>
          <a:noFill/>
        </p:spPr>
        <p:txBody>
          <a:bodyPr wrap="square" rtlCol="0">
            <a:spAutoFit/>
          </a:bodyPr>
          <a:lstStyle/>
          <a:p>
            <a:pPr marL="214308" indent="-214308">
              <a:buFont typeface="Arial" panose="020B0604020202020204" pitchFamily="34" charset="0"/>
              <a:buChar char="•"/>
            </a:pPr>
            <a:r>
              <a:rPr lang="pt-BR" sz="1350" dirty="0" err="1"/>
              <a:t>If</a:t>
            </a:r>
            <a:r>
              <a:rPr lang="pt-BR" sz="1350" dirty="0"/>
              <a:t> </a:t>
            </a:r>
            <a:r>
              <a:rPr lang="pt-BR" sz="1350" dirty="0" err="1"/>
              <a:t>you</a:t>
            </a:r>
            <a:r>
              <a:rPr lang="pt-BR" sz="1350" dirty="0"/>
              <a:t> </a:t>
            </a:r>
            <a:r>
              <a:rPr lang="pt-BR" sz="1350" dirty="0" err="1"/>
              <a:t>want</a:t>
            </a:r>
            <a:r>
              <a:rPr lang="pt-BR" sz="1350" dirty="0"/>
              <a:t> </a:t>
            </a:r>
            <a:r>
              <a:rPr lang="pt-BR" sz="1350" dirty="0" err="1"/>
              <a:t>to</a:t>
            </a:r>
            <a:r>
              <a:rPr lang="pt-BR" sz="1350" dirty="0"/>
              <a:t> delete </a:t>
            </a:r>
            <a:r>
              <a:rPr lang="pt-BR" sz="1350" dirty="0" err="1"/>
              <a:t>any</a:t>
            </a:r>
            <a:r>
              <a:rPr lang="pt-BR" sz="1350" dirty="0"/>
              <a:t> point, </a:t>
            </a:r>
            <a:r>
              <a:rPr lang="pt-BR" sz="1350" dirty="0" err="1"/>
              <a:t>right</a:t>
            </a:r>
            <a:r>
              <a:rPr lang="pt-BR" sz="1350" dirty="0"/>
              <a:t> click in </a:t>
            </a:r>
            <a:r>
              <a:rPr lang="pt-BR" sz="1350" dirty="0" err="1"/>
              <a:t>the</a:t>
            </a:r>
            <a:r>
              <a:rPr lang="pt-BR" sz="1350" dirty="0"/>
              <a:t> point </a:t>
            </a:r>
            <a:r>
              <a:rPr lang="pt-BR" sz="1350" dirty="0" err="1"/>
              <a:t>and</a:t>
            </a:r>
            <a:r>
              <a:rPr lang="pt-BR" sz="1350" dirty="0"/>
              <a:t> </a:t>
            </a:r>
            <a:r>
              <a:rPr lang="pt-BR" sz="1350" dirty="0" err="1"/>
              <a:t>press</a:t>
            </a:r>
            <a:r>
              <a:rPr lang="pt-BR" sz="1350" dirty="0"/>
              <a:t> </a:t>
            </a:r>
            <a:r>
              <a:rPr lang="pt-BR" sz="1350" b="1" dirty="0"/>
              <a:t>Remove Point</a:t>
            </a:r>
          </a:p>
        </p:txBody>
      </p:sp>
    </p:spTree>
    <p:extLst>
      <p:ext uri="{BB962C8B-B14F-4D97-AF65-F5344CB8AC3E}">
        <p14:creationId xmlns:p14="http://schemas.microsoft.com/office/powerpoint/2010/main" val="4007040118"/>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pPr algn="ctr"/>
            <a:r>
              <a:rPr lang="en-US" b="1" dirty="0"/>
              <a:t>Plotting points to plan EPMA point analyses</a:t>
            </a:r>
            <a:endParaRPr lang="pt-BR" dirty="0"/>
          </a:p>
        </p:txBody>
      </p:sp>
      <p:pic>
        <p:nvPicPr>
          <p:cNvPr id="4" name="Imagem 3"/>
          <p:cNvPicPr>
            <a:picLocks noChangeAspect="1"/>
          </p:cNvPicPr>
          <p:nvPr/>
        </p:nvPicPr>
        <p:blipFill>
          <a:blip r:embed="rId2"/>
          <a:stretch>
            <a:fillRect/>
          </a:stretch>
        </p:blipFill>
        <p:spPr>
          <a:xfrm>
            <a:off x="815584" y="3883447"/>
            <a:ext cx="1993385" cy="1807621"/>
          </a:xfrm>
          <a:prstGeom prst="rect">
            <a:avLst/>
          </a:prstGeom>
        </p:spPr>
      </p:pic>
      <p:pic>
        <p:nvPicPr>
          <p:cNvPr id="5" name="Imagem 4"/>
          <p:cNvPicPr>
            <a:picLocks noChangeAspect="1"/>
          </p:cNvPicPr>
          <p:nvPr/>
        </p:nvPicPr>
        <p:blipFill>
          <a:blip r:embed="rId3"/>
          <a:stretch>
            <a:fillRect/>
          </a:stretch>
        </p:blipFill>
        <p:spPr>
          <a:xfrm>
            <a:off x="4159091" y="1854338"/>
            <a:ext cx="4177923" cy="3526092"/>
          </a:xfrm>
          <a:prstGeom prst="rect">
            <a:avLst/>
          </a:prstGeom>
        </p:spPr>
      </p:pic>
      <p:sp>
        <p:nvSpPr>
          <p:cNvPr id="6" name="CaixaDeTexto 5"/>
          <p:cNvSpPr txBox="1"/>
          <p:nvPr/>
        </p:nvSpPr>
        <p:spPr>
          <a:xfrm>
            <a:off x="176495" y="2052643"/>
            <a:ext cx="3718193" cy="1546577"/>
          </a:xfrm>
          <a:prstGeom prst="rect">
            <a:avLst/>
          </a:prstGeom>
          <a:noFill/>
        </p:spPr>
        <p:txBody>
          <a:bodyPr wrap="square" rtlCol="0">
            <a:spAutoFit/>
          </a:bodyPr>
          <a:lstStyle/>
          <a:p>
            <a:pPr marL="214308" indent="-214308">
              <a:buFont typeface="Arial" panose="020B0604020202020204" pitchFamily="34" charset="0"/>
              <a:buChar char="•"/>
            </a:pPr>
            <a:r>
              <a:rPr lang="pt-BR" sz="1350" dirty="0" err="1"/>
              <a:t>After</a:t>
            </a:r>
            <a:r>
              <a:rPr lang="pt-BR" sz="1350" dirty="0"/>
              <a:t> </a:t>
            </a:r>
            <a:r>
              <a:rPr lang="pt-BR" sz="1350" dirty="0" err="1"/>
              <a:t>plotting</a:t>
            </a:r>
            <a:r>
              <a:rPr lang="pt-BR" sz="1350" dirty="0"/>
              <a:t> points in </a:t>
            </a:r>
            <a:r>
              <a:rPr lang="pt-BR" sz="1350" dirty="0" err="1"/>
              <a:t>the</a:t>
            </a:r>
            <a:r>
              <a:rPr lang="pt-BR" sz="1350" dirty="0"/>
              <a:t> </a:t>
            </a:r>
            <a:r>
              <a:rPr lang="pt-BR" sz="1350" dirty="0" err="1"/>
              <a:t>map</a:t>
            </a:r>
            <a:r>
              <a:rPr lang="pt-BR" sz="1350" dirty="0"/>
              <a:t>, </a:t>
            </a:r>
            <a:r>
              <a:rPr lang="pt-BR" sz="1350" dirty="0" err="1"/>
              <a:t>save</a:t>
            </a:r>
            <a:r>
              <a:rPr lang="pt-BR" sz="1350" dirty="0"/>
              <a:t> </a:t>
            </a:r>
            <a:r>
              <a:rPr lang="pt-BR" sz="1350" dirty="0" err="1"/>
              <a:t>the</a:t>
            </a:r>
            <a:r>
              <a:rPr lang="pt-BR" sz="1350" dirty="0"/>
              <a:t> point </a:t>
            </a:r>
            <a:r>
              <a:rPr lang="pt-BR" sz="1350" dirty="0" err="1"/>
              <a:t>locations</a:t>
            </a:r>
            <a:r>
              <a:rPr lang="pt-BR" sz="1350" dirty="0"/>
              <a:t>. Always </a:t>
            </a:r>
            <a:r>
              <a:rPr lang="pt-BR" sz="1350" dirty="0" err="1"/>
              <a:t>save</a:t>
            </a:r>
            <a:r>
              <a:rPr lang="pt-BR" sz="1350" dirty="0"/>
              <a:t> </a:t>
            </a:r>
            <a:r>
              <a:rPr lang="pt-BR" sz="1350" dirty="0" err="1"/>
              <a:t>before</a:t>
            </a:r>
            <a:r>
              <a:rPr lang="pt-BR" sz="1350" dirty="0"/>
              <a:t> </a:t>
            </a:r>
            <a:r>
              <a:rPr lang="pt-BR" sz="1350" dirty="0" err="1"/>
              <a:t>changing</a:t>
            </a:r>
            <a:r>
              <a:rPr lang="pt-BR" sz="1350" dirty="0"/>
              <a:t> </a:t>
            </a:r>
            <a:r>
              <a:rPr lang="pt-BR" sz="1350" dirty="0" err="1"/>
              <a:t>the</a:t>
            </a:r>
            <a:r>
              <a:rPr lang="pt-BR" sz="1350" dirty="0"/>
              <a:t> </a:t>
            </a:r>
            <a:r>
              <a:rPr lang="pt-BR" sz="1350" dirty="0" err="1"/>
              <a:t>map</a:t>
            </a:r>
            <a:r>
              <a:rPr lang="pt-BR" sz="1350" dirty="0"/>
              <a:t>, </a:t>
            </a:r>
            <a:r>
              <a:rPr lang="pt-BR" sz="1350" dirty="0" err="1"/>
              <a:t>or</a:t>
            </a:r>
            <a:r>
              <a:rPr lang="pt-BR" sz="1350" dirty="0"/>
              <a:t> </a:t>
            </a:r>
            <a:r>
              <a:rPr lang="pt-BR" sz="1350" dirty="0" err="1"/>
              <a:t>the</a:t>
            </a:r>
            <a:r>
              <a:rPr lang="pt-BR" sz="1350" dirty="0"/>
              <a:t> </a:t>
            </a:r>
            <a:r>
              <a:rPr lang="pt-BR" sz="1350" dirty="0" err="1"/>
              <a:t>changes</a:t>
            </a:r>
            <a:r>
              <a:rPr lang="pt-BR" sz="1350" dirty="0"/>
              <a:t> </a:t>
            </a:r>
            <a:r>
              <a:rPr lang="pt-BR" sz="1350" dirty="0" err="1"/>
              <a:t>will</a:t>
            </a:r>
            <a:r>
              <a:rPr lang="pt-BR" sz="1350" dirty="0"/>
              <a:t> </a:t>
            </a:r>
            <a:r>
              <a:rPr lang="pt-BR" sz="1350" dirty="0" err="1"/>
              <a:t>be</a:t>
            </a:r>
            <a:r>
              <a:rPr lang="pt-BR" sz="1350" dirty="0"/>
              <a:t> </a:t>
            </a:r>
            <a:r>
              <a:rPr lang="pt-BR" sz="1350" dirty="0" err="1"/>
              <a:t>lost</a:t>
            </a:r>
            <a:r>
              <a:rPr lang="pt-BR" sz="1350" dirty="0"/>
              <a:t>.</a:t>
            </a:r>
          </a:p>
          <a:p>
            <a:pPr marL="214308" indent="-214308">
              <a:buFont typeface="Arial" panose="020B0604020202020204" pitchFamily="34" charset="0"/>
              <a:buChar char="•"/>
            </a:pPr>
            <a:r>
              <a:rPr lang="pt-BR" sz="1350" dirty="0" err="1"/>
              <a:t>Right</a:t>
            </a:r>
            <a:r>
              <a:rPr lang="pt-BR" sz="1350" dirty="0"/>
              <a:t> click </a:t>
            </a:r>
            <a:r>
              <a:rPr lang="pt-BR" sz="1350" dirty="0" err="1"/>
              <a:t>any</a:t>
            </a:r>
            <a:r>
              <a:rPr lang="pt-BR" sz="1350" dirty="0"/>
              <a:t> point </a:t>
            </a:r>
            <a:r>
              <a:rPr lang="pt-BR" sz="1350" dirty="0" err="1"/>
              <a:t>and</a:t>
            </a:r>
            <a:r>
              <a:rPr lang="pt-BR" sz="1350" dirty="0"/>
              <a:t> </a:t>
            </a:r>
            <a:r>
              <a:rPr lang="pt-BR" sz="1350" dirty="0" err="1"/>
              <a:t>press</a:t>
            </a:r>
            <a:r>
              <a:rPr lang="pt-BR" sz="1350" dirty="0"/>
              <a:t> </a:t>
            </a:r>
            <a:r>
              <a:rPr lang="pt-BR" sz="1350" b="1" dirty="0" err="1"/>
              <a:t>Save</a:t>
            </a:r>
            <a:r>
              <a:rPr lang="pt-BR" sz="1350" b="1" dirty="0"/>
              <a:t> Point </a:t>
            </a:r>
            <a:r>
              <a:rPr lang="pt-BR" sz="1350" b="1" dirty="0" err="1"/>
              <a:t>Locations</a:t>
            </a:r>
            <a:endParaRPr lang="pt-BR" sz="1350" b="1" dirty="0"/>
          </a:p>
          <a:p>
            <a:pPr marL="214308" indent="-214308">
              <a:buFont typeface="Arial" panose="020B0604020202020204" pitchFamily="34" charset="0"/>
              <a:buChar char="•"/>
            </a:pPr>
            <a:r>
              <a:rPr lang="pt-BR" sz="1350" dirty="0" err="1"/>
              <a:t>Save</a:t>
            </a:r>
            <a:r>
              <a:rPr lang="pt-BR" sz="1350" dirty="0"/>
              <a:t> as </a:t>
            </a:r>
            <a:r>
              <a:rPr lang="pt-BR" sz="1350" b="1" dirty="0"/>
              <a:t>.</a:t>
            </a:r>
            <a:r>
              <a:rPr lang="pt-BR" sz="1350" b="1" dirty="0" err="1"/>
              <a:t>loc</a:t>
            </a:r>
            <a:r>
              <a:rPr lang="pt-BR" sz="1350" b="1" dirty="0"/>
              <a:t> </a:t>
            </a:r>
            <a:r>
              <a:rPr lang="pt-BR" sz="1350" dirty="0"/>
              <a:t>file </a:t>
            </a:r>
            <a:r>
              <a:rPr lang="pt-BR" sz="1350" dirty="0" err="1"/>
              <a:t>to</a:t>
            </a:r>
            <a:r>
              <a:rPr lang="pt-BR" sz="1350" dirty="0"/>
              <a:t> use in </a:t>
            </a:r>
            <a:r>
              <a:rPr lang="pt-BR" sz="1350" dirty="0" err="1"/>
              <a:t>the</a:t>
            </a:r>
            <a:r>
              <a:rPr lang="pt-BR" sz="1350" dirty="0"/>
              <a:t> </a:t>
            </a:r>
            <a:r>
              <a:rPr lang="pt-BR" sz="1350" dirty="0" err="1"/>
              <a:t>Imager</a:t>
            </a:r>
            <a:r>
              <a:rPr lang="pt-BR" sz="1350" dirty="0"/>
              <a:t> software </a:t>
            </a:r>
            <a:r>
              <a:rPr lang="pt-BR" sz="1350" dirty="0" err="1"/>
              <a:t>and</a:t>
            </a:r>
            <a:r>
              <a:rPr lang="pt-BR" sz="1350" dirty="0"/>
              <a:t> as </a:t>
            </a:r>
            <a:r>
              <a:rPr lang="pt-BR" sz="1350" b="1" dirty="0"/>
              <a:t>.</a:t>
            </a:r>
            <a:r>
              <a:rPr lang="pt-BR" sz="1350" b="1" dirty="0" err="1"/>
              <a:t>uxyz</a:t>
            </a:r>
            <a:r>
              <a:rPr lang="pt-BR" sz="1350" dirty="0"/>
              <a:t> </a:t>
            </a:r>
            <a:r>
              <a:rPr lang="pt-BR" sz="1350" dirty="0" err="1"/>
              <a:t>to</a:t>
            </a:r>
            <a:r>
              <a:rPr lang="pt-BR" sz="1350" dirty="0"/>
              <a:t> use in </a:t>
            </a:r>
            <a:r>
              <a:rPr lang="pt-BR" sz="1350" dirty="0" err="1"/>
              <a:t>the</a:t>
            </a:r>
            <a:r>
              <a:rPr lang="pt-BR" sz="1350" dirty="0"/>
              <a:t> CAMECA EPMA</a:t>
            </a:r>
          </a:p>
        </p:txBody>
      </p:sp>
      <p:sp>
        <p:nvSpPr>
          <p:cNvPr id="11" name="Retângulo 10"/>
          <p:cNvSpPr/>
          <p:nvPr/>
        </p:nvSpPr>
        <p:spPr>
          <a:xfrm>
            <a:off x="4159091" y="5448694"/>
            <a:ext cx="4572000" cy="507831"/>
          </a:xfrm>
          <a:prstGeom prst="rect">
            <a:avLst/>
          </a:prstGeom>
        </p:spPr>
        <p:txBody>
          <a:bodyPr>
            <a:spAutoFit/>
          </a:bodyPr>
          <a:lstStyle/>
          <a:p>
            <a:pPr marL="214308" indent="-214308">
              <a:buFont typeface="Arial" panose="020B0604020202020204" pitchFamily="34" charset="0"/>
              <a:buChar char="•"/>
            </a:pPr>
            <a:r>
              <a:rPr lang="en-US" sz="1350" dirty="0"/>
              <a:t>To open the created points file in another map, select </a:t>
            </a:r>
            <a:r>
              <a:rPr lang="en-US" sz="1350" b="1" dirty="0"/>
              <a:t>Object&gt;Point Locations&gt;Load From File</a:t>
            </a:r>
          </a:p>
        </p:txBody>
      </p:sp>
    </p:spTree>
    <p:extLst>
      <p:ext uri="{BB962C8B-B14F-4D97-AF65-F5344CB8AC3E}">
        <p14:creationId xmlns:p14="http://schemas.microsoft.com/office/powerpoint/2010/main" val="3049309272"/>
      </p:ext>
    </p:extLst>
  </p:cSld>
  <p:clrMapOvr>
    <a:masterClrMapping/>
  </p:clrMapOvr>
</p:sld>
</file>

<file path=ppt/theme/theme1.xml><?xml version="1.0" encoding="utf-8"?>
<a:theme xmlns:a="http://schemas.openxmlformats.org/drawingml/2006/main" name="Tema do Office">
  <a:themeElements>
    <a:clrScheme name="Tema de 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Tema de 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Tema de 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Office Theme</Template>
  <TotalTime>441</TotalTime>
  <Words>1987</Words>
  <Application>Microsoft Office PowerPoint</Application>
  <PresentationFormat>Presentación en pantalla (4:3)</PresentationFormat>
  <Paragraphs>129</Paragraphs>
  <Slides>31</Slides>
  <Notes>0</Notes>
  <HiddenSlides>0</HiddenSlides>
  <MMClips>0</MMClips>
  <ScaleCrop>false</ScaleCrop>
  <HeadingPairs>
    <vt:vector size="6" baseType="variant">
      <vt:variant>
        <vt:lpstr>Fuentes usadas</vt:lpstr>
      </vt:variant>
      <vt:variant>
        <vt:i4>3</vt:i4>
      </vt:variant>
      <vt:variant>
        <vt:lpstr>Tema</vt:lpstr>
      </vt:variant>
      <vt:variant>
        <vt:i4>1</vt:i4>
      </vt:variant>
      <vt:variant>
        <vt:lpstr>Títulos de diapositiva</vt:lpstr>
      </vt:variant>
      <vt:variant>
        <vt:i4>31</vt:i4>
      </vt:variant>
    </vt:vector>
  </HeadingPairs>
  <TitlesOfParts>
    <vt:vector size="35" baseType="lpstr">
      <vt:lpstr>Arial</vt:lpstr>
      <vt:lpstr>Calibri</vt:lpstr>
      <vt:lpstr>Calibri Light</vt:lpstr>
      <vt:lpstr>Tema do Office</vt:lpstr>
      <vt:lpstr>DWImager SOFTWARE</vt:lpstr>
      <vt:lpstr>Opening EPMA X-ray maps</vt:lpstr>
      <vt:lpstr>Opening EPMA X-ray maps</vt:lpstr>
      <vt:lpstr>Opening EPMA X-ray maps</vt:lpstr>
      <vt:lpstr>Opening EPMA X-ray maps</vt:lpstr>
      <vt:lpstr>Opening EPMA X-ray maps</vt:lpstr>
      <vt:lpstr>Observing elements distribution</vt:lpstr>
      <vt:lpstr>Observing elements distribution</vt:lpstr>
      <vt:lpstr>Observing elements distribution</vt:lpstr>
      <vt:lpstr>Observing elements distribution</vt:lpstr>
      <vt:lpstr>Observing elements distribution</vt:lpstr>
      <vt:lpstr>Observing elements distribution</vt:lpstr>
      <vt:lpstr>Observing elements distribution</vt:lpstr>
      <vt:lpstr>Observing elements distribution</vt:lpstr>
      <vt:lpstr> Making binary and ternary diagrams</vt:lpstr>
      <vt:lpstr> Making binary and ternary diagrams</vt:lpstr>
      <vt:lpstr> Creating masks</vt:lpstr>
      <vt:lpstr> Creating masks</vt:lpstr>
      <vt:lpstr> Creating masks</vt:lpstr>
      <vt:lpstr> Creating masks from diagrams</vt:lpstr>
      <vt:lpstr> Creating masks from diagrams</vt:lpstr>
      <vt:lpstr> Creating a background image</vt:lpstr>
      <vt:lpstr> Creating a background image</vt:lpstr>
      <vt:lpstr>Creating a background image</vt:lpstr>
      <vt:lpstr> Creating masks</vt:lpstr>
      <vt:lpstr> Creating masks</vt:lpstr>
      <vt:lpstr> Creating masks</vt:lpstr>
      <vt:lpstr> Creating masks</vt:lpstr>
      <vt:lpstr>Plotting points to plan EPMA point analyses</vt:lpstr>
      <vt:lpstr>Plotting points to plan EPMA point analyses</vt:lpstr>
      <vt:lpstr>Plotting points to plan EPMA point analyses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DWIMAGER  SOFTWARE</dc:title>
  <dc:creator>Poliana Toledo</dc:creator>
  <cp:lastModifiedBy>AGCasco</cp:lastModifiedBy>
  <cp:revision>25</cp:revision>
  <dcterms:created xsi:type="dcterms:W3CDTF">2021-12-16T10:35:50Z</dcterms:created>
  <dcterms:modified xsi:type="dcterms:W3CDTF">2021-12-16T18:25:38Z</dcterms:modified>
</cp:coreProperties>
</file>