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0"/>
  </p:notesMasterIdLst>
  <p:sldIdLst>
    <p:sldId id="283" r:id="rId2"/>
    <p:sldId id="265" r:id="rId3"/>
    <p:sldId id="279" r:id="rId4"/>
    <p:sldId id="281" r:id="rId5"/>
    <p:sldId id="270" r:id="rId6"/>
    <p:sldId id="273" r:id="rId7"/>
    <p:sldId id="258" r:id="rId8"/>
    <p:sldId id="266" r:id="rId9"/>
    <p:sldId id="285" r:id="rId10"/>
    <p:sldId id="275" r:id="rId11"/>
    <p:sldId id="286" r:id="rId12"/>
    <p:sldId id="287" r:id="rId13"/>
    <p:sldId id="271" r:id="rId14"/>
    <p:sldId id="262" r:id="rId15"/>
    <p:sldId id="263" r:id="rId16"/>
    <p:sldId id="264" r:id="rId17"/>
    <p:sldId id="269" r:id="rId18"/>
    <p:sldId id="274" r:id="rId19"/>
    <p:sldId id="293" r:id="rId20"/>
    <p:sldId id="260" r:id="rId21"/>
    <p:sldId id="290" r:id="rId22"/>
    <p:sldId id="289" r:id="rId23"/>
    <p:sldId id="267" r:id="rId24"/>
    <p:sldId id="291" r:id="rId25"/>
    <p:sldId id="292" r:id="rId26"/>
    <p:sldId id="276" r:id="rId27"/>
    <p:sldId id="282" r:id="rId28"/>
    <p:sldId id="288" r:id="rId29"/>
  </p:sldIdLst>
  <p:sldSz cx="9144000" cy="6858000" type="screen4x3"/>
  <p:notesSz cx="6858000" cy="9144000"/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010253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666"/>
  </p:normalViewPr>
  <p:slideViewPr>
    <p:cSldViewPr>
      <p:cViewPr varScale="1">
        <p:scale>
          <a:sx n="102" d="100"/>
          <a:sy n="102" d="100"/>
        </p:scale>
        <p:origin x="138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7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6390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91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26F52F02-6FC9-E746-9ABC-6497A97FEC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2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0A4DDE-CC93-0B41-B7EE-67355F2CBB38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BD04E5-C688-4740-9964-E0BDC6AFE453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9E2CD7-F708-5C43-8BF2-B02A6034DBF0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C94E612-896A-D041-A640-C840A2A1C420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7A71A0-43D9-D14E-9989-7DE2A9DDFB20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7E19C2-4E37-0048-903D-7F9E7F9DD5BD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D69AA4-3764-374F-947A-CF12EA670CF5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9F27739-8034-7A40-9EAC-91F5394AA966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8622A7-D7A8-F441-AC0F-69127CB854C7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87E137-220E-A54B-95CF-C0DE9EEEE022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512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0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E2BF60-EFBF-664B-8161-1C0888E24DF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707A6F-DF80-B844-B865-4398FC8421DD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48E317-54E1-5C47-B095-9D1E00663F57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47C5C3-EAEA-C141-AD07-39877B536C49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D26457-AF76-0948-A5CA-32D731D60D4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50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505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961FCF-8EA1-964A-AED2-894FCA12D827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DD759D-5D9C-3B4F-8681-DA393AE5DF77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9A2CC-AE90-F241-9649-B8EE057894CB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D7E012-4167-6C44-A58E-4E85D4496640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01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017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1A8BF-3E9D-7949-AAAE-CE2C5A5F3083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17726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459C0-DE4B-D345-8AD2-820978AD35F6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872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05AB20-BE94-D445-8C4F-57B011AE2BA1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3798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5CD1B-49E4-8041-B5FB-84104A612642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6270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05309-F157-3C48-8F56-79644E3CBFB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48120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93A4E-2CDD-9B48-B45F-1D5E00E667BC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56571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B7DBA-133A-8843-AA13-E346D4CF66E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24931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01399-D059-CF47-BAE3-806AA089553A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83258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36D08-8F1E-F349-BB47-CF5185AEF149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087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4FFD-67E4-A64E-9E75-ECB2F21CE41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9748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_tradn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3A5A2B-3349-8D4B-B321-C2D4D9BFB41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84911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6126A32-5890-884F-87E7-F79D0C2017C5}" type="slidenum">
              <a:rPr lang="es-ES_tradnl"/>
              <a:pPr>
                <a:defRPr/>
              </a:pPr>
              <a:t>‹#›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5" descr="dynamica wav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273050"/>
            <a:ext cx="8997950" cy="631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0" y="5805264"/>
            <a:ext cx="4134465" cy="67505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285750" indent="-285750">
              <a:lnSpc>
                <a:spcPct val="120000"/>
              </a:lnSpc>
              <a:buFont typeface="Symbol" charset="0"/>
              <a:buChar char="l"/>
              <a:defRPr/>
            </a:pPr>
            <a:r>
              <a:rPr lang="en-US" sz="1600" i="0">
                <a:solidFill>
                  <a:schemeClr val="accent2"/>
                </a:solidFill>
                <a:latin typeface="Chalkboard"/>
                <a:cs typeface="Chalkboard"/>
              </a:rPr>
              <a:t>= 100m (tormenta);  V=11 m/s (40 km/h)</a:t>
            </a:r>
          </a:p>
          <a:p>
            <a:pPr marL="285750" indent="-285750">
              <a:lnSpc>
                <a:spcPct val="120000"/>
              </a:lnSpc>
              <a:buFont typeface="Symbol" charset="0"/>
              <a:buChar char="l"/>
              <a:defRPr/>
            </a:pPr>
            <a:r>
              <a:rPr lang="en-US" sz="1600" i="0">
                <a:solidFill>
                  <a:schemeClr val="accent2"/>
                </a:solidFill>
                <a:latin typeface="Chalkboard"/>
                <a:cs typeface="Chalkboard"/>
              </a:rPr>
              <a:t>= 40m    -&gt;   V= 7 m/s (25 km/h)</a:t>
            </a: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4788024" y="5661248"/>
            <a:ext cx="42484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V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depende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únicamente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de la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profundidad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del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agua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1520" y="4869160"/>
            <a:ext cx="3888432" cy="30777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V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depende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únicamente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de la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longitud</a:t>
            </a:r>
            <a:r>
              <a:rPr lang="en-US" sz="1400" dirty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1400" dirty="0" err="1">
                <a:solidFill>
                  <a:srgbClr val="FF0000"/>
                </a:solidFill>
                <a:latin typeface="Chalkboard"/>
                <a:cs typeface="Chalkboard"/>
              </a:rPr>
              <a:t>onda</a:t>
            </a:r>
            <a:endParaRPr lang="en-US" sz="140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5684546" y="6182943"/>
            <a:ext cx="3459454" cy="675057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600" i="0">
                <a:solidFill>
                  <a:schemeClr val="accent2"/>
                </a:solidFill>
                <a:latin typeface="Chalkboard"/>
                <a:cs typeface="Chalkboard"/>
              </a:rPr>
              <a:t>d = 10m -&gt;&gt;&gt;  V = 10 m/s (36 km/h)</a:t>
            </a:r>
          </a:p>
          <a:p>
            <a:pPr>
              <a:lnSpc>
                <a:spcPct val="120000"/>
              </a:lnSpc>
              <a:defRPr/>
            </a:pPr>
            <a:r>
              <a:rPr lang="en-US" sz="1600" i="0">
                <a:solidFill>
                  <a:schemeClr val="accent2"/>
                </a:solidFill>
                <a:latin typeface="Chalkboard"/>
                <a:cs typeface="Chalkboard"/>
                <a:sym typeface="Symbol" charset="0"/>
              </a:rPr>
              <a:t>d </a:t>
            </a:r>
            <a:r>
              <a:rPr lang="en-US" sz="1600" i="0">
                <a:solidFill>
                  <a:schemeClr val="accent2"/>
                </a:solidFill>
                <a:latin typeface="Chalkboard"/>
                <a:cs typeface="Chalkboard"/>
              </a:rPr>
              <a:t>= 2m -&gt;&gt;&gt;  V= 4.5 m/s (16 km/h)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5" descr="FIG13_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-252413"/>
            <a:ext cx="5399087" cy="404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4" descr="morfologia lito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82900"/>
            <a:ext cx="84582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3" name="AutoShape 9"/>
          <p:cNvSpPr>
            <a:spLocks noChangeArrowheads="1"/>
          </p:cNvSpPr>
          <p:nvPr/>
        </p:nvSpPr>
        <p:spPr bwMode="auto">
          <a:xfrm rot="4244728">
            <a:off x="7169150" y="4587875"/>
            <a:ext cx="304800" cy="838200"/>
          </a:xfrm>
          <a:prstGeom prst="upArrow">
            <a:avLst>
              <a:gd name="adj1" fmla="val 44787"/>
              <a:gd name="adj2" fmla="val 11816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6874" name="AutoShape 10"/>
          <p:cNvSpPr>
            <a:spLocks noChangeArrowheads="1"/>
          </p:cNvSpPr>
          <p:nvPr/>
        </p:nvSpPr>
        <p:spPr bwMode="auto">
          <a:xfrm rot="4843430">
            <a:off x="3406775" y="5707063"/>
            <a:ext cx="304800" cy="838200"/>
          </a:xfrm>
          <a:prstGeom prst="upArrow">
            <a:avLst>
              <a:gd name="adj1" fmla="val 44787"/>
              <a:gd name="adj2" fmla="val 118161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 flipV="1">
            <a:off x="1447800" y="5181600"/>
            <a:ext cx="76200" cy="30480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 flipH="1" flipV="1">
            <a:off x="4191000" y="4800600"/>
            <a:ext cx="381000" cy="15240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6882" name="Line 18"/>
          <p:cNvSpPr>
            <a:spLocks noChangeShapeType="1"/>
          </p:cNvSpPr>
          <p:nvPr/>
        </p:nvSpPr>
        <p:spPr bwMode="auto">
          <a:xfrm flipV="1">
            <a:off x="7543800" y="3886200"/>
            <a:ext cx="76200" cy="533400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2051050" y="6237288"/>
            <a:ext cx="244316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chemeClr val="accent2"/>
                </a:solidFill>
                <a:latin typeface="Chalkboard"/>
                <a:cs typeface="Chalkboard"/>
              </a:rPr>
              <a:t>corriente litoral</a:t>
            </a:r>
          </a:p>
        </p:txBody>
      </p:sp>
      <p:sp>
        <p:nvSpPr>
          <p:cNvPr id="14" name="Text Box 1029"/>
          <p:cNvSpPr txBox="1">
            <a:spLocks noChangeArrowheads="1"/>
          </p:cNvSpPr>
          <p:nvPr/>
        </p:nvSpPr>
        <p:spPr bwMode="auto">
          <a:xfrm>
            <a:off x="4716463" y="188912"/>
            <a:ext cx="403200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Elementos geomorfologicos de una costa</a:t>
            </a:r>
          </a:p>
        </p:txBody>
      </p:sp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250825" y="2781300"/>
            <a:ext cx="1873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0">
                <a:solidFill>
                  <a:srgbClr val="FF0000"/>
                </a:solidFill>
                <a:latin typeface="Chalkboard"/>
                <a:cs typeface="Chalkboard"/>
              </a:rPr>
              <a:t>Plataforma de abrasión</a:t>
            </a:r>
          </a:p>
        </p:txBody>
      </p:sp>
      <p:sp>
        <p:nvSpPr>
          <p:cNvPr id="11276" name="Text Box 1029"/>
          <p:cNvSpPr txBox="1">
            <a:spLocks noChangeArrowheads="1"/>
          </p:cNvSpPr>
          <p:nvPr/>
        </p:nvSpPr>
        <p:spPr bwMode="auto">
          <a:xfrm>
            <a:off x="755650" y="5516563"/>
            <a:ext cx="1079500" cy="288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>
                <a:solidFill>
                  <a:srgbClr val="FF0000"/>
                </a:solidFill>
                <a:latin typeface="Chalkboard" charset="0"/>
                <a:cs typeface="Chalkboard" charset="0"/>
              </a:rPr>
              <a:t>flecha litoral</a:t>
            </a:r>
          </a:p>
        </p:txBody>
      </p:sp>
      <p:sp>
        <p:nvSpPr>
          <p:cNvPr id="11277" name="Text Box 1029"/>
          <p:cNvSpPr txBox="1">
            <a:spLocks noChangeArrowheads="1"/>
          </p:cNvSpPr>
          <p:nvPr/>
        </p:nvSpPr>
        <p:spPr bwMode="auto">
          <a:xfrm>
            <a:off x="2339975" y="5373688"/>
            <a:ext cx="1439863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>
                <a:solidFill>
                  <a:srgbClr val="FF0000"/>
                </a:solidFill>
                <a:latin typeface="Chalkboard" charset="0"/>
                <a:cs typeface="Chalkboard" charset="0"/>
              </a:rPr>
              <a:t>Cabo arenoso</a:t>
            </a:r>
          </a:p>
        </p:txBody>
      </p:sp>
      <p:sp>
        <p:nvSpPr>
          <p:cNvPr id="11278" name="Text Box 1029"/>
          <p:cNvSpPr txBox="1">
            <a:spLocks noChangeArrowheads="1"/>
          </p:cNvSpPr>
          <p:nvPr/>
        </p:nvSpPr>
        <p:spPr bwMode="auto">
          <a:xfrm>
            <a:off x="4572000" y="4797425"/>
            <a:ext cx="792163" cy="2873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>
                <a:solidFill>
                  <a:srgbClr val="FF0000"/>
                </a:solidFill>
                <a:latin typeface="Chalkboard" charset="0"/>
                <a:cs typeface="Chalkboard" charset="0"/>
              </a:rPr>
              <a:t>Tombolo</a:t>
            </a:r>
          </a:p>
        </p:txBody>
      </p:sp>
      <p:sp>
        <p:nvSpPr>
          <p:cNvPr id="11279" name="Text Box 1029"/>
          <p:cNvSpPr txBox="1">
            <a:spLocks noChangeArrowheads="1"/>
          </p:cNvSpPr>
          <p:nvPr/>
        </p:nvSpPr>
        <p:spPr bwMode="auto">
          <a:xfrm>
            <a:off x="5364163" y="3644900"/>
            <a:ext cx="792162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Laguna</a:t>
            </a:r>
          </a:p>
        </p:txBody>
      </p:sp>
      <p:sp>
        <p:nvSpPr>
          <p:cNvPr id="11281" name="Text Box 1029"/>
          <p:cNvSpPr txBox="1">
            <a:spLocks noChangeArrowheads="1"/>
          </p:cNvSpPr>
          <p:nvPr/>
        </p:nvSpPr>
        <p:spPr bwMode="auto">
          <a:xfrm>
            <a:off x="5651500" y="5373688"/>
            <a:ext cx="576263" cy="2873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>
                <a:solidFill>
                  <a:srgbClr val="FF0000"/>
                </a:solidFill>
                <a:latin typeface="Chalkboard" charset="0"/>
                <a:cs typeface="Chalkboard" charset="0"/>
              </a:rPr>
              <a:t>Islote</a:t>
            </a:r>
          </a:p>
        </p:txBody>
      </p:sp>
      <p:sp>
        <p:nvSpPr>
          <p:cNvPr id="22" name="Text Box 1029"/>
          <p:cNvSpPr txBox="1">
            <a:spLocks noChangeArrowheads="1"/>
          </p:cNvSpPr>
          <p:nvPr/>
        </p:nvSpPr>
        <p:spPr bwMode="auto">
          <a:xfrm>
            <a:off x="2843213" y="1989138"/>
            <a:ext cx="187325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0">
                <a:solidFill>
                  <a:srgbClr val="FF0000"/>
                </a:solidFill>
                <a:latin typeface="Chalkboard"/>
                <a:cs typeface="Chalkboard"/>
              </a:rPr>
              <a:t>entrada mareal</a:t>
            </a:r>
          </a:p>
        </p:txBody>
      </p:sp>
      <p:sp>
        <p:nvSpPr>
          <p:cNvPr id="23" name="Text Box 1029"/>
          <p:cNvSpPr txBox="1">
            <a:spLocks noChangeArrowheads="1"/>
          </p:cNvSpPr>
          <p:nvPr/>
        </p:nvSpPr>
        <p:spPr bwMode="auto">
          <a:xfrm>
            <a:off x="2268538" y="188913"/>
            <a:ext cx="6477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200" i="0">
                <a:solidFill>
                  <a:srgbClr val="FF0000"/>
                </a:solidFill>
                <a:latin typeface="Chalkboard"/>
                <a:cs typeface="Chalkboard"/>
              </a:rPr>
              <a:t>flecha</a:t>
            </a:r>
          </a:p>
        </p:txBody>
      </p:sp>
      <p:sp>
        <p:nvSpPr>
          <p:cNvPr id="11284" name="Rectángulo 1"/>
          <p:cNvSpPr>
            <a:spLocks noChangeArrowheads="1"/>
          </p:cNvSpPr>
          <p:nvPr/>
        </p:nvSpPr>
        <p:spPr bwMode="auto">
          <a:xfrm>
            <a:off x="323850" y="549275"/>
            <a:ext cx="935038" cy="431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i="0">
              <a:solidFill>
                <a:srgbClr val="000000"/>
              </a:solidFill>
            </a:endParaRPr>
          </a:p>
        </p:txBody>
      </p:sp>
      <p:sp>
        <p:nvSpPr>
          <p:cNvPr id="24" name="Text Box 1029"/>
          <p:cNvSpPr txBox="1">
            <a:spLocks noChangeArrowheads="1"/>
          </p:cNvSpPr>
          <p:nvPr/>
        </p:nvSpPr>
        <p:spPr bwMode="auto">
          <a:xfrm>
            <a:off x="7164288" y="4293096"/>
            <a:ext cx="108012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 dirty="0" err="1">
                <a:solidFill>
                  <a:srgbClr val="FF0000"/>
                </a:solidFill>
                <a:latin typeface="Chalkboard" charset="0"/>
                <a:cs typeface="Chalkboard" charset="0"/>
              </a:rPr>
              <a:t>acumulación</a:t>
            </a:r>
            <a:r>
              <a:rPr lang="en-US" sz="1200" i="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 de arena</a:t>
            </a:r>
          </a:p>
        </p:txBody>
      </p:sp>
      <p:sp>
        <p:nvSpPr>
          <p:cNvPr id="3" name="Forma libre 2"/>
          <p:cNvSpPr/>
          <p:nvPr/>
        </p:nvSpPr>
        <p:spPr>
          <a:xfrm>
            <a:off x="660164" y="3700500"/>
            <a:ext cx="601369" cy="431233"/>
          </a:xfrm>
          <a:custGeom>
            <a:avLst/>
            <a:gdLst>
              <a:gd name="connsiteX0" fmla="*/ 567503 w 601369"/>
              <a:gd name="connsiteY0" fmla="*/ 431233 h 431233"/>
              <a:gd name="connsiteX1" fmla="*/ 381236 w 601369"/>
              <a:gd name="connsiteY1" fmla="*/ 312700 h 431233"/>
              <a:gd name="connsiteX2" fmla="*/ 279636 w 601369"/>
              <a:gd name="connsiteY2" fmla="*/ 304233 h 431233"/>
              <a:gd name="connsiteX3" fmla="*/ 76436 w 601369"/>
              <a:gd name="connsiteY3" fmla="*/ 117967 h 431233"/>
              <a:gd name="connsiteX4" fmla="*/ 236 w 601369"/>
              <a:gd name="connsiteY4" fmla="*/ 24833 h 431233"/>
              <a:gd name="connsiteX5" fmla="*/ 59503 w 601369"/>
              <a:gd name="connsiteY5" fmla="*/ 7900 h 431233"/>
              <a:gd name="connsiteX6" fmla="*/ 237303 w 601369"/>
              <a:gd name="connsiteY6" fmla="*/ 134900 h 431233"/>
              <a:gd name="connsiteX7" fmla="*/ 432036 w 601369"/>
              <a:gd name="connsiteY7" fmla="*/ 270367 h 431233"/>
              <a:gd name="connsiteX8" fmla="*/ 601369 w 601369"/>
              <a:gd name="connsiteY8" fmla="*/ 329633 h 43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1369" h="431233">
                <a:moveTo>
                  <a:pt x="567503" y="431233"/>
                </a:moveTo>
                <a:cubicBezTo>
                  <a:pt x="498358" y="382550"/>
                  <a:pt x="429214" y="333867"/>
                  <a:pt x="381236" y="312700"/>
                </a:cubicBezTo>
                <a:cubicBezTo>
                  <a:pt x="333258" y="291533"/>
                  <a:pt x="330436" y="336688"/>
                  <a:pt x="279636" y="304233"/>
                </a:cubicBezTo>
                <a:cubicBezTo>
                  <a:pt x="228836" y="271777"/>
                  <a:pt x="123003" y="164534"/>
                  <a:pt x="76436" y="117967"/>
                </a:cubicBezTo>
                <a:cubicBezTo>
                  <a:pt x="29869" y="71400"/>
                  <a:pt x="3058" y="43177"/>
                  <a:pt x="236" y="24833"/>
                </a:cubicBezTo>
                <a:cubicBezTo>
                  <a:pt x="-2586" y="6488"/>
                  <a:pt x="19992" y="-10444"/>
                  <a:pt x="59503" y="7900"/>
                </a:cubicBezTo>
                <a:cubicBezTo>
                  <a:pt x="99014" y="26244"/>
                  <a:pt x="237303" y="134900"/>
                  <a:pt x="237303" y="134900"/>
                </a:cubicBezTo>
                <a:cubicBezTo>
                  <a:pt x="299392" y="178644"/>
                  <a:pt x="371358" y="237911"/>
                  <a:pt x="432036" y="270367"/>
                </a:cubicBezTo>
                <a:cubicBezTo>
                  <a:pt x="492714" y="302823"/>
                  <a:pt x="601369" y="329633"/>
                  <a:pt x="601369" y="329633"/>
                </a:cubicBezTo>
              </a:path>
            </a:pathLst>
          </a:custGeom>
          <a:solidFill>
            <a:srgbClr val="FFFFFF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4" name="Rectángulo 3"/>
          <p:cNvSpPr/>
          <p:nvPr/>
        </p:nvSpPr>
        <p:spPr bwMode="auto">
          <a:xfrm>
            <a:off x="395536" y="3501008"/>
            <a:ext cx="360040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27" name="Rectángulo 26"/>
          <p:cNvSpPr/>
          <p:nvPr/>
        </p:nvSpPr>
        <p:spPr bwMode="auto">
          <a:xfrm>
            <a:off x="1331640" y="4509120"/>
            <a:ext cx="648072" cy="28803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11280" name="Text Box 1029"/>
          <p:cNvSpPr txBox="1">
            <a:spLocks noChangeArrowheads="1"/>
          </p:cNvSpPr>
          <p:nvPr/>
        </p:nvSpPr>
        <p:spPr bwMode="auto">
          <a:xfrm>
            <a:off x="1259632" y="4509120"/>
            <a:ext cx="791815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>
                <a:solidFill>
                  <a:srgbClr val="FF0000"/>
                </a:solidFill>
                <a:latin typeface="Chalkboard" charset="0"/>
                <a:cs typeface="Chalkboard" charset="0"/>
              </a:rPr>
              <a:t>estuario</a:t>
            </a:r>
          </a:p>
        </p:txBody>
      </p:sp>
      <p:sp>
        <p:nvSpPr>
          <p:cNvPr id="25" name="Line 18"/>
          <p:cNvSpPr>
            <a:spLocks noChangeShapeType="1"/>
          </p:cNvSpPr>
          <p:nvPr/>
        </p:nvSpPr>
        <p:spPr bwMode="auto">
          <a:xfrm flipH="1">
            <a:off x="8104584" y="2852936"/>
            <a:ext cx="139824" cy="504056"/>
          </a:xfrm>
          <a:prstGeom prst="line">
            <a:avLst/>
          </a:prstGeom>
          <a:noFill/>
          <a:ln w="57150" cmpd="sng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26" name="Text Box 1029"/>
          <p:cNvSpPr txBox="1">
            <a:spLocks noChangeArrowheads="1"/>
          </p:cNvSpPr>
          <p:nvPr/>
        </p:nvSpPr>
        <p:spPr bwMode="auto">
          <a:xfrm>
            <a:off x="7668344" y="2564904"/>
            <a:ext cx="1080120" cy="46166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i="0" dirty="0" err="1">
                <a:solidFill>
                  <a:srgbClr val="FF0000"/>
                </a:solidFill>
                <a:latin typeface="Chalkboard" charset="0"/>
                <a:cs typeface="Chalkboard" charset="0"/>
              </a:rPr>
              <a:t>perdida</a:t>
            </a:r>
            <a:r>
              <a:rPr lang="en-US" sz="1200" i="0" dirty="0">
                <a:solidFill>
                  <a:srgbClr val="FF0000"/>
                </a:solidFill>
                <a:latin typeface="Chalkboard" charset="0"/>
                <a:cs typeface="Chalkboard" charset="0"/>
              </a:rPr>
              <a:t> de arena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Imagen 3" descr="Lag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7" y="188640"/>
            <a:ext cx="7621587" cy="59721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3887416" y="44624"/>
            <a:ext cx="5256584" cy="720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Laguna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costera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>
              <a:defRPr/>
            </a:pPr>
            <a:r>
              <a:rPr lang="en-US" sz="1600" i="0" dirty="0" err="1">
                <a:latin typeface="Chalkboard"/>
                <a:cs typeface="Chalkboard"/>
              </a:rPr>
              <a:t>Cuerpo</a:t>
            </a:r>
            <a:r>
              <a:rPr lang="en-US" sz="1600" i="0" dirty="0">
                <a:latin typeface="Chalkboard"/>
                <a:cs typeface="Chalkboard"/>
              </a:rPr>
              <a:t> de </a:t>
            </a:r>
            <a:r>
              <a:rPr lang="en-US" sz="1600" i="0" dirty="0" err="1">
                <a:latin typeface="Chalkboard"/>
                <a:cs typeface="Chalkboard"/>
              </a:rPr>
              <a:t>agua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cerrado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detrás</a:t>
            </a:r>
            <a:r>
              <a:rPr lang="en-US" sz="1600" i="0" dirty="0">
                <a:latin typeface="Chalkboard"/>
                <a:cs typeface="Chalkboard"/>
              </a:rPr>
              <a:t> de la </a:t>
            </a:r>
            <a:r>
              <a:rPr lang="en-US" sz="1600" i="0" dirty="0" err="1">
                <a:latin typeface="Chalkboard"/>
                <a:cs typeface="Chalkboard"/>
              </a:rPr>
              <a:t>linea</a:t>
            </a:r>
            <a:r>
              <a:rPr lang="en-US" sz="1600" i="0" dirty="0">
                <a:latin typeface="Chalkboard"/>
                <a:cs typeface="Chalkboard"/>
              </a:rPr>
              <a:t> de playa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179512" y="6211669"/>
            <a:ext cx="9217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i="0" dirty="0">
                <a:latin typeface="Arial"/>
                <a:cs typeface="Arial"/>
              </a:rPr>
              <a:t>DIFERENCIA ENTRE LAGO Y LAGUNA: </a:t>
            </a:r>
            <a:r>
              <a:rPr lang="es-ES_tradnl" sz="1600" i="0" dirty="0">
                <a:latin typeface="Arial"/>
                <a:cs typeface="Arial"/>
              </a:rPr>
              <a:t>el último no tiene salida - el agua se pierde únicamente por infiltración y evaporación. Lagos tienen entrada y salida de un río</a:t>
            </a:r>
            <a:r>
              <a:rPr lang="es-ES_tradnl" sz="1800" i="0" dirty="0">
                <a:latin typeface="Arial"/>
                <a:cs typeface="Arial"/>
              </a:rPr>
              <a:t>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Imagen 3" descr="Barrier island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019" y="3655020"/>
            <a:ext cx="4218485" cy="3158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 bwMode="auto">
          <a:xfrm>
            <a:off x="7452320" y="2276872"/>
            <a:ext cx="1152128" cy="36004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Chalkboard"/>
              <a:ea typeface="ＭＳ Ｐゴシック" charset="0"/>
              <a:cs typeface="Chalkboard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88640"/>
            <a:ext cx="4445000" cy="2984500"/>
          </a:xfrm>
          <a:prstGeom prst="rect">
            <a:avLst/>
          </a:prstGeom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4860032" y="404664"/>
            <a:ext cx="4032001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Islas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barrera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>
                <a:latin typeface="Chalkboard"/>
                <a:cs typeface="Chalkboard"/>
              </a:rPr>
              <a:t>Fila de </a:t>
            </a:r>
            <a:r>
              <a:rPr lang="en-US" sz="1800" i="0" dirty="0" err="1">
                <a:latin typeface="Chalkboard"/>
                <a:cs typeface="Chalkboard"/>
              </a:rPr>
              <a:t>islas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arenosas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alineadas</a:t>
            </a:r>
            <a:endParaRPr lang="en-US" sz="1800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 err="1">
                <a:latin typeface="Chalkboard"/>
                <a:cs typeface="Chalkboard"/>
              </a:rPr>
              <a:t>Situados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cientos</a:t>
            </a:r>
            <a:r>
              <a:rPr lang="en-US" sz="1800" i="0" dirty="0">
                <a:latin typeface="Chalkboard"/>
                <a:cs typeface="Chalkboard"/>
              </a:rPr>
              <a:t> de metros hasta </a:t>
            </a:r>
            <a:r>
              <a:rPr lang="en-US" sz="1800" i="0" dirty="0" err="1">
                <a:latin typeface="Chalkboard"/>
                <a:cs typeface="Chalkboard"/>
              </a:rPr>
              <a:t>varios</a:t>
            </a:r>
            <a:r>
              <a:rPr lang="en-US" sz="1800" i="0" dirty="0">
                <a:latin typeface="Chalkboard"/>
                <a:cs typeface="Chalkboard"/>
              </a:rPr>
              <a:t> km </a:t>
            </a:r>
            <a:r>
              <a:rPr lang="en-US" sz="1800" i="0" dirty="0" err="1">
                <a:latin typeface="Chalkboard"/>
                <a:cs typeface="Chalkboard"/>
              </a:rPr>
              <a:t>delante</a:t>
            </a:r>
            <a:r>
              <a:rPr lang="en-US" sz="1800" i="0" dirty="0">
                <a:latin typeface="Chalkboard"/>
                <a:cs typeface="Chalkboard"/>
              </a:rPr>
              <a:t> de la costa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 err="1">
                <a:latin typeface="Chalkboard"/>
                <a:cs typeface="Chalkboard"/>
              </a:rPr>
              <a:t>Separan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ambientes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estuarinos</a:t>
            </a:r>
            <a:r>
              <a:rPr lang="en-US" sz="1800" i="0" dirty="0">
                <a:latin typeface="Chalkboard"/>
                <a:cs typeface="Chalkboard"/>
              </a:rPr>
              <a:t> del mar </a:t>
            </a:r>
            <a:r>
              <a:rPr lang="en-US" sz="1800" i="0" dirty="0" err="1">
                <a:latin typeface="Chalkboard"/>
                <a:cs typeface="Chalkboard"/>
              </a:rPr>
              <a:t>abierto</a:t>
            </a:r>
            <a:endParaRPr lang="en-US" sz="1800" i="0" dirty="0">
              <a:latin typeface="Chalkboard"/>
              <a:cs typeface="Chalkboard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800" i="0" dirty="0" err="1">
                <a:latin typeface="Chalkboard"/>
                <a:cs typeface="Chalkboard"/>
              </a:rPr>
              <a:t>Construidos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por</a:t>
            </a:r>
            <a:r>
              <a:rPr lang="en-US" sz="1800" i="0" dirty="0">
                <a:latin typeface="Chalkboard"/>
                <a:cs typeface="Chalkboard"/>
              </a:rPr>
              <a:t> el </a:t>
            </a:r>
            <a:r>
              <a:rPr lang="en-US" sz="1800" i="0" dirty="0" err="1">
                <a:latin typeface="Chalkboard"/>
                <a:cs typeface="Chalkboard"/>
              </a:rPr>
              <a:t>oleaje</a:t>
            </a:r>
            <a:r>
              <a:rPr lang="en-US" sz="1800" i="0" dirty="0">
                <a:latin typeface="Chalkboard"/>
                <a:cs typeface="Chalkboard"/>
              </a:rPr>
              <a:t>, </a:t>
            </a:r>
            <a:r>
              <a:rPr lang="en-US" sz="1800" i="0" dirty="0" err="1">
                <a:latin typeface="Chalkboard"/>
                <a:cs typeface="Chalkboard"/>
              </a:rPr>
              <a:t>las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corrientes</a:t>
            </a:r>
            <a:r>
              <a:rPr lang="en-US" sz="1800" i="0" dirty="0">
                <a:latin typeface="Chalkboard"/>
                <a:cs typeface="Chalkboard"/>
              </a:rPr>
              <a:t> </a:t>
            </a:r>
            <a:r>
              <a:rPr lang="en-US" sz="1800" i="0" dirty="0" err="1">
                <a:latin typeface="Chalkboard"/>
                <a:cs typeface="Chalkboard"/>
              </a:rPr>
              <a:t>litorales</a:t>
            </a:r>
            <a:r>
              <a:rPr lang="en-US" sz="1800" i="0" dirty="0">
                <a:latin typeface="Chalkboard"/>
                <a:cs typeface="Chalkboard"/>
              </a:rPr>
              <a:t>, y el </a:t>
            </a:r>
            <a:r>
              <a:rPr lang="en-US" sz="1800" i="0" dirty="0" err="1">
                <a:latin typeface="Chalkboard"/>
                <a:cs typeface="Chalkboard"/>
              </a:rPr>
              <a:t>viento</a:t>
            </a:r>
            <a:r>
              <a:rPr lang="en-US" sz="1800" i="0" dirty="0">
                <a:latin typeface="Chalkboard"/>
                <a:cs typeface="Chalkboard"/>
              </a:rPr>
              <a:t> (</a:t>
            </a:r>
            <a:r>
              <a:rPr lang="en-US" sz="1800" i="0" dirty="0" err="1">
                <a:latin typeface="Chalkboard"/>
                <a:cs typeface="Chalkboard"/>
              </a:rPr>
              <a:t>dunas</a:t>
            </a:r>
            <a:r>
              <a:rPr lang="en-US" sz="1800" i="0" dirty="0">
                <a:latin typeface="Chalkboard"/>
                <a:cs typeface="Chalkboard"/>
              </a:rPr>
              <a:t>)</a:t>
            </a:r>
          </a:p>
          <a:p>
            <a:pPr>
              <a:defRPr/>
            </a:pPr>
            <a:endParaRPr lang="en-US" sz="1400" i="0" dirty="0">
              <a:latin typeface="Chalkboard"/>
              <a:cs typeface="Chalkboard"/>
            </a:endParaRPr>
          </a:p>
        </p:txBody>
      </p:sp>
      <p:cxnSp>
        <p:nvCxnSpPr>
          <p:cNvPr id="8" name="Conector recto 7"/>
          <p:cNvCxnSpPr/>
          <p:nvPr/>
        </p:nvCxnSpPr>
        <p:spPr bwMode="auto">
          <a:xfrm>
            <a:off x="755576" y="548680"/>
            <a:ext cx="64807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611560" y="548680"/>
            <a:ext cx="108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latin typeface="Chalkboard"/>
                <a:cs typeface="Chalkboard"/>
              </a:rPr>
              <a:t>10 km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326007"/>
            <a:ext cx="3384376" cy="3343353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1331640" y="6135687"/>
            <a:ext cx="108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>
                <a:solidFill>
                  <a:schemeClr val="bg1"/>
                </a:solidFill>
                <a:latin typeface="Chalkboard"/>
                <a:cs typeface="Chalkboard"/>
              </a:rPr>
              <a:t>10 km</a:t>
            </a:r>
          </a:p>
        </p:txBody>
      </p:sp>
      <p:cxnSp>
        <p:nvCxnSpPr>
          <p:cNvPr id="15" name="Conector recto 14"/>
          <p:cNvCxnSpPr/>
          <p:nvPr/>
        </p:nvCxnSpPr>
        <p:spPr bwMode="auto">
          <a:xfrm>
            <a:off x="1691680" y="6165304"/>
            <a:ext cx="288032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" name="Text Box 1029"/>
          <p:cNvSpPr txBox="1">
            <a:spLocks noChangeArrowheads="1"/>
          </p:cNvSpPr>
          <p:nvPr/>
        </p:nvSpPr>
        <p:spPr bwMode="auto">
          <a:xfrm>
            <a:off x="1403648" y="5661248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0">
                <a:solidFill>
                  <a:srgbClr val="FFFFFF"/>
                </a:solidFill>
                <a:latin typeface="Chalkboard"/>
                <a:cs typeface="Chalkboard"/>
              </a:rPr>
              <a:t>North Carolina</a:t>
            </a:r>
          </a:p>
        </p:txBody>
      </p:sp>
      <p:sp>
        <p:nvSpPr>
          <p:cNvPr id="24" name="Text Box 1029"/>
          <p:cNvSpPr txBox="1">
            <a:spLocks noChangeArrowheads="1"/>
          </p:cNvSpPr>
          <p:nvPr/>
        </p:nvSpPr>
        <p:spPr bwMode="auto">
          <a:xfrm>
            <a:off x="1619672" y="260648"/>
            <a:ext cx="21602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i="0">
                <a:solidFill>
                  <a:srgbClr val="FFFFFF"/>
                </a:solidFill>
                <a:latin typeface="Chalkboard"/>
                <a:cs typeface="Chalkboard"/>
              </a:rPr>
              <a:t>Holanda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3" descr="costas 2 fi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60" y="328613"/>
            <a:ext cx="6324600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763688" y="-27384"/>
            <a:ext cx="53825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Refracción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de la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olas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y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acción</a:t>
            </a:r>
            <a:r>
              <a:rPr lang="en-US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i="0" dirty="0" err="1">
                <a:solidFill>
                  <a:srgbClr val="FF0000"/>
                </a:solidFill>
                <a:latin typeface="Chalkboard"/>
                <a:cs typeface="Chalkboard"/>
              </a:rPr>
              <a:t>erosiva</a:t>
            </a:r>
            <a:endParaRPr lang="en-US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927606" y="2564904"/>
            <a:ext cx="3364474" cy="8309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plataforma de abrasión</a:t>
            </a:r>
          </a:p>
          <a:p>
            <a:pPr>
              <a:defRPr/>
            </a:pPr>
            <a:endParaRPr lang="en-US" i="0">
              <a:latin typeface="Chalkboard"/>
              <a:cs typeface="Chalkboard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207745" y="5703639"/>
            <a:ext cx="1564055" cy="46166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Chalkboard"/>
                <a:cs typeface="Chalkboard"/>
              </a:rPr>
              <a:t>refracción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6212" y="3068960"/>
            <a:ext cx="3924300" cy="2311400"/>
          </a:xfrm>
          <a:prstGeom prst="rect">
            <a:avLst/>
          </a:prstGeom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39552" y="6156592"/>
            <a:ext cx="698477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la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refracción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de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las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olas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hace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que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su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acción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erosiva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se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concentra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en los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cabos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mientras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que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su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energía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se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disipa 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en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las</a:t>
            </a:r>
            <a:r>
              <a:rPr lang="en-US" sz="18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800" i="0" dirty="0" err="1">
                <a:solidFill>
                  <a:srgbClr val="FF0000"/>
                </a:solidFill>
                <a:latin typeface="Chalkboard"/>
                <a:cs typeface="Chalkboard"/>
              </a:rPr>
              <a:t>bahias</a:t>
            </a:r>
            <a:endParaRPr lang="en-US" sz="1800" i="0" dirty="0">
              <a:solidFill>
                <a:srgbClr val="FF0000"/>
              </a:solidFill>
              <a:latin typeface="Chalkboard"/>
              <a:cs typeface="Chalkboar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57200"/>
            <a:ext cx="8997950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63"/>
            <a:ext cx="914400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Wavecut_platform_southerndown_pa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914400"/>
            <a:ext cx="8997950" cy="451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1279525" y="5843588"/>
            <a:ext cx="44266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cs typeface="+mn-cs"/>
              </a:rPr>
              <a:t>plataforma</a:t>
            </a:r>
            <a:r>
              <a:rPr lang="en-US" dirty="0">
                <a:solidFill>
                  <a:schemeClr val="bg1"/>
                </a:solidFill>
                <a:cs typeface="+mn-cs"/>
              </a:rPr>
              <a:t> de </a:t>
            </a:r>
            <a:r>
              <a:rPr lang="en-US" dirty="0" err="1">
                <a:solidFill>
                  <a:schemeClr val="bg1"/>
                </a:solidFill>
                <a:cs typeface="+mn-cs"/>
              </a:rPr>
              <a:t>abrasión</a:t>
            </a:r>
            <a:r>
              <a:rPr lang="en-US" dirty="0">
                <a:solidFill>
                  <a:schemeClr val="bg1"/>
                </a:solidFill>
                <a:cs typeface="+mn-cs"/>
              </a:rPr>
              <a:t> (</a:t>
            </a:r>
            <a:r>
              <a:rPr lang="en-US" dirty="0" err="1">
                <a:solidFill>
                  <a:schemeClr val="bg1"/>
                </a:solidFill>
                <a:cs typeface="+mn-cs"/>
              </a:rPr>
              <a:t>Irlanda</a:t>
            </a:r>
            <a:r>
              <a:rPr lang="en-US" dirty="0">
                <a:solidFill>
                  <a:schemeClr val="bg1"/>
                </a:solidFill>
                <a:cs typeface="+mn-cs"/>
              </a:rPr>
              <a:t>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evolucion alcantil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513"/>
            <a:ext cx="89979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251521" y="200025"/>
            <a:ext cx="88924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 err="1">
                <a:latin typeface="Chalkboard"/>
                <a:cs typeface="Chalkboard"/>
              </a:rPr>
              <a:t>evoluci</a:t>
            </a:r>
            <a:r>
              <a:rPr lang="en-US" altLang="ja-JP" i="0" dirty="0" err="1">
                <a:latin typeface="Chalkboard"/>
                <a:cs typeface="Chalkboard"/>
              </a:rPr>
              <a:t>ón</a:t>
            </a:r>
            <a:r>
              <a:rPr lang="en-US" altLang="ja-JP" i="0" dirty="0">
                <a:latin typeface="Chalkboard"/>
                <a:cs typeface="Chalkboard"/>
              </a:rPr>
              <a:t> de </a:t>
            </a:r>
            <a:r>
              <a:rPr lang="en-US" altLang="ja-JP" i="0" dirty="0" err="1">
                <a:latin typeface="Chalkboard"/>
                <a:cs typeface="Chalkboard"/>
              </a:rPr>
              <a:t>una</a:t>
            </a:r>
            <a:r>
              <a:rPr lang="en-US" altLang="ja-JP" i="0" dirty="0">
                <a:latin typeface="Chalkboard"/>
                <a:cs typeface="Chalkboard"/>
              </a:rPr>
              <a:t> </a:t>
            </a:r>
            <a:r>
              <a:rPr lang="en-US" altLang="ja-JP" i="0" dirty="0" err="1">
                <a:latin typeface="Chalkboard"/>
                <a:cs typeface="Chalkboard"/>
              </a:rPr>
              <a:t>línea</a:t>
            </a:r>
            <a:r>
              <a:rPr lang="en-US" altLang="ja-JP" i="0" dirty="0">
                <a:latin typeface="Chalkboard"/>
                <a:cs typeface="Chalkboard"/>
              </a:rPr>
              <a:t> de costa </a:t>
            </a:r>
            <a:r>
              <a:rPr lang="en-US" altLang="ja-JP" i="0" dirty="0" err="1">
                <a:latin typeface="Chalkboard"/>
                <a:cs typeface="Chalkboard"/>
              </a:rPr>
              <a:t>tras</a:t>
            </a:r>
            <a:r>
              <a:rPr lang="en-US" altLang="ja-JP" i="0" dirty="0">
                <a:latin typeface="Chalkboard"/>
                <a:cs typeface="Chalkboard"/>
              </a:rPr>
              <a:t> </a:t>
            </a:r>
            <a:r>
              <a:rPr lang="en-US" altLang="ja-JP" i="0" dirty="0" err="1">
                <a:latin typeface="Chalkboard"/>
                <a:cs typeface="Chalkboard"/>
              </a:rPr>
              <a:t>una</a:t>
            </a:r>
            <a:r>
              <a:rPr lang="en-US" altLang="ja-JP" i="0" dirty="0">
                <a:latin typeface="Chalkboard"/>
                <a:cs typeface="Chalkboard"/>
              </a:rPr>
              <a:t> </a:t>
            </a:r>
            <a:r>
              <a:rPr lang="en-US" altLang="ja-JP" i="0" dirty="0" err="1">
                <a:latin typeface="Chalkboard"/>
                <a:cs typeface="Chalkboard"/>
              </a:rPr>
              <a:t>subida</a:t>
            </a:r>
            <a:r>
              <a:rPr lang="en-US" altLang="ja-JP" i="0" dirty="0">
                <a:latin typeface="Chalkboard"/>
                <a:cs typeface="Chalkboard"/>
              </a:rPr>
              <a:t> </a:t>
            </a:r>
            <a:r>
              <a:rPr lang="en-US" altLang="ja-JP" i="0" dirty="0" err="1">
                <a:latin typeface="Chalkboard"/>
                <a:cs typeface="Chalkboard"/>
              </a:rPr>
              <a:t>eustática</a:t>
            </a:r>
            <a:r>
              <a:rPr lang="en-US" altLang="ja-JP" i="0" dirty="0">
                <a:latin typeface="Chalkboard"/>
                <a:cs typeface="Chalkboard"/>
              </a:rPr>
              <a:t> del </a:t>
            </a:r>
            <a:r>
              <a:rPr lang="en-US" altLang="ja-JP" i="0" dirty="0" err="1">
                <a:latin typeface="Chalkboard"/>
                <a:cs typeface="Chalkboard"/>
              </a:rPr>
              <a:t>nivel</a:t>
            </a:r>
            <a:r>
              <a:rPr lang="en-US" altLang="ja-JP" i="0" dirty="0">
                <a:latin typeface="Chalkboard"/>
                <a:cs typeface="Chalkboard"/>
              </a:rPr>
              <a:t> del mar</a:t>
            </a:r>
            <a:endParaRPr lang="en-US" i="0" dirty="0">
              <a:latin typeface="Chalkboard"/>
              <a:cs typeface="Chalkboard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3421" y="3212976"/>
            <a:ext cx="39945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0" dirty="0" err="1">
                <a:latin typeface="Chalkboard"/>
                <a:cs typeface="Chalkboard"/>
              </a:rPr>
              <a:t>subida</a:t>
            </a:r>
            <a:r>
              <a:rPr lang="en-US" sz="1200" i="0" dirty="0">
                <a:latin typeface="Chalkboard"/>
                <a:cs typeface="Chalkboard"/>
              </a:rPr>
              <a:t> </a:t>
            </a:r>
            <a:r>
              <a:rPr lang="en-US" sz="1200" i="0" dirty="0" err="1">
                <a:latin typeface="Chalkboard"/>
                <a:cs typeface="Chalkboard"/>
              </a:rPr>
              <a:t>rapida</a:t>
            </a:r>
            <a:r>
              <a:rPr lang="en-US" sz="1200" i="0" dirty="0">
                <a:latin typeface="Chalkboard"/>
                <a:cs typeface="Chalkboard"/>
              </a:rPr>
              <a:t> del </a:t>
            </a:r>
            <a:r>
              <a:rPr lang="en-US" sz="1200" i="0" dirty="0" err="1">
                <a:latin typeface="Chalkboard"/>
                <a:cs typeface="Chalkboard"/>
              </a:rPr>
              <a:t>nivel</a:t>
            </a:r>
            <a:r>
              <a:rPr lang="en-US" sz="1200" i="0" dirty="0">
                <a:latin typeface="Chalkboard"/>
                <a:cs typeface="Chalkboard"/>
              </a:rPr>
              <a:t> del mar al final del </a:t>
            </a:r>
            <a:r>
              <a:rPr lang="en-US" sz="1200" i="0" dirty="0" err="1">
                <a:latin typeface="Chalkboard"/>
                <a:cs typeface="Chalkboard"/>
              </a:rPr>
              <a:t>Pleistoceno</a:t>
            </a:r>
            <a:endParaRPr lang="en-US" sz="1200" dirty="0">
              <a:latin typeface="Chalkboard"/>
              <a:cs typeface="Chalkboard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572000" y="3212976"/>
            <a:ext cx="194107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0">
                <a:latin typeface="Chalkboard"/>
                <a:cs typeface="Chalkboard"/>
              </a:rPr>
              <a:t>formación de acantilados</a:t>
            </a:r>
            <a:endParaRPr lang="en-US" sz="1200">
              <a:latin typeface="Chalkboard"/>
              <a:cs typeface="Chalkboard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35696" y="5301208"/>
            <a:ext cx="526440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i="0">
                <a:latin typeface="Chalkboard"/>
                <a:cs typeface="Chalkboard"/>
              </a:rPr>
              <a:t>ensanchamiento de plataforma de abrasión y suavizado de línea de costa</a:t>
            </a:r>
            <a:endParaRPr lang="en-US" sz="1200"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creen Shot 2020-01-15 at 16.11.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084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921932" y="1"/>
            <a:ext cx="58904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altLang="ja-JP" i="0" dirty="0" err="1">
                <a:latin typeface="Chalkboard"/>
                <a:cs typeface="Chalkboard"/>
              </a:rPr>
              <a:t>Plataformas marinas, Llanes</a:t>
            </a:r>
            <a:r>
              <a:rPr lang="es-ES_tradnl" altLang="ja-JP" i="0" dirty="0">
                <a:latin typeface="Chalkboard"/>
                <a:cs typeface="Chalkboard"/>
              </a:rPr>
              <a:t>, Asturias</a:t>
            </a:r>
            <a:endParaRPr lang="es-ES_tradnl" i="0" dirty="0">
              <a:latin typeface="Chalkboard"/>
              <a:cs typeface="Chalkboard"/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3640667" y="838200"/>
            <a:ext cx="1481666" cy="2760133"/>
          </a:xfrm>
          <a:custGeom>
            <a:avLst/>
            <a:gdLst>
              <a:gd name="connsiteX0" fmla="*/ 457200 w 1481666"/>
              <a:gd name="connsiteY0" fmla="*/ 0 h 2760133"/>
              <a:gd name="connsiteX1" fmla="*/ 169333 w 1481666"/>
              <a:gd name="connsiteY1" fmla="*/ 152400 h 2760133"/>
              <a:gd name="connsiteX2" fmla="*/ 177800 w 1481666"/>
              <a:gd name="connsiteY2" fmla="*/ 347133 h 2760133"/>
              <a:gd name="connsiteX3" fmla="*/ 287866 w 1481666"/>
              <a:gd name="connsiteY3" fmla="*/ 474133 h 2760133"/>
              <a:gd name="connsiteX4" fmla="*/ 220133 w 1481666"/>
              <a:gd name="connsiteY4" fmla="*/ 618067 h 2760133"/>
              <a:gd name="connsiteX5" fmla="*/ 67733 w 1481666"/>
              <a:gd name="connsiteY5" fmla="*/ 753533 h 2760133"/>
              <a:gd name="connsiteX6" fmla="*/ 76200 w 1481666"/>
              <a:gd name="connsiteY6" fmla="*/ 914400 h 2760133"/>
              <a:gd name="connsiteX7" fmla="*/ 16933 w 1481666"/>
              <a:gd name="connsiteY7" fmla="*/ 1100667 h 2760133"/>
              <a:gd name="connsiteX8" fmla="*/ 25400 w 1481666"/>
              <a:gd name="connsiteY8" fmla="*/ 1591733 h 2760133"/>
              <a:gd name="connsiteX9" fmla="*/ 50800 w 1481666"/>
              <a:gd name="connsiteY9" fmla="*/ 1879600 h 2760133"/>
              <a:gd name="connsiteX10" fmla="*/ 135466 w 1481666"/>
              <a:gd name="connsiteY10" fmla="*/ 1981200 h 2760133"/>
              <a:gd name="connsiteX11" fmla="*/ 0 w 1481666"/>
              <a:gd name="connsiteY11" fmla="*/ 2396067 h 2760133"/>
              <a:gd name="connsiteX12" fmla="*/ 67733 w 1481666"/>
              <a:gd name="connsiteY12" fmla="*/ 2531533 h 2760133"/>
              <a:gd name="connsiteX13" fmla="*/ 203200 w 1481666"/>
              <a:gd name="connsiteY13" fmla="*/ 2760133 h 2760133"/>
              <a:gd name="connsiteX14" fmla="*/ 575733 w 1481666"/>
              <a:gd name="connsiteY14" fmla="*/ 2413000 h 2760133"/>
              <a:gd name="connsiteX15" fmla="*/ 1041400 w 1481666"/>
              <a:gd name="connsiteY15" fmla="*/ 1989667 h 2760133"/>
              <a:gd name="connsiteX16" fmla="*/ 1354666 w 1481666"/>
              <a:gd name="connsiteY16" fmla="*/ 1625600 h 2760133"/>
              <a:gd name="connsiteX17" fmla="*/ 1481666 w 1481666"/>
              <a:gd name="connsiteY17" fmla="*/ 1193800 h 2760133"/>
              <a:gd name="connsiteX18" fmla="*/ 1236133 w 1481666"/>
              <a:gd name="connsiteY18" fmla="*/ 778933 h 2760133"/>
              <a:gd name="connsiteX19" fmla="*/ 889000 w 1481666"/>
              <a:gd name="connsiteY19" fmla="*/ 516467 h 2760133"/>
              <a:gd name="connsiteX20" fmla="*/ 592666 w 1481666"/>
              <a:gd name="connsiteY20" fmla="*/ 313267 h 2760133"/>
              <a:gd name="connsiteX21" fmla="*/ 550333 w 1481666"/>
              <a:gd name="connsiteY21" fmla="*/ 194733 h 2760133"/>
              <a:gd name="connsiteX22" fmla="*/ 558800 w 1481666"/>
              <a:gd name="connsiteY22" fmla="*/ 50800 h 2760133"/>
              <a:gd name="connsiteX23" fmla="*/ 457200 w 1481666"/>
              <a:gd name="connsiteY23" fmla="*/ 0 h 2760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81666" h="2760133">
                <a:moveTo>
                  <a:pt x="457200" y="0"/>
                </a:moveTo>
                <a:lnTo>
                  <a:pt x="169333" y="152400"/>
                </a:lnTo>
                <a:lnTo>
                  <a:pt x="177800" y="347133"/>
                </a:lnTo>
                <a:lnTo>
                  <a:pt x="287866" y="474133"/>
                </a:lnTo>
                <a:lnTo>
                  <a:pt x="220133" y="618067"/>
                </a:lnTo>
                <a:lnTo>
                  <a:pt x="67733" y="753533"/>
                </a:lnTo>
                <a:lnTo>
                  <a:pt x="76200" y="914400"/>
                </a:lnTo>
                <a:lnTo>
                  <a:pt x="16933" y="1100667"/>
                </a:lnTo>
                <a:lnTo>
                  <a:pt x="25400" y="1591733"/>
                </a:lnTo>
                <a:lnTo>
                  <a:pt x="50800" y="1879600"/>
                </a:lnTo>
                <a:lnTo>
                  <a:pt x="135466" y="1981200"/>
                </a:lnTo>
                <a:lnTo>
                  <a:pt x="0" y="2396067"/>
                </a:lnTo>
                <a:lnTo>
                  <a:pt x="67733" y="2531533"/>
                </a:lnTo>
                <a:lnTo>
                  <a:pt x="203200" y="2760133"/>
                </a:lnTo>
                <a:lnTo>
                  <a:pt x="575733" y="2413000"/>
                </a:lnTo>
                <a:lnTo>
                  <a:pt x="1041400" y="1989667"/>
                </a:lnTo>
                <a:lnTo>
                  <a:pt x="1354666" y="1625600"/>
                </a:lnTo>
                <a:lnTo>
                  <a:pt x="1481666" y="1193800"/>
                </a:lnTo>
                <a:lnTo>
                  <a:pt x="1236133" y="778933"/>
                </a:lnTo>
                <a:lnTo>
                  <a:pt x="889000" y="516467"/>
                </a:lnTo>
                <a:lnTo>
                  <a:pt x="592666" y="313267"/>
                </a:lnTo>
                <a:lnTo>
                  <a:pt x="550333" y="194733"/>
                </a:lnTo>
                <a:lnTo>
                  <a:pt x="558800" y="50800"/>
                </a:lnTo>
                <a:lnTo>
                  <a:pt x="457200" y="0"/>
                </a:lnTo>
                <a:close/>
              </a:path>
            </a:pathLst>
          </a:custGeom>
          <a:ln w="127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s-ES">
              <a:latin typeface="Chalkboard"/>
              <a:ea typeface="+mn-ea"/>
              <a:cs typeface="Chalkboard"/>
            </a:endParaRPr>
          </a:p>
        </p:txBody>
      </p:sp>
      <p:sp>
        <p:nvSpPr>
          <p:cNvPr id="5" name="Forma libre 4"/>
          <p:cNvSpPr/>
          <p:nvPr/>
        </p:nvSpPr>
        <p:spPr>
          <a:xfrm>
            <a:off x="2988440" y="1337733"/>
            <a:ext cx="348809" cy="4174067"/>
          </a:xfrm>
          <a:custGeom>
            <a:avLst/>
            <a:gdLst>
              <a:gd name="connsiteX0" fmla="*/ 127293 w 348809"/>
              <a:gd name="connsiteY0" fmla="*/ 0 h 4174067"/>
              <a:gd name="connsiteX1" fmla="*/ 347427 w 348809"/>
              <a:gd name="connsiteY1" fmla="*/ 254000 h 4174067"/>
              <a:gd name="connsiteX2" fmla="*/ 34160 w 348809"/>
              <a:gd name="connsiteY2" fmla="*/ 1210734 h 4174067"/>
              <a:gd name="connsiteX3" fmla="*/ 161160 w 348809"/>
              <a:gd name="connsiteY3" fmla="*/ 1557867 h 4174067"/>
              <a:gd name="connsiteX4" fmla="*/ 76493 w 348809"/>
              <a:gd name="connsiteY4" fmla="*/ 1947334 h 4174067"/>
              <a:gd name="connsiteX5" fmla="*/ 84960 w 348809"/>
              <a:gd name="connsiteY5" fmla="*/ 2125134 h 4174067"/>
              <a:gd name="connsiteX6" fmla="*/ 293 w 348809"/>
              <a:gd name="connsiteY6" fmla="*/ 2523067 h 4174067"/>
              <a:gd name="connsiteX7" fmla="*/ 118827 w 348809"/>
              <a:gd name="connsiteY7" fmla="*/ 3031067 h 4174067"/>
              <a:gd name="connsiteX8" fmla="*/ 25693 w 348809"/>
              <a:gd name="connsiteY8" fmla="*/ 3462867 h 4174067"/>
              <a:gd name="connsiteX9" fmla="*/ 76493 w 348809"/>
              <a:gd name="connsiteY9" fmla="*/ 3937000 h 4174067"/>
              <a:gd name="connsiteX10" fmla="*/ 169627 w 348809"/>
              <a:gd name="connsiteY10" fmla="*/ 4174067 h 4174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48809" h="4174067">
                <a:moveTo>
                  <a:pt x="127293" y="0"/>
                </a:moveTo>
                <a:cubicBezTo>
                  <a:pt x="245121" y="26105"/>
                  <a:pt x="362949" y="52211"/>
                  <a:pt x="347427" y="254000"/>
                </a:cubicBezTo>
                <a:cubicBezTo>
                  <a:pt x="331905" y="455789"/>
                  <a:pt x="65204" y="993423"/>
                  <a:pt x="34160" y="1210734"/>
                </a:cubicBezTo>
                <a:cubicBezTo>
                  <a:pt x="3116" y="1428045"/>
                  <a:pt x="154105" y="1435100"/>
                  <a:pt x="161160" y="1557867"/>
                </a:cubicBezTo>
                <a:cubicBezTo>
                  <a:pt x="168216" y="1680634"/>
                  <a:pt x="89193" y="1852790"/>
                  <a:pt x="76493" y="1947334"/>
                </a:cubicBezTo>
                <a:cubicBezTo>
                  <a:pt x="63793" y="2041879"/>
                  <a:pt x="97660" y="2029178"/>
                  <a:pt x="84960" y="2125134"/>
                </a:cubicBezTo>
                <a:cubicBezTo>
                  <a:pt x="72260" y="2221090"/>
                  <a:pt x="-5351" y="2372078"/>
                  <a:pt x="293" y="2523067"/>
                </a:cubicBezTo>
                <a:cubicBezTo>
                  <a:pt x="5937" y="2674056"/>
                  <a:pt x="114594" y="2874434"/>
                  <a:pt x="118827" y="3031067"/>
                </a:cubicBezTo>
                <a:cubicBezTo>
                  <a:pt x="123060" y="3187700"/>
                  <a:pt x="32749" y="3311878"/>
                  <a:pt x="25693" y="3462867"/>
                </a:cubicBezTo>
                <a:cubicBezTo>
                  <a:pt x="18637" y="3613856"/>
                  <a:pt x="52504" y="3818467"/>
                  <a:pt x="76493" y="3937000"/>
                </a:cubicBezTo>
                <a:cubicBezTo>
                  <a:pt x="100482" y="4055533"/>
                  <a:pt x="169627" y="4174067"/>
                  <a:pt x="169627" y="4174067"/>
                </a:cubicBezTo>
              </a:path>
            </a:pathLst>
          </a:custGeom>
          <a:ln w="19050" cmpd="sng">
            <a:solidFill>
              <a:schemeClr val="bg1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6" name="Forma libre 5"/>
          <p:cNvSpPr/>
          <p:nvPr/>
        </p:nvSpPr>
        <p:spPr>
          <a:xfrm>
            <a:off x="4605867" y="787400"/>
            <a:ext cx="1340703" cy="3335867"/>
          </a:xfrm>
          <a:custGeom>
            <a:avLst/>
            <a:gdLst>
              <a:gd name="connsiteX0" fmla="*/ 0 w 1340703"/>
              <a:gd name="connsiteY0" fmla="*/ 0 h 3335867"/>
              <a:gd name="connsiteX1" fmla="*/ 338666 w 1340703"/>
              <a:gd name="connsiteY1" fmla="*/ 431800 h 3335867"/>
              <a:gd name="connsiteX2" fmla="*/ 694266 w 1340703"/>
              <a:gd name="connsiteY2" fmla="*/ 736600 h 3335867"/>
              <a:gd name="connsiteX3" fmla="*/ 1024466 w 1340703"/>
              <a:gd name="connsiteY3" fmla="*/ 1295400 h 3335867"/>
              <a:gd name="connsiteX4" fmla="*/ 1329266 w 1340703"/>
              <a:gd name="connsiteY4" fmla="*/ 1769533 h 3335867"/>
              <a:gd name="connsiteX5" fmla="*/ 1244600 w 1340703"/>
              <a:gd name="connsiteY5" fmla="*/ 2116667 h 3335867"/>
              <a:gd name="connsiteX6" fmla="*/ 948266 w 1340703"/>
              <a:gd name="connsiteY6" fmla="*/ 2226733 h 3335867"/>
              <a:gd name="connsiteX7" fmla="*/ 601133 w 1340703"/>
              <a:gd name="connsiteY7" fmla="*/ 2201333 h 3335867"/>
              <a:gd name="connsiteX8" fmla="*/ 482600 w 1340703"/>
              <a:gd name="connsiteY8" fmla="*/ 2404533 h 3335867"/>
              <a:gd name="connsiteX9" fmla="*/ 702733 w 1340703"/>
              <a:gd name="connsiteY9" fmla="*/ 2827867 h 3335867"/>
              <a:gd name="connsiteX10" fmla="*/ 838200 w 1340703"/>
              <a:gd name="connsiteY10" fmla="*/ 3073400 h 3335867"/>
              <a:gd name="connsiteX11" fmla="*/ 668866 w 1340703"/>
              <a:gd name="connsiteY11" fmla="*/ 3335867 h 3335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40703" h="3335867">
                <a:moveTo>
                  <a:pt x="0" y="0"/>
                </a:moveTo>
                <a:cubicBezTo>
                  <a:pt x="111477" y="154516"/>
                  <a:pt x="222955" y="309033"/>
                  <a:pt x="338666" y="431800"/>
                </a:cubicBezTo>
                <a:cubicBezTo>
                  <a:pt x="454377" y="554567"/>
                  <a:pt x="579966" y="592667"/>
                  <a:pt x="694266" y="736600"/>
                </a:cubicBezTo>
                <a:cubicBezTo>
                  <a:pt x="808566" y="880533"/>
                  <a:pt x="918633" y="1123244"/>
                  <a:pt x="1024466" y="1295400"/>
                </a:cubicBezTo>
                <a:cubicBezTo>
                  <a:pt x="1130299" y="1467556"/>
                  <a:pt x="1292577" y="1632655"/>
                  <a:pt x="1329266" y="1769533"/>
                </a:cubicBezTo>
                <a:cubicBezTo>
                  <a:pt x="1365955" y="1906411"/>
                  <a:pt x="1308100" y="2040467"/>
                  <a:pt x="1244600" y="2116667"/>
                </a:cubicBezTo>
                <a:cubicBezTo>
                  <a:pt x="1181100" y="2192867"/>
                  <a:pt x="1055511" y="2212622"/>
                  <a:pt x="948266" y="2226733"/>
                </a:cubicBezTo>
                <a:cubicBezTo>
                  <a:pt x="841022" y="2240844"/>
                  <a:pt x="678744" y="2171700"/>
                  <a:pt x="601133" y="2201333"/>
                </a:cubicBezTo>
                <a:cubicBezTo>
                  <a:pt x="523522" y="2230966"/>
                  <a:pt x="465667" y="2300111"/>
                  <a:pt x="482600" y="2404533"/>
                </a:cubicBezTo>
                <a:cubicBezTo>
                  <a:pt x="499533" y="2508955"/>
                  <a:pt x="643466" y="2716389"/>
                  <a:pt x="702733" y="2827867"/>
                </a:cubicBezTo>
                <a:cubicBezTo>
                  <a:pt x="762000" y="2939345"/>
                  <a:pt x="843844" y="2988733"/>
                  <a:pt x="838200" y="3073400"/>
                </a:cubicBezTo>
                <a:cubicBezTo>
                  <a:pt x="832556" y="3158067"/>
                  <a:pt x="668866" y="3335867"/>
                  <a:pt x="668866" y="3335867"/>
                </a:cubicBezTo>
              </a:path>
            </a:pathLst>
          </a:custGeom>
          <a:ln w="19050" cmpd="sng">
            <a:solidFill>
              <a:srgbClr val="FFFFFF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4441780" y="4765379"/>
            <a:ext cx="538699" cy="443853"/>
          </a:xfrm>
          <a:custGeom>
            <a:avLst/>
            <a:gdLst>
              <a:gd name="connsiteX0" fmla="*/ 11687 w 538699"/>
              <a:gd name="connsiteY0" fmla="*/ 1354 h 443853"/>
              <a:gd name="connsiteX1" fmla="*/ 62487 w 538699"/>
              <a:gd name="connsiteY1" fmla="*/ 348488 h 443853"/>
              <a:gd name="connsiteX2" fmla="*/ 494287 w 538699"/>
              <a:gd name="connsiteY2" fmla="*/ 433154 h 443853"/>
              <a:gd name="connsiteX3" fmla="*/ 502753 w 538699"/>
              <a:gd name="connsiteY3" fmla="*/ 153754 h 443853"/>
              <a:gd name="connsiteX4" fmla="*/ 299553 w 538699"/>
              <a:gd name="connsiteY4" fmla="*/ 18288 h 443853"/>
              <a:gd name="connsiteX5" fmla="*/ 70953 w 538699"/>
              <a:gd name="connsiteY5" fmla="*/ 1354 h 44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699" h="443853">
                <a:moveTo>
                  <a:pt x="11687" y="1354"/>
                </a:moveTo>
                <a:cubicBezTo>
                  <a:pt x="-3130" y="138937"/>
                  <a:pt x="-17946" y="276521"/>
                  <a:pt x="62487" y="348488"/>
                </a:cubicBezTo>
                <a:cubicBezTo>
                  <a:pt x="142920" y="420455"/>
                  <a:pt x="420909" y="465610"/>
                  <a:pt x="494287" y="433154"/>
                </a:cubicBezTo>
                <a:cubicBezTo>
                  <a:pt x="567665" y="400698"/>
                  <a:pt x="535209" y="222898"/>
                  <a:pt x="502753" y="153754"/>
                </a:cubicBezTo>
                <a:cubicBezTo>
                  <a:pt x="470297" y="84610"/>
                  <a:pt x="371520" y="43688"/>
                  <a:pt x="299553" y="18288"/>
                </a:cubicBezTo>
                <a:cubicBezTo>
                  <a:pt x="227586" y="-7112"/>
                  <a:pt x="70953" y="1354"/>
                  <a:pt x="70953" y="1354"/>
                </a:cubicBezTo>
              </a:path>
            </a:pathLst>
          </a:custGeom>
          <a:ln w="19050" cmpd="sng">
            <a:solidFill>
              <a:srgbClr val="FFFFFF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>
              <a:ln>
                <a:noFill/>
              </a:ln>
              <a:solidFill>
                <a:srgbClr val="E78956"/>
              </a:solidFill>
              <a:effectLst/>
              <a:latin typeface="Chalkboard"/>
              <a:ea typeface="ＭＳ Ｐゴシック" charset="0"/>
              <a:cs typeface="Chalkboard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869266" y="1930400"/>
            <a:ext cx="1093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rgbClr val="FF0000"/>
                </a:solidFill>
                <a:latin typeface="Chalkboard"/>
                <a:cs typeface="Chalkboard"/>
              </a:rPr>
              <a:t>155 m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6163732" y="2573867"/>
            <a:ext cx="978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  <a:latin typeface="Chalkboard"/>
                <a:cs typeface="Chalkboard"/>
              </a:rPr>
              <a:t>35 m</a:t>
            </a:r>
          </a:p>
        </p:txBody>
      </p:sp>
    </p:spTree>
    <p:extLst>
      <p:ext uri="{BB962C8B-B14F-4D97-AF65-F5344CB8AC3E}">
        <p14:creationId xmlns:p14="http://schemas.microsoft.com/office/powerpoint/2010/main" val="3230918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3068960"/>
            <a:ext cx="6496271" cy="3654152"/>
          </a:xfrm>
          <a:prstGeom prst="rect">
            <a:avLst/>
          </a:prstGeom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04800" y="76200"/>
            <a:ext cx="8458200" cy="344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400" i="0" dirty="0">
                <a:solidFill>
                  <a:srgbClr val="FF0000"/>
                </a:solidFill>
                <a:latin typeface="Chalkboard"/>
                <a:cs typeface="Chalkboard"/>
              </a:rPr>
              <a:t>TSUNAMI</a:t>
            </a:r>
          </a:p>
          <a:p>
            <a:pPr>
              <a:lnSpc>
                <a:spcPct val="120000"/>
              </a:lnSpc>
              <a:defRPr/>
            </a:pP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Es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una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FF0000"/>
                </a:solidFill>
                <a:latin typeface="Chalkboard"/>
                <a:cs typeface="Chalkboard"/>
              </a:rPr>
              <a:t>onda</a:t>
            </a:r>
            <a:r>
              <a:rPr lang="en-US" sz="1400" i="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FF0000"/>
                </a:solidFill>
                <a:latin typeface="Chalkboard"/>
                <a:cs typeface="Chalkboard"/>
              </a:rPr>
              <a:t>somera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porque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la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longitud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de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onda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(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varios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cientos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de km)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es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mayor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que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la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profundidad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del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agua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incluso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en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pleno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oceano</a:t>
            </a:r>
            <a:endParaRPr lang="en-US" sz="1400" i="0" dirty="0">
              <a:solidFill>
                <a:srgbClr val="181412"/>
              </a:solidFill>
              <a:latin typeface="Chalkboard"/>
              <a:cs typeface="Chalkboard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La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velocidad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de un Tsunami en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alta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mar  V </a:t>
            </a:r>
            <a:r>
              <a:rPr lang="es-E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=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g.d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d </a:t>
            </a:r>
            <a:r>
              <a:rPr lang="es-E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≈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4000m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(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profundidad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del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oceano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)  =&gt;  V </a:t>
            </a:r>
            <a:r>
              <a:rPr lang="es-E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=</a:t>
            </a:r>
            <a:r>
              <a:rPr lang="es-E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200 m/s  = </a:t>
            </a:r>
            <a:r>
              <a:rPr lang="en-US" sz="1400" i="0" dirty="0">
                <a:solidFill>
                  <a:srgbClr val="FF0000"/>
                </a:solidFill>
                <a:latin typeface="Chalkboard"/>
                <a:cs typeface="Chalkboard"/>
              </a:rPr>
              <a:t>720 km/h !</a:t>
            </a:r>
          </a:p>
          <a:p>
            <a:pPr>
              <a:lnSpc>
                <a:spcPct val="120000"/>
              </a:lnSpc>
              <a:defRPr/>
            </a:pPr>
            <a:endParaRPr lang="en-US" sz="1400" i="0" dirty="0">
              <a:solidFill>
                <a:srgbClr val="181412"/>
              </a:solidFill>
              <a:latin typeface="Chalkboard"/>
              <a:cs typeface="Chalkboard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La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amplitud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(A) de un tsunami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es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muy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baja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, tan solo 1-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2m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en el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oc</a:t>
            </a:r>
            <a:r>
              <a:rPr lang="es-ES" sz="1400" i="0" dirty="0" err="1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ea</a:t>
            </a:r>
            <a:r>
              <a:rPr lang="es-E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n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o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abierto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.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Pero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la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amplitud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aumenta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cs typeface="Chalkboard"/>
              </a:rPr>
              <a:t>cuando</a:t>
            </a:r>
            <a:r>
              <a:rPr lang="en-US" sz="1400" i="0" dirty="0">
                <a:solidFill>
                  <a:srgbClr val="181412"/>
                </a:solidFill>
                <a:latin typeface="Chalkboard"/>
                <a:cs typeface="Chalkboard"/>
              </a:rPr>
              <a:t> l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a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onda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llega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a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aguas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menos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profundas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y reduce se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velocidad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,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pudiendo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alcanzar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decenas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de m de </a:t>
            </a:r>
            <a:r>
              <a:rPr lang="en-US" altLang="ja-JP" sz="1400" i="0" dirty="0" err="1">
                <a:solidFill>
                  <a:srgbClr val="181412"/>
                </a:solidFill>
                <a:latin typeface="Chalkboard"/>
                <a:cs typeface="Chalkboard"/>
              </a:rPr>
              <a:t>altura</a:t>
            </a:r>
            <a:r>
              <a:rPr lang="en-US" altLang="ja-JP" sz="1400" i="0" dirty="0">
                <a:solidFill>
                  <a:srgbClr val="181412"/>
                </a:solidFill>
                <a:latin typeface="Chalkboard"/>
                <a:cs typeface="Chalkboard"/>
              </a:rPr>
              <a:t> en la costa.</a:t>
            </a:r>
            <a:endParaRPr lang="en-US" sz="1400" i="0" dirty="0">
              <a:solidFill>
                <a:srgbClr val="181412"/>
              </a:solidFill>
              <a:latin typeface="Chalkboard"/>
              <a:ea typeface="ヒラギノ角ゴ Pro W3" charset="0"/>
              <a:cs typeface="Chalkboard"/>
            </a:endParaRPr>
          </a:p>
          <a:p>
            <a:pPr>
              <a:lnSpc>
                <a:spcPct val="120000"/>
              </a:lnSpc>
              <a:defRPr/>
            </a:pPr>
            <a:endParaRPr lang="en-US" sz="1400" i="0" dirty="0">
              <a:solidFill>
                <a:srgbClr val="181412"/>
              </a:solidFill>
              <a:latin typeface="Chalkboard"/>
              <a:ea typeface="ヒラギノ角ゴ Pro W3" charset="0"/>
              <a:cs typeface="Chalkboard"/>
            </a:endParaRPr>
          </a:p>
          <a:p>
            <a:pPr>
              <a:lnSpc>
                <a:spcPct val="120000"/>
              </a:lnSpc>
              <a:defRPr/>
            </a:pPr>
            <a:r>
              <a:rPr lang="en-U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CAUSAS: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400" i="0" dirty="0" err="1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terremotos</a:t>
            </a:r>
            <a:r>
              <a:rPr lang="en-U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 de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magnitud</a:t>
            </a:r>
            <a:r>
              <a:rPr lang="en-U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 &gt; 7,0 </a:t>
            </a:r>
          </a:p>
          <a:p>
            <a:pPr marL="285750" indent="-285750">
              <a:lnSpc>
                <a:spcPct val="120000"/>
              </a:lnSpc>
              <a:buFont typeface="Arial"/>
              <a:buChar char="•"/>
              <a:defRPr/>
            </a:pPr>
            <a:r>
              <a:rPr lang="en-US" sz="1400" i="0" dirty="0" err="1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deslizamientos</a:t>
            </a:r>
            <a:r>
              <a:rPr lang="en-US" sz="1400" i="0" dirty="0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 </a:t>
            </a:r>
            <a:r>
              <a:rPr lang="en-US" sz="1400" i="0" dirty="0" err="1">
                <a:solidFill>
                  <a:srgbClr val="181412"/>
                </a:solidFill>
                <a:latin typeface="Chalkboard"/>
                <a:ea typeface="ヒラギノ角ゴ Pro W3" charset="0"/>
                <a:cs typeface="Chalkboard"/>
              </a:rPr>
              <a:t>submarinos</a:t>
            </a:r>
            <a:endParaRPr lang="en-US" sz="1400" i="0" dirty="0">
              <a:solidFill>
                <a:srgbClr val="181412"/>
              </a:solidFill>
              <a:latin typeface="Chalkboard"/>
              <a:ea typeface="ヒラギノ角ゴ Pro W3" charset="0"/>
              <a:cs typeface="Chalkboard"/>
            </a:endParaRPr>
          </a:p>
        </p:txBody>
      </p:sp>
      <p:sp>
        <p:nvSpPr>
          <p:cNvPr id="13319" name="Freeform 7"/>
          <p:cNvSpPr>
            <a:spLocks/>
          </p:cNvSpPr>
          <p:nvPr/>
        </p:nvSpPr>
        <p:spPr bwMode="auto">
          <a:xfrm>
            <a:off x="3922142" y="891952"/>
            <a:ext cx="577850" cy="304800"/>
          </a:xfrm>
          <a:custGeom>
            <a:avLst/>
            <a:gdLst>
              <a:gd name="T0" fmla="*/ 0 w 364"/>
              <a:gd name="T1" fmla="*/ 0 h 192"/>
              <a:gd name="T2" fmla="*/ 48 w 364"/>
              <a:gd name="T3" fmla="*/ 192 h 192"/>
              <a:gd name="T4" fmla="*/ 96 w 364"/>
              <a:gd name="T5" fmla="*/ 0 h 192"/>
              <a:gd name="T6" fmla="*/ 336 w 364"/>
              <a:gd name="T7" fmla="*/ 0 h 192"/>
              <a:gd name="T8" fmla="*/ 364 w 364"/>
              <a:gd name="T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64" h="192">
                <a:moveTo>
                  <a:pt x="0" y="0"/>
                </a:moveTo>
                <a:cubicBezTo>
                  <a:pt x="16" y="96"/>
                  <a:pt x="32" y="192"/>
                  <a:pt x="48" y="192"/>
                </a:cubicBezTo>
                <a:lnTo>
                  <a:pt x="96" y="0"/>
                </a:lnTo>
                <a:lnTo>
                  <a:pt x="336" y="0"/>
                </a:lnTo>
                <a:lnTo>
                  <a:pt x="364" y="48"/>
                </a:ln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_tradnl">
              <a:cs typeface="+mn-cs"/>
            </a:endParaRPr>
          </a:p>
        </p:txBody>
      </p:sp>
      <p:sp>
        <p:nvSpPr>
          <p:cNvPr id="3" name="CuadroTexto 2">
            <a:hlinkClick r:id="" action="ppaction://hlinkshowjump?jump=firstslide"/>
          </p:cNvPr>
          <p:cNvSpPr txBox="1"/>
          <p:nvPr/>
        </p:nvSpPr>
        <p:spPr>
          <a:xfrm>
            <a:off x="6588224" y="836712"/>
            <a:ext cx="1805197" cy="307777"/>
          </a:xfrm>
          <a:prstGeom prst="rect">
            <a:avLst/>
          </a:prstGeom>
          <a:solidFill>
            <a:srgbClr val="CCFFCC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s-ES_tradnl" sz="1400" dirty="0"/>
              <a:t>volver a diapositiva 1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4300"/>
            <a:ext cx="4506913" cy="662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23528" y="188640"/>
            <a:ext cx="3547120" cy="2215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i="0" dirty="0">
                <a:solidFill>
                  <a:srgbClr val="FF0000"/>
                </a:solidFill>
                <a:latin typeface="Chalkboard"/>
                <a:cs typeface="Chalkboard"/>
              </a:rPr>
              <a:t>Terraza o Pataforma  marina</a:t>
            </a:r>
          </a:p>
          <a:p>
            <a:pPr>
              <a:defRPr/>
            </a:pPr>
            <a:r>
              <a:rPr lang="es-ES_tradnl" sz="1800" i="0" dirty="0">
                <a:latin typeface="Chalkboard"/>
                <a:cs typeface="Chalkboard"/>
              </a:rPr>
              <a:t>Antigua plataforma de abrasión levantadas por movimientos tectónicos y/o por una bajada </a:t>
            </a:r>
            <a:r>
              <a:rPr lang="es-ES_tradnl" sz="1800" i="0" dirty="0" err="1">
                <a:latin typeface="Chalkboard"/>
                <a:cs typeface="Chalkboard"/>
              </a:rPr>
              <a:t>eustática</a:t>
            </a:r>
            <a:r>
              <a:rPr lang="es-ES_tradnl" sz="1800" i="0" dirty="0">
                <a:latin typeface="Chalkboard"/>
                <a:cs typeface="Chalkboard"/>
              </a:rPr>
              <a:t> (absoluta) del nivel del mar </a:t>
            </a:r>
          </a:p>
        </p:txBody>
      </p:sp>
      <p:pic>
        <p:nvPicPr>
          <p:cNvPr id="28676" name="Picture 6" descr="terraza mar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31099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11560" y="5661248"/>
            <a:ext cx="144016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s-ES_tradnl" sz="2000" i="0">
                <a:latin typeface="Chalkboard"/>
                <a:cs typeface="Chalkboard"/>
              </a:rPr>
              <a:t>polinesia</a:t>
            </a:r>
          </a:p>
        </p:txBody>
      </p:sp>
      <p:sp>
        <p:nvSpPr>
          <p:cNvPr id="2" name="Rectángulo 1"/>
          <p:cNvSpPr/>
          <p:nvPr/>
        </p:nvSpPr>
        <p:spPr>
          <a:xfrm>
            <a:off x="4572000" y="2606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ES_tradnl" altLang="ja-JP" i="0" dirty="0">
                <a:latin typeface="Chalkboard"/>
                <a:cs typeface="Chalkboard"/>
              </a:rPr>
              <a:t>norte de Irlanda</a:t>
            </a:r>
            <a:endParaRPr lang="es-ES_tradnl" i="0" dirty="0"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00"/>
            <a:ext cx="9144000" cy="481491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36512" y="260648"/>
            <a:ext cx="89650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latin typeface="Chalkboard"/>
                <a:cs typeface="Chalkboard"/>
              </a:rPr>
              <a:t>Terrazas marinas Pleistocenas de distinta edad cerca de Ceuta</a:t>
            </a:r>
          </a:p>
          <a:p>
            <a:r>
              <a:rPr lang="es-ES_tradnl" dirty="0">
                <a:latin typeface="Chalkboard"/>
                <a:cs typeface="Chalkboard"/>
              </a:rPr>
              <a:t> (</a:t>
            </a:r>
            <a:r>
              <a:rPr lang="es-ES_tradnl" dirty="0" err="1">
                <a:latin typeface="Chalkboard"/>
                <a:cs typeface="Chalkboard"/>
              </a:rPr>
              <a:t>Khalil</a:t>
            </a:r>
            <a:r>
              <a:rPr lang="es-ES_tradnl" dirty="0">
                <a:latin typeface="Chalkboard"/>
                <a:cs typeface="Chalkboard"/>
              </a:rPr>
              <a:t> et al. 2010)</a:t>
            </a:r>
          </a:p>
        </p:txBody>
      </p:sp>
    </p:spTree>
    <p:extLst>
      <p:ext uri="{BB962C8B-B14F-4D97-AF65-F5344CB8AC3E}">
        <p14:creationId xmlns:p14="http://schemas.microsoft.com/office/powerpoint/2010/main" val="2536568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475656" y="5661248"/>
            <a:ext cx="7272808" cy="1011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chemeClr val="bg1"/>
                </a:solidFill>
                <a:latin typeface="Chalkboard"/>
                <a:cs typeface="Chalkboard"/>
              </a:rPr>
              <a:t>Formación de terrazas marinas por cambios </a:t>
            </a:r>
            <a:r>
              <a:rPr lang="es-ES_tradnl" sz="2000" dirty="0" err="1">
                <a:solidFill>
                  <a:schemeClr val="bg1"/>
                </a:solidFill>
                <a:latin typeface="Chalkboard"/>
                <a:cs typeface="Chalkboard"/>
              </a:rPr>
              <a:t>glacio-eustaticos</a:t>
            </a:r>
            <a:r>
              <a:rPr lang="es-ES_tradnl" sz="2000" dirty="0">
                <a:solidFill>
                  <a:schemeClr val="bg1"/>
                </a:solidFill>
                <a:latin typeface="Chalkboard"/>
                <a:cs typeface="Chalkboard"/>
              </a:rPr>
              <a:t> del nivel del mar en combinación con un levantamiento tectónico </a:t>
            </a:r>
            <a:r>
              <a:rPr lang="es-ES_tradnl" sz="2000" dirty="0" err="1">
                <a:solidFill>
                  <a:schemeClr val="bg1"/>
                </a:solidFill>
                <a:latin typeface="Chalkboard"/>
                <a:cs typeface="Chalkboard"/>
              </a:rPr>
              <a:t>contínuo</a:t>
            </a:r>
            <a:r>
              <a:rPr lang="es-ES_tradnl" sz="2000" dirty="0">
                <a:solidFill>
                  <a:schemeClr val="bg1"/>
                </a:solidFill>
                <a:latin typeface="Chalkboard"/>
                <a:cs typeface="Chalkboard"/>
              </a:rPr>
              <a:t> de una región</a:t>
            </a:r>
          </a:p>
        </p:txBody>
      </p:sp>
      <p:pic>
        <p:nvPicPr>
          <p:cNvPr id="5" name="TERCUT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8272" b="19506"/>
          <a:stretch/>
        </p:blipFill>
        <p:spPr>
          <a:xfrm>
            <a:off x="467545" y="-99392"/>
            <a:ext cx="8352927" cy="579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85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2393" y="3861048"/>
            <a:ext cx="4048514" cy="299695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01771"/>
            <a:ext cx="5076056" cy="385622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004" y="44624"/>
            <a:ext cx="7302500" cy="37846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504" y="-27383"/>
            <a:ext cx="799288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Mareas de Tormenta (</a:t>
            </a:r>
            <a:r>
              <a:rPr lang="es-ES_tradnl" dirty="0" err="1">
                <a:solidFill>
                  <a:srgbClr val="FF0000"/>
                </a:solidFill>
                <a:latin typeface="Chalkboard"/>
                <a:cs typeface="Chalkboard"/>
              </a:rPr>
              <a:t>storm</a:t>
            </a:r>
            <a:r>
              <a:rPr lang="es-ES_tradnl" dirty="0">
                <a:solidFill>
                  <a:srgbClr val="FF0000"/>
                </a:solidFill>
                <a:latin typeface="Chalkboard"/>
                <a:cs typeface="Chalkboard"/>
              </a:rPr>
              <a:t> surge)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>
                <a:latin typeface="Chalkboard"/>
                <a:cs typeface="Chalkboard"/>
              </a:rPr>
              <a:t>el viento empuja el agua hacia la costa elevando el nivel del mar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>
                <a:latin typeface="Chalkboard"/>
                <a:cs typeface="Chalkboard"/>
              </a:rPr>
              <a:t>fuerte oleaje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>
                <a:latin typeface="Chalkboard"/>
                <a:cs typeface="Chalkboard"/>
              </a:rPr>
              <a:t>fuertes precipitaciones</a:t>
            </a:r>
          </a:p>
          <a:p>
            <a:pPr marL="342900" indent="-342900">
              <a:buFont typeface="Arial"/>
              <a:buChar char="•"/>
            </a:pPr>
            <a:r>
              <a:rPr lang="es-ES_tradnl" sz="2000" dirty="0">
                <a:latin typeface="Chalkboard"/>
                <a:cs typeface="Chalkboard"/>
              </a:rPr>
              <a:t>mareas vivas = factor agravante </a:t>
            </a:r>
          </a:p>
          <a:p>
            <a:pPr marL="342900" indent="-342900">
              <a:buFont typeface="Arial"/>
              <a:buChar char="•"/>
            </a:pPr>
            <a:endParaRPr lang="es-ES_tradnl" sz="2000" dirty="0">
              <a:latin typeface="Chalkboard"/>
              <a:cs typeface="Chalkboard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95536" y="5694347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_tradnl">
                <a:solidFill>
                  <a:schemeClr val="bg1"/>
                </a:solidFill>
                <a:latin typeface="Chalkboard"/>
                <a:cs typeface="Chalkboard"/>
              </a:rPr>
              <a:t>Tifón Haiyan</a:t>
            </a:r>
          </a:p>
          <a:p>
            <a:r>
              <a:rPr lang="es-ES_tradnl">
                <a:solidFill>
                  <a:schemeClr val="bg1"/>
                </a:solidFill>
                <a:latin typeface="Chalkboard"/>
                <a:cs typeface="Chalkboard"/>
              </a:rPr>
              <a:t>Filipinas 2013: 5500 muertos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2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titled 1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9712" y="1124744"/>
            <a:ext cx="5292080" cy="474869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139952" y="3933056"/>
            <a:ext cx="105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Tierra</a:t>
            </a:r>
          </a:p>
        </p:txBody>
      </p:sp>
      <p:sp>
        <p:nvSpPr>
          <p:cNvPr id="9" name="Elipse 8"/>
          <p:cNvSpPr/>
          <p:nvPr/>
        </p:nvSpPr>
        <p:spPr bwMode="auto">
          <a:xfrm>
            <a:off x="4716016" y="3455289"/>
            <a:ext cx="45719" cy="45719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grpSp>
        <p:nvGrpSpPr>
          <p:cNvPr id="13" name="Agrupar 12"/>
          <p:cNvGrpSpPr/>
          <p:nvPr/>
        </p:nvGrpSpPr>
        <p:grpSpPr>
          <a:xfrm>
            <a:off x="4788024" y="2780928"/>
            <a:ext cx="1533407" cy="681056"/>
            <a:chOff x="4788024" y="2780928"/>
            <a:chExt cx="1533407" cy="681056"/>
          </a:xfrm>
        </p:grpSpPr>
        <p:cxnSp>
          <p:nvCxnSpPr>
            <p:cNvPr id="11" name="Conector recto de flecha 10"/>
            <p:cNvCxnSpPr/>
            <p:nvPr/>
          </p:nvCxnSpPr>
          <p:spPr bwMode="auto">
            <a:xfrm flipH="1">
              <a:off x="4788024" y="2996952"/>
              <a:ext cx="753064" cy="4650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2" name="CuadroTexto 11"/>
            <p:cNvSpPr txBox="1"/>
            <p:nvPr/>
          </p:nvSpPr>
          <p:spPr>
            <a:xfrm>
              <a:off x="5076056" y="2780928"/>
              <a:ext cx="124537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200" i="0" dirty="0">
                  <a:solidFill>
                    <a:srgbClr val="FFFFFF"/>
                  </a:solidFill>
                  <a:latin typeface="Chalkboard"/>
                  <a:cs typeface="Chalkboard"/>
                </a:rPr>
                <a:t>centro de masa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58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/>
          <p:cNvGrpSpPr/>
          <p:nvPr/>
        </p:nvGrpSpPr>
        <p:grpSpPr>
          <a:xfrm>
            <a:off x="755576" y="189801"/>
            <a:ext cx="7632848" cy="6335543"/>
            <a:chOff x="755576" y="189801"/>
            <a:chExt cx="7632848" cy="6335543"/>
          </a:xfrm>
        </p:grpSpPr>
        <p:pic>
          <p:nvPicPr>
            <p:cNvPr id="6" name="Imagen 5" descr="Mareas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89801"/>
              <a:ext cx="7632848" cy="6335543"/>
            </a:xfrm>
            <a:prstGeom prst="rect">
              <a:avLst/>
            </a:prstGeom>
          </p:spPr>
        </p:pic>
        <p:pic>
          <p:nvPicPr>
            <p:cNvPr id="7" name="Imagen 6" descr="Mareas4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160"/>
            <a:stretch/>
          </p:blipFill>
          <p:spPr>
            <a:xfrm>
              <a:off x="755576" y="4318000"/>
              <a:ext cx="7632848" cy="2207344"/>
            </a:xfrm>
            <a:prstGeom prst="rect">
              <a:avLst/>
            </a:prstGeom>
          </p:spPr>
        </p:pic>
      </p:grpSp>
      <p:pic>
        <p:nvPicPr>
          <p:cNvPr id="5" name="Imagen 4" descr="Mareas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801"/>
            <a:ext cx="7632848" cy="6335543"/>
          </a:xfrm>
          <a:prstGeom prst="rect">
            <a:avLst/>
          </a:prstGeom>
        </p:spPr>
      </p:pic>
      <p:pic>
        <p:nvPicPr>
          <p:cNvPr id="4" name="Imagen 3" descr="Mareas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9801"/>
            <a:ext cx="7632848" cy="633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3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lipse 14"/>
          <p:cNvSpPr/>
          <p:nvPr/>
        </p:nvSpPr>
        <p:spPr bwMode="auto">
          <a:xfrm>
            <a:off x="4860032" y="3861048"/>
            <a:ext cx="3456384" cy="2736304"/>
          </a:xfrm>
          <a:prstGeom prst="ellipse">
            <a:avLst/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0" y="27732"/>
            <a:ext cx="386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ORIGEN DE LAS MAREAS</a:t>
            </a:r>
          </a:p>
        </p:txBody>
      </p:sp>
      <p:pic>
        <p:nvPicPr>
          <p:cNvPr id="4" name="Imagen 3" descr="OrigendelasMareasCorrecto2.gif"/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99663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836712"/>
            <a:ext cx="7369895" cy="573325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-180528" y="4005064"/>
            <a:ext cx="4824536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3200" dirty="0">
                <a:solidFill>
                  <a:srgbClr val="000000"/>
                </a:solidFill>
                <a:latin typeface="Chalkboard"/>
                <a:cs typeface="Chalkboard"/>
              </a:rPr>
              <a:t>F-Fc</a:t>
            </a:r>
          </a:p>
          <a:p>
            <a:pPr algn="r">
              <a:defRPr/>
            </a:pPr>
            <a:r>
              <a:rPr lang="en-US" sz="1800" dirty="0" err="1">
                <a:solidFill>
                  <a:srgbClr val="000000"/>
                </a:solidFill>
                <a:latin typeface="Arila"/>
                <a:cs typeface="Arila"/>
              </a:rPr>
              <a:t>Diferencia</a:t>
            </a:r>
            <a:r>
              <a:rPr lang="en-US" sz="1800" dirty="0">
                <a:solidFill>
                  <a:srgbClr val="000000"/>
                </a:solidFill>
                <a:latin typeface="Arila"/>
                <a:cs typeface="Arila"/>
              </a:rPr>
              <a:t> entre F en </a:t>
            </a:r>
            <a:r>
              <a:rPr lang="en-US" sz="1800" dirty="0" err="1">
                <a:solidFill>
                  <a:srgbClr val="000000"/>
                </a:solidFill>
                <a:latin typeface="Arila"/>
                <a:cs typeface="Arila"/>
              </a:rPr>
              <a:t>diferentes</a:t>
            </a:r>
            <a:r>
              <a:rPr lang="en-US" sz="1800" dirty="0">
                <a:solidFill>
                  <a:srgbClr val="000000"/>
                </a:solidFill>
                <a:latin typeface="Arila"/>
                <a:cs typeface="Aril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Arila"/>
                <a:cs typeface="Arila"/>
              </a:rPr>
              <a:t>puntos</a:t>
            </a:r>
            <a:r>
              <a:rPr lang="en-US" sz="1800" dirty="0">
                <a:solidFill>
                  <a:srgbClr val="000000"/>
                </a:solidFill>
                <a:latin typeface="Arila"/>
                <a:cs typeface="Arila"/>
              </a:rPr>
              <a:t> de la </a:t>
            </a:r>
            <a:r>
              <a:rPr lang="en-US" sz="1800" dirty="0" err="1">
                <a:solidFill>
                  <a:srgbClr val="000000"/>
                </a:solidFill>
                <a:latin typeface="Arila"/>
                <a:cs typeface="Arila"/>
              </a:rPr>
              <a:t>superficie</a:t>
            </a:r>
            <a:r>
              <a:rPr lang="en-US" sz="1800" dirty="0">
                <a:solidFill>
                  <a:srgbClr val="000000"/>
                </a:solidFill>
                <a:latin typeface="Arila"/>
                <a:cs typeface="Arila"/>
              </a:rPr>
              <a:t> y Fc en el </a:t>
            </a:r>
            <a:r>
              <a:rPr lang="en-US" sz="1800" dirty="0" err="1">
                <a:solidFill>
                  <a:srgbClr val="000000"/>
                </a:solidFill>
                <a:latin typeface="Arila"/>
                <a:cs typeface="Arila"/>
              </a:rPr>
              <a:t>centro</a:t>
            </a:r>
            <a:r>
              <a:rPr lang="en-US" sz="1800" dirty="0">
                <a:solidFill>
                  <a:srgbClr val="000000"/>
                </a:solidFill>
                <a:latin typeface="Arila"/>
                <a:cs typeface="Arila"/>
              </a:rPr>
              <a:t> de la Tierra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596336" y="2060848"/>
            <a:ext cx="9325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Chalkboard"/>
                <a:cs typeface="Chalkboard"/>
              </a:rPr>
              <a:t>Luna</a:t>
            </a: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3491880" y="404664"/>
            <a:ext cx="5400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000000"/>
                </a:solidFill>
                <a:latin typeface="Chalkboard"/>
                <a:cs typeface="Chalkboard"/>
              </a:rPr>
              <a:t>F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Atracción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gravitatoria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de la Luna.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Disminuye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con el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cuadrado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</a:rPr>
              <a:t> de la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Arial"/>
              </a:rPr>
              <a:t>distancia</a:t>
            </a:r>
            <a:endParaRPr lang="en-US" sz="1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2411760" y="1844824"/>
            <a:ext cx="504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Fc</a:t>
            </a: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1115616" y="1844824"/>
            <a:ext cx="50405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000000"/>
                </a:solidFill>
                <a:latin typeface="Chalkboard"/>
                <a:cs typeface="Chalkboard"/>
              </a:rPr>
              <a:t>F</a:t>
            </a:r>
          </a:p>
        </p:txBody>
      </p:sp>
      <p:sp>
        <p:nvSpPr>
          <p:cNvPr id="17" name="Flecha circular 16"/>
          <p:cNvSpPr/>
          <p:nvPr/>
        </p:nvSpPr>
        <p:spPr bwMode="auto">
          <a:xfrm flipH="1">
            <a:off x="6156176" y="4797152"/>
            <a:ext cx="864096" cy="864096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4239448"/>
              <a:gd name="adj5" fmla="val 125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Times New Roman" charset="0"/>
              <a:ea typeface="ＭＳ Ｐゴシック" charset="0"/>
            </a:endParaRPr>
          </a:p>
        </p:txBody>
      </p:sp>
      <p:cxnSp>
        <p:nvCxnSpPr>
          <p:cNvPr id="20" name="Conector recto 19"/>
          <p:cNvCxnSpPr/>
          <p:nvPr/>
        </p:nvCxnSpPr>
        <p:spPr bwMode="auto">
          <a:xfrm flipH="1">
            <a:off x="4644008" y="6093296"/>
            <a:ext cx="576064" cy="36004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1" name="CuadroTexto 20"/>
          <p:cNvSpPr txBox="1"/>
          <p:nvPr/>
        </p:nvSpPr>
        <p:spPr>
          <a:xfrm>
            <a:off x="3419872" y="6396335"/>
            <a:ext cx="2687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superficie </a:t>
            </a:r>
            <a:r>
              <a:rPr lang="es-ES_tradnl" dirty="0" err="1"/>
              <a:t>oceanica</a:t>
            </a:r>
            <a:endParaRPr lang="es-ES_tradnl" dirty="0"/>
          </a:p>
        </p:txBody>
      </p:sp>
      <p:sp>
        <p:nvSpPr>
          <p:cNvPr id="23" name="CuadroTexto 22"/>
          <p:cNvSpPr txBox="1"/>
          <p:nvPr/>
        </p:nvSpPr>
        <p:spPr>
          <a:xfrm>
            <a:off x="2051720" y="5805264"/>
            <a:ext cx="220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fondo </a:t>
            </a:r>
            <a:r>
              <a:rPr lang="es-ES_tradnl" dirty="0" err="1"/>
              <a:t>oceanico</a:t>
            </a:r>
            <a:endParaRPr lang="es-ES_tradnl" dirty="0"/>
          </a:p>
        </p:txBody>
      </p:sp>
      <p:cxnSp>
        <p:nvCxnSpPr>
          <p:cNvPr id="24" name="Conector recto 23"/>
          <p:cNvCxnSpPr/>
          <p:nvPr/>
        </p:nvCxnSpPr>
        <p:spPr bwMode="auto">
          <a:xfrm flipH="1">
            <a:off x="4067944" y="5589240"/>
            <a:ext cx="1224136" cy="432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7" name="Conector recto 26"/>
          <p:cNvCxnSpPr/>
          <p:nvPr/>
        </p:nvCxnSpPr>
        <p:spPr bwMode="auto">
          <a:xfrm flipH="1">
            <a:off x="6804248" y="3789040"/>
            <a:ext cx="1080120" cy="115212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9" name="CuadroTexto 28"/>
          <p:cNvSpPr txBox="1"/>
          <p:nvPr/>
        </p:nvSpPr>
        <p:spPr>
          <a:xfrm>
            <a:off x="6334445" y="3212976"/>
            <a:ext cx="2847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rotación de la Tierra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whytid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56792"/>
            <a:ext cx="6840760" cy="510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1115616" y="116632"/>
            <a:ext cx="644456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 err="1">
                <a:latin typeface="Chalkboard"/>
                <a:cs typeface="Chalkboard"/>
              </a:rPr>
              <a:t>Ciclo</a:t>
            </a:r>
            <a:r>
              <a:rPr lang="en-US" sz="2000" dirty="0">
                <a:latin typeface="Chalkboard"/>
                <a:cs typeface="Chalkboard"/>
              </a:rPr>
              <a:t> lunar = 29 </a:t>
            </a:r>
            <a:r>
              <a:rPr lang="en-US" sz="2000" dirty="0" err="1">
                <a:latin typeface="Chalkboard"/>
                <a:cs typeface="Chalkboard"/>
              </a:rPr>
              <a:t>d</a:t>
            </a:r>
            <a:r>
              <a:rPr lang="en-US" altLang="ja-JP" sz="2000" dirty="0" err="1">
                <a:latin typeface="Chalkboard"/>
                <a:cs typeface="Chalkboard"/>
              </a:rPr>
              <a:t>ías</a:t>
            </a:r>
            <a:endParaRPr lang="en-US" altLang="ja-JP" sz="2000" dirty="0">
              <a:latin typeface="Chalkboard"/>
              <a:cs typeface="Chalkboard"/>
            </a:endParaRPr>
          </a:p>
          <a:p>
            <a:pPr>
              <a:defRPr/>
            </a:pPr>
            <a:r>
              <a:rPr lang="en-US" altLang="ja-JP" sz="2000" dirty="0">
                <a:latin typeface="Chalkboard"/>
                <a:cs typeface="Chalkboard"/>
              </a:rPr>
              <a:t>Luna </a:t>
            </a:r>
            <a:r>
              <a:rPr lang="en-US" altLang="ja-JP" sz="2000" dirty="0" err="1">
                <a:latin typeface="Chalkboard"/>
                <a:cs typeface="Chalkboard"/>
              </a:rPr>
              <a:t>llena</a:t>
            </a:r>
            <a:r>
              <a:rPr lang="en-US" altLang="ja-JP" sz="2000" dirty="0">
                <a:latin typeface="Chalkboard"/>
                <a:cs typeface="Chalkboard"/>
              </a:rPr>
              <a:t> y Luna </a:t>
            </a:r>
            <a:r>
              <a:rPr lang="en-US" altLang="ja-JP" sz="2000" dirty="0" err="1">
                <a:latin typeface="Chalkboard"/>
                <a:cs typeface="Chalkboard"/>
              </a:rPr>
              <a:t>nueva</a:t>
            </a:r>
            <a:r>
              <a:rPr lang="en-US" altLang="ja-JP" sz="2000" dirty="0">
                <a:latin typeface="Chalkboard"/>
                <a:cs typeface="Chalkboard"/>
              </a:rPr>
              <a:t> =&gt;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mareas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vivas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2000" dirty="0">
                <a:latin typeface="Chalkboard"/>
                <a:cs typeface="Chalkboard"/>
              </a:rPr>
              <a:t>(spring tide)</a:t>
            </a:r>
          </a:p>
          <a:p>
            <a:pPr>
              <a:defRPr/>
            </a:pPr>
            <a:r>
              <a:rPr lang="en-US" altLang="ja-JP" sz="2000" dirty="0">
                <a:latin typeface="Chalkboard"/>
                <a:cs typeface="Chalkboard"/>
              </a:rPr>
              <a:t>media Luna =&gt;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mareas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2000" dirty="0" err="1">
                <a:solidFill>
                  <a:srgbClr val="FF0000"/>
                </a:solidFill>
                <a:latin typeface="Chalkboard"/>
                <a:cs typeface="Chalkboard"/>
              </a:rPr>
              <a:t>muertas</a:t>
            </a:r>
            <a:r>
              <a:rPr lang="en-US" altLang="ja-JP" sz="2000" dirty="0">
                <a:solidFill>
                  <a:srgbClr val="FF0000"/>
                </a:solidFill>
                <a:latin typeface="Chalkboard"/>
                <a:cs typeface="Chalkboard"/>
              </a:rPr>
              <a:t> </a:t>
            </a:r>
            <a:r>
              <a:rPr lang="en-US" altLang="ja-JP" sz="2000" dirty="0">
                <a:latin typeface="Chalkboard"/>
                <a:cs typeface="Chalkboard"/>
              </a:rPr>
              <a:t>(neap tide) </a:t>
            </a:r>
          </a:p>
          <a:p>
            <a:pPr>
              <a:defRPr/>
            </a:pPr>
            <a:r>
              <a:rPr lang="en-US" sz="2000" dirty="0">
                <a:latin typeface="Chalkboard"/>
                <a:cs typeface="Chalkboard"/>
              </a:rPr>
              <a:t>La Luna </a:t>
            </a:r>
            <a:r>
              <a:rPr lang="en-US" sz="2000" dirty="0" err="1">
                <a:latin typeface="Chalkboard"/>
                <a:cs typeface="Chalkboard"/>
              </a:rPr>
              <a:t>contribuye</a:t>
            </a:r>
            <a:r>
              <a:rPr lang="en-US" sz="2000" dirty="0">
                <a:latin typeface="Chalkboard"/>
                <a:cs typeface="Chalkboard"/>
              </a:rPr>
              <a:t> 70% a </a:t>
            </a:r>
            <a:r>
              <a:rPr lang="en-US" sz="2000" dirty="0" err="1">
                <a:latin typeface="Chalkboard"/>
                <a:cs typeface="Chalkboard"/>
              </a:rPr>
              <a:t>las</a:t>
            </a:r>
            <a:r>
              <a:rPr lang="en-US" sz="2000" dirty="0">
                <a:latin typeface="Chalkboard"/>
                <a:cs typeface="Chalkboard"/>
              </a:rPr>
              <a:t> </a:t>
            </a:r>
            <a:r>
              <a:rPr lang="en-US" sz="2000" dirty="0" err="1">
                <a:latin typeface="Chalkboard"/>
                <a:cs typeface="Chalkboard"/>
              </a:rPr>
              <a:t>mareas</a:t>
            </a:r>
            <a:r>
              <a:rPr lang="en-US" sz="2000" dirty="0">
                <a:latin typeface="Chalkboard"/>
                <a:cs typeface="Chalkboard"/>
              </a:rPr>
              <a:t>, el Sol 30%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7618823" y="4293096"/>
            <a:ext cx="1525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luna llena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123728" y="3573016"/>
            <a:ext cx="1644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luna nueva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25000"/>
              </a:schemeClr>
            </a:gs>
            <a:gs pos="100000">
              <a:srgbClr val="FFFF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681" y="836712"/>
            <a:ext cx="5436631" cy="288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3861368"/>
            <a:ext cx="5605714" cy="28800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51520" y="-27384"/>
            <a:ext cx="889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>
                <a:solidFill>
                  <a:schemeClr val="bg1"/>
                </a:solidFill>
                <a:latin typeface="Chalkboard"/>
                <a:cs typeface="Chalkboard"/>
              </a:rPr>
              <a:t>intrusión marina en </a:t>
            </a:r>
            <a:r>
              <a:rPr lang="es-ES_tradnl" dirty="0" err="1">
                <a:solidFill>
                  <a:schemeClr val="bg1"/>
                </a:solidFill>
                <a:latin typeface="Chalkboard"/>
                <a:cs typeface="Chalkboard"/>
              </a:rPr>
              <a:t>aquiferos</a:t>
            </a:r>
            <a:r>
              <a:rPr lang="es-ES_tradnl" dirty="0">
                <a:solidFill>
                  <a:schemeClr val="bg1"/>
                </a:solidFill>
                <a:latin typeface="Chalkboard"/>
                <a:cs typeface="Chalkboard"/>
              </a:rPr>
              <a:t> costeros sobre-explotados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4860032" y="908720"/>
            <a:ext cx="2397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situación natural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4860032" y="3933056"/>
            <a:ext cx="3838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tras explotación del </a:t>
            </a:r>
            <a:r>
              <a:rPr lang="es-ES_tradnl" dirty="0" err="1"/>
              <a:t>aquifero</a:t>
            </a:r>
            <a:r>
              <a:rPr lang="es-ES_trad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968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1960ChiliTsunamiSequ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6200"/>
            <a:ext cx="8997950" cy="676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5" descr="tsunami ani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21828"/>
            <a:ext cx="5616624" cy="696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2" descr="beach profi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1447800"/>
            <a:ext cx="89979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47664" y="332656"/>
            <a:ext cx="7061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Chalkboard"/>
                <a:cs typeface="Chalkboard"/>
              </a:rPr>
              <a:t>transporte</a:t>
            </a:r>
            <a:r>
              <a:rPr lang="en-US" dirty="0">
                <a:latin typeface="Chalkboard"/>
                <a:cs typeface="Chalkboard"/>
              </a:rPr>
              <a:t> y </a:t>
            </a:r>
            <a:r>
              <a:rPr lang="en-US" dirty="0" err="1">
                <a:latin typeface="Chalkboard"/>
                <a:cs typeface="Chalkboard"/>
              </a:rPr>
              <a:t>deposición</a:t>
            </a:r>
            <a:r>
              <a:rPr lang="en-US" dirty="0">
                <a:latin typeface="Chalkboard"/>
                <a:cs typeface="Chalkboard"/>
              </a:rPr>
              <a:t> de </a:t>
            </a:r>
            <a:r>
              <a:rPr lang="en-US" dirty="0" err="1">
                <a:latin typeface="Chalkboard"/>
                <a:cs typeface="Chalkboard"/>
              </a:rPr>
              <a:t>sedimento</a:t>
            </a:r>
            <a:r>
              <a:rPr lang="en-US" dirty="0">
                <a:latin typeface="Chalkboard"/>
                <a:cs typeface="Chalkboard"/>
              </a:rPr>
              <a:t> en la costa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026" descr="corriente litor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16" y="692696"/>
            <a:ext cx="6351588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1029"/>
          <p:cNvSpPr txBox="1">
            <a:spLocks noChangeArrowheads="1"/>
          </p:cNvSpPr>
          <p:nvPr/>
        </p:nvSpPr>
        <p:spPr bwMode="auto">
          <a:xfrm>
            <a:off x="609600" y="228600"/>
            <a:ext cx="8229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i="0" dirty="0" err="1">
                <a:latin typeface="Chalkboard"/>
                <a:cs typeface="Chalkboard"/>
              </a:rPr>
              <a:t>Transporte</a:t>
            </a:r>
            <a:r>
              <a:rPr lang="en-US" i="0" dirty="0">
                <a:latin typeface="Chalkboard"/>
                <a:cs typeface="Chalkboard"/>
              </a:rPr>
              <a:t> </a:t>
            </a:r>
            <a:r>
              <a:rPr lang="en-US" i="0" dirty="0" err="1">
                <a:latin typeface="Chalkboard"/>
                <a:cs typeface="Chalkboard"/>
              </a:rPr>
              <a:t>paralelo</a:t>
            </a:r>
            <a:r>
              <a:rPr lang="en-US" i="0" dirty="0">
                <a:latin typeface="Chalkboard"/>
                <a:cs typeface="Chalkboard"/>
              </a:rPr>
              <a:t> a la costa: </a:t>
            </a:r>
            <a:r>
              <a:rPr lang="en-US" i="0" dirty="0" err="1">
                <a:latin typeface="Chalkboard"/>
                <a:cs typeface="Chalkboard"/>
              </a:rPr>
              <a:t>corriente</a:t>
            </a:r>
            <a:r>
              <a:rPr lang="en-US" i="0" dirty="0">
                <a:latin typeface="Chalkboard"/>
                <a:cs typeface="Chalkboard"/>
              </a:rPr>
              <a:t> </a:t>
            </a:r>
            <a:r>
              <a:rPr lang="en-US" i="0" dirty="0" err="1">
                <a:latin typeface="Chalkboard"/>
                <a:cs typeface="Chalkboard"/>
              </a:rPr>
              <a:t>litoral</a:t>
            </a:r>
            <a:r>
              <a:rPr lang="en-US" i="0" dirty="0">
                <a:latin typeface="Chalkboard"/>
                <a:cs typeface="Chalkboard"/>
              </a:rPr>
              <a:t> y </a:t>
            </a:r>
            <a:r>
              <a:rPr lang="en-US" i="0" dirty="0" err="1">
                <a:latin typeface="Chalkboard"/>
                <a:cs typeface="Chalkboard"/>
              </a:rPr>
              <a:t>deriva</a:t>
            </a:r>
            <a:r>
              <a:rPr lang="en-US" i="0" dirty="0">
                <a:latin typeface="Chalkboard"/>
                <a:cs typeface="Chalkboard"/>
              </a:rPr>
              <a:t> de playa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3147268"/>
            <a:ext cx="6350000" cy="35941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01"/>
            <a:ext cx="6660232" cy="314053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3212976"/>
            <a:ext cx="5242922" cy="3522588"/>
          </a:xfrm>
          <a:prstGeom prst="rect">
            <a:avLst/>
          </a:prstGeom>
        </p:spPr>
      </p:pic>
      <p:sp>
        <p:nvSpPr>
          <p:cNvPr id="15" name="Text Box 1029"/>
          <p:cNvSpPr txBox="1">
            <a:spLocks noChangeArrowheads="1"/>
          </p:cNvSpPr>
          <p:nvPr/>
        </p:nvSpPr>
        <p:spPr bwMode="auto">
          <a:xfrm>
            <a:off x="467544" y="4149080"/>
            <a:ext cx="25942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 err="1">
                <a:latin typeface="Chalkboard"/>
                <a:cs typeface="Chalkboard"/>
              </a:rPr>
              <a:t>Flechas</a:t>
            </a:r>
            <a:r>
              <a:rPr lang="en-US" i="0" dirty="0">
                <a:latin typeface="Chalkboard"/>
                <a:cs typeface="Chalkboard"/>
              </a:rPr>
              <a:t> </a:t>
            </a:r>
            <a:r>
              <a:rPr lang="en-US" i="0" dirty="0" err="1">
                <a:latin typeface="Chalkboard"/>
                <a:cs typeface="Chalkboard"/>
              </a:rPr>
              <a:t>litorales</a:t>
            </a:r>
            <a:endParaRPr lang="en-US" i="0" dirty="0">
              <a:latin typeface="Chalkboard"/>
              <a:cs typeface="Chalkboar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602" y="3068960"/>
            <a:ext cx="389096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5" name="Group 6"/>
          <p:cNvGrpSpPr>
            <a:grpSpLocks/>
          </p:cNvGrpSpPr>
          <p:nvPr/>
        </p:nvGrpSpPr>
        <p:grpSpPr bwMode="auto">
          <a:xfrm>
            <a:off x="2339752" y="548680"/>
            <a:ext cx="4760913" cy="2317750"/>
            <a:chOff x="1488" y="192"/>
            <a:chExt cx="2999" cy="1460"/>
          </a:xfrm>
        </p:grpSpPr>
        <p:pic>
          <p:nvPicPr>
            <p:cNvPr id="13317" name="Picture 4" descr="rip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1488" y="192"/>
              <a:ext cx="2999" cy="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41" name="Rectangle 5"/>
            <p:cNvSpPr>
              <a:spLocks noChangeArrowheads="1"/>
            </p:cNvSpPr>
            <p:nvPr/>
          </p:nvSpPr>
          <p:spPr bwMode="auto">
            <a:xfrm>
              <a:off x="1584" y="336"/>
              <a:ext cx="96" cy="1296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_tradnl">
                <a:cs typeface="+mn-cs"/>
              </a:endParaRPr>
            </a:p>
          </p:txBody>
        </p:sp>
      </p:grp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179512" y="0"/>
            <a:ext cx="89644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i="0" dirty="0">
                <a:latin typeface="Chalkboard"/>
                <a:cs typeface="Chalkboard"/>
              </a:rPr>
              <a:t>RIP CURRENTS</a:t>
            </a:r>
            <a:r>
              <a:rPr lang="en-US" sz="1600" i="0" dirty="0">
                <a:latin typeface="Chalkboard"/>
                <a:cs typeface="Chalkboard"/>
              </a:rPr>
              <a:t>: </a:t>
            </a:r>
            <a:r>
              <a:rPr lang="en-US" sz="1600" i="0" dirty="0" err="1">
                <a:latin typeface="Chalkboard"/>
                <a:cs typeface="Chalkboard"/>
              </a:rPr>
              <a:t>corrientes</a:t>
            </a:r>
            <a:r>
              <a:rPr lang="en-US" sz="1600" i="0" dirty="0">
                <a:latin typeface="Chalkboard"/>
                <a:cs typeface="Chalkboard"/>
              </a:rPr>
              <a:t> de </a:t>
            </a:r>
            <a:r>
              <a:rPr lang="en-US" sz="1600" i="0" dirty="0" err="1">
                <a:latin typeface="Chalkboard"/>
                <a:cs typeface="Chalkboard"/>
              </a:rPr>
              <a:t>resaca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que</a:t>
            </a:r>
            <a:r>
              <a:rPr lang="en-US" sz="1600" i="0" dirty="0">
                <a:latin typeface="Chalkboard"/>
                <a:cs typeface="Chalkboard"/>
              </a:rPr>
              <a:t> se </a:t>
            </a:r>
            <a:r>
              <a:rPr lang="en-US" sz="1600" i="0" dirty="0" err="1">
                <a:latin typeface="Chalkboard"/>
                <a:cs typeface="Chalkboard"/>
              </a:rPr>
              <a:t>forman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donde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las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olas</a:t>
            </a:r>
            <a:r>
              <a:rPr lang="en-US" sz="1600" i="0" dirty="0">
                <a:latin typeface="Chalkboard"/>
                <a:cs typeface="Chalkboard"/>
              </a:rPr>
              <a:t> </a:t>
            </a:r>
            <a:r>
              <a:rPr lang="en-US" sz="1600" i="0" dirty="0" err="1">
                <a:latin typeface="Chalkboard"/>
                <a:cs typeface="Chalkboard"/>
              </a:rPr>
              <a:t>entran</a:t>
            </a:r>
            <a:r>
              <a:rPr lang="en-US" sz="1600" i="0" dirty="0">
                <a:latin typeface="Chalkboard"/>
                <a:cs typeface="Chalkboard"/>
              </a:rPr>
              <a:t> perpendicular a la </a:t>
            </a:r>
            <a:r>
              <a:rPr lang="en-US" altLang="ja-JP" sz="1600" i="0" dirty="0">
                <a:latin typeface="Chalkboard"/>
                <a:cs typeface="Chalkboard"/>
              </a:rPr>
              <a:t>costa</a:t>
            </a:r>
            <a:endParaRPr lang="en-US" sz="1600" i="0" dirty="0">
              <a:latin typeface="Chalkboard"/>
              <a:cs typeface="Chalkboard"/>
            </a:endParaRPr>
          </a:p>
        </p:txBody>
      </p:sp>
      <p:pic>
        <p:nvPicPr>
          <p:cNvPr id="8" name="Imagen 2" descr="Miles Beach Tasman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3253"/>
            <a:ext cx="4968552" cy="373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Imagen 1" descr="RIP chann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457200"/>
            <a:ext cx="86487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Agrupar 11"/>
          <p:cNvGrpSpPr>
            <a:grpSpLocks/>
          </p:cNvGrpSpPr>
          <p:nvPr/>
        </p:nvGrpSpPr>
        <p:grpSpPr bwMode="auto">
          <a:xfrm>
            <a:off x="1187450" y="15875"/>
            <a:ext cx="5473231" cy="4852988"/>
            <a:chOff x="1187624" y="15363"/>
            <a:chExt cx="5472000" cy="4853797"/>
          </a:xfrm>
        </p:grpSpPr>
        <p:sp>
          <p:nvSpPr>
            <p:cNvPr id="3" name="Text Box 7"/>
            <p:cNvSpPr txBox="1">
              <a:spLocks noChangeArrowheads="1"/>
            </p:cNvSpPr>
            <p:nvPr/>
          </p:nvSpPr>
          <p:spPr bwMode="auto">
            <a:xfrm>
              <a:off x="1187624" y="15363"/>
              <a:ext cx="5472000" cy="461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i="0" dirty="0">
                  <a:latin typeface="Chalkboard"/>
                  <a:cs typeface="Chalkboard"/>
                </a:rPr>
                <a:t>RIP CHANNELS </a:t>
              </a:r>
              <a:r>
                <a:rPr lang="en-US" sz="1600" i="0" dirty="0">
                  <a:latin typeface="Chalkboard"/>
                  <a:cs typeface="Chalkboard"/>
                </a:rPr>
                <a:t>(</a:t>
              </a:r>
              <a:r>
                <a:rPr lang="en-US" sz="1600" i="0" dirty="0" err="1">
                  <a:latin typeface="Chalkboard"/>
                  <a:cs typeface="Chalkboard"/>
                </a:rPr>
                <a:t>excavados</a:t>
              </a:r>
              <a:r>
                <a:rPr lang="en-US" sz="1600" i="0" dirty="0">
                  <a:latin typeface="Chalkboard"/>
                  <a:cs typeface="Chalkboard"/>
                </a:rPr>
                <a:t> </a:t>
              </a:r>
              <a:r>
                <a:rPr lang="en-US" sz="1600" i="0" dirty="0" err="1">
                  <a:latin typeface="Chalkboard"/>
                  <a:cs typeface="Chalkboard"/>
                </a:rPr>
                <a:t>por</a:t>
              </a:r>
              <a:r>
                <a:rPr lang="en-US" sz="1600" i="0" dirty="0">
                  <a:latin typeface="Chalkboard"/>
                  <a:cs typeface="Chalkboard"/>
                </a:rPr>
                <a:t> la </a:t>
              </a:r>
              <a:r>
                <a:rPr lang="en-US" sz="1600" i="0" dirty="0" err="1">
                  <a:latin typeface="Chalkboard"/>
                  <a:cs typeface="Chalkboard"/>
                </a:rPr>
                <a:t>corrientes</a:t>
              </a:r>
              <a:r>
                <a:rPr lang="en-US" sz="1600" i="0" dirty="0">
                  <a:latin typeface="Chalkboard"/>
                  <a:cs typeface="Chalkboard"/>
                </a:rPr>
                <a:t> RIP)</a:t>
              </a:r>
            </a:p>
          </p:txBody>
        </p:sp>
        <p:cxnSp>
          <p:nvCxnSpPr>
            <p:cNvPr id="5" name="Conector recto 4"/>
            <p:cNvCxnSpPr/>
            <p:nvPr/>
          </p:nvCxnSpPr>
          <p:spPr bwMode="auto">
            <a:xfrm>
              <a:off x="2555741" y="548852"/>
              <a:ext cx="1944251" cy="309614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" name="Conector recto 5"/>
            <p:cNvCxnSpPr/>
            <p:nvPr/>
          </p:nvCxnSpPr>
          <p:spPr bwMode="auto">
            <a:xfrm>
              <a:off x="2555741" y="548852"/>
              <a:ext cx="936414" cy="37439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" name="Conector recto 7"/>
            <p:cNvCxnSpPr/>
            <p:nvPr/>
          </p:nvCxnSpPr>
          <p:spPr bwMode="auto">
            <a:xfrm flipH="1">
              <a:off x="2484320" y="548852"/>
              <a:ext cx="71421" cy="432030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pic>
        <p:nvPicPr>
          <p:cNvPr id="2" name="Imagen 1" descr="Rip_current_on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77072"/>
            <a:ext cx="3619500" cy="2489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resentación en blanco">
  <a:themeElements>
    <a:clrScheme name="Presentación 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ción en blanco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Presentación 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ción 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ción 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938</TotalTime>
  <Words>686</Words>
  <Application>Microsoft Macintosh PowerPoint</Application>
  <PresentationFormat>On-screen Show (4:3)</PresentationFormat>
  <Paragraphs>113</Paragraphs>
  <Slides>28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Arila</vt:lpstr>
      <vt:lpstr>Chalkboard</vt:lpstr>
      <vt:lpstr>Symbol</vt:lpstr>
      <vt:lpstr>Times</vt:lpstr>
      <vt:lpstr>Times New Roman</vt:lpstr>
      <vt:lpstr>Presentación en blanco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Universidad de Granada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Domingo Aerden</dc:creator>
  <cp:lastModifiedBy>Domingo Domingo</cp:lastModifiedBy>
  <cp:revision>77</cp:revision>
  <dcterms:created xsi:type="dcterms:W3CDTF">2006-01-23T12:42:11Z</dcterms:created>
  <dcterms:modified xsi:type="dcterms:W3CDTF">2021-01-18T18:45:28Z</dcterms:modified>
</cp:coreProperties>
</file>