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39"/>
  </p:notesMasterIdLst>
  <p:sldIdLst>
    <p:sldId id="372" r:id="rId2"/>
    <p:sldId id="293" r:id="rId3"/>
    <p:sldId id="377" r:id="rId4"/>
    <p:sldId id="281" r:id="rId5"/>
    <p:sldId id="359" r:id="rId6"/>
    <p:sldId id="341" r:id="rId7"/>
    <p:sldId id="356" r:id="rId8"/>
    <p:sldId id="357" r:id="rId9"/>
    <p:sldId id="329" r:id="rId10"/>
    <p:sldId id="360" r:id="rId11"/>
    <p:sldId id="326" r:id="rId12"/>
    <p:sldId id="361" r:id="rId13"/>
    <p:sldId id="277" r:id="rId14"/>
    <p:sldId id="285" r:id="rId15"/>
    <p:sldId id="362" r:id="rId16"/>
    <p:sldId id="358" r:id="rId17"/>
    <p:sldId id="345" r:id="rId18"/>
    <p:sldId id="291" r:id="rId19"/>
    <p:sldId id="380" r:id="rId20"/>
    <p:sldId id="373" r:id="rId21"/>
    <p:sldId id="310" r:id="rId22"/>
    <p:sldId id="315" r:id="rId23"/>
    <p:sldId id="338" r:id="rId24"/>
    <p:sldId id="339" r:id="rId25"/>
    <p:sldId id="354" r:id="rId26"/>
    <p:sldId id="340" r:id="rId27"/>
    <p:sldId id="374" r:id="rId28"/>
    <p:sldId id="368" r:id="rId29"/>
    <p:sldId id="319" r:id="rId30"/>
    <p:sldId id="381" r:id="rId31"/>
    <p:sldId id="382" r:id="rId32"/>
    <p:sldId id="384" r:id="rId33"/>
    <p:sldId id="383" r:id="rId34"/>
    <p:sldId id="379" r:id="rId35"/>
    <p:sldId id="385" r:id="rId36"/>
    <p:sldId id="386" r:id="rId37"/>
    <p:sldId id="389" r:id="rId38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64FB"/>
    <a:srgbClr val="CFFCC8"/>
    <a:srgbClr val="ED2188"/>
    <a:srgbClr val="BD1E9C"/>
    <a:srgbClr val="99CC00"/>
    <a:srgbClr val="333399"/>
    <a:srgbClr val="006CFF"/>
    <a:srgbClr val="E78956"/>
    <a:srgbClr val="E3BC8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92" autoAdjust="0"/>
    <p:restoredTop sz="90929"/>
  </p:normalViewPr>
  <p:slideViewPr>
    <p:cSldViewPr snapToGrid="0">
      <p:cViewPr>
        <p:scale>
          <a:sx n="150" d="100"/>
          <a:sy n="150" d="100"/>
        </p:scale>
        <p:origin x="-262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/>
          </a:p>
        </p:txBody>
      </p:sp>
      <p:sp>
        <p:nvSpPr>
          <p:cNvPr id="10035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endParaRPr lang="en-US"/>
          </a:p>
        </p:txBody>
      </p:sp>
      <p:sp>
        <p:nvSpPr>
          <p:cNvPr id="1003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035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en-US"/>
          </a:p>
        </p:txBody>
      </p:sp>
      <p:sp>
        <p:nvSpPr>
          <p:cNvPr id="1003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55E89DC4-41EE-874A-880E-12B1C8E2521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03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BD7A3A-A141-F446-9513-3B446CFB4B8E}" type="slidenum">
              <a:rPr lang="en-US"/>
              <a:pPr/>
              <a:t>1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EB2AC8-027B-7C4F-8790-EBD8AEC344C9}" type="slidenum">
              <a:rPr lang="en-US"/>
              <a:pPr/>
              <a:t>14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0C232E-8CE0-A042-9F4A-DBD3B3ECCB82}" type="slidenum">
              <a:rPr lang="en-US"/>
              <a:pPr/>
              <a:t>17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9E5C6C-59D3-5A47-9550-241CD3EE0A6D}" type="slidenum">
              <a:rPr lang="en-US"/>
              <a:pPr/>
              <a:t>18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7ABC4-706B-BC4F-AF69-91160B3DB7EF}" type="slidenum">
              <a:rPr lang="en-US"/>
              <a:pPr/>
              <a:t>20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3FCDB-AF99-7D41-A3EF-69FF02BB3453}" type="slidenum">
              <a:rPr lang="en-US"/>
              <a:pPr/>
              <a:t>21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F2C96-04E0-A34E-A2D8-14EAE5BE81D2}" type="slidenum">
              <a:rPr lang="en-US"/>
              <a:pPr/>
              <a:t>22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4EA4E-1AF6-7440-AC47-E0FD30B5A4A1}" type="slidenum">
              <a:rPr lang="en-US"/>
              <a:pPr/>
              <a:t>23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7FE2-4725-8C45-8F72-266DBB6674E8}" type="slidenum">
              <a:rPr lang="en-US"/>
              <a:pPr/>
              <a:t>24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48B5ED-3F7E-3D44-994B-B2875704194A}" type="slidenum">
              <a:rPr lang="en-US"/>
              <a:pPr/>
              <a:t>25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77BB69-7BFE-5246-9B14-3F203BFBA7CD}" type="slidenum">
              <a:rPr lang="en-US"/>
              <a:pPr/>
              <a:t>26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923D91-C608-0D44-81E9-5EA5E7612355}" type="slidenum">
              <a:rPr lang="en-US"/>
              <a:pPr/>
              <a:t>2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56B609-9774-3D46-9EE0-C68BD0967E01}" type="slidenum">
              <a:rPr lang="en-US"/>
              <a:pPr/>
              <a:t>27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522B6F-D9A9-F84B-89DF-E277217EEEC0}" type="slidenum">
              <a:rPr lang="en-US"/>
              <a:pPr/>
              <a:t>29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DD8059-0BA1-314D-8924-39B411F51477}" type="slidenum">
              <a:rPr lang="en-US"/>
              <a:pPr/>
              <a:t>33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E17BB6-BEEB-F84A-984C-054CD781AC38}" type="slidenum">
              <a:rPr lang="en-US"/>
              <a:pPr/>
              <a:t>3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06A82B-795C-AB40-97DD-197D4E4AA9C9}" type="slidenum">
              <a:rPr lang="en-US"/>
              <a:pPr/>
              <a:t>4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4317F1-B22D-1F46-8C7B-E5BBD4196846}" type="slidenum">
              <a:rPr lang="en-US"/>
              <a:pPr/>
              <a:t>6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F8CCF6-131E-BB47-8396-40D64750CC66}" type="slidenum">
              <a:rPr lang="en-US"/>
              <a:pPr/>
              <a:t>7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5A6232-28D1-4048-A629-59EA06593D1A}" type="slidenum">
              <a:rPr lang="en-US"/>
              <a:pPr/>
              <a:t>9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F634E-10BC-D948-9BAA-746EBF9146C6}" type="slidenum">
              <a:rPr lang="en-US"/>
              <a:pPr/>
              <a:t>11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92A0D6-F341-C44E-9BA5-543C147130FA}" type="slidenum">
              <a:rPr lang="en-US"/>
              <a:pPr/>
              <a:t>13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384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1F802EB-C512-5549-A6C8-DE80C66F48D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70E64-3A6F-7F40-A8D4-6CA724CBAB6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A450A-A3A3-3F4D-8B3E-90BB7DCBAEB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4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8E5B-926A-0D46-966D-8EC77A7E40C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4D5C6-D620-C744-B73B-E8C29CD464D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5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8FB78-1CF2-2943-B9A7-F3459BBEBF5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82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966DB-AFB1-6F4B-9085-207E331D702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4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B32BF-D20B-FF41-BD21-8863B834797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8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33616-375D-E94D-A37E-4947DC28D33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58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75965-F4CE-9A45-ACC4-2FB42326924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0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7DB9B-BF7A-464A-A7B6-1BE3C85C452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8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  <a:ea typeface="+mn-ea"/>
                <a:cs typeface="+mn-cs"/>
              </a:defRPr>
            </a:lvl1pPr>
          </a:lstStyle>
          <a:p>
            <a:fld id="{01CCF667-C5B2-D645-8DF5-4C94A4A68878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54805" y="44624"/>
            <a:ext cx="18062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bg1"/>
                </a:solidFill>
                <a:latin typeface="Chalkboard"/>
                <a:cs typeface="Chalkboard"/>
              </a:rPr>
              <a:t>GLACIARES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051720" y="116632"/>
            <a:ext cx="6264696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0" dirty="0" err="1" smtClean="0">
                <a:solidFill>
                  <a:srgbClr val="FFFFFF"/>
                </a:solidFill>
                <a:latin typeface="Chalkboard"/>
                <a:cs typeface="Chalkboard"/>
              </a:rPr>
              <a:t>Albergan</a:t>
            </a:r>
            <a:r>
              <a:rPr lang="en-US" sz="1600" i="0" dirty="0" smtClean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la mayor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cantidad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de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agua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dulce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de la </a:t>
            </a:r>
            <a:r>
              <a:rPr lang="en-US" sz="1600" i="0" dirty="0" smtClean="0">
                <a:solidFill>
                  <a:srgbClr val="FFFFFF"/>
                </a:solidFill>
                <a:latin typeface="Chalkboard"/>
                <a:cs typeface="Chalkboard"/>
              </a:rPr>
              <a:t>Tierra </a:t>
            </a:r>
          </a:p>
          <a:p>
            <a:pPr marL="285750" indent="-285750">
              <a:buFont typeface="Arial"/>
              <a:buChar char="•"/>
            </a:pPr>
            <a:r>
              <a:rPr lang="en-US" sz="1600" i="0" dirty="0" smtClean="0">
                <a:solidFill>
                  <a:srgbClr val="FFFFFF"/>
                </a:solidFill>
                <a:latin typeface="Chalkboard"/>
                <a:cs typeface="Chalkboard"/>
              </a:rPr>
              <a:t>Son </a:t>
            </a:r>
            <a:r>
              <a:rPr lang="en-US" sz="1600" i="0" dirty="0" err="1" smtClean="0">
                <a:solidFill>
                  <a:srgbClr val="FFFFFF"/>
                </a:solidFill>
                <a:latin typeface="Chalkboard"/>
                <a:cs typeface="Chalkboard"/>
              </a:rPr>
              <a:t>sensibles</a:t>
            </a:r>
            <a:r>
              <a:rPr lang="en-US" sz="1600" i="0" dirty="0" smtClean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a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cambios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climaticos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en-US" sz="1600" i="0" dirty="0" smtClean="0">
                <a:solidFill>
                  <a:srgbClr val="FFFFFF"/>
                </a:solidFill>
                <a:latin typeface="Chalkboard"/>
                <a:cs typeface="Chalkboard"/>
              </a:rPr>
              <a:t>y </a:t>
            </a:r>
            <a:r>
              <a:rPr lang="en-US" sz="1600" i="0" dirty="0" err="1" smtClean="0">
                <a:solidFill>
                  <a:srgbClr val="FFFFFF"/>
                </a:solidFill>
                <a:latin typeface="Chalkboard"/>
                <a:cs typeface="Chalkboard"/>
              </a:rPr>
              <a:t>controlan</a:t>
            </a:r>
            <a:r>
              <a:rPr lang="en-US" sz="1600" i="0" dirty="0" smtClean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fluctuaciones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eustaticas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del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nivel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del mar</a:t>
            </a:r>
          </a:p>
          <a:p>
            <a:pPr marL="285750" indent="-285750">
              <a:buFont typeface="Arial"/>
              <a:buChar char="•"/>
            </a:pP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Las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capas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polares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de Antarctica y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Groenlandia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representan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en-US" sz="1600" i="0" dirty="0" smtClean="0">
                <a:solidFill>
                  <a:srgbClr val="FFFFFF"/>
                </a:solidFill>
                <a:latin typeface="Chalkboard"/>
                <a:cs typeface="Chalkboard"/>
              </a:rPr>
              <a:t>el 99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% del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volumen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  <a:r>
              <a:rPr lang="en-US" sz="1600" i="0" dirty="0" smtClean="0">
                <a:solidFill>
                  <a:srgbClr val="FFFFFF"/>
                </a:solidFill>
                <a:latin typeface="Chalkboard"/>
                <a:cs typeface="Chalkboard"/>
              </a:rPr>
              <a:t>total de los </a:t>
            </a:r>
            <a:r>
              <a:rPr lang="en-US" sz="1600" i="0" dirty="0" err="1" smtClean="0">
                <a:solidFill>
                  <a:srgbClr val="FFFFFF"/>
                </a:solidFill>
                <a:latin typeface="Chalkboard"/>
                <a:cs typeface="Chalkboard"/>
              </a:rPr>
              <a:t>glaciares</a:t>
            </a:r>
            <a:r>
              <a:rPr lang="en-US" sz="1600" i="0" dirty="0" smtClean="0">
                <a:solidFill>
                  <a:srgbClr val="FFFFFF"/>
                </a:solidFill>
                <a:latin typeface="Chalkboard"/>
                <a:cs typeface="Chalkboard"/>
              </a:rPr>
              <a:t>. El </a:t>
            </a:r>
            <a:r>
              <a:rPr lang="en-US" sz="1600" i="0" dirty="0" err="1" smtClean="0">
                <a:solidFill>
                  <a:srgbClr val="FFFFFF"/>
                </a:solidFill>
                <a:latin typeface="Chalkboard"/>
                <a:cs typeface="Chalkboard"/>
              </a:rPr>
              <a:t>resto</a:t>
            </a:r>
            <a:r>
              <a:rPr lang="en-US" sz="1600" i="0" dirty="0" smtClean="0">
                <a:solidFill>
                  <a:srgbClr val="FFFFFF"/>
                </a:solidFill>
                <a:latin typeface="Chalkboard"/>
                <a:cs typeface="Chalkboard"/>
              </a:rPr>
              <a:t> son </a:t>
            </a:r>
            <a:r>
              <a:rPr lang="en-US" sz="1600" i="0" dirty="0" err="1">
                <a:solidFill>
                  <a:srgbClr val="FFFFFF"/>
                </a:solidFill>
                <a:latin typeface="Chalkboard"/>
                <a:cs typeface="Chalkboard"/>
              </a:rPr>
              <a:t>glaciares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 de </a:t>
            </a:r>
            <a:r>
              <a:rPr lang="en-US" sz="1600" i="0" dirty="0" err="1" smtClean="0">
                <a:solidFill>
                  <a:srgbClr val="FFFFFF"/>
                </a:solidFill>
                <a:latin typeface="Chalkboard"/>
                <a:cs typeface="Chalkboard"/>
              </a:rPr>
              <a:t>valle</a:t>
            </a:r>
            <a:r>
              <a:rPr lang="en-US" sz="1600" i="0" dirty="0">
                <a:solidFill>
                  <a:srgbClr val="FFFFFF"/>
                </a:solidFill>
                <a:latin typeface="Chalkboard"/>
                <a:cs typeface="Chalkboar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542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9008970" cy="6858000"/>
          </a:xfrm>
          <a:prstGeom prst="rect">
            <a:avLst/>
          </a:prstGeom>
        </p:spPr>
      </p:pic>
      <p:sp>
        <p:nvSpPr>
          <p:cNvPr id="3" name="Text Box 1031"/>
          <p:cNvSpPr txBox="1">
            <a:spLocks noChangeArrowheads="1"/>
          </p:cNvSpPr>
          <p:nvPr/>
        </p:nvSpPr>
        <p:spPr bwMode="auto">
          <a:xfrm>
            <a:off x="179512" y="44624"/>
            <a:ext cx="629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glaciar</a:t>
            </a:r>
            <a:r>
              <a:rPr lang="en-US" i="0" dirty="0" smtClean="0">
                <a:solidFill>
                  <a:srgbClr val="FF0000"/>
                </a:solidFill>
                <a:latin typeface="Chalkboard"/>
                <a:cs typeface="Chalkboard"/>
              </a:rPr>
              <a:t> en </a:t>
            </a:r>
            <a:r>
              <a:rPr lang="en-US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retroceso</a:t>
            </a:r>
            <a:endParaRPr lang="en-US" i="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10378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051720" y="188640"/>
            <a:ext cx="53739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4400" i="0">
                <a:solidFill>
                  <a:schemeClr val="accent3"/>
                </a:solidFill>
                <a:latin typeface="Chalkboard"/>
                <a:cs typeface="Chalkboard"/>
              </a:rPr>
              <a:t>LAS GLACIACIONES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657600" y="6211669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800">
                <a:solidFill>
                  <a:srgbClr val="FFFFFF"/>
                </a:solidFill>
                <a:latin typeface="Helvetica"/>
                <a:cs typeface="Helvetica"/>
              </a:rPr>
              <a:t>Rinocerontes, Renos, Leones, y Mamuts en las estepas frías de Europa hace 150.000 años</a:t>
            </a:r>
            <a:endParaRPr lang="es-ES_tradnl" i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31"/>
          <p:cNvSpPr txBox="1">
            <a:spLocks noChangeArrowheads="1"/>
          </p:cNvSpPr>
          <p:nvPr/>
        </p:nvSpPr>
        <p:spPr bwMode="auto">
          <a:xfrm>
            <a:off x="611560" y="5229200"/>
            <a:ext cx="82402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i="0">
                <a:latin typeface="Chalkboard"/>
                <a:cs typeface="Chalkboard"/>
              </a:rPr>
              <a:t>extensión de las capas polares hace 20,000 años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76672"/>
            <a:ext cx="6228184" cy="45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4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90932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895600" y="1524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 i="0">
                <a:solidFill>
                  <a:srgbClr val="FFCA00"/>
                </a:solidFill>
                <a:latin typeface="Chalkboard"/>
                <a:cs typeface="Chalkboard"/>
              </a:rPr>
              <a:t>HUELLAS GLACIARES EN ESCANDINAVIA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0" y="-1333500"/>
            <a:ext cx="1270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04404"/>
            <a:ext cx="7128792" cy="5497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44624"/>
            <a:ext cx="3759200" cy="314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1031"/>
          <p:cNvSpPr txBox="1">
            <a:spLocks noChangeArrowheads="1"/>
          </p:cNvSpPr>
          <p:nvPr/>
        </p:nvSpPr>
        <p:spPr bwMode="auto">
          <a:xfrm>
            <a:off x="1979712" y="0"/>
            <a:ext cx="3312368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/>
            <a:r>
              <a:rPr lang="en-US" sz="1600" i="0" dirty="0" err="1">
                <a:latin typeface="Chalkboard"/>
                <a:cs typeface="Chalkboard"/>
              </a:rPr>
              <a:t>bloque</a:t>
            </a:r>
            <a:r>
              <a:rPr lang="en-US" sz="1600" i="0" dirty="0">
                <a:latin typeface="Chalkboard"/>
                <a:cs typeface="Chalkboard"/>
              </a:rPr>
              <a:t> </a:t>
            </a:r>
            <a:r>
              <a:rPr lang="en-US" sz="1600" i="0" dirty="0" err="1" smtClean="0">
                <a:latin typeface="Chalkboard"/>
                <a:cs typeface="Chalkboard"/>
              </a:rPr>
              <a:t>errático</a:t>
            </a:r>
            <a:r>
              <a:rPr lang="en-US" sz="1600" i="0" dirty="0" smtClean="0">
                <a:latin typeface="Chalkboard"/>
                <a:cs typeface="Chalkboard"/>
              </a:rPr>
              <a:t> de </a:t>
            </a:r>
            <a:r>
              <a:rPr lang="en-US" sz="1600" i="0" dirty="0" err="1">
                <a:latin typeface="Chalkboard"/>
                <a:cs typeface="Chalkboard"/>
              </a:rPr>
              <a:t>granito</a:t>
            </a:r>
            <a:r>
              <a:rPr lang="en-US" sz="1600" i="0" dirty="0">
                <a:latin typeface="Chalkboard"/>
                <a:cs typeface="Chalkboard"/>
              </a:rPr>
              <a:t> </a:t>
            </a:r>
            <a:r>
              <a:rPr lang="en-US" sz="1600" i="0" dirty="0" err="1">
                <a:latin typeface="Chalkboard"/>
                <a:cs typeface="Chalkboard"/>
              </a:rPr>
              <a:t>de Noruega transportado</a:t>
            </a:r>
            <a:r>
              <a:rPr lang="en-US" sz="1600" i="0" dirty="0">
                <a:latin typeface="Chalkboard"/>
                <a:cs typeface="Chalkboard"/>
              </a:rPr>
              <a:t> </a:t>
            </a:r>
            <a:r>
              <a:rPr lang="en-US" sz="1600" i="0" dirty="0" err="1">
                <a:latin typeface="Chalkboard"/>
                <a:cs typeface="Chalkboard"/>
              </a:rPr>
              <a:t>por</a:t>
            </a:r>
            <a:r>
              <a:rPr lang="en-US" sz="1600" i="0" dirty="0">
                <a:latin typeface="Chalkboard"/>
                <a:cs typeface="Chalkboard"/>
              </a:rPr>
              <a:t> el </a:t>
            </a:r>
            <a:r>
              <a:rPr lang="en-US" sz="1600" i="0" dirty="0" err="1">
                <a:latin typeface="Chalkboard"/>
                <a:cs typeface="Chalkboard"/>
              </a:rPr>
              <a:t>hielo</a:t>
            </a:r>
            <a:r>
              <a:rPr lang="en-US" sz="1600" i="0" dirty="0">
                <a:latin typeface="Chalkboard"/>
                <a:cs typeface="Chalkboard"/>
              </a:rPr>
              <a:t> hasta  </a:t>
            </a:r>
            <a:r>
              <a:rPr lang="en-US" sz="1600" i="0" dirty="0" err="1">
                <a:latin typeface="Chalkboard"/>
                <a:cs typeface="Chalkboard"/>
              </a:rPr>
              <a:t>Holanda</a:t>
            </a:r>
            <a:endParaRPr lang="en-US" sz="1600" i="0" dirty="0">
              <a:latin typeface="Chalkboard"/>
              <a:cs typeface="Chalkboard"/>
            </a:endParaRPr>
          </a:p>
        </p:txBody>
      </p:sp>
      <p:sp>
        <p:nvSpPr>
          <p:cNvPr id="7" name="Text Box 1031"/>
          <p:cNvSpPr txBox="1">
            <a:spLocks noChangeArrowheads="1"/>
          </p:cNvSpPr>
          <p:nvPr/>
        </p:nvSpPr>
        <p:spPr bwMode="auto">
          <a:xfrm>
            <a:off x="323528" y="1268760"/>
            <a:ext cx="432048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600" i="0">
                <a:latin typeface="Chalkboard"/>
                <a:cs typeface="Chalkboard"/>
              </a:rPr>
              <a:t>Depositos de till glaciar en Escocia</a:t>
            </a:r>
          </a:p>
        </p:txBody>
      </p:sp>
    </p:spTree>
    <p:extLst>
      <p:ext uri="{BB962C8B-B14F-4D97-AF65-F5344CB8AC3E}">
        <p14:creationId xmlns:p14="http://schemas.microsoft.com/office/powerpoint/2010/main" val="350435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21161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771800" y="404664"/>
            <a:ext cx="34760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0">
                <a:latin typeface="Chalkboard"/>
                <a:cs typeface="Chalkboard"/>
              </a:rPr>
              <a:t>Valle glacial (perfil "U”)</a:t>
            </a:r>
          </a:p>
        </p:txBody>
      </p:sp>
    </p:spTree>
    <p:extLst>
      <p:ext uri="{BB962C8B-B14F-4D97-AF65-F5344CB8AC3E}">
        <p14:creationId xmlns:p14="http://schemas.microsoft.com/office/powerpoint/2010/main" val="243158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titled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143932"/>
            <a:ext cx="9028424" cy="6536267"/>
          </a:xfrm>
          <a:prstGeom prst="rect">
            <a:avLst/>
          </a:prstGeom>
        </p:spPr>
      </p:pic>
      <p:pic>
        <p:nvPicPr>
          <p:cNvPr id="7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7" y="2925729"/>
            <a:ext cx="2189163" cy="327504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0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68" y="2927590"/>
            <a:ext cx="2220382" cy="329540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1033"/>
          <p:cNvSpPr txBox="1">
            <a:spLocks noChangeArrowheads="1"/>
          </p:cNvSpPr>
          <p:nvPr/>
        </p:nvSpPr>
        <p:spPr bwMode="auto">
          <a:xfrm>
            <a:off x="8299450" y="3031067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0">
                <a:latin typeface="Chalkboard"/>
                <a:cs typeface="Chalkboard"/>
              </a:rPr>
              <a:t>Horn</a:t>
            </a:r>
          </a:p>
        </p:txBody>
      </p:sp>
      <p:sp>
        <p:nvSpPr>
          <p:cNvPr id="11" name="Text Box 1036"/>
          <p:cNvSpPr txBox="1">
            <a:spLocks noChangeArrowheads="1"/>
          </p:cNvSpPr>
          <p:nvPr/>
        </p:nvSpPr>
        <p:spPr bwMode="auto">
          <a:xfrm>
            <a:off x="4690534" y="2980267"/>
            <a:ext cx="196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0">
                <a:latin typeface="Chalkboard"/>
                <a:cs typeface="Chalkboard"/>
              </a:rPr>
              <a:t>valle colgado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914400" y="472440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 sz="1800" i="0">
                <a:solidFill>
                  <a:schemeClr val="bg1"/>
                </a:solidFill>
                <a:latin typeface="Chalkboard"/>
                <a:cs typeface="Chalkboard"/>
              </a:rPr>
              <a:t>Chamonix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2057400" y="2209800"/>
            <a:ext cx="1752600" cy="1371600"/>
          </a:xfrm>
          <a:custGeom>
            <a:avLst/>
            <a:gdLst>
              <a:gd name="T0" fmla="*/ 0 w 1104"/>
              <a:gd name="T1" fmla="*/ 0 h 864"/>
              <a:gd name="T2" fmla="*/ 48 w 1104"/>
              <a:gd name="T3" fmla="*/ 96 h 864"/>
              <a:gd name="T4" fmla="*/ 144 w 1104"/>
              <a:gd name="T5" fmla="*/ 240 h 864"/>
              <a:gd name="T6" fmla="*/ 384 w 1104"/>
              <a:gd name="T7" fmla="*/ 336 h 864"/>
              <a:gd name="T8" fmla="*/ 624 w 1104"/>
              <a:gd name="T9" fmla="*/ 576 h 864"/>
              <a:gd name="T10" fmla="*/ 864 w 1104"/>
              <a:gd name="T11" fmla="*/ 864 h 864"/>
              <a:gd name="T12" fmla="*/ 1104 w 1104"/>
              <a:gd name="T13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864">
                <a:moveTo>
                  <a:pt x="0" y="0"/>
                </a:moveTo>
                <a:cubicBezTo>
                  <a:pt x="12" y="28"/>
                  <a:pt x="24" y="56"/>
                  <a:pt x="48" y="96"/>
                </a:cubicBezTo>
                <a:lnTo>
                  <a:pt x="144" y="240"/>
                </a:lnTo>
                <a:cubicBezTo>
                  <a:pt x="200" y="280"/>
                  <a:pt x="304" y="280"/>
                  <a:pt x="384" y="336"/>
                </a:cubicBezTo>
                <a:cubicBezTo>
                  <a:pt x="464" y="392"/>
                  <a:pt x="544" y="488"/>
                  <a:pt x="624" y="576"/>
                </a:cubicBezTo>
                <a:cubicBezTo>
                  <a:pt x="704" y="664"/>
                  <a:pt x="784" y="816"/>
                  <a:pt x="864" y="864"/>
                </a:cubicBezTo>
                <a:lnTo>
                  <a:pt x="1104" y="864"/>
                </a:lnTo>
              </a:path>
            </a:pathLst>
          </a:custGeom>
          <a:noFill/>
          <a:ln w="9525">
            <a:solidFill>
              <a:srgbClr val="FF0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44046" name="Freeform 14"/>
          <p:cNvSpPr>
            <a:spLocks/>
          </p:cNvSpPr>
          <p:nvPr/>
        </p:nvSpPr>
        <p:spPr bwMode="auto">
          <a:xfrm>
            <a:off x="762000" y="3581400"/>
            <a:ext cx="4876800" cy="2705100"/>
          </a:xfrm>
          <a:custGeom>
            <a:avLst/>
            <a:gdLst>
              <a:gd name="T0" fmla="*/ 3072 w 3072"/>
              <a:gd name="T1" fmla="*/ 0 h 1704"/>
              <a:gd name="T2" fmla="*/ 2592 w 3072"/>
              <a:gd name="T3" fmla="*/ 912 h 1704"/>
              <a:gd name="T4" fmla="*/ 2112 w 3072"/>
              <a:gd name="T5" fmla="*/ 1440 h 1704"/>
              <a:gd name="T6" fmla="*/ 1776 w 3072"/>
              <a:gd name="T7" fmla="*/ 1680 h 1704"/>
              <a:gd name="T8" fmla="*/ 1248 w 3072"/>
              <a:gd name="T9" fmla="*/ 1584 h 1704"/>
              <a:gd name="T10" fmla="*/ 720 w 3072"/>
              <a:gd name="T11" fmla="*/ 1440 h 1704"/>
              <a:gd name="T12" fmla="*/ 336 w 3072"/>
              <a:gd name="T13" fmla="*/ 1440 h 1704"/>
              <a:gd name="T14" fmla="*/ 0 w 3072"/>
              <a:gd name="T15" fmla="*/ 1536 h 1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72" h="1704">
                <a:moveTo>
                  <a:pt x="3072" y="0"/>
                </a:moveTo>
                <a:cubicBezTo>
                  <a:pt x="2912" y="336"/>
                  <a:pt x="2752" y="672"/>
                  <a:pt x="2592" y="912"/>
                </a:cubicBezTo>
                <a:cubicBezTo>
                  <a:pt x="2432" y="1152"/>
                  <a:pt x="2248" y="1312"/>
                  <a:pt x="2112" y="1440"/>
                </a:cubicBezTo>
                <a:lnTo>
                  <a:pt x="1776" y="1680"/>
                </a:lnTo>
                <a:cubicBezTo>
                  <a:pt x="1632" y="1704"/>
                  <a:pt x="1424" y="1624"/>
                  <a:pt x="1248" y="1584"/>
                </a:cubicBezTo>
                <a:cubicBezTo>
                  <a:pt x="1072" y="1544"/>
                  <a:pt x="872" y="1464"/>
                  <a:pt x="720" y="1440"/>
                </a:cubicBezTo>
                <a:cubicBezTo>
                  <a:pt x="568" y="1416"/>
                  <a:pt x="456" y="1424"/>
                  <a:pt x="336" y="1440"/>
                </a:cubicBezTo>
                <a:cubicBezTo>
                  <a:pt x="216" y="1456"/>
                  <a:pt x="108" y="1496"/>
                  <a:pt x="0" y="1536"/>
                </a:cubicBezTo>
              </a:path>
            </a:pathLst>
          </a:custGeom>
          <a:noFill/>
          <a:ln w="38100" cmpd="sng">
            <a:solidFill>
              <a:srgbClr val="FF0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3352800" y="1371600"/>
            <a:ext cx="914400" cy="312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1600200" y="609600"/>
            <a:ext cx="274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i="0" dirty="0" err="1">
                <a:solidFill>
                  <a:schemeClr val="bg1"/>
                </a:solidFill>
                <a:latin typeface="Chalkboard"/>
                <a:cs typeface="Chalkboard"/>
              </a:rPr>
              <a:t>Erosión</a:t>
            </a:r>
            <a:r>
              <a:rPr lang="en-US" sz="1800" i="0" dirty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latin typeface="Chalkboard"/>
                <a:cs typeface="Chalkboard"/>
              </a:rPr>
              <a:t>por</a:t>
            </a:r>
            <a:r>
              <a:rPr lang="en-US" sz="1800" i="0" dirty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>
                <a:solidFill>
                  <a:schemeClr val="bg1"/>
                </a:solidFill>
                <a:latin typeface="Chalkboard"/>
                <a:cs typeface="Chalkboard"/>
              </a:rPr>
              <a:t>abrasión</a:t>
            </a:r>
            <a:endParaRPr lang="en-US" i="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4648200" y="211138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i="0">
                <a:solidFill>
                  <a:srgbClr val="FFFFFF"/>
                </a:solidFill>
                <a:latin typeface="Chalkboard"/>
                <a:cs typeface="Chalkboard"/>
              </a:rPr>
              <a:t>Erosion por gelifracci</a:t>
            </a:r>
            <a:r>
              <a:rPr lang="en-US" altLang="ja-JP" sz="1800" i="0">
                <a:solidFill>
                  <a:srgbClr val="FFFFFF"/>
                </a:solidFill>
                <a:latin typeface="Chalkboard"/>
                <a:cs typeface="Chalkboard"/>
              </a:rPr>
              <a:t>ón</a:t>
            </a:r>
            <a:endParaRPr lang="en-US" i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sp>
        <p:nvSpPr>
          <p:cNvPr id="44053" name="Line 21"/>
          <p:cNvSpPr>
            <a:spLocks noChangeShapeType="1"/>
          </p:cNvSpPr>
          <p:nvPr/>
        </p:nvSpPr>
        <p:spPr bwMode="auto">
          <a:xfrm>
            <a:off x="6248400" y="1066800"/>
            <a:ext cx="60960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_alps_cycle_v1500a12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01599" y="0"/>
            <a:ext cx="8932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>
                <a:latin typeface="Calibri"/>
                <a:cs typeface="Calibri"/>
              </a:rPr>
              <a:t>modelo matemático de los glaciares en los Alpes durante los últimos 120.000 años (video)</a:t>
            </a:r>
          </a:p>
        </p:txBody>
      </p:sp>
    </p:spTree>
    <p:extLst>
      <p:ext uri="{BB962C8B-B14F-4D97-AF65-F5344CB8AC3E}">
        <p14:creationId xmlns:p14="http://schemas.microsoft.com/office/powerpoint/2010/main" val="388246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"/>
            <a:ext cx="6731000" cy="807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438400" y="457200"/>
            <a:ext cx="29161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800" i="0" dirty="0">
                <a:solidFill>
                  <a:srgbClr val="FF0300"/>
                </a:solidFill>
                <a:latin typeface="Chalkboard"/>
                <a:cs typeface="Chalkboard"/>
              </a:rPr>
              <a:t>COSTA DE </a:t>
            </a:r>
            <a:r>
              <a:rPr lang="es-ES_tradnl" sz="1800" i="0" dirty="0" smtClean="0">
                <a:solidFill>
                  <a:srgbClr val="FF0300"/>
                </a:solidFill>
                <a:latin typeface="Chalkboard"/>
                <a:cs typeface="Chalkboard"/>
              </a:rPr>
              <a:t>GROENLANDIA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8" y="2455813"/>
            <a:ext cx="2043113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11034" y="201380"/>
            <a:ext cx="883296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81000" indent="-381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863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541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600" i="0" dirty="0">
                <a:solidFill>
                  <a:srgbClr val="FF0000"/>
                </a:solidFill>
                <a:latin typeface="Helvetica"/>
                <a:cs typeface="Helvetica"/>
              </a:rPr>
              <a:t>FACTORES CLIMATICOS A LARGO </a:t>
            </a:r>
            <a:r>
              <a:rPr lang="es-ES_tradnl" sz="1600" i="0" dirty="0" smtClean="0">
                <a:solidFill>
                  <a:srgbClr val="FF0000"/>
                </a:solidFill>
                <a:latin typeface="Helvetica"/>
                <a:cs typeface="Helvetica"/>
              </a:rPr>
              <a:t>PLAZO ( &gt; 10</a:t>
            </a:r>
            <a:r>
              <a:rPr lang="es-ES_tradnl" sz="1600" i="0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6</a:t>
            </a:r>
            <a:r>
              <a:rPr lang="es-ES_tradnl" sz="1600" i="0" dirty="0" smtClean="0">
                <a:solidFill>
                  <a:srgbClr val="FF0000"/>
                </a:solidFill>
                <a:latin typeface="Helvetica"/>
                <a:cs typeface="Helvetica"/>
              </a:rPr>
              <a:t> años)</a:t>
            </a:r>
            <a:endParaRPr lang="es-ES_tradnl" sz="1600" i="0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>
              <a:buFontTx/>
              <a:buChar char="•"/>
            </a:pPr>
            <a:r>
              <a:rPr lang="es-ES_tradnl" sz="1600" i="0" u="sng" dirty="0">
                <a:latin typeface="Helvetica"/>
                <a:cs typeface="Helvetica"/>
              </a:rPr>
              <a:t>Tectónica </a:t>
            </a:r>
            <a:r>
              <a:rPr lang="es-ES_tradnl" sz="1600" i="0" u="sng" dirty="0" smtClean="0">
                <a:latin typeface="Helvetica"/>
                <a:cs typeface="Helvetica"/>
              </a:rPr>
              <a:t>de placas</a:t>
            </a:r>
            <a:r>
              <a:rPr lang="es-ES_tradnl" sz="1600" i="0" dirty="0" smtClean="0">
                <a:latin typeface="Helvetica"/>
                <a:cs typeface="Helvetica"/>
              </a:rPr>
              <a:t>. Continentes situados cerca de </a:t>
            </a:r>
            <a:r>
              <a:rPr lang="es-ES_tradnl" sz="1600" i="0" dirty="0">
                <a:latin typeface="Helvetica"/>
                <a:cs typeface="Helvetica"/>
              </a:rPr>
              <a:t>los polos </a:t>
            </a:r>
            <a:r>
              <a:rPr lang="es-ES_tradnl" sz="1600" i="0" dirty="0" smtClean="0">
                <a:latin typeface="Helvetica"/>
                <a:cs typeface="Helvetica"/>
              </a:rPr>
              <a:t>favorecen </a:t>
            </a:r>
            <a:r>
              <a:rPr lang="es-ES_tradnl" sz="1600" i="0" dirty="0">
                <a:latin typeface="Helvetica"/>
                <a:cs typeface="Helvetica"/>
              </a:rPr>
              <a:t>la formación de </a:t>
            </a:r>
            <a:r>
              <a:rPr lang="es-ES_tradnl" sz="1600" i="0" dirty="0" smtClean="0">
                <a:latin typeface="Helvetica"/>
                <a:cs typeface="Helvetica"/>
              </a:rPr>
              <a:t>extensas capas </a:t>
            </a:r>
            <a:r>
              <a:rPr lang="es-ES_tradnl" sz="1600" i="0" dirty="0">
                <a:latin typeface="Helvetica"/>
                <a:cs typeface="Helvetica"/>
              </a:rPr>
              <a:t>polares. Aumenta el </a:t>
            </a:r>
            <a:r>
              <a:rPr lang="es-ES_tradnl" sz="1600" i="0" dirty="0">
                <a:solidFill>
                  <a:srgbClr val="FF0000"/>
                </a:solidFill>
                <a:latin typeface="Helvetica"/>
                <a:cs typeface="Helvetica"/>
              </a:rPr>
              <a:t>Efecto Albedo</a:t>
            </a:r>
            <a:r>
              <a:rPr lang="es-ES_tradnl" sz="1600" i="0" dirty="0">
                <a:latin typeface="Helvetica"/>
                <a:cs typeface="Helvetica"/>
              </a:rPr>
              <a:t> y se </a:t>
            </a:r>
            <a:r>
              <a:rPr lang="es-ES_tradnl" sz="1600" i="0" dirty="0" smtClean="0">
                <a:latin typeface="Helvetica"/>
                <a:cs typeface="Helvetica"/>
              </a:rPr>
              <a:t>enfria el planeta.</a:t>
            </a:r>
            <a:endParaRPr lang="es-ES_tradnl" sz="1600" i="0" dirty="0">
              <a:latin typeface="Helvetica"/>
              <a:cs typeface="Helvetica"/>
            </a:endParaRPr>
          </a:p>
          <a:p>
            <a:pPr>
              <a:buFontTx/>
              <a:buChar char="•"/>
            </a:pPr>
            <a:r>
              <a:rPr lang="es-ES_tradnl" sz="1600" i="0" u="sng" dirty="0" smtClean="0">
                <a:latin typeface="Helvetica"/>
                <a:cs typeface="Helvetica"/>
              </a:rPr>
              <a:t>Corrientes </a:t>
            </a:r>
            <a:r>
              <a:rPr lang="es-ES_tradnl" sz="1600" i="0" u="sng" dirty="0" err="1">
                <a:latin typeface="Helvetica"/>
                <a:cs typeface="Helvetica"/>
              </a:rPr>
              <a:t>oceanicas:</a:t>
            </a:r>
            <a:r>
              <a:rPr lang="es-ES_tradnl" sz="1600" i="0" u="sng" dirty="0">
                <a:latin typeface="Helvetica"/>
                <a:cs typeface="Helvetica"/>
              </a:rPr>
              <a:t> </a:t>
            </a:r>
            <a:r>
              <a:rPr lang="es-ES_tradnl" sz="1600" i="0" dirty="0">
                <a:latin typeface="Helvetica"/>
                <a:cs typeface="Helvetica"/>
              </a:rPr>
              <a:t>moderan el clima al transportar calor a los polos</a:t>
            </a:r>
            <a:r>
              <a:rPr lang="es-ES_tradnl" sz="1600" i="0" dirty="0" smtClean="0">
                <a:latin typeface="Helvetica"/>
                <a:cs typeface="Helvetica"/>
              </a:rPr>
              <a:t>. Dependen de la posición de los continentes. Corrientes fuertes: mas cálido. Corrientes débiles, mas frío</a:t>
            </a:r>
            <a:endParaRPr lang="es-ES_tradnl" sz="1600" i="0" dirty="0">
              <a:latin typeface="Helvetica"/>
              <a:cs typeface="Helvetica"/>
            </a:endParaRPr>
          </a:p>
          <a:p>
            <a:pPr>
              <a:buFontTx/>
              <a:buChar char="•"/>
            </a:pPr>
            <a:r>
              <a:rPr lang="es-ES_tradnl" sz="1600" i="0" u="sng" dirty="0">
                <a:latin typeface="Helvetica"/>
                <a:cs typeface="Helvetica"/>
              </a:rPr>
              <a:t>Epocas con mayor a</a:t>
            </a:r>
            <a:r>
              <a:rPr lang="es-ES_tradnl" sz="1600" i="0" u="sng" dirty="0" smtClean="0">
                <a:latin typeface="Helvetica"/>
                <a:cs typeface="Helvetica"/>
              </a:rPr>
              <a:t>ctividad </a:t>
            </a:r>
            <a:r>
              <a:rPr lang="es-ES_tradnl" sz="1600" i="0" u="sng" dirty="0" err="1" smtClean="0">
                <a:latin typeface="Helvetica"/>
                <a:cs typeface="Helvetica"/>
              </a:rPr>
              <a:t>volcanica</a:t>
            </a:r>
            <a:r>
              <a:rPr lang="es-ES_tradnl" sz="1600" i="0" dirty="0" smtClean="0">
                <a:latin typeface="Helvetica"/>
                <a:cs typeface="Helvetica"/>
              </a:rPr>
              <a:t>: El polvo </a:t>
            </a:r>
            <a:r>
              <a:rPr lang="es-ES_tradnl" sz="1600" i="0" dirty="0">
                <a:latin typeface="Helvetica"/>
                <a:cs typeface="Helvetica"/>
              </a:rPr>
              <a:t>volc</a:t>
            </a:r>
            <a:r>
              <a:rPr lang="es-ES_tradnl" altLang="ja-JP" sz="1600" i="0" dirty="0">
                <a:latin typeface="Helvetica"/>
                <a:cs typeface="Helvetica"/>
              </a:rPr>
              <a:t>ánico </a:t>
            </a:r>
            <a:r>
              <a:rPr lang="es-ES_tradnl" altLang="ja-JP" sz="1600" i="0" dirty="0" smtClean="0">
                <a:latin typeface="Helvetica"/>
                <a:cs typeface="Helvetica"/>
              </a:rPr>
              <a:t>atmosférico </a:t>
            </a:r>
            <a:r>
              <a:rPr lang="es-ES_tradnl" sz="1600" i="0" dirty="0" smtClean="0">
                <a:latin typeface="Helvetica"/>
                <a:cs typeface="Helvetica"/>
              </a:rPr>
              <a:t>oscurecen y enfría </a:t>
            </a:r>
            <a:r>
              <a:rPr lang="es-ES_tradnl" altLang="ja-JP" sz="1600" i="0" dirty="0" smtClean="0">
                <a:latin typeface="Helvetica"/>
                <a:cs typeface="Helvetica"/>
              </a:rPr>
              <a:t>la</a:t>
            </a:r>
            <a:r>
              <a:rPr lang="es-ES_tradnl" sz="1600" i="0" dirty="0" smtClean="0">
                <a:latin typeface="Helvetica"/>
                <a:cs typeface="Helvetica"/>
              </a:rPr>
              <a:t> Tierra. </a:t>
            </a:r>
            <a:endParaRPr lang="es-ES_tradnl" sz="1600" i="0" dirty="0">
              <a:solidFill>
                <a:srgbClr val="006CFF"/>
              </a:solidFill>
              <a:latin typeface="Helvetica"/>
              <a:cs typeface="Helvetica"/>
            </a:endParaRPr>
          </a:p>
        </p:txBody>
      </p:sp>
      <p:sp>
        <p:nvSpPr>
          <p:cNvPr id="96261" name="AutoShape 5"/>
          <p:cNvSpPr>
            <a:spLocks noChangeArrowheads="1"/>
          </p:cNvSpPr>
          <p:nvPr/>
        </p:nvSpPr>
        <p:spPr bwMode="auto">
          <a:xfrm>
            <a:off x="2654424" y="5390902"/>
            <a:ext cx="1143000" cy="2286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006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96262" name="AutoShape 6"/>
          <p:cNvSpPr>
            <a:spLocks noChangeArrowheads="1"/>
          </p:cNvSpPr>
          <p:nvPr/>
        </p:nvSpPr>
        <p:spPr bwMode="auto">
          <a:xfrm>
            <a:off x="2654424" y="4591001"/>
            <a:ext cx="1143000" cy="2286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006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96264" name="AutoShape 8"/>
          <p:cNvSpPr>
            <a:spLocks noChangeArrowheads="1"/>
          </p:cNvSpPr>
          <p:nvPr/>
        </p:nvSpPr>
        <p:spPr bwMode="auto">
          <a:xfrm>
            <a:off x="2654424" y="3143201"/>
            <a:ext cx="1143000" cy="2286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006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2654424" y="5018286"/>
            <a:ext cx="1143000" cy="2286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006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355976" y="3331270"/>
            <a:ext cx="43541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i="0" dirty="0" err="1">
                <a:solidFill>
                  <a:srgbClr val="006CFF"/>
                </a:solidFill>
                <a:latin typeface="Helvetica"/>
                <a:cs typeface="Helvetica"/>
              </a:rPr>
              <a:t>Epocas</a:t>
            </a:r>
            <a:r>
              <a:rPr lang="es-ES_tradnl" sz="1800" i="0" dirty="0">
                <a:solidFill>
                  <a:srgbClr val="006CFF"/>
                </a:solidFill>
                <a:latin typeface="Helvetica"/>
                <a:cs typeface="Helvetica"/>
              </a:rPr>
              <a:t> </a:t>
            </a:r>
            <a:r>
              <a:rPr lang="es-ES_tradnl" sz="1800" i="0" dirty="0" smtClean="0">
                <a:solidFill>
                  <a:srgbClr val="006CFF"/>
                </a:solidFill>
                <a:latin typeface="Helvetica"/>
                <a:cs typeface="Helvetica"/>
              </a:rPr>
              <a:t>más fr</a:t>
            </a:r>
            <a:r>
              <a:rPr lang="es-ES_tradnl" altLang="ja-JP" sz="1800" i="0" dirty="0" smtClean="0">
                <a:solidFill>
                  <a:srgbClr val="006CFF"/>
                </a:solidFill>
                <a:latin typeface="Helvetica"/>
                <a:cs typeface="Helvetica"/>
              </a:rPr>
              <a:t>ías (extinciones en masa):</a:t>
            </a:r>
            <a:endParaRPr lang="es-ES_tradnl" altLang="ja-JP" sz="1800" i="0" dirty="0">
              <a:solidFill>
                <a:srgbClr val="006CFF"/>
              </a:solidFill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s-ES_tradnl" altLang="ja-JP" sz="1800" i="0" dirty="0" smtClean="0">
                <a:solidFill>
                  <a:srgbClr val="006CFF"/>
                </a:solidFill>
                <a:latin typeface="Helvetica"/>
                <a:cs typeface="Helvetica"/>
              </a:rPr>
              <a:t>Fin </a:t>
            </a:r>
            <a:r>
              <a:rPr lang="es-ES_tradnl" sz="1800" i="0" dirty="0" err="1" smtClean="0">
                <a:solidFill>
                  <a:srgbClr val="006CFF"/>
                </a:solidFill>
                <a:latin typeface="Helvetica"/>
                <a:cs typeface="Helvetica"/>
              </a:rPr>
              <a:t>Precambrico</a:t>
            </a:r>
            <a:r>
              <a:rPr lang="es-ES_tradnl" sz="1800" i="0" dirty="0" smtClean="0">
                <a:solidFill>
                  <a:srgbClr val="006CFF"/>
                </a:solidFill>
                <a:latin typeface="Helvetica"/>
                <a:cs typeface="Helvetica"/>
              </a:rPr>
              <a:t> “</a:t>
            </a:r>
            <a:r>
              <a:rPr lang="es-ES_tradnl" sz="1800" i="0" dirty="0" err="1" smtClean="0">
                <a:solidFill>
                  <a:srgbClr val="006CFF"/>
                </a:solidFill>
                <a:latin typeface="Helvetica"/>
                <a:cs typeface="Helvetica"/>
              </a:rPr>
              <a:t>snowball</a:t>
            </a:r>
            <a:r>
              <a:rPr lang="es-ES_tradnl" sz="1800" i="0" dirty="0" smtClean="0">
                <a:solidFill>
                  <a:srgbClr val="006CFF"/>
                </a:solidFill>
                <a:latin typeface="Helvetica"/>
                <a:cs typeface="Helvetica"/>
              </a:rPr>
              <a:t> </a:t>
            </a:r>
            <a:r>
              <a:rPr lang="es-ES_tradnl" sz="1800" i="0" dirty="0" err="1" smtClean="0">
                <a:solidFill>
                  <a:srgbClr val="006CFF"/>
                </a:solidFill>
                <a:latin typeface="Helvetica"/>
                <a:cs typeface="Helvetica"/>
              </a:rPr>
              <a:t>Earth</a:t>
            </a:r>
            <a:r>
              <a:rPr lang="es-ES_tradnl" sz="1800" i="0" dirty="0" smtClean="0">
                <a:solidFill>
                  <a:srgbClr val="006CFF"/>
                </a:solidFill>
                <a:latin typeface="Helvetica"/>
                <a:cs typeface="Helvetica"/>
              </a:rPr>
              <a:t>”</a:t>
            </a:r>
            <a:endParaRPr lang="es-ES_tradnl" sz="1800" i="0" dirty="0">
              <a:solidFill>
                <a:srgbClr val="006CFF"/>
              </a:solidFill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s-ES_tradnl" sz="1800" i="0" dirty="0" err="1">
                <a:solidFill>
                  <a:srgbClr val="006CFF"/>
                </a:solidFill>
                <a:latin typeface="Helvetica"/>
                <a:cs typeface="Helvetica"/>
              </a:rPr>
              <a:t>Silurico-Ordovicico</a:t>
            </a:r>
            <a:endParaRPr lang="es-ES_tradnl" sz="1800" i="0" dirty="0">
              <a:solidFill>
                <a:srgbClr val="006CFF"/>
              </a:solidFill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s-ES_tradnl" sz="1800" i="0" dirty="0" err="1" smtClean="0">
                <a:solidFill>
                  <a:srgbClr val="006CFF"/>
                </a:solidFill>
                <a:latin typeface="Helvetica"/>
                <a:cs typeface="Helvetica"/>
              </a:rPr>
              <a:t>Permico</a:t>
            </a:r>
            <a:endParaRPr lang="es-ES_tradnl" sz="1800" i="0" dirty="0">
              <a:solidFill>
                <a:srgbClr val="006CFF"/>
              </a:solidFill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s-ES_tradnl" sz="1800" i="0" dirty="0" smtClean="0">
                <a:solidFill>
                  <a:srgbClr val="006CFF"/>
                </a:solidFill>
                <a:latin typeface="Helvetica"/>
                <a:cs typeface="Helvetica"/>
              </a:rPr>
              <a:t>Pleistoceno</a:t>
            </a:r>
            <a:r>
              <a:rPr lang="es-ES_tradnl" sz="1800" i="0" dirty="0" smtClean="0">
                <a:latin typeface="Helvetica"/>
                <a:cs typeface="Helvetica"/>
              </a:rPr>
              <a:t> </a:t>
            </a:r>
            <a:endParaRPr lang="es-ES_tradnl" sz="1800" i="0" dirty="0">
              <a:latin typeface="Helvetica"/>
              <a:cs typeface="Helvetica"/>
            </a:endParaRPr>
          </a:p>
          <a:p>
            <a:endParaRPr lang="es-ES_tradnl" sz="1800" i="0" dirty="0" smtClean="0">
              <a:solidFill>
                <a:srgbClr val="FF0300"/>
              </a:solidFill>
              <a:latin typeface="Helvetica"/>
              <a:cs typeface="Helvetica"/>
            </a:endParaRPr>
          </a:p>
          <a:p>
            <a:r>
              <a:rPr lang="es-ES_tradnl" sz="1800" i="0" dirty="0" smtClean="0">
                <a:solidFill>
                  <a:srgbClr val="FF0300"/>
                </a:solidFill>
                <a:latin typeface="Helvetica"/>
                <a:cs typeface="Helvetica"/>
              </a:rPr>
              <a:t>El </a:t>
            </a:r>
            <a:r>
              <a:rPr lang="es-ES_tradnl" sz="1800" i="0" dirty="0">
                <a:solidFill>
                  <a:srgbClr val="FF0300"/>
                </a:solidFill>
                <a:latin typeface="Helvetica"/>
                <a:cs typeface="Helvetica"/>
              </a:rPr>
              <a:t>Mesozoico y Terciario fueron </a:t>
            </a:r>
            <a:r>
              <a:rPr lang="es-ES_tradnl" sz="1800" i="0" dirty="0" err="1">
                <a:solidFill>
                  <a:srgbClr val="FF0300"/>
                </a:solidFill>
                <a:latin typeface="Helvetica"/>
                <a:cs typeface="Helvetica"/>
              </a:rPr>
              <a:t>calidos</a:t>
            </a:r>
            <a:endParaRPr lang="es-ES_tradnl" sz="1800" i="0" dirty="0">
              <a:solidFill>
                <a:srgbClr val="FF0300"/>
              </a:solidFill>
              <a:latin typeface="Helvetica"/>
              <a:cs typeface="Helvetica"/>
            </a:endParaRPr>
          </a:p>
          <a:p>
            <a:endParaRPr lang="es-ES_tradnl" sz="1800" dirty="0">
              <a:latin typeface="Helvetica"/>
              <a:cs typeface="Helvetica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3131840" y="3763318"/>
            <a:ext cx="609600" cy="533400"/>
          </a:xfrm>
          <a:prstGeom prst="leftArrow">
            <a:avLst>
              <a:gd name="adj1" fmla="val 50000"/>
              <a:gd name="adj2" fmla="val 28571"/>
            </a:avLst>
          </a:prstGeom>
          <a:solidFill>
            <a:srgbClr val="FF0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5907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474216" y="98047"/>
            <a:ext cx="8263384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i="0" dirty="0" smtClean="0">
                <a:solidFill>
                  <a:srgbClr val="FF0000"/>
                </a:solidFill>
                <a:latin typeface="Helvetica"/>
                <a:cs typeface="Helvetica"/>
              </a:rPr>
              <a:t>Factores a medio plazo: LOS CICLOS DE MILANKOVITCH </a:t>
            </a:r>
          </a:p>
          <a:p>
            <a:pPr marL="285750" indent="-285750">
              <a:buFont typeface="Arial"/>
              <a:buChar char="•"/>
            </a:pPr>
            <a:r>
              <a:rPr lang="es-ES_tradnl" sz="1800" i="0" dirty="0" smtClean="0">
                <a:latin typeface="Helvetica"/>
                <a:cs typeface="Helvetica"/>
              </a:rPr>
              <a:t>Ciclos astronómicos de la Tierra con periodicidad de 10</a:t>
            </a:r>
            <a:r>
              <a:rPr lang="es-ES_tradnl" sz="1800" i="0" baseline="30000" dirty="0" smtClean="0">
                <a:latin typeface="Helvetica"/>
                <a:cs typeface="Helvetica"/>
              </a:rPr>
              <a:t>4</a:t>
            </a:r>
            <a:r>
              <a:rPr lang="es-ES_tradnl" sz="1800" i="0" dirty="0">
                <a:latin typeface="Helvetica"/>
                <a:cs typeface="Helvetica"/>
              </a:rPr>
              <a:t>-10</a:t>
            </a:r>
            <a:r>
              <a:rPr lang="es-ES_tradnl" sz="1800" i="0" baseline="30000" dirty="0">
                <a:latin typeface="Helvetica"/>
                <a:cs typeface="Helvetica"/>
              </a:rPr>
              <a:t>5</a:t>
            </a:r>
            <a:r>
              <a:rPr lang="es-ES_tradnl" sz="1800" i="0" dirty="0">
                <a:latin typeface="Helvetica"/>
                <a:cs typeface="Helvetica"/>
              </a:rPr>
              <a:t> </a:t>
            </a:r>
            <a:r>
              <a:rPr lang="es-ES_tradnl" sz="1800" i="0" dirty="0" smtClean="0">
                <a:latin typeface="Helvetica"/>
                <a:cs typeface="Helvetica"/>
              </a:rPr>
              <a:t>años: Oblicuidad, Precession y Excentricidad. </a:t>
            </a:r>
          </a:p>
          <a:p>
            <a:pPr marL="285750" indent="-285750">
              <a:buFont typeface="Arial"/>
              <a:buChar char="•"/>
            </a:pPr>
            <a:r>
              <a:rPr lang="es-ES_tradnl" sz="1800" i="0" dirty="0" smtClean="0">
                <a:latin typeface="Helvetica"/>
                <a:cs typeface="Helvetica"/>
              </a:rPr>
              <a:t>Causa principal de las glaciaciones Pleistocenas</a:t>
            </a:r>
            <a:endParaRPr lang="es-ES_tradnl" sz="1800" i="0" dirty="0">
              <a:latin typeface="Helvetica"/>
              <a:cs typeface="Helvetica"/>
            </a:endParaRPr>
          </a:p>
        </p:txBody>
      </p:sp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0"/>
            <a:ext cx="4648200" cy="35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36" name="Text Box 24"/>
          <p:cNvSpPr txBox="1">
            <a:spLocks noChangeArrowheads="1"/>
          </p:cNvSpPr>
          <p:nvPr/>
        </p:nvSpPr>
        <p:spPr bwMode="auto">
          <a:xfrm>
            <a:off x="2514600" y="5857875"/>
            <a:ext cx="3127466" cy="30777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400" i="0">
                <a:latin typeface="Helvetica"/>
                <a:cs typeface="Helvetica"/>
              </a:rPr>
              <a:t>glaciaciones (ciclos ≈ 100,000 años)</a:t>
            </a:r>
          </a:p>
        </p:txBody>
      </p:sp>
      <p:sp>
        <p:nvSpPr>
          <p:cNvPr id="64539" name="Line 27"/>
          <p:cNvSpPr>
            <a:spLocks noChangeShapeType="1"/>
          </p:cNvSpPr>
          <p:nvPr/>
        </p:nvSpPr>
        <p:spPr bwMode="auto">
          <a:xfrm flipH="1" flipV="1">
            <a:off x="2362200" y="5516563"/>
            <a:ext cx="152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40" name="Line 28"/>
          <p:cNvSpPr>
            <a:spLocks noChangeShapeType="1"/>
          </p:cNvSpPr>
          <p:nvPr/>
        </p:nvSpPr>
        <p:spPr bwMode="auto">
          <a:xfrm flipH="1" flipV="1">
            <a:off x="2743200" y="5440363"/>
            <a:ext cx="76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41" name="Line 29"/>
          <p:cNvSpPr>
            <a:spLocks noChangeShapeType="1"/>
          </p:cNvSpPr>
          <p:nvPr/>
        </p:nvSpPr>
        <p:spPr bwMode="auto">
          <a:xfrm flipV="1">
            <a:off x="3124200" y="5287963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42" name="Line 30"/>
          <p:cNvSpPr>
            <a:spLocks noChangeShapeType="1"/>
          </p:cNvSpPr>
          <p:nvPr/>
        </p:nvSpPr>
        <p:spPr bwMode="auto">
          <a:xfrm flipV="1">
            <a:off x="3429000" y="5440363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43" name="Line 31"/>
          <p:cNvSpPr>
            <a:spLocks noChangeShapeType="1"/>
          </p:cNvSpPr>
          <p:nvPr/>
        </p:nvSpPr>
        <p:spPr bwMode="auto">
          <a:xfrm flipV="1">
            <a:off x="3733800" y="551656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44" name="Line 32"/>
          <p:cNvSpPr>
            <a:spLocks noChangeShapeType="1"/>
          </p:cNvSpPr>
          <p:nvPr/>
        </p:nvSpPr>
        <p:spPr bwMode="auto">
          <a:xfrm flipV="1">
            <a:off x="4038600" y="5287963"/>
            <a:ext cx="762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46" name="Line 34"/>
          <p:cNvSpPr>
            <a:spLocks noChangeShapeType="1"/>
          </p:cNvSpPr>
          <p:nvPr/>
        </p:nvSpPr>
        <p:spPr bwMode="auto">
          <a:xfrm flipV="1">
            <a:off x="4724400" y="5364163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47" name="Line 35"/>
          <p:cNvSpPr>
            <a:spLocks noChangeShapeType="1"/>
          </p:cNvSpPr>
          <p:nvPr/>
        </p:nvSpPr>
        <p:spPr bwMode="auto">
          <a:xfrm flipV="1">
            <a:off x="4953000" y="5364163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48" name="Line 36"/>
          <p:cNvSpPr>
            <a:spLocks noChangeShapeType="1"/>
          </p:cNvSpPr>
          <p:nvPr/>
        </p:nvSpPr>
        <p:spPr bwMode="auto">
          <a:xfrm flipV="1">
            <a:off x="5105400" y="5287963"/>
            <a:ext cx="76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49" name="Line 37"/>
          <p:cNvSpPr>
            <a:spLocks noChangeShapeType="1"/>
          </p:cNvSpPr>
          <p:nvPr/>
        </p:nvSpPr>
        <p:spPr bwMode="auto">
          <a:xfrm flipV="1">
            <a:off x="5334000" y="5287963"/>
            <a:ext cx="152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51" name="Line 39"/>
          <p:cNvSpPr>
            <a:spLocks noChangeShapeType="1"/>
          </p:cNvSpPr>
          <p:nvPr/>
        </p:nvSpPr>
        <p:spPr bwMode="auto">
          <a:xfrm flipV="1">
            <a:off x="4343400" y="5440363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57" name="Freeform 45"/>
          <p:cNvSpPr>
            <a:spLocks/>
          </p:cNvSpPr>
          <p:nvPr/>
        </p:nvSpPr>
        <p:spPr bwMode="auto">
          <a:xfrm>
            <a:off x="1329266" y="3124200"/>
            <a:ext cx="948267" cy="1109133"/>
          </a:xfrm>
          <a:custGeom>
            <a:avLst/>
            <a:gdLst>
              <a:gd name="T0" fmla="*/ 288 w 480"/>
              <a:gd name="T1" fmla="*/ 0 h 768"/>
              <a:gd name="T2" fmla="*/ 0 w 480"/>
              <a:gd name="T3" fmla="*/ 0 h 768"/>
              <a:gd name="T4" fmla="*/ 0 w 480"/>
              <a:gd name="T5" fmla="*/ 768 h 768"/>
              <a:gd name="T6" fmla="*/ 480 w 480"/>
              <a:gd name="T7" fmla="*/ 768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0" h="768">
                <a:moveTo>
                  <a:pt x="288" y="0"/>
                </a:moveTo>
                <a:lnTo>
                  <a:pt x="0" y="0"/>
                </a:lnTo>
                <a:lnTo>
                  <a:pt x="0" y="768"/>
                </a:lnTo>
                <a:lnTo>
                  <a:pt x="480" y="768"/>
                </a:lnTo>
              </a:path>
            </a:pathLst>
          </a:custGeom>
          <a:noFill/>
          <a:ln w="19050" cmpd="sng">
            <a:solidFill>
              <a:schemeClr val="tx1"/>
            </a:solidFill>
            <a:prstDash val="sys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58" name="Text Box 46"/>
          <p:cNvSpPr txBox="1">
            <a:spLocks noChangeArrowheads="1"/>
          </p:cNvSpPr>
          <p:nvPr/>
        </p:nvSpPr>
        <p:spPr bwMode="auto">
          <a:xfrm>
            <a:off x="0" y="3547534"/>
            <a:ext cx="1727200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400" b="1" i="0" dirty="0" err="1" smtClean="0">
                <a:solidFill>
                  <a:srgbClr val="FFFF00"/>
                </a:solidFill>
                <a:latin typeface="Helvetica"/>
                <a:cs typeface="Helvetica"/>
              </a:rPr>
              <a:t>insolación</a:t>
            </a:r>
            <a:r>
              <a:rPr lang="en-US" sz="1400" b="1" i="0" dirty="0">
                <a:solidFill>
                  <a:srgbClr val="FFFF00"/>
                </a:solidFill>
                <a:latin typeface="Helvetica"/>
                <a:cs typeface="Helvetica"/>
              </a:rPr>
              <a:t> </a:t>
            </a:r>
          </a:p>
          <a:p>
            <a:r>
              <a:rPr lang="en-US" sz="1400" b="1" i="0" dirty="0" err="1" smtClean="0">
                <a:solidFill>
                  <a:srgbClr val="FFFF00"/>
                </a:solidFill>
                <a:latin typeface="Helvetica"/>
                <a:cs typeface="Helvetica"/>
              </a:rPr>
              <a:t>diurna</a:t>
            </a:r>
            <a:r>
              <a:rPr lang="en-US" sz="1400" b="1" i="0" dirty="0">
                <a:solidFill>
                  <a:srgbClr val="FFFF00"/>
                </a:solidFill>
                <a:latin typeface="Helvetica"/>
                <a:cs typeface="Helvetica"/>
              </a:rPr>
              <a:t> resultante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925" y="996936"/>
            <a:ext cx="1360989" cy="1549267"/>
          </a:xfrm>
          <a:prstGeom prst="rect">
            <a:avLst/>
          </a:prstGeom>
          <a:noFill/>
          <a:ln w="57150" cmpd="sng">
            <a:solidFill>
              <a:srgbClr val="FF0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32" name="Line 20"/>
          <p:cNvSpPr>
            <a:spLocks noChangeShapeType="1"/>
          </p:cNvSpPr>
          <p:nvPr/>
        </p:nvSpPr>
        <p:spPr bwMode="auto">
          <a:xfrm flipH="1">
            <a:off x="6637865" y="1710268"/>
            <a:ext cx="990601" cy="872066"/>
          </a:xfrm>
          <a:prstGeom prst="line">
            <a:avLst/>
          </a:prstGeom>
          <a:noFill/>
          <a:ln w="38100">
            <a:solidFill>
              <a:srgbClr val="FF0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59" name="Rectangle 47"/>
          <p:cNvSpPr>
            <a:spLocks noChangeArrowheads="1"/>
          </p:cNvSpPr>
          <p:nvPr/>
        </p:nvSpPr>
        <p:spPr bwMode="auto">
          <a:xfrm>
            <a:off x="5638800" y="2362200"/>
            <a:ext cx="990600" cy="457200"/>
          </a:xfrm>
          <a:prstGeom prst="rect">
            <a:avLst/>
          </a:prstGeom>
          <a:noFill/>
          <a:ln w="38100">
            <a:solidFill>
              <a:srgbClr val="FF0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563" y="2673340"/>
            <a:ext cx="1353814" cy="1301814"/>
          </a:xfrm>
          <a:prstGeom prst="rect">
            <a:avLst/>
          </a:prstGeom>
          <a:noFill/>
          <a:ln w="57150" cmpd="sng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31" name="Line 19"/>
          <p:cNvSpPr>
            <a:spLocks noChangeShapeType="1"/>
          </p:cNvSpPr>
          <p:nvPr/>
        </p:nvSpPr>
        <p:spPr bwMode="auto">
          <a:xfrm flipH="1" flipV="1">
            <a:off x="6654800" y="3090334"/>
            <a:ext cx="999067" cy="11006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60" name="Rectangle 48"/>
          <p:cNvSpPr>
            <a:spLocks noChangeArrowheads="1"/>
          </p:cNvSpPr>
          <p:nvPr/>
        </p:nvSpPr>
        <p:spPr bwMode="auto">
          <a:xfrm>
            <a:off x="5638800" y="2895600"/>
            <a:ext cx="990600" cy="45720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89" y="4112675"/>
            <a:ext cx="1360723" cy="1322925"/>
          </a:xfrm>
          <a:prstGeom prst="rect">
            <a:avLst/>
          </a:prstGeom>
          <a:noFill/>
          <a:ln w="57150" cmpd="sng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30" name="Line 18"/>
          <p:cNvSpPr>
            <a:spLocks noChangeShapeType="1"/>
          </p:cNvSpPr>
          <p:nvPr/>
        </p:nvSpPr>
        <p:spPr bwMode="auto">
          <a:xfrm flipH="1" flipV="1">
            <a:off x="6629400" y="3640665"/>
            <a:ext cx="1058333" cy="9482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61" name="Rectangle 49"/>
          <p:cNvSpPr>
            <a:spLocks noChangeArrowheads="1"/>
          </p:cNvSpPr>
          <p:nvPr/>
        </p:nvSpPr>
        <p:spPr bwMode="auto">
          <a:xfrm>
            <a:off x="5638800" y="3429000"/>
            <a:ext cx="990600" cy="45720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64562" name="Rectangle 50"/>
          <p:cNvSpPr>
            <a:spLocks noChangeArrowheads="1"/>
          </p:cNvSpPr>
          <p:nvPr/>
        </p:nvSpPr>
        <p:spPr bwMode="auto">
          <a:xfrm>
            <a:off x="5638800" y="3962400"/>
            <a:ext cx="1219200" cy="457200"/>
          </a:xfrm>
          <a:prstGeom prst="rect">
            <a:avLst/>
          </a:prstGeom>
          <a:noFill/>
          <a:ln w="38100">
            <a:solidFill>
              <a:srgbClr val="FFCA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1921933" y="2260600"/>
            <a:ext cx="4978400" cy="1659467"/>
          </a:xfrm>
          <a:prstGeom prst="roundRect">
            <a:avLst/>
          </a:prstGeom>
          <a:noFill/>
          <a:ln w="19050" cmpd="sng">
            <a:solidFill>
              <a:schemeClr val="tx1"/>
            </a:solidFill>
            <a:prstDash val="sysDash"/>
            <a:round/>
            <a:headEnd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1921933" y="4512733"/>
            <a:ext cx="4978400" cy="1659467"/>
          </a:xfrm>
          <a:prstGeom prst="roundRect">
            <a:avLst/>
          </a:prstGeom>
          <a:noFill/>
          <a:ln w="19050" cmpd="sng">
            <a:solidFill>
              <a:schemeClr val="tx1"/>
            </a:solidFill>
            <a:prstDash val="sysDash"/>
            <a:round/>
            <a:headEnd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latin typeface="Helvetica"/>
              <a:ea typeface="ＭＳ Ｐゴシック" charset="0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6" grpId="0" animBg="1" autoUpdateAnimBg="0"/>
      <p:bldP spid="64539" grpId="0" animBg="1"/>
      <p:bldP spid="64540" grpId="0" animBg="1"/>
      <p:bldP spid="64541" grpId="0" animBg="1"/>
      <p:bldP spid="64542" grpId="0" animBg="1"/>
      <p:bldP spid="64543" grpId="0" animBg="1"/>
      <p:bldP spid="64544" grpId="0" animBg="1"/>
      <p:bldP spid="64546" grpId="0" animBg="1"/>
      <p:bldP spid="64547" grpId="0" animBg="1"/>
      <p:bldP spid="64548" grpId="0" animBg="1"/>
      <p:bldP spid="64549" grpId="0" animBg="1"/>
      <p:bldP spid="645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457200" y="158975"/>
            <a:ext cx="8686800" cy="529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5263" indent="-1952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Factores a</a:t>
            </a:r>
            <a:r>
              <a:rPr lang="en-US" i="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corto</a:t>
            </a:r>
            <a:r>
              <a:rPr lang="en-US" i="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plazo</a:t>
            </a: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i="0" dirty="0" smtClean="0">
                <a:solidFill>
                  <a:srgbClr val="FF0000"/>
                </a:solidFill>
                <a:latin typeface="Chalkboard"/>
                <a:cs typeface="Chalkboard"/>
              </a:rPr>
              <a:t>( &lt; </a:t>
            </a: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10</a:t>
            </a:r>
            <a:r>
              <a:rPr lang="en-US" i="0" baseline="30000" dirty="0">
                <a:solidFill>
                  <a:srgbClr val="FF0000"/>
                </a:solidFill>
                <a:latin typeface="Chalkboard"/>
                <a:cs typeface="Chalkboard"/>
              </a:rPr>
              <a:t>3</a:t>
            </a: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años </a:t>
            </a: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)</a:t>
            </a:r>
          </a:p>
          <a:p>
            <a:pPr marL="0" lvl="1"/>
            <a:endParaRPr lang="en-US" altLang="ja-JP" sz="1800" i="0" smtClean="0">
              <a:latin typeface="Chalkboard"/>
              <a:cs typeface="Chalkboard"/>
            </a:endParaRPr>
          </a:p>
          <a:p>
            <a:pPr marL="0" indent="0"/>
            <a:r>
              <a:rPr lang="en-US" sz="1800" i="0" smtClean="0">
                <a:latin typeface="Chalkboard"/>
                <a:cs typeface="Chalkboard"/>
              </a:rPr>
              <a:t>Occilaciones en las corrientes ocea</a:t>
            </a:r>
            <a:r>
              <a:rPr lang="en-US" altLang="ja-JP" sz="1800" i="0" smtClean="0">
                <a:latin typeface="Chalkboard"/>
                <a:cs typeface="Chalkboard"/>
              </a:rPr>
              <a:t>nicas </a:t>
            </a:r>
            <a:r>
              <a:rPr lang="en-US" altLang="ja-JP" sz="1400" i="0" smtClean="0">
                <a:latin typeface="Chalkboard"/>
                <a:cs typeface="Chalkboard"/>
              </a:rPr>
              <a:t>(‘el Niño’ por ejemplo)</a:t>
            </a:r>
            <a:endParaRPr lang="en-US" altLang="ja-JP" sz="1400" i="0" dirty="0">
              <a:latin typeface="Chalkboard"/>
              <a:cs typeface="Chalkboard"/>
            </a:endParaRPr>
          </a:p>
          <a:p>
            <a:pPr marL="627063" indent="0"/>
            <a:r>
              <a:rPr lang="en-US" altLang="ja-JP" sz="1400" i="0" smtClean="0">
                <a:latin typeface="Chalkboard"/>
                <a:cs typeface="Chalkboard"/>
              </a:rPr>
              <a:t>Corrientes mas debiles =&gt; planeta mas frío</a:t>
            </a:r>
          </a:p>
          <a:p>
            <a:pPr marL="0" indent="0" defTabSz="93663"/>
            <a:r>
              <a:rPr lang="en-US" altLang="ja-JP" sz="1800" i="0" smtClean="0">
                <a:latin typeface="Chalkboard"/>
                <a:cs typeface="Chalkboard"/>
              </a:rPr>
              <a:t>Efecto albedo de la nubosidad</a:t>
            </a:r>
          </a:p>
          <a:p>
            <a:pPr marL="627063" indent="0"/>
            <a:r>
              <a:rPr lang="en-US" altLang="ja-JP" sz="1400" i="0" smtClean="0">
                <a:latin typeface="Chalkboard"/>
                <a:cs typeface="Chalkboard"/>
              </a:rPr>
              <a:t>Las nubes contribuyen</a:t>
            </a:r>
            <a:r>
              <a:rPr lang="en-US" altLang="ja-JP" sz="1400" i="0">
                <a:latin typeface="Chalkboard"/>
                <a:cs typeface="Chalkboard"/>
              </a:rPr>
              <a:t> un 75% al albedo de la </a:t>
            </a:r>
            <a:r>
              <a:rPr lang="en-US" altLang="ja-JP" sz="1400" i="0" smtClean="0">
                <a:latin typeface="Chalkboard"/>
                <a:cs typeface="Chalkboard"/>
              </a:rPr>
              <a:t>Tierra (el </a:t>
            </a:r>
            <a:r>
              <a:rPr lang="en-US" altLang="ja-JP" sz="1400" i="0">
                <a:latin typeface="Chalkboard"/>
                <a:cs typeface="Chalkboard"/>
              </a:rPr>
              <a:t>resto es  cuenta de las capas polares y tierra descubierta</a:t>
            </a:r>
            <a:r>
              <a:rPr lang="en-US" altLang="ja-JP" sz="1400" i="0" smtClean="0">
                <a:latin typeface="Chalkboard"/>
                <a:cs typeface="Chalkboard"/>
              </a:rPr>
              <a:t>). Mayor albedo =&gt; planeta mas frío. </a:t>
            </a:r>
          </a:p>
          <a:p>
            <a:pPr marL="0" indent="0"/>
            <a:r>
              <a:rPr lang="en-US" altLang="ja-JP" sz="1800" i="0" smtClean="0">
                <a:latin typeface="Chalkboard"/>
                <a:cs typeface="Chalkboard"/>
              </a:rPr>
              <a:t>Efecto invernadero</a:t>
            </a:r>
            <a:r>
              <a:rPr lang="en-US" altLang="ja-JP" sz="1800" i="0">
                <a:latin typeface="Chalkboard"/>
                <a:cs typeface="Chalkboard"/>
              </a:rPr>
              <a:t>: </a:t>
            </a:r>
            <a:r>
              <a:rPr lang="en-US" altLang="ja-JP" sz="1800" i="0" smtClean="0">
                <a:latin typeface="Chalkboard"/>
                <a:cs typeface="Chalkboard"/>
              </a:rPr>
              <a:t>H</a:t>
            </a:r>
            <a:r>
              <a:rPr lang="en-US" altLang="ja-JP" sz="1800" i="0" baseline="-25000" smtClean="0">
                <a:latin typeface="Chalkboard"/>
                <a:cs typeface="Chalkboard"/>
              </a:rPr>
              <a:t>2</a:t>
            </a:r>
            <a:r>
              <a:rPr lang="en-US" altLang="ja-JP" sz="1800" i="0" smtClean="0">
                <a:latin typeface="Chalkboard"/>
                <a:cs typeface="Chalkboard"/>
              </a:rPr>
              <a:t>0 - CO</a:t>
            </a:r>
            <a:r>
              <a:rPr lang="en-US" altLang="ja-JP" sz="1800" i="0" baseline="-25000" smtClean="0">
                <a:latin typeface="Chalkboard"/>
                <a:cs typeface="Chalkboard"/>
              </a:rPr>
              <a:t>2</a:t>
            </a:r>
            <a:r>
              <a:rPr lang="en-US" altLang="ja-JP" sz="1800" i="0" smtClean="0">
                <a:latin typeface="Chalkboard"/>
                <a:cs typeface="Chalkboard"/>
              </a:rPr>
              <a:t> - CH</a:t>
            </a:r>
            <a:r>
              <a:rPr lang="en-US" altLang="ja-JP" sz="1800" i="0" baseline="-25000" smtClean="0">
                <a:latin typeface="Chalkboard"/>
                <a:cs typeface="Chalkboard"/>
              </a:rPr>
              <a:t>4</a:t>
            </a:r>
            <a:r>
              <a:rPr lang="en-US" altLang="ja-JP" sz="1800" i="0" smtClean="0">
                <a:latin typeface="Chalkboard"/>
                <a:cs typeface="Chalkboard"/>
              </a:rPr>
              <a:t> </a:t>
            </a:r>
          </a:p>
          <a:p>
            <a:pPr marL="827088" indent="-285750">
              <a:buFont typeface="Arial"/>
              <a:buChar char="•"/>
            </a:pPr>
            <a:r>
              <a:rPr lang="en-US" altLang="ja-JP" sz="1400" i="0">
                <a:latin typeface="Chalkboard"/>
                <a:cs typeface="Chalkboard"/>
              </a:rPr>
              <a:t>El vapor de agua es el principal gas invernadero de la atmosfera debido a su mayor concentración (1-4%) que otros gases.</a:t>
            </a:r>
          </a:p>
          <a:p>
            <a:pPr marL="827088" indent="-285750">
              <a:buFont typeface="Arial"/>
              <a:buChar char="•"/>
            </a:pPr>
            <a:r>
              <a:rPr lang="en-US" altLang="ja-JP" sz="1400" i="0">
                <a:latin typeface="Chalkboard"/>
                <a:cs typeface="Chalkboard"/>
              </a:rPr>
              <a:t>El CO</a:t>
            </a:r>
            <a:r>
              <a:rPr lang="en-US" altLang="ja-JP" sz="1400" i="0" baseline="-25000">
                <a:latin typeface="Chalkboard"/>
                <a:cs typeface="Chalkboard"/>
              </a:rPr>
              <a:t>2</a:t>
            </a:r>
            <a:r>
              <a:rPr lang="en-US" altLang="ja-JP" sz="1400" i="0">
                <a:latin typeface="Chalkboard"/>
                <a:cs typeface="Chalkboard"/>
              </a:rPr>
              <a:t> (0.05%) y CH4 (0.002%) son gases invernadero mas ‘potentes’ pero </a:t>
            </a:r>
            <a:r>
              <a:rPr lang="en-US" altLang="ja-JP" sz="1400" i="0" smtClean="0">
                <a:latin typeface="Chalkboard"/>
                <a:cs typeface="Chalkboard"/>
              </a:rPr>
              <a:t>estan presentes en mucho menor concentración. No obstante, ligeros cambios en su concentración tienen un efecto notable sobre el clima. </a:t>
            </a:r>
          </a:p>
          <a:p>
            <a:pPr marL="827088" indent="-285750">
              <a:buFont typeface="Arial"/>
              <a:buChar char="•"/>
            </a:pPr>
            <a:r>
              <a:rPr lang="en-US" altLang="ja-JP" sz="1400" i="0">
                <a:latin typeface="Chalkboard"/>
                <a:cs typeface="Chalkboard"/>
              </a:rPr>
              <a:t>La </a:t>
            </a:r>
            <a:r>
              <a:rPr lang="en-US" altLang="ja-JP" sz="1400" i="0" smtClean="0">
                <a:latin typeface="Chalkboard"/>
                <a:cs typeface="Chalkboard"/>
              </a:rPr>
              <a:t>concentración del CO</a:t>
            </a:r>
            <a:r>
              <a:rPr lang="en-US" altLang="ja-JP" sz="1400" i="0" baseline="-25000" smtClean="0">
                <a:latin typeface="Chalkboard"/>
                <a:cs typeface="Chalkboard"/>
              </a:rPr>
              <a:t>2</a:t>
            </a:r>
            <a:r>
              <a:rPr lang="en-US" altLang="ja-JP" sz="1400" i="0" smtClean="0">
                <a:latin typeface="Chalkboard"/>
                <a:cs typeface="Chalkboard"/>
              </a:rPr>
              <a:t> depende del equilibrio entre:</a:t>
            </a:r>
            <a:endParaRPr lang="en-US" altLang="ja-JP" sz="1400" i="0" dirty="0" smtClean="0">
              <a:latin typeface="Chalkboard"/>
              <a:cs typeface="Chalkboard"/>
            </a:endParaRPr>
          </a:p>
          <a:p>
            <a:pPr marL="1071563" indent="-285750">
              <a:buFont typeface="Courier New"/>
              <a:buChar char="o"/>
            </a:pPr>
            <a:r>
              <a:rPr lang="en-US" altLang="ja-JP" sz="1400" i="0" smtClean="0">
                <a:latin typeface="Chalkboard"/>
                <a:cs typeface="Chalkboard"/>
              </a:rPr>
              <a:t>Productores </a:t>
            </a:r>
            <a:r>
              <a:rPr lang="en-US" altLang="ja-JP" sz="1400" i="0" dirty="0" smtClean="0">
                <a:latin typeface="Chalkboard"/>
                <a:cs typeface="Chalkboard"/>
              </a:rPr>
              <a:t>de CO</a:t>
            </a:r>
            <a:r>
              <a:rPr lang="en-US" altLang="ja-JP" sz="1400" i="0" baseline="-25000" dirty="0" smtClean="0">
                <a:latin typeface="Chalkboard"/>
                <a:cs typeface="Chalkboard"/>
              </a:rPr>
              <a:t>2</a:t>
            </a:r>
            <a:r>
              <a:rPr lang="en-US" altLang="ja-JP" sz="1400" i="0" dirty="0">
                <a:latin typeface="Chalkboard"/>
                <a:cs typeface="Chalkboard"/>
              </a:rPr>
              <a:t>: </a:t>
            </a:r>
            <a:r>
              <a:rPr lang="en-US" altLang="ja-JP" sz="1400" i="0" dirty="0" err="1">
                <a:latin typeface="Chalkboard"/>
                <a:cs typeface="Chalkboard"/>
              </a:rPr>
              <a:t>V</a:t>
            </a:r>
            <a:r>
              <a:rPr lang="en-US" altLang="ja-JP" sz="1400" i="0" dirty="0" err="1" smtClean="0">
                <a:latin typeface="Chalkboard"/>
                <a:cs typeface="Chalkboard"/>
              </a:rPr>
              <a:t>olcanes</a:t>
            </a:r>
            <a:r>
              <a:rPr lang="en-US" altLang="ja-JP" sz="1400" i="0" dirty="0">
                <a:latin typeface="Chalkboard"/>
                <a:cs typeface="Chalkboard"/>
              </a:rPr>
              <a:t>, </a:t>
            </a:r>
            <a:r>
              <a:rPr lang="en-US" altLang="ja-JP" sz="1400" i="0" dirty="0" err="1">
                <a:latin typeface="Chalkboard"/>
                <a:cs typeface="Chalkboard"/>
              </a:rPr>
              <a:t>Incendios</a:t>
            </a:r>
            <a:r>
              <a:rPr lang="en-US" altLang="ja-JP" sz="1400" i="0" dirty="0">
                <a:latin typeface="Chalkboard"/>
                <a:cs typeface="Chalkboard"/>
              </a:rPr>
              <a:t> </a:t>
            </a:r>
            <a:r>
              <a:rPr lang="en-US" altLang="ja-JP" sz="1400" i="0" dirty="0" err="1">
                <a:latin typeface="Chalkboard"/>
                <a:cs typeface="Chalkboard"/>
              </a:rPr>
              <a:t>forrestales</a:t>
            </a:r>
            <a:r>
              <a:rPr lang="en-US" altLang="ja-JP" sz="1400" i="0" dirty="0">
                <a:latin typeface="Chalkboard"/>
                <a:cs typeface="Chalkboard"/>
              </a:rPr>
              <a:t>, Emisiones </a:t>
            </a:r>
            <a:r>
              <a:rPr lang="en-US" altLang="ja-JP" sz="1400" i="0" dirty="0" err="1" smtClean="0">
                <a:latin typeface="Chalkboard"/>
                <a:cs typeface="Chalkboard"/>
              </a:rPr>
              <a:t>antropogénicas.</a:t>
            </a:r>
            <a:endParaRPr lang="en-US" altLang="ja-JP" sz="1400" i="0" dirty="0" smtClean="0">
              <a:latin typeface="Chalkboard"/>
              <a:cs typeface="Chalkboard"/>
            </a:endParaRPr>
          </a:p>
          <a:p>
            <a:pPr marL="1071563" indent="-285750">
              <a:buFont typeface="Courier New"/>
              <a:buChar char="o"/>
            </a:pPr>
            <a:r>
              <a:rPr lang="en-US" altLang="ja-JP" sz="1400" i="0" dirty="0" err="1" smtClean="0">
                <a:latin typeface="Chalkboard"/>
                <a:cs typeface="Chalkboard"/>
              </a:rPr>
              <a:t>Consumidores</a:t>
            </a:r>
            <a:r>
              <a:rPr lang="en-US" altLang="ja-JP" sz="1400" i="0" dirty="0" smtClean="0">
                <a:latin typeface="Chalkboard"/>
                <a:cs typeface="Chalkboard"/>
              </a:rPr>
              <a:t> de CO</a:t>
            </a:r>
            <a:r>
              <a:rPr lang="en-US" altLang="ja-JP" sz="1400" i="0" baseline="-25000" dirty="0" smtClean="0">
                <a:latin typeface="Chalkboard"/>
                <a:cs typeface="Chalkboard"/>
              </a:rPr>
              <a:t>2</a:t>
            </a:r>
            <a:r>
              <a:rPr lang="en-US" altLang="ja-JP" sz="1400" i="0" smtClean="0">
                <a:latin typeface="Chalkboard"/>
                <a:cs typeface="Chalkboard"/>
              </a:rPr>
              <a:t>: Vegetación y flora marina </a:t>
            </a:r>
            <a:r>
              <a:rPr lang="en-US" altLang="ja-JP" sz="1400" i="0" dirty="0" smtClean="0">
                <a:latin typeface="Chalkboard"/>
                <a:cs typeface="Chalkboard"/>
              </a:rPr>
              <a:t>(</a:t>
            </a:r>
            <a:r>
              <a:rPr lang="en-US" altLang="ja-JP" sz="1400" i="0" dirty="0" err="1" smtClean="0">
                <a:latin typeface="Chalkboard"/>
                <a:cs typeface="Chalkboard"/>
              </a:rPr>
              <a:t>fotosíntesis</a:t>
            </a:r>
            <a:r>
              <a:rPr lang="en-US" altLang="ja-JP" sz="1400" i="0" dirty="0" smtClean="0">
                <a:latin typeface="Chalkboard"/>
                <a:cs typeface="Chalkboard"/>
              </a:rPr>
              <a:t>), </a:t>
            </a:r>
            <a:r>
              <a:rPr lang="en-US" altLang="ja-JP" sz="1400" i="0" dirty="0" err="1">
                <a:latin typeface="Chalkboard"/>
                <a:cs typeface="Chalkboard"/>
              </a:rPr>
              <a:t>M</a:t>
            </a:r>
            <a:r>
              <a:rPr lang="en-US" altLang="ja-JP" sz="1400" i="0" dirty="0" err="1" smtClean="0">
                <a:latin typeface="Chalkboard"/>
                <a:cs typeface="Chalkboard"/>
              </a:rPr>
              <a:t>eteorización</a:t>
            </a:r>
            <a:r>
              <a:rPr lang="en-US" altLang="ja-JP" sz="1400" i="0" dirty="0" smtClean="0">
                <a:latin typeface="Chalkboard"/>
                <a:cs typeface="Chalkboard"/>
              </a:rPr>
              <a:t> </a:t>
            </a:r>
            <a:r>
              <a:rPr lang="en-US" altLang="ja-JP" sz="1400" i="0" dirty="0" err="1" smtClean="0">
                <a:latin typeface="Chalkboard"/>
                <a:cs typeface="Chalkboard"/>
              </a:rPr>
              <a:t>quimica</a:t>
            </a:r>
            <a:r>
              <a:rPr lang="en-US" altLang="ja-JP" sz="1400" i="0" dirty="0" smtClean="0">
                <a:latin typeface="Chalkboard"/>
                <a:cs typeface="Chalkboard"/>
              </a:rPr>
              <a:t> </a:t>
            </a:r>
            <a:r>
              <a:rPr lang="en-US" altLang="ja-JP" sz="1400" i="0" smtClean="0">
                <a:latin typeface="Chalkboard"/>
                <a:cs typeface="Chalkboard"/>
              </a:rPr>
              <a:t>rocas.</a:t>
            </a:r>
          </a:p>
          <a:p>
            <a:pPr marL="1071563" indent="-285750">
              <a:buFont typeface="Courier New"/>
              <a:buChar char="o"/>
            </a:pPr>
            <a:r>
              <a:rPr lang="en-US" altLang="ja-JP" sz="1400" i="0">
                <a:latin typeface="Chalkboard"/>
                <a:cs typeface="Chalkboard"/>
              </a:rPr>
              <a:t>Los oceanos son un enorme almacen de CO</a:t>
            </a:r>
            <a:r>
              <a:rPr lang="en-US" altLang="ja-JP" sz="1400" i="0" baseline="-25000">
                <a:latin typeface="Chalkboard"/>
                <a:cs typeface="Chalkboard"/>
              </a:rPr>
              <a:t>2</a:t>
            </a:r>
            <a:r>
              <a:rPr lang="en-US" altLang="ja-JP" sz="1400" i="0">
                <a:latin typeface="Chalkboard"/>
                <a:cs typeface="Chalkboard"/>
              </a:rPr>
              <a:t>. Contienen 50x mas CO</a:t>
            </a:r>
            <a:r>
              <a:rPr lang="en-US" altLang="ja-JP" sz="1400" i="0" baseline="-25000">
                <a:latin typeface="Chalkboard"/>
                <a:cs typeface="Chalkboard"/>
              </a:rPr>
              <a:t>2</a:t>
            </a:r>
            <a:r>
              <a:rPr lang="en-US" altLang="ja-JP" sz="1400" i="0">
                <a:latin typeface="Chalkboard"/>
                <a:cs typeface="Chalkboard"/>
              </a:rPr>
              <a:t> que la atmosfera! La cantidad que puede absorber disminuye con la temperatura del agua.</a:t>
            </a:r>
            <a:endParaRPr lang="en-US" altLang="ja-JP" sz="1400" i="0" dirty="0" smtClean="0">
              <a:latin typeface="Chalkboard"/>
              <a:cs typeface="Chalkboard"/>
            </a:endParaRPr>
          </a:p>
          <a:p>
            <a:pPr marL="0" indent="0"/>
            <a:r>
              <a:rPr lang="en-US" altLang="ja-JP" sz="1800" i="0" smtClean="0">
                <a:latin typeface="Chalkboard"/>
                <a:cs typeface="Chalkboard"/>
              </a:rPr>
              <a:t>Ciclos </a:t>
            </a:r>
            <a:r>
              <a:rPr lang="en-US" altLang="ja-JP" sz="1800" i="0" dirty="0" err="1" smtClean="0">
                <a:latin typeface="Chalkboard"/>
                <a:cs typeface="Chalkboard"/>
              </a:rPr>
              <a:t>solares</a:t>
            </a:r>
            <a:endParaRPr lang="en-US" altLang="ja-JP" sz="1800" i="0" dirty="0">
              <a:latin typeface="Chalkboard"/>
              <a:cs typeface="Chalkboard"/>
            </a:endParaRPr>
          </a:p>
          <a:p>
            <a:pPr marL="627063" indent="0"/>
            <a:r>
              <a:rPr lang="en-US" altLang="ja-JP" sz="1400" i="0" smtClean="0">
                <a:latin typeface="Chalkboard"/>
                <a:cs typeface="Chalkboard"/>
              </a:rPr>
              <a:t>Son bien conocidos los ciclos </a:t>
            </a:r>
            <a:r>
              <a:rPr lang="en-US" altLang="ja-JP" sz="1400" i="0" dirty="0" smtClean="0">
                <a:latin typeface="Chalkboard"/>
                <a:cs typeface="Chalkboard"/>
              </a:rPr>
              <a:t>de 11 y 22 </a:t>
            </a:r>
            <a:r>
              <a:rPr lang="en-US" altLang="ja-JP" sz="1400" i="0" err="1" smtClean="0">
                <a:latin typeface="Chalkboard"/>
                <a:cs typeface="Chalkboard"/>
              </a:rPr>
              <a:t>años</a:t>
            </a:r>
            <a:r>
              <a:rPr lang="en-US" altLang="ja-JP" sz="1400" i="0" smtClean="0">
                <a:latin typeface="Chalkboard"/>
                <a:cs typeface="Chalkboard"/>
              </a:rPr>
              <a:t> en la intensidad del Sol conocidos como </a:t>
            </a:r>
            <a:r>
              <a:rPr lang="en-US" altLang="ja-JP" sz="1400" i="0" dirty="0" err="1" smtClean="0">
                <a:latin typeface="Chalkboard"/>
                <a:cs typeface="Chalkboard"/>
              </a:rPr>
              <a:t>ciclo</a:t>
            </a:r>
            <a:r>
              <a:rPr lang="en-US" altLang="ja-JP" sz="1400" i="0" dirty="0" smtClean="0">
                <a:latin typeface="Chalkboard"/>
                <a:cs typeface="Chalkboard"/>
              </a:rPr>
              <a:t> de </a:t>
            </a:r>
            <a:r>
              <a:rPr lang="en-US" altLang="ja-JP" sz="1400" i="0" dirty="0" err="1" smtClean="0">
                <a:latin typeface="Chalkboard"/>
                <a:cs typeface="Chalkboard"/>
              </a:rPr>
              <a:t>las</a:t>
            </a:r>
            <a:r>
              <a:rPr lang="en-US" altLang="ja-JP" sz="1400" i="0" dirty="0" smtClean="0">
                <a:latin typeface="Chalkboard"/>
                <a:cs typeface="Chalkboard"/>
              </a:rPr>
              <a:t> </a:t>
            </a:r>
            <a:r>
              <a:rPr lang="en-US" altLang="ja-JP" sz="1400" i="0" dirty="0" err="1" smtClean="0">
                <a:latin typeface="Chalkboard"/>
                <a:cs typeface="Chalkboard"/>
              </a:rPr>
              <a:t>manchas</a:t>
            </a:r>
            <a:r>
              <a:rPr lang="en-US" altLang="ja-JP" sz="1400" i="0" dirty="0" smtClean="0">
                <a:latin typeface="Chalkboard"/>
                <a:cs typeface="Chalkboard"/>
              </a:rPr>
              <a:t> </a:t>
            </a:r>
            <a:r>
              <a:rPr lang="en-US" altLang="ja-JP" sz="1400" i="0" dirty="0" err="1" smtClean="0">
                <a:latin typeface="Chalkboard"/>
                <a:cs typeface="Chalkboard"/>
              </a:rPr>
              <a:t>solares</a:t>
            </a:r>
            <a:r>
              <a:rPr lang="en-US" altLang="ja-JP" sz="1400" i="0" smtClean="0">
                <a:latin typeface="Chalkboard"/>
                <a:cs typeface="Chalkboard"/>
              </a:rPr>
              <a:t>. Parecen haber ciclos </a:t>
            </a:r>
            <a:r>
              <a:rPr lang="en-US" altLang="ja-JP" sz="1400" i="0" dirty="0" err="1" smtClean="0">
                <a:latin typeface="Chalkboard"/>
                <a:cs typeface="Chalkboard"/>
              </a:rPr>
              <a:t>adicionales</a:t>
            </a:r>
            <a:r>
              <a:rPr lang="en-US" altLang="ja-JP" sz="1400" i="0" dirty="0" smtClean="0">
                <a:latin typeface="Chalkboard"/>
                <a:cs typeface="Chalkboard"/>
              </a:rPr>
              <a:t> de 210 y </a:t>
            </a:r>
            <a:r>
              <a:rPr lang="en-US" altLang="ja-JP" sz="1400" i="0" smtClean="0">
                <a:latin typeface="Chalkboard"/>
                <a:cs typeface="Chalkboard"/>
              </a:rPr>
              <a:t>2500 años que aún se estan investigando.</a:t>
            </a:r>
            <a:endParaRPr lang="en-US" altLang="ja-JP" sz="1400" i="0" baseline="-25000" dirty="0">
              <a:latin typeface="Chalkboard"/>
              <a:cs typeface="Chalkboard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0864" y="5502182"/>
            <a:ext cx="886313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i="0" smtClean="0">
                <a:solidFill>
                  <a:srgbClr val="FF0000"/>
                </a:solidFill>
                <a:latin typeface="Chalkboard"/>
                <a:cs typeface="Chalkboard"/>
              </a:rPr>
              <a:t>Estos factores pueden reforzar o amortiguar sus efectos sobre el clima.  Algunos eje</a:t>
            </a:r>
            <a:r>
              <a:rPr lang="es-ES_tradnl" sz="1400" i="0" smtClean="0">
                <a:solidFill>
                  <a:srgbClr val="FF0000"/>
                </a:solidFill>
                <a:latin typeface="Chalkboard"/>
                <a:cs typeface="Chalkboard"/>
              </a:rPr>
              <a:t>mplos:</a:t>
            </a:r>
            <a:endParaRPr lang="es-ES_tradnl" sz="1400" i="0" dirty="0">
              <a:latin typeface="Chalkboard"/>
              <a:cs typeface="Chalkboard"/>
            </a:endParaRPr>
          </a:p>
          <a:p>
            <a:pPr>
              <a:buFont typeface="Times" charset="0"/>
              <a:buNone/>
            </a:pPr>
            <a:r>
              <a:rPr lang="es-ES_tradnl" sz="1400" i="0" smtClean="0">
                <a:latin typeface="Chalkboard"/>
                <a:cs typeface="Chalkboard"/>
              </a:rPr>
              <a:t>aumento de Temp</a:t>
            </a:r>
            <a:r>
              <a:rPr lang="es-ES_tradnl" sz="1400" i="0" dirty="0">
                <a:latin typeface="Chalkboard"/>
                <a:cs typeface="Chalkboard"/>
              </a:rPr>
              <a:t>. - aumenta </a:t>
            </a:r>
            <a:r>
              <a:rPr lang="es-ES_tradnl" sz="1400" i="0" dirty="0" smtClean="0">
                <a:latin typeface="Chalkboard"/>
                <a:cs typeface="Chalkboard"/>
              </a:rPr>
              <a:t>nubosidad </a:t>
            </a:r>
            <a:r>
              <a:rPr lang="es-ES_tradnl" sz="1400" i="0" dirty="0">
                <a:latin typeface="Chalkboard"/>
                <a:cs typeface="Chalkboard"/>
              </a:rPr>
              <a:t>– aumento de </a:t>
            </a:r>
            <a:r>
              <a:rPr lang="es-ES_tradnl" sz="1400" i="0" dirty="0" smtClean="0">
                <a:latin typeface="Chalkboard"/>
                <a:cs typeface="Chalkboard"/>
              </a:rPr>
              <a:t>albedo </a:t>
            </a:r>
            <a:r>
              <a:rPr lang="es-ES_tradnl" sz="1400" i="0" dirty="0">
                <a:latin typeface="Chalkboard"/>
                <a:cs typeface="Chalkboard"/>
              </a:rPr>
              <a:t>– </a:t>
            </a:r>
            <a:r>
              <a:rPr lang="es-ES_tradnl" sz="1400" i="0" dirty="0" smtClean="0">
                <a:latin typeface="Chalkboard"/>
                <a:cs typeface="Chalkboard"/>
              </a:rPr>
              <a:t>bajada de </a:t>
            </a:r>
            <a:r>
              <a:rPr lang="es-ES_tradnl" sz="1400" i="0" dirty="0" err="1" smtClean="0">
                <a:latin typeface="Chalkboard"/>
                <a:cs typeface="Chalkboard"/>
              </a:rPr>
              <a:t>Tempertura</a:t>
            </a:r>
            <a:endParaRPr lang="es-ES_tradnl" sz="1400" i="0" dirty="0">
              <a:latin typeface="Chalkboard"/>
              <a:cs typeface="Chalkboard"/>
            </a:endParaRPr>
          </a:p>
          <a:p>
            <a:r>
              <a:rPr lang="es-ES_tradnl" sz="1400" i="0" smtClean="0">
                <a:latin typeface="Chalkboard"/>
                <a:cs typeface="Chalkboard"/>
              </a:rPr>
              <a:t>aumento de </a:t>
            </a:r>
            <a:r>
              <a:rPr lang="es-ES_tradnl" sz="1400" i="0" dirty="0" err="1">
                <a:latin typeface="Chalkboard"/>
                <a:cs typeface="Chalkboard"/>
              </a:rPr>
              <a:t>Temp</a:t>
            </a:r>
            <a:r>
              <a:rPr lang="es-ES_tradnl" sz="1400" i="0" dirty="0">
                <a:latin typeface="Chalkboard"/>
                <a:cs typeface="Chalkboard"/>
              </a:rPr>
              <a:t>. – </a:t>
            </a:r>
            <a:r>
              <a:rPr lang="es-ES_tradnl" sz="1400" i="0">
                <a:latin typeface="Chalkboard"/>
                <a:cs typeface="Chalkboard"/>
              </a:rPr>
              <a:t>aumento </a:t>
            </a:r>
            <a:r>
              <a:rPr lang="es-ES_tradnl" sz="1400" i="0" smtClean="0">
                <a:latin typeface="Chalkboard"/>
                <a:cs typeface="Chalkboard"/>
              </a:rPr>
              <a:t>la </a:t>
            </a:r>
            <a:r>
              <a:rPr lang="es-ES_tradnl" sz="1400" i="0" dirty="0" err="1">
                <a:latin typeface="Chalkboard"/>
                <a:cs typeface="Chalkboard"/>
              </a:rPr>
              <a:t>meteorización</a:t>
            </a:r>
            <a:r>
              <a:rPr lang="es-ES_tradnl" sz="1400" i="0" dirty="0">
                <a:latin typeface="Chalkboard"/>
                <a:cs typeface="Chalkboard"/>
              </a:rPr>
              <a:t> </a:t>
            </a:r>
            <a:r>
              <a:rPr lang="es-ES_tradnl" sz="1400" i="0" dirty="0" err="1" smtClean="0">
                <a:latin typeface="Chalkboard"/>
                <a:cs typeface="Chalkboard"/>
              </a:rPr>
              <a:t>quimica</a:t>
            </a:r>
            <a:r>
              <a:rPr lang="es-ES_tradnl" sz="1400" i="0" dirty="0" smtClean="0">
                <a:latin typeface="Chalkboard"/>
                <a:cs typeface="Chalkboard"/>
              </a:rPr>
              <a:t> </a:t>
            </a:r>
            <a:r>
              <a:rPr lang="es-ES_tradnl" sz="1400" i="0">
                <a:latin typeface="Chalkboard"/>
                <a:cs typeface="Chalkboard"/>
              </a:rPr>
              <a:t>– mas </a:t>
            </a:r>
            <a:r>
              <a:rPr lang="es-ES_tradnl" sz="1400" i="0" smtClean="0">
                <a:latin typeface="Chalkboard"/>
                <a:cs typeface="Chalkboard"/>
              </a:rPr>
              <a:t>consume de </a:t>
            </a:r>
            <a:r>
              <a:rPr lang="es-ES_tradnl" sz="1400" i="0" dirty="0">
                <a:latin typeface="Chalkboard"/>
                <a:cs typeface="Chalkboard"/>
              </a:rPr>
              <a:t>CO</a:t>
            </a:r>
            <a:r>
              <a:rPr lang="es-ES_tradnl" sz="1400" i="0" baseline="-25000" dirty="0">
                <a:latin typeface="Chalkboard"/>
                <a:cs typeface="Chalkboard"/>
              </a:rPr>
              <a:t>2</a:t>
            </a:r>
            <a:r>
              <a:rPr lang="es-ES_tradnl" sz="1400" i="0" dirty="0">
                <a:latin typeface="Chalkboard"/>
                <a:cs typeface="Chalkboard"/>
              </a:rPr>
              <a:t>– </a:t>
            </a:r>
            <a:r>
              <a:rPr lang="es-ES_tradnl" sz="1400" i="0" dirty="0" smtClean="0">
                <a:latin typeface="Chalkboard"/>
                <a:cs typeface="Chalkboard"/>
              </a:rPr>
              <a:t>baja la </a:t>
            </a:r>
            <a:r>
              <a:rPr lang="es-ES_tradnl" sz="1400" i="0" dirty="0" err="1">
                <a:latin typeface="Chalkboard"/>
                <a:cs typeface="Chalkboard"/>
              </a:rPr>
              <a:t>Temp</a:t>
            </a:r>
            <a:r>
              <a:rPr lang="es-ES_tradnl" sz="1400" i="0" dirty="0">
                <a:latin typeface="Chalkboard"/>
                <a:cs typeface="Chalkboard"/>
              </a:rPr>
              <a:t>.</a:t>
            </a:r>
            <a:endParaRPr lang="es-ES_tradnl" sz="1400" i="0" baseline="-25000" dirty="0">
              <a:latin typeface="Chalkboard"/>
              <a:cs typeface="Chalkboard"/>
            </a:endParaRPr>
          </a:p>
          <a:p>
            <a:pPr>
              <a:buFont typeface="Times" charset="0"/>
              <a:buNone/>
            </a:pPr>
            <a:r>
              <a:rPr lang="es-ES_tradnl" sz="1400" i="0" smtClean="0">
                <a:latin typeface="Chalkboard"/>
                <a:cs typeface="Chalkboard"/>
              </a:rPr>
              <a:t>aumento de Temp</a:t>
            </a:r>
            <a:r>
              <a:rPr lang="es-ES_tradnl" sz="1400" i="0" dirty="0">
                <a:latin typeface="Chalkboard"/>
                <a:cs typeface="Chalkboard"/>
              </a:rPr>
              <a:t>. </a:t>
            </a:r>
            <a:r>
              <a:rPr lang="es-ES_tradnl" sz="1400" i="0">
                <a:latin typeface="Chalkboard"/>
                <a:cs typeface="Chalkboard"/>
              </a:rPr>
              <a:t>– </a:t>
            </a:r>
            <a:r>
              <a:rPr lang="es-ES_tradnl" sz="1400" i="0" smtClean="0">
                <a:latin typeface="Chalkboard"/>
                <a:cs typeface="Chalkboard"/>
              </a:rPr>
              <a:t>menguan las capas </a:t>
            </a:r>
            <a:r>
              <a:rPr lang="es-ES_tradnl" sz="1400" i="0">
                <a:latin typeface="Chalkboard"/>
                <a:cs typeface="Chalkboard"/>
              </a:rPr>
              <a:t>polares </a:t>
            </a:r>
            <a:r>
              <a:rPr lang="es-ES_tradnl" sz="1400" i="0" smtClean="0">
                <a:latin typeface="Chalkboard"/>
                <a:cs typeface="Chalkboard"/>
              </a:rPr>
              <a:t>– disminuye el efecto albedo </a:t>
            </a:r>
            <a:r>
              <a:rPr lang="mr-IN" sz="1400" i="0" smtClean="0">
                <a:latin typeface="Chalkboard"/>
                <a:cs typeface="Chalkboard"/>
              </a:rPr>
              <a:t>–</a:t>
            </a:r>
            <a:r>
              <a:rPr lang="es-ES_tradnl" sz="1400" i="0" smtClean="0">
                <a:latin typeface="Chalkboard"/>
                <a:cs typeface="Chalkboard"/>
              </a:rPr>
              <a:t> aumenta más la Temp</a:t>
            </a:r>
            <a:r>
              <a:rPr lang="es-ES_tradnl" sz="1400" i="0" dirty="0">
                <a:latin typeface="Chalkboard"/>
                <a:cs typeface="Chalkboard"/>
              </a:rPr>
              <a:t>. </a:t>
            </a:r>
          </a:p>
          <a:p>
            <a:pPr>
              <a:buFont typeface="Times" charset="0"/>
              <a:buNone/>
            </a:pPr>
            <a:r>
              <a:rPr lang="es-ES_tradnl" sz="1400" i="0" smtClean="0">
                <a:latin typeface="Chalkboard"/>
                <a:cs typeface="Chalkboard"/>
              </a:rPr>
              <a:t>aumento de </a:t>
            </a:r>
            <a:r>
              <a:rPr lang="es-ES_tradnl" sz="1400" i="0" dirty="0" err="1">
                <a:latin typeface="Chalkboard"/>
                <a:cs typeface="Chalkboard"/>
              </a:rPr>
              <a:t>Temp</a:t>
            </a:r>
            <a:r>
              <a:rPr lang="es-ES_tradnl" sz="1400" i="0" dirty="0">
                <a:latin typeface="Chalkboard"/>
                <a:cs typeface="Chalkboard"/>
              </a:rPr>
              <a:t>. </a:t>
            </a:r>
            <a:r>
              <a:rPr lang="es-ES_tradnl" sz="1400" i="0">
                <a:latin typeface="Chalkboard"/>
                <a:cs typeface="Chalkboard"/>
              </a:rPr>
              <a:t>– </a:t>
            </a:r>
            <a:r>
              <a:rPr lang="es-ES_tradnl" sz="1400" i="0" smtClean="0">
                <a:latin typeface="Chalkboard"/>
                <a:cs typeface="Chalkboard"/>
              </a:rPr>
              <a:t>el mar transfiere CO</a:t>
            </a:r>
            <a:r>
              <a:rPr lang="es-ES_tradnl" sz="1400" i="0" baseline="-25000" smtClean="0">
                <a:latin typeface="Chalkboard"/>
                <a:cs typeface="Chalkboard"/>
              </a:rPr>
              <a:t>2</a:t>
            </a:r>
            <a:r>
              <a:rPr lang="es-ES_tradnl" sz="1400" i="0" smtClean="0">
                <a:latin typeface="Chalkboard"/>
                <a:cs typeface="Chalkboard"/>
              </a:rPr>
              <a:t> a </a:t>
            </a:r>
            <a:r>
              <a:rPr lang="es-ES_tradnl" sz="1400" i="0">
                <a:latin typeface="Chalkboard"/>
                <a:cs typeface="Chalkboard"/>
              </a:rPr>
              <a:t>la </a:t>
            </a:r>
            <a:r>
              <a:rPr lang="es-ES_tradnl" sz="1400" i="0" smtClean="0">
                <a:latin typeface="Chalkboard"/>
                <a:cs typeface="Chalkboard"/>
              </a:rPr>
              <a:t>atmosfera </a:t>
            </a:r>
            <a:r>
              <a:rPr lang="es-ES_tradnl" sz="1400" i="0" dirty="0">
                <a:latin typeface="Chalkboard"/>
                <a:cs typeface="Chalkboard"/>
              </a:rPr>
              <a:t>– </a:t>
            </a:r>
            <a:r>
              <a:rPr lang="es-ES_tradnl" sz="1400" i="0" dirty="0" smtClean="0">
                <a:latin typeface="Chalkboard"/>
                <a:cs typeface="Chalkboard"/>
              </a:rPr>
              <a:t>mas aumento </a:t>
            </a:r>
            <a:r>
              <a:rPr lang="es-ES_tradnl" sz="1400" i="0" dirty="0">
                <a:latin typeface="Chalkboard"/>
                <a:cs typeface="Chalkboard"/>
              </a:rPr>
              <a:t>de </a:t>
            </a:r>
            <a:r>
              <a:rPr lang="es-ES_tradnl" sz="1400" i="0" dirty="0" err="1">
                <a:latin typeface="Chalkboard"/>
                <a:cs typeface="Chalkboard"/>
              </a:rPr>
              <a:t>Temp</a:t>
            </a:r>
            <a:r>
              <a:rPr lang="es-ES_tradnl" sz="1400" i="0" dirty="0">
                <a:latin typeface="Chalkboard"/>
                <a:cs typeface="Chalkboard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496300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 sz="1600" b="1" i="0" dirty="0">
                <a:solidFill>
                  <a:srgbClr val="FF0000"/>
                </a:solidFill>
                <a:latin typeface="Chalkboard"/>
                <a:cs typeface="Chalkboard"/>
              </a:rPr>
              <a:t>INDICADORES </a:t>
            </a:r>
            <a:r>
              <a:rPr lang="es-ES_tradnl" sz="1600" b="1" i="0" dirty="0" smtClean="0">
                <a:solidFill>
                  <a:srgbClr val="FF0000"/>
                </a:solidFill>
                <a:latin typeface="Chalkboard"/>
                <a:cs typeface="Chalkboard"/>
              </a:rPr>
              <a:t>PALEOCLIMATICOS</a:t>
            </a:r>
            <a:endParaRPr lang="es-ES_tradnl" sz="1600" i="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400" i="0" dirty="0" err="1" smtClean="0">
                <a:latin typeface="Chalkboard"/>
                <a:cs typeface="Chalkboard"/>
              </a:rPr>
              <a:t>Depositos </a:t>
            </a:r>
            <a:r>
              <a:rPr lang="es-ES_tradnl" sz="1400" i="0" dirty="0" smtClean="0">
                <a:latin typeface="Chalkboard"/>
                <a:cs typeface="Chalkboard"/>
              </a:rPr>
              <a:t>glaciales (tilita); Arrecifes fosiles = clima </a:t>
            </a:r>
            <a:r>
              <a:rPr lang="es-ES_tradnl" sz="1400" i="0" dirty="0" err="1" smtClean="0">
                <a:latin typeface="Chalkboard"/>
                <a:cs typeface="Chalkboard"/>
              </a:rPr>
              <a:t>calido; Capas de c</a:t>
            </a:r>
            <a:r>
              <a:rPr lang="es-ES_tradnl" sz="1400" i="0" dirty="0" smtClean="0">
                <a:latin typeface="Chalkboard"/>
                <a:cs typeface="Chalkboard"/>
              </a:rPr>
              <a:t>arbón = densa </a:t>
            </a:r>
            <a:r>
              <a:rPr lang="es-ES_tradnl" sz="1400" i="0" dirty="0" err="1" smtClean="0">
                <a:latin typeface="Chalkboard"/>
                <a:cs typeface="Chalkboard"/>
              </a:rPr>
              <a:t>vegetacion</a:t>
            </a:r>
            <a:endParaRPr lang="es-ES_tradnl" sz="1400" i="0" dirty="0"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400" i="0" dirty="0" err="1">
                <a:latin typeface="Chalkboard"/>
                <a:cs typeface="Chalkboard"/>
              </a:rPr>
              <a:t>Es</a:t>
            </a:r>
            <a:r>
              <a:rPr lang="es-ES_tradnl" sz="1400" i="0" dirty="0">
                <a:latin typeface="Chalkboard"/>
                <a:cs typeface="Chalkboard"/>
              </a:rPr>
              <a:t>talactitas, travertino: crecen mas </a:t>
            </a:r>
            <a:r>
              <a:rPr lang="es-ES_tradnl" sz="1400" i="0" dirty="0" err="1">
                <a:latin typeface="Chalkboard"/>
                <a:cs typeface="Chalkboard"/>
              </a:rPr>
              <a:t>rapido</a:t>
            </a:r>
            <a:r>
              <a:rPr lang="es-ES_tradnl" sz="1400" i="0" dirty="0">
                <a:latin typeface="Chalkboard"/>
                <a:cs typeface="Chalkboard"/>
              </a:rPr>
              <a:t> </a:t>
            </a:r>
            <a:r>
              <a:rPr lang="es-ES_tradnl" sz="1400" i="0" dirty="0" smtClean="0">
                <a:latin typeface="Chalkboard"/>
                <a:cs typeface="Chalkboard"/>
              </a:rPr>
              <a:t>cuando el clima es más húmedo (datación por U/Th)</a:t>
            </a:r>
            <a:endParaRPr lang="es-ES_tradnl" sz="1400" i="0" dirty="0"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400" i="0" dirty="0" err="1">
                <a:latin typeface="Chalkboard"/>
                <a:cs typeface="Chalkboard"/>
              </a:rPr>
              <a:t>Dendochronolog</a:t>
            </a:r>
            <a:r>
              <a:rPr lang="es-ES_tradnl" altLang="ja-JP" sz="1400" i="0" dirty="0" err="1">
                <a:latin typeface="Chalkboard"/>
                <a:cs typeface="Chalkboard"/>
              </a:rPr>
              <a:t>ía</a:t>
            </a:r>
            <a:r>
              <a:rPr lang="es-ES_tradnl" altLang="ja-JP" sz="1400" i="0" dirty="0">
                <a:latin typeface="Chalkboard"/>
                <a:cs typeface="Chalkboard"/>
              </a:rPr>
              <a:t>: mediciones del grosor de los anillos de crecimiento de los arboles </a:t>
            </a:r>
          </a:p>
          <a:p>
            <a:pPr marL="285750" indent="-285750">
              <a:buFont typeface="Arial"/>
              <a:buChar char="•"/>
            </a:pPr>
            <a:r>
              <a:rPr lang="es-ES_tradnl" sz="1400" i="0">
                <a:latin typeface="Chalkboard"/>
                <a:cs typeface="Chalkboard"/>
              </a:rPr>
              <a:t>R</a:t>
            </a:r>
            <a:r>
              <a:rPr lang="es-ES_tradnl" sz="1400" i="0" smtClean="0">
                <a:latin typeface="Chalkboard"/>
                <a:cs typeface="Chalkboard"/>
              </a:rPr>
              <a:t>atios </a:t>
            </a:r>
            <a:r>
              <a:rPr lang="es-ES_tradnl" sz="1400" i="0">
                <a:latin typeface="Chalkboard"/>
                <a:cs typeface="Chalkboard"/>
              </a:rPr>
              <a:t>isotópicos </a:t>
            </a:r>
            <a:r>
              <a:rPr lang="es-ES_tradnl" sz="1400" i="0" baseline="30000" smtClean="0">
                <a:solidFill>
                  <a:srgbClr val="FF0300"/>
                </a:solidFill>
                <a:latin typeface="Chalkboard"/>
                <a:cs typeface="Chalkboard"/>
              </a:rPr>
              <a:t>18</a:t>
            </a:r>
            <a:r>
              <a:rPr lang="es-ES_tradnl" sz="1400" i="0" smtClean="0">
                <a:solidFill>
                  <a:srgbClr val="FF0300"/>
                </a:solidFill>
                <a:latin typeface="Chalkboard"/>
                <a:cs typeface="Chalkboard"/>
              </a:rPr>
              <a:t>O</a:t>
            </a:r>
            <a:r>
              <a:rPr lang="es-ES_tradnl" sz="1400" i="0" dirty="0">
                <a:solidFill>
                  <a:srgbClr val="FF0300"/>
                </a:solidFill>
                <a:latin typeface="Chalkboard"/>
                <a:cs typeface="Chalkboard"/>
              </a:rPr>
              <a:t>/</a:t>
            </a:r>
            <a:r>
              <a:rPr lang="es-ES_tradnl" sz="1400" i="0" baseline="30000" dirty="0">
                <a:solidFill>
                  <a:srgbClr val="FF0300"/>
                </a:solidFill>
                <a:latin typeface="Chalkboard"/>
                <a:cs typeface="Chalkboard"/>
              </a:rPr>
              <a:t>16</a:t>
            </a:r>
            <a:r>
              <a:rPr lang="es-ES_tradnl" sz="1400" i="0" dirty="0">
                <a:solidFill>
                  <a:srgbClr val="FF0300"/>
                </a:solidFill>
                <a:latin typeface="Chalkboard"/>
                <a:cs typeface="Chalkboard"/>
              </a:rPr>
              <a:t>O </a:t>
            </a:r>
            <a:r>
              <a:rPr lang="es-ES_tradnl" sz="1400" i="0" dirty="0">
                <a:latin typeface="Chalkboard"/>
                <a:cs typeface="Chalkboard"/>
              </a:rPr>
              <a:t>y </a:t>
            </a:r>
            <a:r>
              <a:rPr lang="es-ES_tradnl" sz="1400" i="0" baseline="30000" dirty="0">
                <a:solidFill>
                  <a:srgbClr val="FF0300"/>
                </a:solidFill>
                <a:latin typeface="Chalkboard"/>
                <a:cs typeface="Chalkboard"/>
              </a:rPr>
              <a:t>2</a:t>
            </a:r>
            <a:r>
              <a:rPr lang="es-ES_tradnl" sz="1400" i="0" dirty="0">
                <a:solidFill>
                  <a:srgbClr val="FF0300"/>
                </a:solidFill>
                <a:latin typeface="Chalkboard"/>
                <a:cs typeface="Chalkboard"/>
              </a:rPr>
              <a:t>H/</a:t>
            </a:r>
            <a:r>
              <a:rPr lang="es-ES_tradnl" sz="1400" i="0" baseline="30000" dirty="0">
                <a:solidFill>
                  <a:srgbClr val="FF0300"/>
                </a:solidFill>
                <a:latin typeface="Chalkboard"/>
                <a:cs typeface="Chalkboard"/>
              </a:rPr>
              <a:t>1</a:t>
            </a:r>
            <a:r>
              <a:rPr lang="es-ES_tradnl" sz="1400" i="0" dirty="0">
                <a:solidFill>
                  <a:srgbClr val="FF0300"/>
                </a:solidFill>
                <a:latin typeface="Chalkboard"/>
                <a:cs typeface="Chalkboard"/>
              </a:rPr>
              <a:t>H </a:t>
            </a:r>
            <a:r>
              <a:rPr lang="es-ES_tradnl" sz="1400" i="0" dirty="0">
                <a:latin typeface="Chalkboard"/>
                <a:cs typeface="Chalkboard"/>
              </a:rPr>
              <a:t>del </a:t>
            </a:r>
            <a:r>
              <a:rPr lang="es-ES_tradnl" sz="1400" i="0">
                <a:latin typeface="Chalkboard"/>
                <a:cs typeface="Chalkboard"/>
              </a:rPr>
              <a:t>hielo </a:t>
            </a:r>
            <a:r>
              <a:rPr lang="es-ES_tradnl" sz="1400" i="0" smtClean="0">
                <a:latin typeface="Chalkboard"/>
                <a:cs typeface="Chalkboard"/>
              </a:rPr>
              <a:t>polar y de carbonato cálcico </a:t>
            </a:r>
            <a:r>
              <a:rPr lang="es-ES_tradnl" sz="1400" i="0">
                <a:latin typeface="Chalkboard"/>
                <a:cs typeface="Chalkboard"/>
              </a:rPr>
              <a:t>(CaCO</a:t>
            </a:r>
            <a:r>
              <a:rPr lang="es-ES_tradnl" sz="1400" i="0" baseline="-25000">
                <a:latin typeface="Chalkboard"/>
                <a:cs typeface="Chalkboard"/>
              </a:rPr>
              <a:t>3</a:t>
            </a:r>
            <a:r>
              <a:rPr lang="es-ES_tradnl" sz="1400" i="0">
                <a:latin typeface="Chalkboard"/>
                <a:cs typeface="Chalkboard"/>
              </a:rPr>
              <a:t>) </a:t>
            </a:r>
            <a:r>
              <a:rPr lang="es-ES_tradnl" sz="1400" i="0" smtClean="0">
                <a:latin typeface="Chalkboard"/>
                <a:cs typeface="Chalkboard"/>
              </a:rPr>
              <a:t>en sedimentos oceánicos. Varían en función de la temperatura media global. </a:t>
            </a:r>
            <a:endParaRPr lang="es-ES_tradnl" sz="1400" i="0" dirty="0">
              <a:latin typeface="Chalkboard"/>
              <a:cs typeface="Chalkboard"/>
            </a:endParaRPr>
          </a:p>
        </p:txBody>
      </p:sp>
      <p:pic>
        <p:nvPicPr>
          <p:cNvPr id="98316" name="Picture 12" descr="Isotope fract_clim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86" y="3273519"/>
            <a:ext cx="54864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7" name="Text Box 13"/>
          <p:cNvSpPr txBox="1">
            <a:spLocks noChangeArrowheads="1"/>
          </p:cNvSpPr>
          <p:nvPr/>
        </p:nvSpPr>
        <p:spPr bwMode="auto">
          <a:xfrm>
            <a:off x="635000" y="4453467"/>
            <a:ext cx="3064851" cy="738664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400" i="0" dirty="0" err="1">
                <a:solidFill>
                  <a:srgbClr val="000090"/>
                </a:solidFill>
                <a:latin typeface="Chalkboard"/>
                <a:cs typeface="Chalkboard"/>
              </a:rPr>
              <a:t>L</a:t>
            </a:r>
            <a:r>
              <a:rPr lang="en-US" sz="1400" i="0" dirty="0" err="1" smtClean="0">
                <a:solidFill>
                  <a:srgbClr val="000090"/>
                </a:solidFill>
                <a:latin typeface="Chalkboard"/>
                <a:cs typeface="Chalkboard"/>
              </a:rPr>
              <a:t>a lluvia</a:t>
            </a:r>
            <a:r>
              <a:rPr lang="en-US" sz="1400" i="0" smtClean="0">
                <a:solidFill>
                  <a:srgbClr val="000090"/>
                </a:solidFill>
                <a:latin typeface="Chalkboard"/>
                <a:cs typeface="Chalkboard"/>
              </a:rPr>
              <a:t> (condensación de vapor) contiene mas </a:t>
            </a:r>
            <a:r>
              <a:rPr lang="en-US" sz="1400" i="0" baseline="30000" smtClean="0">
                <a:solidFill>
                  <a:srgbClr val="000090"/>
                </a:solidFill>
                <a:latin typeface="Chalkboard"/>
                <a:cs typeface="Chalkboard"/>
              </a:rPr>
              <a:t>18</a:t>
            </a:r>
            <a:r>
              <a:rPr lang="en-US" sz="1400" i="0" smtClean="0">
                <a:solidFill>
                  <a:srgbClr val="000090"/>
                </a:solidFill>
                <a:latin typeface="Chalkboard"/>
                <a:cs typeface="Chalkboard"/>
              </a:rPr>
              <a:t>O que el vapor</a:t>
            </a:r>
          </a:p>
          <a:p>
            <a:pPr algn="r"/>
            <a:r>
              <a:rPr lang="en-US" sz="1400" i="0" smtClean="0">
                <a:solidFill>
                  <a:srgbClr val="000090"/>
                </a:solidFill>
                <a:latin typeface="Chalkboard"/>
                <a:cs typeface="Chalkboard"/>
              </a:rPr>
              <a:t>  </a:t>
            </a:r>
            <a:endParaRPr lang="en-US" sz="1400" i="0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524933" y="3632199"/>
            <a:ext cx="4250019" cy="307777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400" i="0" dirty="0" err="1">
                <a:solidFill>
                  <a:srgbClr val="000090"/>
                </a:solidFill>
                <a:latin typeface="Chalkboard"/>
                <a:cs typeface="Chalkboard"/>
              </a:rPr>
              <a:t>El vapor de agua es </a:t>
            </a:r>
            <a:r>
              <a:rPr lang="en-US" sz="1400" i="0" dirty="0" smtClean="0">
                <a:solidFill>
                  <a:srgbClr val="000090"/>
                </a:solidFill>
                <a:latin typeface="Chalkboard"/>
                <a:cs typeface="Chalkboard"/>
              </a:rPr>
              <a:t>cada vez mas rico  en </a:t>
            </a:r>
            <a:r>
              <a:rPr lang="en-US" sz="1400" i="0" baseline="30000" dirty="0" smtClean="0">
                <a:solidFill>
                  <a:srgbClr val="000090"/>
                </a:solidFill>
                <a:latin typeface="Chalkboard"/>
                <a:cs typeface="Chalkboard"/>
              </a:rPr>
              <a:t>16</a:t>
            </a:r>
            <a:r>
              <a:rPr lang="en-US" sz="1400" i="0" dirty="0" smtClean="0">
                <a:solidFill>
                  <a:srgbClr val="000090"/>
                </a:solidFill>
                <a:latin typeface="Chalkboard"/>
                <a:cs typeface="Chalkboard"/>
              </a:rPr>
              <a:t>O</a:t>
            </a:r>
            <a:r>
              <a:rPr lang="en-US" sz="1400" i="0" dirty="0">
                <a:solidFill>
                  <a:srgbClr val="000090"/>
                </a:solidFill>
                <a:latin typeface="Chalkboard"/>
                <a:cs typeface="Chalkboard"/>
              </a:rPr>
              <a:t> </a:t>
            </a: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6523609" y="1995863"/>
            <a:ext cx="1847304" cy="1169551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i="0">
                <a:solidFill>
                  <a:srgbClr val="000090"/>
                </a:solidFill>
                <a:latin typeface="Chalkboard"/>
                <a:cs typeface="Chalkboard"/>
              </a:rPr>
              <a:t>la nieve que cae sobre los polos </a:t>
            </a:r>
            <a:r>
              <a:rPr lang="en-US" sz="1400" i="0" smtClean="0">
                <a:solidFill>
                  <a:srgbClr val="000090"/>
                </a:solidFill>
                <a:latin typeface="Chalkboard"/>
                <a:cs typeface="Chalkboard"/>
              </a:rPr>
              <a:t>contiene promedio  </a:t>
            </a:r>
            <a:r>
              <a:rPr lang="en-US" sz="1400" i="0">
                <a:solidFill>
                  <a:srgbClr val="000090"/>
                </a:solidFill>
                <a:latin typeface="Chalkboard"/>
                <a:cs typeface="Chalkboard"/>
              </a:rPr>
              <a:t>5% menos </a:t>
            </a:r>
            <a:r>
              <a:rPr lang="en-US" sz="1400" i="0" baseline="30000">
                <a:solidFill>
                  <a:srgbClr val="000090"/>
                </a:solidFill>
                <a:latin typeface="Chalkboard"/>
                <a:cs typeface="Chalkboard"/>
              </a:rPr>
              <a:t>18</a:t>
            </a:r>
            <a:r>
              <a:rPr lang="en-US" sz="1400" i="0">
                <a:solidFill>
                  <a:srgbClr val="000090"/>
                </a:solidFill>
                <a:latin typeface="Chalkboard"/>
                <a:cs typeface="Chalkboard"/>
              </a:rPr>
              <a:t>O que el oceano  </a:t>
            </a:r>
          </a:p>
        </p:txBody>
      </p:sp>
      <p:sp>
        <p:nvSpPr>
          <p:cNvPr id="98321" name="Text Box 17"/>
          <p:cNvSpPr txBox="1">
            <a:spLocks noChangeArrowheads="1"/>
          </p:cNvSpPr>
          <p:nvPr/>
        </p:nvSpPr>
        <p:spPr bwMode="auto">
          <a:xfrm>
            <a:off x="1404062" y="1976264"/>
            <a:ext cx="4536504" cy="954107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altLang="ja-JP" sz="1400" i="0">
                <a:latin typeface="Chalkboard"/>
                <a:cs typeface="Chalkboard"/>
              </a:rPr>
              <a:t>Los </a:t>
            </a:r>
            <a:r>
              <a:rPr lang="es-ES_tradnl" altLang="ja-JP" sz="1400" i="0" smtClean="0">
                <a:latin typeface="Chalkboard"/>
                <a:cs typeface="Chalkboard"/>
              </a:rPr>
              <a:t>valores de </a:t>
            </a:r>
            <a:r>
              <a:rPr lang="es-ES_tradnl" sz="1400" i="0" baseline="30000" smtClean="0">
                <a:solidFill>
                  <a:srgbClr val="FF0300"/>
                </a:solidFill>
                <a:latin typeface="Chalkboard"/>
                <a:cs typeface="Chalkboard"/>
              </a:rPr>
              <a:t>18</a:t>
            </a:r>
            <a:r>
              <a:rPr lang="es-ES_tradnl" sz="1400" i="0" smtClean="0">
                <a:solidFill>
                  <a:srgbClr val="FF0300"/>
                </a:solidFill>
                <a:latin typeface="Chalkboard"/>
                <a:cs typeface="Chalkboard"/>
              </a:rPr>
              <a:t>O</a:t>
            </a:r>
            <a:r>
              <a:rPr lang="es-ES_tradnl" sz="1400" i="0" dirty="0">
                <a:solidFill>
                  <a:srgbClr val="FF0300"/>
                </a:solidFill>
                <a:latin typeface="Chalkboard"/>
                <a:cs typeface="Chalkboard"/>
              </a:rPr>
              <a:t>/</a:t>
            </a:r>
            <a:r>
              <a:rPr lang="es-ES_tradnl" sz="1400" i="0" baseline="30000" dirty="0" err="1">
                <a:solidFill>
                  <a:srgbClr val="FF0300"/>
                </a:solidFill>
                <a:latin typeface="Chalkboard"/>
                <a:cs typeface="Chalkboard"/>
              </a:rPr>
              <a:t>16</a:t>
            </a:r>
            <a:r>
              <a:rPr lang="es-ES_tradnl" sz="1400" i="0" dirty="0" err="1">
                <a:solidFill>
                  <a:srgbClr val="FF0300"/>
                </a:solidFill>
                <a:latin typeface="Chalkboard"/>
                <a:cs typeface="Chalkboard"/>
              </a:rPr>
              <a:t>O</a:t>
            </a:r>
            <a:r>
              <a:rPr lang="es-ES_tradnl" sz="1400" i="0" dirty="0">
                <a:solidFill>
                  <a:srgbClr val="FF0300"/>
                </a:solidFill>
                <a:latin typeface="Chalkboard"/>
                <a:cs typeface="Chalkboard"/>
              </a:rPr>
              <a:t> </a:t>
            </a:r>
            <a:r>
              <a:rPr lang="es-ES_tradnl" sz="1400" i="0" dirty="0">
                <a:solidFill>
                  <a:srgbClr val="000000"/>
                </a:solidFill>
                <a:latin typeface="Chalkboard"/>
                <a:cs typeface="Chalkboard"/>
              </a:rPr>
              <a:t>y</a:t>
            </a:r>
            <a:r>
              <a:rPr lang="es-ES_tradnl" sz="1400" i="0" dirty="0">
                <a:solidFill>
                  <a:srgbClr val="FF0300"/>
                </a:solidFill>
                <a:latin typeface="Chalkboard"/>
                <a:cs typeface="Chalkboard"/>
              </a:rPr>
              <a:t> </a:t>
            </a:r>
            <a:r>
              <a:rPr lang="es-ES_tradnl" sz="1400" i="0" baseline="30000" dirty="0" err="1">
                <a:solidFill>
                  <a:srgbClr val="FF0300"/>
                </a:solidFill>
                <a:latin typeface="Chalkboard"/>
                <a:cs typeface="Chalkboard"/>
              </a:rPr>
              <a:t>2</a:t>
            </a:r>
            <a:r>
              <a:rPr lang="es-ES_tradnl" sz="1400" i="0" dirty="0" err="1">
                <a:solidFill>
                  <a:srgbClr val="FF0300"/>
                </a:solidFill>
                <a:latin typeface="Chalkboard"/>
                <a:cs typeface="Chalkboard"/>
              </a:rPr>
              <a:t>H</a:t>
            </a:r>
            <a:r>
              <a:rPr lang="es-ES_tradnl" sz="1400" i="0" dirty="0">
                <a:solidFill>
                  <a:srgbClr val="FF0300"/>
                </a:solidFill>
                <a:latin typeface="Chalkboard"/>
                <a:cs typeface="Chalkboard"/>
              </a:rPr>
              <a:t>/</a:t>
            </a:r>
            <a:r>
              <a:rPr lang="es-ES_tradnl" sz="1400" i="0" baseline="30000" dirty="0" err="1">
                <a:solidFill>
                  <a:srgbClr val="FF0300"/>
                </a:solidFill>
                <a:latin typeface="Chalkboard"/>
                <a:cs typeface="Chalkboard"/>
              </a:rPr>
              <a:t>1</a:t>
            </a:r>
            <a:r>
              <a:rPr lang="es-ES_tradnl" sz="1400" i="0" dirty="0" err="1">
                <a:solidFill>
                  <a:srgbClr val="FF0300"/>
                </a:solidFill>
                <a:latin typeface="Chalkboard"/>
                <a:cs typeface="Chalkboard"/>
              </a:rPr>
              <a:t>H</a:t>
            </a:r>
            <a:r>
              <a:rPr lang="es-ES_tradnl" sz="1400" i="0" dirty="0">
                <a:solidFill>
                  <a:srgbClr val="FF0300"/>
                </a:solidFill>
                <a:latin typeface="Chalkboard"/>
                <a:cs typeface="Chalkboard"/>
              </a:rPr>
              <a:t> </a:t>
            </a:r>
            <a:r>
              <a:rPr lang="es-ES_tradnl" sz="1400" i="0" dirty="0">
                <a:latin typeface="Chalkboard"/>
                <a:cs typeface="Chalkboard"/>
              </a:rPr>
              <a:t>de la nieve que cae sobre los polos son mas bajos que las d</a:t>
            </a:r>
            <a:r>
              <a:rPr lang="es-ES_tradnl" altLang="ja-JP" sz="1400" i="0" dirty="0">
                <a:latin typeface="Chalkboard"/>
                <a:cs typeface="Chalkboard"/>
              </a:rPr>
              <a:t>el agua </a:t>
            </a:r>
            <a:r>
              <a:rPr lang="es-ES_tradnl" altLang="ja-JP" sz="1400" i="0" dirty="0" smtClean="0">
                <a:latin typeface="Chalkboard"/>
                <a:cs typeface="Chalkboard"/>
              </a:rPr>
              <a:t>marina y de las conchas marinas. En </a:t>
            </a:r>
            <a:r>
              <a:rPr lang="es-ES_tradnl" sz="1400" i="0" dirty="0" err="1">
                <a:latin typeface="Chalkboard"/>
                <a:cs typeface="Chalkboard"/>
              </a:rPr>
              <a:t>epocas</a:t>
            </a:r>
            <a:r>
              <a:rPr lang="es-ES_tradnl" sz="1400" i="0" dirty="0">
                <a:latin typeface="Chalkboard"/>
                <a:cs typeface="Chalkboard"/>
              </a:rPr>
              <a:t> </a:t>
            </a:r>
            <a:r>
              <a:rPr lang="es-ES_tradnl" sz="1400" i="0">
                <a:latin typeface="Chalkboard"/>
                <a:cs typeface="Chalkboard"/>
              </a:rPr>
              <a:t>fr</a:t>
            </a:r>
            <a:r>
              <a:rPr lang="es-ES_tradnl" altLang="ja-JP" sz="1400" i="0">
                <a:latin typeface="Chalkboard"/>
                <a:cs typeface="Chalkboard"/>
              </a:rPr>
              <a:t>ías esta</a:t>
            </a:r>
            <a:r>
              <a:rPr lang="es-ES_tradnl" altLang="ja-JP" sz="1400" i="0" smtClean="0">
                <a:latin typeface="Chalkboard"/>
                <a:cs typeface="Chalkboard"/>
              </a:rPr>
              <a:t> </a:t>
            </a:r>
            <a:r>
              <a:rPr lang="es-ES_tradnl" altLang="ja-JP" sz="1400" i="0">
                <a:latin typeface="Chalkboard"/>
                <a:cs typeface="Chalkboard"/>
              </a:rPr>
              <a:t>diferencia </a:t>
            </a:r>
            <a:r>
              <a:rPr lang="es-ES_tradnl" altLang="ja-JP" sz="1400" i="0" smtClean="0">
                <a:latin typeface="Chalkboard"/>
                <a:cs typeface="Chalkboard"/>
              </a:rPr>
              <a:t>se accentúa</a:t>
            </a:r>
          </a:p>
        </p:txBody>
      </p:sp>
      <p:sp>
        <p:nvSpPr>
          <p:cNvPr id="98322" name="Text Box 18"/>
          <p:cNvSpPr txBox="1">
            <a:spLocks noChangeArrowheads="1"/>
          </p:cNvSpPr>
          <p:nvPr/>
        </p:nvSpPr>
        <p:spPr bwMode="auto">
          <a:xfrm>
            <a:off x="118534" y="5494867"/>
            <a:ext cx="2804504" cy="52322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400" i="0">
                <a:solidFill>
                  <a:srgbClr val="000090"/>
                </a:solidFill>
                <a:latin typeface="Chalkboard"/>
                <a:cs typeface="Chalkboard"/>
              </a:rPr>
              <a:t>E</a:t>
            </a:r>
            <a:r>
              <a:rPr lang="en-US" sz="1400" i="0" smtClean="0">
                <a:solidFill>
                  <a:srgbClr val="000090"/>
                </a:solidFill>
                <a:latin typeface="Chalkboard"/>
                <a:cs typeface="Chalkboard"/>
              </a:rPr>
              <a:t>l vapor contiene mas </a:t>
            </a:r>
            <a:r>
              <a:rPr lang="en-US" sz="1400" i="0" baseline="30000" dirty="0">
                <a:solidFill>
                  <a:srgbClr val="000090"/>
                </a:solidFill>
                <a:latin typeface="Chalkboard"/>
                <a:cs typeface="Chalkboard"/>
              </a:rPr>
              <a:t>16</a:t>
            </a:r>
            <a:r>
              <a:rPr lang="en-US" sz="1400" i="0" dirty="0">
                <a:solidFill>
                  <a:srgbClr val="000090"/>
                </a:solidFill>
                <a:latin typeface="Chalkboard"/>
                <a:cs typeface="Chalkboard"/>
              </a:rPr>
              <a:t>O  </a:t>
            </a:r>
          </a:p>
          <a:p>
            <a:pPr algn="r"/>
            <a:r>
              <a:rPr lang="en-US" sz="1400" i="0" dirty="0">
                <a:solidFill>
                  <a:srgbClr val="000090"/>
                </a:solidFill>
                <a:latin typeface="Chalkboard"/>
                <a:cs typeface="Chalkboard"/>
              </a:rPr>
              <a:t>El agua marina  retiene mas </a:t>
            </a:r>
            <a:r>
              <a:rPr lang="en-US" sz="1400" i="0" baseline="30000" dirty="0">
                <a:solidFill>
                  <a:srgbClr val="000090"/>
                </a:solidFill>
                <a:latin typeface="Chalkboard"/>
                <a:cs typeface="Chalkboard"/>
              </a:rPr>
              <a:t>18</a:t>
            </a:r>
            <a:r>
              <a:rPr lang="en-US" sz="1400" i="0" dirty="0">
                <a:solidFill>
                  <a:srgbClr val="000090"/>
                </a:solidFill>
                <a:latin typeface="Chalkboard"/>
                <a:cs typeface="Chalkboard"/>
              </a:rPr>
              <a:t>O</a:t>
            </a:r>
          </a:p>
        </p:txBody>
      </p:sp>
      <p:sp>
        <p:nvSpPr>
          <p:cNvPr id="2" name="Forma libre 1"/>
          <p:cNvSpPr/>
          <p:nvPr/>
        </p:nvSpPr>
        <p:spPr>
          <a:xfrm rot="9000000">
            <a:off x="2963334" y="5858933"/>
            <a:ext cx="270933" cy="262467"/>
          </a:xfrm>
          <a:custGeom>
            <a:avLst/>
            <a:gdLst>
              <a:gd name="connsiteX0" fmla="*/ 270933 w 270933"/>
              <a:gd name="connsiteY0" fmla="*/ 262467 h 262467"/>
              <a:gd name="connsiteX1" fmla="*/ 220133 w 270933"/>
              <a:gd name="connsiteY1" fmla="*/ 93134 h 262467"/>
              <a:gd name="connsiteX2" fmla="*/ 169333 w 270933"/>
              <a:gd name="connsiteY2" fmla="*/ 101600 h 262467"/>
              <a:gd name="connsiteX3" fmla="*/ 118533 w 270933"/>
              <a:gd name="connsiteY3" fmla="*/ 118534 h 262467"/>
              <a:gd name="connsiteX4" fmla="*/ 76200 w 270933"/>
              <a:gd name="connsiteY4" fmla="*/ 59267 h 262467"/>
              <a:gd name="connsiteX5" fmla="*/ 67733 w 270933"/>
              <a:gd name="connsiteY5" fmla="*/ 33867 h 262467"/>
              <a:gd name="connsiteX6" fmla="*/ 59267 w 270933"/>
              <a:gd name="connsiteY6" fmla="*/ 8467 h 262467"/>
              <a:gd name="connsiteX7" fmla="*/ 0 w 270933"/>
              <a:gd name="connsiteY7" fmla="*/ 0 h 26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933" h="262467">
                <a:moveTo>
                  <a:pt x="270933" y="262467"/>
                </a:moveTo>
                <a:cubicBezTo>
                  <a:pt x="210589" y="165916"/>
                  <a:pt x="230811" y="221267"/>
                  <a:pt x="220133" y="93134"/>
                </a:cubicBezTo>
                <a:cubicBezTo>
                  <a:pt x="203200" y="95956"/>
                  <a:pt x="185987" y="97436"/>
                  <a:pt x="169333" y="101600"/>
                </a:cubicBezTo>
                <a:cubicBezTo>
                  <a:pt x="152017" y="105929"/>
                  <a:pt x="118533" y="118534"/>
                  <a:pt x="118533" y="118534"/>
                </a:cubicBezTo>
                <a:cubicBezTo>
                  <a:pt x="76200" y="104422"/>
                  <a:pt x="95956" y="118534"/>
                  <a:pt x="76200" y="59267"/>
                </a:cubicBezTo>
                <a:lnTo>
                  <a:pt x="67733" y="33867"/>
                </a:lnTo>
                <a:cubicBezTo>
                  <a:pt x="64911" y="25400"/>
                  <a:pt x="68102" y="9729"/>
                  <a:pt x="59267" y="8467"/>
                </a:cubicBezTo>
                <a:lnTo>
                  <a:pt x="0" y="0"/>
                </a:lnTo>
              </a:path>
            </a:pathLst>
          </a:custGeom>
          <a:ln>
            <a:solidFill>
              <a:srgbClr val="FF0000"/>
            </a:solidFill>
            <a:headEnd type="triangle"/>
            <a:tailEnd type="non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>
              <a:ln>
                <a:noFill/>
              </a:ln>
              <a:solidFill>
                <a:srgbClr val="E78956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Forma libre 9"/>
          <p:cNvSpPr/>
          <p:nvPr/>
        </p:nvSpPr>
        <p:spPr>
          <a:xfrm rot="9000000">
            <a:off x="3035706" y="5770831"/>
            <a:ext cx="270933" cy="262467"/>
          </a:xfrm>
          <a:custGeom>
            <a:avLst/>
            <a:gdLst>
              <a:gd name="connsiteX0" fmla="*/ 270933 w 270933"/>
              <a:gd name="connsiteY0" fmla="*/ 262467 h 262467"/>
              <a:gd name="connsiteX1" fmla="*/ 220133 w 270933"/>
              <a:gd name="connsiteY1" fmla="*/ 93134 h 262467"/>
              <a:gd name="connsiteX2" fmla="*/ 169333 w 270933"/>
              <a:gd name="connsiteY2" fmla="*/ 101600 h 262467"/>
              <a:gd name="connsiteX3" fmla="*/ 118533 w 270933"/>
              <a:gd name="connsiteY3" fmla="*/ 118534 h 262467"/>
              <a:gd name="connsiteX4" fmla="*/ 76200 w 270933"/>
              <a:gd name="connsiteY4" fmla="*/ 59267 h 262467"/>
              <a:gd name="connsiteX5" fmla="*/ 67733 w 270933"/>
              <a:gd name="connsiteY5" fmla="*/ 33867 h 262467"/>
              <a:gd name="connsiteX6" fmla="*/ 59267 w 270933"/>
              <a:gd name="connsiteY6" fmla="*/ 8467 h 262467"/>
              <a:gd name="connsiteX7" fmla="*/ 0 w 270933"/>
              <a:gd name="connsiteY7" fmla="*/ 0 h 26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933" h="262467">
                <a:moveTo>
                  <a:pt x="270933" y="262467"/>
                </a:moveTo>
                <a:cubicBezTo>
                  <a:pt x="210589" y="165916"/>
                  <a:pt x="230811" y="221267"/>
                  <a:pt x="220133" y="93134"/>
                </a:cubicBezTo>
                <a:cubicBezTo>
                  <a:pt x="203200" y="95956"/>
                  <a:pt x="185987" y="97436"/>
                  <a:pt x="169333" y="101600"/>
                </a:cubicBezTo>
                <a:cubicBezTo>
                  <a:pt x="152017" y="105929"/>
                  <a:pt x="118533" y="118534"/>
                  <a:pt x="118533" y="118534"/>
                </a:cubicBezTo>
                <a:cubicBezTo>
                  <a:pt x="76200" y="104422"/>
                  <a:pt x="95956" y="118534"/>
                  <a:pt x="76200" y="59267"/>
                </a:cubicBezTo>
                <a:lnTo>
                  <a:pt x="67733" y="33867"/>
                </a:lnTo>
                <a:cubicBezTo>
                  <a:pt x="64911" y="25400"/>
                  <a:pt x="68102" y="9729"/>
                  <a:pt x="59267" y="8467"/>
                </a:cubicBezTo>
                <a:lnTo>
                  <a:pt x="0" y="0"/>
                </a:lnTo>
              </a:path>
            </a:pathLst>
          </a:custGeom>
          <a:ln>
            <a:solidFill>
              <a:srgbClr val="FF0000"/>
            </a:solidFill>
            <a:headEnd type="triangle"/>
            <a:tailEnd type="non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>
              <a:ln>
                <a:noFill/>
              </a:ln>
              <a:solidFill>
                <a:srgbClr val="E78956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Forma libre 10"/>
          <p:cNvSpPr/>
          <p:nvPr/>
        </p:nvSpPr>
        <p:spPr>
          <a:xfrm rot="9000000">
            <a:off x="3107713" y="5626815"/>
            <a:ext cx="270933" cy="262467"/>
          </a:xfrm>
          <a:custGeom>
            <a:avLst/>
            <a:gdLst>
              <a:gd name="connsiteX0" fmla="*/ 270933 w 270933"/>
              <a:gd name="connsiteY0" fmla="*/ 262467 h 262467"/>
              <a:gd name="connsiteX1" fmla="*/ 220133 w 270933"/>
              <a:gd name="connsiteY1" fmla="*/ 93134 h 262467"/>
              <a:gd name="connsiteX2" fmla="*/ 169333 w 270933"/>
              <a:gd name="connsiteY2" fmla="*/ 101600 h 262467"/>
              <a:gd name="connsiteX3" fmla="*/ 118533 w 270933"/>
              <a:gd name="connsiteY3" fmla="*/ 118534 h 262467"/>
              <a:gd name="connsiteX4" fmla="*/ 76200 w 270933"/>
              <a:gd name="connsiteY4" fmla="*/ 59267 h 262467"/>
              <a:gd name="connsiteX5" fmla="*/ 67733 w 270933"/>
              <a:gd name="connsiteY5" fmla="*/ 33867 h 262467"/>
              <a:gd name="connsiteX6" fmla="*/ 59267 w 270933"/>
              <a:gd name="connsiteY6" fmla="*/ 8467 h 262467"/>
              <a:gd name="connsiteX7" fmla="*/ 0 w 270933"/>
              <a:gd name="connsiteY7" fmla="*/ 0 h 26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933" h="262467">
                <a:moveTo>
                  <a:pt x="270933" y="262467"/>
                </a:moveTo>
                <a:cubicBezTo>
                  <a:pt x="210589" y="165916"/>
                  <a:pt x="230811" y="221267"/>
                  <a:pt x="220133" y="93134"/>
                </a:cubicBezTo>
                <a:cubicBezTo>
                  <a:pt x="203200" y="95956"/>
                  <a:pt x="185987" y="97436"/>
                  <a:pt x="169333" y="101600"/>
                </a:cubicBezTo>
                <a:cubicBezTo>
                  <a:pt x="152017" y="105929"/>
                  <a:pt x="118533" y="118534"/>
                  <a:pt x="118533" y="118534"/>
                </a:cubicBezTo>
                <a:cubicBezTo>
                  <a:pt x="76200" y="104422"/>
                  <a:pt x="95956" y="118534"/>
                  <a:pt x="76200" y="59267"/>
                </a:cubicBezTo>
                <a:lnTo>
                  <a:pt x="67733" y="33867"/>
                </a:lnTo>
                <a:cubicBezTo>
                  <a:pt x="64911" y="25400"/>
                  <a:pt x="68102" y="9729"/>
                  <a:pt x="59267" y="8467"/>
                </a:cubicBezTo>
                <a:lnTo>
                  <a:pt x="0" y="0"/>
                </a:lnTo>
              </a:path>
            </a:pathLst>
          </a:custGeom>
          <a:ln>
            <a:solidFill>
              <a:srgbClr val="FF0000"/>
            </a:solidFill>
            <a:headEnd type="triangle"/>
            <a:tailEnd type="non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>
              <a:ln>
                <a:noFill/>
              </a:ln>
              <a:solidFill>
                <a:srgbClr val="E78956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254000" y="169333"/>
            <a:ext cx="63415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sz="2000" i="0" baseline="30000">
                <a:latin typeface="Chalkboard"/>
                <a:cs typeface="Chalkboard"/>
              </a:rPr>
              <a:t>18</a:t>
            </a:r>
            <a:r>
              <a:rPr lang="es-ES_tradnl" sz="2000" i="0">
                <a:latin typeface="Chalkboard"/>
                <a:cs typeface="Chalkboard"/>
              </a:rPr>
              <a:t>O/O</a:t>
            </a:r>
            <a:r>
              <a:rPr lang="es-ES_tradnl" sz="2000" i="0" baseline="30000">
                <a:latin typeface="Chalkboard"/>
                <a:cs typeface="Chalkboard"/>
              </a:rPr>
              <a:t>16</a:t>
            </a:r>
            <a:r>
              <a:rPr lang="es-ES_tradnl" sz="2000" i="0">
                <a:latin typeface="Chalkboard"/>
                <a:cs typeface="Chalkboard"/>
              </a:rPr>
              <a:t> en foraminiferos (CaCO</a:t>
            </a:r>
            <a:r>
              <a:rPr lang="es-ES_tradnl" sz="2000" i="0" baseline="-25000">
                <a:latin typeface="Chalkboard"/>
                <a:cs typeface="Chalkboard"/>
              </a:rPr>
              <a:t>3</a:t>
            </a:r>
            <a:r>
              <a:rPr lang="es-ES_tradnl" sz="2000" i="0">
                <a:latin typeface="Chalkboard"/>
                <a:cs typeface="Chalkboard"/>
              </a:rPr>
              <a:t>) marinos</a:t>
            </a:r>
          </a:p>
        </p:txBody>
      </p:sp>
      <p:pic>
        <p:nvPicPr>
          <p:cNvPr id="9933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/>
          <a:stretch/>
        </p:blipFill>
        <p:spPr bwMode="auto">
          <a:xfrm>
            <a:off x="3886200" y="1744133"/>
            <a:ext cx="5257800" cy="270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" y="2135188"/>
            <a:ext cx="367665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41" name="Line 13"/>
          <p:cNvSpPr>
            <a:spLocks noChangeShapeType="1"/>
          </p:cNvSpPr>
          <p:nvPr/>
        </p:nvSpPr>
        <p:spPr bwMode="auto">
          <a:xfrm flipH="1">
            <a:off x="4495799" y="1591733"/>
            <a:ext cx="313268" cy="6180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4460776" y="1311011"/>
            <a:ext cx="22108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i="0" dirty="0" err="1">
                <a:solidFill>
                  <a:srgbClr val="FF0000"/>
                </a:solidFill>
                <a:latin typeface="Chalkboard"/>
                <a:cs typeface="Chalkboard"/>
              </a:rPr>
              <a:t>última</a:t>
            </a:r>
            <a:r>
              <a:rPr lang="en-US" altLang="ja-JP" sz="14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altLang="ja-JP" sz="14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glaciación (Würm)</a:t>
            </a:r>
            <a:endParaRPr lang="en-US" sz="1400" i="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99344" name="Text Box 16"/>
          <p:cNvSpPr txBox="1">
            <a:spLocks noChangeArrowheads="1"/>
          </p:cNvSpPr>
          <p:nvPr/>
        </p:nvSpPr>
        <p:spPr bwMode="auto">
          <a:xfrm>
            <a:off x="5936042" y="1869728"/>
            <a:ext cx="15745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i="0">
                <a:solidFill>
                  <a:srgbClr val="FF0000"/>
                </a:solidFill>
                <a:latin typeface="Chalkboard"/>
                <a:cs typeface="Chalkboard"/>
              </a:rPr>
              <a:t>penúltima glaciación</a:t>
            </a:r>
            <a:endParaRPr lang="en-US" sz="1200" i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672503" y="4996073"/>
            <a:ext cx="2015232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0" smtClean="0">
                <a:solidFill>
                  <a:srgbClr val="FF0300"/>
                </a:solidFill>
                <a:latin typeface="Symbol" charset="2"/>
                <a:ea typeface="Osaka" charset="0"/>
                <a:cs typeface="Symbol" charset="2"/>
              </a:rPr>
              <a:t>d</a:t>
            </a:r>
            <a:r>
              <a:rPr lang="en-US" sz="1600" i="0" baseline="30000" smtClean="0">
                <a:solidFill>
                  <a:srgbClr val="FF0300"/>
                </a:solidFill>
                <a:latin typeface="Helvetica"/>
                <a:ea typeface="Osaka" charset="0"/>
                <a:cs typeface="Helvetica"/>
              </a:rPr>
              <a:t>18</a:t>
            </a:r>
            <a:r>
              <a:rPr lang="en-US" sz="1600" i="0" smtClean="0">
                <a:solidFill>
                  <a:srgbClr val="FF0300"/>
                </a:solidFill>
                <a:latin typeface="Helvetica"/>
                <a:ea typeface="Osaka" charset="0"/>
                <a:cs typeface="Helvetica"/>
              </a:rPr>
              <a:t>O alto = más frío</a:t>
            </a:r>
          </a:p>
          <a:p>
            <a:endParaRPr lang="en-US" sz="1600" i="0" smtClean="0">
              <a:solidFill>
                <a:srgbClr val="FF0300"/>
              </a:solidFill>
              <a:latin typeface="Helvetica"/>
              <a:ea typeface="Osaka" charset="0"/>
              <a:cs typeface="Helvetica"/>
            </a:endParaRPr>
          </a:p>
          <a:p>
            <a:endParaRPr lang="en-US" altLang="ja-JP" sz="1600" i="0" dirty="0">
              <a:solidFill>
                <a:srgbClr val="000000"/>
              </a:solidFill>
              <a:latin typeface="Helvetica"/>
              <a:ea typeface="Osaka" charset="0"/>
              <a:cs typeface="Helvetica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 rot="16200000">
            <a:off x="3079869" y="2688885"/>
            <a:ext cx="1800199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s-ES_tradnl" sz="1400" i="0">
                <a:solidFill>
                  <a:schemeClr val="bg1"/>
                </a:solidFill>
                <a:latin typeface="Chalkboard"/>
                <a:cs typeface="Chalkboard"/>
              </a:rPr>
              <a:t>variación de</a:t>
            </a:r>
            <a:r>
              <a:rPr lang="es-ES_tradnl" sz="2000" i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s-ES_tradnl" sz="2000" i="0">
                <a:solidFill>
                  <a:schemeClr val="bg1"/>
                </a:solidFill>
                <a:latin typeface="Symbol" charset="2"/>
                <a:cs typeface="Symbol" charset="2"/>
              </a:rPr>
              <a:t>d</a:t>
            </a:r>
            <a:r>
              <a:rPr lang="es-ES_tradnl" sz="2000" i="0" baseline="30000">
                <a:solidFill>
                  <a:schemeClr val="bg1"/>
                </a:solidFill>
                <a:latin typeface="Chalkboard"/>
                <a:cs typeface="Chalkboard"/>
              </a:rPr>
              <a:t>18</a:t>
            </a:r>
            <a:r>
              <a:rPr lang="es-ES_tradnl" sz="2000" i="0">
                <a:solidFill>
                  <a:schemeClr val="bg1"/>
                </a:solidFill>
                <a:latin typeface="Chalkboard"/>
                <a:cs typeface="Chalkboard"/>
              </a:rPr>
              <a:t>O</a:t>
            </a:r>
          </a:p>
        </p:txBody>
      </p:sp>
      <p:cxnSp>
        <p:nvCxnSpPr>
          <p:cNvPr id="5" name="Conector recto 4"/>
          <p:cNvCxnSpPr/>
          <p:nvPr/>
        </p:nvCxnSpPr>
        <p:spPr bwMode="auto">
          <a:xfrm>
            <a:off x="4355976" y="2924944"/>
            <a:ext cx="44644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4F81BD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220702" y="2780928"/>
            <a:ext cx="839897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sz="1000" i="0">
                <a:solidFill>
                  <a:schemeClr val="accent2"/>
                </a:solidFill>
                <a:latin typeface="Chalkboard"/>
                <a:cs typeface="Chalkboard"/>
              </a:rPr>
              <a:t>valor medio</a:t>
            </a:r>
            <a:endParaRPr lang="en-US" sz="1000" i="0">
              <a:solidFill>
                <a:schemeClr val="accent2"/>
              </a:solidFill>
              <a:latin typeface="Chalkboard"/>
              <a:cs typeface="Chalkboard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31053" y="1405772"/>
            <a:ext cx="571624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>
            <a:spAutoFit/>
          </a:bodyPr>
          <a:lstStyle/>
          <a:p>
            <a:pPr>
              <a:tabLst>
                <a:tab pos="361950" algn="l"/>
              </a:tabLst>
            </a:pPr>
            <a:r>
              <a:rPr lang="es-ES_tradnl" sz="1600" i="0" dirty="0" err="1">
                <a:latin typeface="Symbol" charset="2"/>
                <a:cs typeface="Symbol" charset="2"/>
              </a:rPr>
              <a:t>d</a:t>
            </a:r>
            <a:r>
              <a:rPr lang="es-ES_tradnl" sz="1600" i="0" cap="all" baseline="30000" dirty="0" err="1">
                <a:latin typeface="Chalkboard"/>
                <a:cs typeface="Chalkboard"/>
              </a:rPr>
              <a:t>18</a:t>
            </a:r>
            <a:r>
              <a:rPr lang="es-ES_tradnl" sz="1600" i="0" cap="all" dirty="0" err="1">
                <a:latin typeface="Chalkboard"/>
                <a:cs typeface="Chalkboard"/>
              </a:rPr>
              <a:t>O</a:t>
            </a:r>
            <a:endParaRPr lang="es-ES_tradnl" sz="1600" i="0" cap="all" dirty="0">
              <a:latin typeface="Chalkboard"/>
              <a:cs typeface="Chalkboard"/>
            </a:endParaRPr>
          </a:p>
        </p:txBody>
      </p:sp>
      <p:sp>
        <p:nvSpPr>
          <p:cNvPr id="99343" name="Line 15"/>
          <p:cNvSpPr>
            <a:spLocks noChangeShapeType="1"/>
          </p:cNvSpPr>
          <p:nvPr/>
        </p:nvSpPr>
        <p:spPr bwMode="auto">
          <a:xfrm flipH="1">
            <a:off x="5508104" y="2108200"/>
            <a:ext cx="537096" cy="1812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004048" y="4204154"/>
            <a:ext cx="2641352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>
            <a:spAutoFit/>
          </a:bodyPr>
          <a:lstStyle/>
          <a:p>
            <a:pPr algn="ctr">
              <a:tabLst>
                <a:tab pos="361950" algn="l"/>
              </a:tabLst>
            </a:pPr>
            <a:r>
              <a:rPr lang="es-ES_tradnl" sz="1400" i="0">
                <a:solidFill>
                  <a:srgbClr val="000000"/>
                </a:solidFill>
                <a:latin typeface="Chalkboard"/>
                <a:cs typeface="Chalkboard"/>
              </a:rPr>
              <a:t>Antigüedad del sedimento analizado (Ka)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016000" y="1794932"/>
            <a:ext cx="24468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sz="1400" i="0">
                <a:latin typeface="Chalkboard"/>
                <a:cs typeface="Chalkboard"/>
              </a:rPr>
              <a:t>foraminiferos (CaCO</a:t>
            </a:r>
            <a:r>
              <a:rPr lang="es-ES_tradnl" sz="1400" i="0" baseline="-25000">
                <a:latin typeface="Chalkboard"/>
                <a:cs typeface="Chalkboard"/>
              </a:rPr>
              <a:t>3</a:t>
            </a:r>
            <a:r>
              <a:rPr lang="es-ES_tradnl" sz="1400" i="0">
                <a:latin typeface="Chalkboard"/>
                <a:cs typeface="Chalkboard"/>
              </a:rPr>
              <a:t>)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4436534" y="5384800"/>
            <a:ext cx="4555149" cy="1236133"/>
            <a:chOff x="160867" y="5596466"/>
            <a:chExt cx="4555149" cy="1236133"/>
          </a:xfrm>
        </p:grpSpPr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683568" y="6524822"/>
              <a:ext cx="3456384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>
              <a:spAutoFit/>
            </a:bodyPr>
            <a:lstStyle/>
            <a:p>
              <a:pPr>
                <a:tabLst>
                  <a:tab pos="361950" algn="l"/>
                </a:tabLst>
              </a:pPr>
              <a:r>
                <a:rPr lang="es-ES_tradnl" sz="1400" dirty="0" err="1">
                  <a:solidFill>
                    <a:srgbClr val="000000"/>
                  </a:solidFill>
                  <a:latin typeface="Times New Roman"/>
                  <a:cs typeface="Times New Roman"/>
                </a:rPr>
                <a:t>smow</a:t>
              </a:r>
              <a:r>
                <a:rPr lang="es-ES_tradnl" sz="1400" i="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= </a:t>
              </a:r>
              <a:r>
                <a:rPr lang="es-ES_tradnl" sz="1400" i="0" dirty="0" err="1">
                  <a:solidFill>
                    <a:srgbClr val="000000"/>
                  </a:solidFill>
                  <a:latin typeface="Times New Roman"/>
                  <a:cs typeface="Times New Roman"/>
                </a:rPr>
                <a:t>standard</a:t>
              </a:r>
              <a:r>
                <a:rPr lang="es-ES_tradnl" sz="1400" i="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mean </a:t>
              </a:r>
              <a:r>
                <a:rPr lang="es-ES_tradnl" sz="1400" i="0" dirty="0" err="1">
                  <a:solidFill>
                    <a:srgbClr val="000000"/>
                  </a:solidFill>
                  <a:latin typeface="Times New Roman"/>
                  <a:cs typeface="Times New Roman"/>
                </a:rPr>
                <a:t>ocean</a:t>
              </a:r>
              <a:r>
                <a:rPr lang="es-ES_tradnl" sz="1400" i="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s-ES_tradnl" sz="1400" i="0" dirty="0" err="1">
                  <a:solidFill>
                    <a:srgbClr val="000000"/>
                  </a:solidFill>
                  <a:latin typeface="Times New Roman"/>
                  <a:cs typeface="Times New Roman"/>
                </a:rPr>
                <a:t>water</a:t>
              </a:r>
              <a:endParaRPr lang="es-ES_tradnl" sz="1400" i="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3" name="Imagen 2" descr="Screen shot 2014-12-16 at 11.10.45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52" r="1482" b="6870"/>
            <a:stretch/>
          </p:blipFill>
          <p:spPr>
            <a:xfrm>
              <a:off x="179512" y="5635847"/>
              <a:ext cx="4536504" cy="935608"/>
            </a:xfrm>
            <a:prstGeom prst="rect">
              <a:avLst/>
            </a:prstGeom>
          </p:spPr>
        </p:pic>
        <p:sp>
          <p:nvSpPr>
            <p:cNvPr id="4" name="Rectángulo redondeado 3"/>
            <p:cNvSpPr/>
            <p:nvPr/>
          </p:nvSpPr>
          <p:spPr>
            <a:xfrm>
              <a:off x="160867" y="5596466"/>
              <a:ext cx="4529666" cy="1236133"/>
            </a:xfrm>
            <a:prstGeom prst="roundRect">
              <a:avLst/>
            </a:prstGeom>
            <a:ln w="1905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_tradnl"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pliocene poleistocene clim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95355"/>
            <a:ext cx="8305800" cy="24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755576" y="4318331"/>
            <a:ext cx="8016875" cy="1815882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400" i="0" dirty="0" err="1">
                <a:solidFill>
                  <a:srgbClr val="FF0000"/>
                </a:solidFill>
                <a:latin typeface="Helvetica"/>
                <a:ea typeface="Osaka" charset="0"/>
                <a:cs typeface="Helvetica"/>
              </a:rPr>
              <a:t>Temperatura</a:t>
            </a:r>
            <a:r>
              <a:rPr lang="en-US" sz="1400" i="0" dirty="0">
                <a:solidFill>
                  <a:srgbClr val="FF0000"/>
                </a:solidFill>
                <a:latin typeface="Helvetica"/>
                <a:ea typeface="Osaka" charset="0"/>
                <a:cs typeface="Helvetica"/>
              </a:rPr>
              <a:t> </a:t>
            </a:r>
            <a:r>
              <a:rPr lang="en-US" sz="1400" i="0" dirty="0" err="1">
                <a:solidFill>
                  <a:srgbClr val="FF0000"/>
                </a:solidFill>
                <a:latin typeface="Helvetica"/>
                <a:ea typeface="Osaka" charset="0"/>
                <a:cs typeface="Helvetica"/>
              </a:rPr>
              <a:t>durante</a:t>
            </a:r>
            <a:r>
              <a:rPr lang="en-US" sz="1400" i="0" dirty="0">
                <a:solidFill>
                  <a:srgbClr val="FF0000"/>
                </a:solidFill>
                <a:latin typeface="Helvetica"/>
                <a:ea typeface="Osaka" charset="0"/>
                <a:cs typeface="Helvetica"/>
              </a:rPr>
              <a:t> los </a:t>
            </a:r>
            <a:r>
              <a:rPr lang="en-US" sz="1400" i="0" dirty="0" err="1">
                <a:solidFill>
                  <a:srgbClr val="FF0000"/>
                </a:solidFill>
                <a:latin typeface="Helvetica"/>
                <a:ea typeface="Osaka" charset="0"/>
                <a:cs typeface="Helvetica"/>
              </a:rPr>
              <a:t>ultimos</a:t>
            </a:r>
            <a:r>
              <a:rPr lang="en-US" sz="1400" i="0" dirty="0">
                <a:solidFill>
                  <a:srgbClr val="FF0000"/>
                </a:solidFill>
                <a:latin typeface="Helvetica"/>
                <a:ea typeface="Osaka" charset="0"/>
                <a:cs typeface="Helvetica"/>
              </a:rPr>
              <a:t> 5 </a:t>
            </a:r>
            <a:r>
              <a:rPr lang="en-US" sz="1400" i="0" smtClean="0">
                <a:solidFill>
                  <a:srgbClr val="FF0000"/>
                </a:solidFill>
                <a:latin typeface="Helvetica"/>
                <a:ea typeface="Osaka" charset="0"/>
                <a:cs typeface="Helvetica"/>
              </a:rPr>
              <a:t>Ma </a:t>
            </a:r>
            <a:r>
              <a:rPr lang="en-US" sz="1400" i="0" smtClean="0">
                <a:latin typeface="Helvetica"/>
                <a:ea typeface="Osaka" charset="0"/>
                <a:cs typeface="Helvetica"/>
              </a:rPr>
              <a:t>a </a:t>
            </a:r>
            <a:r>
              <a:rPr lang="en-US" sz="1400" i="0" dirty="0" err="1">
                <a:latin typeface="Helvetica"/>
                <a:ea typeface="Osaka" charset="0"/>
                <a:cs typeface="Helvetica"/>
              </a:rPr>
              <a:t>partir</a:t>
            </a:r>
            <a:r>
              <a:rPr lang="en-US" sz="1400" i="0" dirty="0">
                <a:latin typeface="Helvetica"/>
                <a:ea typeface="Osaka" charset="0"/>
                <a:cs typeface="Helvetica"/>
              </a:rPr>
              <a:t> de </a:t>
            </a:r>
            <a:r>
              <a:rPr lang="en-US" sz="1400" i="0" dirty="0" err="1" smtClean="0">
                <a:latin typeface="Helvetica"/>
                <a:ea typeface="Osaka" charset="0"/>
                <a:cs typeface="Helvetica"/>
              </a:rPr>
              <a:t>valores</a:t>
            </a:r>
            <a:r>
              <a:rPr lang="en-US" sz="1400" i="0" dirty="0" smtClean="0">
                <a:latin typeface="Helvetica"/>
                <a:ea typeface="Osaka" charset="0"/>
                <a:cs typeface="Helvetica"/>
              </a:rPr>
              <a:t> </a:t>
            </a:r>
            <a:r>
              <a:rPr lang="en-US" sz="1400" i="0" dirty="0" err="1" smtClean="0">
                <a:latin typeface="Helvetica"/>
                <a:ea typeface="Osaka" charset="0"/>
                <a:cs typeface="Helvetica"/>
              </a:rPr>
              <a:t>d</a:t>
            </a:r>
            <a:r>
              <a:rPr lang="en-US" sz="1400" i="0" baseline="30000" dirty="0" err="1" smtClean="0">
                <a:latin typeface="Helvetica"/>
                <a:ea typeface="Osaka" charset="0"/>
                <a:cs typeface="Helvetica"/>
              </a:rPr>
              <a:t>18</a:t>
            </a:r>
            <a:r>
              <a:rPr lang="en-US" sz="1400" i="0" dirty="0" err="1" smtClean="0">
                <a:latin typeface="Helvetica"/>
                <a:ea typeface="Osaka" charset="0"/>
                <a:cs typeface="Helvetica"/>
              </a:rPr>
              <a:t>O</a:t>
            </a:r>
            <a:r>
              <a:rPr lang="en-US" sz="1400" i="0" dirty="0" smtClean="0">
                <a:latin typeface="Helvetica"/>
                <a:ea typeface="Osaka" charset="0"/>
                <a:cs typeface="Helvetica"/>
              </a:rPr>
              <a:t> de micro-</a:t>
            </a:r>
            <a:r>
              <a:rPr lang="en-US" sz="1400" i="0" dirty="0" err="1" smtClean="0">
                <a:latin typeface="Helvetica"/>
                <a:ea typeface="Osaka" charset="0"/>
                <a:cs typeface="Helvetica"/>
              </a:rPr>
              <a:t>fosiles</a:t>
            </a:r>
            <a:r>
              <a:rPr lang="en-US" sz="1400" i="0" dirty="0" smtClean="0">
                <a:latin typeface="Helvetica"/>
                <a:ea typeface="Osaka" charset="0"/>
                <a:cs typeface="Helvetica"/>
              </a:rPr>
              <a:t> (</a:t>
            </a:r>
            <a:r>
              <a:rPr lang="en-US" sz="1400" i="0" dirty="0" err="1">
                <a:latin typeface="Helvetica"/>
                <a:ea typeface="Osaka" charset="0"/>
                <a:cs typeface="Helvetica"/>
              </a:rPr>
              <a:t>CaCO</a:t>
            </a:r>
            <a:r>
              <a:rPr lang="en-US" sz="1400" i="0" baseline="-25000" dirty="0" err="1">
                <a:latin typeface="Helvetica"/>
                <a:ea typeface="Osaka" charset="0"/>
                <a:cs typeface="Helvetica"/>
              </a:rPr>
              <a:t>3</a:t>
            </a:r>
            <a:r>
              <a:rPr lang="en-US" sz="1400" i="0">
                <a:latin typeface="Helvetica"/>
                <a:ea typeface="Osaka" charset="0"/>
                <a:cs typeface="Helvetica"/>
              </a:rPr>
              <a:t>) </a:t>
            </a:r>
            <a:r>
              <a:rPr lang="en-US" sz="1400" i="0" smtClean="0">
                <a:latin typeface="Helvetica"/>
                <a:ea typeface="Osaka" charset="0"/>
                <a:cs typeface="Helvetica"/>
              </a:rPr>
              <a:t>en </a:t>
            </a:r>
            <a:r>
              <a:rPr lang="en-US" sz="1400" i="0" dirty="0" err="1" smtClean="0">
                <a:latin typeface="Helvetica"/>
                <a:ea typeface="Osaka" charset="0"/>
                <a:cs typeface="Helvetica"/>
              </a:rPr>
              <a:t>sedimentos</a:t>
            </a:r>
            <a:r>
              <a:rPr lang="en-US" sz="1400" i="0" dirty="0" smtClean="0">
                <a:latin typeface="Helvetica"/>
                <a:ea typeface="Osaka" charset="0"/>
                <a:cs typeface="Helvetica"/>
              </a:rPr>
              <a:t> </a:t>
            </a:r>
            <a:r>
              <a:rPr lang="en-US" sz="1400" i="0" dirty="0" err="1" smtClean="0">
                <a:latin typeface="Helvetica"/>
                <a:ea typeface="Osaka" charset="0"/>
                <a:cs typeface="Helvetica"/>
              </a:rPr>
              <a:t>oceanicos</a:t>
            </a:r>
            <a:r>
              <a:rPr lang="en-US" sz="1400" i="0" dirty="0">
                <a:latin typeface="Helvetica"/>
                <a:ea typeface="Osaka" charset="0"/>
                <a:cs typeface="Helvetica"/>
              </a:rPr>
              <a:t> </a:t>
            </a:r>
            <a:r>
              <a:rPr lang="en-US" sz="1400" i="0" dirty="0" smtClean="0">
                <a:latin typeface="Helvetica"/>
                <a:ea typeface="Osaka" charset="0"/>
                <a:cs typeface="Helvetica"/>
              </a:rPr>
              <a:t>(</a:t>
            </a:r>
            <a:r>
              <a:rPr lang="en-US" sz="1400" i="0" dirty="0" err="1">
                <a:latin typeface="Helvetica"/>
                <a:ea typeface="Osaka" charset="0"/>
                <a:cs typeface="Helvetica"/>
              </a:rPr>
              <a:t>Lisiecki</a:t>
            </a:r>
            <a:r>
              <a:rPr lang="en-US" sz="1400" i="0" dirty="0">
                <a:latin typeface="Helvetica"/>
                <a:ea typeface="Osaka" charset="0"/>
                <a:cs typeface="Helvetica"/>
              </a:rPr>
              <a:t> and </a:t>
            </a:r>
            <a:r>
              <a:rPr lang="en-US" sz="1400" i="0" dirty="0" err="1">
                <a:latin typeface="Helvetica"/>
                <a:ea typeface="Osaka" charset="0"/>
                <a:cs typeface="Helvetica"/>
              </a:rPr>
              <a:t>Raymo</a:t>
            </a:r>
            <a:r>
              <a:rPr lang="en-US" sz="1400" i="0" dirty="0">
                <a:latin typeface="Helvetica"/>
                <a:ea typeface="Osaka" charset="0"/>
                <a:cs typeface="Helvetica"/>
              </a:rPr>
              <a:t>, 2005)</a:t>
            </a:r>
            <a:r>
              <a:rPr lang="en-US" altLang="ja-JP" sz="1400" i="0" dirty="0">
                <a:latin typeface="Helvetica"/>
                <a:ea typeface="Osaka" charset="0"/>
                <a:cs typeface="Helvetica"/>
              </a:rPr>
              <a:t>. </a:t>
            </a:r>
            <a:r>
              <a:rPr lang="en-US" sz="1400" i="0" dirty="0">
                <a:latin typeface="Helvetica"/>
                <a:ea typeface="Osaka" charset="0"/>
                <a:cs typeface="Helvetica"/>
              </a:rPr>
              <a:t>La </a:t>
            </a:r>
            <a:r>
              <a:rPr lang="en-US" sz="1400" i="0" dirty="0" err="1">
                <a:latin typeface="Helvetica"/>
                <a:ea typeface="Osaka" charset="0"/>
                <a:cs typeface="Helvetica"/>
              </a:rPr>
              <a:t>linea</a:t>
            </a:r>
            <a:r>
              <a:rPr lang="en-US" sz="1400" i="0" dirty="0">
                <a:latin typeface="Helvetica"/>
                <a:ea typeface="Osaka" charset="0"/>
                <a:cs typeface="Helvetica"/>
              </a:rPr>
              <a:t> </a:t>
            </a:r>
            <a:r>
              <a:rPr lang="en-US" sz="1400" i="0" dirty="0" err="1">
                <a:latin typeface="Helvetica"/>
                <a:ea typeface="Osaka" charset="0"/>
                <a:cs typeface="Helvetica"/>
              </a:rPr>
              <a:t>gris</a:t>
            </a:r>
            <a:r>
              <a:rPr lang="en-US" sz="1400" i="0" dirty="0">
                <a:latin typeface="Helvetica"/>
                <a:ea typeface="Osaka" charset="0"/>
                <a:cs typeface="Helvetica"/>
              </a:rPr>
              <a:t> </a:t>
            </a:r>
            <a:r>
              <a:rPr lang="en-US" sz="1400" i="0" dirty="0" err="1">
                <a:latin typeface="Helvetica"/>
                <a:ea typeface="Osaka" charset="0"/>
                <a:cs typeface="Helvetica"/>
              </a:rPr>
              <a:t>puntillada</a:t>
            </a:r>
            <a:r>
              <a:rPr lang="en-US" sz="1400" i="0" dirty="0">
                <a:latin typeface="Helvetica"/>
                <a:ea typeface="Osaka" charset="0"/>
                <a:cs typeface="Helvetica"/>
              </a:rPr>
              <a:t> </a:t>
            </a:r>
            <a:r>
              <a:rPr lang="en-US" sz="1400" i="0" dirty="0" err="1" smtClean="0">
                <a:latin typeface="Helvetica"/>
                <a:ea typeface="Osaka" charset="0"/>
                <a:cs typeface="Helvetica"/>
              </a:rPr>
              <a:t>marca</a:t>
            </a:r>
            <a:r>
              <a:rPr lang="en-US" sz="1400" i="0" dirty="0" smtClean="0">
                <a:latin typeface="Helvetica"/>
                <a:ea typeface="Osaka" charset="0"/>
                <a:cs typeface="Helvetica"/>
              </a:rPr>
              <a:t> la </a:t>
            </a:r>
            <a:r>
              <a:rPr lang="en-US" sz="1400" i="0" dirty="0" err="1">
                <a:latin typeface="Helvetica"/>
                <a:ea typeface="Osaka" charset="0"/>
                <a:cs typeface="Helvetica"/>
              </a:rPr>
              <a:t>temperatura</a:t>
            </a:r>
            <a:r>
              <a:rPr lang="en-US" sz="1400" i="0" dirty="0">
                <a:latin typeface="Helvetica"/>
                <a:ea typeface="Osaka" charset="0"/>
                <a:cs typeface="Helvetica"/>
              </a:rPr>
              <a:t> media </a:t>
            </a:r>
            <a:r>
              <a:rPr lang="en-US" sz="1400" i="0" dirty="0" err="1" smtClean="0">
                <a:latin typeface="Helvetica"/>
                <a:ea typeface="Osaka" charset="0"/>
                <a:cs typeface="Helvetica"/>
              </a:rPr>
              <a:t>anual</a:t>
            </a:r>
            <a:r>
              <a:rPr lang="en-US" sz="1400" i="0" dirty="0" smtClean="0">
                <a:latin typeface="Helvetica"/>
                <a:ea typeface="Osaka" charset="0"/>
                <a:cs typeface="Helvetica"/>
              </a:rPr>
              <a:t> global </a:t>
            </a:r>
            <a:r>
              <a:rPr lang="en-US" sz="1400" i="0" dirty="0" err="1">
                <a:latin typeface="Helvetica"/>
                <a:ea typeface="Osaka" charset="0"/>
                <a:cs typeface="Helvetica"/>
              </a:rPr>
              <a:t>desde</a:t>
            </a:r>
            <a:r>
              <a:rPr lang="en-US" sz="1400" i="0" dirty="0">
                <a:latin typeface="Helvetica"/>
                <a:ea typeface="Osaka" charset="0"/>
                <a:cs typeface="Helvetica"/>
              </a:rPr>
              <a:t> 1950</a:t>
            </a:r>
            <a:r>
              <a:rPr lang="en-US" sz="1400" i="0">
                <a:latin typeface="Helvetica"/>
                <a:ea typeface="Osaka" charset="0"/>
                <a:cs typeface="Helvetica"/>
              </a:rPr>
              <a:t>. </a:t>
            </a:r>
          </a:p>
          <a:p>
            <a:endParaRPr lang="en-US" sz="1400" i="0">
              <a:latin typeface="Helvetica"/>
              <a:ea typeface="Osaka" charset="0"/>
              <a:cs typeface="Helvetica"/>
            </a:endParaRPr>
          </a:p>
          <a:p>
            <a:r>
              <a:rPr lang="en-US" sz="1400" i="0" smtClean="0">
                <a:latin typeface="Helvetica"/>
                <a:ea typeface="Osaka" charset="0"/>
                <a:cs typeface="Helvetica"/>
              </a:rPr>
              <a:t>Observa </a:t>
            </a:r>
            <a:r>
              <a:rPr lang="en-US" sz="1400" i="0" err="1" smtClean="0">
                <a:latin typeface="Helvetica"/>
                <a:ea typeface="Osaka" charset="0"/>
                <a:cs typeface="Helvetica"/>
              </a:rPr>
              <a:t>que</a:t>
            </a:r>
            <a:r>
              <a:rPr lang="en-US" sz="1400" i="0" smtClean="0">
                <a:latin typeface="Helvetica"/>
                <a:ea typeface="Osaka" charset="0"/>
                <a:cs typeface="Helvetica"/>
              </a:rPr>
              <a:t> el </a:t>
            </a:r>
            <a:r>
              <a:rPr lang="en-US" sz="1400" i="0" dirty="0" err="1" smtClean="0">
                <a:latin typeface="Helvetica"/>
                <a:ea typeface="Osaka" charset="0"/>
                <a:cs typeface="Helvetica"/>
              </a:rPr>
              <a:t>P</a:t>
            </a:r>
            <a:r>
              <a:rPr lang="en-US" altLang="ja-JP" sz="1400" i="0" dirty="0" err="1" smtClean="0">
                <a:latin typeface="Helvetica"/>
                <a:ea typeface="Osaka" charset="0"/>
                <a:cs typeface="Helvetica"/>
              </a:rPr>
              <a:t>lioceno</a:t>
            </a:r>
            <a:r>
              <a:rPr lang="en-US" altLang="ja-JP" sz="1400" i="0" dirty="0" smtClean="0">
                <a:latin typeface="Helvetica"/>
                <a:ea typeface="Osaka" charset="0"/>
                <a:cs typeface="Helvetica"/>
              </a:rPr>
              <a:t> </a:t>
            </a:r>
            <a:r>
              <a:rPr lang="en-US" altLang="ja-JP" sz="1400" i="0" dirty="0">
                <a:latin typeface="Helvetica"/>
                <a:ea typeface="Osaka" charset="0"/>
                <a:cs typeface="Helvetica"/>
              </a:rPr>
              <a:t>y </a:t>
            </a:r>
            <a:r>
              <a:rPr lang="en-US" altLang="ja-JP" sz="1400" i="0" dirty="0" err="1">
                <a:latin typeface="Helvetica"/>
                <a:ea typeface="Osaka" charset="0"/>
                <a:cs typeface="Helvetica"/>
              </a:rPr>
              <a:t>Mioceno</a:t>
            </a:r>
            <a:r>
              <a:rPr lang="en-US" altLang="ja-JP" sz="1400" i="0" dirty="0">
                <a:latin typeface="Helvetica"/>
                <a:ea typeface="Osaka" charset="0"/>
                <a:cs typeface="Helvetica"/>
              </a:rPr>
              <a:t> </a:t>
            </a:r>
            <a:r>
              <a:rPr lang="en-US" altLang="ja-JP" sz="1400" i="0" dirty="0" err="1" smtClean="0">
                <a:latin typeface="Helvetica"/>
                <a:ea typeface="Osaka" charset="0"/>
                <a:cs typeface="Helvetica"/>
              </a:rPr>
              <a:t>fueron</a:t>
            </a:r>
            <a:r>
              <a:rPr lang="en-US" altLang="ja-JP" sz="1400" i="0" dirty="0" smtClean="0">
                <a:latin typeface="Helvetica"/>
                <a:ea typeface="Osaka" charset="0"/>
                <a:cs typeface="Helvetica"/>
              </a:rPr>
              <a:t> </a:t>
            </a:r>
            <a:r>
              <a:rPr lang="en-US" altLang="ja-JP" sz="1400" i="0" err="1" smtClean="0">
                <a:latin typeface="Helvetica"/>
                <a:ea typeface="Osaka" charset="0"/>
                <a:cs typeface="Helvetica"/>
              </a:rPr>
              <a:t>epocas</a:t>
            </a:r>
            <a:r>
              <a:rPr lang="en-US" altLang="ja-JP" sz="1400" i="0" smtClean="0">
                <a:latin typeface="Helvetica"/>
                <a:ea typeface="Osaka" charset="0"/>
                <a:cs typeface="Helvetica"/>
              </a:rPr>
              <a:t> mas calidas que la actual, y que la temperatura media durante el Pleistoceno es significativamente mas baja, con fuertes </a:t>
            </a:r>
            <a:r>
              <a:rPr lang="en-US" altLang="ja-JP" sz="1400" i="0" dirty="0" err="1" smtClean="0">
                <a:latin typeface="Helvetica"/>
                <a:ea typeface="Osaka" charset="0"/>
                <a:cs typeface="Helvetica"/>
              </a:rPr>
              <a:t>fluctuaciones</a:t>
            </a:r>
            <a:r>
              <a:rPr lang="en-US" altLang="ja-JP" sz="1400" i="0" dirty="0" smtClean="0">
                <a:latin typeface="Helvetica"/>
                <a:ea typeface="Osaka" charset="0"/>
                <a:cs typeface="Helvetica"/>
              </a:rPr>
              <a:t> </a:t>
            </a:r>
            <a:r>
              <a:rPr lang="en-US" altLang="ja-JP" sz="1400" i="0" smtClean="0">
                <a:latin typeface="Helvetica"/>
                <a:ea typeface="Osaka" charset="0"/>
                <a:cs typeface="Helvetica"/>
              </a:rPr>
              <a:t>entre </a:t>
            </a:r>
            <a:r>
              <a:rPr lang="en-US" sz="1400" i="0" smtClean="0">
                <a:latin typeface="Helvetica"/>
                <a:ea typeface="Osaka" charset="0"/>
                <a:cs typeface="Helvetica"/>
              </a:rPr>
              <a:t>-</a:t>
            </a:r>
            <a:r>
              <a:rPr lang="en-US" sz="1400" i="0" dirty="0" smtClean="0">
                <a:latin typeface="Helvetica"/>
                <a:ea typeface="Osaka" charset="0"/>
                <a:cs typeface="Helvetica"/>
              </a:rPr>
              <a:t>8°</a:t>
            </a:r>
            <a:r>
              <a:rPr lang="en-US" sz="1400" i="0" smtClean="0">
                <a:latin typeface="Helvetica"/>
                <a:ea typeface="Osaka" charset="0"/>
                <a:cs typeface="Helvetica"/>
              </a:rPr>
              <a:t>C y +</a:t>
            </a:r>
            <a:r>
              <a:rPr lang="en-US" sz="1400" i="0" dirty="0">
                <a:latin typeface="Helvetica"/>
                <a:ea typeface="Osaka" charset="0"/>
                <a:cs typeface="Helvetica"/>
              </a:rPr>
              <a:t>2°</a:t>
            </a:r>
            <a:r>
              <a:rPr lang="en-US" sz="1400" i="0" dirty="0" smtClean="0">
                <a:latin typeface="Helvetica"/>
                <a:ea typeface="Osaka" charset="0"/>
                <a:cs typeface="Helvetica"/>
              </a:rPr>
              <a:t>C relativo al clima actual. </a:t>
            </a:r>
            <a:r>
              <a:rPr lang="en-US" altLang="ja-JP" sz="1400" i="0" smtClean="0">
                <a:latin typeface="Helvetica"/>
                <a:ea typeface="Osaka" charset="0"/>
                <a:cs typeface="Helvetica"/>
              </a:rPr>
              <a:t>Los </a:t>
            </a:r>
            <a:r>
              <a:rPr lang="en-US" altLang="ja-JP" sz="1400" i="0" dirty="0" err="1" smtClean="0">
                <a:latin typeface="Helvetica"/>
                <a:ea typeface="Osaka" charset="0"/>
                <a:cs typeface="Helvetica"/>
              </a:rPr>
              <a:t>principales</a:t>
            </a:r>
            <a:r>
              <a:rPr lang="en-US" altLang="ja-JP" sz="1400" i="0" dirty="0" smtClean="0">
                <a:latin typeface="Helvetica"/>
                <a:ea typeface="Osaka" charset="0"/>
                <a:cs typeface="Helvetica"/>
              </a:rPr>
              <a:t> </a:t>
            </a:r>
            <a:r>
              <a:rPr lang="en-US" altLang="ja-JP" sz="1400" i="0" dirty="0" err="1" smtClean="0">
                <a:latin typeface="Helvetica"/>
                <a:ea typeface="Osaka" charset="0"/>
                <a:cs typeface="Helvetica"/>
              </a:rPr>
              <a:t>ciclos</a:t>
            </a:r>
            <a:r>
              <a:rPr lang="en-US" altLang="ja-JP" sz="1400" i="0" dirty="0" smtClean="0">
                <a:latin typeface="Helvetica"/>
                <a:ea typeface="Osaka" charset="0"/>
                <a:cs typeface="Helvetica"/>
              </a:rPr>
              <a:t> son de </a:t>
            </a:r>
            <a:r>
              <a:rPr lang="en-US" altLang="ja-JP" sz="1400" b="1" i="0" dirty="0" err="1" smtClean="0">
                <a:solidFill>
                  <a:srgbClr val="008000"/>
                </a:solidFill>
                <a:latin typeface="Helvetica"/>
                <a:ea typeface="Osaka" charset="0"/>
                <a:cs typeface="Helvetica"/>
              </a:rPr>
              <a:t>41ka</a:t>
            </a:r>
            <a:r>
              <a:rPr lang="en-US" altLang="ja-JP" sz="1400" b="1" i="0" dirty="0" smtClean="0">
                <a:solidFill>
                  <a:srgbClr val="008000"/>
                </a:solidFill>
                <a:latin typeface="Helvetica"/>
                <a:ea typeface="Osaka" charset="0"/>
                <a:cs typeface="Helvetica"/>
              </a:rPr>
              <a:t> </a:t>
            </a:r>
            <a:r>
              <a:rPr lang="en-US" altLang="ja-JP" sz="1400" b="1" i="0" dirty="0">
                <a:solidFill>
                  <a:srgbClr val="008000"/>
                </a:solidFill>
                <a:latin typeface="Helvetica"/>
                <a:ea typeface="Osaka" charset="0"/>
                <a:cs typeface="Helvetica"/>
              </a:rPr>
              <a:t>y </a:t>
            </a:r>
            <a:r>
              <a:rPr lang="en-US" altLang="ja-JP" sz="1400" b="1" i="0" dirty="0" err="1" smtClean="0">
                <a:solidFill>
                  <a:srgbClr val="008000"/>
                </a:solidFill>
                <a:latin typeface="Helvetica"/>
                <a:ea typeface="Osaka" charset="0"/>
                <a:cs typeface="Helvetica"/>
              </a:rPr>
              <a:t>100ka. </a:t>
            </a:r>
            <a:r>
              <a:rPr lang="en-US" altLang="ja-JP" sz="1400" i="0" dirty="0" err="1" smtClean="0">
                <a:latin typeface="Helvetica"/>
                <a:ea typeface="Osaka" charset="0"/>
                <a:cs typeface="Helvetica"/>
              </a:rPr>
              <a:t>Esto c</a:t>
            </a:r>
            <a:r>
              <a:rPr lang="en-US" altLang="ja-JP" sz="1400" i="0" smtClean="0">
                <a:latin typeface="Helvetica"/>
                <a:ea typeface="Osaka" charset="0"/>
                <a:cs typeface="Helvetica"/>
              </a:rPr>
              <a:t>oncuerda con los </a:t>
            </a:r>
            <a:r>
              <a:rPr lang="en-US" altLang="ja-JP" sz="1400" i="0" dirty="0" err="1" smtClean="0">
                <a:latin typeface="Helvetica"/>
                <a:ea typeface="Osaka" charset="0"/>
                <a:cs typeface="Helvetica"/>
              </a:rPr>
              <a:t>ciclos</a:t>
            </a:r>
            <a:r>
              <a:rPr lang="en-US" altLang="ja-JP" sz="1400" i="0" dirty="0" smtClean="0">
                <a:latin typeface="Helvetica"/>
                <a:ea typeface="Osaka" charset="0"/>
                <a:cs typeface="Helvetica"/>
              </a:rPr>
              <a:t> teóricos de Milankovitch</a:t>
            </a:r>
            <a:r>
              <a:rPr lang="en-US" altLang="ja-JP" sz="1400" i="0" dirty="0">
                <a:latin typeface="Helvetica"/>
                <a:ea typeface="Osaka" charset="0"/>
                <a:cs typeface="Helvetica"/>
              </a:rPr>
              <a:t>. </a:t>
            </a:r>
          </a:p>
        </p:txBody>
      </p:sp>
      <p:sp>
        <p:nvSpPr>
          <p:cNvPr id="157700" name="Freeform 4"/>
          <p:cNvSpPr>
            <a:spLocks/>
          </p:cNvSpPr>
          <p:nvPr/>
        </p:nvSpPr>
        <p:spPr bwMode="auto">
          <a:xfrm>
            <a:off x="1371600" y="1276355"/>
            <a:ext cx="6477000" cy="901700"/>
          </a:xfrm>
          <a:custGeom>
            <a:avLst/>
            <a:gdLst>
              <a:gd name="T0" fmla="*/ 4080 w 4080"/>
              <a:gd name="T1" fmla="*/ 8 h 568"/>
              <a:gd name="T2" fmla="*/ 3504 w 4080"/>
              <a:gd name="T3" fmla="*/ 8 h 568"/>
              <a:gd name="T4" fmla="*/ 2928 w 4080"/>
              <a:gd name="T5" fmla="*/ 56 h 568"/>
              <a:gd name="T6" fmla="*/ 2304 w 4080"/>
              <a:gd name="T7" fmla="*/ 152 h 568"/>
              <a:gd name="T8" fmla="*/ 1536 w 4080"/>
              <a:gd name="T9" fmla="*/ 344 h 568"/>
              <a:gd name="T10" fmla="*/ 624 w 4080"/>
              <a:gd name="T11" fmla="*/ 536 h 568"/>
              <a:gd name="T12" fmla="*/ 240 w 4080"/>
              <a:gd name="T13" fmla="*/ 536 h 568"/>
              <a:gd name="T14" fmla="*/ 0 w 4080"/>
              <a:gd name="T15" fmla="*/ 536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080" h="568">
                <a:moveTo>
                  <a:pt x="4080" y="8"/>
                </a:moveTo>
                <a:cubicBezTo>
                  <a:pt x="3888" y="4"/>
                  <a:pt x="3696" y="0"/>
                  <a:pt x="3504" y="8"/>
                </a:cubicBezTo>
                <a:cubicBezTo>
                  <a:pt x="3312" y="16"/>
                  <a:pt x="3128" y="32"/>
                  <a:pt x="2928" y="56"/>
                </a:cubicBezTo>
                <a:cubicBezTo>
                  <a:pt x="2728" y="80"/>
                  <a:pt x="2536" y="104"/>
                  <a:pt x="2304" y="152"/>
                </a:cubicBezTo>
                <a:cubicBezTo>
                  <a:pt x="2072" y="200"/>
                  <a:pt x="1816" y="280"/>
                  <a:pt x="1536" y="344"/>
                </a:cubicBezTo>
                <a:cubicBezTo>
                  <a:pt x="1256" y="408"/>
                  <a:pt x="840" y="504"/>
                  <a:pt x="624" y="536"/>
                </a:cubicBezTo>
                <a:cubicBezTo>
                  <a:pt x="408" y="568"/>
                  <a:pt x="344" y="536"/>
                  <a:pt x="240" y="536"/>
                </a:cubicBezTo>
                <a:cubicBezTo>
                  <a:pt x="136" y="536"/>
                  <a:pt x="68" y="536"/>
                  <a:pt x="0" y="536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411760" y="3339981"/>
            <a:ext cx="1152128" cy="307777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400" i="0">
                <a:solidFill>
                  <a:srgbClr val="000090"/>
                </a:solidFill>
                <a:latin typeface="Chalkboard"/>
                <a:cs typeface="Chalkboard"/>
              </a:rPr>
              <a:t>Pleistoceno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220072" y="3339981"/>
            <a:ext cx="1152128" cy="307777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400" i="0" dirty="0" err="1">
                <a:solidFill>
                  <a:srgbClr val="000090"/>
                </a:solidFill>
                <a:latin typeface="Chalkboard"/>
                <a:cs typeface="Chalkboard"/>
              </a:rPr>
              <a:t>Plioceno</a:t>
            </a:r>
            <a:endParaRPr lang="en-US" sz="1400" i="0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cxnSp>
        <p:nvCxnSpPr>
          <p:cNvPr id="3" name="Conector recto 2"/>
          <p:cNvCxnSpPr/>
          <p:nvPr/>
        </p:nvCxnSpPr>
        <p:spPr bwMode="auto">
          <a:xfrm>
            <a:off x="4427984" y="3339981"/>
            <a:ext cx="0" cy="43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ector recto 9"/>
          <p:cNvCxnSpPr/>
          <p:nvPr/>
        </p:nvCxnSpPr>
        <p:spPr bwMode="auto">
          <a:xfrm>
            <a:off x="1475656" y="3267973"/>
            <a:ext cx="0" cy="43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51520" y="3339981"/>
            <a:ext cx="1152128" cy="307777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400" i="0">
                <a:solidFill>
                  <a:srgbClr val="000090"/>
                </a:solidFill>
                <a:latin typeface="Chalkboard"/>
                <a:cs typeface="Chalkboard"/>
              </a:rPr>
              <a:t>Holoceno</a:t>
            </a:r>
          </a:p>
        </p:txBody>
      </p:sp>
      <p:cxnSp>
        <p:nvCxnSpPr>
          <p:cNvPr id="12" name="Conector recto 11"/>
          <p:cNvCxnSpPr/>
          <p:nvPr/>
        </p:nvCxnSpPr>
        <p:spPr bwMode="auto">
          <a:xfrm>
            <a:off x="7524328" y="3267973"/>
            <a:ext cx="0" cy="43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308304" y="3320236"/>
            <a:ext cx="1152128" cy="30777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r"/>
            <a:r>
              <a:rPr lang="en-US" sz="1400" i="0">
                <a:solidFill>
                  <a:srgbClr val="000090"/>
                </a:solidFill>
                <a:latin typeface="Chalkboard"/>
                <a:cs typeface="Chalkboard"/>
              </a:rPr>
              <a:t>Mioceno</a:t>
            </a:r>
          </a:p>
        </p:txBody>
      </p:sp>
      <p:sp>
        <p:nvSpPr>
          <p:cNvPr id="2" name="Elipse 1"/>
          <p:cNvSpPr/>
          <p:nvPr/>
        </p:nvSpPr>
        <p:spPr>
          <a:xfrm>
            <a:off x="1331640" y="2763917"/>
            <a:ext cx="144016" cy="144016"/>
          </a:xfrm>
          <a:prstGeom prst="ellipse">
            <a:avLst/>
          </a:prstGeom>
          <a:ln w="19050" cmpd="sng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>
              <a:solidFill>
                <a:srgbClr val="0000FF"/>
              </a:solidFill>
              <a:latin typeface="+mn-lt"/>
              <a:ea typeface="+mn-ea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844163" y="3831295"/>
            <a:ext cx="1152128" cy="246221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000" i="0" dirty="0" err="1" smtClean="0">
                <a:solidFill>
                  <a:srgbClr val="000090"/>
                </a:solidFill>
                <a:latin typeface="Chalkboard"/>
                <a:cs typeface="Chalkboard"/>
              </a:rPr>
              <a:t>Ultima</a:t>
            </a:r>
            <a:r>
              <a:rPr lang="en-US" sz="1000" i="0" dirty="0" smtClean="0">
                <a:solidFill>
                  <a:srgbClr val="000090"/>
                </a:solidFill>
                <a:latin typeface="Chalkboard"/>
                <a:cs typeface="Chalkboard"/>
              </a:rPr>
              <a:t> </a:t>
            </a:r>
            <a:r>
              <a:rPr lang="en-US" sz="1000" i="0" dirty="0" err="1" smtClean="0">
                <a:solidFill>
                  <a:srgbClr val="000090"/>
                </a:solidFill>
                <a:latin typeface="Chalkboard"/>
                <a:cs typeface="Chalkboard"/>
              </a:rPr>
              <a:t>glaciacion</a:t>
            </a:r>
            <a:endParaRPr lang="en-US" sz="1000" i="0" dirty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cxnSp>
        <p:nvCxnSpPr>
          <p:cNvPr id="7" name="Conector recto de flecha 6"/>
          <p:cNvCxnSpPr/>
          <p:nvPr/>
        </p:nvCxnSpPr>
        <p:spPr bwMode="auto">
          <a:xfrm flipH="1" flipV="1">
            <a:off x="1475656" y="2907933"/>
            <a:ext cx="648072" cy="9361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Elipse 8"/>
          <p:cNvSpPr/>
          <p:nvPr/>
        </p:nvSpPr>
        <p:spPr>
          <a:xfrm>
            <a:off x="1532467" y="3826933"/>
            <a:ext cx="1659466" cy="25400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>
              <a:latin typeface="+mn-lt"/>
              <a:ea typeface="+mn-ea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54000" y="169333"/>
            <a:ext cx="889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sz="2000" i="0" baseline="30000">
                <a:latin typeface="Chalkboard"/>
                <a:cs typeface="Chalkboard"/>
              </a:rPr>
              <a:t>18</a:t>
            </a:r>
            <a:r>
              <a:rPr lang="es-ES_tradnl" sz="2000" i="0">
                <a:latin typeface="Chalkboard"/>
                <a:cs typeface="Chalkboard"/>
              </a:rPr>
              <a:t>O/O</a:t>
            </a:r>
            <a:r>
              <a:rPr lang="es-ES_tradnl" sz="2000" i="0" baseline="30000">
                <a:latin typeface="Chalkboard"/>
                <a:cs typeface="Chalkboard"/>
              </a:rPr>
              <a:t>16</a:t>
            </a:r>
            <a:r>
              <a:rPr lang="es-ES_tradnl" sz="2000" i="0">
                <a:latin typeface="Chalkboard"/>
                <a:cs typeface="Chalkboard"/>
              </a:rPr>
              <a:t> en foraminiferos (CaCO</a:t>
            </a:r>
            <a:r>
              <a:rPr lang="es-ES_tradnl" sz="2000" i="0" baseline="-25000">
                <a:latin typeface="Chalkboard"/>
                <a:cs typeface="Chalkboard"/>
              </a:rPr>
              <a:t>3</a:t>
            </a:r>
            <a:r>
              <a:rPr lang="es-ES_tradnl" sz="2000" i="0">
                <a:latin typeface="Chalkboard"/>
                <a:cs typeface="Chalkboard"/>
              </a:rPr>
              <a:t>) marinos de los últimos 5 millones de años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6" name="Picture 8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6172200" y="152400"/>
            <a:ext cx="2514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 i="0">
                <a:latin typeface="Chalkboard"/>
                <a:cs typeface="Chalkboard"/>
              </a:rPr>
              <a:t>TESTIGOS DE HIELO EN LA ESTACI</a:t>
            </a:r>
            <a:r>
              <a:rPr lang="es-ES_tradnl" altLang="ja-JP" i="0">
                <a:latin typeface="Chalkboard"/>
                <a:cs typeface="Chalkboard"/>
              </a:rPr>
              <a:t>Ó</a:t>
            </a:r>
            <a:r>
              <a:rPr lang="es-ES_tradnl" i="0">
                <a:latin typeface="Chalkboard"/>
                <a:cs typeface="Chalkboard"/>
              </a:rPr>
              <a:t>N DE VOSTOK (ANTARCTICA)</a:t>
            </a:r>
          </a:p>
        </p:txBody>
      </p:sp>
      <p:pic>
        <p:nvPicPr>
          <p:cNvPr id="135177" name="Picture 9" descr="Untitle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2667000"/>
            <a:ext cx="29940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8" name="Picture 10" descr="Untitle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2514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1812925" y="5119688"/>
            <a:ext cx="698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i="0">
                <a:latin typeface="Chalkboard"/>
                <a:cs typeface="Chalkboard"/>
              </a:rPr>
              <a:t>vostok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10934" y="4216400"/>
            <a:ext cx="3124199" cy="109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sz="2000" i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s-ES_tradnl" sz="2000" i="0" baseline="30000">
                <a:solidFill>
                  <a:srgbClr val="FF0000"/>
                </a:solidFill>
                <a:latin typeface="Helvetica"/>
                <a:cs typeface="Helvetica"/>
              </a:rPr>
              <a:t>18</a:t>
            </a:r>
            <a:r>
              <a:rPr lang="es-ES_tradnl" sz="2000" i="0">
                <a:solidFill>
                  <a:srgbClr val="FF0000"/>
                </a:solidFill>
                <a:latin typeface="Helvetica"/>
                <a:cs typeface="Helvetica"/>
              </a:rPr>
              <a:t>O y </a:t>
            </a:r>
            <a:r>
              <a:rPr lang="es-ES_tradnl" sz="2000" i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s-ES_tradnl" sz="2000" i="0" baseline="30000">
                <a:solidFill>
                  <a:srgbClr val="FF0000"/>
                </a:solidFill>
                <a:latin typeface="Helvetica"/>
                <a:cs typeface="Helvetica"/>
              </a:rPr>
              <a:t>2</a:t>
            </a:r>
            <a:r>
              <a:rPr lang="es-ES_tradnl" sz="2000" i="0">
                <a:solidFill>
                  <a:srgbClr val="FF0000"/>
                </a:solidFill>
                <a:latin typeface="Helvetica"/>
                <a:cs typeface="Helvetica"/>
              </a:rPr>
              <a:t>H del hielo: Valores bajos = mas frío</a:t>
            </a:r>
          </a:p>
          <a:p>
            <a:endParaRPr lang="es-ES_tradnl" sz="2000" i="0" baseline="-2500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s-ES_tradnl" sz="1200" i="0">
                <a:solidFill>
                  <a:srgbClr val="FF0000"/>
                </a:solidFill>
                <a:latin typeface="Helvetica"/>
                <a:cs typeface="Helvetica"/>
              </a:rPr>
              <a:t>(lo contrario a las conchas marinas)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/>
          <a:stretch/>
        </p:blipFill>
        <p:spPr bwMode="auto">
          <a:xfrm>
            <a:off x="1502853" y="593737"/>
            <a:ext cx="6143625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7319453" y="1468450"/>
            <a:ext cx="457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315" y="4158209"/>
            <a:ext cx="6172200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7418453" y="1832012"/>
            <a:ext cx="1632413" cy="830997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s-ES_tradnl" sz="1200" i="0" u="sng" dirty="0" smtClean="0">
                <a:solidFill>
                  <a:srgbClr val="000000"/>
                </a:solidFill>
                <a:latin typeface="Helvetica"/>
                <a:cs typeface="Helvetica"/>
              </a:rPr>
              <a:t>Pleistoceno</a:t>
            </a:r>
            <a:r>
              <a:rPr lang="es-ES_tradnl" sz="1200" i="0" dirty="0" smtClean="0">
                <a:solidFill>
                  <a:srgbClr val="000000"/>
                </a:solidFill>
                <a:latin typeface="Helvetica"/>
                <a:cs typeface="Helvetica"/>
              </a:rPr>
              <a:t>: </a:t>
            </a:r>
          </a:p>
          <a:p>
            <a:r>
              <a:rPr lang="es-ES_tradnl" sz="1200" i="0" dirty="0">
                <a:solidFill>
                  <a:srgbClr val="000000"/>
                </a:solidFill>
                <a:latin typeface="Helvetica"/>
                <a:cs typeface="Helvetica"/>
              </a:rPr>
              <a:t>fluctuaciones </a:t>
            </a:r>
            <a:r>
              <a:rPr lang="es-ES_tradnl" sz="1200" i="0" dirty="0" smtClean="0">
                <a:solidFill>
                  <a:srgbClr val="000000"/>
                </a:solidFill>
                <a:latin typeface="Helvetica"/>
                <a:cs typeface="Helvetica"/>
              </a:rPr>
              <a:t>entre </a:t>
            </a:r>
            <a:r>
              <a:rPr lang="es-ES_tradnl" sz="1200" i="0" dirty="0">
                <a:solidFill>
                  <a:srgbClr val="000000"/>
                </a:solidFill>
                <a:latin typeface="Helvetica"/>
                <a:cs typeface="Helvetica"/>
              </a:rPr>
              <a:t>+2 y -8 °C respecto </a:t>
            </a:r>
            <a:r>
              <a:rPr lang="es-ES_tradnl" sz="1200" i="0" dirty="0" smtClean="0">
                <a:solidFill>
                  <a:srgbClr val="000000"/>
                </a:solidFill>
                <a:latin typeface="Helvetica"/>
                <a:cs typeface="Helvetica"/>
              </a:rPr>
              <a:t>a actual</a:t>
            </a:r>
            <a:endParaRPr lang="es-ES_tradnl" sz="1200" i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4624115" y="5520284"/>
            <a:ext cx="14850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i="0">
                <a:latin typeface="Helvetica"/>
                <a:cs typeface="Helvetica"/>
              </a:rPr>
              <a:t>Holoceno</a:t>
            </a:r>
          </a:p>
        </p:txBody>
      </p:sp>
      <p:sp>
        <p:nvSpPr>
          <p:cNvPr id="78857" name="Line 9"/>
          <p:cNvSpPr>
            <a:spLocks noChangeShapeType="1"/>
          </p:cNvSpPr>
          <p:nvPr/>
        </p:nvSpPr>
        <p:spPr bwMode="auto">
          <a:xfrm>
            <a:off x="3925615" y="4224884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78860" name="Line 12"/>
          <p:cNvSpPr>
            <a:spLocks noChangeShapeType="1"/>
          </p:cNvSpPr>
          <p:nvPr/>
        </p:nvSpPr>
        <p:spPr bwMode="auto">
          <a:xfrm flipH="1">
            <a:off x="1985453" y="2840050"/>
            <a:ext cx="4953000" cy="1143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78861" name="Line 13"/>
          <p:cNvSpPr>
            <a:spLocks noChangeShapeType="1"/>
          </p:cNvSpPr>
          <p:nvPr/>
        </p:nvSpPr>
        <p:spPr bwMode="auto">
          <a:xfrm flipV="1">
            <a:off x="6938453" y="268765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78862" name="Line 14"/>
          <p:cNvSpPr>
            <a:spLocks noChangeShapeType="1"/>
          </p:cNvSpPr>
          <p:nvPr/>
        </p:nvSpPr>
        <p:spPr bwMode="auto">
          <a:xfrm>
            <a:off x="1985453" y="398305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78866" name="Rectangle 18"/>
          <p:cNvSpPr>
            <a:spLocks noChangeArrowheads="1"/>
          </p:cNvSpPr>
          <p:nvPr/>
        </p:nvSpPr>
        <p:spPr bwMode="auto">
          <a:xfrm>
            <a:off x="1223453" y="1468450"/>
            <a:ext cx="457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78864" name="Text Box 16"/>
          <p:cNvSpPr txBox="1">
            <a:spLocks noChangeArrowheads="1"/>
          </p:cNvSpPr>
          <p:nvPr/>
        </p:nvSpPr>
        <p:spPr bwMode="auto">
          <a:xfrm>
            <a:off x="-177800" y="2733507"/>
            <a:ext cx="180441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/>
            <a:r>
              <a:rPr lang="es-ES_tradnl" sz="1400" b="1" i="0" smtClean="0">
                <a:solidFill>
                  <a:srgbClr val="FF0300"/>
                </a:solidFill>
                <a:latin typeface="Helvetica"/>
                <a:cs typeface="Helvetica"/>
              </a:rPr>
              <a:t>CO</a:t>
            </a:r>
            <a:r>
              <a:rPr lang="es-ES_tradnl" sz="1400" b="1" i="0" baseline="-25000" smtClean="0">
                <a:solidFill>
                  <a:srgbClr val="FF0300"/>
                </a:solidFill>
                <a:latin typeface="Helvetica"/>
                <a:cs typeface="Helvetica"/>
              </a:rPr>
              <a:t>2</a:t>
            </a:r>
            <a:r>
              <a:rPr lang="es-ES_tradnl" sz="1400" i="0" baseline="-25000" smtClean="0">
                <a:solidFill>
                  <a:srgbClr val="FF0300"/>
                </a:solidFill>
                <a:latin typeface="Helvetica"/>
                <a:cs typeface="Helvetica"/>
              </a:rPr>
              <a:t> </a:t>
            </a:r>
            <a:r>
              <a:rPr lang="es-ES_tradnl" sz="1400" i="0" smtClean="0">
                <a:solidFill>
                  <a:srgbClr val="FF0300"/>
                </a:solidFill>
                <a:latin typeface="Helvetica"/>
                <a:cs typeface="Helvetica"/>
              </a:rPr>
              <a:t>(</a:t>
            </a:r>
            <a:r>
              <a:rPr lang="es-ES_tradnl" sz="1400" i="0" dirty="0" smtClean="0">
                <a:solidFill>
                  <a:srgbClr val="FF0000"/>
                </a:solidFill>
                <a:latin typeface="Helvetica"/>
                <a:cs typeface="Helvetica"/>
              </a:rPr>
              <a:t>ppm</a:t>
            </a:r>
            <a:r>
              <a:rPr lang="es-ES_tradnl" sz="1400" i="0" dirty="0" smtClean="0">
                <a:solidFill>
                  <a:srgbClr val="FF0300"/>
                </a:solidFill>
                <a:latin typeface="Helvetica"/>
                <a:cs typeface="Helvetica"/>
              </a:rPr>
              <a:t>)</a:t>
            </a:r>
            <a:endParaRPr lang="es-ES_tradnl" sz="1400" i="0" dirty="0">
              <a:solidFill>
                <a:srgbClr val="FF0300"/>
              </a:solidFill>
              <a:latin typeface="Helvetica"/>
              <a:cs typeface="Helvetica"/>
            </a:endParaRPr>
          </a:p>
          <a:p>
            <a:pPr algn="r"/>
            <a:r>
              <a:rPr lang="es-ES_tradnl" sz="1400" i="0">
                <a:solidFill>
                  <a:srgbClr val="FF0300"/>
                </a:solidFill>
                <a:latin typeface="Helvetica"/>
                <a:cs typeface="Helvetica"/>
              </a:rPr>
              <a:t>en</a:t>
            </a:r>
            <a:r>
              <a:rPr lang="es-ES_tradnl" sz="1400" i="0" smtClean="0">
                <a:solidFill>
                  <a:srgbClr val="FF0300"/>
                </a:solidFill>
                <a:latin typeface="Helvetica"/>
                <a:cs typeface="Helvetica"/>
              </a:rPr>
              <a:t> burbujas</a:t>
            </a:r>
            <a:endParaRPr lang="es-ES_tradnl" sz="1400" i="0" dirty="0">
              <a:solidFill>
                <a:srgbClr val="FF0300"/>
              </a:solidFill>
              <a:latin typeface="Helvetica"/>
              <a:cs typeface="Helvetica"/>
            </a:endParaRPr>
          </a:p>
        </p:txBody>
      </p:sp>
      <p:sp>
        <p:nvSpPr>
          <p:cNvPr id="78867" name="Rectangle 19"/>
          <p:cNvSpPr>
            <a:spLocks noChangeArrowheads="1"/>
          </p:cNvSpPr>
          <p:nvPr/>
        </p:nvSpPr>
        <p:spPr bwMode="auto">
          <a:xfrm>
            <a:off x="3153853" y="554050"/>
            <a:ext cx="2819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78868" name="Rectangle 20"/>
          <p:cNvSpPr>
            <a:spLocks noChangeArrowheads="1"/>
          </p:cNvSpPr>
          <p:nvPr/>
        </p:nvSpPr>
        <p:spPr bwMode="auto">
          <a:xfrm>
            <a:off x="7291115" y="4575722"/>
            <a:ext cx="457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78869" name="Rectangle 21"/>
          <p:cNvSpPr>
            <a:spLocks noChangeArrowheads="1"/>
          </p:cNvSpPr>
          <p:nvPr/>
        </p:nvSpPr>
        <p:spPr bwMode="auto">
          <a:xfrm>
            <a:off x="1195115" y="4651922"/>
            <a:ext cx="457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sp>
        <p:nvSpPr>
          <p:cNvPr id="78871" name="Text Box 23"/>
          <p:cNvSpPr txBox="1">
            <a:spLocks noChangeArrowheads="1"/>
          </p:cNvSpPr>
          <p:nvPr/>
        </p:nvSpPr>
        <p:spPr bwMode="auto">
          <a:xfrm>
            <a:off x="3398746" y="671500"/>
            <a:ext cx="21467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600" i="0" dirty="0">
                <a:latin typeface="Helvetica"/>
                <a:cs typeface="Helvetica"/>
              </a:rPr>
              <a:t>últimos 420,000 años</a:t>
            </a:r>
          </a:p>
        </p:txBody>
      </p:sp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3521306" y="3886382"/>
            <a:ext cx="20211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600" i="0" dirty="0">
                <a:latin typeface="Helvetica"/>
                <a:cs typeface="Helvetica"/>
              </a:rPr>
              <a:t>últimos 18,000 años</a:t>
            </a:r>
          </a:p>
        </p:txBody>
      </p:sp>
      <p:sp>
        <p:nvSpPr>
          <p:cNvPr id="78887" name="Text Box 39"/>
          <p:cNvSpPr txBox="1">
            <a:spLocks noChangeArrowheads="1"/>
          </p:cNvSpPr>
          <p:nvPr/>
        </p:nvSpPr>
        <p:spPr bwMode="auto">
          <a:xfrm>
            <a:off x="106247" y="44624"/>
            <a:ext cx="56105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 sz="1800" i="0" dirty="0" smtClean="0">
                <a:latin typeface="Helvetica"/>
                <a:cs typeface="Helvetica"/>
              </a:rPr>
              <a:t>DATOS DEL SONDEO DE VOSTOK </a:t>
            </a:r>
            <a:r>
              <a:rPr lang="es-ES_tradnl" sz="1800" i="0" dirty="0">
                <a:latin typeface="Helvetica"/>
                <a:cs typeface="Helvetica"/>
              </a:rPr>
              <a:t>(ANTARCTICA</a:t>
            </a:r>
            <a:r>
              <a:rPr lang="es-ES_tradnl" sz="1800" i="0" dirty="0" smtClean="0">
                <a:latin typeface="Helvetica"/>
                <a:cs typeface="Helvetica"/>
              </a:rPr>
              <a:t>)</a:t>
            </a:r>
            <a:endParaRPr lang="es-ES_tradnl" sz="1800" i="0" dirty="0">
              <a:latin typeface="Helvetica"/>
              <a:cs typeface="Helvetica"/>
            </a:endParaRPr>
          </a:p>
        </p:txBody>
      </p:sp>
      <p:sp>
        <p:nvSpPr>
          <p:cNvPr id="78890" name="Text Box 42"/>
          <p:cNvSpPr txBox="1">
            <a:spLocks noChangeArrowheads="1"/>
          </p:cNvSpPr>
          <p:nvPr/>
        </p:nvSpPr>
        <p:spPr bwMode="auto">
          <a:xfrm>
            <a:off x="7451981" y="4809086"/>
            <a:ext cx="1531153" cy="646331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sz="1200" i="0" u="sng" dirty="0" smtClean="0">
                <a:solidFill>
                  <a:srgbClr val="000000"/>
                </a:solidFill>
                <a:latin typeface="Helvetica"/>
                <a:cs typeface="Helvetica"/>
              </a:rPr>
              <a:t>Holoceno</a:t>
            </a:r>
            <a:r>
              <a:rPr lang="es-ES_tradnl" sz="1200" i="0" dirty="0" smtClean="0">
                <a:solidFill>
                  <a:srgbClr val="000000"/>
                </a:solidFill>
                <a:latin typeface="Helvetica"/>
                <a:cs typeface="Helvetica"/>
              </a:rPr>
              <a:t>: </a:t>
            </a:r>
          </a:p>
          <a:p>
            <a:r>
              <a:rPr lang="es-ES_tradnl" sz="1200" i="0" dirty="0" smtClean="0">
                <a:solidFill>
                  <a:srgbClr val="000000"/>
                </a:solidFill>
                <a:latin typeface="Helvetica"/>
                <a:cs typeface="Helvetica"/>
              </a:rPr>
              <a:t>fluctuaciones entre +</a:t>
            </a:r>
            <a:r>
              <a:rPr lang="es-ES_tradnl" sz="1200" i="0" dirty="0">
                <a:solidFill>
                  <a:srgbClr val="000000"/>
                </a:solidFill>
                <a:latin typeface="Helvetica"/>
                <a:cs typeface="Helvetica"/>
              </a:rPr>
              <a:t>2 </a:t>
            </a:r>
            <a:r>
              <a:rPr lang="es-ES_tradnl" sz="1200" i="0" dirty="0" smtClean="0">
                <a:solidFill>
                  <a:srgbClr val="000000"/>
                </a:solidFill>
                <a:latin typeface="Helvetica"/>
                <a:cs typeface="Helvetica"/>
              </a:rPr>
              <a:t>y </a:t>
            </a:r>
            <a:r>
              <a:rPr lang="es-ES_tradnl" sz="1200" i="0" dirty="0">
                <a:solidFill>
                  <a:srgbClr val="000000"/>
                </a:solidFill>
                <a:latin typeface="Helvetica"/>
                <a:cs typeface="Helvetica"/>
              </a:rPr>
              <a:t>-2 °</a:t>
            </a:r>
            <a:r>
              <a:rPr lang="es-ES_tradnl" sz="1200" i="0" dirty="0" smtClean="0">
                <a:solidFill>
                  <a:srgbClr val="000000"/>
                </a:solidFill>
                <a:latin typeface="Helvetica"/>
                <a:cs typeface="Helvetica"/>
              </a:rPr>
              <a:t>C</a:t>
            </a:r>
            <a:endParaRPr lang="es-ES_tradnl" sz="1200" i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8891" name="Text Box 43"/>
          <p:cNvSpPr txBox="1">
            <a:spLocks noChangeArrowheads="1"/>
          </p:cNvSpPr>
          <p:nvPr/>
        </p:nvSpPr>
        <p:spPr bwMode="auto">
          <a:xfrm>
            <a:off x="2109515" y="4377284"/>
            <a:ext cx="1760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i="0">
                <a:latin typeface="Helvetica"/>
                <a:cs typeface="Helvetica"/>
              </a:rPr>
              <a:t>Pleistoceno</a:t>
            </a:r>
          </a:p>
        </p:txBody>
      </p:sp>
      <p:sp>
        <p:nvSpPr>
          <p:cNvPr id="28" name="Freeform 38"/>
          <p:cNvSpPr>
            <a:spLocks/>
          </p:cNvSpPr>
          <p:nvPr/>
        </p:nvSpPr>
        <p:spPr bwMode="auto">
          <a:xfrm>
            <a:off x="7111603" y="3776388"/>
            <a:ext cx="990600" cy="304800"/>
          </a:xfrm>
          <a:custGeom>
            <a:avLst/>
            <a:gdLst>
              <a:gd name="T0" fmla="*/ 0 w 624"/>
              <a:gd name="T1" fmla="*/ 192 h 192"/>
              <a:gd name="T2" fmla="*/ 624 w 624"/>
              <a:gd name="T3" fmla="*/ 192 h 192"/>
              <a:gd name="T4" fmla="*/ 624 w 624"/>
              <a:gd name="T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192">
                <a:moveTo>
                  <a:pt x="0" y="192"/>
                </a:moveTo>
                <a:lnTo>
                  <a:pt x="624" y="192"/>
                </a:lnTo>
                <a:lnTo>
                  <a:pt x="624" y="0"/>
                </a:lnTo>
              </a:path>
            </a:pathLst>
          </a:custGeom>
          <a:noFill/>
          <a:ln w="12700" cmpd="sng">
            <a:solidFill>
              <a:srgbClr val="FF0300"/>
            </a:solidFill>
            <a:round/>
            <a:headEnd type="arrow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Helvetica"/>
              <a:cs typeface="Helvetica"/>
            </a:endParaRPr>
          </a:p>
        </p:txBody>
      </p:sp>
      <p:cxnSp>
        <p:nvCxnSpPr>
          <p:cNvPr id="4" name="Conector curvado 3"/>
          <p:cNvCxnSpPr/>
          <p:nvPr/>
        </p:nvCxnSpPr>
        <p:spPr bwMode="auto">
          <a:xfrm rot="16200000" flipV="1">
            <a:off x="6959600" y="4224884"/>
            <a:ext cx="279400" cy="8466"/>
          </a:xfrm>
          <a:prstGeom prst="curvedConnector3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7052734" y="3318952"/>
            <a:ext cx="2091266" cy="618048"/>
          </a:xfrm>
          <a:prstGeom prst="rect">
            <a:avLst/>
          </a:prstGeom>
          <a:solidFill>
            <a:schemeClr val="bg1"/>
          </a:solidFill>
          <a:ln w="19050" cmpd="sng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_tradnl" sz="1400" i="0" dirty="0" smtClean="0">
                <a:solidFill>
                  <a:srgbClr val="FF0300"/>
                </a:solidFill>
                <a:latin typeface="Helvetica"/>
                <a:cs typeface="Helvetica"/>
              </a:rPr>
              <a:t>CO</a:t>
            </a:r>
            <a:r>
              <a:rPr lang="es-ES_tradnl" sz="1400" i="0" baseline="-25000" dirty="0" smtClean="0">
                <a:solidFill>
                  <a:srgbClr val="FF0300"/>
                </a:solidFill>
                <a:latin typeface="Helvetica"/>
                <a:cs typeface="Helvetica"/>
              </a:rPr>
              <a:t>2</a:t>
            </a:r>
            <a:r>
              <a:rPr lang="es-ES_tradnl" sz="1400" i="0" dirty="0" smtClean="0">
                <a:solidFill>
                  <a:srgbClr val="FF0300"/>
                </a:solidFill>
                <a:latin typeface="Helvetica"/>
                <a:cs typeface="Helvetica"/>
              </a:rPr>
              <a:t> actual 400 </a:t>
            </a:r>
            <a:r>
              <a:rPr lang="es-ES_tradnl" sz="1400" i="0" dirty="0">
                <a:solidFill>
                  <a:srgbClr val="FF0300"/>
                </a:solidFill>
                <a:latin typeface="Helvetica"/>
                <a:cs typeface="Helvetica"/>
              </a:rPr>
              <a:t>ppm </a:t>
            </a:r>
            <a:endParaRPr lang="es-ES_tradnl" sz="1400" i="0" dirty="0" smtClean="0">
              <a:solidFill>
                <a:srgbClr val="FF0300"/>
              </a:solidFill>
              <a:latin typeface="Helvetica"/>
              <a:cs typeface="Helvetica"/>
            </a:endParaRPr>
          </a:p>
          <a:p>
            <a:pPr algn="ctr"/>
            <a:r>
              <a:rPr lang="es-ES_tradnl" sz="1400" i="0" baseline="-25000" dirty="0" smtClean="0">
                <a:solidFill>
                  <a:srgbClr val="FF0300"/>
                </a:solidFill>
                <a:latin typeface="Helvetica"/>
                <a:cs typeface="Helvetica"/>
              </a:rPr>
              <a:t>25% por encima del valor </a:t>
            </a:r>
            <a:r>
              <a:rPr lang="es-ES_tradnl" sz="1400" i="0" baseline="-25000" dirty="0" err="1" smtClean="0">
                <a:solidFill>
                  <a:srgbClr val="FF0300"/>
                </a:solidFill>
                <a:latin typeface="Helvetica"/>
                <a:cs typeface="Helvetica"/>
              </a:rPr>
              <a:t>maximo</a:t>
            </a:r>
            <a:r>
              <a:rPr lang="es-ES_tradnl" sz="1400" i="0" baseline="-25000" dirty="0" smtClean="0">
                <a:solidFill>
                  <a:srgbClr val="FF0300"/>
                </a:solidFill>
                <a:latin typeface="Helvetica"/>
                <a:cs typeface="Helvetica"/>
              </a:rPr>
              <a:t> del Pleistoceno</a:t>
            </a:r>
            <a:endParaRPr lang="es-ES_tradnl" sz="1400" i="0" dirty="0">
              <a:latin typeface="Helvetica"/>
              <a:cs typeface="Helvetica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6341507" y="256724"/>
            <a:ext cx="2260627" cy="6771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_tradnl" sz="1400" b="1" i="0" smtClean="0">
                <a:solidFill>
                  <a:schemeClr val="accent2"/>
                </a:solidFill>
                <a:latin typeface="Helvetica"/>
                <a:cs typeface="Helvetica"/>
              </a:rPr>
              <a:t>Paleotemperatura</a:t>
            </a:r>
          </a:p>
          <a:p>
            <a:pPr algn="ctr"/>
            <a:r>
              <a:rPr lang="es-ES_tradnl" sz="1200" i="0" smtClean="0">
                <a:solidFill>
                  <a:schemeClr val="accent2"/>
                </a:solidFill>
                <a:latin typeface="Helvetica"/>
                <a:cs typeface="Helvetica"/>
              </a:rPr>
              <a:t> (</a:t>
            </a:r>
            <a:r>
              <a:rPr lang="es-ES_tradnl" sz="1200" i="0" dirty="0">
                <a:solidFill>
                  <a:schemeClr val="accent2"/>
                </a:solidFill>
                <a:latin typeface="Helvetica"/>
                <a:cs typeface="Helvetica"/>
              </a:rPr>
              <a:t>°C relativo a la temp. actual, </a:t>
            </a:r>
            <a:r>
              <a:rPr lang="es-ES_tradnl" sz="1200" i="0">
                <a:solidFill>
                  <a:schemeClr val="accent2"/>
                </a:solidFill>
                <a:latin typeface="Helvetica"/>
                <a:cs typeface="Helvetica"/>
              </a:rPr>
              <a:t> </a:t>
            </a:r>
            <a:r>
              <a:rPr lang="es-ES_tradnl" sz="1200" i="0" smtClean="0">
                <a:solidFill>
                  <a:schemeClr val="accent2"/>
                </a:solidFill>
                <a:latin typeface="Helvetica"/>
                <a:cs typeface="Helvetica"/>
              </a:rPr>
              <a:t>basado en </a:t>
            </a:r>
            <a:r>
              <a:rPr lang="es-ES_tradnl" sz="1200" i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d</a:t>
            </a:r>
            <a:r>
              <a:rPr lang="es-ES_tradnl" sz="1200" i="0" baseline="30000" smtClean="0">
                <a:solidFill>
                  <a:schemeClr val="accent2"/>
                </a:solidFill>
                <a:latin typeface="Helvetica"/>
                <a:cs typeface="Helvetica"/>
              </a:rPr>
              <a:t>2</a:t>
            </a:r>
            <a:r>
              <a:rPr lang="es-ES_tradnl" sz="1200" i="0" smtClean="0">
                <a:solidFill>
                  <a:schemeClr val="accent2"/>
                </a:solidFill>
                <a:latin typeface="Helvetica"/>
                <a:cs typeface="Helvetica"/>
              </a:rPr>
              <a:t>H)</a:t>
            </a:r>
            <a:endParaRPr lang="es-ES_tradnl" sz="1200" i="0" dirty="0" smtClean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cxnSp>
        <p:nvCxnSpPr>
          <p:cNvPr id="6" name="Conector recto de flecha 5"/>
          <p:cNvCxnSpPr/>
          <p:nvPr/>
        </p:nvCxnSpPr>
        <p:spPr bwMode="auto">
          <a:xfrm flipV="1">
            <a:off x="1608666" y="2421478"/>
            <a:ext cx="973667" cy="609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Conector recto de flecha 30"/>
          <p:cNvCxnSpPr/>
          <p:nvPr/>
        </p:nvCxnSpPr>
        <p:spPr bwMode="auto">
          <a:xfrm flipH="1">
            <a:off x="5613401" y="762000"/>
            <a:ext cx="922866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1066798" y="955505"/>
            <a:ext cx="627546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/>
            <a:r>
              <a:rPr lang="es-ES_tradnl" sz="1200" b="1" i="0" smtClean="0">
                <a:solidFill>
                  <a:srgbClr val="000000"/>
                </a:solidFill>
                <a:latin typeface="Helvetica"/>
                <a:cs typeface="Helvetica"/>
              </a:rPr>
              <a:t>CO</a:t>
            </a:r>
            <a:r>
              <a:rPr lang="es-ES_tradnl" sz="1200" b="1" i="0" baseline="-25000" smtClean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  <a:r>
              <a:rPr lang="es-ES_tradnl" sz="1200" i="0" baseline="-2500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s-ES_tradnl" sz="1200" i="0">
              <a:solidFill>
                <a:srgbClr val="000000"/>
              </a:solidFill>
              <a:latin typeface="Helvetica"/>
              <a:cs typeface="Helvetica"/>
            </a:endParaRPr>
          </a:p>
          <a:p>
            <a:pPr algn="r"/>
            <a:r>
              <a:rPr lang="es-ES_tradnl" sz="1200" i="0" dirty="0" smtClean="0">
                <a:solidFill>
                  <a:srgbClr val="000000"/>
                </a:solidFill>
                <a:latin typeface="Helvetica"/>
                <a:cs typeface="Helvetica"/>
              </a:rPr>
              <a:t>ppm</a:t>
            </a:r>
            <a:endParaRPr lang="es-ES_tradnl" sz="1200" i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6917268" y="1336510"/>
            <a:ext cx="62754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/>
            <a:r>
              <a:rPr lang="es-ES_tradnl" sz="1200" b="1" i="0" smtClean="0">
                <a:solidFill>
                  <a:srgbClr val="000000"/>
                </a:solidFill>
                <a:latin typeface="Helvetica"/>
                <a:cs typeface="Helvetica"/>
              </a:rPr>
              <a:t>°C</a:t>
            </a:r>
            <a:endParaRPr lang="es-ES_tradnl" sz="1200" i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1282413" y="6581001"/>
            <a:ext cx="62668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 sz="1200" i="0" u="sng" dirty="0" smtClean="0">
                <a:latin typeface="Helvetica"/>
                <a:cs typeface="Helvetica"/>
              </a:rPr>
              <a:t>posible pregunta examen</a:t>
            </a:r>
            <a:r>
              <a:rPr lang="es-ES_tradnl" sz="1200" i="0" dirty="0" smtClean="0">
                <a:latin typeface="Helvetica"/>
                <a:cs typeface="Helvetica"/>
              </a:rPr>
              <a:t>: por qué sube o baja el CO2 atmosférico con la temperatura?</a:t>
            </a:r>
            <a:endParaRPr lang="es-ES_tradnl" sz="1200" i="0" dirty="0">
              <a:latin typeface="Helvetica"/>
              <a:cs typeface="Helvetica"/>
            </a:endParaRPr>
          </a:p>
        </p:txBody>
      </p:sp>
      <p:cxnSp>
        <p:nvCxnSpPr>
          <p:cNvPr id="8" name="Conector recto 7"/>
          <p:cNvCxnSpPr/>
          <p:nvPr/>
        </p:nvCxnSpPr>
        <p:spPr bwMode="auto">
          <a:xfrm>
            <a:off x="1972733" y="4131733"/>
            <a:ext cx="15494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Conector recto 35"/>
          <p:cNvCxnSpPr/>
          <p:nvPr/>
        </p:nvCxnSpPr>
        <p:spPr bwMode="auto">
          <a:xfrm>
            <a:off x="5571066" y="4131733"/>
            <a:ext cx="15494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4103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9144000" cy="4384964"/>
          </a:xfrm>
          <a:prstGeom prst="rect">
            <a:avLst/>
          </a:prstGeom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3720893" y="396197"/>
            <a:ext cx="298373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_tradnl" sz="1600" i="0">
                <a:solidFill>
                  <a:schemeClr val="accent2"/>
                </a:solidFill>
                <a:latin typeface="Chalkboard"/>
                <a:cs typeface="Chalkboard"/>
              </a:rPr>
              <a:t>5 epocas interglaciales cálidas</a:t>
            </a:r>
          </a:p>
        </p:txBody>
      </p:sp>
      <p:cxnSp>
        <p:nvCxnSpPr>
          <p:cNvPr id="5" name="Conector recto de flecha 4"/>
          <p:cNvCxnSpPr/>
          <p:nvPr/>
        </p:nvCxnSpPr>
        <p:spPr bwMode="auto">
          <a:xfrm flipH="1">
            <a:off x="2843808" y="836712"/>
            <a:ext cx="1728192" cy="12241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Conector recto de flecha 5"/>
          <p:cNvCxnSpPr/>
          <p:nvPr/>
        </p:nvCxnSpPr>
        <p:spPr bwMode="auto">
          <a:xfrm flipH="1">
            <a:off x="4211960" y="836712"/>
            <a:ext cx="576064" cy="1296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Conector recto de flecha 7"/>
          <p:cNvCxnSpPr/>
          <p:nvPr/>
        </p:nvCxnSpPr>
        <p:spPr bwMode="auto">
          <a:xfrm>
            <a:off x="5004048" y="836712"/>
            <a:ext cx="1152128" cy="12241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ector recto de flecha 9"/>
          <p:cNvCxnSpPr/>
          <p:nvPr/>
        </p:nvCxnSpPr>
        <p:spPr bwMode="auto">
          <a:xfrm>
            <a:off x="5508104" y="764704"/>
            <a:ext cx="2736304" cy="14401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Conector recto de flecha 11"/>
          <p:cNvCxnSpPr/>
          <p:nvPr/>
        </p:nvCxnSpPr>
        <p:spPr bwMode="auto">
          <a:xfrm flipH="1">
            <a:off x="1259632" y="764704"/>
            <a:ext cx="2952328" cy="14401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8012" y="188640"/>
            <a:ext cx="2808312" cy="400110"/>
          </a:xfrm>
          <a:prstGeom prst="rect">
            <a:avLst/>
          </a:prstGeom>
          <a:ln w="12700" cmpd="sng">
            <a:noFill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2000" i="0" dirty="0">
                <a:solidFill>
                  <a:srgbClr val="000000"/>
                </a:solidFill>
                <a:latin typeface="Chalkboard"/>
                <a:cs typeface="Chalkboard"/>
              </a:rPr>
              <a:t>últimos 420.000 años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3044718" y="5674957"/>
            <a:ext cx="3796350" cy="830997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1600" i="0" dirty="0" smtClean="0">
                <a:solidFill>
                  <a:srgbClr val="000000"/>
                </a:solidFill>
                <a:latin typeface="Chalkboard"/>
                <a:cs typeface="Chalkboard"/>
              </a:rPr>
              <a:t>observa que el clima en anteriores </a:t>
            </a:r>
            <a:r>
              <a:rPr lang="es-ES_tradnl" sz="1600" i="0" dirty="0" err="1" smtClean="0">
                <a:solidFill>
                  <a:srgbClr val="000000"/>
                </a:solidFill>
                <a:latin typeface="Chalkboard"/>
                <a:cs typeface="Chalkboard"/>
              </a:rPr>
              <a:t>epocas</a:t>
            </a:r>
            <a:r>
              <a:rPr lang="es-ES_tradnl" sz="1600" i="0" dirty="0" smtClean="0">
                <a:solidFill>
                  <a:srgbClr val="000000"/>
                </a:solidFill>
                <a:latin typeface="Chalkboard"/>
                <a:cs typeface="Chalkboard"/>
              </a:rPr>
              <a:t> interglaciares fue mas cálido (hasta </a:t>
            </a:r>
            <a:r>
              <a:rPr lang="es-ES_tradnl" sz="1600" i="0" dirty="0" err="1" smtClean="0">
                <a:solidFill>
                  <a:srgbClr val="000000"/>
                </a:solidFill>
                <a:latin typeface="Chalkboard"/>
                <a:cs typeface="Chalkboard"/>
              </a:rPr>
              <a:t>2°C</a:t>
            </a:r>
            <a:r>
              <a:rPr lang="es-ES_tradnl" sz="1600" i="0" dirty="0" smtClean="0">
                <a:solidFill>
                  <a:srgbClr val="000000"/>
                </a:solidFill>
                <a:latin typeface="Chalkboard"/>
                <a:cs typeface="Chalkboard"/>
              </a:rPr>
              <a:t> superior) al actual</a:t>
            </a:r>
            <a:endParaRPr lang="es-ES_tradnl" sz="1600" i="0" dirty="0">
              <a:solidFill>
                <a:srgbClr val="0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56556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43" b="3330"/>
          <a:stretch/>
        </p:blipFill>
        <p:spPr bwMode="auto">
          <a:xfrm>
            <a:off x="228600" y="575321"/>
            <a:ext cx="8610600" cy="27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5148064" y="3636805"/>
            <a:ext cx="3995936" cy="30469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600" i="0" dirty="0" err="1">
                <a:latin typeface="Helvetica"/>
                <a:cs typeface="Helvetica"/>
              </a:rPr>
              <a:t>Datos</a:t>
            </a:r>
            <a:r>
              <a:rPr lang="en-US" sz="1600" i="0" dirty="0">
                <a:latin typeface="Helvetica"/>
                <a:cs typeface="Helvetica"/>
              </a:rPr>
              <a:t> </a:t>
            </a:r>
            <a:r>
              <a:rPr lang="en-US" sz="1600" i="0" dirty="0">
                <a:latin typeface="Symbol" charset="2"/>
                <a:cs typeface="Symbol" charset="2"/>
              </a:rPr>
              <a:t>d</a:t>
            </a:r>
            <a:r>
              <a:rPr lang="en-US" sz="1600" i="0" dirty="0">
                <a:latin typeface="Helvetica"/>
                <a:cs typeface="Helvetica"/>
              </a:rPr>
              <a:t>18O de </a:t>
            </a:r>
            <a:r>
              <a:rPr lang="en-US" sz="1600" i="0" dirty="0" err="1">
                <a:latin typeface="Helvetica"/>
                <a:cs typeface="Helvetica"/>
              </a:rPr>
              <a:t>alta</a:t>
            </a:r>
            <a:r>
              <a:rPr lang="en-US" sz="1600" i="0" dirty="0">
                <a:latin typeface="Helvetica"/>
                <a:cs typeface="Helvetica"/>
              </a:rPr>
              <a:t> </a:t>
            </a:r>
            <a:r>
              <a:rPr lang="en-US" sz="1600" i="0" dirty="0" err="1">
                <a:latin typeface="Helvetica"/>
                <a:cs typeface="Helvetica"/>
              </a:rPr>
              <a:t>resolución</a:t>
            </a:r>
            <a:r>
              <a:rPr lang="en-US" sz="1600" i="0" dirty="0">
                <a:latin typeface="Helvetica"/>
                <a:cs typeface="Helvetica"/>
              </a:rPr>
              <a:t> del hielo polar de</a:t>
            </a:r>
            <a:r>
              <a:rPr lang="en-US" sz="1600" i="0" dirty="0" smtClean="0">
                <a:latin typeface="Helvetica"/>
                <a:cs typeface="Helvetica"/>
              </a:rPr>
              <a:t> </a:t>
            </a:r>
            <a:r>
              <a:rPr lang="en-US" sz="1600" i="0" dirty="0" err="1" smtClean="0">
                <a:latin typeface="Helvetica"/>
                <a:cs typeface="Helvetica"/>
              </a:rPr>
              <a:t>G</a:t>
            </a:r>
            <a:r>
              <a:rPr lang="en-US" sz="1600" i="0" dirty="0" err="1" smtClean="0">
                <a:solidFill>
                  <a:srgbClr val="000000"/>
                </a:solidFill>
                <a:latin typeface="Helvetica"/>
                <a:cs typeface="Helvetica"/>
              </a:rPr>
              <a:t>roenlandia revelan </a:t>
            </a:r>
            <a:r>
              <a:rPr lang="es-ES_tradnl" altLang="ja-JP" sz="1600" i="0" dirty="0" smtClean="0">
                <a:latin typeface="Helvetica"/>
                <a:cs typeface="Helvetica"/>
              </a:rPr>
              <a:t>c</a:t>
            </a:r>
            <a:r>
              <a:rPr lang="es-ES_tradnl" sz="1600" i="0" dirty="0" smtClean="0">
                <a:latin typeface="Helvetica"/>
                <a:cs typeface="Helvetica"/>
              </a:rPr>
              <a:t>iclos </a:t>
            </a:r>
            <a:r>
              <a:rPr lang="es-ES_tradnl" sz="1600" i="0" dirty="0">
                <a:latin typeface="Helvetica"/>
                <a:cs typeface="Helvetica"/>
              </a:rPr>
              <a:t>de alta frecuencia (ca. </a:t>
            </a:r>
            <a:r>
              <a:rPr lang="es-ES_tradnl" sz="1600" i="0" dirty="0" smtClean="0">
                <a:latin typeface="Helvetica"/>
                <a:cs typeface="Helvetica"/>
              </a:rPr>
              <a:t>1400 años): </a:t>
            </a:r>
          </a:p>
          <a:p>
            <a:r>
              <a:rPr lang="es-ES_tradnl" sz="1600" b="1" i="0" dirty="0" smtClean="0">
                <a:solidFill>
                  <a:srgbClr val="FF0000"/>
                </a:solidFill>
                <a:latin typeface="Helvetica"/>
                <a:cs typeface="Helvetica"/>
              </a:rPr>
              <a:t>eventos </a:t>
            </a:r>
            <a:r>
              <a:rPr lang="es-ES_tradnl" sz="1600" b="1" i="0" dirty="0" err="1">
                <a:solidFill>
                  <a:srgbClr val="FF0000"/>
                </a:solidFill>
                <a:latin typeface="Helvetica"/>
                <a:cs typeface="Helvetica"/>
              </a:rPr>
              <a:t>Dansgaard-</a:t>
            </a:r>
            <a:r>
              <a:rPr lang="es-ES_tradnl" sz="1600" b="1" i="0" dirty="0" err="1" smtClean="0">
                <a:solidFill>
                  <a:srgbClr val="FF0000"/>
                </a:solidFill>
                <a:latin typeface="Helvetica"/>
                <a:cs typeface="Helvetica"/>
              </a:rPr>
              <a:t>Oescher</a:t>
            </a:r>
          </a:p>
          <a:p>
            <a:endParaRPr lang="es-ES_tradnl" sz="1600" i="0" dirty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s-ES_tradnl" sz="1600" i="0" dirty="0" err="1">
                <a:latin typeface="Helvetica"/>
                <a:cs typeface="Helvetica"/>
              </a:rPr>
              <a:t>Son r</a:t>
            </a:r>
            <a:r>
              <a:rPr lang="es-ES_tradnl" sz="1600" i="0" dirty="0" err="1" smtClean="0">
                <a:latin typeface="Helvetica"/>
                <a:cs typeface="Helvetica"/>
              </a:rPr>
              <a:t>apidos aumentos </a:t>
            </a:r>
            <a:r>
              <a:rPr lang="es-ES_tradnl" sz="1600" i="0" dirty="0">
                <a:latin typeface="Helvetica"/>
                <a:cs typeface="Helvetica"/>
              </a:rPr>
              <a:t>de t</a:t>
            </a:r>
            <a:r>
              <a:rPr lang="es-ES_tradnl" sz="1600" i="0" dirty="0" err="1" smtClean="0">
                <a:latin typeface="Helvetica"/>
                <a:cs typeface="Helvetica"/>
              </a:rPr>
              <a:t>emperatura</a:t>
            </a:r>
            <a:r>
              <a:rPr lang="es-ES_tradnl" sz="1600" i="0" dirty="0">
                <a:latin typeface="Helvetica"/>
                <a:cs typeface="Helvetica"/>
              </a:rPr>
              <a:t> </a:t>
            </a:r>
            <a:r>
              <a:rPr lang="es-ES_tradnl" sz="1600" i="0" dirty="0" smtClean="0">
                <a:latin typeface="Helvetica"/>
                <a:cs typeface="Helvetica"/>
              </a:rPr>
              <a:t>(hasta </a:t>
            </a:r>
            <a:r>
              <a:rPr lang="es-ES_tradnl" sz="1600" i="0" dirty="0" err="1" smtClean="0">
                <a:latin typeface="Helvetica"/>
                <a:cs typeface="Helvetica"/>
              </a:rPr>
              <a:t>6</a:t>
            </a:r>
            <a:r>
              <a:rPr lang="es-ES_tradnl" sz="1600" i="0" dirty="0" err="1">
                <a:latin typeface="Helvetica"/>
                <a:cs typeface="Helvetica"/>
              </a:rPr>
              <a:t>°C</a:t>
            </a:r>
            <a:r>
              <a:rPr lang="es-ES_tradnl" sz="1600" i="0" dirty="0">
                <a:latin typeface="Helvetica"/>
                <a:cs typeface="Helvetica"/>
              </a:rPr>
              <a:t> en </a:t>
            </a:r>
            <a:r>
              <a:rPr lang="es-ES_tradnl" sz="1600" i="0" dirty="0" smtClean="0">
                <a:latin typeface="Helvetica"/>
                <a:cs typeface="Helvetica"/>
              </a:rPr>
              <a:t>medio siglo) seguidos </a:t>
            </a:r>
            <a:r>
              <a:rPr lang="es-ES_tradnl" sz="1600" i="0" dirty="0">
                <a:latin typeface="Helvetica"/>
                <a:cs typeface="Helvetica"/>
              </a:rPr>
              <a:t>por un gradual </a:t>
            </a:r>
            <a:r>
              <a:rPr lang="es-ES_tradnl" sz="1600" i="0" dirty="0" smtClean="0">
                <a:latin typeface="Helvetica"/>
                <a:cs typeface="Helvetica"/>
              </a:rPr>
              <a:t>enfriamiento. En Groenlandia. A nivel global la variación es menor.</a:t>
            </a:r>
          </a:p>
          <a:p>
            <a:endParaRPr lang="es-ES_tradnl" sz="1600" i="0" dirty="0">
              <a:latin typeface="Helvetica"/>
              <a:cs typeface="Helvetica"/>
            </a:endParaRPr>
          </a:p>
          <a:p>
            <a:r>
              <a:rPr lang="es-ES_tradnl" sz="1600" i="0" dirty="0">
                <a:latin typeface="Helvetica"/>
                <a:cs typeface="Helvetica"/>
              </a:rPr>
              <a:t>Se desconocen las causas (ciclo solar?, occilación en la circulación oceánica?)</a:t>
            </a:r>
          </a:p>
        </p:txBody>
      </p:sp>
      <p:sp>
        <p:nvSpPr>
          <p:cNvPr id="73743" name="Line 15"/>
          <p:cNvSpPr>
            <a:spLocks noChangeShapeType="1"/>
          </p:cNvSpPr>
          <p:nvPr/>
        </p:nvSpPr>
        <p:spPr bwMode="auto">
          <a:xfrm flipV="1">
            <a:off x="1600200" y="118121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sz="1200">
              <a:solidFill>
                <a:srgbClr val="000000"/>
              </a:solidFill>
            </a:endParaRPr>
          </a:p>
        </p:txBody>
      </p:sp>
      <p:sp>
        <p:nvSpPr>
          <p:cNvPr id="73758" name="Text Box 30"/>
          <p:cNvSpPr txBox="1">
            <a:spLocks noChangeArrowheads="1"/>
          </p:cNvSpPr>
          <p:nvPr/>
        </p:nvSpPr>
        <p:spPr bwMode="auto">
          <a:xfrm rot="-21600000">
            <a:off x="3345093" y="132022"/>
            <a:ext cx="19204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i="0" dirty="0">
                <a:solidFill>
                  <a:srgbClr val="000000"/>
                </a:solidFill>
                <a:latin typeface="Arial" charset="0"/>
              </a:rPr>
              <a:t>GLACIACI</a:t>
            </a:r>
            <a:r>
              <a:rPr lang="en-US" altLang="ja-JP" sz="1200" i="0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ÓN del </a:t>
            </a:r>
            <a:r>
              <a:rPr lang="en-US" altLang="ja-JP" sz="1200" i="0" dirty="0" smtClean="0">
                <a:solidFill>
                  <a:srgbClr val="000000"/>
                </a:solidFill>
                <a:latin typeface="Arial" charset="0"/>
                <a:cs typeface="ＭＳ Ｐゴシック" charset="0"/>
              </a:rPr>
              <a:t>WÜRM</a:t>
            </a:r>
            <a:endParaRPr lang="en-US" sz="1200" i="0" dirty="0">
              <a:solidFill>
                <a:srgbClr val="000000"/>
              </a:solidFill>
            </a:endParaRPr>
          </a:p>
        </p:txBody>
      </p:sp>
      <p:sp>
        <p:nvSpPr>
          <p:cNvPr id="73759" name="Line 31"/>
          <p:cNvSpPr>
            <a:spLocks noChangeShapeType="1"/>
          </p:cNvSpPr>
          <p:nvPr/>
        </p:nvSpPr>
        <p:spPr bwMode="auto">
          <a:xfrm flipH="1">
            <a:off x="1600200" y="302271"/>
            <a:ext cx="181967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sz="1200">
              <a:solidFill>
                <a:srgbClr val="000000"/>
              </a:solidFill>
            </a:endParaRPr>
          </a:p>
        </p:txBody>
      </p:sp>
      <p:sp>
        <p:nvSpPr>
          <p:cNvPr id="73760" name="Line 32"/>
          <p:cNvSpPr>
            <a:spLocks noChangeShapeType="1"/>
          </p:cNvSpPr>
          <p:nvPr/>
        </p:nvSpPr>
        <p:spPr bwMode="auto">
          <a:xfrm>
            <a:off x="5148064" y="302271"/>
            <a:ext cx="170993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sz="1200">
              <a:solidFill>
                <a:srgbClr val="000000"/>
              </a:solidFill>
            </a:endParaRPr>
          </a:p>
        </p:txBody>
      </p:sp>
      <p:sp>
        <p:nvSpPr>
          <p:cNvPr id="73763" name="Line 35"/>
          <p:cNvSpPr>
            <a:spLocks noChangeShapeType="1"/>
          </p:cNvSpPr>
          <p:nvPr/>
        </p:nvSpPr>
        <p:spPr bwMode="auto">
          <a:xfrm flipV="1">
            <a:off x="6858000" y="118121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sz="1200">
              <a:solidFill>
                <a:srgbClr val="00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884341" y="691319"/>
            <a:ext cx="2689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>
                <a:solidFill>
                  <a:srgbClr val="3366FF"/>
                </a:solidFill>
                <a:latin typeface="Chalkboard"/>
                <a:cs typeface="Chalkboard"/>
              </a:rPr>
              <a:t>Greenland</a:t>
            </a:r>
            <a:r>
              <a:rPr lang="es-ES_tradnl" sz="1200" dirty="0">
                <a:solidFill>
                  <a:srgbClr val="3366FF"/>
                </a:solidFill>
                <a:latin typeface="Chalkboard"/>
                <a:cs typeface="Chalkboard"/>
              </a:rPr>
              <a:t> Ice </a:t>
            </a:r>
            <a:r>
              <a:rPr lang="es-ES_tradnl" sz="1200" dirty="0" err="1">
                <a:solidFill>
                  <a:srgbClr val="3366FF"/>
                </a:solidFill>
                <a:latin typeface="Chalkboard"/>
                <a:cs typeface="Chalkboard"/>
              </a:rPr>
              <a:t>Core</a:t>
            </a:r>
            <a:r>
              <a:rPr lang="es-ES_tradnl" sz="1200" dirty="0">
                <a:solidFill>
                  <a:srgbClr val="3366FF"/>
                </a:solidFill>
                <a:latin typeface="Chalkboard"/>
                <a:cs typeface="Chalkboard"/>
              </a:rPr>
              <a:t> Project (GRIP)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860296" y="464262"/>
            <a:ext cx="3198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>
                <a:solidFill>
                  <a:srgbClr val="BD1E9C"/>
                </a:solidFill>
                <a:latin typeface="Chalkboard"/>
                <a:cs typeface="Chalkboard"/>
              </a:rPr>
              <a:t>North Greenland Ice Core Project (NGRIP)</a:t>
            </a:r>
          </a:p>
        </p:txBody>
      </p:sp>
      <p:pic>
        <p:nvPicPr>
          <p:cNvPr id="18" name="Imagen 17" descr="curv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4876800" cy="307848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2555776" y="1126067"/>
            <a:ext cx="1008112" cy="187088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rgbClr val="E78956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7" name="Conector recto 6"/>
          <p:cNvCxnSpPr/>
          <p:nvPr/>
        </p:nvCxnSpPr>
        <p:spPr bwMode="auto">
          <a:xfrm flipH="1" flipV="1">
            <a:off x="3563888" y="2996952"/>
            <a:ext cx="1440160" cy="7627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Conector recto 21"/>
          <p:cNvCxnSpPr/>
          <p:nvPr/>
        </p:nvCxnSpPr>
        <p:spPr bwMode="auto">
          <a:xfrm flipV="1">
            <a:off x="611560" y="2996952"/>
            <a:ext cx="1944216" cy="76274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 Box 30"/>
          <p:cNvSpPr txBox="1">
            <a:spLocks noChangeArrowheads="1"/>
          </p:cNvSpPr>
          <p:nvPr/>
        </p:nvSpPr>
        <p:spPr bwMode="auto">
          <a:xfrm rot="-21600000">
            <a:off x="539553" y="116633"/>
            <a:ext cx="10653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i="0" dirty="0" smtClean="0">
                <a:solidFill>
                  <a:srgbClr val="000000"/>
                </a:solidFill>
                <a:latin typeface="Arial" charset="0"/>
              </a:rPr>
              <a:t>HOLOCENO</a:t>
            </a:r>
            <a:endParaRPr lang="en-US" sz="1200" i="0" dirty="0">
              <a:solidFill>
                <a:srgbClr val="000000"/>
              </a:solidFill>
            </a:endParaRPr>
          </a:p>
        </p:txBody>
      </p:sp>
      <p:cxnSp>
        <p:nvCxnSpPr>
          <p:cNvPr id="15" name="Conector recto 14"/>
          <p:cNvCxnSpPr/>
          <p:nvPr/>
        </p:nvCxnSpPr>
        <p:spPr bwMode="auto">
          <a:xfrm>
            <a:off x="3500256" y="637621"/>
            <a:ext cx="3600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BD1E9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Conector recto 33"/>
          <p:cNvCxnSpPr/>
          <p:nvPr/>
        </p:nvCxnSpPr>
        <p:spPr bwMode="auto">
          <a:xfrm>
            <a:off x="3500256" y="853645"/>
            <a:ext cx="3600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uadroTexto 16"/>
          <p:cNvSpPr txBox="1"/>
          <p:nvPr/>
        </p:nvSpPr>
        <p:spPr>
          <a:xfrm>
            <a:off x="8239750" y="3038763"/>
            <a:ext cx="652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 i="0" dirty="0" smtClean="0">
                <a:latin typeface="+mn-lt"/>
              </a:rPr>
              <a:t>YRS BP</a:t>
            </a:r>
            <a:endParaRPr lang="es-ES_tradnl" sz="1000" i="0" dirty="0">
              <a:latin typeface="+mn-lt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 rot="-21600000">
            <a:off x="-16935" y="1340441"/>
            <a:ext cx="1625601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200" i="0" dirty="0" err="1" smtClean="0">
                <a:solidFill>
                  <a:srgbClr val="000000"/>
                </a:solidFill>
                <a:latin typeface="Arial" charset="0"/>
              </a:rPr>
              <a:t>rapido</a:t>
            </a:r>
            <a:r>
              <a:rPr lang="en-US" sz="1200" i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i="0" dirty="0" err="1" smtClean="0">
                <a:solidFill>
                  <a:srgbClr val="000000"/>
                </a:solidFill>
                <a:latin typeface="Arial" charset="0"/>
              </a:rPr>
              <a:t>enfriamiento entre </a:t>
            </a:r>
            <a:r>
              <a:rPr lang="en-US" sz="1200" i="0" dirty="0">
                <a:solidFill>
                  <a:srgbClr val="000000"/>
                </a:solidFill>
                <a:latin typeface="Arial" charset="0"/>
              </a:rPr>
              <a:t>12.800 y 11.500 B.P. conocido como el “</a:t>
            </a:r>
            <a:r>
              <a:rPr lang="en-US" sz="1200" i="0" dirty="0" err="1">
                <a:solidFill>
                  <a:srgbClr val="000000"/>
                </a:solidFill>
                <a:latin typeface="Arial" charset="0"/>
              </a:rPr>
              <a:t>Dryas reciente”</a:t>
            </a:r>
            <a:endParaRPr lang="en-US" sz="1200" i="0" dirty="0">
              <a:solidFill>
                <a:srgbClr val="000000"/>
              </a:solidFill>
              <a:latin typeface="Arial" charset="0"/>
            </a:endParaRPr>
          </a:p>
          <a:p>
            <a:endParaRPr lang="en-US" sz="1200" i="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Conector recto de flecha 3"/>
          <p:cNvCxnSpPr/>
          <p:nvPr/>
        </p:nvCxnSpPr>
        <p:spPr bwMode="auto">
          <a:xfrm>
            <a:off x="1193800" y="1625600"/>
            <a:ext cx="56726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9550"/>
            <a:ext cx="84582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57200" y="5935663"/>
            <a:ext cx="49911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>
                <a:latin typeface="Chalkboard"/>
                <a:cs typeface="Chalkboard"/>
              </a:rPr>
              <a:t>Glaciar de Beardsmore, Antarctica</a:t>
            </a:r>
          </a:p>
        </p:txBody>
      </p:sp>
    </p:spTree>
    <p:extLst>
      <p:ext uri="{BB962C8B-B14F-4D97-AF65-F5344CB8AC3E}">
        <p14:creationId xmlns:p14="http://schemas.microsoft.com/office/powerpoint/2010/main" val="24859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149080"/>
            <a:ext cx="3797300" cy="2133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412776"/>
            <a:ext cx="3492500" cy="23241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077072"/>
            <a:ext cx="3606800" cy="22606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63688" y="332656"/>
            <a:ext cx="5151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Chalkboard"/>
                <a:cs typeface="Chalkboard"/>
              </a:rPr>
              <a:t>CALENTAMIENTO GLOBAL ACTUAL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1196752"/>
            <a:ext cx="4327128" cy="276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8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4902200" y="1422400"/>
            <a:ext cx="296333" cy="3860800"/>
          </a:xfrm>
          <a:prstGeom prst="rect">
            <a:avLst/>
          </a:prstGeom>
          <a:solidFill>
            <a:srgbClr val="CFFCC8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latin typeface="+mn-lt"/>
              <a:ea typeface="+mn-ea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412068" y="1422400"/>
            <a:ext cx="237065" cy="3860800"/>
          </a:xfrm>
          <a:prstGeom prst="rect">
            <a:avLst/>
          </a:prstGeom>
          <a:solidFill>
            <a:srgbClr val="CFFCC8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latin typeface="+mn-lt"/>
              <a:ea typeface="+mn-ea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2810934" y="1422400"/>
            <a:ext cx="253999" cy="3860800"/>
          </a:xfrm>
          <a:prstGeom prst="rect">
            <a:avLst/>
          </a:prstGeom>
          <a:solidFill>
            <a:srgbClr val="CFFCC8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latin typeface="+mn-lt"/>
              <a:ea typeface="+mn-e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482"/>
          <a:stretch/>
        </p:blipFill>
        <p:spPr>
          <a:xfrm>
            <a:off x="368300" y="1007533"/>
            <a:ext cx="8393658" cy="4699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700883" y="3572437"/>
            <a:ext cx="615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>
                <a:solidFill>
                  <a:srgbClr val="333399"/>
                </a:solidFill>
                <a:latin typeface="Chalkboard"/>
                <a:cs typeface="Chalkboard"/>
              </a:rPr>
              <a:t>1850</a:t>
            </a:r>
          </a:p>
        </p:txBody>
      </p:sp>
      <p:sp>
        <p:nvSpPr>
          <p:cNvPr id="4" name="Elipse 3"/>
          <p:cNvSpPr/>
          <p:nvPr/>
        </p:nvSpPr>
        <p:spPr>
          <a:xfrm>
            <a:off x="7596336" y="3644445"/>
            <a:ext cx="144016" cy="144016"/>
          </a:xfrm>
          <a:prstGeom prst="ellipse">
            <a:avLst/>
          </a:prstGeom>
          <a:ln w="19050" cmpd="sng">
            <a:solidFill>
              <a:srgbClr val="333399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>
              <a:latin typeface="+mn-lt"/>
              <a:ea typeface="+mn-ea"/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7696200" y="2582333"/>
            <a:ext cx="93133" cy="1134533"/>
          </a:xfrm>
          <a:custGeom>
            <a:avLst/>
            <a:gdLst>
              <a:gd name="connsiteX0" fmla="*/ 0 w 101600"/>
              <a:gd name="connsiteY0" fmla="*/ 702733 h 702733"/>
              <a:gd name="connsiteX1" fmla="*/ 50800 w 101600"/>
              <a:gd name="connsiteY1" fmla="*/ 287867 h 702733"/>
              <a:gd name="connsiteX2" fmla="*/ 101600 w 101600"/>
              <a:gd name="connsiteY2" fmla="*/ 0 h 70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" h="702733">
                <a:moveTo>
                  <a:pt x="0" y="702733"/>
                </a:moveTo>
                <a:cubicBezTo>
                  <a:pt x="16933" y="553861"/>
                  <a:pt x="33867" y="404989"/>
                  <a:pt x="50800" y="287867"/>
                </a:cubicBezTo>
                <a:cubicBezTo>
                  <a:pt x="67733" y="170745"/>
                  <a:pt x="101600" y="0"/>
                  <a:pt x="101600" y="0"/>
                </a:cubicBezTo>
              </a:path>
            </a:pathLst>
          </a:custGeom>
          <a:ln w="12700" cmpd="sng">
            <a:solidFill>
              <a:srgbClr val="333399"/>
            </a:solidFill>
            <a:prstDash val="soli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rgbClr val="E78956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638511" y="2259112"/>
            <a:ext cx="65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>
                <a:solidFill>
                  <a:srgbClr val="333399"/>
                </a:solidFill>
                <a:latin typeface="Chalkboard"/>
                <a:cs typeface="Chalkboard"/>
              </a:rPr>
              <a:t>2020</a:t>
            </a:r>
            <a:endParaRPr lang="es-ES_tradnl" sz="1400" dirty="0">
              <a:solidFill>
                <a:srgbClr val="333399"/>
              </a:solidFill>
              <a:latin typeface="Chalkboard"/>
              <a:cs typeface="Chalkboard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115616" y="1628221"/>
            <a:ext cx="3132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>
                <a:latin typeface="Chalkboard"/>
                <a:cs typeface="Chalkboard"/>
              </a:rPr>
              <a:t>Greenlan Ice Sheet Project (EE.UU)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915816" y="3860469"/>
            <a:ext cx="28083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rgbClr val="006CFF"/>
                </a:solidFill>
                <a:latin typeface="Chalkboard"/>
                <a:cs typeface="Chalkboard"/>
              </a:rPr>
              <a:t>temperatura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936032" y="6380749"/>
            <a:ext cx="2293557" cy="307777"/>
          </a:xfrm>
          <a:prstGeom prst="rect">
            <a:avLst/>
          </a:prstGeom>
          <a:solidFill>
            <a:srgbClr val="CFFCC8"/>
          </a:solidFill>
          <a:ln w="12700" cmpd="sng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1400" dirty="0" err="1" smtClean="0">
                <a:solidFill>
                  <a:schemeClr val="tx1"/>
                </a:solidFill>
                <a:latin typeface="Chalkboard"/>
                <a:cs typeface="Chalkboard"/>
              </a:rPr>
              <a:t>calentamientos globales</a:t>
            </a:r>
            <a:endParaRPr lang="es-ES_tradnl" sz="14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cxnSp>
        <p:nvCxnSpPr>
          <p:cNvPr id="11" name="Conector recto de flecha 10"/>
          <p:cNvCxnSpPr/>
          <p:nvPr/>
        </p:nvCxnSpPr>
        <p:spPr bwMode="auto">
          <a:xfrm flipH="1" flipV="1">
            <a:off x="5868144" y="5372637"/>
            <a:ext cx="936104" cy="100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Conector recto de flecha 18"/>
          <p:cNvCxnSpPr/>
          <p:nvPr/>
        </p:nvCxnSpPr>
        <p:spPr bwMode="auto">
          <a:xfrm flipV="1">
            <a:off x="7092280" y="5372637"/>
            <a:ext cx="576064" cy="100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onector recto de flecha 23"/>
          <p:cNvCxnSpPr/>
          <p:nvPr/>
        </p:nvCxnSpPr>
        <p:spPr bwMode="auto">
          <a:xfrm flipH="1" flipV="1">
            <a:off x="6516216" y="5372637"/>
            <a:ext cx="360040" cy="100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Conector recto de flecha 24"/>
          <p:cNvCxnSpPr/>
          <p:nvPr/>
        </p:nvCxnSpPr>
        <p:spPr bwMode="auto">
          <a:xfrm flipV="1">
            <a:off x="7020272" y="5372637"/>
            <a:ext cx="144016" cy="100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adroTexto 6"/>
          <p:cNvSpPr txBox="1"/>
          <p:nvPr/>
        </p:nvSpPr>
        <p:spPr>
          <a:xfrm>
            <a:off x="717600" y="6067400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err="1"/>
              <a:t>Alley</a:t>
            </a:r>
            <a:r>
              <a:rPr lang="es-ES_tradnl" sz="1200" dirty="0"/>
              <a:t>, 2000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l="5697" t="26839" r="15690" b="34584"/>
          <a:stretch/>
        </p:blipFill>
        <p:spPr>
          <a:xfrm>
            <a:off x="6290734" y="1230915"/>
            <a:ext cx="1507067" cy="539614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cxnSp>
        <p:nvCxnSpPr>
          <p:cNvPr id="22" name="Conector recto 21"/>
          <p:cNvCxnSpPr/>
          <p:nvPr/>
        </p:nvCxnSpPr>
        <p:spPr bwMode="auto">
          <a:xfrm>
            <a:off x="7628467" y="1786466"/>
            <a:ext cx="0" cy="24722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Conector recto 25"/>
          <p:cNvCxnSpPr/>
          <p:nvPr/>
        </p:nvCxnSpPr>
        <p:spPr bwMode="auto">
          <a:xfrm>
            <a:off x="7179734" y="1532466"/>
            <a:ext cx="0" cy="1498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Conector recto 26"/>
          <p:cNvCxnSpPr/>
          <p:nvPr/>
        </p:nvCxnSpPr>
        <p:spPr bwMode="auto">
          <a:xfrm>
            <a:off x="6858000" y="1532466"/>
            <a:ext cx="0" cy="138853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Conector recto 27"/>
          <p:cNvCxnSpPr/>
          <p:nvPr/>
        </p:nvCxnSpPr>
        <p:spPr bwMode="auto">
          <a:xfrm>
            <a:off x="6553200" y="1329266"/>
            <a:ext cx="0" cy="11006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CuadroTexto 30"/>
          <p:cNvSpPr txBox="1"/>
          <p:nvPr/>
        </p:nvSpPr>
        <p:spPr>
          <a:xfrm>
            <a:off x="3530600" y="4885265"/>
            <a:ext cx="168486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latin typeface="Times New Roman"/>
                <a:cs typeface="Times New Roman"/>
              </a:rPr>
              <a:t>Years</a:t>
            </a:r>
            <a:r>
              <a:rPr lang="es-ES" sz="1600" dirty="0" smtClean="0">
                <a:latin typeface="Times New Roman"/>
                <a:cs typeface="Times New Roman"/>
              </a:rPr>
              <a:t> </a:t>
            </a:r>
            <a:r>
              <a:rPr lang="es-ES" sz="1600" dirty="0" err="1" smtClean="0">
                <a:latin typeface="Times New Roman"/>
                <a:cs typeface="Times New Roman"/>
              </a:rPr>
              <a:t>before</a:t>
            </a:r>
            <a:r>
              <a:rPr lang="es-ES" sz="1600" dirty="0" smtClean="0">
                <a:latin typeface="Times New Roman"/>
                <a:cs typeface="Times New Roman"/>
              </a:rPr>
              <a:t> 2000</a:t>
            </a:r>
            <a:endParaRPr lang="es-ES" sz="1600" dirty="0">
              <a:latin typeface="Times New Roman"/>
              <a:cs typeface="Times New Roman"/>
            </a:endParaRPr>
          </a:p>
        </p:txBody>
      </p:sp>
      <p:sp>
        <p:nvSpPr>
          <p:cNvPr id="33" name="Elipse 32"/>
          <p:cNvSpPr/>
          <p:nvPr/>
        </p:nvSpPr>
        <p:spPr>
          <a:xfrm>
            <a:off x="7714868" y="2509912"/>
            <a:ext cx="144016" cy="144016"/>
          </a:xfrm>
          <a:prstGeom prst="ellipse">
            <a:avLst/>
          </a:prstGeom>
          <a:ln w="19050" cmpd="sng">
            <a:solidFill>
              <a:srgbClr val="333399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>
              <a:latin typeface="+mn-lt"/>
              <a:ea typeface="+mn-ea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421215" y="203211"/>
            <a:ext cx="7977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i="0" dirty="0" smtClean="0">
                <a:solidFill>
                  <a:srgbClr val="FF0000"/>
                </a:solidFill>
                <a:latin typeface="Chalkboard"/>
                <a:cs typeface="Chalkboard"/>
              </a:rPr>
              <a:t>El clima durante el Holoceno : últimos 11000 años</a:t>
            </a:r>
            <a:endParaRPr lang="es-ES" sz="1800" i="0" u="sng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cxnSp>
        <p:nvCxnSpPr>
          <p:cNvPr id="32" name="Conector recto de flecha 31"/>
          <p:cNvCxnSpPr/>
          <p:nvPr/>
        </p:nvCxnSpPr>
        <p:spPr bwMode="auto">
          <a:xfrm flipH="1" flipV="1">
            <a:off x="3606801" y="4758268"/>
            <a:ext cx="3064932" cy="1617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Conector recto de flecha 33"/>
          <p:cNvCxnSpPr/>
          <p:nvPr/>
        </p:nvCxnSpPr>
        <p:spPr bwMode="auto">
          <a:xfrm flipH="1" flipV="1">
            <a:off x="2988733" y="4978400"/>
            <a:ext cx="3581400" cy="14054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CuadroTexto 8"/>
          <p:cNvSpPr txBox="1"/>
          <p:nvPr/>
        </p:nvSpPr>
        <p:spPr>
          <a:xfrm>
            <a:off x="6316129" y="1151462"/>
            <a:ext cx="1503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/>
              <a:t>diapositiva siguiente</a:t>
            </a:r>
          </a:p>
        </p:txBody>
      </p:sp>
    </p:spTree>
    <p:extLst>
      <p:ext uri="{BB962C8B-B14F-4D97-AF65-F5344CB8AC3E}">
        <p14:creationId xmlns:p14="http://schemas.microsoft.com/office/powerpoint/2010/main" val="69322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916" t="3363" r="4102" b="8697"/>
          <a:stretch/>
        </p:blipFill>
        <p:spPr>
          <a:xfrm>
            <a:off x="211667" y="372523"/>
            <a:ext cx="8593666" cy="5867401"/>
          </a:xfrm>
          <a:prstGeom prst="rect">
            <a:avLst/>
          </a:prstGeom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431800" y="1202267"/>
            <a:ext cx="7391400" cy="584201"/>
          </a:xfrm>
          <a:prstGeom prst="rect">
            <a:avLst/>
          </a:prstGeom>
          <a:solidFill>
            <a:schemeClr val="bg1"/>
          </a:solidFill>
          <a:ln w="19050" cmpd="sng">
            <a:noFill/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latin typeface="+mn-lt"/>
              <a:ea typeface="+mn-ea"/>
            </a:endParaRPr>
          </a:p>
        </p:txBody>
      </p:sp>
      <p:cxnSp>
        <p:nvCxnSpPr>
          <p:cNvPr id="4" name="Conector recto 3"/>
          <p:cNvCxnSpPr/>
          <p:nvPr/>
        </p:nvCxnSpPr>
        <p:spPr bwMode="auto">
          <a:xfrm flipV="1">
            <a:off x="7452320" y="895981"/>
            <a:ext cx="0" cy="43258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Conector recto 5"/>
          <p:cNvCxnSpPr/>
          <p:nvPr/>
        </p:nvCxnSpPr>
        <p:spPr bwMode="auto">
          <a:xfrm flipV="1">
            <a:off x="7711777" y="899156"/>
            <a:ext cx="0" cy="42655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Conector recto 7"/>
          <p:cNvCxnSpPr/>
          <p:nvPr/>
        </p:nvCxnSpPr>
        <p:spPr bwMode="auto">
          <a:xfrm flipV="1">
            <a:off x="6901987" y="895981"/>
            <a:ext cx="0" cy="43258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ector recto 9"/>
          <p:cNvCxnSpPr/>
          <p:nvPr/>
        </p:nvCxnSpPr>
        <p:spPr bwMode="auto">
          <a:xfrm flipV="1">
            <a:off x="7161444" y="899156"/>
            <a:ext cx="0" cy="43226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uadroTexto 15"/>
          <p:cNvSpPr txBox="1"/>
          <p:nvPr/>
        </p:nvSpPr>
        <p:spPr>
          <a:xfrm rot="16200000">
            <a:off x="7174400" y="1356332"/>
            <a:ext cx="5448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1950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17" name="CuadroTexto 16"/>
          <p:cNvSpPr txBox="1"/>
          <p:nvPr/>
        </p:nvSpPr>
        <p:spPr>
          <a:xfrm rot="16200000">
            <a:off x="7436866" y="1356332"/>
            <a:ext cx="5448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2050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18" name="CuadroTexto 17"/>
          <p:cNvSpPr txBox="1"/>
          <p:nvPr/>
        </p:nvSpPr>
        <p:spPr>
          <a:xfrm rot="16200000">
            <a:off x="6624067" y="1356332"/>
            <a:ext cx="5448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1750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19" name="CuadroTexto 18"/>
          <p:cNvSpPr txBox="1"/>
          <p:nvPr/>
        </p:nvSpPr>
        <p:spPr>
          <a:xfrm rot="16200000">
            <a:off x="6886533" y="1356332"/>
            <a:ext cx="5448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1850</a:t>
            </a:r>
            <a:endParaRPr lang="es-ES" sz="1200" dirty="0">
              <a:latin typeface="Times New Roman"/>
              <a:cs typeface="Times New Roman"/>
            </a:endParaRPr>
          </a:p>
        </p:txBody>
      </p:sp>
      <p:cxnSp>
        <p:nvCxnSpPr>
          <p:cNvPr id="22" name="Conector recto 21"/>
          <p:cNvCxnSpPr/>
          <p:nvPr/>
        </p:nvCxnSpPr>
        <p:spPr bwMode="auto">
          <a:xfrm flipV="1">
            <a:off x="6345303" y="895981"/>
            <a:ext cx="0" cy="43258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Conector recto 22"/>
          <p:cNvCxnSpPr/>
          <p:nvPr/>
        </p:nvCxnSpPr>
        <p:spPr bwMode="auto">
          <a:xfrm flipV="1">
            <a:off x="6613227" y="899156"/>
            <a:ext cx="0" cy="42655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onector recto 23"/>
          <p:cNvCxnSpPr/>
          <p:nvPr/>
        </p:nvCxnSpPr>
        <p:spPr bwMode="auto">
          <a:xfrm flipV="1">
            <a:off x="5803437" y="895981"/>
            <a:ext cx="0" cy="43258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Conector recto 24"/>
          <p:cNvCxnSpPr/>
          <p:nvPr/>
        </p:nvCxnSpPr>
        <p:spPr bwMode="auto">
          <a:xfrm flipV="1">
            <a:off x="6062894" y="899156"/>
            <a:ext cx="0" cy="43226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CuadroTexto 25"/>
          <p:cNvSpPr txBox="1"/>
          <p:nvPr/>
        </p:nvSpPr>
        <p:spPr>
          <a:xfrm rot="16200000">
            <a:off x="6075850" y="1356332"/>
            <a:ext cx="5448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1550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27" name="CuadroTexto 26"/>
          <p:cNvSpPr txBox="1"/>
          <p:nvPr/>
        </p:nvSpPr>
        <p:spPr>
          <a:xfrm rot="16200000">
            <a:off x="6338316" y="1356332"/>
            <a:ext cx="5448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1650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28" name="CuadroTexto 27"/>
          <p:cNvSpPr txBox="1"/>
          <p:nvPr/>
        </p:nvSpPr>
        <p:spPr>
          <a:xfrm rot="16200000">
            <a:off x="5525517" y="1356332"/>
            <a:ext cx="5448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1350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29" name="CuadroTexto 28"/>
          <p:cNvSpPr txBox="1"/>
          <p:nvPr/>
        </p:nvSpPr>
        <p:spPr>
          <a:xfrm rot="16200000">
            <a:off x="5787983" y="1356332"/>
            <a:ext cx="5448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1450</a:t>
            </a:r>
            <a:endParaRPr lang="es-ES" sz="1200" dirty="0">
              <a:latin typeface="Times New Roman"/>
              <a:cs typeface="Times New Roman"/>
            </a:endParaRPr>
          </a:p>
        </p:txBody>
      </p:sp>
      <p:cxnSp>
        <p:nvCxnSpPr>
          <p:cNvPr id="38" name="Conector recto 37"/>
          <p:cNvCxnSpPr/>
          <p:nvPr/>
        </p:nvCxnSpPr>
        <p:spPr bwMode="auto">
          <a:xfrm flipV="1">
            <a:off x="5248870" y="895981"/>
            <a:ext cx="0" cy="43258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Conector recto 38"/>
          <p:cNvCxnSpPr/>
          <p:nvPr/>
        </p:nvCxnSpPr>
        <p:spPr bwMode="auto">
          <a:xfrm flipV="1">
            <a:off x="5508327" y="899156"/>
            <a:ext cx="0" cy="42655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Conector recto 39"/>
          <p:cNvCxnSpPr/>
          <p:nvPr/>
        </p:nvCxnSpPr>
        <p:spPr bwMode="auto">
          <a:xfrm flipV="1">
            <a:off x="4698537" y="895981"/>
            <a:ext cx="0" cy="43258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Conector recto 40"/>
          <p:cNvCxnSpPr/>
          <p:nvPr/>
        </p:nvCxnSpPr>
        <p:spPr bwMode="auto">
          <a:xfrm flipV="1">
            <a:off x="4957994" y="899156"/>
            <a:ext cx="0" cy="43226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2" name="CuadroTexto 41"/>
          <p:cNvSpPr txBox="1"/>
          <p:nvPr/>
        </p:nvSpPr>
        <p:spPr>
          <a:xfrm rot="16200000">
            <a:off x="4976661" y="1356332"/>
            <a:ext cx="5333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1150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43" name="CuadroTexto 42"/>
          <p:cNvSpPr txBox="1"/>
          <p:nvPr/>
        </p:nvSpPr>
        <p:spPr>
          <a:xfrm rot="16200000">
            <a:off x="5233416" y="1356332"/>
            <a:ext cx="5448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1250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44" name="CuadroTexto 43"/>
          <p:cNvSpPr txBox="1"/>
          <p:nvPr/>
        </p:nvSpPr>
        <p:spPr>
          <a:xfrm rot="16200000">
            <a:off x="4459089" y="1356332"/>
            <a:ext cx="4678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950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45" name="CuadroTexto 44"/>
          <p:cNvSpPr txBox="1"/>
          <p:nvPr/>
        </p:nvSpPr>
        <p:spPr>
          <a:xfrm rot="16200000">
            <a:off x="4683083" y="1356332"/>
            <a:ext cx="5448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1050</a:t>
            </a:r>
            <a:endParaRPr lang="es-ES" sz="1200" dirty="0">
              <a:latin typeface="Times New Roman"/>
              <a:cs typeface="Times New Roman"/>
            </a:endParaRPr>
          </a:p>
        </p:txBody>
      </p:sp>
      <p:cxnSp>
        <p:nvCxnSpPr>
          <p:cNvPr id="47" name="Conector recto 46"/>
          <p:cNvCxnSpPr/>
          <p:nvPr/>
        </p:nvCxnSpPr>
        <p:spPr bwMode="auto">
          <a:xfrm flipV="1">
            <a:off x="4150320" y="895981"/>
            <a:ext cx="0" cy="43258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Conector recto 47"/>
          <p:cNvCxnSpPr/>
          <p:nvPr/>
        </p:nvCxnSpPr>
        <p:spPr bwMode="auto">
          <a:xfrm flipV="1">
            <a:off x="4409777" y="899156"/>
            <a:ext cx="0" cy="42655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Conector recto 48"/>
          <p:cNvCxnSpPr/>
          <p:nvPr/>
        </p:nvCxnSpPr>
        <p:spPr bwMode="auto">
          <a:xfrm flipV="1">
            <a:off x="3599987" y="895981"/>
            <a:ext cx="0" cy="43258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Conector recto 49"/>
          <p:cNvCxnSpPr/>
          <p:nvPr/>
        </p:nvCxnSpPr>
        <p:spPr bwMode="auto">
          <a:xfrm flipV="1">
            <a:off x="3859444" y="899156"/>
            <a:ext cx="0" cy="43226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" name="CuadroTexto 50"/>
          <p:cNvSpPr txBox="1"/>
          <p:nvPr/>
        </p:nvSpPr>
        <p:spPr>
          <a:xfrm rot="16200000">
            <a:off x="3910872" y="1356332"/>
            <a:ext cx="4678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750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52" name="CuadroTexto 51"/>
          <p:cNvSpPr txBox="1"/>
          <p:nvPr/>
        </p:nvSpPr>
        <p:spPr>
          <a:xfrm rot="16200000">
            <a:off x="4173338" y="1356332"/>
            <a:ext cx="4678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850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53" name="CuadroTexto 52"/>
          <p:cNvSpPr txBox="1"/>
          <p:nvPr/>
        </p:nvSpPr>
        <p:spPr>
          <a:xfrm rot="16200000">
            <a:off x="3360539" y="1356332"/>
            <a:ext cx="4678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550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54" name="CuadroTexto 53"/>
          <p:cNvSpPr txBox="1"/>
          <p:nvPr/>
        </p:nvSpPr>
        <p:spPr>
          <a:xfrm rot="16200000">
            <a:off x="3623005" y="1356332"/>
            <a:ext cx="4678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650</a:t>
            </a:r>
            <a:endParaRPr lang="es-ES" sz="1200" dirty="0">
              <a:latin typeface="Times New Roman"/>
              <a:cs typeface="Times New Roman"/>
            </a:endParaRPr>
          </a:p>
        </p:txBody>
      </p:sp>
      <p:cxnSp>
        <p:nvCxnSpPr>
          <p:cNvPr id="72" name="Conector recto 71"/>
          <p:cNvCxnSpPr/>
          <p:nvPr/>
        </p:nvCxnSpPr>
        <p:spPr bwMode="auto">
          <a:xfrm flipV="1">
            <a:off x="3051770" y="895981"/>
            <a:ext cx="0" cy="43258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3" name="Conector recto 72"/>
          <p:cNvCxnSpPr/>
          <p:nvPr/>
        </p:nvCxnSpPr>
        <p:spPr bwMode="auto">
          <a:xfrm flipV="1">
            <a:off x="3311227" y="899156"/>
            <a:ext cx="0" cy="42655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4" name="Conector recto 73"/>
          <p:cNvCxnSpPr/>
          <p:nvPr/>
        </p:nvCxnSpPr>
        <p:spPr bwMode="auto">
          <a:xfrm flipV="1">
            <a:off x="2501437" y="895981"/>
            <a:ext cx="0" cy="43258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5" name="Conector recto 74"/>
          <p:cNvCxnSpPr/>
          <p:nvPr/>
        </p:nvCxnSpPr>
        <p:spPr bwMode="auto">
          <a:xfrm flipV="1">
            <a:off x="2760894" y="899156"/>
            <a:ext cx="0" cy="43226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6" name="CuadroTexto 75"/>
          <p:cNvSpPr txBox="1"/>
          <p:nvPr/>
        </p:nvSpPr>
        <p:spPr>
          <a:xfrm rot="16200000">
            <a:off x="2812322" y="1356332"/>
            <a:ext cx="4678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350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77" name="CuadroTexto 76"/>
          <p:cNvSpPr txBox="1"/>
          <p:nvPr/>
        </p:nvSpPr>
        <p:spPr>
          <a:xfrm rot="16200000">
            <a:off x="3074788" y="1356332"/>
            <a:ext cx="4678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450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78" name="CuadroTexto 77"/>
          <p:cNvSpPr txBox="1"/>
          <p:nvPr/>
        </p:nvSpPr>
        <p:spPr>
          <a:xfrm rot="16200000">
            <a:off x="2261989" y="1356332"/>
            <a:ext cx="4678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150</a:t>
            </a:r>
            <a:endParaRPr lang="es-ES" sz="1200" dirty="0">
              <a:latin typeface="Times New Roman"/>
              <a:cs typeface="Times New Roman"/>
            </a:endParaRPr>
          </a:p>
        </p:txBody>
      </p:sp>
      <p:sp>
        <p:nvSpPr>
          <p:cNvPr id="79" name="CuadroTexto 78"/>
          <p:cNvSpPr txBox="1"/>
          <p:nvPr/>
        </p:nvSpPr>
        <p:spPr>
          <a:xfrm rot="16200000">
            <a:off x="2524455" y="1356332"/>
            <a:ext cx="4678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250</a:t>
            </a:r>
            <a:endParaRPr lang="es-ES" sz="1200" dirty="0">
              <a:latin typeface="Times New Roman"/>
              <a:cs typeface="Times New Roman"/>
            </a:endParaRPr>
          </a:p>
        </p:txBody>
      </p:sp>
      <p:cxnSp>
        <p:nvCxnSpPr>
          <p:cNvPr id="82" name="Conector recto 81"/>
          <p:cNvCxnSpPr/>
          <p:nvPr/>
        </p:nvCxnSpPr>
        <p:spPr bwMode="auto">
          <a:xfrm flipV="1">
            <a:off x="1953220" y="895981"/>
            <a:ext cx="0" cy="43258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3" name="Conector recto 82"/>
          <p:cNvCxnSpPr/>
          <p:nvPr/>
        </p:nvCxnSpPr>
        <p:spPr bwMode="auto">
          <a:xfrm flipV="1">
            <a:off x="2212677" y="899156"/>
            <a:ext cx="0" cy="42655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4" name="Conector recto 83"/>
          <p:cNvCxnSpPr/>
          <p:nvPr/>
        </p:nvCxnSpPr>
        <p:spPr bwMode="auto">
          <a:xfrm flipV="1">
            <a:off x="1402887" y="895981"/>
            <a:ext cx="0" cy="43258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5" name="Conector recto 84"/>
          <p:cNvCxnSpPr/>
          <p:nvPr/>
        </p:nvCxnSpPr>
        <p:spPr bwMode="auto">
          <a:xfrm flipV="1">
            <a:off x="1662344" y="899156"/>
            <a:ext cx="0" cy="43226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7" name="CuadroTexto 86"/>
          <p:cNvSpPr txBox="1"/>
          <p:nvPr/>
        </p:nvSpPr>
        <p:spPr>
          <a:xfrm rot="16200000">
            <a:off x="2014710" y="1356332"/>
            <a:ext cx="39091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/>
                <a:cs typeface="Times New Roman"/>
              </a:rPr>
              <a:t>50</a:t>
            </a:r>
            <a:endParaRPr lang="es-ES" sz="1200" dirty="0">
              <a:latin typeface="Times New Roman"/>
              <a:cs typeface="Times New Roman"/>
            </a:endParaRPr>
          </a:p>
        </p:txBody>
      </p:sp>
      <p:cxnSp>
        <p:nvCxnSpPr>
          <p:cNvPr id="90" name="Conector recto 89"/>
          <p:cNvCxnSpPr/>
          <p:nvPr/>
        </p:nvCxnSpPr>
        <p:spPr bwMode="auto">
          <a:xfrm flipV="1">
            <a:off x="1107777" y="899156"/>
            <a:ext cx="0" cy="42655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3" name="CuadroTexto 92"/>
          <p:cNvSpPr txBox="1"/>
          <p:nvPr/>
        </p:nvSpPr>
        <p:spPr>
          <a:xfrm>
            <a:off x="421215" y="6206074"/>
            <a:ext cx="79777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0" dirty="0" smtClean="0">
                <a:solidFill>
                  <a:srgbClr val="FF0000"/>
                </a:solidFill>
                <a:latin typeface="Chalkboard"/>
                <a:cs typeface="Chalkboard"/>
              </a:rPr>
              <a:t>Ciclos de BOND: </a:t>
            </a:r>
            <a:r>
              <a:rPr lang="es-ES" sz="1400" i="0" dirty="0" smtClean="0">
                <a:solidFill>
                  <a:srgbClr val="FF0000"/>
                </a:solidFill>
                <a:latin typeface="Chalkboard"/>
                <a:cs typeface="Chalkboard"/>
              </a:rPr>
              <a:t>fluctuaciones de </a:t>
            </a:r>
            <a:r>
              <a:rPr lang="es-ES" sz="14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temperatuura</a:t>
            </a:r>
            <a:r>
              <a:rPr lang="es-ES" sz="1400" i="0" dirty="0" smtClean="0">
                <a:solidFill>
                  <a:srgbClr val="FF0000"/>
                </a:solidFill>
                <a:latin typeface="Chalkboard"/>
                <a:cs typeface="Chalkboard"/>
              </a:rPr>
              <a:t> durante el </a:t>
            </a:r>
            <a:r>
              <a:rPr lang="es-ES" sz="1400" i="0" smtClean="0">
                <a:solidFill>
                  <a:srgbClr val="FF0000"/>
                </a:solidFill>
                <a:latin typeface="Chalkboard"/>
                <a:cs typeface="Chalkboard"/>
              </a:rPr>
              <a:t>Holoceno (ultimos </a:t>
            </a:r>
            <a:r>
              <a:rPr lang="es-ES" sz="1400" i="0" dirty="0" smtClean="0">
                <a:solidFill>
                  <a:srgbClr val="FF0000"/>
                </a:solidFill>
                <a:latin typeface="Chalkboard"/>
                <a:cs typeface="Chalkboard"/>
              </a:rPr>
              <a:t>12 000 años)</a:t>
            </a:r>
            <a:r>
              <a:rPr lang="es-ES" sz="1200" dirty="0" smtClean="0">
                <a:solidFill>
                  <a:srgbClr val="FF0000"/>
                </a:solidFill>
                <a:latin typeface="Chalkboard"/>
                <a:cs typeface="Chalkboard"/>
              </a:rPr>
              <a:t>. </a:t>
            </a:r>
          </a:p>
          <a:p>
            <a:r>
              <a:rPr lang="es-ES" sz="1200" i="0" u="sng" dirty="0" smtClean="0">
                <a:solidFill>
                  <a:srgbClr val="FF0000"/>
                </a:solidFill>
                <a:latin typeface="Chalkboard"/>
                <a:cs typeface="Chalkboard"/>
              </a:rPr>
              <a:t>Parecidos a ciclos </a:t>
            </a:r>
            <a:r>
              <a:rPr lang="es-ES" sz="1200" i="0" u="sng" dirty="0" err="1" smtClean="0">
                <a:solidFill>
                  <a:srgbClr val="FF0000"/>
                </a:solidFill>
                <a:latin typeface="Chalkboard"/>
                <a:cs typeface="Chalkboard"/>
              </a:rPr>
              <a:t>Dansgaard-Oescher</a:t>
            </a:r>
            <a:r>
              <a:rPr lang="es-ES" sz="1200" i="0" u="sng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s-ES" sz="1200" i="0" u="sng" smtClean="0">
                <a:solidFill>
                  <a:srgbClr val="FF0000"/>
                </a:solidFill>
                <a:latin typeface="Chalkboard"/>
                <a:cs typeface="Chalkboard"/>
              </a:rPr>
              <a:t>del Pleistoceno </a:t>
            </a:r>
            <a:r>
              <a:rPr lang="es-ES" sz="1200" i="0" u="sng">
                <a:solidFill>
                  <a:srgbClr val="FF0000"/>
                </a:solidFill>
                <a:latin typeface="Chalkboard"/>
                <a:cs typeface="Chalkboard"/>
              </a:rPr>
              <a:t>pero </a:t>
            </a:r>
            <a:r>
              <a:rPr lang="es-ES" sz="1200" i="0" u="sng" smtClean="0">
                <a:solidFill>
                  <a:srgbClr val="FF0000"/>
                </a:solidFill>
                <a:latin typeface="Chalkboard"/>
                <a:cs typeface="Chalkboard"/>
              </a:rPr>
              <a:t>mas </a:t>
            </a:r>
            <a:r>
              <a:rPr lang="es-ES" sz="1200" i="0" u="sng" dirty="0" smtClean="0">
                <a:solidFill>
                  <a:srgbClr val="FF0000"/>
                </a:solidFill>
                <a:latin typeface="Chalkboard"/>
                <a:cs typeface="Chalkboard"/>
              </a:rPr>
              <a:t>débiles. Causas desconocidas </a:t>
            </a:r>
            <a:endParaRPr lang="es-ES" sz="1200" i="0" u="sng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94" name="CuadroTexto 93"/>
          <p:cNvSpPr txBox="1"/>
          <p:nvPr/>
        </p:nvSpPr>
        <p:spPr>
          <a:xfrm>
            <a:off x="1591377" y="1356332"/>
            <a:ext cx="5736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Times New Roman"/>
                <a:cs typeface="Times New Roman"/>
              </a:rPr>
              <a:t>A.D.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95" name="CuadroTexto 94"/>
          <p:cNvSpPr txBox="1"/>
          <p:nvPr/>
        </p:nvSpPr>
        <p:spPr>
          <a:xfrm>
            <a:off x="421215" y="101611"/>
            <a:ext cx="7977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0" dirty="0" smtClean="0">
                <a:solidFill>
                  <a:srgbClr val="FF0000"/>
                </a:solidFill>
                <a:latin typeface="Chalkboard"/>
                <a:cs typeface="Chalkboard"/>
              </a:rPr>
              <a:t>Ultimos 2500 años</a:t>
            </a:r>
            <a:endParaRPr lang="es-ES" sz="1200" i="0" u="sng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384800" y="2904060"/>
            <a:ext cx="1587500" cy="323850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latin typeface="+mn-lt"/>
              <a:ea typeface="+mn-ea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651500" y="2891360"/>
            <a:ext cx="1587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 smtClean="0">
                <a:latin typeface="Helvetica"/>
                <a:cs typeface="Helvetica"/>
              </a:rPr>
              <a:t>little</a:t>
            </a:r>
            <a:r>
              <a:rPr lang="es-ES" sz="1400" b="1" dirty="0" smtClean="0">
                <a:latin typeface="Helvetica"/>
                <a:cs typeface="Helvetica"/>
              </a:rPr>
              <a:t> ice </a:t>
            </a:r>
            <a:r>
              <a:rPr lang="es-ES" sz="1400" b="1" dirty="0" err="1" smtClean="0">
                <a:latin typeface="Helvetica"/>
                <a:cs typeface="Helvetica"/>
              </a:rPr>
              <a:t>age</a:t>
            </a:r>
            <a:endParaRPr lang="es-ES" sz="1400" b="1" dirty="0">
              <a:latin typeface="Helvetica"/>
              <a:cs typeface="Helvetica"/>
            </a:endParaRPr>
          </a:p>
        </p:txBody>
      </p:sp>
      <p:cxnSp>
        <p:nvCxnSpPr>
          <p:cNvPr id="97" name="Conector recto 96"/>
          <p:cNvCxnSpPr/>
          <p:nvPr/>
        </p:nvCxnSpPr>
        <p:spPr bwMode="auto">
          <a:xfrm>
            <a:off x="5393267" y="1735667"/>
            <a:ext cx="0" cy="269239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4" name="Elipse 103"/>
          <p:cNvSpPr/>
          <p:nvPr/>
        </p:nvSpPr>
        <p:spPr>
          <a:xfrm>
            <a:off x="7052735" y="2878664"/>
            <a:ext cx="745066" cy="1439332"/>
          </a:xfrm>
          <a:prstGeom prst="ellipse">
            <a:avLst/>
          </a:prstGeom>
          <a:ln w="3810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latin typeface="+mn-lt"/>
              <a:ea typeface="+mn-ea"/>
            </a:endParaRPr>
          </a:p>
        </p:txBody>
      </p:sp>
      <p:sp>
        <p:nvSpPr>
          <p:cNvPr id="105" name="CuadroTexto 104"/>
          <p:cNvSpPr txBox="1"/>
          <p:nvPr/>
        </p:nvSpPr>
        <p:spPr>
          <a:xfrm>
            <a:off x="8009466" y="4250258"/>
            <a:ext cx="1202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registro instrumental historico</a:t>
            </a:r>
            <a:endParaRPr lang="es-ES" sz="1200" b="1" i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07" name="Conector recto de flecha 106"/>
          <p:cNvCxnSpPr/>
          <p:nvPr/>
        </p:nvCxnSpPr>
        <p:spPr bwMode="auto">
          <a:xfrm>
            <a:off x="7730067" y="4072458"/>
            <a:ext cx="381000" cy="2624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1" name="Conector recto 60"/>
          <p:cNvCxnSpPr/>
          <p:nvPr/>
        </p:nvCxnSpPr>
        <p:spPr bwMode="auto">
          <a:xfrm>
            <a:off x="6976534" y="1735667"/>
            <a:ext cx="0" cy="269239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Rectángulo redondeado 6"/>
          <p:cNvSpPr/>
          <p:nvPr/>
        </p:nvSpPr>
        <p:spPr>
          <a:xfrm>
            <a:off x="330200" y="5588000"/>
            <a:ext cx="1854200" cy="524933"/>
          </a:xfrm>
          <a:prstGeom prst="roundRect">
            <a:avLst/>
          </a:prstGeom>
          <a:ln w="19050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843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23528" y="5680075"/>
            <a:ext cx="81505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s-ES_tradnl" i="0" dirty="0">
                <a:solidFill>
                  <a:srgbClr val="006CFF"/>
                </a:solidFill>
                <a:latin typeface="Chalkboard"/>
                <a:cs typeface="Chalkboard"/>
              </a:rPr>
              <a:t>“</a:t>
            </a:r>
            <a:r>
              <a:rPr lang="es-ES_tradnl" altLang="ja-JP" i="0" dirty="0">
                <a:solidFill>
                  <a:srgbClr val="006CFF"/>
                </a:solidFill>
                <a:latin typeface="Chalkboard"/>
                <a:cs typeface="Chalkboard"/>
              </a:rPr>
              <a:t>la p</a:t>
            </a:r>
            <a:r>
              <a:rPr lang="es-ES_tradnl" i="0" dirty="0">
                <a:solidFill>
                  <a:srgbClr val="006CFF"/>
                </a:solidFill>
                <a:latin typeface="Chalkboard"/>
                <a:cs typeface="Chalkboard"/>
              </a:rPr>
              <a:t>equeña glaciación</a:t>
            </a:r>
            <a:r>
              <a:rPr lang="ja-JP" altLang="es-ES_tradnl" i="0" dirty="0">
                <a:solidFill>
                  <a:srgbClr val="006CFF"/>
                </a:solidFill>
                <a:latin typeface="Chalkboard"/>
                <a:cs typeface="Chalkboard"/>
              </a:rPr>
              <a:t>”</a:t>
            </a:r>
            <a:r>
              <a:rPr lang="es-ES_tradnl" i="0" dirty="0">
                <a:solidFill>
                  <a:srgbClr val="006CFF"/>
                </a:solidFill>
                <a:latin typeface="Chalkboard"/>
                <a:cs typeface="Chalkboard"/>
              </a:rPr>
              <a:t> : </a:t>
            </a:r>
            <a:r>
              <a:rPr lang="es-ES_tradnl" i="0" dirty="0" smtClean="0">
                <a:solidFill>
                  <a:srgbClr val="006CFF"/>
                </a:solidFill>
                <a:latin typeface="Chalkboard"/>
                <a:cs typeface="Chalkboard"/>
              </a:rPr>
              <a:t>siglos XIII - XVIII</a:t>
            </a:r>
            <a:endParaRPr lang="es-ES_tradnl" i="0" dirty="0">
              <a:solidFill>
                <a:srgbClr val="006C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97395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5" y="3462867"/>
            <a:ext cx="5092700" cy="3395133"/>
          </a:xfrm>
          <a:prstGeom prst="rect">
            <a:avLst/>
          </a:prstGeom>
        </p:spPr>
      </p:pic>
      <p:pic>
        <p:nvPicPr>
          <p:cNvPr id="5" name="Imagen 4" descr="Untitled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011"/>
            <a:ext cx="4902200" cy="3650254"/>
          </a:xfrm>
          <a:prstGeom prst="rect">
            <a:avLst/>
          </a:prstGeom>
        </p:spPr>
      </p:pic>
      <p:pic>
        <p:nvPicPr>
          <p:cNvPr id="2" name="Imagen 1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747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3932" y="3556001"/>
            <a:ext cx="468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0">
                <a:latin typeface="Helvetica"/>
                <a:cs typeface="Helvetica"/>
              </a:rPr>
              <a:t>Mer de Glâce (Chamonix area)</a:t>
            </a:r>
          </a:p>
          <a:p>
            <a:r>
              <a:rPr lang="es-ES" sz="2000" i="0">
                <a:latin typeface="Helvetica"/>
                <a:cs typeface="Helvetica"/>
              </a:rPr>
              <a:t>Siglo XIX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892799" y="3556001"/>
            <a:ext cx="143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0">
                <a:latin typeface="Helvetica"/>
                <a:cs typeface="Helvetica"/>
              </a:rPr>
              <a:t>Siglo XXI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43932" y="67735"/>
            <a:ext cx="1718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0">
                <a:latin typeface="Helvetica"/>
                <a:cs typeface="Helvetica"/>
              </a:rPr>
              <a:t>≈ año 1900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308599" y="67735"/>
            <a:ext cx="1718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0">
                <a:latin typeface="Helvetica"/>
                <a:cs typeface="Helvetica"/>
              </a:rPr>
              <a:t>actualmente</a:t>
            </a:r>
          </a:p>
        </p:txBody>
      </p:sp>
    </p:spTree>
    <p:extLst>
      <p:ext uri="{BB962C8B-B14F-4D97-AF65-F5344CB8AC3E}">
        <p14:creationId xmlns:p14="http://schemas.microsoft.com/office/powerpoint/2010/main" val="195640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115616" y="35332"/>
            <a:ext cx="7632848" cy="584776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T</a:t>
            </a:r>
            <a:r>
              <a:rPr lang="en-US" sz="18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emperatura</a:t>
            </a:r>
            <a:r>
              <a:rPr lang="en-US" sz="1800" i="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desde</a:t>
            </a:r>
            <a:r>
              <a:rPr lang="en-US" sz="1800" i="0" dirty="0" smtClean="0">
                <a:solidFill>
                  <a:srgbClr val="FF0000"/>
                </a:solidFill>
                <a:latin typeface="Chalkboard"/>
                <a:cs typeface="Chalkboard"/>
              </a:rPr>
              <a:t> 1850 </a:t>
            </a:r>
          </a:p>
          <a:p>
            <a:r>
              <a:rPr lang="en-US" sz="1400" i="0" dirty="0" err="1">
                <a:solidFill>
                  <a:srgbClr val="FF0000"/>
                </a:solidFill>
                <a:latin typeface="Chalkboard"/>
                <a:cs typeface="Chalkboard"/>
              </a:rPr>
              <a:t>D</a:t>
            </a:r>
            <a:r>
              <a:rPr lang="en-US" sz="14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esviación</a:t>
            </a:r>
            <a:r>
              <a:rPr lang="en-US" sz="1400" i="0" dirty="0" smtClean="0">
                <a:solidFill>
                  <a:srgbClr val="FF0000"/>
                </a:solidFill>
                <a:latin typeface="Chalkboard"/>
                <a:cs typeface="Chalkboard"/>
              </a:rPr>
              <a:t> con </a:t>
            </a:r>
            <a:r>
              <a:rPr lang="en-US" sz="14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respecto</a:t>
            </a:r>
            <a:r>
              <a:rPr lang="en-US" sz="1400" i="0" dirty="0" smtClean="0">
                <a:solidFill>
                  <a:srgbClr val="FF0000"/>
                </a:solidFill>
                <a:latin typeface="Chalkboard"/>
                <a:cs typeface="Chalkboard"/>
              </a:rPr>
              <a:t> a la </a:t>
            </a:r>
            <a:r>
              <a:rPr lang="en-US" sz="14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temperatura</a:t>
            </a:r>
            <a:r>
              <a:rPr lang="en-US" sz="1400" i="0" dirty="0" smtClean="0">
                <a:solidFill>
                  <a:srgbClr val="FF0000"/>
                </a:solidFill>
                <a:latin typeface="Chalkboard"/>
                <a:cs typeface="Chalkboard"/>
              </a:rPr>
              <a:t> media en </a:t>
            </a:r>
            <a:r>
              <a:rPr lang="en-US" sz="14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superficie</a:t>
            </a:r>
            <a:r>
              <a:rPr lang="en-US" sz="1400" i="0" dirty="0" smtClean="0">
                <a:solidFill>
                  <a:srgbClr val="FF0000"/>
                </a:solidFill>
                <a:latin typeface="Chalkboard"/>
                <a:cs typeface="Chalkboard"/>
              </a:rPr>
              <a:t> entre 1961 y 1990 (valor 0.0)</a:t>
            </a:r>
            <a:endParaRPr lang="en-US" sz="1400" i="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66635" y="5208321"/>
            <a:ext cx="807096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2000" i="0" dirty="0">
                <a:solidFill>
                  <a:srgbClr val="FF0000"/>
                </a:solidFill>
                <a:latin typeface="Hew"/>
                <a:cs typeface="Hew"/>
              </a:rPr>
              <a:t>Aproximadamente </a:t>
            </a:r>
            <a:r>
              <a:rPr lang="es-ES_tradnl" sz="2000" i="0" dirty="0" smtClean="0">
                <a:solidFill>
                  <a:srgbClr val="FF0000"/>
                </a:solidFill>
                <a:latin typeface="Hew"/>
                <a:cs typeface="Hew"/>
              </a:rPr>
              <a:t>1°</a:t>
            </a:r>
            <a:r>
              <a:rPr lang="es-ES_tradnl" sz="2000" i="0" dirty="0">
                <a:solidFill>
                  <a:srgbClr val="FF0000"/>
                </a:solidFill>
                <a:latin typeface="Hew"/>
                <a:cs typeface="Hew"/>
              </a:rPr>
              <a:t>C </a:t>
            </a:r>
            <a:r>
              <a:rPr lang="es-ES_tradnl" sz="2000" i="0" dirty="0" smtClean="0">
                <a:solidFill>
                  <a:srgbClr val="FF0000"/>
                </a:solidFill>
                <a:latin typeface="Hew"/>
                <a:cs typeface="Hew"/>
              </a:rPr>
              <a:t>calentamiento </a:t>
            </a:r>
            <a:r>
              <a:rPr lang="es-ES_tradnl" sz="2000" i="0" dirty="0">
                <a:solidFill>
                  <a:srgbClr val="FF0000"/>
                </a:solidFill>
                <a:latin typeface="Hew"/>
                <a:cs typeface="Hew"/>
              </a:rPr>
              <a:t>desde el año </a:t>
            </a:r>
            <a:r>
              <a:rPr lang="es-ES_tradnl" sz="2000" i="0" dirty="0" smtClean="0">
                <a:solidFill>
                  <a:srgbClr val="FF0000"/>
                </a:solidFill>
                <a:latin typeface="Hew"/>
                <a:cs typeface="Hew"/>
              </a:rPr>
              <a:t>1900.</a:t>
            </a:r>
          </a:p>
          <a:p>
            <a:pPr marL="285750" indent="-285750">
              <a:buFont typeface="Arial"/>
              <a:buChar char="•"/>
            </a:pPr>
            <a:r>
              <a:rPr lang="es-ES_tradnl" sz="2000" i="0" dirty="0" smtClean="0">
                <a:solidFill>
                  <a:srgbClr val="FF0000"/>
                </a:solidFill>
                <a:latin typeface="Hew"/>
                <a:cs typeface="Hew"/>
              </a:rPr>
              <a:t>No linear - entre 1940 y 1980 no hubo calentamiento</a:t>
            </a:r>
          </a:p>
          <a:p>
            <a:endParaRPr lang="es-ES_tradnl" sz="2000" i="0" dirty="0">
              <a:solidFill>
                <a:srgbClr val="FF0000"/>
              </a:solidFill>
              <a:latin typeface="Hew"/>
              <a:cs typeface="Hew"/>
            </a:endParaRPr>
          </a:p>
        </p:txBody>
      </p:sp>
      <p:sp>
        <p:nvSpPr>
          <p:cNvPr id="22" name="Forma libre 21"/>
          <p:cNvSpPr/>
          <p:nvPr/>
        </p:nvSpPr>
        <p:spPr>
          <a:xfrm>
            <a:off x="905933" y="2702849"/>
            <a:ext cx="7670800" cy="1981200"/>
          </a:xfrm>
          <a:custGeom>
            <a:avLst/>
            <a:gdLst>
              <a:gd name="connsiteX0" fmla="*/ 0 w 7670800"/>
              <a:gd name="connsiteY0" fmla="*/ 1600200 h 1981200"/>
              <a:gd name="connsiteX1" fmla="*/ 2963334 w 7670800"/>
              <a:gd name="connsiteY1" fmla="*/ 1981200 h 1981200"/>
              <a:gd name="connsiteX2" fmla="*/ 4402667 w 7670800"/>
              <a:gd name="connsiteY2" fmla="*/ 736600 h 1981200"/>
              <a:gd name="connsiteX3" fmla="*/ 4614334 w 7670800"/>
              <a:gd name="connsiteY3" fmla="*/ 1202267 h 1981200"/>
              <a:gd name="connsiteX4" fmla="*/ 5943600 w 7670800"/>
              <a:gd name="connsiteY4" fmla="*/ 1227667 h 1981200"/>
              <a:gd name="connsiteX5" fmla="*/ 7078134 w 7670800"/>
              <a:gd name="connsiteY5" fmla="*/ 42334 h 1981200"/>
              <a:gd name="connsiteX6" fmla="*/ 7670800 w 7670800"/>
              <a:gd name="connsiteY6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70800" h="1981200">
                <a:moveTo>
                  <a:pt x="0" y="1600200"/>
                </a:moveTo>
                <a:lnTo>
                  <a:pt x="2963334" y="1981200"/>
                </a:lnTo>
                <a:lnTo>
                  <a:pt x="4402667" y="736600"/>
                </a:lnTo>
                <a:lnTo>
                  <a:pt x="4614334" y="1202267"/>
                </a:lnTo>
                <a:lnTo>
                  <a:pt x="5943600" y="1227667"/>
                </a:lnTo>
                <a:lnTo>
                  <a:pt x="7078134" y="42334"/>
                </a:lnTo>
                <a:lnTo>
                  <a:pt x="7670800" y="0"/>
                </a:lnTo>
              </a:path>
            </a:pathLst>
          </a:custGeom>
          <a:ln w="28575" cmpd="sng">
            <a:solidFill>
              <a:srgbClr val="FF0000"/>
            </a:solidFill>
            <a:prstDash val="sys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rgbClr val="E78956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099034"/>
          </a:xfrm>
          <a:prstGeom prst="rect">
            <a:avLst/>
          </a:prstGeom>
        </p:spPr>
      </p:pic>
      <p:sp>
        <p:nvSpPr>
          <p:cNvPr id="2" name="Forma libre 1"/>
          <p:cNvSpPr/>
          <p:nvPr/>
        </p:nvSpPr>
        <p:spPr>
          <a:xfrm>
            <a:off x="965200" y="1691495"/>
            <a:ext cx="8128639" cy="2563622"/>
          </a:xfrm>
          <a:custGeom>
            <a:avLst/>
            <a:gdLst>
              <a:gd name="connsiteX0" fmla="*/ 0 w 8128639"/>
              <a:gd name="connsiteY0" fmla="*/ 2220105 h 2563622"/>
              <a:gd name="connsiteX1" fmla="*/ 939800 w 8128639"/>
              <a:gd name="connsiteY1" fmla="*/ 2101572 h 2563622"/>
              <a:gd name="connsiteX2" fmla="*/ 1786467 w 8128639"/>
              <a:gd name="connsiteY2" fmla="*/ 2228572 h 2563622"/>
              <a:gd name="connsiteX3" fmla="*/ 2506133 w 8128639"/>
              <a:gd name="connsiteY3" fmla="*/ 2431772 h 2563622"/>
              <a:gd name="connsiteX4" fmla="*/ 2810933 w 8128639"/>
              <a:gd name="connsiteY4" fmla="*/ 2541838 h 2563622"/>
              <a:gd name="connsiteX5" fmla="*/ 3623733 w 8128639"/>
              <a:gd name="connsiteY5" fmla="*/ 1991505 h 2563622"/>
              <a:gd name="connsiteX6" fmla="*/ 4292600 w 8128639"/>
              <a:gd name="connsiteY6" fmla="*/ 1602038 h 2563622"/>
              <a:gd name="connsiteX7" fmla="*/ 4969933 w 8128639"/>
              <a:gd name="connsiteY7" fmla="*/ 1618972 h 2563622"/>
              <a:gd name="connsiteX8" fmla="*/ 5401733 w 8128639"/>
              <a:gd name="connsiteY8" fmla="*/ 1737505 h 2563622"/>
              <a:gd name="connsiteX9" fmla="*/ 5825067 w 8128639"/>
              <a:gd name="connsiteY9" fmla="*/ 1703638 h 2563622"/>
              <a:gd name="connsiteX10" fmla="*/ 6697133 w 8128639"/>
              <a:gd name="connsiteY10" fmla="*/ 1094038 h 2563622"/>
              <a:gd name="connsiteX11" fmla="*/ 7967133 w 8128639"/>
              <a:gd name="connsiteY11" fmla="*/ 128838 h 2563622"/>
              <a:gd name="connsiteX12" fmla="*/ 8111067 w 8128639"/>
              <a:gd name="connsiteY12" fmla="*/ 10305 h 256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28639" h="2563622">
                <a:moveTo>
                  <a:pt x="0" y="2220105"/>
                </a:moveTo>
                <a:cubicBezTo>
                  <a:pt x="321028" y="2160133"/>
                  <a:pt x="642056" y="2100161"/>
                  <a:pt x="939800" y="2101572"/>
                </a:cubicBezTo>
                <a:cubicBezTo>
                  <a:pt x="1237544" y="2102983"/>
                  <a:pt x="1525412" y="2173539"/>
                  <a:pt x="1786467" y="2228572"/>
                </a:cubicBezTo>
                <a:cubicBezTo>
                  <a:pt x="2047523" y="2283605"/>
                  <a:pt x="2335389" y="2379561"/>
                  <a:pt x="2506133" y="2431772"/>
                </a:cubicBezTo>
                <a:cubicBezTo>
                  <a:pt x="2676877" y="2483983"/>
                  <a:pt x="2624666" y="2615216"/>
                  <a:pt x="2810933" y="2541838"/>
                </a:cubicBezTo>
                <a:cubicBezTo>
                  <a:pt x="2997200" y="2468460"/>
                  <a:pt x="3376789" y="2148138"/>
                  <a:pt x="3623733" y="1991505"/>
                </a:cubicBezTo>
                <a:cubicBezTo>
                  <a:pt x="3870678" y="1834872"/>
                  <a:pt x="4068233" y="1664127"/>
                  <a:pt x="4292600" y="1602038"/>
                </a:cubicBezTo>
                <a:cubicBezTo>
                  <a:pt x="4516967" y="1539949"/>
                  <a:pt x="4785078" y="1596394"/>
                  <a:pt x="4969933" y="1618972"/>
                </a:cubicBezTo>
                <a:cubicBezTo>
                  <a:pt x="5154788" y="1641550"/>
                  <a:pt x="5259211" y="1723394"/>
                  <a:pt x="5401733" y="1737505"/>
                </a:cubicBezTo>
                <a:cubicBezTo>
                  <a:pt x="5544255" y="1751616"/>
                  <a:pt x="5609167" y="1810882"/>
                  <a:pt x="5825067" y="1703638"/>
                </a:cubicBezTo>
                <a:cubicBezTo>
                  <a:pt x="6040967" y="1596394"/>
                  <a:pt x="6340122" y="1356505"/>
                  <a:pt x="6697133" y="1094038"/>
                </a:cubicBezTo>
                <a:cubicBezTo>
                  <a:pt x="7054144" y="831571"/>
                  <a:pt x="7731477" y="309460"/>
                  <a:pt x="7967133" y="128838"/>
                </a:cubicBezTo>
                <a:cubicBezTo>
                  <a:pt x="8202789" y="-51784"/>
                  <a:pt x="8111067" y="10305"/>
                  <a:pt x="8111067" y="10305"/>
                </a:cubicBez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rgbClr val="E78956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2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HadCRUT4 surface Temp vs CMPI5 me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13" y="671266"/>
            <a:ext cx="5893005" cy="3327402"/>
          </a:xfrm>
          <a:prstGeom prst="rect">
            <a:avLst/>
          </a:prstGeom>
          <a:ln>
            <a:noFill/>
          </a:ln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555882" y="80066"/>
            <a:ext cx="6597518" cy="574268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Predicciones</a:t>
            </a:r>
            <a:r>
              <a:rPr lang="en-US" sz="1800" i="0" dirty="0" smtClean="0">
                <a:solidFill>
                  <a:srgbClr val="FF0000"/>
                </a:solidFill>
                <a:latin typeface="Chalkboard"/>
                <a:cs typeface="Chalkboard"/>
              </a:rPr>
              <a:t> de </a:t>
            </a:r>
            <a:r>
              <a:rPr lang="en-US" sz="18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modelos</a:t>
            </a:r>
            <a:r>
              <a:rPr lang="en-US" sz="1800" i="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climaticos</a:t>
            </a:r>
            <a:r>
              <a:rPr lang="en-US" sz="1800" i="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</a:p>
          <a:p>
            <a:r>
              <a:rPr lang="en-US" sz="1200" i="0" dirty="0" err="1">
                <a:solidFill>
                  <a:srgbClr val="FF0000"/>
                </a:solidFill>
                <a:latin typeface="Chalkboard"/>
                <a:cs typeface="Chalkboard"/>
              </a:rPr>
              <a:t>E</a:t>
            </a:r>
            <a:r>
              <a:rPr lang="en-US" sz="12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scenario</a:t>
            </a:r>
            <a:r>
              <a:rPr lang="en-US" sz="1200" i="0" dirty="0" smtClean="0">
                <a:solidFill>
                  <a:srgbClr val="FF0000"/>
                </a:solidFill>
                <a:latin typeface="Chalkboard"/>
                <a:cs typeface="Chalkboard"/>
              </a:rPr>
              <a:t> “RCP4.5” = supone una </a:t>
            </a:r>
            <a:r>
              <a:rPr lang="en-US" sz="12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estabilizacion</a:t>
            </a:r>
            <a:r>
              <a:rPr lang="en-US" sz="1200" i="0" dirty="0" smtClean="0">
                <a:solidFill>
                  <a:srgbClr val="FF0000"/>
                </a:solidFill>
                <a:latin typeface="Chalkboard"/>
                <a:cs typeface="Chalkboard"/>
              </a:rPr>
              <a:t> en 2100 del </a:t>
            </a:r>
            <a:r>
              <a:rPr lang="en-US" sz="12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nivel</a:t>
            </a:r>
            <a:r>
              <a:rPr lang="en-US" sz="1200" i="0" dirty="0" smtClean="0">
                <a:solidFill>
                  <a:srgbClr val="FF0000"/>
                </a:solidFill>
                <a:latin typeface="Chalkboard"/>
                <a:cs typeface="Chalkboard"/>
              </a:rPr>
              <a:t> de CO2 en 650 ppm</a:t>
            </a:r>
            <a:endParaRPr lang="en-US" sz="1200" i="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46967" y="4601918"/>
            <a:ext cx="361896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Arial"/>
                <a:cs typeface="Arial"/>
              </a:rPr>
              <a:t>El 67% de los modelos cae dentro de esta franja</a:t>
            </a:r>
            <a:endParaRPr lang="es-ES" sz="1200" dirty="0">
              <a:latin typeface="Arial"/>
              <a:cs typeface="Arial"/>
            </a:endParaRPr>
          </a:p>
        </p:txBody>
      </p:sp>
      <p:cxnSp>
        <p:nvCxnSpPr>
          <p:cNvPr id="11" name="Conector recto 10"/>
          <p:cNvCxnSpPr/>
          <p:nvPr/>
        </p:nvCxnSpPr>
        <p:spPr bwMode="auto">
          <a:xfrm>
            <a:off x="2415117" y="4491851"/>
            <a:ext cx="8255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Rectángulo 11"/>
          <p:cNvSpPr/>
          <p:nvPr/>
        </p:nvSpPr>
        <p:spPr>
          <a:xfrm>
            <a:off x="2631017" y="4652718"/>
            <a:ext cx="546100" cy="139700"/>
          </a:xfrm>
          <a:prstGeom prst="rect">
            <a:avLst/>
          </a:prstGeom>
          <a:solidFill>
            <a:srgbClr val="F5B5BB"/>
          </a:solidFill>
          <a:ln w="952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631017" y="4855918"/>
            <a:ext cx="546100" cy="139700"/>
          </a:xfrm>
          <a:prstGeom prst="rect">
            <a:avLst/>
          </a:prstGeom>
          <a:solidFill>
            <a:srgbClr val="C1A282"/>
          </a:solidFill>
          <a:ln w="952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631017" y="5059118"/>
            <a:ext cx="546100" cy="139700"/>
          </a:xfrm>
          <a:prstGeom prst="rect">
            <a:avLst/>
          </a:prstGeom>
          <a:solidFill>
            <a:srgbClr val="FEF948"/>
          </a:solidFill>
          <a:ln w="952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246967" y="4786068"/>
            <a:ext cx="178815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Arial"/>
                <a:cs typeface="Arial"/>
              </a:rPr>
              <a:t>El 30% de los modelos</a:t>
            </a:r>
            <a:endParaRPr lang="es-ES" sz="1200" dirty="0">
              <a:latin typeface="Arial"/>
              <a:cs typeface="Arial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246967" y="4995618"/>
            <a:ext cx="170257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Arial"/>
                <a:cs typeface="Arial"/>
              </a:rPr>
              <a:t>El 3% de los modelos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246967" y="4354268"/>
            <a:ext cx="288310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Arial"/>
                <a:cs typeface="Arial"/>
              </a:rPr>
              <a:t>predicción media de todos los modelos</a:t>
            </a:r>
            <a:endParaRPr lang="es-ES" sz="1200" dirty="0">
              <a:latin typeface="Arial"/>
              <a:cs typeface="Arial"/>
            </a:endParaRPr>
          </a:p>
        </p:txBody>
      </p:sp>
      <p:cxnSp>
        <p:nvCxnSpPr>
          <p:cNvPr id="18" name="Conector recto 17"/>
          <p:cNvCxnSpPr/>
          <p:nvPr/>
        </p:nvCxnSpPr>
        <p:spPr bwMode="auto">
          <a:xfrm>
            <a:off x="2389717" y="4119318"/>
            <a:ext cx="8255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CuadroTexto 18"/>
          <p:cNvSpPr txBox="1"/>
          <p:nvPr/>
        </p:nvSpPr>
        <p:spPr>
          <a:xfrm>
            <a:off x="3246967" y="3941518"/>
            <a:ext cx="414021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Arial"/>
                <a:cs typeface="Arial"/>
              </a:rPr>
              <a:t>temperatura media global observada (datos HadCRUT4)</a:t>
            </a:r>
            <a:endParaRPr lang="es-ES" sz="1200" dirty="0">
              <a:latin typeface="Arial"/>
              <a:cs typeface="Arial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21266" y="4474918"/>
            <a:ext cx="1617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Arial"/>
                <a:cs typeface="Arial"/>
              </a:rPr>
              <a:t>modelos numéricos</a:t>
            </a:r>
            <a:endParaRPr lang="es-ES" sz="1600" dirty="0">
              <a:latin typeface="Arial"/>
              <a:cs typeface="Arial"/>
            </a:endParaRPr>
          </a:p>
          <a:p>
            <a:r>
              <a:rPr lang="es-ES" sz="1200" dirty="0" smtClean="0">
                <a:latin typeface="Arial"/>
                <a:cs typeface="Arial"/>
              </a:rPr>
              <a:t>Compilación CMIP-5</a:t>
            </a:r>
            <a:endParaRPr lang="es-ES" sz="1200" dirty="0">
              <a:latin typeface="Arial"/>
              <a:cs typeface="Arial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733801" y="3177401"/>
            <a:ext cx="1208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i="0" dirty="0" err="1" smtClean="0">
                <a:latin typeface="Calibri"/>
                <a:cs typeface="Calibri"/>
              </a:rPr>
              <a:t>backward</a:t>
            </a:r>
            <a:r>
              <a:rPr lang="es-ES" sz="1000" i="0" dirty="0" smtClean="0">
                <a:latin typeface="Calibri"/>
                <a:cs typeface="Calibri"/>
              </a:rPr>
              <a:t> </a:t>
            </a:r>
            <a:r>
              <a:rPr lang="es-ES" sz="1000" i="0" dirty="0" err="1" smtClean="0">
                <a:latin typeface="Calibri"/>
                <a:cs typeface="Calibri"/>
              </a:rPr>
              <a:t>modeling</a:t>
            </a:r>
            <a:endParaRPr lang="es-ES" sz="1000" i="0" dirty="0">
              <a:latin typeface="Calibri"/>
              <a:cs typeface="Calibri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6163736" y="3168934"/>
            <a:ext cx="1118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i="0" dirty="0" smtClean="0">
                <a:latin typeface="Calibri"/>
                <a:cs typeface="Calibri"/>
              </a:rPr>
              <a:t>forward </a:t>
            </a:r>
            <a:r>
              <a:rPr lang="es-ES" sz="1000" i="0" dirty="0" err="1" smtClean="0">
                <a:latin typeface="Calibri"/>
                <a:cs typeface="Calibri"/>
              </a:rPr>
              <a:t>modeling</a:t>
            </a:r>
            <a:endParaRPr lang="es-ES" sz="1000" i="0" dirty="0">
              <a:latin typeface="Calibri"/>
              <a:cs typeface="Calibri"/>
            </a:endParaRPr>
          </a:p>
        </p:txBody>
      </p:sp>
      <p:cxnSp>
        <p:nvCxnSpPr>
          <p:cNvPr id="24" name="Conector recto de flecha 23"/>
          <p:cNvCxnSpPr/>
          <p:nvPr/>
        </p:nvCxnSpPr>
        <p:spPr bwMode="auto">
          <a:xfrm>
            <a:off x="5833535" y="3302802"/>
            <a:ext cx="355599" cy="73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Conector recto de flecha 24"/>
          <p:cNvCxnSpPr/>
          <p:nvPr/>
        </p:nvCxnSpPr>
        <p:spPr bwMode="auto">
          <a:xfrm flipH="1">
            <a:off x="4868336" y="3310285"/>
            <a:ext cx="956731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203200" y="5380672"/>
            <a:ext cx="8864600" cy="646331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i="0" smtClean="0">
                <a:solidFill>
                  <a:srgbClr val="000000"/>
                </a:solidFill>
                <a:latin typeface="Helvetica"/>
                <a:cs typeface="Helvetica"/>
              </a:rPr>
              <a:t>Predicciones de cientos de modelos matemáticos realizados desde </a:t>
            </a:r>
            <a:r>
              <a:rPr lang="en-US" sz="1800" i="0">
                <a:solidFill>
                  <a:srgbClr val="000000"/>
                </a:solidFill>
                <a:latin typeface="Helvetica"/>
                <a:cs typeface="Helvetica"/>
              </a:rPr>
              <a:t>el año </a:t>
            </a:r>
            <a:r>
              <a:rPr lang="en-US" sz="1800" i="0" smtClean="0">
                <a:solidFill>
                  <a:srgbClr val="000000"/>
                </a:solidFill>
                <a:latin typeface="Helvetica"/>
                <a:cs typeface="Helvetica"/>
              </a:rPr>
              <a:t>2000 comparados con la evolución real hasta 2020 (curva negra)</a:t>
            </a:r>
          </a:p>
        </p:txBody>
      </p:sp>
    </p:spTree>
    <p:extLst>
      <p:ext uri="{BB962C8B-B14F-4D97-AF65-F5344CB8AC3E}">
        <p14:creationId xmlns:p14="http://schemas.microsoft.com/office/powerpoint/2010/main" val="149611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FIN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0698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522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828800" y="5791200"/>
            <a:ext cx="457200" cy="228600"/>
          </a:xfrm>
          <a:prstGeom prst="rect">
            <a:avLst/>
          </a:prstGeom>
          <a:noFill/>
          <a:ln w="28575">
            <a:solidFill>
              <a:srgbClr val="FFCA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grpSp>
        <p:nvGrpSpPr>
          <p:cNvPr id="33800" name="Group 8"/>
          <p:cNvGrpSpPr>
            <a:grpSpLocks/>
          </p:cNvGrpSpPr>
          <p:nvPr/>
        </p:nvGrpSpPr>
        <p:grpSpPr bwMode="auto">
          <a:xfrm>
            <a:off x="1828800" y="152400"/>
            <a:ext cx="7086600" cy="5867400"/>
            <a:chOff x="1152" y="96"/>
            <a:chExt cx="4464" cy="3696"/>
          </a:xfrm>
        </p:grpSpPr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96"/>
              <a:ext cx="4416" cy="2911"/>
            </a:xfrm>
            <a:prstGeom prst="rect">
              <a:avLst/>
            </a:prstGeom>
            <a:noFill/>
            <a:ln w="76200">
              <a:solidFill>
                <a:srgbClr val="FFC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798" name="Line 6"/>
            <p:cNvSpPr>
              <a:spLocks noChangeShapeType="1"/>
            </p:cNvSpPr>
            <p:nvPr/>
          </p:nvSpPr>
          <p:spPr bwMode="auto">
            <a:xfrm flipV="1">
              <a:off x="1152" y="3024"/>
              <a:ext cx="0" cy="720"/>
            </a:xfrm>
            <a:prstGeom prst="line">
              <a:avLst/>
            </a:prstGeom>
            <a:noFill/>
            <a:ln w="9525">
              <a:solidFill>
                <a:srgbClr val="FFCA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>
                <a:latin typeface="Chalkboard"/>
                <a:cs typeface="Chalkboard"/>
              </a:endParaRPr>
            </a:p>
          </p:txBody>
        </p:sp>
        <p:sp>
          <p:nvSpPr>
            <p:cNvPr id="33799" name="Line 7"/>
            <p:cNvSpPr>
              <a:spLocks noChangeShapeType="1"/>
            </p:cNvSpPr>
            <p:nvPr/>
          </p:nvSpPr>
          <p:spPr bwMode="auto">
            <a:xfrm flipV="1">
              <a:off x="1392" y="3024"/>
              <a:ext cx="4224" cy="768"/>
            </a:xfrm>
            <a:prstGeom prst="line">
              <a:avLst/>
            </a:prstGeom>
            <a:noFill/>
            <a:ln w="9525">
              <a:solidFill>
                <a:srgbClr val="FFCA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>
                <a:latin typeface="Chalkboard"/>
                <a:cs typeface="Chalkboard"/>
              </a:endParaRPr>
            </a:p>
          </p:txBody>
        </p:sp>
      </p:grp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5148064" y="5085184"/>
            <a:ext cx="38164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Till </a:t>
            </a: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glaciar</a:t>
            </a: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600" i="0" dirty="0">
                <a:latin typeface="Chalkboard"/>
                <a:cs typeface="Chalkboard"/>
              </a:rPr>
              <a:t>(</a:t>
            </a:r>
            <a:r>
              <a:rPr lang="en-US" sz="1600" i="0" dirty="0" err="1">
                <a:latin typeface="Chalkboard"/>
                <a:cs typeface="Chalkboard"/>
              </a:rPr>
              <a:t>morrenas</a:t>
            </a:r>
            <a:r>
              <a:rPr lang="en-US" sz="1600" i="0" dirty="0">
                <a:latin typeface="Chalkboard"/>
                <a:cs typeface="Chalkboard"/>
              </a:rPr>
              <a:t> de </a:t>
            </a:r>
            <a:r>
              <a:rPr lang="en-US" sz="1600" i="0" dirty="0" err="1">
                <a:latin typeface="Chalkboard"/>
                <a:cs typeface="Chalkboard"/>
              </a:rPr>
              <a:t>fondo</a:t>
            </a:r>
            <a:r>
              <a:rPr lang="en-US" sz="1600" i="0" dirty="0">
                <a:latin typeface="Chalkboard"/>
                <a:cs typeface="Chalkboard"/>
              </a:rPr>
              <a:t>): </a:t>
            </a:r>
            <a:r>
              <a:rPr lang="en-US" sz="1600" i="0" dirty="0" err="1">
                <a:latin typeface="Chalkboard"/>
                <a:cs typeface="Chalkboard"/>
              </a:rPr>
              <a:t>Mezcla</a:t>
            </a:r>
            <a:r>
              <a:rPr lang="en-US" sz="1600" i="0" dirty="0">
                <a:latin typeface="Chalkboard"/>
                <a:cs typeface="Chalkboard"/>
              </a:rPr>
              <a:t> </a:t>
            </a:r>
            <a:r>
              <a:rPr lang="en-US" sz="1600" i="0" dirty="0" err="1" smtClean="0">
                <a:latin typeface="Chalkboard"/>
                <a:cs typeface="Chalkboard"/>
              </a:rPr>
              <a:t>heterogénea</a:t>
            </a:r>
            <a:r>
              <a:rPr lang="en-US" sz="1600" i="0" dirty="0" smtClean="0">
                <a:latin typeface="Chalkboard"/>
                <a:cs typeface="Chalkboard"/>
              </a:rPr>
              <a:t> de </a:t>
            </a:r>
            <a:r>
              <a:rPr lang="en-US" sz="1600" i="0" dirty="0" err="1">
                <a:latin typeface="Chalkboard"/>
                <a:cs typeface="Chalkboard"/>
              </a:rPr>
              <a:t>rocas</a:t>
            </a:r>
            <a:r>
              <a:rPr lang="en-US" sz="1600" i="0" dirty="0">
                <a:latin typeface="Chalkboard"/>
                <a:cs typeface="Chalkboard"/>
              </a:rPr>
              <a:t>, arena y </a:t>
            </a:r>
            <a:r>
              <a:rPr lang="en-US" sz="1600" i="0" dirty="0" err="1">
                <a:latin typeface="Chalkboard"/>
                <a:cs typeface="Chalkboard"/>
              </a:rPr>
              <a:t>arcilla</a:t>
            </a:r>
            <a:endParaRPr lang="en-US" sz="1600" i="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1429"/>
          </a:xfrm>
          <a:prstGeom prst="rect">
            <a:avLst/>
          </a:prstGeom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-36512" y="-27384"/>
            <a:ext cx="5760640" cy="757062"/>
          </a:xfrm>
          <a:prstGeom prst="rect">
            <a:avLst/>
          </a:prstGeom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algn="ctr"/>
          </a:lstStyle>
          <a:p>
            <a:r>
              <a:rPr lang="es-ES_tradnl">
                <a:solidFill>
                  <a:srgbClr val="FF0000"/>
                </a:solidFill>
                <a:latin typeface="Chalkboard"/>
                <a:cs typeface="Chalkboard"/>
              </a:rPr>
              <a:t>Glaciar de valle (Glaciar Alpino)</a:t>
            </a:r>
            <a:endParaRPr lang="es-ES_tradnl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62226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 bwMode="auto">
          <a:xfrm>
            <a:off x="2592288" y="1124744"/>
            <a:ext cx="2808312" cy="5760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rgbClr val="E78956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92288" y="1495817"/>
            <a:ext cx="20162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0">
                <a:latin typeface="Chalkboard"/>
                <a:cs typeface="Chalkboard"/>
              </a:rPr>
              <a:t>punto de equilibrio</a:t>
            </a:r>
          </a:p>
        </p:txBody>
      </p:sp>
      <p:pic>
        <p:nvPicPr>
          <p:cNvPr id="3" name="Imagen 2" descr="Glacia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0"/>
            <a:ext cx="5873835" cy="7147719"/>
          </a:xfrm>
          <a:prstGeom prst="rect">
            <a:avLst/>
          </a:prstGeom>
        </p:spPr>
      </p:pic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184" y="2074333"/>
            <a:ext cx="28003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31"/>
          <p:cNvSpPr txBox="1">
            <a:spLocks noChangeArrowheads="1"/>
          </p:cNvSpPr>
          <p:nvPr/>
        </p:nvSpPr>
        <p:spPr bwMode="auto">
          <a:xfrm>
            <a:off x="6578600" y="82847"/>
            <a:ext cx="2353733" cy="47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glaciar</a:t>
            </a:r>
            <a:r>
              <a:rPr lang="en-US" i="0" dirty="0" smtClean="0">
                <a:solidFill>
                  <a:srgbClr val="FF0000"/>
                </a:solidFill>
                <a:latin typeface="Chalkboard"/>
                <a:cs typeface="Chalkboard"/>
              </a:rPr>
              <a:t> de </a:t>
            </a:r>
            <a:r>
              <a:rPr lang="en-US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valle</a:t>
            </a:r>
            <a:endParaRPr lang="en-US" i="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73598" y="6595535"/>
            <a:ext cx="2091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0"/>
              <a:t>Morrenas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896531" y="4326469"/>
            <a:ext cx="2091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0"/>
              <a:t>Linea de nieve perpetua</a:t>
            </a:r>
          </a:p>
        </p:txBody>
      </p:sp>
      <p:cxnSp>
        <p:nvCxnSpPr>
          <p:cNvPr id="10" name="Conector recto 9"/>
          <p:cNvCxnSpPr/>
          <p:nvPr/>
        </p:nvCxnSpPr>
        <p:spPr bwMode="auto">
          <a:xfrm>
            <a:off x="2286000" y="4580466"/>
            <a:ext cx="0" cy="660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1028"/>
          <p:cNvPicPr>
            <a:picLocks noChangeAspect="1" noChangeArrowheads="1"/>
          </p:cNvPicPr>
          <p:nvPr/>
        </p:nvPicPr>
        <p:blipFill>
          <a:blip r:embed="rId3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0" name="Text Box 1030"/>
          <p:cNvSpPr txBox="1">
            <a:spLocks noChangeArrowheads="1"/>
          </p:cNvSpPr>
          <p:nvPr/>
        </p:nvSpPr>
        <p:spPr bwMode="auto">
          <a:xfrm>
            <a:off x="3268134" y="2415291"/>
            <a:ext cx="4449425" cy="829069"/>
          </a:xfrm>
          <a:prstGeom prst="rect">
            <a:avLst/>
          </a:prstGeom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algn="ctr"/>
          </a:lstStyle>
          <a:p>
            <a:r>
              <a:rPr lang="es-ES_tradnl" sz="1400" i="0" dirty="0" err="1">
                <a:solidFill>
                  <a:srgbClr val="FF0000"/>
                </a:solidFill>
                <a:latin typeface="Helvetica"/>
                <a:cs typeface="Helvetica"/>
              </a:rPr>
              <a:t>linea</a:t>
            </a:r>
            <a:r>
              <a:rPr lang="es-ES_tradnl" sz="1400" i="0" dirty="0">
                <a:solidFill>
                  <a:srgbClr val="FF0000"/>
                </a:solidFill>
                <a:latin typeface="Helvetica"/>
                <a:cs typeface="Helvetica"/>
              </a:rPr>
              <a:t> de </a:t>
            </a:r>
            <a:r>
              <a:rPr lang="es-ES_tradnl" sz="1400" i="0" dirty="0" smtClean="0">
                <a:solidFill>
                  <a:srgbClr val="FF0000"/>
                </a:solidFill>
                <a:latin typeface="Helvetica"/>
                <a:cs typeface="Helvetica"/>
              </a:rPr>
              <a:t>nieve</a:t>
            </a:r>
            <a:endParaRPr lang="es-ES_tradnl" sz="1400" i="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783578" y="2061638"/>
            <a:ext cx="6399380" cy="2849029"/>
            <a:chOff x="783578" y="2061638"/>
            <a:chExt cx="6399380" cy="2849029"/>
          </a:xfrm>
        </p:grpSpPr>
        <p:sp>
          <p:nvSpPr>
            <p:cNvPr id="82949" name="Freeform 1029"/>
            <p:cNvSpPr>
              <a:spLocks/>
            </p:cNvSpPr>
            <p:nvPr/>
          </p:nvSpPr>
          <p:spPr bwMode="auto">
            <a:xfrm>
              <a:off x="5778500" y="3035300"/>
              <a:ext cx="635000" cy="1460500"/>
            </a:xfrm>
            <a:custGeom>
              <a:avLst/>
              <a:gdLst>
                <a:gd name="T0" fmla="*/ 248 w 400"/>
                <a:gd name="T1" fmla="*/ 920 h 920"/>
                <a:gd name="T2" fmla="*/ 8 w 400"/>
                <a:gd name="T3" fmla="*/ 776 h 920"/>
                <a:gd name="T4" fmla="*/ 200 w 400"/>
                <a:gd name="T5" fmla="*/ 536 h 920"/>
                <a:gd name="T6" fmla="*/ 392 w 400"/>
                <a:gd name="T7" fmla="*/ 344 h 920"/>
                <a:gd name="T8" fmla="*/ 248 w 400"/>
                <a:gd name="T9" fmla="*/ 248 h 920"/>
                <a:gd name="T10" fmla="*/ 248 w 400"/>
                <a:gd name="T11" fmla="*/ 56 h 920"/>
                <a:gd name="T12" fmla="*/ 200 w 400"/>
                <a:gd name="T13" fmla="*/ 8 h 920"/>
                <a:gd name="T14" fmla="*/ 8 w 400"/>
                <a:gd name="T15" fmla="*/ 8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0" h="920">
                  <a:moveTo>
                    <a:pt x="248" y="920"/>
                  </a:moveTo>
                  <a:cubicBezTo>
                    <a:pt x="132" y="880"/>
                    <a:pt x="16" y="840"/>
                    <a:pt x="8" y="776"/>
                  </a:cubicBezTo>
                  <a:cubicBezTo>
                    <a:pt x="0" y="712"/>
                    <a:pt x="136" y="608"/>
                    <a:pt x="200" y="536"/>
                  </a:cubicBezTo>
                  <a:cubicBezTo>
                    <a:pt x="264" y="464"/>
                    <a:pt x="384" y="392"/>
                    <a:pt x="392" y="344"/>
                  </a:cubicBezTo>
                  <a:cubicBezTo>
                    <a:pt x="400" y="296"/>
                    <a:pt x="272" y="296"/>
                    <a:pt x="248" y="248"/>
                  </a:cubicBezTo>
                  <a:cubicBezTo>
                    <a:pt x="224" y="200"/>
                    <a:pt x="256" y="96"/>
                    <a:pt x="248" y="56"/>
                  </a:cubicBezTo>
                  <a:cubicBezTo>
                    <a:pt x="240" y="16"/>
                    <a:pt x="240" y="16"/>
                    <a:pt x="200" y="8"/>
                  </a:cubicBezTo>
                  <a:cubicBezTo>
                    <a:pt x="160" y="0"/>
                    <a:pt x="84" y="4"/>
                    <a:pt x="8" y="8"/>
                  </a:cubicBezTo>
                </a:path>
              </a:pathLst>
            </a:custGeom>
            <a:ln w="19050" cmpd="sng"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_tradnl"/>
            </a:p>
          </p:txBody>
        </p:sp>
        <p:sp>
          <p:nvSpPr>
            <p:cNvPr id="2" name="Forma libre 1"/>
            <p:cNvSpPr/>
            <p:nvPr/>
          </p:nvSpPr>
          <p:spPr>
            <a:xfrm>
              <a:off x="2828088" y="2504054"/>
              <a:ext cx="2170602" cy="293373"/>
            </a:xfrm>
            <a:custGeom>
              <a:avLst/>
              <a:gdLst>
                <a:gd name="connsiteX0" fmla="*/ 2170602 w 2170602"/>
                <a:gd name="connsiteY0" fmla="*/ 189155 h 293373"/>
                <a:gd name="connsiteX1" fmla="*/ 1693250 w 2170602"/>
                <a:gd name="connsiteY1" fmla="*/ 0 h 293373"/>
                <a:gd name="connsiteX2" fmla="*/ 1495103 w 2170602"/>
                <a:gd name="connsiteY2" fmla="*/ 0 h 293373"/>
                <a:gd name="connsiteX3" fmla="*/ 1360004 w 2170602"/>
                <a:gd name="connsiteY3" fmla="*/ 189155 h 293373"/>
                <a:gd name="connsiteX4" fmla="*/ 1233911 w 2170602"/>
                <a:gd name="connsiteY4" fmla="*/ 288236 h 293373"/>
                <a:gd name="connsiteX5" fmla="*/ 765565 w 2170602"/>
                <a:gd name="connsiteY5" fmla="*/ 279229 h 293373"/>
                <a:gd name="connsiteX6" fmla="*/ 396292 w 2170602"/>
                <a:gd name="connsiteY6" fmla="*/ 279229 h 293373"/>
                <a:gd name="connsiteX7" fmla="*/ 0 w 2170602"/>
                <a:gd name="connsiteY7" fmla="*/ 207170 h 29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0602" h="293373">
                  <a:moveTo>
                    <a:pt x="2170602" y="189155"/>
                  </a:moveTo>
                  <a:cubicBezTo>
                    <a:pt x="1988217" y="110340"/>
                    <a:pt x="1805833" y="31526"/>
                    <a:pt x="1693250" y="0"/>
                  </a:cubicBezTo>
                  <a:cubicBezTo>
                    <a:pt x="1580667" y="-31526"/>
                    <a:pt x="1550644" y="-31526"/>
                    <a:pt x="1495103" y="0"/>
                  </a:cubicBezTo>
                  <a:cubicBezTo>
                    <a:pt x="1439562" y="31526"/>
                    <a:pt x="1403536" y="141116"/>
                    <a:pt x="1360004" y="189155"/>
                  </a:cubicBezTo>
                  <a:cubicBezTo>
                    <a:pt x="1316472" y="237194"/>
                    <a:pt x="1332984" y="273224"/>
                    <a:pt x="1233911" y="288236"/>
                  </a:cubicBezTo>
                  <a:cubicBezTo>
                    <a:pt x="1134838" y="303248"/>
                    <a:pt x="905168" y="280730"/>
                    <a:pt x="765565" y="279229"/>
                  </a:cubicBezTo>
                  <a:cubicBezTo>
                    <a:pt x="625962" y="277728"/>
                    <a:pt x="523886" y="291239"/>
                    <a:pt x="396292" y="279229"/>
                  </a:cubicBezTo>
                  <a:cubicBezTo>
                    <a:pt x="268698" y="267219"/>
                    <a:pt x="0" y="207170"/>
                    <a:pt x="0" y="207170"/>
                  </a:cubicBezTo>
                </a:path>
              </a:pathLst>
            </a:cu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" name="Forma libre 2"/>
            <p:cNvSpPr/>
            <p:nvPr/>
          </p:nvSpPr>
          <p:spPr>
            <a:xfrm>
              <a:off x="783578" y="2061638"/>
              <a:ext cx="1152851" cy="307305"/>
            </a:xfrm>
            <a:custGeom>
              <a:avLst/>
              <a:gdLst>
                <a:gd name="connsiteX0" fmla="*/ 1152851 w 1152851"/>
                <a:gd name="connsiteY0" fmla="*/ 307305 h 307305"/>
                <a:gd name="connsiteX1" fmla="*/ 900665 w 1152851"/>
                <a:gd name="connsiteY1" fmla="*/ 244253 h 307305"/>
                <a:gd name="connsiteX2" fmla="*/ 738546 w 1152851"/>
                <a:gd name="connsiteY2" fmla="*/ 46091 h 307305"/>
                <a:gd name="connsiteX3" fmla="*/ 468346 w 1152851"/>
                <a:gd name="connsiteY3" fmla="*/ 1054 h 307305"/>
                <a:gd name="connsiteX4" fmla="*/ 198147 w 1152851"/>
                <a:gd name="connsiteY4" fmla="*/ 73113 h 307305"/>
                <a:gd name="connsiteX5" fmla="*/ 0 w 1152851"/>
                <a:gd name="connsiteY5" fmla="*/ 226239 h 307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851" h="307305">
                  <a:moveTo>
                    <a:pt x="1152851" y="307305"/>
                  </a:moveTo>
                  <a:cubicBezTo>
                    <a:pt x="1061283" y="297547"/>
                    <a:pt x="969716" y="287789"/>
                    <a:pt x="900665" y="244253"/>
                  </a:cubicBezTo>
                  <a:cubicBezTo>
                    <a:pt x="831614" y="200717"/>
                    <a:pt x="810599" y="86624"/>
                    <a:pt x="738546" y="46091"/>
                  </a:cubicBezTo>
                  <a:cubicBezTo>
                    <a:pt x="666493" y="5558"/>
                    <a:pt x="558413" y="-3450"/>
                    <a:pt x="468346" y="1054"/>
                  </a:cubicBezTo>
                  <a:cubicBezTo>
                    <a:pt x="378279" y="5558"/>
                    <a:pt x="276205" y="35582"/>
                    <a:pt x="198147" y="73113"/>
                  </a:cubicBezTo>
                  <a:cubicBezTo>
                    <a:pt x="120089" y="110644"/>
                    <a:pt x="0" y="226239"/>
                    <a:pt x="0" y="226239"/>
                  </a:cubicBezTo>
                </a:path>
              </a:pathLst>
            </a:cu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Forma libre 4"/>
            <p:cNvSpPr/>
            <p:nvPr/>
          </p:nvSpPr>
          <p:spPr>
            <a:xfrm>
              <a:off x="6536267" y="4055533"/>
              <a:ext cx="646691" cy="855134"/>
            </a:xfrm>
            <a:custGeom>
              <a:avLst/>
              <a:gdLst>
                <a:gd name="connsiteX0" fmla="*/ 541866 w 646691"/>
                <a:gd name="connsiteY0" fmla="*/ 0 h 855134"/>
                <a:gd name="connsiteX1" fmla="*/ 643466 w 646691"/>
                <a:gd name="connsiteY1" fmla="*/ 220134 h 855134"/>
                <a:gd name="connsiteX2" fmla="*/ 558800 w 646691"/>
                <a:gd name="connsiteY2" fmla="*/ 474134 h 855134"/>
                <a:gd name="connsiteX3" fmla="*/ 0 w 646691"/>
                <a:gd name="connsiteY3" fmla="*/ 855134 h 85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691" h="855134">
                  <a:moveTo>
                    <a:pt x="541866" y="0"/>
                  </a:moveTo>
                  <a:cubicBezTo>
                    <a:pt x="591255" y="70556"/>
                    <a:pt x="640644" y="141112"/>
                    <a:pt x="643466" y="220134"/>
                  </a:cubicBezTo>
                  <a:cubicBezTo>
                    <a:pt x="646288" y="299156"/>
                    <a:pt x="666044" y="368301"/>
                    <a:pt x="558800" y="474134"/>
                  </a:cubicBezTo>
                  <a:cubicBezTo>
                    <a:pt x="451556" y="579967"/>
                    <a:pt x="0" y="855134"/>
                    <a:pt x="0" y="855134"/>
                  </a:cubicBezTo>
                </a:path>
              </a:pathLst>
            </a:cu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_tradnl">
                <a:latin typeface="+mn-lt"/>
                <a:ea typeface="+mn-ea"/>
              </a:endParaRPr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6011334" y="2252132"/>
            <a:ext cx="218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Accumulación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030132" y="3124200"/>
            <a:ext cx="3208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Ablación</a:t>
            </a:r>
          </a:p>
        </p:txBody>
      </p:sp>
    </p:spTree>
    <p:extLst>
      <p:ext uri="{BB962C8B-B14F-4D97-AF65-F5344CB8AC3E}">
        <p14:creationId xmlns:p14="http://schemas.microsoft.com/office/powerpoint/2010/main" val="701045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irn_elctron m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84" y="404664"/>
            <a:ext cx="5371028" cy="5976664"/>
          </a:xfrm>
          <a:prstGeom prst="rect">
            <a:avLst/>
          </a:prstGeom>
        </p:spPr>
      </p:pic>
      <p:pic>
        <p:nvPicPr>
          <p:cNvPr id="7" name="Imagen 6" descr="snow_electron_m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8640"/>
            <a:ext cx="4248472" cy="637270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004048" y="5877273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>
                <a:latin typeface="Chalkboard"/>
                <a:cs typeface="Chalkboard"/>
              </a:rPr>
              <a:t>Neviza (firn)</a:t>
            </a:r>
          </a:p>
          <a:p>
            <a:r>
              <a:rPr lang="es-ES_tradnl">
                <a:latin typeface="Chalkboard"/>
                <a:cs typeface="Chalkboard"/>
              </a:rPr>
              <a:t>50% aire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39552" y="5949280"/>
            <a:ext cx="2574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chemeClr val="bg1"/>
                </a:solidFill>
                <a:latin typeface="Chalkboard"/>
                <a:cs typeface="Chalkboard"/>
              </a:rPr>
              <a:t>Nieve (95% aire)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1979712" y="-12163"/>
            <a:ext cx="5458711" cy="4646288"/>
            <a:chOff x="1979712" y="-12163"/>
            <a:chExt cx="5458711" cy="464628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712" y="-12163"/>
              <a:ext cx="5458711" cy="4646288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5724128" y="299695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>
                  <a:solidFill>
                    <a:srgbClr val="FF0000"/>
                  </a:solidFill>
                  <a:latin typeface="Chalkboard"/>
                  <a:cs typeface="Chalkboard"/>
                </a:rPr>
                <a:t>firn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079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3726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Text Box 1029"/>
          <p:cNvSpPr txBox="1">
            <a:spLocks noChangeArrowheads="1"/>
          </p:cNvSpPr>
          <p:nvPr/>
        </p:nvSpPr>
        <p:spPr bwMode="auto">
          <a:xfrm>
            <a:off x="5777724" y="0"/>
            <a:ext cx="33662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800" i="0">
                <a:solidFill>
                  <a:schemeClr val="bg1"/>
                </a:solidFill>
                <a:latin typeface="Helvetica"/>
                <a:cs typeface="Helvetica"/>
              </a:rPr>
              <a:t>Grosser Aletsch (Alpes Suizos)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-237067" y="2108200"/>
            <a:ext cx="6970848" cy="4800600"/>
            <a:chOff x="-237067" y="2108200"/>
            <a:chExt cx="6970848" cy="4800600"/>
          </a:xfrm>
        </p:grpSpPr>
        <p:sp>
          <p:nvSpPr>
            <p:cNvPr id="2" name="CuadroTexto 1"/>
            <p:cNvSpPr txBox="1"/>
            <p:nvPr/>
          </p:nvSpPr>
          <p:spPr>
            <a:xfrm>
              <a:off x="2514600" y="4766734"/>
              <a:ext cx="2810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>
                  <a:latin typeface="Helvetica"/>
                  <a:cs typeface="Helvetica"/>
                </a:rPr>
                <a:t>Morrenas laterales</a:t>
              </a:r>
            </a:p>
          </p:txBody>
        </p:sp>
        <p:grpSp>
          <p:nvGrpSpPr>
            <p:cNvPr id="8" name="Agrupar 7"/>
            <p:cNvGrpSpPr/>
            <p:nvPr/>
          </p:nvGrpSpPr>
          <p:grpSpPr>
            <a:xfrm>
              <a:off x="-237067" y="2108200"/>
              <a:ext cx="6970848" cy="4800600"/>
              <a:chOff x="-237067" y="2108200"/>
              <a:chExt cx="6970848" cy="4800600"/>
            </a:xfrm>
          </p:grpSpPr>
          <p:sp>
            <p:nvSpPr>
              <p:cNvPr id="3" name="Forma libre 2"/>
              <p:cNvSpPr/>
              <p:nvPr/>
            </p:nvSpPr>
            <p:spPr>
              <a:xfrm>
                <a:off x="3314191" y="2150533"/>
                <a:ext cx="3419590" cy="4724400"/>
              </a:xfrm>
              <a:custGeom>
                <a:avLst/>
                <a:gdLst>
                  <a:gd name="connsiteX0" fmla="*/ 123276 w 3419590"/>
                  <a:gd name="connsiteY0" fmla="*/ 0 h 4724400"/>
                  <a:gd name="connsiteX1" fmla="*/ 4742 w 3419590"/>
                  <a:gd name="connsiteY1" fmla="*/ 118534 h 4724400"/>
                  <a:gd name="connsiteX2" fmla="*/ 267209 w 3419590"/>
                  <a:gd name="connsiteY2" fmla="*/ 237067 h 4724400"/>
                  <a:gd name="connsiteX3" fmla="*/ 605876 w 3419590"/>
                  <a:gd name="connsiteY3" fmla="*/ 313267 h 4724400"/>
                  <a:gd name="connsiteX4" fmla="*/ 1037676 w 3419590"/>
                  <a:gd name="connsiteY4" fmla="*/ 381000 h 4724400"/>
                  <a:gd name="connsiteX5" fmla="*/ 1334009 w 3419590"/>
                  <a:gd name="connsiteY5" fmla="*/ 440267 h 4724400"/>
                  <a:gd name="connsiteX6" fmla="*/ 868342 w 3419590"/>
                  <a:gd name="connsiteY6" fmla="*/ 499534 h 4724400"/>
                  <a:gd name="connsiteX7" fmla="*/ 724409 w 3419590"/>
                  <a:gd name="connsiteY7" fmla="*/ 567267 h 4724400"/>
                  <a:gd name="connsiteX8" fmla="*/ 936076 w 3419590"/>
                  <a:gd name="connsiteY8" fmla="*/ 643467 h 4724400"/>
                  <a:gd name="connsiteX9" fmla="*/ 1672676 w 3419590"/>
                  <a:gd name="connsiteY9" fmla="*/ 905934 h 4724400"/>
                  <a:gd name="connsiteX10" fmla="*/ 2104476 w 3419590"/>
                  <a:gd name="connsiteY10" fmla="*/ 1253067 h 4724400"/>
                  <a:gd name="connsiteX11" fmla="*/ 2646342 w 3419590"/>
                  <a:gd name="connsiteY11" fmla="*/ 1524000 h 4724400"/>
                  <a:gd name="connsiteX12" fmla="*/ 3289809 w 3419590"/>
                  <a:gd name="connsiteY12" fmla="*/ 1854200 h 4724400"/>
                  <a:gd name="connsiteX13" fmla="*/ 3408342 w 3419590"/>
                  <a:gd name="connsiteY13" fmla="*/ 2159000 h 4724400"/>
                  <a:gd name="connsiteX14" fmla="*/ 3120476 w 3419590"/>
                  <a:gd name="connsiteY14" fmla="*/ 2751667 h 4724400"/>
                  <a:gd name="connsiteX15" fmla="*/ 2925742 w 3419590"/>
                  <a:gd name="connsiteY15" fmla="*/ 3310467 h 4724400"/>
                  <a:gd name="connsiteX16" fmla="*/ 2375409 w 3419590"/>
                  <a:gd name="connsiteY16" fmla="*/ 3970867 h 4724400"/>
                  <a:gd name="connsiteX17" fmla="*/ 1808142 w 3419590"/>
                  <a:gd name="connsiteY17" fmla="*/ 4402667 h 4724400"/>
                  <a:gd name="connsiteX18" fmla="*/ 1300142 w 3419590"/>
                  <a:gd name="connsiteY18" fmla="*/ 4724400 h 47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19590" h="4724400">
                    <a:moveTo>
                      <a:pt x="123276" y="0"/>
                    </a:moveTo>
                    <a:cubicBezTo>
                      <a:pt x="52014" y="39511"/>
                      <a:pt x="-19247" y="79023"/>
                      <a:pt x="4742" y="118534"/>
                    </a:cubicBezTo>
                    <a:cubicBezTo>
                      <a:pt x="28731" y="158045"/>
                      <a:pt x="167020" y="204612"/>
                      <a:pt x="267209" y="237067"/>
                    </a:cubicBezTo>
                    <a:cubicBezTo>
                      <a:pt x="367398" y="269522"/>
                      <a:pt x="477465" y="289278"/>
                      <a:pt x="605876" y="313267"/>
                    </a:cubicBezTo>
                    <a:cubicBezTo>
                      <a:pt x="734287" y="337256"/>
                      <a:pt x="916321" y="359833"/>
                      <a:pt x="1037676" y="381000"/>
                    </a:cubicBezTo>
                    <a:cubicBezTo>
                      <a:pt x="1136454" y="400756"/>
                      <a:pt x="1362231" y="420511"/>
                      <a:pt x="1334009" y="440267"/>
                    </a:cubicBezTo>
                    <a:cubicBezTo>
                      <a:pt x="1305787" y="460023"/>
                      <a:pt x="969942" y="478367"/>
                      <a:pt x="868342" y="499534"/>
                    </a:cubicBezTo>
                    <a:cubicBezTo>
                      <a:pt x="766742" y="520701"/>
                      <a:pt x="713120" y="543278"/>
                      <a:pt x="724409" y="567267"/>
                    </a:cubicBezTo>
                    <a:cubicBezTo>
                      <a:pt x="735698" y="591256"/>
                      <a:pt x="936076" y="643467"/>
                      <a:pt x="936076" y="643467"/>
                    </a:cubicBezTo>
                    <a:cubicBezTo>
                      <a:pt x="1094121" y="699912"/>
                      <a:pt x="1477943" y="804334"/>
                      <a:pt x="1672676" y="905934"/>
                    </a:cubicBezTo>
                    <a:cubicBezTo>
                      <a:pt x="1867409" y="1007534"/>
                      <a:pt x="1942198" y="1150056"/>
                      <a:pt x="2104476" y="1253067"/>
                    </a:cubicBezTo>
                    <a:cubicBezTo>
                      <a:pt x="2266754" y="1356078"/>
                      <a:pt x="2646342" y="1524000"/>
                      <a:pt x="2646342" y="1524000"/>
                    </a:cubicBezTo>
                    <a:cubicBezTo>
                      <a:pt x="2843897" y="1624189"/>
                      <a:pt x="3162809" y="1748367"/>
                      <a:pt x="3289809" y="1854200"/>
                    </a:cubicBezTo>
                    <a:cubicBezTo>
                      <a:pt x="3416809" y="1960033"/>
                      <a:pt x="3436564" y="2009422"/>
                      <a:pt x="3408342" y="2159000"/>
                    </a:cubicBezTo>
                    <a:cubicBezTo>
                      <a:pt x="3380120" y="2308578"/>
                      <a:pt x="3200909" y="2559756"/>
                      <a:pt x="3120476" y="2751667"/>
                    </a:cubicBezTo>
                    <a:cubicBezTo>
                      <a:pt x="3040043" y="2943578"/>
                      <a:pt x="3049920" y="3107267"/>
                      <a:pt x="2925742" y="3310467"/>
                    </a:cubicBezTo>
                    <a:cubicBezTo>
                      <a:pt x="2801564" y="3513667"/>
                      <a:pt x="2561676" y="3788834"/>
                      <a:pt x="2375409" y="3970867"/>
                    </a:cubicBezTo>
                    <a:cubicBezTo>
                      <a:pt x="2189142" y="4152900"/>
                      <a:pt x="1987353" y="4277078"/>
                      <a:pt x="1808142" y="4402667"/>
                    </a:cubicBezTo>
                    <a:cubicBezTo>
                      <a:pt x="1628931" y="4528256"/>
                      <a:pt x="1300142" y="4724400"/>
                      <a:pt x="1300142" y="4724400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  <a:prstDash val="sysDash"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_tradnl" sz="2000" b="0" i="0" u="none" strike="noStrike" cap="none" normalizeH="0" baseline="0">
                  <a:ln>
                    <a:noFill/>
                  </a:ln>
                  <a:solidFill>
                    <a:srgbClr val="E78956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" name="Forma libre 3"/>
              <p:cNvSpPr/>
              <p:nvPr/>
            </p:nvSpPr>
            <p:spPr>
              <a:xfrm>
                <a:off x="4639733" y="2108200"/>
                <a:ext cx="1278467" cy="471311"/>
              </a:xfrm>
              <a:custGeom>
                <a:avLst/>
                <a:gdLst>
                  <a:gd name="connsiteX0" fmla="*/ 1278467 w 1278467"/>
                  <a:gd name="connsiteY0" fmla="*/ 0 h 471311"/>
                  <a:gd name="connsiteX1" fmla="*/ 1092200 w 1278467"/>
                  <a:gd name="connsiteY1" fmla="*/ 203200 h 471311"/>
                  <a:gd name="connsiteX2" fmla="*/ 753534 w 1278467"/>
                  <a:gd name="connsiteY2" fmla="*/ 389467 h 471311"/>
                  <a:gd name="connsiteX3" fmla="*/ 397934 w 1278467"/>
                  <a:gd name="connsiteY3" fmla="*/ 465667 h 471311"/>
                  <a:gd name="connsiteX4" fmla="*/ 0 w 1278467"/>
                  <a:gd name="connsiteY4" fmla="*/ 465667 h 471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467" h="471311">
                    <a:moveTo>
                      <a:pt x="1278467" y="0"/>
                    </a:moveTo>
                    <a:cubicBezTo>
                      <a:pt x="1229078" y="69144"/>
                      <a:pt x="1179689" y="138289"/>
                      <a:pt x="1092200" y="203200"/>
                    </a:cubicBezTo>
                    <a:cubicBezTo>
                      <a:pt x="1004711" y="268111"/>
                      <a:pt x="869245" y="345723"/>
                      <a:pt x="753534" y="389467"/>
                    </a:cubicBezTo>
                    <a:cubicBezTo>
                      <a:pt x="637823" y="433212"/>
                      <a:pt x="523523" y="452967"/>
                      <a:pt x="397934" y="465667"/>
                    </a:cubicBezTo>
                    <a:cubicBezTo>
                      <a:pt x="272345" y="478367"/>
                      <a:pt x="0" y="465667"/>
                      <a:pt x="0" y="465667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  <a:prstDash val="sysDash"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s-ES_tradnl" sz="2000" i="0">
                  <a:solidFill>
                    <a:srgbClr val="E78956"/>
                  </a:solidFill>
                </a:endParaRPr>
              </a:p>
            </p:txBody>
          </p:sp>
          <p:sp>
            <p:nvSpPr>
              <p:cNvPr id="6" name="Forma libre 5"/>
              <p:cNvSpPr/>
              <p:nvPr/>
            </p:nvSpPr>
            <p:spPr>
              <a:xfrm>
                <a:off x="2582333" y="2607733"/>
                <a:ext cx="3334206" cy="4301067"/>
              </a:xfrm>
              <a:custGeom>
                <a:avLst/>
                <a:gdLst>
                  <a:gd name="connsiteX0" fmla="*/ 0 w 3334206"/>
                  <a:gd name="connsiteY0" fmla="*/ 0 h 4301067"/>
                  <a:gd name="connsiteX1" fmla="*/ 287867 w 3334206"/>
                  <a:gd name="connsiteY1" fmla="*/ 33867 h 4301067"/>
                  <a:gd name="connsiteX2" fmla="*/ 728134 w 3334206"/>
                  <a:gd name="connsiteY2" fmla="*/ 84667 h 4301067"/>
                  <a:gd name="connsiteX3" fmla="*/ 1354667 w 3334206"/>
                  <a:gd name="connsiteY3" fmla="*/ 194734 h 4301067"/>
                  <a:gd name="connsiteX4" fmla="*/ 1921934 w 3334206"/>
                  <a:gd name="connsiteY4" fmla="*/ 372534 h 4301067"/>
                  <a:gd name="connsiteX5" fmla="*/ 2235200 w 3334206"/>
                  <a:gd name="connsiteY5" fmla="*/ 651934 h 4301067"/>
                  <a:gd name="connsiteX6" fmla="*/ 2438400 w 3334206"/>
                  <a:gd name="connsiteY6" fmla="*/ 846667 h 4301067"/>
                  <a:gd name="connsiteX7" fmla="*/ 2853267 w 3334206"/>
                  <a:gd name="connsiteY7" fmla="*/ 1075267 h 4301067"/>
                  <a:gd name="connsiteX8" fmla="*/ 3276600 w 3334206"/>
                  <a:gd name="connsiteY8" fmla="*/ 1337734 h 4301067"/>
                  <a:gd name="connsiteX9" fmla="*/ 3310467 w 3334206"/>
                  <a:gd name="connsiteY9" fmla="*/ 1591734 h 4301067"/>
                  <a:gd name="connsiteX10" fmla="*/ 3090334 w 3334206"/>
                  <a:gd name="connsiteY10" fmla="*/ 1845734 h 4301067"/>
                  <a:gd name="connsiteX11" fmla="*/ 2743200 w 3334206"/>
                  <a:gd name="connsiteY11" fmla="*/ 2226734 h 4301067"/>
                  <a:gd name="connsiteX12" fmla="*/ 2548467 w 3334206"/>
                  <a:gd name="connsiteY12" fmla="*/ 2709334 h 4301067"/>
                  <a:gd name="connsiteX13" fmla="*/ 2108200 w 3334206"/>
                  <a:gd name="connsiteY13" fmla="*/ 3191934 h 4301067"/>
                  <a:gd name="connsiteX14" fmla="*/ 1151467 w 3334206"/>
                  <a:gd name="connsiteY14" fmla="*/ 3767667 h 4301067"/>
                  <a:gd name="connsiteX15" fmla="*/ 76200 w 3334206"/>
                  <a:gd name="connsiteY15" fmla="*/ 4301067 h 4301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34206" h="4301067">
                    <a:moveTo>
                      <a:pt x="0" y="0"/>
                    </a:moveTo>
                    <a:lnTo>
                      <a:pt x="287867" y="33867"/>
                    </a:lnTo>
                    <a:cubicBezTo>
                      <a:pt x="409223" y="47978"/>
                      <a:pt x="550334" y="57856"/>
                      <a:pt x="728134" y="84667"/>
                    </a:cubicBezTo>
                    <a:cubicBezTo>
                      <a:pt x="905934" y="111478"/>
                      <a:pt x="1155700" y="146756"/>
                      <a:pt x="1354667" y="194734"/>
                    </a:cubicBezTo>
                    <a:cubicBezTo>
                      <a:pt x="1553634" y="242712"/>
                      <a:pt x="1775179" y="296334"/>
                      <a:pt x="1921934" y="372534"/>
                    </a:cubicBezTo>
                    <a:cubicBezTo>
                      <a:pt x="2068689" y="448734"/>
                      <a:pt x="2149122" y="572912"/>
                      <a:pt x="2235200" y="651934"/>
                    </a:cubicBezTo>
                    <a:cubicBezTo>
                      <a:pt x="2321278" y="730956"/>
                      <a:pt x="2335389" y="776112"/>
                      <a:pt x="2438400" y="846667"/>
                    </a:cubicBezTo>
                    <a:cubicBezTo>
                      <a:pt x="2541411" y="917222"/>
                      <a:pt x="2713567" y="993423"/>
                      <a:pt x="2853267" y="1075267"/>
                    </a:cubicBezTo>
                    <a:cubicBezTo>
                      <a:pt x="2992967" y="1157111"/>
                      <a:pt x="3200400" y="1251656"/>
                      <a:pt x="3276600" y="1337734"/>
                    </a:cubicBezTo>
                    <a:cubicBezTo>
                      <a:pt x="3352800" y="1423812"/>
                      <a:pt x="3341511" y="1507067"/>
                      <a:pt x="3310467" y="1591734"/>
                    </a:cubicBezTo>
                    <a:cubicBezTo>
                      <a:pt x="3279423" y="1676401"/>
                      <a:pt x="3184879" y="1739901"/>
                      <a:pt x="3090334" y="1845734"/>
                    </a:cubicBezTo>
                    <a:cubicBezTo>
                      <a:pt x="2995790" y="1951567"/>
                      <a:pt x="2833511" y="2082801"/>
                      <a:pt x="2743200" y="2226734"/>
                    </a:cubicBezTo>
                    <a:cubicBezTo>
                      <a:pt x="2652889" y="2370667"/>
                      <a:pt x="2654300" y="2548467"/>
                      <a:pt x="2548467" y="2709334"/>
                    </a:cubicBezTo>
                    <a:cubicBezTo>
                      <a:pt x="2442634" y="2870201"/>
                      <a:pt x="2341033" y="3015545"/>
                      <a:pt x="2108200" y="3191934"/>
                    </a:cubicBezTo>
                    <a:cubicBezTo>
                      <a:pt x="1875367" y="3368323"/>
                      <a:pt x="1490134" y="3582812"/>
                      <a:pt x="1151467" y="3767667"/>
                    </a:cubicBezTo>
                    <a:cubicBezTo>
                      <a:pt x="812800" y="3952522"/>
                      <a:pt x="76200" y="4301067"/>
                      <a:pt x="76200" y="4301067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  <a:prstDash val="sysDash"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s-ES_tradnl" sz="2000" i="0">
                  <a:solidFill>
                    <a:srgbClr val="E78956"/>
                  </a:solidFill>
                </a:endParaRPr>
              </a:p>
            </p:txBody>
          </p:sp>
          <p:sp>
            <p:nvSpPr>
              <p:cNvPr id="7" name="Forma libre 6"/>
              <p:cNvSpPr/>
              <p:nvPr/>
            </p:nvSpPr>
            <p:spPr>
              <a:xfrm>
                <a:off x="-237067" y="2768600"/>
                <a:ext cx="3811759" cy="3200400"/>
              </a:xfrm>
              <a:custGeom>
                <a:avLst/>
                <a:gdLst>
                  <a:gd name="connsiteX0" fmla="*/ 3158067 w 3811759"/>
                  <a:gd name="connsiteY0" fmla="*/ 0 h 3200400"/>
                  <a:gd name="connsiteX1" fmla="*/ 3445934 w 3811759"/>
                  <a:gd name="connsiteY1" fmla="*/ 152400 h 3200400"/>
                  <a:gd name="connsiteX2" fmla="*/ 3454400 w 3811759"/>
                  <a:gd name="connsiteY2" fmla="*/ 347133 h 3200400"/>
                  <a:gd name="connsiteX3" fmla="*/ 3666067 w 3811759"/>
                  <a:gd name="connsiteY3" fmla="*/ 431800 h 3200400"/>
                  <a:gd name="connsiteX4" fmla="*/ 3606800 w 3811759"/>
                  <a:gd name="connsiteY4" fmla="*/ 711200 h 3200400"/>
                  <a:gd name="connsiteX5" fmla="*/ 3810000 w 3811759"/>
                  <a:gd name="connsiteY5" fmla="*/ 1075267 h 3200400"/>
                  <a:gd name="connsiteX6" fmla="*/ 3471334 w 3811759"/>
                  <a:gd name="connsiteY6" fmla="*/ 1447800 h 3200400"/>
                  <a:gd name="connsiteX7" fmla="*/ 2523067 w 3811759"/>
                  <a:gd name="connsiteY7" fmla="*/ 2032000 h 3200400"/>
                  <a:gd name="connsiteX8" fmla="*/ 1422400 w 3811759"/>
                  <a:gd name="connsiteY8" fmla="*/ 2633133 h 3200400"/>
                  <a:gd name="connsiteX9" fmla="*/ 558800 w 3811759"/>
                  <a:gd name="connsiteY9" fmla="*/ 3014133 h 3200400"/>
                  <a:gd name="connsiteX10" fmla="*/ 0 w 3811759"/>
                  <a:gd name="connsiteY10" fmla="*/ 3200400 h 320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1759" h="3200400">
                    <a:moveTo>
                      <a:pt x="3158067" y="0"/>
                    </a:moveTo>
                    <a:cubicBezTo>
                      <a:pt x="3277306" y="47272"/>
                      <a:pt x="3396545" y="94545"/>
                      <a:pt x="3445934" y="152400"/>
                    </a:cubicBezTo>
                    <a:cubicBezTo>
                      <a:pt x="3495323" y="210255"/>
                      <a:pt x="3417711" y="300567"/>
                      <a:pt x="3454400" y="347133"/>
                    </a:cubicBezTo>
                    <a:cubicBezTo>
                      <a:pt x="3491089" y="393699"/>
                      <a:pt x="3640667" y="371122"/>
                      <a:pt x="3666067" y="431800"/>
                    </a:cubicBezTo>
                    <a:cubicBezTo>
                      <a:pt x="3691467" y="492478"/>
                      <a:pt x="3582811" y="603955"/>
                      <a:pt x="3606800" y="711200"/>
                    </a:cubicBezTo>
                    <a:cubicBezTo>
                      <a:pt x="3630789" y="818445"/>
                      <a:pt x="3832578" y="952500"/>
                      <a:pt x="3810000" y="1075267"/>
                    </a:cubicBezTo>
                    <a:cubicBezTo>
                      <a:pt x="3787422" y="1198034"/>
                      <a:pt x="3685823" y="1288345"/>
                      <a:pt x="3471334" y="1447800"/>
                    </a:cubicBezTo>
                    <a:cubicBezTo>
                      <a:pt x="3256845" y="1607255"/>
                      <a:pt x="2864556" y="1834444"/>
                      <a:pt x="2523067" y="2032000"/>
                    </a:cubicBezTo>
                    <a:cubicBezTo>
                      <a:pt x="2181578" y="2229556"/>
                      <a:pt x="1749778" y="2469444"/>
                      <a:pt x="1422400" y="2633133"/>
                    </a:cubicBezTo>
                    <a:cubicBezTo>
                      <a:pt x="1095022" y="2796822"/>
                      <a:pt x="795867" y="2919589"/>
                      <a:pt x="558800" y="3014133"/>
                    </a:cubicBezTo>
                    <a:cubicBezTo>
                      <a:pt x="321733" y="3108678"/>
                      <a:pt x="0" y="3200400"/>
                      <a:pt x="0" y="3200400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  <a:prstDash val="sysDash"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s-ES_tradnl" sz="2000" i="0">
                  <a:solidFill>
                    <a:srgbClr val="E78956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 cmpd="sng">
          <a:solidFill>
            <a:srgbClr val="FF0000"/>
          </a:solidFill>
          <a:prstDash val="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latin typeface="+mn-lt"/>
            <a:ea typeface="+mn-ea"/>
          </a:defRPr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000" b="0" i="0" u="none" strike="noStrike" cap="none" normalizeH="0" baseline="0">
            <a:ln>
              <a:noFill/>
            </a:ln>
            <a:solidFill>
              <a:srgbClr val="E78956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OS:Users:Dom:Library:Application Support:Microsoft:Office:User Templates:Blank Presentation</Template>
  <TotalTime>6885</TotalTime>
  <Words>1582</Words>
  <Application>Microsoft Macintosh PowerPoint</Application>
  <PresentationFormat>Presentación en pantalla (4:3)</PresentationFormat>
  <Paragraphs>224</Paragraphs>
  <Slides>37</Slides>
  <Notes>22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Blank Presentation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FIN</vt:lpstr>
    </vt:vector>
  </TitlesOfParts>
  <Company>Universidad de Granada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Domingo</cp:lastModifiedBy>
  <cp:revision>367</cp:revision>
  <cp:lastPrinted>2006-01-09T17:43:21Z</cp:lastPrinted>
  <dcterms:created xsi:type="dcterms:W3CDTF">2005-11-28T14:11:19Z</dcterms:created>
  <dcterms:modified xsi:type="dcterms:W3CDTF">2023-10-10T10:00:56Z</dcterms:modified>
</cp:coreProperties>
</file>