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2"/>
  </p:notesMasterIdLst>
  <p:sldIdLst>
    <p:sldId id="290" r:id="rId2"/>
    <p:sldId id="294" r:id="rId3"/>
    <p:sldId id="330" r:id="rId4"/>
    <p:sldId id="296" r:id="rId5"/>
    <p:sldId id="297" r:id="rId6"/>
    <p:sldId id="298" r:id="rId7"/>
    <p:sldId id="300" r:id="rId8"/>
    <p:sldId id="331" r:id="rId9"/>
    <p:sldId id="325" r:id="rId10"/>
    <p:sldId id="304" r:id="rId11"/>
    <p:sldId id="283" r:id="rId12"/>
    <p:sldId id="305" r:id="rId13"/>
    <p:sldId id="329" r:id="rId14"/>
    <p:sldId id="307" r:id="rId15"/>
    <p:sldId id="308" r:id="rId16"/>
    <p:sldId id="321" r:id="rId17"/>
    <p:sldId id="310" r:id="rId18"/>
    <p:sldId id="322" r:id="rId19"/>
    <p:sldId id="323" r:id="rId20"/>
    <p:sldId id="324" r:id="rId21"/>
    <p:sldId id="311" r:id="rId22"/>
    <p:sldId id="312" r:id="rId23"/>
    <p:sldId id="313" r:id="rId24"/>
    <p:sldId id="314" r:id="rId25"/>
    <p:sldId id="315" r:id="rId26"/>
    <p:sldId id="326" r:id="rId27"/>
    <p:sldId id="317" r:id="rId28"/>
    <p:sldId id="319" r:id="rId29"/>
    <p:sldId id="327" r:id="rId30"/>
    <p:sldId id="320" r:id="rId31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64B"/>
    <a:srgbClr val="830100"/>
    <a:srgbClr val="FF4545"/>
    <a:srgbClr val="87DCEE"/>
    <a:srgbClr val="FF0000"/>
    <a:srgbClr val="FFED0A"/>
    <a:srgbClr val="DF943F"/>
    <a:srgbClr val="00FFFC"/>
    <a:srgbClr val="B2C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6527" autoAdjust="0"/>
    <p:restoredTop sz="90929"/>
  </p:normalViewPr>
  <p:slideViewPr>
    <p:cSldViewPr snapToGrid="0">
      <p:cViewPr>
        <p:scale>
          <a:sx n="100" d="100"/>
          <a:sy n="100" d="100"/>
        </p:scale>
        <p:origin x="-4632" y="-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77D9B1-2585-104F-9A2F-330E00C03FF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7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DFA36-C4DC-C541-AE3B-1FA8C912BE99}" type="slidenum">
              <a:rPr lang="en-US"/>
              <a:pPr/>
              <a:t>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2FC0E-BADE-964E-B510-6153BBFBD86C}" type="slidenum">
              <a:rPr lang="en-US"/>
              <a:pPr/>
              <a:t>14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F13BB-ECBA-4A4F-AB8E-887EBEC79445}" type="slidenum">
              <a:rPr lang="en-US"/>
              <a:pPr/>
              <a:t>15</a:t>
            </a:fld>
            <a:endParaRPr lang="en-US"/>
          </a:p>
        </p:txBody>
      </p:sp>
      <p:sp>
        <p:nvSpPr>
          <p:cNvPr id="983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C07A5-1489-4042-BCC0-5299B468094D}" type="slidenum">
              <a:rPr lang="en-US"/>
              <a:pPr/>
              <a:t>16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40E64-F658-A141-8EAA-CD79C37C56EA}" type="slidenum">
              <a:rPr lang="en-US"/>
              <a:pPr/>
              <a:t>17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EDD7-338F-BB4B-9BAA-147229FED55A}" type="slidenum">
              <a:rPr lang="en-US"/>
              <a:pPr/>
              <a:t>18</a:t>
            </a:fld>
            <a:endParaRPr lang="en-US"/>
          </a:p>
        </p:txBody>
      </p:sp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9A5DE-8ED9-F541-B9CF-887D63043A4C}" type="slidenum">
              <a:rPr lang="en-US"/>
              <a:pPr/>
              <a:t>19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A316E-F349-EE40-A91F-45B6530E6B66}" type="slidenum">
              <a:rPr lang="en-US"/>
              <a:pPr/>
              <a:t>20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26078-B63B-4746-87EA-30CCA375986F}" type="slidenum">
              <a:rPr lang="en-US"/>
              <a:pPr/>
              <a:t>21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5FA745-A945-A348-B1FA-D9672B629DAA}" type="slidenum">
              <a:rPr lang="en-US"/>
              <a:pPr/>
              <a:t>22</a:t>
            </a:fld>
            <a:endParaRPr lang="en-US"/>
          </a:p>
        </p:txBody>
      </p:sp>
      <p:sp>
        <p:nvSpPr>
          <p:cNvPr id="460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6337B-3EAB-7647-B6C6-C13767C1515C}" type="slidenum">
              <a:rPr lang="en-US"/>
              <a:pPr/>
              <a:t>23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00867-189F-0A41-A60F-0A9356388467}" type="slidenum">
              <a:rPr lang="en-US"/>
              <a:pPr/>
              <a:t>2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65ADBB-857D-3248-9F10-BBBB7FE0285F}" type="slidenum">
              <a:rPr lang="en-US"/>
              <a:pPr/>
              <a:t>24</a:t>
            </a:fld>
            <a:endParaRPr lang="en-US"/>
          </a:p>
        </p:txBody>
      </p:sp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56F8A-B2FD-4D4C-A107-8CBB3D0CC3CE}" type="slidenum">
              <a:rPr lang="en-US"/>
              <a:pPr/>
              <a:t>25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3C96B3-6B1F-6149-82F5-A8E1FC43F45A}" type="slidenum">
              <a:rPr lang="en-US"/>
              <a:pPr/>
              <a:t>27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FE11C-2F9A-A943-8432-5EE1DFFC56A5}" type="slidenum">
              <a:rPr lang="en-US"/>
              <a:pPr/>
              <a:t>28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A13A14-B9AF-5D4D-B3C7-583732D7430A}" type="slidenum">
              <a:rPr lang="en-US"/>
              <a:pPr/>
              <a:t>30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E60E2-24B3-2D47-9EDF-3F2F6828F779}" type="slidenum">
              <a:rPr lang="en-US"/>
              <a:pPr/>
              <a:t>4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F505B-4D86-7543-AE05-684378248621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21ADDE-109E-F745-A8FC-7DAD77B25C6D}" type="slidenum">
              <a:rPr lang="en-US"/>
              <a:pPr/>
              <a:t>6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8FE83-1610-4644-9043-DC046238DD6B}" type="slidenum">
              <a:rPr lang="en-US"/>
              <a:pPr/>
              <a:t>7</a:t>
            </a:fld>
            <a:endParaRPr lang="en-US"/>
          </a:p>
        </p:txBody>
      </p:sp>
      <p:sp>
        <p:nvSpPr>
          <p:cNvPr id="91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F9AA43-0762-7942-B882-741398E097A6}" type="slidenum">
              <a:rPr lang="en-US"/>
              <a:pPr/>
              <a:t>10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5B3864-B755-CD41-9CE2-C0F4AB0BF878}" type="slidenum">
              <a:rPr lang="en-US"/>
              <a:pPr/>
              <a:t>11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CD690D-DDF0-3849-89CC-02228FFE3330}" type="slidenum">
              <a:rPr lang="en-US"/>
              <a:pPr/>
              <a:t>12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DBA25-7A91-BD49-BD72-BB46F236EA5E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754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CCD7E-461B-8944-B7AB-5CA14B362618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333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0B6E3-76A4-A847-B17C-4F96D4A5EB29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705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3058E-B574-1D4A-B9C5-FE44EECEFA38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039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74555-7A1B-7042-BCCB-289A62D79CE0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5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B7F3-51F6-5C4D-8835-2E86BD66AEF4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488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27E7-DCF4-FF46-B517-19E4270A1305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828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3016-A63E-BB49-A914-4B537C6DCA73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981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13B0-46D6-5843-901F-8AF18868A766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455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CF20-E695-D848-80BF-08E6C0A8B1CC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528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47C8-967E-554A-BC80-AC08BEADB8E5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066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D331C-46E9-0C4B-9FFF-D7BA5DBFC9F5}" type="slidenum">
              <a:rPr lang="es-ES_tradnl"/>
              <a:pPr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49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5" Type="http://schemas.openxmlformats.org/officeDocument/2006/relationships/hyperlink" Target="http://www.youtube.com/watch?v=qh011eAYjA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UmiB4Ynd9AI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683568" y="764704"/>
            <a:ext cx="828091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halkboard"/>
                <a:cs typeface="Chalkboard"/>
              </a:rPr>
              <a:t>DESIERTOS</a:t>
            </a:r>
          </a:p>
          <a:p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Regiones con escasa precipitación debido a los siguientes factores:</a:t>
            </a:r>
          </a:p>
          <a:p>
            <a:endParaRPr lang="en-US">
              <a:solidFill>
                <a:schemeClr val="bg1"/>
              </a:solidFill>
              <a:latin typeface="Chalkboard"/>
              <a:cs typeface="Chalkboard"/>
            </a:endParaRPr>
          </a:p>
          <a:p>
            <a:pPr lvl="1"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altas presiones atmosféricas</a:t>
            </a:r>
          </a:p>
          <a:p>
            <a:pPr lvl="1">
              <a:buFontTx/>
              <a:buChar char="•"/>
            </a:pPr>
            <a:r>
              <a:rPr lang="en-US" altLang="ja-JP">
                <a:solidFill>
                  <a:schemeClr val="bg1"/>
                </a:solidFill>
                <a:latin typeface="Chalkboard"/>
                <a:cs typeface="Chalkboard"/>
              </a:rPr>
              <a:t>Lejos de la costa (Asia central, Antartica)</a:t>
            </a:r>
          </a:p>
          <a:p>
            <a:pPr lvl="1">
              <a:buFontTx/>
              <a:buChar char="•"/>
            </a:pPr>
            <a:r>
              <a:rPr lang="en-US" altLang="ja-JP">
                <a:solidFill>
                  <a:schemeClr val="bg1"/>
                </a:solidFill>
                <a:latin typeface="Chalkboard"/>
                <a:cs typeface="Chalkboard"/>
              </a:rPr>
              <a:t>Sombras pluviometricas de cordilleras montañosas</a:t>
            </a:r>
          </a:p>
          <a:p>
            <a:pPr lvl="1">
              <a:buFontTx/>
              <a:buChar char="•"/>
            </a:pPr>
            <a:r>
              <a:rPr lang="en-US" altLang="ja-JP">
                <a:solidFill>
                  <a:schemeClr val="bg1"/>
                </a:solidFill>
                <a:latin typeface="Chalkboard"/>
                <a:cs typeface="Chalkboard"/>
              </a:rPr>
              <a:t>Circulación en los oceanos (Corriente del Golfo; El Niño)</a:t>
            </a:r>
          </a:p>
          <a:p>
            <a:pPr lvl="1">
              <a:buFontTx/>
              <a:buChar char="•"/>
            </a:pPr>
            <a:r>
              <a:rPr lang="en-US" altLang="ja-JP">
                <a:solidFill>
                  <a:schemeClr val="bg1"/>
                </a:solidFill>
                <a:latin typeface="Chalkboard"/>
                <a:cs typeface="Chalkboard"/>
              </a:rPr>
              <a:t>desertificacion, deforestación, incendios</a:t>
            </a:r>
            <a:endParaRPr lang="en-US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8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0" y="3505200"/>
            <a:ext cx="7620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8600"/>
            <a:ext cx="7620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812360" y="2708920"/>
            <a:ext cx="1368152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i="0">
                <a:latin typeface="Chalkboard"/>
                <a:cs typeface="Chalkboard"/>
              </a:rPr>
              <a:t>baja Presión</a:t>
            </a:r>
          </a:p>
        </p:txBody>
      </p:sp>
      <p:sp>
        <p:nvSpPr>
          <p:cNvPr id="10" name="Forma libre 9"/>
          <p:cNvSpPr/>
          <p:nvPr/>
        </p:nvSpPr>
        <p:spPr>
          <a:xfrm>
            <a:off x="7596336" y="1268760"/>
            <a:ext cx="954841" cy="352287"/>
          </a:xfrm>
          <a:custGeom>
            <a:avLst/>
            <a:gdLst>
              <a:gd name="connsiteX0" fmla="*/ 0 w 954841"/>
              <a:gd name="connsiteY0" fmla="*/ 352287 h 352287"/>
              <a:gd name="connsiteX1" fmla="*/ 954841 w 954841"/>
              <a:gd name="connsiteY1" fmla="*/ 352287 h 352287"/>
              <a:gd name="connsiteX2" fmla="*/ 954841 w 954841"/>
              <a:gd name="connsiteY2" fmla="*/ 0 h 3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41" h="352287">
                <a:moveTo>
                  <a:pt x="0" y="352287"/>
                </a:moveTo>
                <a:lnTo>
                  <a:pt x="954841" y="352287"/>
                </a:lnTo>
                <a:lnTo>
                  <a:pt x="954841" y="0"/>
                </a:ln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orma libre 10"/>
          <p:cNvSpPr/>
          <p:nvPr/>
        </p:nvSpPr>
        <p:spPr>
          <a:xfrm flipV="1">
            <a:off x="7596336" y="2420888"/>
            <a:ext cx="954841" cy="352287"/>
          </a:xfrm>
          <a:custGeom>
            <a:avLst/>
            <a:gdLst>
              <a:gd name="connsiteX0" fmla="*/ 0 w 954841"/>
              <a:gd name="connsiteY0" fmla="*/ 352287 h 352287"/>
              <a:gd name="connsiteX1" fmla="*/ 954841 w 954841"/>
              <a:gd name="connsiteY1" fmla="*/ 352287 h 352287"/>
              <a:gd name="connsiteX2" fmla="*/ 954841 w 954841"/>
              <a:gd name="connsiteY2" fmla="*/ 0 h 35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4841" h="352287">
                <a:moveTo>
                  <a:pt x="0" y="352287"/>
                </a:moveTo>
                <a:lnTo>
                  <a:pt x="954841" y="352287"/>
                </a:lnTo>
                <a:lnTo>
                  <a:pt x="954841" y="0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755948" y="-47129"/>
            <a:ext cx="65211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Chalkboard"/>
                <a:cs typeface="Chalkboard"/>
              </a:rPr>
              <a:t>Presi</a:t>
            </a:r>
            <a:r>
              <a:rPr lang="en-US" sz="1400">
                <a:solidFill>
                  <a:srgbClr val="FF0000"/>
                </a:solidFill>
                <a:latin typeface="Chalkboard"/>
                <a:cs typeface="Chalkboard"/>
              </a:rPr>
              <a:t>ón atmosférica e i</a:t>
            </a:r>
            <a:r>
              <a:rPr lang="en-US" sz="1400">
                <a:solidFill>
                  <a:srgbClr val="FF0000"/>
                </a:solidFill>
                <a:latin typeface="Chalkboard"/>
                <a:cs typeface="Chalkboard"/>
              </a:rPr>
              <a:t>nfluencia de la distribución de continentes y oceános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499992" y="3933056"/>
            <a:ext cx="17281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continente caliente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483768" y="4221088"/>
            <a:ext cx="17281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oceano</a:t>
            </a:r>
          </a:p>
          <a:p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mas frío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433899" y="404664"/>
            <a:ext cx="1683914" cy="53860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kern="1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oceano</a:t>
            </a:r>
          </a:p>
          <a:p>
            <a:pPr algn="ctr">
              <a:lnSpc>
                <a:spcPct val="70000"/>
              </a:lnSpc>
            </a:pPr>
            <a:r>
              <a:rPr lang="en-US" sz="2000" kern="1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mas caliente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499992" y="548680"/>
            <a:ext cx="17281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continente</a:t>
            </a:r>
          </a:p>
          <a:p>
            <a:pPr algn="ctr"/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frío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916576" y="2492896"/>
            <a:ext cx="1223376" cy="53860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kern="1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oceano</a:t>
            </a:r>
          </a:p>
          <a:p>
            <a:pPr algn="ctr">
              <a:lnSpc>
                <a:spcPct val="70000"/>
              </a:lnSpc>
            </a:pPr>
            <a:r>
              <a:rPr lang="en-US" sz="2000" kern="1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mas frío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347864" y="2001034"/>
            <a:ext cx="172819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continente</a:t>
            </a:r>
          </a:p>
          <a:p>
            <a:pPr algn="ctr"/>
            <a:r>
              <a:rPr lang="en-US" sz="2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halkboard"/>
                <a:cs typeface="Chalkboard"/>
              </a:rPr>
              <a:t>caliente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6588224" y="260648"/>
            <a:ext cx="216024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_tradnl" sz="1400">
                <a:latin typeface="Chalkboard"/>
                <a:cs typeface="Chalkboard"/>
              </a:rPr>
              <a:t>mapa de isobaras para el mes de Enero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775848" y="930206"/>
            <a:ext cx="1368152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i="0">
                <a:latin typeface="Chalkboard"/>
                <a:cs typeface="Chalkboard"/>
              </a:rPr>
              <a:t>alta Presión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804248" y="3573016"/>
            <a:ext cx="1872208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_tradnl" sz="1400">
                <a:latin typeface="Chalkboard"/>
                <a:cs typeface="Chalkboard"/>
              </a:rPr>
              <a:t>mapa de isobaras para el mes de Julio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179512" y="548680"/>
            <a:ext cx="936104" cy="2324001"/>
            <a:chOff x="179512" y="548680"/>
            <a:chExt cx="936104" cy="2324001"/>
          </a:xfrm>
        </p:grpSpPr>
        <p:sp>
          <p:nvSpPr>
            <p:cNvPr id="20" name="CuadroTexto 19"/>
            <p:cNvSpPr txBox="1"/>
            <p:nvPr/>
          </p:nvSpPr>
          <p:spPr>
            <a:xfrm>
              <a:off x="251520" y="548680"/>
              <a:ext cx="864096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s-ES_tradnl" sz="1400" dirty="0">
                  <a:solidFill>
                    <a:schemeClr val="tx1"/>
                  </a:solidFill>
                  <a:latin typeface="Chalkboard"/>
                  <a:cs typeface="Chalkboard"/>
                </a:rPr>
                <a:t>Invierno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179512" y="2564904"/>
              <a:ext cx="720080" cy="307777"/>
            </a:xfrm>
            <a:prstGeom prst="rect">
              <a:avLst/>
            </a:prstGeom>
            <a:solidFill>
              <a:srgbClr val="FF4545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s-ES_tradnl" sz="1400">
                  <a:solidFill>
                    <a:schemeClr val="bg1"/>
                  </a:solidFill>
                  <a:latin typeface="Chalkboard"/>
                  <a:cs typeface="Chalkboard"/>
                </a:rPr>
                <a:t>Verano</a:t>
              </a: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107504" y="4149080"/>
            <a:ext cx="864096" cy="2016224"/>
            <a:chOff x="-1692696" y="4149080"/>
            <a:chExt cx="864096" cy="2016224"/>
          </a:xfrm>
        </p:grpSpPr>
        <p:sp>
          <p:nvSpPr>
            <p:cNvPr id="30" name="CuadroTexto 29"/>
            <p:cNvSpPr txBox="1"/>
            <p:nvPr/>
          </p:nvSpPr>
          <p:spPr>
            <a:xfrm>
              <a:off x="-1692696" y="5857527"/>
              <a:ext cx="864096" cy="307777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s-ES_tradnl" sz="1400" dirty="0">
                  <a:solidFill>
                    <a:schemeClr val="tx1"/>
                  </a:solidFill>
                  <a:latin typeface="Chalkboard"/>
                  <a:cs typeface="Chalkboard"/>
                </a:rPr>
                <a:t>Invierno</a:t>
              </a: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-1620688" y="4149080"/>
              <a:ext cx="720080" cy="307777"/>
            </a:xfrm>
            <a:prstGeom prst="rect">
              <a:avLst/>
            </a:prstGeom>
            <a:solidFill>
              <a:srgbClr val="FF4545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s-ES_tradnl" sz="1400" dirty="0">
                  <a:solidFill>
                    <a:schemeClr val="bg1"/>
                  </a:solidFill>
                  <a:latin typeface="Chalkboard"/>
                  <a:cs typeface="Chalkboard"/>
                </a:rPr>
                <a:t>Verano</a:t>
              </a: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076056" y="4941168"/>
            <a:ext cx="1293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latin typeface="Chalkboard"/>
                <a:cs typeface="Chalkboard"/>
              </a:rPr>
              <a:t>m o n s o n</a:t>
            </a:r>
            <a:endParaRPr lang="es-ES_tradnl" sz="1600" dirty="0">
              <a:latin typeface="Chalkboard"/>
              <a:cs typeface="Chalkboard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9552" y="148478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>
                <a:latin typeface="Chalkboard"/>
                <a:cs typeface="Chalkboard"/>
              </a:rPr>
              <a:t>ENERO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39552" y="486916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>
                <a:latin typeface="Chalkboard"/>
                <a:cs typeface="Chalkboard"/>
              </a:rPr>
              <a:t>JULIO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99592" y="620688"/>
            <a:ext cx="6984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sombras pluviometricas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4000" cy="52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9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2000"/>
          <a:stretch/>
        </p:blipFill>
        <p:spPr>
          <a:xfrm>
            <a:off x="0" y="1556792"/>
            <a:ext cx="9144000" cy="6035080"/>
          </a:xfrm>
          <a:prstGeom prst="rect">
            <a:avLst/>
          </a:prstGeom>
        </p:spPr>
      </p:pic>
      <p:sp>
        <p:nvSpPr>
          <p:cNvPr id="10" name="Text Box 1070"/>
          <p:cNvSpPr txBox="1">
            <a:spLocks noChangeArrowheads="1"/>
          </p:cNvSpPr>
          <p:nvPr/>
        </p:nvSpPr>
        <p:spPr bwMode="auto">
          <a:xfrm>
            <a:off x="403920" y="23499"/>
            <a:ext cx="66916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Corrientes de superficie</a:t>
            </a:r>
            <a:endParaRPr lang="en-US" sz="2000" dirty="0" smtClean="0">
              <a:latin typeface="Chalkboard"/>
              <a:cs typeface="Chalkboard"/>
            </a:endParaRPr>
          </a:p>
          <a:p>
            <a:r>
              <a:rPr lang="en-US" sz="2000" dirty="0">
                <a:latin typeface="Chalkboard"/>
                <a:cs typeface="Chalkboard"/>
              </a:rPr>
              <a:t>Corrientes calidas humedecen el aire</a:t>
            </a:r>
          </a:p>
          <a:p>
            <a:r>
              <a:rPr lang="en-US" sz="2000" dirty="0">
                <a:latin typeface="Chalkboard"/>
                <a:cs typeface="Chalkboard"/>
              </a:rPr>
              <a:t>Corrientes frías secan el aire (favorece desertificación)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2411760" y="2564904"/>
            <a:ext cx="6631880" cy="4399632"/>
            <a:chOff x="2411760" y="2564904"/>
            <a:chExt cx="6631880" cy="439963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2040" y="2852936"/>
              <a:ext cx="4111600" cy="4111600"/>
            </a:xfrm>
            <a:prstGeom prst="rect">
              <a:avLst/>
            </a:prstGeom>
            <a:ln w="38100" cmpd="sng">
              <a:solidFill>
                <a:schemeClr val="bg1"/>
              </a:solidFill>
            </a:ln>
          </p:spPr>
        </p:pic>
        <p:sp>
          <p:nvSpPr>
            <p:cNvPr id="4" name="Rectángulo 3"/>
            <p:cNvSpPr/>
            <p:nvPr/>
          </p:nvSpPr>
          <p:spPr bwMode="auto">
            <a:xfrm>
              <a:off x="2411760" y="2564904"/>
              <a:ext cx="864096" cy="936104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12" name="Conector recto de flecha 11"/>
            <p:cNvCxnSpPr>
              <a:stCxn id="4" idx="3"/>
            </p:cNvCxnSpPr>
            <p:nvPr/>
          </p:nvCxnSpPr>
          <p:spPr bwMode="auto">
            <a:xfrm flipV="1">
              <a:off x="3275856" y="2996952"/>
              <a:ext cx="1656184" cy="3600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5410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 descr="nancy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0"/>
            <a:ext cx="351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nancy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234" y="0"/>
            <a:ext cx="3511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5094018" y="116632"/>
            <a:ext cx="558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halkboard"/>
                <a:cs typeface="Chalkboard"/>
              </a:rPr>
              <a:t>°C)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124200" y="1143000"/>
            <a:ext cx="8454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La Niña</a:t>
            </a:r>
          </a:p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1998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276600" y="5257800"/>
            <a:ext cx="80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El Niño</a:t>
            </a:r>
          </a:p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1997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3200400" y="3200400"/>
            <a:ext cx="11398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año normal</a:t>
            </a:r>
          </a:p>
          <a:p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1993</a:t>
            </a:r>
          </a:p>
        </p:txBody>
      </p:sp>
      <p:sp>
        <p:nvSpPr>
          <p:cNvPr id="25624" name="Line 24"/>
          <p:cNvSpPr>
            <a:spLocks noChangeShapeType="1"/>
          </p:cNvSpPr>
          <p:nvPr/>
        </p:nvSpPr>
        <p:spPr bwMode="auto">
          <a:xfrm flipV="1">
            <a:off x="7543800" y="1524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flipV="1">
            <a:off x="7848600" y="5638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6876256" y="5733256"/>
            <a:ext cx="1148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Chalkboard"/>
                <a:cs typeface="Chalkboard"/>
              </a:rPr>
              <a:t>agua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altLang="ja-JP" sz="1200" dirty="0" err="1">
                <a:latin typeface="Chalkboard"/>
                <a:cs typeface="Chalkboard"/>
              </a:rPr>
              <a:t>c</a:t>
            </a:r>
            <a:r>
              <a:rPr lang="en-US" sz="1200" dirty="0" err="1">
                <a:latin typeface="Chalkboard"/>
                <a:cs typeface="Chalkboard"/>
              </a:rPr>
              <a:t>aliente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7010400" y="1706563"/>
            <a:ext cx="8800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Chalkboard"/>
                <a:cs typeface="Chalkboard"/>
              </a:rPr>
              <a:t>agua</a:t>
            </a:r>
            <a:r>
              <a:rPr lang="en-US" sz="1200" dirty="0" smtClean="0">
                <a:latin typeface="Chalkboard"/>
                <a:cs typeface="Chalkboard"/>
              </a:rPr>
              <a:t> </a:t>
            </a:r>
            <a:r>
              <a:rPr lang="en-US" sz="1200" dirty="0" err="1">
                <a:latin typeface="Chalkboard"/>
                <a:cs typeface="Chalkboard"/>
              </a:rPr>
              <a:t>fr</a:t>
            </a:r>
            <a:r>
              <a:rPr lang="en-US" altLang="ja-JP" sz="1200" dirty="0" err="1">
                <a:latin typeface="Chalkboard"/>
                <a:cs typeface="Chalkboard"/>
              </a:rPr>
              <a:t>ía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771800" y="518483"/>
            <a:ext cx="20354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Chalkboard"/>
                <a:cs typeface="Chalkboard"/>
              </a:rPr>
              <a:t>SST = sea surface temperature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763688" y="148570"/>
            <a:ext cx="3240360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2000">
                <a:latin typeface="Chalkboard"/>
                <a:cs typeface="Chalkboard"/>
              </a:rPr>
              <a:t>Temperatura absoluta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796136" y="-15190"/>
            <a:ext cx="3168352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Chalkboard"/>
                <a:cs typeface="Chalkboard"/>
              </a:rPr>
              <a:t>anomalía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 err="1" smtClean="0">
                <a:latin typeface="Chalkboard"/>
                <a:cs typeface="Chalkboard"/>
              </a:rPr>
              <a:t>respecto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>
                <a:latin typeface="Chalkboard"/>
                <a:cs typeface="Chalkboard"/>
              </a:rPr>
              <a:t>a la </a:t>
            </a:r>
            <a:r>
              <a:rPr lang="en-US" sz="2000" dirty="0" err="1" smtClean="0">
                <a:latin typeface="Chalkboard"/>
                <a:cs typeface="Chalkboard"/>
              </a:rPr>
              <a:t>Temperatura</a:t>
            </a:r>
            <a:r>
              <a:rPr lang="en-US" sz="2000" dirty="0" smtClean="0">
                <a:latin typeface="Chalkboard"/>
                <a:cs typeface="Chalkboard"/>
              </a:rPr>
              <a:t> media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5496" y="332656"/>
            <a:ext cx="2088232" cy="464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90403"/>
                </a:solidFill>
                <a:latin typeface="Chalkboard"/>
                <a:cs typeface="Chalkboard"/>
              </a:rPr>
              <a:t>El Niño</a:t>
            </a:r>
            <a:endParaRPr lang="en-US" sz="1600" dirty="0">
              <a:solidFill>
                <a:srgbClr val="F90403"/>
              </a:solidFill>
              <a:latin typeface="Chalkboard"/>
              <a:cs typeface="Chalkboard"/>
            </a:endParaRPr>
          </a:p>
          <a:p>
            <a:endParaRPr lang="en-US" sz="1600" dirty="0">
              <a:solidFill>
                <a:srgbClr val="F90403"/>
              </a:solidFill>
              <a:latin typeface="Chalkboard"/>
              <a:cs typeface="Chalkboard"/>
            </a:endParaRPr>
          </a:p>
          <a:p>
            <a:r>
              <a:rPr lang="en-US" sz="1600" dirty="0" err="1">
                <a:solidFill>
                  <a:srgbClr val="F90403"/>
                </a:solidFill>
                <a:latin typeface="Chalkboard"/>
                <a:cs typeface="Chalkboard"/>
              </a:rPr>
              <a:t>Inversión</a:t>
            </a:r>
            <a:r>
              <a:rPr lang="en-US" sz="1600" dirty="0">
                <a:solidFill>
                  <a:srgbClr val="F90403"/>
                </a:solidFill>
                <a:latin typeface="Chalkboard"/>
                <a:cs typeface="Chalkboard"/>
              </a:rPr>
              <a:t> </a:t>
            </a:r>
            <a:r>
              <a:rPr lang="en-US" sz="1600" dirty="0" err="1">
                <a:solidFill>
                  <a:srgbClr val="F90403"/>
                </a:solidFill>
                <a:latin typeface="Chalkboard"/>
                <a:cs typeface="Chalkboard"/>
              </a:rPr>
              <a:t>periodica</a:t>
            </a:r>
            <a:r>
              <a:rPr lang="en-US" sz="1600" dirty="0">
                <a:solidFill>
                  <a:srgbClr val="F90403"/>
                </a:solidFill>
                <a:latin typeface="Chalkboard"/>
                <a:cs typeface="Chalkboard"/>
              </a:rPr>
              <a:t> (cada 3 a 8 </a:t>
            </a:r>
            <a:r>
              <a:rPr lang="en-US" sz="1600" dirty="0" err="1">
                <a:solidFill>
                  <a:srgbClr val="F90403"/>
                </a:solidFill>
                <a:latin typeface="Chalkboard"/>
                <a:cs typeface="Chalkboard"/>
              </a:rPr>
              <a:t>años</a:t>
            </a:r>
            <a:r>
              <a:rPr lang="en-US" sz="1600" dirty="0">
                <a:solidFill>
                  <a:srgbClr val="F90403"/>
                </a:solidFill>
                <a:latin typeface="Chalkboard"/>
                <a:cs typeface="Chalkboard"/>
              </a:rPr>
              <a:t>) en </a:t>
            </a:r>
            <a:r>
              <a:rPr lang="en-US" sz="1600" dirty="0" smtClean="0">
                <a:solidFill>
                  <a:srgbClr val="F90403"/>
                </a:solidFill>
                <a:latin typeface="Chalkboard"/>
                <a:cs typeface="Chalkboard"/>
              </a:rPr>
              <a:t>la </a:t>
            </a:r>
            <a:r>
              <a:rPr lang="en-US" sz="1600" dirty="0" err="1">
                <a:solidFill>
                  <a:srgbClr val="F90403"/>
                </a:solidFill>
                <a:latin typeface="Chalkboard"/>
                <a:cs typeface="Chalkboard"/>
              </a:rPr>
              <a:t>circulaci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ón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oceánica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y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atmosférica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del 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Pacífico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.</a:t>
            </a:r>
          </a:p>
          <a:p>
            <a:endParaRPr lang="en-US" altLang="ja-JP" sz="1600" dirty="0">
              <a:solidFill>
                <a:srgbClr val="F90403"/>
              </a:solidFill>
              <a:latin typeface="Chalkboard"/>
              <a:cs typeface="Chalkboard"/>
            </a:endParaRPr>
          </a:p>
          <a:p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Se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manifiesta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especialmente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en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Diciembre-Enero (navidad)</a:t>
            </a:r>
            <a:endParaRPr lang="en-US" altLang="ja-JP" sz="1600" dirty="0">
              <a:solidFill>
                <a:srgbClr val="F90403"/>
              </a:solidFill>
              <a:latin typeface="Chalkboard"/>
              <a:cs typeface="Chalkboard"/>
            </a:endParaRPr>
          </a:p>
          <a:p>
            <a:endParaRPr lang="en-US" altLang="ja-JP" sz="1600" dirty="0">
              <a:solidFill>
                <a:srgbClr val="F90403"/>
              </a:solidFill>
              <a:latin typeface="Chalkboard"/>
              <a:cs typeface="Chalkboard"/>
            </a:endParaRPr>
          </a:p>
          <a:p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Un año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El Niño (como 2023)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es</a:t>
            </a:r>
            <a:r>
              <a:rPr lang="en-US" altLang="ja-JP" sz="1600" dirty="0">
                <a:solidFill>
                  <a:srgbClr val="F90403"/>
                </a:solidFill>
                <a:latin typeface="Chalkboard"/>
                <a:cs typeface="Chalkboard"/>
              </a:rPr>
              <a:t> globalmente mas </a:t>
            </a:r>
            <a:r>
              <a:rPr lang="en-US" altLang="ja-JP" sz="1600" dirty="0" err="1">
                <a:solidFill>
                  <a:srgbClr val="F90403"/>
                </a:solidFill>
                <a:latin typeface="Chalkboard"/>
                <a:cs typeface="Chalkboard"/>
              </a:rPr>
              <a:t>cálido. 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804248" y="908720"/>
            <a:ext cx="8454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F7F7F"/>
                </a:solidFill>
                <a:latin typeface="Chalkboard"/>
                <a:cs typeface="Chalkboard"/>
              </a:rPr>
              <a:t>La Niña</a:t>
            </a:r>
          </a:p>
          <a:p>
            <a:r>
              <a:rPr lang="en-US" sz="1400">
                <a:solidFill>
                  <a:srgbClr val="7F7F7F"/>
                </a:solidFill>
                <a:latin typeface="Chalkboard"/>
                <a:cs typeface="Chalkboard"/>
              </a:rPr>
              <a:t>1998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804248" y="5085184"/>
            <a:ext cx="80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El Niño</a:t>
            </a:r>
          </a:p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1997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728048" y="3027784"/>
            <a:ext cx="11398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año normal</a:t>
            </a:r>
          </a:p>
          <a:p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rPr>
              <a:t>1993</a:t>
            </a:r>
          </a:p>
        </p:txBody>
      </p:sp>
    </p:spTree>
    <p:extLst>
      <p:ext uri="{BB962C8B-B14F-4D97-AF65-F5344CB8AC3E}">
        <p14:creationId xmlns:p14="http://schemas.microsoft.com/office/powerpoint/2010/main" val="308833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1027"/>
          <p:cNvSpPr txBox="1">
            <a:spLocks noChangeArrowheads="1"/>
          </p:cNvSpPr>
          <p:nvPr/>
        </p:nvSpPr>
        <p:spPr bwMode="auto">
          <a:xfrm>
            <a:off x="5105400" y="3865835"/>
            <a:ext cx="388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dirty="0" err="1" smtClean="0">
                <a:latin typeface="Chalkboard"/>
                <a:cs typeface="Chalkboard"/>
              </a:rPr>
              <a:t>aguas</a:t>
            </a:r>
            <a:r>
              <a:rPr lang="en-US" sz="1400" dirty="0" smtClean="0">
                <a:latin typeface="Chalkboard"/>
                <a:cs typeface="Chalkboard"/>
              </a:rPr>
              <a:t> </a:t>
            </a:r>
            <a:r>
              <a:rPr lang="en-US" sz="1400" dirty="0" err="1" smtClean="0">
                <a:latin typeface="Chalkboard"/>
                <a:cs typeface="Chalkboard"/>
              </a:rPr>
              <a:t>ascendentes</a:t>
            </a:r>
            <a:r>
              <a:rPr lang="en-US" sz="1400" dirty="0" smtClean="0">
                <a:latin typeface="Chalkboard"/>
                <a:cs typeface="Chalkboard"/>
              </a:rPr>
              <a:t> </a:t>
            </a:r>
            <a:r>
              <a:rPr lang="en-US" sz="1400" dirty="0" err="1">
                <a:latin typeface="Chalkboard"/>
                <a:cs typeface="Chalkboard"/>
              </a:rPr>
              <a:t>ricas</a:t>
            </a:r>
            <a:r>
              <a:rPr lang="en-US" sz="1400" dirty="0">
                <a:latin typeface="Chalkboard"/>
                <a:cs typeface="Chalkboard"/>
              </a:rPr>
              <a:t> en</a:t>
            </a:r>
            <a:r>
              <a:rPr lang="en-US" altLang="ja-JP" sz="1400" dirty="0">
                <a:latin typeface="Chalkboard"/>
                <a:cs typeface="Chalkboard"/>
              </a:rPr>
              <a:t> </a:t>
            </a:r>
            <a:r>
              <a:rPr lang="en-US" altLang="ja-JP" sz="1400" dirty="0" err="1" smtClean="0">
                <a:latin typeface="Chalkboard"/>
                <a:cs typeface="Chalkboard"/>
              </a:rPr>
              <a:t>nutrientes</a:t>
            </a:r>
            <a:endParaRPr lang="en-US" altLang="ja-JP" sz="1400" dirty="0" smtClean="0">
              <a:latin typeface="Chalkboard"/>
              <a:cs typeface="Chalkboard"/>
            </a:endParaRPr>
          </a:p>
          <a:p>
            <a:r>
              <a:rPr lang="en-US" altLang="ja-JP" sz="1400" dirty="0" err="1" smtClean="0">
                <a:latin typeface="Chalkboard"/>
                <a:cs typeface="Chalkboard"/>
              </a:rPr>
              <a:t>pesca</a:t>
            </a:r>
            <a:r>
              <a:rPr lang="en-US" altLang="ja-JP" sz="1400" dirty="0" smtClean="0">
                <a:latin typeface="Chalkboard"/>
                <a:cs typeface="Chalkboard"/>
              </a:rPr>
              <a:t> </a:t>
            </a:r>
            <a:r>
              <a:rPr lang="en-US" altLang="ja-JP" sz="1400" dirty="0" err="1">
                <a:latin typeface="Chalkboard"/>
                <a:cs typeface="Chalkboard"/>
              </a:rPr>
              <a:t>abundante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97284" name="Text Box 1028"/>
          <p:cNvSpPr txBox="1">
            <a:spLocks noChangeArrowheads="1"/>
          </p:cNvSpPr>
          <p:nvPr/>
        </p:nvSpPr>
        <p:spPr bwMode="auto">
          <a:xfrm>
            <a:off x="539552" y="4653136"/>
            <a:ext cx="1395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Australia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97286" name="Line 1030"/>
          <p:cNvSpPr>
            <a:spLocks noChangeShapeType="1"/>
          </p:cNvSpPr>
          <p:nvPr/>
        </p:nvSpPr>
        <p:spPr bwMode="auto">
          <a:xfrm flipH="1">
            <a:off x="5724128" y="4365104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88" name="Text Box 1032"/>
          <p:cNvSpPr txBox="1">
            <a:spLocks noChangeArrowheads="1"/>
          </p:cNvSpPr>
          <p:nvPr/>
        </p:nvSpPr>
        <p:spPr bwMode="auto">
          <a:xfrm>
            <a:off x="5089525" y="5099323"/>
            <a:ext cx="8800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Chalkboard"/>
                <a:cs typeface="Chalkboard"/>
              </a:rPr>
              <a:t>agua fr</a:t>
            </a:r>
            <a:r>
              <a:rPr lang="en-US" altLang="ja-JP" sz="1200">
                <a:solidFill>
                  <a:schemeClr val="accent2"/>
                </a:solidFill>
                <a:latin typeface="Chalkboard"/>
                <a:cs typeface="Chalkboard"/>
              </a:rPr>
              <a:t>ía</a:t>
            </a:r>
            <a:endParaRPr lang="en-US" sz="1200">
              <a:solidFill>
                <a:schemeClr val="accent2"/>
              </a:solidFill>
              <a:latin typeface="Chalkboard"/>
              <a:cs typeface="Chalkboard"/>
            </a:endParaRPr>
          </a:p>
        </p:txBody>
      </p:sp>
      <p:sp>
        <p:nvSpPr>
          <p:cNvPr id="97291" name="Freeform 1035"/>
          <p:cNvSpPr>
            <a:spLocks/>
          </p:cNvSpPr>
          <p:nvPr/>
        </p:nvSpPr>
        <p:spPr bwMode="auto">
          <a:xfrm>
            <a:off x="1066800" y="4764360"/>
            <a:ext cx="7162800" cy="1028700"/>
          </a:xfrm>
          <a:custGeom>
            <a:avLst/>
            <a:gdLst>
              <a:gd name="T0" fmla="*/ 0 w 4512"/>
              <a:gd name="T1" fmla="*/ 288 h 648"/>
              <a:gd name="T2" fmla="*/ 288 w 4512"/>
              <a:gd name="T3" fmla="*/ 288 h 648"/>
              <a:gd name="T4" fmla="*/ 528 w 4512"/>
              <a:gd name="T5" fmla="*/ 288 h 648"/>
              <a:gd name="T6" fmla="*/ 624 w 4512"/>
              <a:gd name="T7" fmla="*/ 384 h 648"/>
              <a:gd name="T8" fmla="*/ 768 w 4512"/>
              <a:gd name="T9" fmla="*/ 576 h 648"/>
              <a:gd name="T10" fmla="*/ 1152 w 4512"/>
              <a:gd name="T11" fmla="*/ 624 h 648"/>
              <a:gd name="T12" fmla="*/ 2544 w 4512"/>
              <a:gd name="T13" fmla="*/ 624 h 648"/>
              <a:gd name="T14" fmla="*/ 2928 w 4512"/>
              <a:gd name="T15" fmla="*/ 480 h 648"/>
              <a:gd name="T16" fmla="*/ 3072 w 4512"/>
              <a:gd name="T17" fmla="*/ 288 h 648"/>
              <a:gd name="T18" fmla="*/ 3216 w 4512"/>
              <a:gd name="T19" fmla="*/ 192 h 648"/>
              <a:gd name="T20" fmla="*/ 3408 w 4512"/>
              <a:gd name="T21" fmla="*/ 0 h 648"/>
              <a:gd name="T22" fmla="*/ 3504 w 4512"/>
              <a:gd name="T23" fmla="*/ 96 h 648"/>
              <a:gd name="T24" fmla="*/ 3600 w 4512"/>
              <a:gd name="T25" fmla="*/ 96 h 648"/>
              <a:gd name="T26" fmla="*/ 3840 w 4512"/>
              <a:gd name="T27" fmla="*/ 144 h 648"/>
              <a:gd name="T28" fmla="*/ 4080 w 4512"/>
              <a:gd name="T29" fmla="*/ 240 h 648"/>
              <a:gd name="T30" fmla="*/ 4512 w 4512"/>
              <a:gd name="T31" fmla="*/ 28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12" h="648">
                <a:moveTo>
                  <a:pt x="0" y="288"/>
                </a:moveTo>
                <a:cubicBezTo>
                  <a:pt x="100" y="288"/>
                  <a:pt x="200" y="288"/>
                  <a:pt x="288" y="288"/>
                </a:cubicBezTo>
                <a:cubicBezTo>
                  <a:pt x="376" y="288"/>
                  <a:pt x="472" y="272"/>
                  <a:pt x="528" y="288"/>
                </a:cubicBezTo>
                <a:cubicBezTo>
                  <a:pt x="584" y="304"/>
                  <a:pt x="584" y="336"/>
                  <a:pt x="624" y="384"/>
                </a:cubicBezTo>
                <a:cubicBezTo>
                  <a:pt x="664" y="432"/>
                  <a:pt x="680" y="536"/>
                  <a:pt x="768" y="576"/>
                </a:cubicBezTo>
                <a:cubicBezTo>
                  <a:pt x="856" y="616"/>
                  <a:pt x="856" y="616"/>
                  <a:pt x="1152" y="624"/>
                </a:cubicBezTo>
                <a:cubicBezTo>
                  <a:pt x="1448" y="632"/>
                  <a:pt x="2248" y="648"/>
                  <a:pt x="2544" y="624"/>
                </a:cubicBezTo>
                <a:cubicBezTo>
                  <a:pt x="2840" y="600"/>
                  <a:pt x="2840" y="536"/>
                  <a:pt x="2928" y="480"/>
                </a:cubicBezTo>
                <a:cubicBezTo>
                  <a:pt x="3016" y="424"/>
                  <a:pt x="3024" y="336"/>
                  <a:pt x="3072" y="288"/>
                </a:cubicBezTo>
                <a:cubicBezTo>
                  <a:pt x="3120" y="240"/>
                  <a:pt x="3160" y="240"/>
                  <a:pt x="3216" y="192"/>
                </a:cubicBezTo>
                <a:cubicBezTo>
                  <a:pt x="3272" y="144"/>
                  <a:pt x="3360" y="16"/>
                  <a:pt x="3408" y="0"/>
                </a:cubicBezTo>
                <a:lnTo>
                  <a:pt x="3504" y="96"/>
                </a:lnTo>
                <a:cubicBezTo>
                  <a:pt x="3536" y="112"/>
                  <a:pt x="3544" y="88"/>
                  <a:pt x="3600" y="96"/>
                </a:cubicBezTo>
                <a:cubicBezTo>
                  <a:pt x="3656" y="104"/>
                  <a:pt x="3760" y="120"/>
                  <a:pt x="3840" y="144"/>
                </a:cubicBezTo>
                <a:cubicBezTo>
                  <a:pt x="3920" y="168"/>
                  <a:pt x="3968" y="216"/>
                  <a:pt x="4080" y="240"/>
                </a:cubicBezTo>
                <a:cubicBezTo>
                  <a:pt x="4192" y="264"/>
                  <a:pt x="4352" y="276"/>
                  <a:pt x="4512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2" name="Line 1036"/>
          <p:cNvSpPr>
            <a:spLocks noChangeShapeType="1"/>
          </p:cNvSpPr>
          <p:nvPr/>
        </p:nvSpPr>
        <p:spPr bwMode="auto">
          <a:xfrm>
            <a:off x="1981200" y="529776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3" name="Freeform 1037"/>
          <p:cNvSpPr>
            <a:spLocks/>
          </p:cNvSpPr>
          <p:nvPr/>
        </p:nvSpPr>
        <p:spPr bwMode="auto">
          <a:xfrm>
            <a:off x="2311400" y="5348560"/>
            <a:ext cx="3213100" cy="266700"/>
          </a:xfrm>
          <a:custGeom>
            <a:avLst/>
            <a:gdLst>
              <a:gd name="T0" fmla="*/ 1136 w 2024"/>
              <a:gd name="T1" fmla="*/ 16 h 168"/>
              <a:gd name="T2" fmla="*/ 464 w 2024"/>
              <a:gd name="T3" fmla="*/ 16 h 168"/>
              <a:gd name="T4" fmla="*/ 80 w 2024"/>
              <a:gd name="T5" fmla="*/ 16 h 168"/>
              <a:gd name="T6" fmla="*/ 32 w 2024"/>
              <a:gd name="T7" fmla="*/ 112 h 168"/>
              <a:gd name="T8" fmla="*/ 272 w 2024"/>
              <a:gd name="T9" fmla="*/ 160 h 168"/>
              <a:gd name="T10" fmla="*/ 800 w 2024"/>
              <a:gd name="T11" fmla="*/ 160 h 168"/>
              <a:gd name="T12" fmla="*/ 1664 w 2024"/>
              <a:gd name="T13" fmla="*/ 160 h 168"/>
              <a:gd name="T14" fmla="*/ 1952 w 2024"/>
              <a:gd name="T15" fmla="*/ 112 h 168"/>
              <a:gd name="T16" fmla="*/ 2000 w 2024"/>
              <a:gd name="T17" fmla="*/ 16 h 168"/>
              <a:gd name="T18" fmla="*/ 1808 w 2024"/>
              <a:gd name="T19" fmla="*/ 16 h 168"/>
              <a:gd name="T20" fmla="*/ 1173 w 2024"/>
              <a:gd name="T21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24" h="168">
                <a:moveTo>
                  <a:pt x="1136" y="16"/>
                </a:moveTo>
                <a:cubicBezTo>
                  <a:pt x="888" y="16"/>
                  <a:pt x="640" y="16"/>
                  <a:pt x="464" y="16"/>
                </a:cubicBezTo>
                <a:cubicBezTo>
                  <a:pt x="288" y="16"/>
                  <a:pt x="152" y="0"/>
                  <a:pt x="80" y="16"/>
                </a:cubicBezTo>
                <a:cubicBezTo>
                  <a:pt x="8" y="32"/>
                  <a:pt x="0" y="88"/>
                  <a:pt x="32" y="112"/>
                </a:cubicBezTo>
                <a:cubicBezTo>
                  <a:pt x="64" y="136"/>
                  <a:pt x="144" y="152"/>
                  <a:pt x="272" y="160"/>
                </a:cubicBezTo>
                <a:cubicBezTo>
                  <a:pt x="400" y="168"/>
                  <a:pt x="568" y="160"/>
                  <a:pt x="800" y="160"/>
                </a:cubicBezTo>
                <a:cubicBezTo>
                  <a:pt x="1032" y="160"/>
                  <a:pt x="1472" y="168"/>
                  <a:pt x="1664" y="160"/>
                </a:cubicBezTo>
                <a:cubicBezTo>
                  <a:pt x="1856" y="152"/>
                  <a:pt x="1896" y="136"/>
                  <a:pt x="1952" y="112"/>
                </a:cubicBezTo>
                <a:cubicBezTo>
                  <a:pt x="2008" y="88"/>
                  <a:pt x="2024" y="32"/>
                  <a:pt x="2000" y="16"/>
                </a:cubicBezTo>
                <a:cubicBezTo>
                  <a:pt x="1976" y="0"/>
                  <a:pt x="1946" y="16"/>
                  <a:pt x="1808" y="16"/>
                </a:cubicBezTo>
                <a:cubicBezTo>
                  <a:pt x="1670" y="16"/>
                  <a:pt x="1305" y="16"/>
                  <a:pt x="1173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4" name="Freeform 1038"/>
          <p:cNvSpPr>
            <a:spLocks/>
          </p:cNvSpPr>
          <p:nvPr/>
        </p:nvSpPr>
        <p:spPr bwMode="auto">
          <a:xfrm>
            <a:off x="1600200" y="4307160"/>
            <a:ext cx="1020763" cy="504825"/>
          </a:xfrm>
          <a:custGeom>
            <a:avLst/>
            <a:gdLst>
              <a:gd name="T0" fmla="*/ 384 w 1800"/>
              <a:gd name="T1" fmla="*/ 848 h 890"/>
              <a:gd name="T2" fmla="*/ 53 w 1800"/>
              <a:gd name="T3" fmla="*/ 714 h 890"/>
              <a:gd name="T4" fmla="*/ 0 w 1800"/>
              <a:gd name="T5" fmla="*/ 608 h 890"/>
              <a:gd name="T6" fmla="*/ 85 w 1800"/>
              <a:gd name="T7" fmla="*/ 421 h 890"/>
              <a:gd name="T8" fmla="*/ 128 w 1800"/>
              <a:gd name="T9" fmla="*/ 357 h 890"/>
              <a:gd name="T10" fmla="*/ 213 w 1800"/>
              <a:gd name="T11" fmla="*/ 325 h 890"/>
              <a:gd name="T12" fmla="*/ 272 w 1800"/>
              <a:gd name="T13" fmla="*/ 336 h 890"/>
              <a:gd name="T14" fmla="*/ 293 w 1800"/>
              <a:gd name="T15" fmla="*/ 346 h 890"/>
              <a:gd name="T16" fmla="*/ 304 w 1800"/>
              <a:gd name="T17" fmla="*/ 362 h 890"/>
              <a:gd name="T18" fmla="*/ 282 w 1800"/>
              <a:gd name="T19" fmla="*/ 309 h 890"/>
              <a:gd name="T20" fmla="*/ 602 w 1800"/>
              <a:gd name="T21" fmla="*/ 0 h 890"/>
              <a:gd name="T22" fmla="*/ 714 w 1800"/>
              <a:gd name="T23" fmla="*/ 53 h 890"/>
              <a:gd name="T24" fmla="*/ 773 w 1800"/>
              <a:gd name="T25" fmla="*/ 85 h 890"/>
              <a:gd name="T26" fmla="*/ 778 w 1800"/>
              <a:gd name="T27" fmla="*/ 112 h 890"/>
              <a:gd name="T28" fmla="*/ 832 w 1800"/>
              <a:gd name="T29" fmla="*/ 58 h 890"/>
              <a:gd name="T30" fmla="*/ 949 w 1800"/>
              <a:gd name="T31" fmla="*/ 10 h 890"/>
              <a:gd name="T32" fmla="*/ 1114 w 1800"/>
              <a:gd name="T33" fmla="*/ 26 h 890"/>
              <a:gd name="T34" fmla="*/ 1269 w 1800"/>
              <a:gd name="T35" fmla="*/ 133 h 890"/>
              <a:gd name="T36" fmla="*/ 1280 w 1800"/>
              <a:gd name="T37" fmla="*/ 165 h 890"/>
              <a:gd name="T38" fmla="*/ 1274 w 1800"/>
              <a:gd name="T39" fmla="*/ 208 h 890"/>
              <a:gd name="T40" fmla="*/ 1306 w 1800"/>
              <a:gd name="T41" fmla="*/ 192 h 890"/>
              <a:gd name="T42" fmla="*/ 1360 w 1800"/>
              <a:gd name="T43" fmla="*/ 160 h 890"/>
              <a:gd name="T44" fmla="*/ 1493 w 1800"/>
              <a:gd name="T45" fmla="*/ 165 h 890"/>
              <a:gd name="T46" fmla="*/ 1509 w 1800"/>
              <a:gd name="T47" fmla="*/ 176 h 890"/>
              <a:gd name="T48" fmla="*/ 1584 w 1800"/>
              <a:gd name="T49" fmla="*/ 213 h 890"/>
              <a:gd name="T50" fmla="*/ 1781 w 1800"/>
              <a:gd name="T51" fmla="*/ 378 h 890"/>
              <a:gd name="T52" fmla="*/ 1717 w 1800"/>
              <a:gd name="T53" fmla="*/ 480 h 890"/>
              <a:gd name="T54" fmla="*/ 1392 w 1800"/>
              <a:gd name="T55" fmla="*/ 565 h 890"/>
              <a:gd name="T56" fmla="*/ 1450 w 1800"/>
              <a:gd name="T57" fmla="*/ 581 h 890"/>
              <a:gd name="T58" fmla="*/ 1498 w 1800"/>
              <a:gd name="T59" fmla="*/ 602 h 890"/>
              <a:gd name="T60" fmla="*/ 1461 w 1800"/>
              <a:gd name="T61" fmla="*/ 746 h 890"/>
              <a:gd name="T62" fmla="*/ 1408 w 1800"/>
              <a:gd name="T63" fmla="*/ 752 h 890"/>
              <a:gd name="T64" fmla="*/ 1445 w 1800"/>
              <a:gd name="T65" fmla="*/ 800 h 890"/>
              <a:gd name="T66" fmla="*/ 1440 w 1800"/>
              <a:gd name="T67" fmla="*/ 837 h 890"/>
              <a:gd name="T68" fmla="*/ 1402 w 1800"/>
              <a:gd name="T69" fmla="*/ 853 h 890"/>
              <a:gd name="T70" fmla="*/ 1168 w 1800"/>
              <a:gd name="T71" fmla="*/ 890 h 890"/>
              <a:gd name="T72" fmla="*/ 1050 w 1800"/>
              <a:gd name="T73" fmla="*/ 885 h 890"/>
              <a:gd name="T74" fmla="*/ 1024 w 1800"/>
              <a:gd name="T75" fmla="*/ 869 h 890"/>
              <a:gd name="T76" fmla="*/ 992 w 1800"/>
              <a:gd name="T77" fmla="*/ 858 h 890"/>
              <a:gd name="T78" fmla="*/ 949 w 1800"/>
              <a:gd name="T79" fmla="*/ 837 h 890"/>
              <a:gd name="T80" fmla="*/ 869 w 1800"/>
              <a:gd name="T81" fmla="*/ 789 h 890"/>
              <a:gd name="T82" fmla="*/ 778 w 1800"/>
              <a:gd name="T83" fmla="*/ 842 h 890"/>
              <a:gd name="T84" fmla="*/ 709 w 1800"/>
              <a:gd name="T85" fmla="*/ 853 h 890"/>
              <a:gd name="T86" fmla="*/ 565 w 1800"/>
              <a:gd name="T87" fmla="*/ 816 h 890"/>
              <a:gd name="T88" fmla="*/ 560 w 1800"/>
              <a:gd name="T89" fmla="*/ 864 h 890"/>
              <a:gd name="T90" fmla="*/ 506 w 1800"/>
              <a:gd name="T91" fmla="*/ 880 h 890"/>
              <a:gd name="T92" fmla="*/ 426 w 1800"/>
              <a:gd name="T93" fmla="*/ 869 h 890"/>
              <a:gd name="T94" fmla="*/ 378 w 1800"/>
              <a:gd name="T95" fmla="*/ 842 h 890"/>
              <a:gd name="T96" fmla="*/ 384 w 1800"/>
              <a:gd name="T97" fmla="*/ 848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00" h="890">
                <a:moveTo>
                  <a:pt x="384" y="848"/>
                </a:moveTo>
                <a:cubicBezTo>
                  <a:pt x="283" y="783"/>
                  <a:pt x="159" y="777"/>
                  <a:pt x="53" y="714"/>
                </a:cubicBezTo>
                <a:cubicBezTo>
                  <a:pt x="29" y="678"/>
                  <a:pt x="11" y="649"/>
                  <a:pt x="0" y="608"/>
                </a:cubicBezTo>
                <a:cubicBezTo>
                  <a:pt x="14" y="514"/>
                  <a:pt x="36" y="502"/>
                  <a:pt x="85" y="421"/>
                </a:cubicBezTo>
                <a:cubicBezTo>
                  <a:pt x="91" y="409"/>
                  <a:pt x="119" y="360"/>
                  <a:pt x="128" y="357"/>
                </a:cubicBezTo>
                <a:cubicBezTo>
                  <a:pt x="158" y="343"/>
                  <a:pt x="181" y="332"/>
                  <a:pt x="213" y="325"/>
                </a:cubicBezTo>
                <a:cubicBezTo>
                  <a:pt x="232" y="328"/>
                  <a:pt x="252" y="330"/>
                  <a:pt x="272" y="336"/>
                </a:cubicBezTo>
                <a:cubicBezTo>
                  <a:pt x="279" y="337"/>
                  <a:pt x="286" y="341"/>
                  <a:pt x="293" y="346"/>
                </a:cubicBezTo>
                <a:cubicBezTo>
                  <a:pt x="298" y="350"/>
                  <a:pt x="305" y="368"/>
                  <a:pt x="304" y="362"/>
                </a:cubicBezTo>
                <a:cubicBezTo>
                  <a:pt x="299" y="343"/>
                  <a:pt x="288" y="326"/>
                  <a:pt x="282" y="309"/>
                </a:cubicBezTo>
                <a:cubicBezTo>
                  <a:pt x="251" y="142"/>
                  <a:pt x="461" y="27"/>
                  <a:pt x="602" y="0"/>
                </a:cubicBezTo>
                <a:cubicBezTo>
                  <a:pt x="639" y="17"/>
                  <a:pt x="677" y="34"/>
                  <a:pt x="714" y="53"/>
                </a:cubicBezTo>
                <a:cubicBezTo>
                  <a:pt x="734" y="62"/>
                  <a:pt x="773" y="85"/>
                  <a:pt x="773" y="85"/>
                </a:cubicBezTo>
                <a:cubicBezTo>
                  <a:pt x="774" y="94"/>
                  <a:pt x="769" y="115"/>
                  <a:pt x="778" y="112"/>
                </a:cubicBezTo>
                <a:cubicBezTo>
                  <a:pt x="801" y="101"/>
                  <a:pt x="807" y="64"/>
                  <a:pt x="832" y="58"/>
                </a:cubicBezTo>
                <a:cubicBezTo>
                  <a:pt x="873" y="46"/>
                  <a:pt x="908" y="25"/>
                  <a:pt x="949" y="10"/>
                </a:cubicBezTo>
                <a:cubicBezTo>
                  <a:pt x="998" y="13"/>
                  <a:pt x="1064" y="10"/>
                  <a:pt x="1114" y="26"/>
                </a:cubicBezTo>
                <a:cubicBezTo>
                  <a:pt x="1165" y="61"/>
                  <a:pt x="1218" y="95"/>
                  <a:pt x="1269" y="133"/>
                </a:cubicBezTo>
                <a:cubicBezTo>
                  <a:pt x="1272" y="143"/>
                  <a:pt x="1280" y="153"/>
                  <a:pt x="1280" y="165"/>
                </a:cubicBezTo>
                <a:cubicBezTo>
                  <a:pt x="1280" y="179"/>
                  <a:pt x="1263" y="197"/>
                  <a:pt x="1274" y="208"/>
                </a:cubicBezTo>
                <a:cubicBezTo>
                  <a:pt x="1282" y="216"/>
                  <a:pt x="1295" y="198"/>
                  <a:pt x="1306" y="192"/>
                </a:cubicBezTo>
                <a:cubicBezTo>
                  <a:pt x="1370" y="153"/>
                  <a:pt x="1310" y="182"/>
                  <a:pt x="1360" y="160"/>
                </a:cubicBezTo>
                <a:cubicBezTo>
                  <a:pt x="1404" y="161"/>
                  <a:pt x="1448" y="160"/>
                  <a:pt x="1493" y="165"/>
                </a:cubicBezTo>
                <a:cubicBezTo>
                  <a:pt x="1499" y="165"/>
                  <a:pt x="1503" y="172"/>
                  <a:pt x="1509" y="176"/>
                </a:cubicBezTo>
                <a:cubicBezTo>
                  <a:pt x="1533" y="189"/>
                  <a:pt x="1558" y="201"/>
                  <a:pt x="1584" y="213"/>
                </a:cubicBezTo>
                <a:cubicBezTo>
                  <a:pt x="1668" y="249"/>
                  <a:pt x="1735" y="298"/>
                  <a:pt x="1781" y="378"/>
                </a:cubicBezTo>
                <a:cubicBezTo>
                  <a:pt x="1800" y="454"/>
                  <a:pt x="1782" y="456"/>
                  <a:pt x="1717" y="480"/>
                </a:cubicBezTo>
                <a:cubicBezTo>
                  <a:pt x="1610" y="518"/>
                  <a:pt x="1499" y="529"/>
                  <a:pt x="1392" y="565"/>
                </a:cubicBezTo>
                <a:cubicBezTo>
                  <a:pt x="1411" y="570"/>
                  <a:pt x="1431" y="573"/>
                  <a:pt x="1450" y="581"/>
                </a:cubicBezTo>
                <a:cubicBezTo>
                  <a:pt x="1526" y="611"/>
                  <a:pt x="1436" y="587"/>
                  <a:pt x="1498" y="602"/>
                </a:cubicBezTo>
                <a:cubicBezTo>
                  <a:pt x="1513" y="642"/>
                  <a:pt x="1518" y="732"/>
                  <a:pt x="1461" y="746"/>
                </a:cubicBezTo>
                <a:cubicBezTo>
                  <a:pt x="1443" y="750"/>
                  <a:pt x="1425" y="750"/>
                  <a:pt x="1408" y="752"/>
                </a:cubicBezTo>
                <a:cubicBezTo>
                  <a:pt x="1420" y="772"/>
                  <a:pt x="1433" y="777"/>
                  <a:pt x="1445" y="800"/>
                </a:cubicBezTo>
                <a:cubicBezTo>
                  <a:pt x="1443" y="812"/>
                  <a:pt x="1447" y="827"/>
                  <a:pt x="1440" y="837"/>
                </a:cubicBezTo>
                <a:cubicBezTo>
                  <a:pt x="1431" y="847"/>
                  <a:pt x="1414" y="847"/>
                  <a:pt x="1402" y="853"/>
                </a:cubicBezTo>
                <a:cubicBezTo>
                  <a:pt x="1331" y="885"/>
                  <a:pt x="1244" y="880"/>
                  <a:pt x="1168" y="890"/>
                </a:cubicBezTo>
                <a:cubicBezTo>
                  <a:pt x="1128" y="888"/>
                  <a:pt x="1088" y="890"/>
                  <a:pt x="1050" y="885"/>
                </a:cubicBezTo>
                <a:cubicBezTo>
                  <a:pt x="1039" y="883"/>
                  <a:pt x="1033" y="873"/>
                  <a:pt x="1024" y="869"/>
                </a:cubicBezTo>
                <a:cubicBezTo>
                  <a:pt x="1013" y="864"/>
                  <a:pt x="1002" y="862"/>
                  <a:pt x="992" y="858"/>
                </a:cubicBezTo>
                <a:cubicBezTo>
                  <a:pt x="977" y="851"/>
                  <a:pt x="963" y="844"/>
                  <a:pt x="949" y="837"/>
                </a:cubicBezTo>
                <a:cubicBezTo>
                  <a:pt x="918" y="820"/>
                  <a:pt x="902" y="797"/>
                  <a:pt x="869" y="789"/>
                </a:cubicBezTo>
                <a:cubicBezTo>
                  <a:pt x="884" y="837"/>
                  <a:pt x="805" y="838"/>
                  <a:pt x="778" y="842"/>
                </a:cubicBezTo>
                <a:cubicBezTo>
                  <a:pt x="754" y="845"/>
                  <a:pt x="732" y="849"/>
                  <a:pt x="709" y="853"/>
                </a:cubicBezTo>
                <a:cubicBezTo>
                  <a:pt x="669" y="848"/>
                  <a:pt x="593" y="857"/>
                  <a:pt x="565" y="816"/>
                </a:cubicBezTo>
                <a:cubicBezTo>
                  <a:pt x="551" y="771"/>
                  <a:pt x="585" y="840"/>
                  <a:pt x="560" y="864"/>
                </a:cubicBezTo>
                <a:cubicBezTo>
                  <a:pt x="546" y="876"/>
                  <a:pt x="506" y="880"/>
                  <a:pt x="506" y="880"/>
                </a:cubicBezTo>
                <a:cubicBezTo>
                  <a:pt x="479" y="876"/>
                  <a:pt x="451" y="876"/>
                  <a:pt x="426" y="869"/>
                </a:cubicBezTo>
                <a:cubicBezTo>
                  <a:pt x="423" y="868"/>
                  <a:pt x="390" y="842"/>
                  <a:pt x="378" y="842"/>
                </a:cubicBezTo>
                <a:cubicBezTo>
                  <a:pt x="375" y="842"/>
                  <a:pt x="382" y="846"/>
                  <a:pt x="384" y="84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04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5" name="Line 1039"/>
          <p:cNvSpPr>
            <a:spLocks noChangeShapeType="1"/>
          </p:cNvSpPr>
          <p:nvPr/>
        </p:nvSpPr>
        <p:spPr bwMode="auto">
          <a:xfrm flipH="1">
            <a:off x="16002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6" name="Line 1040"/>
          <p:cNvSpPr>
            <a:spLocks noChangeShapeType="1"/>
          </p:cNvSpPr>
          <p:nvPr/>
        </p:nvSpPr>
        <p:spPr bwMode="auto">
          <a:xfrm flipH="1">
            <a:off x="16764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7" name="Line 1041"/>
          <p:cNvSpPr>
            <a:spLocks noChangeShapeType="1"/>
          </p:cNvSpPr>
          <p:nvPr/>
        </p:nvSpPr>
        <p:spPr bwMode="auto">
          <a:xfrm flipH="1">
            <a:off x="17526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8" name="Line 1042"/>
          <p:cNvSpPr>
            <a:spLocks noChangeShapeType="1"/>
          </p:cNvSpPr>
          <p:nvPr/>
        </p:nvSpPr>
        <p:spPr bwMode="auto">
          <a:xfrm flipH="1">
            <a:off x="18288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299" name="Line 1043"/>
          <p:cNvSpPr>
            <a:spLocks noChangeShapeType="1"/>
          </p:cNvSpPr>
          <p:nvPr/>
        </p:nvSpPr>
        <p:spPr bwMode="auto">
          <a:xfrm flipH="1">
            <a:off x="19050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300" name="Line 1044"/>
          <p:cNvSpPr>
            <a:spLocks noChangeShapeType="1"/>
          </p:cNvSpPr>
          <p:nvPr/>
        </p:nvSpPr>
        <p:spPr bwMode="auto">
          <a:xfrm flipH="1">
            <a:off x="19812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301" name="Line 1045"/>
          <p:cNvSpPr>
            <a:spLocks noChangeShapeType="1"/>
          </p:cNvSpPr>
          <p:nvPr/>
        </p:nvSpPr>
        <p:spPr bwMode="auto">
          <a:xfrm flipH="1">
            <a:off x="20574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302" name="Line 1046"/>
          <p:cNvSpPr>
            <a:spLocks noChangeShapeType="1"/>
          </p:cNvSpPr>
          <p:nvPr/>
        </p:nvSpPr>
        <p:spPr bwMode="auto">
          <a:xfrm flipH="1">
            <a:off x="21336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303" name="Line 1047"/>
          <p:cNvSpPr>
            <a:spLocks noChangeShapeType="1"/>
          </p:cNvSpPr>
          <p:nvPr/>
        </p:nvSpPr>
        <p:spPr bwMode="auto">
          <a:xfrm flipH="1">
            <a:off x="2209800" y="484056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97326" name="Text Box 1070"/>
          <p:cNvSpPr txBox="1">
            <a:spLocks noChangeArrowheads="1"/>
          </p:cNvSpPr>
          <p:nvPr/>
        </p:nvSpPr>
        <p:spPr bwMode="auto">
          <a:xfrm>
            <a:off x="2987824" y="3789040"/>
            <a:ext cx="2090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año LA NIÑA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40" name="Text Box 1034"/>
          <p:cNvSpPr txBox="1">
            <a:spLocks noChangeArrowheads="1"/>
          </p:cNvSpPr>
          <p:nvPr/>
        </p:nvSpPr>
        <p:spPr bwMode="auto">
          <a:xfrm>
            <a:off x="1907704" y="5096217"/>
            <a:ext cx="1148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90403"/>
                </a:solidFill>
                <a:latin typeface="Chalkboard"/>
                <a:cs typeface="Chalkboard"/>
              </a:rPr>
              <a:t>agua caliente</a:t>
            </a:r>
          </a:p>
        </p:txBody>
      </p:sp>
      <p:sp>
        <p:nvSpPr>
          <p:cNvPr id="42" name="Text Box 1028"/>
          <p:cNvSpPr txBox="1">
            <a:spLocks noChangeArrowheads="1"/>
          </p:cNvSpPr>
          <p:nvPr/>
        </p:nvSpPr>
        <p:spPr bwMode="auto">
          <a:xfrm>
            <a:off x="6660232" y="4509120"/>
            <a:ext cx="13952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Peru</a:t>
            </a:r>
            <a:endParaRPr lang="en-US" sz="1400" dirty="0">
              <a:latin typeface="Chalkboard"/>
              <a:cs typeface="Chalkboard"/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 flipH="1">
            <a:off x="3275856" y="5013176"/>
            <a:ext cx="151216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CuadroTexto 3"/>
          <p:cNvSpPr txBox="1"/>
          <p:nvPr/>
        </p:nvSpPr>
        <p:spPr>
          <a:xfrm>
            <a:off x="3347864" y="4437112"/>
            <a:ext cx="16415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vientos fuertes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51" name="Text Box 1026"/>
          <p:cNvSpPr txBox="1">
            <a:spLocks noChangeArrowheads="1"/>
          </p:cNvSpPr>
          <p:nvPr/>
        </p:nvSpPr>
        <p:spPr bwMode="auto">
          <a:xfrm>
            <a:off x="5943600" y="2617167"/>
            <a:ext cx="12878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halkboard"/>
                <a:cs typeface="Chalkboard"/>
              </a:rPr>
              <a:t>pesca escasa </a:t>
            </a:r>
          </a:p>
        </p:txBody>
      </p:sp>
      <p:sp>
        <p:nvSpPr>
          <p:cNvPr id="52" name="Text Box 1029"/>
          <p:cNvSpPr txBox="1">
            <a:spLocks noChangeArrowheads="1"/>
          </p:cNvSpPr>
          <p:nvPr/>
        </p:nvSpPr>
        <p:spPr bwMode="auto">
          <a:xfrm>
            <a:off x="533400" y="1931367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Chalkboard"/>
                <a:cs typeface="Chalkboard"/>
              </a:rPr>
              <a:t>Sequ</a:t>
            </a:r>
            <a:r>
              <a:rPr lang="en-US" altLang="ja-JP" sz="1400">
                <a:latin typeface="Chalkboard"/>
                <a:cs typeface="Chalkboard"/>
              </a:rPr>
              <a:t>ía en Australia</a:t>
            </a:r>
            <a:endParaRPr lang="en-US" sz="1400">
              <a:latin typeface="Chalkboard"/>
              <a:cs typeface="Chalkboard"/>
            </a:endParaRPr>
          </a:p>
        </p:txBody>
      </p:sp>
      <p:sp>
        <p:nvSpPr>
          <p:cNvPr id="53" name="Rectangle 1033"/>
          <p:cNvSpPr>
            <a:spLocks noChangeArrowheads="1"/>
          </p:cNvSpPr>
          <p:nvPr/>
        </p:nvSpPr>
        <p:spPr bwMode="auto">
          <a:xfrm>
            <a:off x="5105400" y="1931367"/>
            <a:ext cx="533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4" name="Text Box 1034"/>
          <p:cNvSpPr txBox="1">
            <a:spLocks noChangeArrowheads="1"/>
          </p:cNvSpPr>
          <p:nvPr/>
        </p:nvSpPr>
        <p:spPr bwMode="auto">
          <a:xfrm>
            <a:off x="4953000" y="2060848"/>
            <a:ext cx="11489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90403"/>
                </a:solidFill>
                <a:latin typeface="Chalkboard"/>
                <a:cs typeface="Chalkboard"/>
              </a:rPr>
              <a:t>agua</a:t>
            </a:r>
            <a:r>
              <a:rPr lang="en-US" sz="1200" dirty="0">
                <a:solidFill>
                  <a:srgbClr val="F90403"/>
                </a:solidFill>
                <a:latin typeface="Chalkboard"/>
                <a:cs typeface="Chalkboard"/>
              </a:rPr>
              <a:t> </a:t>
            </a:r>
            <a:r>
              <a:rPr lang="en-US" sz="1200" dirty="0" err="1">
                <a:solidFill>
                  <a:srgbClr val="F90403"/>
                </a:solidFill>
                <a:latin typeface="Chalkboard"/>
                <a:cs typeface="Chalkboard"/>
              </a:rPr>
              <a:t>caliente</a:t>
            </a:r>
            <a:endParaRPr lang="en-US" sz="1200" dirty="0">
              <a:solidFill>
                <a:srgbClr val="F90403"/>
              </a:solidFill>
              <a:latin typeface="Chalkboard"/>
              <a:cs typeface="Chalkboard"/>
            </a:endParaRPr>
          </a:p>
        </p:txBody>
      </p:sp>
      <p:sp>
        <p:nvSpPr>
          <p:cNvPr id="55" name="Freeform 1050"/>
          <p:cNvSpPr>
            <a:spLocks/>
          </p:cNvSpPr>
          <p:nvPr/>
        </p:nvSpPr>
        <p:spPr bwMode="auto">
          <a:xfrm>
            <a:off x="1143000" y="1778967"/>
            <a:ext cx="7162800" cy="1028700"/>
          </a:xfrm>
          <a:custGeom>
            <a:avLst/>
            <a:gdLst>
              <a:gd name="T0" fmla="*/ 0 w 4512"/>
              <a:gd name="T1" fmla="*/ 288 h 648"/>
              <a:gd name="T2" fmla="*/ 288 w 4512"/>
              <a:gd name="T3" fmla="*/ 288 h 648"/>
              <a:gd name="T4" fmla="*/ 528 w 4512"/>
              <a:gd name="T5" fmla="*/ 288 h 648"/>
              <a:gd name="T6" fmla="*/ 624 w 4512"/>
              <a:gd name="T7" fmla="*/ 384 h 648"/>
              <a:gd name="T8" fmla="*/ 768 w 4512"/>
              <a:gd name="T9" fmla="*/ 576 h 648"/>
              <a:gd name="T10" fmla="*/ 1152 w 4512"/>
              <a:gd name="T11" fmla="*/ 624 h 648"/>
              <a:gd name="T12" fmla="*/ 2544 w 4512"/>
              <a:gd name="T13" fmla="*/ 624 h 648"/>
              <a:gd name="T14" fmla="*/ 2928 w 4512"/>
              <a:gd name="T15" fmla="*/ 480 h 648"/>
              <a:gd name="T16" fmla="*/ 3072 w 4512"/>
              <a:gd name="T17" fmla="*/ 288 h 648"/>
              <a:gd name="T18" fmla="*/ 3216 w 4512"/>
              <a:gd name="T19" fmla="*/ 192 h 648"/>
              <a:gd name="T20" fmla="*/ 3408 w 4512"/>
              <a:gd name="T21" fmla="*/ 0 h 648"/>
              <a:gd name="T22" fmla="*/ 3504 w 4512"/>
              <a:gd name="T23" fmla="*/ 96 h 648"/>
              <a:gd name="T24" fmla="*/ 3600 w 4512"/>
              <a:gd name="T25" fmla="*/ 96 h 648"/>
              <a:gd name="T26" fmla="*/ 3840 w 4512"/>
              <a:gd name="T27" fmla="*/ 144 h 648"/>
              <a:gd name="T28" fmla="*/ 4080 w 4512"/>
              <a:gd name="T29" fmla="*/ 240 h 648"/>
              <a:gd name="T30" fmla="*/ 4512 w 4512"/>
              <a:gd name="T31" fmla="*/ 28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12" h="648">
                <a:moveTo>
                  <a:pt x="0" y="288"/>
                </a:moveTo>
                <a:cubicBezTo>
                  <a:pt x="100" y="288"/>
                  <a:pt x="200" y="288"/>
                  <a:pt x="288" y="288"/>
                </a:cubicBezTo>
                <a:cubicBezTo>
                  <a:pt x="376" y="288"/>
                  <a:pt x="472" y="272"/>
                  <a:pt x="528" y="288"/>
                </a:cubicBezTo>
                <a:cubicBezTo>
                  <a:pt x="584" y="304"/>
                  <a:pt x="584" y="336"/>
                  <a:pt x="624" y="384"/>
                </a:cubicBezTo>
                <a:cubicBezTo>
                  <a:pt x="664" y="432"/>
                  <a:pt x="680" y="536"/>
                  <a:pt x="768" y="576"/>
                </a:cubicBezTo>
                <a:cubicBezTo>
                  <a:pt x="856" y="616"/>
                  <a:pt x="856" y="616"/>
                  <a:pt x="1152" y="624"/>
                </a:cubicBezTo>
                <a:cubicBezTo>
                  <a:pt x="1448" y="632"/>
                  <a:pt x="2248" y="648"/>
                  <a:pt x="2544" y="624"/>
                </a:cubicBezTo>
                <a:cubicBezTo>
                  <a:pt x="2840" y="600"/>
                  <a:pt x="2840" y="536"/>
                  <a:pt x="2928" y="480"/>
                </a:cubicBezTo>
                <a:cubicBezTo>
                  <a:pt x="3016" y="424"/>
                  <a:pt x="3024" y="336"/>
                  <a:pt x="3072" y="288"/>
                </a:cubicBezTo>
                <a:cubicBezTo>
                  <a:pt x="3120" y="240"/>
                  <a:pt x="3160" y="240"/>
                  <a:pt x="3216" y="192"/>
                </a:cubicBezTo>
                <a:cubicBezTo>
                  <a:pt x="3272" y="144"/>
                  <a:pt x="3360" y="16"/>
                  <a:pt x="3408" y="0"/>
                </a:cubicBezTo>
                <a:lnTo>
                  <a:pt x="3504" y="96"/>
                </a:lnTo>
                <a:cubicBezTo>
                  <a:pt x="3536" y="112"/>
                  <a:pt x="3544" y="88"/>
                  <a:pt x="3600" y="96"/>
                </a:cubicBezTo>
                <a:cubicBezTo>
                  <a:pt x="3656" y="104"/>
                  <a:pt x="3760" y="120"/>
                  <a:pt x="3840" y="144"/>
                </a:cubicBezTo>
                <a:cubicBezTo>
                  <a:pt x="3920" y="168"/>
                  <a:pt x="3968" y="216"/>
                  <a:pt x="4080" y="240"/>
                </a:cubicBezTo>
                <a:cubicBezTo>
                  <a:pt x="4192" y="264"/>
                  <a:pt x="4352" y="276"/>
                  <a:pt x="4512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6" name="Line 1051"/>
          <p:cNvSpPr>
            <a:spLocks noChangeShapeType="1"/>
          </p:cNvSpPr>
          <p:nvPr/>
        </p:nvSpPr>
        <p:spPr bwMode="auto">
          <a:xfrm>
            <a:off x="2057400" y="2312367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7" name="Freeform 1052"/>
          <p:cNvSpPr>
            <a:spLocks/>
          </p:cNvSpPr>
          <p:nvPr/>
        </p:nvSpPr>
        <p:spPr bwMode="auto">
          <a:xfrm>
            <a:off x="2387600" y="2388567"/>
            <a:ext cx="3213100" cy="266700"/>
          </a:xfrm>
          <a:custGeom>
            <a:avLst/>
            <a:gdLst>
              <a:gd name="T0" fmla="*/ 1136 w 2024"/>
              <a:gd name="T1" fmla="*/ 16 h 168"/>
              <a:gd name="T2" fmla="*/ 464 w 2024"/>
              <a:gd name="T3" fmla="*/ 16 h 168"/>
              <a:gd name="T4" fmla="*/ 80 w 2024"/>
              <a:gd name="T5" fmla="*/ 16 h 168"/>
              <a:gd name="T6" fmla="*/ 32 w 2024"/>
              <a:gd name="T7" fmla="*/ 112 h 168"/>
              <a:gd name="T8" fmla="*/ 272 w 2024"/>
              <a:gd name="T9" fmla="*/ 160 h 168"/>
              <a:gd name="T10" fmla="*/ 800 w 2024"/>
              <a:gd name="T11" fmla="*/ 160 h 168"/>
              <a:gd name="T12" fmla="*/ 1664 w 2024"/>
              <a:gd name="T13" fmla="*/ 160 h 168"/>
              <a:gd name="T14" fmla="*/ 1952 w 2024"/>
              <a:gd name="T15" fmla="*/ 112 h 168"/>
              <a:gd name="T16" fmla="*/ 2000 w 2024"/>
              <a:gd name="T17" fmla="*/ 16 h 168"/>
              <a:gd name="T18" fmla="*/ 1808 w 2024"/>
              <a:gd name="T19" fmla="*/ 16 h 168"/>
              <a:gd name="T20" fmla="*/ 1173 w 2024"/>
              <a:gd name="T21" fmla="*/ 1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24" h="168">
                <a:moveTo>
                  <a:pt x="1136" y="16"/>
                </a:moveTo>
                <a:cubicBezTo>
                  <a:pt x="888" y="16"/>
                  <a:pt x="640" y="16"/>
                  <a:pt x="464" y="16"/>
                </a:cubicBezTo>
                <a:cubicBezTo>
                  <a:pt x="288" y="16"/>
                  <a:pt x="152" y="0"/>
                  <a:pt x="80" y="16"/>
                </a:cubicBezTo>
                <a:cubicBezTo>
                  <a:pt x="8" y="32"/>
                  <a:pt x="0" y="88"/>
                  <a:pt x="32" y="112"/>
                </a:cubicBezTo>
                <a:cubicBezTo>
                  <a:pt x="64" y="136"/>
                  <a:pt x="144" y="152"/>
                  <a:pt x="272" y="160"/>
                </a:cubicBezTo>
                <a:cubicBezTo>
                  <a:pt x="400" y="168"/>
                  <a:pt x="568" y="160"/>
                  <a:pt x="800" y="160"/>
                </a:cubicBezTo>
                <a:cubicBezTo>
                  <a:pt x="1032" y="160"/>
                  <a:pt x="1472" y="168"/>
                  <a:pt x="1664" y="160"/>
                </a:cubicBezTo>
                <a:cubicBezTo>
                  <a:pt x="1856" y="152"/>
                  <a:pt x="1896" y="136"/>
                  <a:pt x="1952" y="112"/>
                </a:cubicBezTo>
                <a:cubicBezTo>
                  <a:pt x="2008" y="88"/>
                  <a:pt x="2024" y="32"/>
                  <a:pt x="2000" y="16"/>
                </a:cubicBezTo>
                <a:cubicBezTo>
                  <a:pt x="1976" y="0"/>
                  <a:pt x="1946" y="16"/>
                  <a:pt x="1808" y="16"/>
                </a:cubicBezTo>
                <a:cubicBezTo>
                  <a:pt x="1670" y="16"/>
                  <a:pt x="1305" y="16"/>
                  <a:pt x="1173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8" name="Freeform 1053"/>
          <p:cNvSpPr>
            <a:spLocks/>
          </p:cNvSpPr>
          <p:nvPr/>
        </p:nvSpPr>
        <p:spPr bwMode="auto">
          <a:xfrm flipH="1">
            <a:off x="5303838" y="1169367"/>
            <a:ext cx="1020762" cy="504825"/>
          </a:xfrm>
          <a:custGeom>
            <a:avLst/>
            <a:gdLst>
              <a:gd name="T0" fmla="*/ 384 w 1800"/>
              <a:gd name="T1" fmla="*/ 848 h 890"/>
              <a:gd name="T2" fmla="*/ 53 w 1800"/>
              <a:gd name="T3" fmla="*/ 714 h 890"/>
              <a:gd name="T4" fmla="*/ 0 w 1800"/>
              <a:gd name="T5" fmla="*/ 608 h 890"/>
              <a:gd name="T6" fmla="*/ 85 w 1800"/>
              <a:gd name="T7" fmla="*/ 421 h 890"/>
              <a:gd name="T8" fmla="*/ 128 w 1800"/>
              <a:gd name="T9" fmla="*/ 357 h 890"/>
              <a:gd name="T10" fmla="*/ 213 w 1800"/>
              <a:gd name="T11" fmla="*/ 325 h 890"/>
              <a:gd name="T12" fmla="*/ 272 w 1800"/>
              <a:gd name="T13" fmla="*/ 336 h 890"/>
              <a:gd name="T14" fmla="*/ 293 w 1800"/>
              <a:gd name="T15" fmla="*/ 346 h 890"/>
              <a:gd name="T16" fmla="*/ 304 w 1800"/>
              <a:gd name="T17" fmla="*/ 362 h 890"/>
              <a:gd name="T18" fmla="*/ 282 w 1800"/>
              <a:gd name="T19" fmla="*/ 309 h 890"/>
              <a:gd name="T20" fmla="*/ 602 w 1800"/>
              <a:gd name="T21" fmla="*/ 0 h 890"/>
              <a:gd name="T22" fmla="*/ 714 w 1800"/>
              <a:gd name="T23" fmla="*/ 53 h 890"/>
              <a:gd name="T24" fmla="*/ 773 w 1800"/>
              <a:gd name="T25" fmla="*/ 85 h 890"/>
              <a:gd name="T26" fmla="*/ 778 w 1800"/>
              <a:gd name="T27" fmla="*/ 112 h 890"/>
              <a:gd name="T28" fmla="*/ 832 w 1800"/>
              <a:gd name="T29" fmla="*/ 58 h 890"/>
              <a:gd name="T30" fmla="*/ 949 w 1800"/>
              <a:gd name="T31" fmla="*/ 10 h 890"/>
              <a:gd name="T32" fmla="*/ 1114 w 1800"/>
              <a:gd name="T33" fmla="*/ 26 h 890"/>
              <a:gd name="T34" fmla="*/ 1269 w 1800"/>
              <a:gd name="T35" fmla="*/ 133 h 890"/>
              <a:gd name="T36" fmla="*/ 1280 w 1800"/>
              <a:gd name="T37" fmla="*/ 165 h 890"/>
              <a:gd name="T38" fmla="*/ 1274 w 1800"/>
              <a:gd name="T39" fmla="*/ 208 h 890"/>
              <a:gd name="T40" fmla="*/ 1306 w 1800"/>
              <a:gd name="T41" fmla="*/ 192 h 890"/>
              <a:gd name="T42" fmla="*/ 1360 w 1800"/>
              <a:gd name="T43" fmla="*/ 160 h 890"/>
              <a:gd name="T44" fmla="*/ 1493 w 1800"/>
              <a:gd name="T45" fmla="*/ 165 h 890"/>
              <a:gd name="T46" fmla="*/ 1509 w 1800"/>
              <a:gd name="T47" fmla="*/ 176 h 890"/>
              <a:gd name="T48" fmla="*/ 1584 w 1800"/>
              <a:gd name="T49" fmla="*/ 213 h 890"/>
              <a:gd name="T50" fmla="*/ 1781 w 1800"/>
              <a:gd name="T51" fmla="*/ 378 h 890"/>
              <a:gd name="T52" fmla="*/ 1717 w 1800"/>
              <a:gd name="T53" fmla="*/ 480 h 890"/>
              <a:gd name="T54" fmla="*/ 1392 w 1800"/>
              <a:gd name="T55" fmla="*/ 565 h 890"/>
              <a:gd name="T56" fmla="*/ 1450 w 1800"/>
              <a:gd name="T57" fmla="*/ 581 h 890"/>
              <a:gd name="T58" fmla="*/ 1498 w 1800"/>
              <a:gd name="T59" fmla="*/ 602 h 890"/>
              <a:gd name="T60" fmla="*/ 1461 w 1800"/>
              <a:gd name="T61" fmla="*/ 746 h 890"/>
              <a:gd name="T62" fmla="*/ 1408 w 1800"/>
              <a:gd name="T63" fmla="*/ 752 h 890"/>
              <a:gd name="T64" fmla="*/ 1445 w 1800"/>
              <a:gd name="T65" fmla="*/ 800 h 890"/>
              <a:gd name="T66" fmla="*/ 1440 w 1800"/>
              <a:gd name="T67" fmla="*/ 837 h 890"/>
              <a:gd name="T68" fmla="*/ 1402 w 1800"/>
              <a:gd name="T69" fmla="*/ 853 h 890"/>
              <a:gd name="T70" fmla="*/ 1168 w 1800"/>
              <a:gd name="T71" fmla="*/ 890 h 890"/>
              <a:gd name="T72" fmla="*/ 1050 w 1800"/>
              <a:gd name="T73" fmla="*/ 885 h 890"/>
              <a:gd name="T74" fmla="*/ 1024 w 1800"/>
              <a:gd name="T75" fmla="*/ 869 h 890"/>
              <a:gd name="T76" fmla="*/ 992 w 1800"/>
              <a:gd name="T77" fmla="*/ 858 h 890"/>
              <a:gd name="T78" fmla="*/ 949 w 1800"/>
              <a:gd name="T79" fmla="*/ 837 h 890"/>
              <a:gd name="T80" fmla="*/ 869 w 1800"/>
              <a:gd name="T81" fmla="*/ 789 h 890"/>
              <a:gd name="T82" fmla="*/ 778 w 1800"/>
              <a:gd name="T83" fmla="*/ 842 h 890"/>
              <a:gd name="T84" fmla="*/ 709 w 1800"/>
              <a:gd name="T85" fmla="*/ 853 h 890"/>
              <a:gd name="T86" fmla="*/ 565 w 1800"/>
              <a:gd name="T87" fmla="*/ 816 h 890"/>
              <a:gd name="T88" fmla="*/ 560 w 1800"/>
              <a:gd name="T89" fmla="*/ 864 h 890"/>
              <a:gd name="T90" fmla="*/ 506 w 1800"/>
              <a:gd name="T91" fmla="*/ 880 h 890"/>
              <a:gd name="T92" fmla="*/ 426 w 1800"/>
              <a:gd name="T93" fmla="*/ 869 h 890"/>
              <a:gd name="T94" fmla="*/ 378 w 1800"/>
              <a:gd name="T95" fmla="*/ 842 h 890"/>
              <a:gd name="T96" fmla="*/ 384 w 1800"/>
              <a:gd name="T97" fmla="*/ 848 h 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00" h="890">
                <a:moveTo>
                  <a:pt x="384" y="848"/>
                </a:moveTo>
                <a:cubicBezTo>
                  <a:pt x="283" y="783"/>
                  <a:pt x="159" y="777"/>
                  <a:pt x="53" y="714"/>
                </a:cubicBezTo>
                <a:cubicBezTo>
                  <a:pt x="29" y="678"/>
                  <a:pt x="11" y="649"/>
                  <a:pt x="0" y="608"/>
                </a:cubicBezTo>
                <a:cubicBezTo>
                  <a:pt x="14" y="514"/>
                  <a:pt x="36" y="502"/>
                  <a:pt x="85" y="421"/>
                </a:cubicBezTo>
                <a:cubicBezTo>
                  <a:pt x="91" y="409"/>
                  <a:pt x="119" y="360"/>
                  <a:pt x="128" y="357"/>
                </a:cubicBezTo>
                <a:cubicBezTo>
                  <a:pt x="158" y="343"/>
                  <a:pt x="181" y="332"/>
                  <a:pt x="213" y="325"/>
                </a:cubicBezTo>
                <a:cubicBezTo>
                  <a:pt x="232" y="328"/>
                  <a:pt x="252" y="330"/>
                  <a:pt x="272" y="336"/>
                </a:cubicBezTo>
                <a:cubicBezTo>
                  <a:pt x="279" y="337"/>
                  <a:pt x="286" y="341"/>
                  <a:pt x="293" y="346"/>
                </a:cubicBezTo>
                <a:cubicBezTo>
                  <a:pt x="298" y="350"/>
                  <a:pt x="305" y="368"/>
                  <a:pt x="304" y="362"/>
                </a:cubicBezTo>
                <a:cubicBezTo>
                  <a:pt x="299" y="343"/>
                  <a:pt x="288" y="326"/>
                  <a:pt x="282" y="309"/>
                </a:cubicBezTo>
                <a:cubicBezTo>
                  <a:pt x="251" y="142"/>
                  <a:pt x="461" y="27"/>
                  <a:pt x="602" y="0"/>
                </a:cubicBezTo>
                <a:cubicBezTo>
                  <a:pt x="639" y="17"/>
                  <a:pt x="677" y="34"/>
                  <a:pt x="714" y="53"/>
                </a:cubicBezTo>
                <a:cubicBezTo>
                  <a:pt x="734" y="62"/>
                  <a:pt x="773" y="85"/>
                  <a:pt x="773" y="85"/>
                </a:cubicBezTo>
                <a:cubicBezTo>
                  <a:pt x="774" y="94"/>
                  <a:pt x="769" y="115"/>
                  <a:pt x="778" y="112"/>
                </a:cubicBezTo>
                <a:cubicBezTo>
                  <a:pt x="801" y="101"/>
                  <a:pt x="807" y="64"/>
                  <a:pt x="832" y="58"/>
                </a:cubicBezTo>
                <a:cubicBezTo>
                  <a:pt x="873" y="46"/>
                  <a:pt x="908" y="25"/>
                  <a:pt x="949" y="10"/>
                </a:cubicBezTo>
                <a:cubicBezTo>
                  <a:pt x="998" y="13"/>
                  <a:pt x="1064" y="10"/>
                  <a:pt x="1114" y="26"/>
                </a:cubicBezTo>
                <a:cubicBezTo>
                  <a:pt x="1165" y="61"/>
                  <a:pt x="1218" y="95"/>
                  <a:pt x="1269" y="133"/>
                </a:cubicBezTo>
                <a:cubicBezTo>
                  <a:pt x="1272" y="143"/>
                  <a:pt x="1280" y="153"/>
                  <a:pt x="1280" y="165"/>
                </a:cubicBezTo>
                <a:cubicBezTo>
                  <a:pt x="1280" y="179"/>
                  <a:pt x="1263" y="197"/>
                  <a:pt x="1274" y="208"/>
                </a:cubicBezTo>
                <a:cubicBezTo>
                  <a:pt x="1282" y="216"/>
                  <a:pt x="1295" y="198"/>
                  <a:pt x="1306" y="192"/>
                </a:cubicBezTo>
                <a:cubicBezTo>
                  <a:pt x="1370" y="153"/>
                  <a:pt x="1310" y="182"/>
                  <a:pt x="1360" y="160"/>
                </a:cubicBezTo>
                <a:cubicBezTo>
                  <a:pt x="1404" y="161"/>
                  <a:pt x="1448" y="160"/>
                  <a:pt x="1493" y="165"/>
                </a:cubicBezTo>
                <a:cubicBezTo>
                  <a:pt x="1499" y="165"/>
                  <a:pt x="1503" y="172"/>
                  <a:pt x="1509" y="176"/>
                </a:cubicBezTo>
                <a:cubicBezTo>
                  <a:pt x="1533" y="189"/>
                  <a:pt x="1558" y="201"/>
                  <a:pt x="1584" y="213"/>
                </a:cubicBezTo>
                <a:cubicBezTo>
                  <a:pt x="1668" y="249"/>
                  <a:pt x="1735" y="298"/>
                  <a:pt x="1781" y="378"/>
                </a:cubicBezTo>
                <a:cubicBezTo>
                  <a:pt x="1800" y="454"/>
                  <a:pt x="1782" y="456"/>
                  <a:pt x="1717" y="480"/>
                </a:cubicBezTo>
                <a:cubicBezTo>
                  <a:pt x="1610" y="518"/>
                  <a:pt x="1499" y="529"/>
                  <a:pt x="1392" y="565"/>
                </a:cubicBezTo>
                <a:cubicBezTo>
                  <a:pt x="1411" y="570"/>
                  <a:pt x="1431" y="573"/>
                  <a:pt x="1450" y="581"/>
                </a:cubicBezTo>
                <a:cubicBezTo>
                  <a:pt x="1526" y="611"/>
                  <a:pt x="1436" y="587"/>
                  <a:pt x="1498" y="602"/>
                </a:cubicBezTo>
                <a:cubicBezTo>
                  <a:pt x="1513" y="642"/>
                  <a:pt x="1518" y="732"/>
                  <a:pt x="1461" y="746"/>
                </a:cubicBezTo>
                <a:cubicBezTo>
                  <a:pt x="1443" y="750"/>
                  <a:pt x="1425" y="750"/>
                  <a:pt x="1408" y="752"/>
                </a:cubicBezTo>
                <a:cubicBezTo>
                  <a:pt x="1420" y="772"/>
                  <a:pt x="1433" y="777"/>
                  <a:pt x="1445" y="800"/>
                </a:cubicBezTo>
                <a:cubicBezTo>
                  <a:pt x="1443" y="812"/>
                  <a:pt x="1447" y="827"/>
                  <a:pt x="1440" y="837"/>
                </a:cubicBezTo>
                <a:cubicBezTo>
                  <a:pt x="1431" y="847"/>
                  <a:pt x="1414" y="847"/>
                  <a:pt x="1402" y="853"/>
                </a:cubicBezTo>
                <a:cubicBezTo>
                  <a:pt x="1331" y="885"/>
                  <a:pt x="1244" y="880"/>
                  <a:pt x="1168" y="890"/>
                </a:cubicBezTo>
                <a:cubicBezTo>
                  <a:pt x="1128" y="888"/>
                  <a:pt x="1088" y="890"/>
                  <a:pt x="1050" y="885"/>
                </a:cubicBezTo>
                <a:cubicBezTo>
                  <a:pt x="1039" y="883"/>
                  <a:pt x="1033" y="873"/>
                  <a:pt x="1024" y="869"/>
                </a:cubicBezTo>
                <a:cubicBezTo>
                  <a:pt x="1013" y="864"/>
                  <a:pt x="1002" y="862"/>
                  <a:pt x="992" y="858"/>
                </a:cubicBezTo>
                <a:cubicBezTo>
                  <a:pt x="977" y="851"/>
                  <a:pt x="963" y="844"/>
                  <a:pt x="949" y="837"/>
                </a:cubicBezTo>
                <a:cubicBezTo>
                  <a:pt x="918" y="820"/>
                  <a:pt x="902" y="797"/>
                  <a:pt x="869" y="789"/>
                </a:cubicBezTo>
                <a:cubicBezTo>
                  <a:pt x="884" y="837"/>
                  <a:pt x="805" y="838"/>
                  <a:pt x="778" y="842"/>
                </a:cubicBezTo>
                <a:cubicBezTo>
                  <a:pt x="754" y="845"/>
                  <a:pt x="732" y="849"/>
                  <a:pt x="709" y="853"/>
                </a:cubicBezTo>
                <a:cubicBezTo>
                  <a:pt x="669" y="848"/>
                  <a:pt x="593" y="857"/>
                  <a:pt x="565" y="816"/>
                </a:cubicBezTo>
                <a:cubicBezTo>
                  <a:pt x="551" y="771"/>
                  <a:pt x="585" y="840"/>
                  <a:pt x="560" y="864"/>
                </a:cubicBezTo>
                <a:cubicBezTo>
                  <a:pt x="546" y="876"/>
                  <a:pt x="506" y="880"/>
                  <a:pt x="506" y="880"/>
                </a:cubicBezTo>
                <a:cubicBezTo>
                  <a:pt x="479" y="876"/>
                  <a:pt x="451" y="876"/>
                  <a:pt x="426" y="869"/>
                </a:cubicBezTo>
                <a:cubicBezTo>
                  <a:pt x="423" y="868"/>
                  <a:pt x="390" y="842"/>
                  <a:pt x="378" y="842"/>
                </a:cubicBezTo>
                <a:cubicBezTo>
                  <a:pt x="375" y="842"/>
                  <a:pt x="382" y="846"/>
                  <a:pt x="384" y="84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04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59" name="Line 1054"/>
          <p:cNvSpPr>
            <a:spLocks noChangeShapeType="1"/>
          </p:cNvSpPr>
          <p:nvPr/>
        </p:nvSpPr>
        <p:spPr bwMode="auto">
          <a:xfrm>
            <a:off x="55324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0" name="Line 1055"/>
          <p:cNvSpPr>
            <a:spLocks noChangeShapeType="1"/>
          </p:cNvSpPr>
          <p:nvPr/>
        </p:nvSpPr>
        <p:spPr bwMode="auto">
          <a:xfrm>
            <a:off x="56086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1" name="Line 1056"/>
          <p:cNvSpPr>
            <a:spLocks noChangeShapeType="1"/>
          </p:cNvSpPr>
          <p:nvPr/>
        </p:nvSpPr>
        <p:spPr bwMode="auto">
          <a:xfrm>
            <a:off x="56848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2" name="Line 1057"/>
          <p:cNvSpPr>
            <a:spLocks noChangeShapeType="1"/>
          </p:cNvSpPr>
          <p:nvPr/>
        </p:nvSpPr>
        <p:spPr bwMode="auto">
          <a:xfrm>
            <a:off x="57610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3" name="Line 1058"/>
          <p:cNvSpPr>
            <a:spLocks noChangeShapeType="1"/>
          </p:cNvSpPr>
          <p:nvPr/>
        </p:nvSpPr>
        <p:spPr bwMode="auto">
          <a:xfrm>
            <a:off x="58372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4" name="Line 1059"/>
          <p:cNvSpPr>
            <a:spLocks noChangeShapeType="1"/>
          </p:cNvSpPr>
          <p:nvPr/>
        </p:nvSpPr>
        <p:spPr bwMode="auto">
          <a:xfrm>
            <a:off x="59134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5" name="Line 1060"/>
          <p:cNvSpPr>
            <a:spLocks noChangeShapeType="1"/>
          </p:cNvSpPr>
          <p:nvPr/>
        </p:nvSpPr>
        <p:spPr bwMode="auto">
          <a:xfrm>
            <a:off x="59896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6" name="Line 1061"/>
          <p:cNvSpPr>
            <a:spLocks noChangeShapeType="1"/>
          </p:cNvSpPr>
          <p:nvPr/>
        </p:nvSpPr>
        <p:spPr bwMode="auto">
          <a:xfrm>
            <a:off x="60658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7" name="Line 1062"/>
          <p:cNvSpPr>
            <a:spLocks noChangeShapeType="1"/>
          </p:cNvSpPr>
          <p:nvPr/>
        </p:nvSpPr>
        <p:spPr bwMode="auto">
          <a:xfrm>
            <a:off x="6142038" y="1702767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68" name="Text Box 1065"/>
          <p:cNvSpPr txBox="1">
            <a:spLocks noChangeArrowheads="1"/>
          </p:cNvSpPr>
          <p:nvPr/>
        </p:nvSpPr>
        <p:spPr bwMode="auto">
          <a:xfrm>
            <a:off x="251520" y="332656"/>
            <a:ext cx="799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EL </a:t>
            </a:r>
            <a:r>
              <a:rPr lang="en-US" dirty="0">
                <a:latin typeface="Chalkboard"/>
                <a:cs typeface="Chalkboard"/>
              </a:rPr>
              <a:t>NI</a:t>
            </a:r>
            <a:r>
              <a:rPr lang="en-US" altLang="ja-JP" dirty="0">
                <a:latin typeface="Chalkboard"/>
                <a:cs typeface="Chalkboard"/>
              </a:rPr>
              <a:t>ÑO: inversion periodica de la corriente sur-equatorial del Pacífico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69" name="Text Box 1032"/>
          <p:cNvSpPr txBox="1">
            <a:spLocks noChangeArrowheads="1"/>
          </p:cNvSpPr>
          <p:nvPr/>
        </p:nvSpPr>
        <p:spPr bwMode="auto">
          <a:xfrm>
            <a:off x="2179746" y="2060848"/>
            <a:ext cx="8800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accent2"/>
                </a:solidFill>
                <a:latin typeface="Chalkboard"/>
                <a:cs typeface="Chalkboard"/>
              </a:rPr>
              <a:t>agua fr</a:t>
            </a:r>
            <a:r>
              <a:rPr lang="en-US" altLang="ja-JP" sz="1200">
                <a:solidFill>
                  <a:schemeClr val="accent2"/>
                </a:solidFill>
                <a:latin typeface="Chalkboard"/>
                <a:cs typeface="Chalkboard"/>
              </a:rPr>
              <a:t>ía</a:t>
            </a:r>
            <a:endParaRPr lang="en-US" sz="1200">
              <a:solidFill>
                <a:schemeClr val="accent2"/>
              </a:solidFill>
              <a:latin typeface="Chalkboard"/>
              <a:cs typeface="Chalkboard"/>
            </a:endParaRPr>
          </a:p>
        </p:txBody>
      </p:sp>
      <p:cxnSp>
        <p:nvCxnSpPr>
          <p:cNvPr id="70" name="Conector recto de flecha 69"/>
          <p:cNvCxnSpPr/>
          <p:nvPr/>
        </p:nvCxnSpPr>
        <p:spPr bwMode="auto">
          <a:xfrm flipH="1">
            <a:off x="4499992" y="1988840"/>
            <a:ext cx="64807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1" name="Conector recto de flecha 70"/>
          <p:cNvCxnSpPr/>
          <p:nvPr/>
        </p:nvCxnSpPr>
        <p:spPr bwMode="auto">
          <a:xfrm>
            <a:off x="2771800" y="1988840"/>
            <a:ext cx="936104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2" name="CuadroTexto 71"/>
          <p:cNvSpPr txBox="1"/>
          <p:nvPr/>
        </p:nvSpPr>
        <p:spPr>
          <a:xfrm>
            <a:off x="3275856" y="1484784"/>
            <a:ext cx="158829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vientos </a:t>
            </a:r>
            <a:r>
              <a:rPr lang="es-ES_tradnl" sz="1600" dirty="0" err="1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debiles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3707904" y="1916832"/>
            <a:ext cx="85598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Baja P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4932040" y="4797152"/>
            <a:ext cx="80950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Alta P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827584" y="4890646"/>
            <a:ext cx="85598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Chalkboard"/>
                <a:cs typeface="Chalkboard"/>
              </a:rPr>
              <a:t>Baja P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50" name="Text Box 1070"/>
          <p:cNvSpPr txBox="1">
            <a:spLocks noChangeArrowheads="1"/>
          </p:cNvSpPr>
          <p:nvPr/>
        </p:nvSpPr>
        <p:spPr bwMode="auto">
          <a:xfrm>
            <a:off x="6732240" y="1412776"/>
            <a:ext cx="20851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año EL NIÑO</a:t>
            </a:r>
            <a:endParaRPr lang="en-US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40736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27"/>
          <p:cNvSpPr txBox="1">
            <a:spLocks noChangeArrowheads="1"/>
          </p:cNvSpPr>
          <p:nvPr/>
        </p:nvSpPr>
        <p:spPr bwMode="auto">
          <a:xfrm>
            <a:off x="1331640" y="3501008"/>
            <a:ext cx="64702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i="1">
                <a:solidFill>
                  <a:srgbClr val="000000"/>
                </a:solidFill>
                <a:latin typeface="Chalkboard"/>
                <a:cs typeface="Chalkboard"/>
              </a:rPr>
              <a:t>MORFOLOG</a:t>
            </a:r>
            <a:r>
              <a:rPr lang="en-US" altLang="ja-JP" sz="4000" i="1">
                <a:solidFill>
                  <a:srgbClr val="000000"/>
                </a:solidFill>
                <a:latin typeface="Chalkboard"/>
                <a:cs typeface="Chalkboard"/>
              </a:rPr>
              <a:t>IA DESERTICA</a:t>
            </a:r>
          </a:p>
          <a:p>
            <a:pPr lvl="1">
              <a:buFontTx/>
              <a:buChar char="•"/>
            </a:pPr>
            <a:endParaRPr lang="en-US" sz="4000" i="1">
              <a:solidFill>
                <a:srgbClr val="0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97247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845313" cy="39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899592" y="1195388"/>
            <a:ext cx="8227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transporte eolico por reptaci</a:t>
            </a:r>
            <a:r>
              <a:rPr lang="en-US" altLang="ja-JP">
                <a:latin typeface="Chalkboard"/>
                <a:cs typeface="Chalkboard"/>
              </a:rPr>
              <a:t>ón, saltación y en suspensión</a:t>
            </a:r>
            <a:endParaRPr lang="en-U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1416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0"/>
            <a:ext cx="7219950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219200" y="1363663"/>
            <a:ext cx="14920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barjanes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143000" y="6240463"/>
            <a:ext cx="1761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barjanoide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219200" y="4030663"/>
            <a:ext cx="21154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transversales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572000" y="1668463"/>
            <a:ext cx="2163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longitudinales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572000" y="3802063"/>
            <a:ext cx="1798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parabolicas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0" y="6164263"/>
            <a:ext cx="13264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estrella</a:t>
            </a:r>
          </a:p>
        </p:txBody>
      </p:sp>
    </p:spTree>
    <p:extLst>
      <p:ext uri="{BB962C8B-B14F-4D97-AF65-F5344CB8AC3E}">
        <p14:creationId xmlns:p14="http://schemas.microsoft.com/office/powerpoint/2010/main" val="4525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69963"/>
            <a:ext cx="6248400" cy="491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69925" y="204788"/>
            <a:ext cx="46528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estructura interna de una duna</a:t>
            </a:r>
          </a:p>
        </p:txBody>
      </p:sp>
    </p:spTree>
    <p:extLst>
      <p:ext uri="{BB962C8B-B14F-4D97-AF65-F5344CB8AC3E}">
        <p14:creationId xmlns:p14="http://schemas.microsoft.com/office/powerpoint/2010/main" val="422449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lide1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56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98525" y="5919788"/>
            <a:ext cx="15719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latin typeface="Chalkboard"/>
                <a:cs typeface="Chalkboard"/>
              </a:rPr>
              <a:t>Estepas</a:t>
            </a:r>
          </a:p>
          <a:p>
            <a:r>
              <a:rPr lang="en-US" i="1">
                <a:latin typeface="Chalkboard"/>
                <a:cs typeface="Chalkboard"/>
              </a:rPr>
              <a:t>Desiertos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457200" y="6019800"/>
            <a:ext cx="304800" cy="228600"/>
          </a:xfrm>
          <a:prstGeom prst="rect">
            <a:avLst/>
          </a:prstGeom>
          <a:solidFill>
            <a:srgbClr val="FFED0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457200" y="6400800"/>
            <a:ext cx="304800" cy="228600"/>
          </a:xfrm>
          <a:prstGeom prst="rect">
            <a:avLst/>
          </a:prstGeom>
          <a:solidFill>
            <a:srgbClr val="DF94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89104" name="Rectangle 16"/>
          <p:cNvSpPr>
            <a:spLocks noChangeArrowheads="1"/>
          </p:cNvSpPr>
          <p:nvPr/>
        </p:nvSpPr>
        <p:spPr bwMode="auto">
          <a:xfrm>
            <a:off x="838200" y="45720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latin typeface="Chalkboard"/>
                <a:cs typeface="Chalkboard"/>
              </a:rPr>
              <a:t>semi-Arid</a:t>
            </a:r>
          </a:p>
          <a:p>
            <a:r>
              <a:rPr lang="en-US" sz="1200">
                <a:latin typeface="Chalkboard"/>
                <a:cs typeface="Chalkboard"/>
              </a:rPr>
              <a:t>25-50mm/y</a:t>
            </a: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685800" y="38100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200">
                <a:latin typeface="Chalkboard"/>
                <a:cs typeface="Chalkboard"/>
              </a:rPr>
              <a:t>Arid</a:t>
            </a:r>
          </a:p>
        </p:txBody>
      </p:sp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838200" y="4953000"/>
            <a:ext cx="1371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latin typeface="Chalkboard"/>
                <a:cs typeface="Chalkboard"/>
              </a:rPr>
              <a:t>Arid</a:t>
            </a:r>
          </a:p>
          <a:p>
            <a:r>
              <a:rPr lang="en-US" sz="1200">
                <a:latin typeface="Chalkboard"/>
                <a:cs typeface="Chalkboard"/>
              </a:rPr>
              <a:t>&lt;25mm/y</a:t>
            </a:r>
          </a:p>
        </p:txBody>
      </p:sp>
      <p:sp>
        <p:nvSpPr>
          <p:cNvPr id="89111" name="Text Box 23"/>
          <p:cNvSpPr txBox="1">
            <a:spLocks noChangeArrowheads="1"/>
          </p:cNvSpPr>
          <p:nvPr/>
        </p:nvSpPr>
        <p:spPr bwMode="auto">
          <a:xfrm>
            <a:off x="2955925" y="6165850"/>
            <a:ext cx="5654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Chalkboard"/>
                <a:cs typeface="Chalkboard"/>
              </a:rPr>
              <a:t>los desiertos se encuentran en dos bandas centradas en los tropicos del Cancer y Capricornio. </a:t>
            </a:r>
          </a:p>
        </p:txBody>
      </p:sp>
      <p:grpSp>
        <p:nvGrpSpPr>
          <p:cNvPr id="89114" name="Group 26"/>
          <p:cNvGrpSpPr>
            <a:grpSpLocks/>
          </p:cNvGrpSpPr>
          <p:nvPr/>
        </p:nvGrpSpPr>
        <p:grpSpPr bwMode="auto">
          <a:xfrm>
            <a:off x="0" y="2328863"/>
            <a:ext cx="9144000" cy="2978150"/>
            <a:chOff x="0" y="1467"/>
            <a:chExt cx="5760" cy="1876"/>
          </a:xfrm>
        </p:grpSpPr>
        <p:sp>
          <p:nvSpPr>
            <p:cNvPr id="89112" name="Rectangle 24"/>
            <p:cNvSpPr>
              <a:spLocks noChangeArrowheads="1"/>
            </p:cNvSpPr>
            <p:nvPr/>
          </p:nvSpPr>
          <p:spPr bwMode="auto">
            <a:xfrm>
              <a:off x="0" y="1467"/>
              <a:ext cx="5760" cy="612"/>
            </a:xfrm>
            <a:prstGeom prst="rect">
              <a:avLst/>
            </a:prstGeom>
            <a:solidFill>
              <a:srgbClr val="F90403">
                <a:alpha val="2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>
                <a:latin typeface="Chalkboard"/>
                <a:cs typeface="Chalkboard"/>
              </a:endParaRPr>
            </a:p>
          </p:txBody>
        </p:sp>
        <p:sp>
          <p:nvSpPr>
            <p:cNvPr id="89113" name="Rectangle 25"/>
            <p:cNvSpPr>
              <a:spLocks noChangeArrowheads="1"/>
            </p:cNvSpPr>
            <p:nvPr/>
          </p:nvSpPr>
          <p:spPr bwMode="auto">
            <a:xfrm>
              <a:off x="0" y="2731"/>
              <a:ext cx="5760" cy="612"/>
            </a:xfrm>
            <a:prstGeom prst="rect">
              <a:avLst/>
            </a:prstGeom>
            <a:solidFill>
              <a:srgbClr val="F90403">
                <a:alpha val="25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>
                <a:latin typeface="Chalkboard"/>
                <a:cs typeface="Chalkboard"/>
              </a:endParaRPr>
            </a:p>
          </p:txBody>
        </p:sp>
      </p:grp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591050" y="4686300"/>
            <a:ext cx="2616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latin typeface="Chalkboard"/>
                <a:cs typeface="Chalkboard"/>
              </a:rPr>
              <a:t>tropico del Capricornio</a:t>
            </a:r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2362200" y="2643188"/>
            <a:ext cx="21734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>
                <a:latin typeface="Chalkboard"/>
                <a:cs typeface="Chalkboard"/>
              </a:rPr>
              <a:t>tropico del Cancer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1403648" y="35437"/>
            <a:ext cx="56546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halkboard"/>
                <a:cs typeface="Chalkboard"/>
              </a:rPr>
              <a:t>altas presiones atmosfericas</a:t>
            </a:r>
          </a:p>
        </p:txBody>
      </p:sp>
    </p:spTree>
    <p:extLst>
      <p:ext uri="{BB962C8B-B14F-4D97-AF65-F5344CB8AC3E}">
        <p14:creationId xmlns:p14="http://schemas.microsoft.com/office/powerpoint/2010/main" val="421327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17525" y="433388"/>
            <a:ext cx="32162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Chalkboard"/>
                <a:cs typeface="Chalkboard"/>
              </a:rPr>
              <a:t>estratificaci</a:t>
            </a:r>
            <a:r>
              <a:rPr lang="en-US" altLang="ja-JP">
                <a:latin typeface="Chalkboard"/>
                <a:cs typeface="Chalkboard"/>
              </a:rPr>
              <a:t>ón cruzada (dunas fosilizadas) en arenisca eolica</a:t>
            </a:r>
            <a:endParaRPr lang="en-US">
              <a:latin typeface="Chalkboard"/>
              <a:cs typeface="Chalkboard"/>
            </a:endParaRPr>
          </a:p>
        </p:txBody>
      </p:sp>
      <p:pic>
        <p:nvPicPr>
          <p:cNvPr id="24581" name="Picture 5" descr="Verm_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49530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cross_bed_form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3588"/>
            <a:ext cx="4114800" cy="19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2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450"/>
            <a:ext cx="6375400" cy="4781550"/>
          </a:xfrm>
          <a:prstGeom prst="rect">
            <a:avLst/>
          </a:prstGeom>
          <a:noFill/>
          <a:ln w="38100">
            <a:solidFill>
              <a:srgbClr val="FFCA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-304800"/>
            <a:ext cx="427037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25513" y="738188"/>
            <a:ext cx="32654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pavimentos deserticos</a:t>
            </a:r>
          </a:p>
          <a:p>
            <a:r>
              <a:rPr lang="en-US">
                <a:latin typeface="Chalkboard"/>
                <a:cs typeface="Chalkboard"/>
              </a:rPr>
              <a:t>creados por el efecto de "</a:t>
            </a:r>
            <a:r>
              <a:rPr lang="en-US" b="1">
                <a:latin typeface="Chalkboard"/>
                <a:cs typeface="Chalkboard"/>
              </a:rPr>
              <a:t>deflaci</a:t>
            </a:r>
            <a:r>
              <a:rPr lang="en-US" altLang="ja-JP" b="1">
                <a:latin typeface="Chalkboard"/>
                <a:cs typeface="Chalkboard"/>
              </a:rPr>
              <a:t>ón</a:t>
            </a:r>
            <a:r>
              <a:rPr lang="en-US" altLang="ja-JP">
                <a:latin typeface="Chalkboard"/>
                <a:cs typeface="Chalkboard"/>
              </a:rPr>
              <a:t>"  en zonas con escasa vegetación. </a:t>
            </a:r>
            <a:endParaRPr lang="en-U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0688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0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2288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641475"/>
            <a:ext cx="6807200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133600" y="533400"/>
            <a:ext cx="632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Acci</a:t>
            </a:r>
            <a:r>
              <a:rPr lang="es-ES_tradnl" altLang="ja-JP" i="1">
                <a:latin typeface="Chalkboard"/>
                <a:cs typeface="Chalkboard"/>
              </a:rPr>
              <a:t>ón abrasiva del viento: creación de rocas esculpidas llamasas "Ventifactos"</a:t>
            </a:r>
            <a:endParaRPr lang="es-ES_tradnl" i="1">
              <a:latin typeface="Chalkboard"/>
              <a:cs typeface="Chalkboard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622925" y="4167188"/>
            <a:ext cx="1228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halkboard"/>
                <a:cs typeface="Chalkboard"/>
              </a:rPr>
              <a:t>granito</a:t>
            </a:r>
          </a:p>
        </p:txBody>
      </p:sp>
    </p:spTree>
    <p:extLst>
      <p:ext uri="{BB962C8B-B14F-4D97-AF65-F5344CB8AC3E}">
        <p14:creationId xmlns:p14="http://schemas.microsoft.com/office/powerpoint/2010/main" val="34096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081588" cy="4305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4648200"/>
            <a:ext cx="3125131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i="1">
                <a:latin typeface="Chalkboard"/>
                <a:cs typeface="Chalkboard"/>
              </a:rPr>
              <a:t>VENTIFACTOS</a:t>
            </a:r>
          </a:p>
          <a:p>
            <a:r>
              <a:rPr lang="es-ES_tradnl" i="1">
                <a:latin typeface="Chalkboard"/>
                <a:cs typeface="Chalkboard"/>
              </a:rPr>
              <a:t>rocas esculpidas por </a:t>
            </a:r>
          </a:p>
          <a:p>
            <a:r>
              <a:rPr lang="es-ES_tradnl" i="1">
                <a:latin typeface="Chalkboard"/>
                <a:cs typeface="Chalkboard"/>
              </a:rPr>
              <a:t>el viento</a:t>
            </a:r>
          </a:p>
        </p:txBody>
      </p:sp>
      <p:pic>
        <p:nvPicPr>
          <p:cNvPr id="18436" name="Picture 4" descr="ventifa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048000"/>
            <a:ext cx="5081587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 flipH="1" flipV="1">
            <a:off x="533400" y="1066800"/>
            <a:ext cx="4495800" cy="1905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 flipH="1">
            <a:off x="4495800" y="3200400"/>
            <a:ext cx="4343400" cy="1295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50273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028"/>
          <p:cNvSpPr txBox="1">
            <a:spLocks noChangeArrowheads="1"/>
          </p:cNvSpPr>
          <p:nvPr/>
        </p:nvSpPr>
        <p:spPr bwMode="auto">
          <a:xfrm>
            <a:off x="1043608" y="1340768"/>
            <a:ext cx="31440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Hoodoos / Demoiselles </a:t>
            </a:r>
            <a:r>
              <a:rPr lang="en-US" sz="1600" dirty="0" err="1" smtClean="0">
                <a:latin typeface="Chalkboard"/>
                <a:cs typeface="Chalkboard"/>
              </a:rPr>
              <a:t>Coiffées</a:t>
            </a:r>
            <a:endParaRPr lang="en-US" sz="1600" dirty="0">
              <a:latin typeface="Chalkboard"/>
              <a:cs typeface="Chalkboard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4572000" y="0"/>
            <a:ext cx="4751637" cy="3403848"/>
            <a:chOff x="533400" y="457200"/>
            <a:chExt cx="8359080" cy="5988050"/>
          </a:xfrm>
        </p:grpSpPr>
        <p:pic>
          <p:nvPicPr>
            <p:cNvPr id="17411" name="Picture 10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57200"/>
              <a:ext cx="7985125" cy="598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3" name="Line 1029"/>
            <p:cNvSpPr>
              <a:spLocks noChangeShapeType="1"/>
            </p:cNvSpPr>
            <p:nvPr/>
          </p:nvSpPr>
          <p:spPr bwMode="auto">
            <a:xfrm flipH="1" flipV="1">
              <a:off x="6248400" y="1676400"/>
              <a:ext cx="1066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200">
                <a:latin typeface="Chalkboard"/>
                <a:cs typeface="Chalkboard"/>
              </a:endParaRPr>
            </a:p>
          </p:txBody>
        </p:sp>
        <p:sp>
          <p:nvSpPr>
            <p:cNvPr id="17414" name="Text Box 1030"/>
            <p:cNvSpPr txBox="1">
              <a:spLocks noChangeArrowheads="1"/>
            </p:cNvSpPr>
            <p:nvPr/>
          </p:nvSpPr>
          <p:spPr bwMode="auto">
            <a:xfrm>
              <a:off x="6876256" y="1772816"/>
              <a:ext cx="201622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Chalkboard"/>
                  <a:cs typeface="Chalkboard"/>
                </a:rPr>
                <a:t>estrato resistente</a:t>
              </a:r>
            </a:p>
          </p:txBody>
        </p:sp>
        <p:sp>
          <p:nvSpPr>
            <p:cNvPr id="17415" name="Text Box 1031"/>
            <p:cNvSpPr txBox="1">
              <a:spLocks noChangeArrowheads="1"/>
            </p:cNvSpPr>
            <p:nvPr/>
          </p:nvSpPr>
          <p:spPr bwMode="auto">
            <a:xfrm>
              <a:off x="6933360" y="2924944"/>
              <a:ext cx="195912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>
                  <a:latin typeface="Chalkboard"/>
                  <a:cs typeface="Chalkboard"/>
                </a:rPr>
                <a:t>estratos mas blandos</a:t>
              </a:r>
            </a:p>
          </p:txBody>
        </p:sp>
        <p:sp>
          <p:nvSpPr>
            <p:cNvPr id="17416" name="Line 1032"/>
            <p:cNvSpPr>
              <a:spLocks noChangeShapeType="1"/>
            </p:cNvSpPr>
            <p:nvPr/>
          </p:nvSpPr>
          <p:spPr bwMode="auto">
            <a:xfrm flipH="1">
              <a:off x="5791200" y="3352800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200">
                <a:latin typeface="Chalkboard"/>
                <a:cs typeface="Chalkboard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271587"/>
            <a:ext cx="4788024" cy="35910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2852936"/>
            <a:ext cx="291732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SC_04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" y="685288"/>
            <a:ext cx="9120602" cy="6056080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5576" y="-27384"/>
            <a:ext cx="7696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Chalkboard"/>
                <a:cs typeface="Chalkboard"/>
              </a:rPr>
              <a:t>Paradojicamewnte, la erosión hídrica en los desiertos es muy fuerte debido a la ausencia de vegetación y el carater torencial de la precipitaciones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7584" y="6258798"/>
            <a:ext cx="7696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halkboard"/>
                <a:cs typeface="Chalkboard"/>
              </a:rPr>
              <a:t>Oman, 2012</a:t>
            </a:r>
          </a:p>
        </p:txBody>
      </p:sp>
    </p:spTree>
    <p:extLst>
      <p:ext uri="{BB962C8B-B14F-4D97-AF65-F5344CB8AC3E}">
        <p14:creationId xmlns:p14="http://schemas.microsoft.com/office/powerpoint/2010/main" val="1789247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962400" cy="2903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14400" y="0"/>
            <a:ext cx="841057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halkboard"/>
                <a:cs typeface="Chalkboard"/>
              </a:rPr>
              <a:t>Inselberg (montaña-isla)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Chalkboard"/>
                <a:cs typeface="Chalkboard"/>
              </a:rPr>
              <a:t> testigos de erosi</a:t>
            </a:r>
            <a:r>
              <a:rPr lang="en-US" altLang="ja-JP" sz="1400">
                <a:solidFill>
                  <a:schemeClr val="bg1"/>
                </a:solidFill>
                <a:latin typeface="Chalkboard"/>
                <a:cs typeface="Chalkboard"/>
              </a:rPr>
              <a:t>ón hídrica en epocas geológicas mas humedas</a:t>
            </a:r>
            <a:endParaRPr lang="en-US" sz="1400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40124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1027"/>
          <p:cNvSpPr txBox="1">
            <a:spLocks noChangeArrowheads="1"/>
          </p:cNvSpPr>
          <p:nvPr/>
        </p:nvSpPr>
        <p:spPr bwMode="auto">
          <a:xfrm>
            <a:off x="4876800" y="762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Chalkboard"/>
                <a:cs typeface="Chalkboard"/>
              </a:rPr>
              <a:t>Atliplano Chileno (3600m de altitud)</a:t>
            </a:r>
          </a:p>
        </p:txBody>
      </p:sp>
      <p:pic>
        <p:nvPicPr>
          <p:cNvPr id="84994" name="Picture 1026" descr="Salt_Lakes_Altipl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Text Box 1030"/>
          <p:cNvSpPr txBox="1">
            <a:spLocks noChangeArrowheads="1"/>
          </p:cNvSpPr>
          <p:nvPr/>
        </p:nvSpPr>
        <p:spPr bwMode="auto">
          <a:xfrm>
            <a:off x="5478919" y="1343025"/>
            <a:ext cx="239462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halkboard"/>
                <a:cs typeface="Chalkboard"/>
              </a:rPr>
              <a:t>LAGOS DE SAL</a:t>
            </a:r>
            <a:endParaRPr lang="en-US" sz="1400">
              <a:latin typeface="Chalkboard"/>
              <a:cs typeface="Chalkboard"/>
            </a:endParaRPr>
          </a:p>
          <a:p>
            <a:pPr algn="ctr"/>
            <a:r>
              <a:rPr lang="en-US" sz="1400">
                <a:latin typeface="Chalkboard"/>
                <a:cs typeface="Chalkboard"/>
              </a:rPr>
              <a:t>(Playa lake / Salt lake)</a:t>
            </a:r>
          </a:p>
        </p:txBody>
      </p:sp>
      <p:pic>
        <p:nvPicPr>
          <p:cNvPr id="3" name="Imagen 2" descr="Salt_lake_Australia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81" y="2939887"/>
            <a:ext cx="6268982" cy="3918113"/>
          </a:xfrm>
          <a:prstGeom prst="rect">
            <a:avLst/>
          </a:prstGeom>
        </p:spPr>
      </p:pic>
      <p:sp>
        <p:nvSpPr>
          <p:cNvPr id="84997" name="Text Box 1029"/>
          <p:cNvSpPr txBox="1">
            <a:spLocks noChangeArrowheads="1"/>
          </p:cNvSpPr>
          <p:nvPr/>
        </p:nvSpPr>
        <p:spPr bwMode="auto">
          <a:xfrm>
            <a:off x="3810000" y="6019801"/>
            <a:ext cx="16260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800">
                <a:latin typeface="Chalkboard"/>
                <a:cs typeface="Chalkboard"/>
              </a:rPr>
              <a:t>Australia</a:t>
            </a:r>
          </a:p>
        </p:txBody>
      </p:sp>
    </p:spTree>
    <p:extLst>
      <p:ext uri="{BB962C8B-B14F-4D97-AF65-F5344CB8AC3E}">
        <p14:creationId xmlns:p14="http://schemas.microsoft.com/office/powerpoint/2010/main" val="367823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190"/>
          </a:xfrm>
          <a:prstGeom prst="rect">
            <a:avLst/>
          </a:prstGeom>
        </p:spPr>
      </p:pic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6201198" y="5949280"/>
            <a:ext cx="21671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halkboard"/>
                <a:cs typeface="Chalkboard"/>
              </a:rPr>
              <a:t>WADI</a:t>
            </a:r>
          </a:p>
          <a:p>
            <a:pPr algn="ctr"/>
            <a:r>
              <a:rPr lang="en-US">
                <a:latin typeface="Chalkboard"/>
                <a:cs typeface="Chalkboard"/>
              </a:rPr>
              <a:t>(río en Arabe)</a:t>
            </a:r>
          </a:p>
        </p:txBody>
      </p:sp>
    </p:spTree>
    <p:extLst>
      <p:ext uri="{BB962C8B-B14F-4D97-AF65-F5344CB8AC3E}">
        <p14:creationId xmlns:p14="http://schemas.microsoft.com/office/powerpoint/2010/main" val="368083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7"/>
          <p:cNvSpPr txBox="1">
            <a:spLocks noChangeArrowheads="1"/>
          </p:cNvSpPr>
          <p:nvPr/>
        </p:nvSpPr>
        <p:spPr bwMode="auto">
          <a:xfrm>
            <a:off x="1881312" y="266700"/>
            <a:ext cx="39860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600" i="0">
                <a:solidFill>
                  <a:srgbClr val="FF0000"/>
                </a:solidFill>
                <a:latin typeface="Chalkboard"/>
                <a:cs typeface="Chalkboard"/>
              </a:rPr>
              <a:t>Insolación: </a:t>
            </a:r>
            <a:r>
              <a:rPr lang="en-US" altLang="ja-JP" sz="1600" i="0">
                <a:latin typeface="Chalkboard"/>
                <a:cs typeface="Chalkboard"/>
              </a:rPr>
              <a:t>energía solar por m</a:t>
            </a:r>
            <a:r>
              <a:rPr lang="en-US" altLang="ja-JP" sz="1600" i="0" baseline="30000">
                <a:latin typeface="Chalkboard"/>
                <a:cs typeface="Chalkboard"/>
              </a:rPr>
              <a:t>2</a:t>
            </a:r>
            <a:r>
              <a:rPr lang="en-US" altLang="ja-JP" sz="1600" i="0">
                <a:latin typeface="Chalkboard"/>
                <a:cs typeface="Chalkboard"/>
              </a:rPr>
              <a:t> que recibe la Tierra (J/m</a:t>
            </a:r>
            <a:r>
              <a:rPr lang="en-US" altLang="ja-JP" sz="1600" i="0" baseline="30000">
                <a:latin typeface="Chalkboard"/>
                <a:cs typeface="Chalkboard"/>
              </a:rPr>
              <a:t>2</a:t>
            </a:r>
            <a:r>
              <a:rPr lang="en-US" altLang="ja-JP" sz="1600" i="0">
                <a:latin typeface="Chalkboard"/>
                <a:cs typeface="Chalkboard"/>
              </a:rPr>
              <a:t>) </a:t>
            </a:r>
          </a:p>
          <a:p>
            <a:endParaRPr lang="en-US" altLang="ja-JP" sz="1600" i="0">
              <a:latin typeface="Chalkboard"/>
              <a:cs typeface="Chalkboard"/>
            </a:endParaRPr>
          </a:p>
          <a:p>
            <a:r>
              <a:rPr lang="en-US" altLang="ja-JP" sz="1600" i="0">
                <a:latin typeface="Chalkboard"/>
                <a:cs typeface="Chalkboard"/>
              </a:rPr>
              <a:t>Varía con la latitud</a:t>
            </a:r>
            <a:endParaRPr lang="en-US" sz="1600" i="0">
              <a:latin typeface="Chalkboard"/>
              <a:cs typeface="Chalkboard"/>
            </a:endParaRPr>
          </a:p>
        </p:txBody>
      </p:sp>
      <p:pic>
        <p:nvPicPr>
          <p:cNvPr id="4" name="Picture 1028" descr="solar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34" y="1447799"/>
            <a:ext cx="6408398" cy="52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30"/>
          <p:cNvSpPr txBox="1">
            <a:spLocks noChangeArrowheads="1"/>
          </p:cNvSpPr>
          <p:nvPr/>
        </p:nvSpPr>
        <p:spPr bwMode="auto">
          <a:xfrm>
            <a:off x="1231296" y="5637417"/>
            <a:ext cx="2161423" cy="45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>
                <a:latin typeface="Chalkboard"/>
                <a:cs typeface="Chalkboard"/>
              </a:rPr>
              <a:t>21 de diciembre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220071" y="3702715"/>
            <a:ext cx="4254129" cy="479818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 i="0">
              <a:latin typeface="Chalkboard"/>
              <a:cs typeface="Chalkboard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770967" y="2420557"/>
            <a:ext cx="4741333" cy="348043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 i="0">
              <a:latin typeface="Chalkboard"/>
              <a:cs typeface="Chalkboard"/>
            </a:endParaRPr>
          </a:p>
        </p:txBody>
      </p:sp>
      <p:sp>
        <p:nvSpPr>
          <p:cNvPr id="13" name="Triángulo rectángulo 12"/>
          <p:cNvSpPr/>
          <p:nvPr/>
        </p:nvSpPr>
        <p:spPr>
          <a:xfrm flipH="1" flipV="1">
            <a:off x="4296627" y="2420557"/>
            <a:ext cx="473993" cy="341445"/>
          </a:xfrm>
          <a:prstGeom prst="rtTriangl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600" i="0">
              <a:latin typeface="Chalkboard"/>
              <a:cs typeface="Chalkboard"/>
            </a:endParaRPr>
          </a:p>
        </p:txBody>
      </p:sp>
      <p:cxnSp>
        <p:nvCxnSpPr>
          <p:cNvPr id="18" name="Conector recto 17"/>
          <p:cNvCxnSpPr>
            <a:endCxn id="13" idx="4"/>
          </p:cNvCxnSpPr>
          <p:nvPr/>
        </p:nvCxnSpPr>
        <p:spPr bwMode="auto">
          <a:xfrm flipH="1" flipV="1">
            <a:off x="4296627" y="2420557"/>
            <a:ext cx="474340" cy="3395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ector recto 18"/>
          <p:cNvCxnSpPr/>
          <p:nvPr/>
        </p:nvCxnSpPr>
        <p:spPr bwMode="auto">
          <a:xfrm flipH="1" flipV="1">
            <a:off x="5194094" y="3699024"/>
            <a:ext cx="8673" cy="4750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ector recto 20"/>
          <p:cNvCxnSpPr/>
          <p:nvPr/>
        </p:nvCxnSpPr>
        <p:spPr bwMode="auto">
          <a:xfrm flipH="1" flipV="1">
            <a:off x="4965700" y="3014133"/>
            <a:ext cx="198968" cy="4699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ector recto 23"/>
          <p:cNvCxnSpPr/>
          <p:nvPr/>
        </p:nvCxnSpPr>
        <p:spPr bwMode="auto">
          <a:xfrm flipH="1" flipV="1">
            <a:off x="3242527" y="2263924"/>
            <a:ext cx="559006" cy="51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Rectángulo 26"/>
          <p:cNvSpPr/>
          <p:nvPr/>
        </p:nvSpPr>
        <p:spPr>
          <a:xfrm>
            <a:off x="5190067" y="3025926"/>
            <a:ext cx="4347633" cy="449641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00" i="0">
              <a:latin typeface="Chalkboard"/>
              <a:cs typeface="Chalkboard"/>
            </a:endParaRPr>
          </a:p>
        </p:txBody>
      </p:sp>
      <p:sp>
        <p:nvSpPr>
          <p:cNvPr id="28" name="Triángulo rectángulo 27"/>
          <p:cNvSpPr/>
          <p:nvPr/>
        </p:nvSpPr>
        <p:spPr>
          <a:xfrm flipH="1" flipV="1">
            <a:off x="4994017" y="3025924"/>
            <a:ext cx="170650" cy="441117"/>
          </a:xfrm>
          <a:prstGeom prst="rtTriangl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600" i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85822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5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381000" y="777875"/>
            <a:ext cx="8534400" cy="5927725"/>
            <a:chOff x="240" y="490"/>
            <a:chExt cx="5376" cy="3734"/>
          </a:xfrm>
        </p:grpSpPr>
        <p:pic>
          <p:nvPicPr>
            <p:cNvPr id="18" name="Picture 12" descr="equinocios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54"/>
              <a:ext cx="5376" cy="3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tmp2ms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490"/>
              <a:ext cx="1488" cy="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30"/>
            <p:cNvGrpSpPr>
              <a:grpSpLocks/>
            </p:cNvGrpSpPr>
            <p:nvPr/>
          </p:nvGrpSpPr>
          <p:grpSpPr bwMode="auto">
            <a:xfrm>
              <a:off x="1292" y="1616"/>
              <a:ext cx="3295" cy="1430"/>
              <a:chOff x="1292" y="1318"/>
              <a:chExt cx="3295" cy="1430"/>
            </a:xfrm>
          </p:grpSpPr>
          <p:sp>
            <p:nvSpPr>
              <p:cNvPr id="21" name="Text Box 21"/>
              <p:cNvSpPr txBox="1">
                <a:spLocks noChangeArrowheads="1"/>
              </p:cNvSpPr>
              <p:nvPr/>
            </p:nvSpPr>
            <p:spPr bwMode="auto">
              <a:xfrm>
                <a:off x="1793" y="1992"/>
                <a:ext cx="244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800">
                    <a:solidFill>
                      <a:srgbClr val="F90403"/>
                    </a:solidFill>
                    <a:latin typeface="Chalkboard"/>
                    <a:cs typeface="Chalkboard"/>
                  </a:rPr>
                  <a:t>puntos de insolación </a:t>
                </a:r>
                <a:r>
                  <a:rPr lang="en-US" altLang="ja-JP" sz="1800">
                    <a:solidFill>
                      <a:srgbClr val="F90403"/>
                    </a:solidFill>
                    <a:latin typeface="Chalkboard"/>
                    <a:cs typeface="Chalkboard"/>
                  </a:rPr>
                  <a:t>máxima</a:t>
                </a:r>
                <a:endParaRPr lang="en-US" sz="1800">
                  <a:solidFill>
                    <a:srgbClr val="F90403"/>
                  </a:solidFill>
                  <a:latin typeface="Chalkboard"/>
                  <a:cs typeface="Chalkboard"/>
                </a:endParaRPr>
              </a:p>
            </p:txBody>
          </p:sp>
          <p:sp>
            <p:nvSpPr>
              <p:cNvPr id="22" name="Line 23"/>
              <p:cNvSpPr>
                <a:spLocks noChangeShapeType="1"/>
              </p:cNvSpPr>
              <p:nvPr/>
            </p:nvSpPr>
            <p:spPr bwMode="auto">
              <a:xfrm flipH="1">
                <a:off x="1292" y="2134"/>
                <a:ext cx="817" cy="0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Chalkboard"/>
                  <a:cs typeface="Chalkboard"/>
                </a:endParaRPr>
              </a:p>
            </p:txBody>
          </p:sp>
          <p:sp>
            <p:nvSpPr>
              <p:cNvPr id="23" name="Line 24"/>
              <p:cNvSpPr>
                <a:spLocks noChangeShapeType="1"/>
              </p:cNvSpPr>
              <p:nvPr/>
            </p:nvSpPr>
            <p:spPr bwMode="auto">
              <a:xfrm>
                <a:off x="3969" y="2134"/>
                <a:ext cx="618" cy="0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Chalkboard"/>
                  <a:cs typeface="Chalkboard"/>
                </a:endParaRPr>
              </a:p>
            </p:txBody>
          </p:sp>
          <p:sp>
            <p:nvSpPr>
              <p:cNvPr id="24" name="Line 25"/>
              <p:cNvSpPr>
                <a:spLocks noChangeShapeType="1"/>
              </p:cNvSpPr>
              <p:nvPr/>
            </p:nvSpPr>
            <p:spPr bwMode="auto">
              <a:xfrm flipV="1">
                <a:off x="2928" y="1318"/>
                <a:ext cx="0" cy="589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Chalkboard"/>
                  <a:cs typeface="Chalkboard"/>
                </a:endParaRPr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2928" y="2225"/>
                <a:ext cx="0" cy="523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>
                  <a:latin typeface="Chalkboard"/>
                  <a:cs typeface="Chalkboard"/>
                </a:endParaRPr>
              </a:p>
            </p:txBody>
          </p:sp>
        </p:grpSp>
      </p:grp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7000056" y="2204864"/>
            <a:ext cx="1676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chemeClr val="accent2"/>
                </a:solidFill>
                <a:latin typeface="Chalkboard"/>
                <a:cs typeface="Chalkboard"/>
              </a:rPr>
              <a:t>verano del hemisferio Sur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827584" y="5085184"/>
            <a:ext cx="1828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Chalkboard"/>
                <a:cs typeface="Chalkboard"/>
              </a:rPr>
              <a:t>verano del hemisferio Norte</a:t>
            </a:r>
          </a:p>
        </p:txBody>
      </p:sp>
      <p:sp>
        <p:nvSpPr>
          <p:cNvPr id="28" name="Forma libre 27"/>
          <p:cNvSpPr/>
          <p:nvPr/>
        </p:nvSpPr>
        <p:spPr>
          <a:xfrm>
            <a:off x="7461166" y="3381375"/>
            <a:ext cx="914484" cy="457230"/>
          </a:xfrm>
          <a:custGeom>
            <a:avLst/>
            <a:gdLst>
              <a:gd name="connsiteX0" fmla="*/ 84 w 914484"/>
              <a:gd name="connsiteY0" fmla="*/ 0 h 457230"/>
              <a:gd name="connsiteX1" fmla="*/ 9609 w 914484"/>
              <a:gd name="connsiteY1" fmla="*/ 73025 h 457230"/>
              <a:gd name="connsiteX2" fmla="*/ 60409 w 914484"/>
              <a:gd name="connsiteY2" fmla="*/ 146050 h 457230"/>
              <a:gd name="connsiteX3" fmla="*/ 247734 w 914484"/>
              <a:gd name="connsiteY3" fmla="*/ 295275 h 457230"/>
              <a:gd name="connsiteX4" fmla="*/ 457284 w 914484"/>
              <a:gd name="connsiteY4" fmla="*/ 396875 h 457230"/>
              <a:gd name="connsiteX5" fmla="*/ 612859 w 914484"/>
              <a:gd name="connsiteY5" fmla="*/ 441325 h 457230"/>
              <a:gd name="connsiteX6" fmla="*/ 758909 w 914484"/>
              <a:gd name="connsiteY6" fmla="*/ 457200 h 457230"/>
              <a:gd name="connsiteX7" fmla="*/ 870034 w 914484"/>
              <a:gd name="connsiteY7" fmla="*/ 438150 h 457230"/>
              <a:gd name="connsiteX8" fmla="*/ 914484 w 914484"/>
              <a:gd name="connsiteY8" fmla="*/ 400050 h 45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84" h="457230">
                <a:moveTo>
                  <a:pt x="84" y="0"/>
                </a:moveTo>
                <a:cubicBezTo>
                  <a:pt x="-181" y="24341"/>
                  <a:pt x="-445" y="48683"/>
                  <a:pt x="9609" y="73025"/>
                </a:cubicBezTo>
                <a:cubicBezTo>
                  <a:pt x="19663" y="97367"/>
                  <a:pt x="20722" y="109008"/>
                  <a:pt x="60409" y="146050"/>
                </a:cubicBezTo>
                <a:cubicBezTo>
                  <a:pt x="100097" y="183092"/>
                  <a:pt x="181588" y="253471"/>
                  <a:pt x="247734" y="295275"/>
                </a:cubicBezTo>
                <a:cubicBezTo>
                  <a:pt x="313880" y="337079"/>
                  <a:pt x="396430" y="372533"/>
                  <a:pt x="457284" y="396875"/>
                </a:cubicBezTo>
                <a:cubicBezTo>
                  <a:pt x="518138" y="421217"/>
                  <a:pt x="562588" y="431271"/>
                  <a:pt x="612859" y="441325"/>
                </a:cubicBezTo>
                <a:cubicBezTo>
                  <a:pt x="663130" y="451379"/>
                  <a:pt x="716047" y="457729"/>
                  <a:pt x="758909" y="457200"/>
                </a:cubicBezTo>
                <a:cubicBezTo>
                  <a:pt x="801771" y="456671"/>
                  <a:pt x="844105" y="447675"/>
                  <a:pt x="870034" y="438150"/>
                </a:cubicBezTo>
                <a:cubicBezTo>
                  <a:pt x="895963" y="428625"/>
                  <a:pt x="914484" y="400050"/>
                  <a:pt x="914484" y="400050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Forma libre 28"/>
          <p:cNvSpPr/>
          <p:nvPr/>
        </p:nvSpPr>
        <p:spPr>
          <a:xfrm>
            <a:off x="7286625" y="3863975"/>
            <a:ext cx="850900" cy="381823"/>
          </a:xfrm>
          <a:custGeom>
            <a:avLst/>
            <a:gdLst>
              <a:gd name="connsiteX0" fmla="*/ 0 w 850900"/>
              <a:gd name="connsiteY0" fmla="*/ 0 h 381823"/>
              <a:gd name="connsiteX1" fmla="*/ 101600 w 850900"/>
              <a:gd name="connsiteY1" fmla="*/ 127000 h 381823"/>
              <a:gd name="connsiteX2" fmla="*/ 266700 w 850900"/>
              <a:gd name="connsiteY2" fmla="*/ 241300 h 381823"/>
              <a:gd name="connsiteX3" fmla="*/ 498475 w 850900"/>
              <a:gd name="connsiteY3" fmla="*/ 339725 h 381823"/>
              <a:gd name="connsiteX4" fmla="*/ 660400 w 850900"/>
              <a:gd name="connsiteY4" fmla="*/ 381000 h 381823"/>
              <a:gd name="connsiteX5" fmla="*/ 850900 w 850900"/>
              <a:gd name="connsiteY5" fmla="*/ 368300 h 38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900" h="381823">
                <a:moveTo>
                  <a:pt x="0" y="0"/>
                </a:moveTo>
                <a:cubicBezTo>
                  <a:pt x="28575" y="43391"/>
                  <a:pt x="57150" y="86783"/>
                  <a:pt x="101600" y="127000"/>
                </a:cubicBezTo>
                <a:cubicBezTo>
                  <a:pt x="146050" y="167217"/>
                  <a:pt x="200554" y="205846"/>
                  <a:pt x="266700" y="241300"/>
                </a:cubicBezTo>
                <a:cubicBezTo>
                  <a:pt x="332846" y="276754"/>
                  <a:pt x="432858" y="316442"/>
                  <a:pt x="498475" y="339725"/>
                </a:cubicBezTo>
                <a:cubicBezTo>
                  <a:pt x="564092" y="363008"/>
                  <a:pt x="601663" y="376238"/>
                  <a:pt x="660400" y="381000"/>
                </a:cubicBezTo>
                <a:cubicBezTo>
                  <a:pt x="719138" y="385763"/>
                  <a:pt x="850900" y="368300"/>
                  <a:pt x="850900" y="368300"/>
                </a:cubicBezTo>
              </a:path>
            </a:pathLst>
          </a:custGeom>
          <a:ln w="12700" cmpd="sng">
            <a:solidFill>
              <a:srgbClr val="008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Forma libre 29"/>
          <p:cNvSpPr/>
          <p:nvPr/>
        </p:nvSpPr>
        <p:spPr>
          <a:xfrm>
            <a:off x="952500" y="3911600"/>
            <a:ext cx="838200" cy="400415"/>
          </a:xfrm>
          <a:custGeom>
            <a:avLst/>
            <a:gdLst>
              <a:gd name="connsiteX0" fmla="*/ 0 w 838200"/>
              <a:gd name="connsiteY0" fmla="*/ 0 h 400415"/>
              <a:gd name="connsiteX1" fmla="*/ 53975 w 838200"/>
              <a:gd name="connsiteY1" fmla="*/ 95250 h 400415"/>
              <a:gd name="connsiteX2" fmla="*/ 212725 w 838200"/>
              <a:gd name="connsiteY2" fmla="*/ 228600 h 400415"/>
              <a:gd name="connsiteX3" fmla="*/ 482600 w 838200"/>
              <a:gd name="connsiteY3" fmla="*/ 352425 h 400415"/>
              <a:gd name="connsiteX4" fmla="*/ 669925 w 838200"/>
              <a:gd name="connsiteY4" fmla="*/ 396875 h 400415"/>
              <a:gd name="connsiteX5" fmla="*/ 796925 w 838200"/>
              <a:gd name="connsiteY5" fmla="*/ 396875 h 400415"/>
              <a:gd name="connsiteX6" fmla="*/ 838200 w 838200"/>
              <a:gd name="connsiteY6" fmla="*/ 390525 h 40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400415">
                <a:moveTo>
                  <a:pt x="0" y="0"/>
                </a:moveTo>
                <a:cubicBezTo>
                  <a:pt x="9260" y="28575"/>
                  <a:pt x="18521" y="57150"/>
                  <a:pt x="53975" y="95250"/>
                </a:cubicBezTo>
                <a:cubicBezTo>
                  <a:pt x="89429" y="133350"/>
                  <a:pt x="141288" y="185738"/>
                  <a:pt x="212725" y="228600"/>
                </a:cubicBezTo>
                <a:cubicBezTo>
                  <a:pt x="284162" y="271462"/>
                  <a:pt x="406400" y="324379"/>
                  <a:pt x="482600" y="352425"/>
                </a:cubicBezTo>
                <a:cubicBezTo>
                  <a:pt x="558800" y="380471"/>
                  <a:pt x="617538" y="389467"/>
                  <a:pt x="669925" y="396875"/>
                </a:cubicBezTo>
                <a:cubicBezTo>
                  <a:pt x="722313" y="404283"/>
                  <a:pt x="768879" y="397933"/>
                  <a:pt x="796925" y="396875"/>
                </a:cubicBezTo>
                <a:cubicBezTo>
                  <a:pt x="824971" y="395817"/>
                  <a:pt x="838200" y="390525"/>
                  <a:pt x="838200" y="390525"/>
                </a:cubicBezTo>
              </a:path>
            </a:pathLst>
          </a:custGeom>
          <a:ln w="127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Forma libre 30"/>
          <p:cNvSpPr/>
          <p:nvPr/>
        </p:nvSpPr>
        <p:spPr>
          <a:xfrm>
            <a:off x="1123950" y="3448050"/>
            <a:ext cx="911225" cy="456015"/>
          </a:xfrm>
          <a:custGeom>
            <a:avLst/>
            <a:gdLst>
              <a:gd name="connsiteX0" fmla="*/ 0 w 911225"/>
              <a:gd name="connsiteY0" fmla="*/ 0 h 456015"/>
              <a:gd name="connsiteX1" fmla="*/ 15875 w 911225"/>
              <a:gd name="connsiteY1" fmla="*/ 82550 h 456015"/>
              <a:gd name="connsiteX2" fmla="*/ 66675 w 911225"/>
              <a:gd name="connsiteY2" fmla="*/ 155575 h 456015"/>
              <a:gd name="connsiteX3" fmla="*/ 266700 w 911225"/>
              <a:gd name="connsiteY3" fmla="*/ 307975 h 456015"/>
              <a:gd name="connsiteX4" fmla="*/ 603250 w 911225"/>
              <a:gd name="connsiteY4" fmla="*/ 438150 h 456015"/>
              <a:gd name="connsiteX5" fmla="*/ 806450 w 911225"/>
              <a:gd name="connsiteY5" fmla="*/ 450850 h 456015"/>
              <a:gd name="connsiteX6" fmla="*/ 911225 w 911225"/>
              <a:gd name="connsiteY6" fmla="*/ 400050 h 45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225" h="456015">
                <a:moveTo>
                  <a:pt x="0" y="0"/>
                </a:moveTo>
                <a:cubicBezTo>
                  <a:pt x="2381" y="28310"/>
                  <a:pt x="4763" y="56621"/>
                  <a:pt x="15875" y="82550"/>
                </a:cubicBezTo>
                <a:cubicBezTo>
                  <a:pt x="26988" y="108479"/>
                  <a:pt x="24871" y="118004"/>
                  <a:pt x="66675" y="155575"/>
                </a:cubicBezTo>
                <a:cubicBezTo>
                  <a:pt x="108479" y="193146"/>
                  <a:pt x="177271" y="260879"/>
                  <a:pt x="266700" y="307975"/>
                </a:cubicBezTo>
                <a:cubicBezTo>
                  <a:pt x="356129" y="355071"/>
                  <a:pt x="513292" y="414337"/>
                  <a:pt x="603250" y="438150"/>
                </a:cubicBezTo>
                <a:cubicBezTo>
                  <a:pt x="693208" y="461963"/>
                  <a:pt x="755121" y="457200"/>
                  <a:pt x="806450" y="450850"/>
                </a:cubicBezTo>
                <a:cubicBezTo>
                  <a:pt x="857779" y="444500"/>
                  <a:pt x="911225" y="400050"/>
                  <a:pt x="911225" y="400050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Forma libre 31"/>
          <p:cNvSpPr/>
          <p:nvPr/>
        </p:nvSpPr>
        <p:spPr>
          <a:xfrm>
            <a:off x="4286250" y="1949450"/>
            <a:ext cx="917575" cy="457318"/>
          </a:xfrm>
          <a:custGeom>
            <a:avLst/>
            <a:gdLst>
              <a:gd name="connsiteX0" fmla="*/ 0 w 917575"/>
              <a:gd name="connsiteY0" fmla="*/ 0 h 457318"/>
              <a:gd name="connsiteX1" fmla="*/ 25400 w 917575"/>
              <a:gd name="connsiteY1" fmla="*/ 88900 h 457318"/>
              <a:gd name="connsiteX2" fmla="*/ 104775 w 917575"/>
              <a:gd name="connsiteY2" fmla="*/ 190500 h 457318"/>
              <a:gd name="connsiteX3" fmla="*/ 365125 w 917575"/>
              <a:gd name="connsiteY3" fmla="*/ 361950 h 457318"/>
              <a:gd name="connsiteX4" fmla="*/ 660400 w 917575"/>
              <a:gd name="connsiteY4" fmla="*/ 450850 h 457318"/>
              <a:gd name="connsiteX5" fmla="*/ 873125 w 917575"/>
              <a:gd name="connsiteY5" fmla="*/ 444500 h 457318"/>
              <a:gd name="connsiteX6" fmla="*/ 917575 w 917575"/>
              <a:gd name="connsiteY6" fmla="*/ 396875 h 4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5" h="457318">
                <a:moveTo>
                  <a:pt x="0" y="0"/>
                </a:moveTo>
                <a:cubicBezTo>
                  <a:pt x="3969" y="28575"/>
                  <a:pt x="7938" y="57150"/>
                  <a:pt x="25400" y="88900"/>
                </a:cubicBezTo>
                <a:cubicBezTo>
                  <a:pt x="42862" y="120650"/>
                  <a:pt x="48154" y="144992"/>
                  <a:pt x="104775" y="190500"/>
                </a:cubicBezTo>
                <a:cubicBezTo>
                  <a:pt x="161396" y="236008"/>
                  <a:pt x="272521" y="318558"/>
                  <a:pt x="365125" y="361950"/>
                </a:cubicBezTo>
                <a:cubicBezTo>
                  <a:pt x="457729" y="405342"/>
                  <a:pt x="575733" y="437092"/>
                  <a:pt x="660400" y="450850"/>
                </a:cubicBezTo>
                <a:cubicBezTo>
                  <a:pt x="745067" y="464608"/>
                  <a:pt x="830263" y="453496"/>
                  <a:pt x="873125" y="444500"/>
                </a:cubicBezTo>
                <a:cubicBezTo>
                  <a:pt x="915988" y="435504"/>
                  <a:pt x="917575" y="396875"/>
                  <a:pt x="917575" y="396875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Forma libre 32"/>
          <p:cNvSpPr/>
          <p:nvPr/>
        </p:nvSpPr>
        <p:spPr>
          <a:xfrm>
            <a:off x="4117975" y="2422525"/>
            <a:ext cx="844550" cy="400564"/>
          </a:xfrm>
          <a:custGeom>
            <a:avLst/>
            <a:gdLst>
              <a:gd name="connsiteX0" fmla="*/ 0 w 844550"/>
              <a:gd name="connsiteY0" fmla="*/ 0 h 400564"/>
              <a:gd name="connsiteX1" fmla="*/ 107950 w 844550"/>
              <a:gd name="connsiteY1" fmla="*/ 149225 h 400564"/>
              <a:gd name="connsiteX2" fmla="*/ 273050 w 844550"/>
              <a:gd name="connsiteY2" fmla="*/ 263525 h 400564"/>
              <a:gd name="connsiteX3" fmla="*/ 495300 w 844550"/>
              <a:gd name="connsiteY3" fmla="*/ 355600 h 400564"/>
              <a:gd name="connsiteX4" fmla="*/ 673100 w 844550"/>
              <a:gd name="connsiteY4" fmla="*/ 400050 h 400564"/>
              <a:gd name="connsiteX5" fmla="*/ 844550 w 844550"/>
              <a:gd name="connsiteY5" fmla="*/ 381000 h 400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550" h="400564">
                <a:moveTo>
                  <a:pt x="0" y="0"/>
                </a:moveTo>
                <a:cubicBezTo>
                  <a:pt x="31221" y="52652"/>
                  <a:pt x="62442" y="105304"/>
                  <a:pt x="107950" y="149225"/>
                </a:cubicBezTo>
                <a:cubicBezTo>
                  <a:pt x="153458" y="193146"/>
                  <a:pt x="208492" y="229129"/>
                  <a:pt x="273050" y="263525"/>
                </a:cubicBezTo>
                <a:cubicBezTo>
                  <a:pt x="337608" y="297921"/>
                  <a:pt x="428625" y="332846"/>
                  <a:pt x="495300" y="355600"/>
                </a:cubicBezTo>
                <a:cubicBezTo>
                  <a:pt x="561975" y="378354"/>
                  <a:pt x="614892" y="395817"/>
                  <a:pt x="673100" y="400050"/>
                </a:cubicBezTo>
                <a:cubicBezTo>
                  <a:pt x="731308" y="404283"/>
                  <a:pt x="844550" y="381000"/>
                  <a:pt x="844550" y="381000"/>
                </a:cubicBezTo>
              </a:path>
            </a:pathLst>
          </a:custGeom>
          <a:ln w="127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" name="Forma libre 33"/>
          <p:cNvSpPr/>
          <p:nvPr/>
        </p:nvSpPr>
        <p:spPr>
          <a:xfrm>
            <a:off x="4124325" y="5476875"/>
            <a:ext cx="815975" cy="393909"/>
          </a:xfrm>
          <a:custGeom>
            <a:avLst/>
            <a:gdLst>
              <a:gd name="connsiteX0" fmla="*/ 0 w 815975"/>
              <a:gd name="connsiteY0" fmla="*/ 0 h 393909"/>
              <a:gd name="connsiteX1" fmla="*/ 73025 w 815975"/>
              <a:gd name="connsiteY1" fmla="*/ 114300 h 393909"/>
              <a:gd name="connsiteX2" fmla="*/ 317500 w 815975"/>
              <a:gd name="connsiteY2" fmla="*/ 288925 h 393909"/>
              <a:gd name="connsiteX3" fmla="*/ 577850 w 815975"/>
              <a:gd name="connsiteY3" fmla="*/ 377825 h 393909"/>
              <a:gd name="connsiteX4" fmla="*/ 701675 w 815975"/>
              <a:gd name="connsiteY4" fmla="*/ 393700 h 393909"/>
              <a:gd name="connsiteX5" fmla="*/ 815975 w 815975"/>
              <a:gd name="connsiteY5" fmla="*/ 387350 h 39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975" h="393909">
                <a:moveTo>
                  <a:pt x="0" y="0"/>
                </a:moveTo>
                <a:cubicBezTo>
                  <a:pt x="10054" y="33073"/>
                  <a:pt x="20108" y="66146"/>
                  <a:pt x="73025" y="114300"/>
                </a:cubicBezTo>
                <a:cubicBezTo>
                  <a:pt x="125942" y="162454"/>
                  <a:pt x="233363" y="245004"/>
                  <a:pt x="317500" y="288925"/>
                </a:cubicBezTo>
                <a:cubicBezTo>
                  <a:pt x="401637" y="332846"/>
                  <a:pt x="513821" y="360363"/>
                  <a:pt x="577850" y="377825"/>
                </a:cubicBezTo>
                <a:cubicBezTo>
                  <a:pt x="641879" y="395287"/>
                  <a:pt x="661988" y="392113"/>
                  <a:pt x="701675" y="393700"/>
                </a:cubicBezTo>
                <a:cubicBezTo>
                  <a:pt x="741362" y="395287"/>
                  <a:pt x="815975" y="387350"/>
                  <a:pt x="815975" y="387350"/>
                </a:cubicBezTo>
              </a:path>
            </a:pathLst>
          </a:custGeom>
          <a:ln w="127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Forma libre 34"/>
          <p:cNvSpPr/>
          <p:nvPr/>
        </p:nvSpPr>
        <p:spPr>
          <a:xfrm>
            <a:off x="4284317" y="5003800"/>
            <a:ext cx="922683" cy="461867"/>
          </a:xfrm>
          <a:custGeom>
            <a:avLst/>
            <a:gdLst>
              <a:gd name="connsiteX0" fmla="*/ 11458 w 922683"/>
              <a:gd name="connsiteY0" fmla="*/ 0 h 461867"/>
              <a:gd name="connsiteX1" fmla="*/ 17808 w 922683"/>
              <a:gd name="connsiteY1" fmla="*/ 79375 h 461867"/>
              <a:gd name="connsiteX2" fmla="*/ 179733 w 922683"/>
              <a:gd name="connsiteY2" fmla="*/ 247650 h 461867"/>
              <a:gd name="connsiteX3" fmla="*/ 468658 w 922683"/>
              <a:gd name="connsiteY3" fmla="*/ 403225 h 461867"/>
              <a:gd name="connsiteX4" fmla="*/ 757583 w 922683"/>
              <a:gd name="connsiteY4" fmla="*/ 460375 h 461867"/>
              <a:gd name="connsiteX5" fmla="*/ 862358 w 922683"/>
              <a:gd name="connsiteY5" fmla="*/ 441325 h 461867"/>
              <a:gd name="connsiteX6" fmla="*/ 922683 w 922683"/>
              <a:gd name="connsiteY6" fmla="*/ 400050 h 46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2683" h="461867">
                <a:moveTo>
                  <a:pt x="11458" y="0"/>
                </a:moveTo>
                <a:cubicBezTo>
                  <a:pt x="610" y="19050"/>
                  <a:pt x="-10238" y="38100"/>
                  <a:pt x="17808" y="79375"/>
                </a:cubicBezTo>
                <a:cubicBezTo>
                  <a:pt x="45854" y="120650"/>
                  <a:pt x="104591" y="193675"/>
                  <a:pt x="179733" y="247650"/>
                </a:cubicBezTo>
                <a:cubicBezTo>
                  <a:pt x="254875" y="301625"/>
                  <a:pt x="372350" y="367771"/>
                  <a:pt x="468658" y="403225"/>
                </a:cubicBezTo>
                <a:cubicBezTo>
                  <a:pt x="564966" y="438679"/>
                  <a:pt x="691966" y="454025"/>
                  <a:pt x="757583" y="460375"/>
                </a:cubicBezTo>
                <a:cubicBezTo>
                  <a:pt x="823200" y="466725"/>
                  <a:pt x="834841" y="451379"/>
                  <a:pt x="862358" y="441325"/>
                </a:cubicBezTo>
                <a:cubicBezTo>
                  <a:pt x="889875" y="431271"/>
                  <a:pt x="922683" y="400050"/>
                  <a:pt x="922683" y="400050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44" name="Conector recto 43"/>
          <p:cNvCxnSpPr/>
          <p:nvPr/>
        </p:nvCxnSpPr>
        <p:spPr bwMode="auto">
          <a:xfrm>
            <a:off x="6588224" y="1124744"/>
            <a:ext cx="23042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Conector recto 4"/>
          <p:cNvCxnSpPr/>
          <p:nvPr/>
        </p:nvCxnSpPr>
        <p:spPr bwMode="auto">
          <a:xfrm>
            <a:off x="6588224" y="1124744"/>
            <a:ext cx="23042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ector recto 41"/>
          <p:cNvCxnSpPr/>
          <p:nvPr/>
        </p:nvCxnSpPr>
        <p:spPr bwMode="auto">
          <a:xfrm>
            <a:off x="6588224" y="1556792"/>
            <a:ext cx="230425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ector recto 42"/>
          <p:cNvCxnSpPr/>
          <p:nvPr/>
        </p:nvCxnSpPr>
        <p:spPr bwMode="auto">
          <a:xfrm>
            <a:off x="6588224" y="1556792"/>
            <a:ext cx="230425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Conector recto 44"/>
          <p:cNvCxnSpPr/>
          <p:nvPr/>
        </p:nvCxnSpPr>
        <p:spPr bwMode="auto">
          <a:xfrm>
            <a:off x="6588224" y="1340768"/>
            <a:ext cx="230425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2793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89063"/>
            <a:ext cx="3962400" cy="34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114800" y="779463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sz="1800">
              <a:latin typeface="Chalkboard"/>
              <a:cs typeface="Chalkboard"/>
            </a:endParaRP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2955925" y="298450"/>
            <a:ext cx="56272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latin typeface="Chalkboard"/>
                <a:cs typeface="Chalkboard"/>
              </a:rPr>
              <a:t>aire frío es mas denso = mayor presión atmosférica</a:t>
            </a:r>
            <a:endParaRPr lang="en-US" sz="1800">
              <a:latin typeface="Chalkboard"/>
              <a:cs typeface="Chalkboard"/>
            </a:endParaRP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73360" y="2852936"/>
            <a:ext cx="2310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ja-JP" sz="1800">
                <a:latin typeface="Chalkboard"/>
                <a:cs typeface="Chalkboard"/>
              </a:rPr>
              <a:t>aire caliente asciende</a:t>
            </a:r>
            <a:endParaRPr lang="en-US" sz="1800">
              <a:latin typeface="Chalkboard"/>
              <a:cs typeface="Chalkboard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506288" y="5580063"/>
            <a:ext cx="845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i="0">
                <a:solidFill>
                  <a:srgbClr val="FF0000"/>
                </a:solidFill>
                <a:latin typeface="Chalkboard"/>
                <a:cs typeface="Chalkboard"/>
              </a:rPr>
              <a:t>El aire fluye desde los polos (alta presión) sobre la superficie terrestre al ecuador (baja presión), aunque la situación real es más compleja.....</a:t>
            </a:r>
            <a:endParaRPr lang="en-US" sz="1800" i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57688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/>
          <p:cNvSpPr txBox="1"/>
          <p:nvPr/>
        </p:nvSpPr>
        <p:spPr>
          <a:xfrm>
            <a:off x="971600" y="3977546"/>
            <a:ext cx="2071463" cy="372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1400">
                <a:solidFill>
                  <a:srgbClr val="FF0000"/>
                </a:solidFill>
                <a:latin typeface="Chalkboard"/>
                <a:cs typeface="Chalkboard"/>
              </a:rPr>
              <a:t>alta presión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2699792" y="4170566"/>
            <a:ext cx="19075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latin typeface="Chalkboard"/>
                <a:cs typeface="Chalkboard"/>
              </a:rPr>
              <a:t>sistemas</a:t>
            </a:r>
            <a:r>
              <a:rPr lang="en-US" sz="1600" i="1" dirty="0" smtClean="0">
                <a:latin typeface="Chalkboard"/>
                <a:cs typeface="Chalkboard"/>
              </a:rPr>
              <a:t> </a:t>
            </a:r>
            <a:r>
              <a:rPr lang="en-US" sz="1600" i="1" dirty="0" err="1" smtClean="0">
                <a:latin typeface="Chalkboard"/>
                <a:cs typeface="Chalkboard"/>
              </a:rPr>
              <a:t>frontales</a:t>
            </a:r>
            <a:endParaRPr lang="en-US" sz="1600" i="1" dirty="0">
              <a:latin typeface="Chalkboard"/>
              <a:cs typeface="Chalkboard"/>
            </a:endParaRPr>
          </a:p>
        </p:txBody>
      </p:sp>
      <p:pic>
        <p:nvPicPr>
          <p:cNvPr id="27679" name="Picture 31" descr="Jetcross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321" y="1412776"/>
            <a:ext cx="6369573" cy="25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87" name="Text Box 39"/>
          <p:cNvSpPr txBox="1">
            <a:spLocks noChangeArrowheads="1"/>
          </p:cNvSpPr>
          <p:nvPr/>
        </p:nvSpPr>
        <p:spPr bwMode="auto">
          <a:xfrm>
            <a:off x="755576" y="2348880"/>
            <a:ext cx="788175" cy="3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halkboard"/>
                <a:cs typeface="Chalkboard"/>
              </a:rPr>
              <a:t>10km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555776" y="3992681"/>
            <a:ext cx="2071463" cy="372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1400" dirty="0">
                <a:solidFill>
                  <a:srgbClr val="3366FF"/>
                </a:solidFill>
                <a:latin typeface="Chalkboard"/>
                <a:cs typeface="Chalkboard"/>
              </a:rPr>
              <a:t>baja presión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6100937" y="3977546"/>
            <a:ext cx="2071463" cy="372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1400">
                <a:solidFill>
                  <a:srgbClr val="3366FF"/>
                </a:solidFill>
                <a:latin typeface="Chalkboard"/>
                <a:cs typeface="Chalkboard"/>
              </a:rPr>
              <a:t>baja presión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325397" y="3977546"/>
            <a:ext cx="2071463" cy="372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_tradnl" sz="1400">
                <a:solidFill>
                  <a:srgbClr val="FF0000"/>
                </a:solidFill>
                <a:latin typeface="Chalkboard"/>
                <a:cs typeface="Chalkboard"/>
              </a:rPr>
              <a:t>alta presión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4743636" y="4149080"/>
            <a:ext cx="2564668" cy="54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i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halkboard"/>
                <a:cs typeface="Chalkboard"/>
              </a:rPr>
              <a:t>DESIERTOS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1760729" y="2991135"/>
            <a:ext cx="583970" cy="71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0">
                <a:latin typeface="Chalkboard"/>
                <a:cs typeface="Chalkboard"/>
              </a:rPr>
              <a:t>1.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4128115" y="2300647"/>
            <a:ext cx="688866" cy="71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0">
                <a:latin typeface="Chalkboard"/>
                <a:cs typeface="Chalkboard"/>
              </a:rPr>
              <a:t>2.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5805014" y="2103365"/>
            <a:ext cx="660060" cy="71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i="0">
                <a:latin typeface="Chalkboard"/>
                <a:cs typeface="Chalkboard"/>
              </a:rPr>
              <a:t>3.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 flipH="1">
            <a:off x="611560" y="476672"/>
            <a:ext cx="78123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i="0">
                <a:solidFill>
                  <a:srgbClr val="FF0000"/>
                </a:solidFill>
                <a:latin typeface="Chalkboard"/>
                <a:cs typeface="Chalkboard"/>
              </a:rPr>
              <a:t>.......</a:t>
            </a:r>
            <a:r>
              <a:rPr lang="en-US" altLang="ja-JP" sz="2000" i="0">
                <a:solidFill>
                  <a:srgbClr val="FF0000"/>
                </a:solidFill>
                <a:latin typeface="Chalkboard"/>
                <a:cs typeface="Chalkboard"/>
              </a:rPr>
              <a:t> en cada hemisferio </a:t>
            </a:r>
            <a:r>
              <a:rPr lang="en-US" sz="2000" i="0">
                <a:solidFill>
                  <a:srgbClr val="FF0000"/>
                </a:solidFill>
                <a:latin typeface="Chalkboard"/>
                <a:cs typeface="Chalkboard"/>
              </a:rPr>
              <a:t>hay 3 celulas de circulación </a:t>
            </a:r>
            <a:r>
              <a:rPr lang="en-US" altLang="ja-JP" sz="2000" i="0">
                <a:solidFill>
                  <a:srgbClr val="FF0000"/>
                </a:solidFill>
                <a:latin typeface="Chalkboard"/>
                <a:cs typeface="Chalkboard"/>
              </a:rPr>
              <a:t>atmosférica:</a:t>
            </a:r>
          </a:p>
          <a:p>
            <a:r>
              <a:rPr lang="en-US" sz="2000" i="0">
                <a:solidFill>
                  <a:srgbClr val="FF0000"/>
                </a:solidFill>
                <a:latin typeface="Chalkboard"/>
                <a:cs typeface="Chalkboard"/>
              </a:rPr>
              <a:t>las celulas de Hadley y Ferrel y la celula polar</a:t>
            </a:r>
          </a:p>
        </p:txBody>
      </p:sp>
      <p:sp>
        <p:nvSpPr>
          <p:cNvPr id="27686" name="Line 38"/>
          <p:cNvSpPr>
            <a:spLocks noChangeShapeType="1"/>
          </p:cNvSpPr>
          <p:nvPr/>
        </p:nvSpPr>
        <p:spPr bwMode="auto">
          <a:xfrm flipH="1" flipV="1">
            <a:off x="1259632" y="2512307"/>
            <a:ext cx="626301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40373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79512" y="4293096"/>
            <a:ext cx="553819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Chalkboard"/>
                <a:cs typeface="Chalkboard"/>
              </a:rPr>
              <a:t>Imginarse que en el punto A se </a:t>
            </a:r>
            <a:r>
              <a:rPr lang="en-US" sz="1600" dirty="0" err="1">
                <a:latin typeface="Chalkboard"/>
                <a:cs typeface="Chalkboard"/>
              </a:rPr>
              <a:t>dispara</a:t>
            </a:r>
            <a:r>
              <a:rPr lang="en-US" sz="1600" dirty="0">
                <a:latin typeface="Chalkboard"/>
                <a:cs typeface="Chalkboard"/>
              </a:rPr>
              <a:t> un </a:t>
            </a:r>
            <a:r>
              <a:rPr lang="en-US" sz="1600" dirty="0" err="1">
                <a:latin typeface="Chalkboard"/>
                <a:cs typeface="Chalkboard"/>
              </a:rPr>
              <a:t>cañon</a:t>
            </a:r>
            <a:r>
              <a:rPr lang="en-US" sz="1600" dirty="0">
                <a:latin typeface="Chalkboard"/>
                <a:cs typeface="Chalkboard"/>
              </a:rPr>
              <a:t> </a:t>
            </a:r>
            <a:r>
              <a:rPr lang="en-US" sz="1600" dirty="0" err="1">
                <a:latin typeface="Chalkboard"/>
                <a:cs typeface="Chalkboard"/>
              </a:rPr>
              <a:t>hacia</a:t>
            </a:r>
            <a:r>
              <a:rPr lang="en-US" sz="1600" dirty="0">
                <a:latin typeface="Chalkboard"/>
                <a:cs typeface="Chalkboard"/>
              </a:rPr>
              <a:t> B</a:t>
            </a:r>
            <a:r>
              <a:rPr lang="en-US" altLang="ja-JP" sz="1600" dirty="0">
                <a:latin typeface="Chalkboard"/>
                <a:cs typeface="Chalkboard"/>
              </a:rPr>
              <a:t>. Durante el </a:t>
            </a:r>
            <a:r>
              <a:rPr lang="en-US" altLang="ja-JP" sz="1600" dirty="0" err="1">
                <a:latin typeface="Chalkboard"/>
                <a:cs typeface="Chalkboard"/>
              </a:rPr>
              <a:t>viaje</a:t>
            </a:r>
            <a:r>
              <a:rPr lang="en-US" altLang="ja-JP" sz="1600" dirty="0">
                <a:latin typeface="Chalkboard"/>
                <a:cs typeface="Chalkboard"/>
              </a:rPr>
              <a:t> del </a:t>
            </a:r>
            <a:r>
              <a:rPr lang="en-US" altLang="ja-JP" sz="1600" dirty="0" err="1">
                <a:latin typeface="Chalkboard"/>
                <a:cs typeface="Chalkboard"/>
              </a:rPr>
              <a:t>proyectil</a:t>
            </a:r>
            <a:r>
              <a:rPr lang="en-US" altLang="ja-JP" sz="1600" dirty="0">
                <a:latin typeface="Chalkboard"/>
                <a:cs typeface="Chalkboard"/>
              </a:rPr>
              <a:t> por la atmosfera, A se desplaza a A’ y B una mayor distancia a B’. La inercia del </a:t>
            </a:r>
            <a:r>
              <a:rPr lang="en-US" altLang="ja-JP" sz="1600" dirty="0" err="1">
                <a:latin typeface="Chalkboard"/>
                <a:cs typeface="Chalkboard"/>
              </a:rPr>
              <a:t>proyectil</a:t>
            </a:r>
            <a:r>
              <a:rPr lang="en-US" altLang="ja-JP" sz="1600" dirty="0">
                <a:latin typeface="Chalkboard"/>
                <a:cs typeface="Chalkboard"/>
              </a:rPr>
              <a:t> hace que este </a:t>
            </a:r>
            <a:r>
              <a:rPr lang="en-US" altLang="ja-JP" sz="1600" dirty="0" err="1">
                <a:latin typeface="Chalkboard"/>
                <a:cs typeface="Chalkboard"/>
              </a:rPr>
              <a:t>cae</a:t>
            </a:r>
            <a:r>
              <a:rPr lang="en-US" altLang="ja-JP" sz="1600" dirty="0">
                <a:latin typeface="Chalkboard"/>
                <a:cs typeface="Chalkboard"/>
              </a:rPr>
              <a:t> al </a:t>
            </a:r>
            <a:r>
              <a:rPr lang="en-US" altLang="ja-JP" sz="1600" dirty="0" err="1">
                <a:latin typeface="Chalkboard"/>
                <a:cs typeface="Chalkboard"/>
              </a:rPr>
              <a:t>oeste</a:t>
            </a:r>
            <a:r>
              <a:rPr lang="en-US" altLang="ja-JP" sz="1600" dirty="0">
                <a:latin typeface="Chalkboard"/>
                <a:cs typeface="Chalkboard"/>
              </a:rPr>
              <a:t> de B’. </a:t>
            </a:r>
          </a:p>
          <a:p>
            <a:r>
              <a:rPr lang="en-US" altLang="ja-JP" sz="1600" dirty="0">
                <a:latin typeface="Chalkboard"/>
                <a:cs typeface="Chalkboard"/>
              </a:rPr>
              <a:t>Este efecto tambien </a:t>
            </a:r>
            <a:r>
              <a:rPr lang="en-US" altLang="ja-JP" sz="1600" dirty="0" err="1">
                <a:latin typeface="Chalkboard"/>
                <a:cs typeface="Chalkboard"/>
              </a:rPr>
              <a:t>afecta</a:t>
            </a:r>
            <a:r>
              <a:rPr lang="en-US" altLang="ja-JP" sz="1600" dirty="0">
                <a:latin typeface="Chalkboard"/>
                <a:cs typeface="Chalkboard"/>
              </a:rPr>
              <a:t> a masas de aire. Vientos que soplan </a:t>
            </a:r>
            <a:r>
              <a:rPr lang="en-US" altLang="ja-JP" sz="1600" dirty="0" err="1">
                <a:latin typeface="Chalkboard"/>
                <a:cs typeface="Chalkboard"/>
              </a:rPr>
              <a:t>hacia</a:t>
            </a:r>
            <a:r>
              <a:rPr lang="en-US" altLang="ja-JP" sz="1600" dirty="0">
                <a:latin typeface="Chalkboard"/>
                <a:cs typeface="Chalkboard"/>
              </a:rPr>
              <a:t> el ecuador se </a:t>
            </a:r>
            <a:r>
              <a:rPr lang="en-US" altLang="ja-JP" sz="1600" dirty="0" err="1">
                <a:latin typeface="Chalkboard"/>
                <a:cs typeface="Chalkboard"/>
              </a:rPr>
              <a:t>desvían</a:t>
            </a:r>
            <a:r>
              <a:rPr lang="en-US" altLang="ja-JP" sz="1600" dirty="0">
                <a:latin typeface="Chalkboard"/>
                <a:cs typeface="Chalkboard"/>
              </a:rPr>
              <a:t> </a:t>
            </a:r>
            <a:r>
              <a:rPr lang="en-US" altLang="ja-JP" sz="1600" dirty="0" err="1">
                <a:latin typeface="Chalkboard"/>
                <a:cs typeface="Chalkboard"/>
              </a:rPr>
              <a:t>hacia</a:t>
            </a:r>
            <a:r>
              <a:rPr lang="en-US" altLang="ja-JP" sz="1600" dirty="0">
                <a:latin typeface="Chalkboard"/>
                <a:cs typeface="Chalkboard"/>
              </a:rPr>
              <a:t> el </a:t>
            </a:r>
            <a:r>
              <a:rPr lang="en-US" altLang="ja-JP" sz="1600" dirty="0" err="1">
                <a:latin typeface="Chalkboard"/>
                <a:cs typeface="Chalkboard"/>
              </a:rPr>
              <a:t>oeste; los que soplan hacia los polos se desvían hacia el este</a:t>
            </a:r>
            <a:r>
              <a:rPr lang="en-US" altLang="ja-JP" sz="1600" dirty="0">
                <a:latin typeface="Chalkboard"/>
                <a:cs typeface="Chalkboard"/>
              </a:rPr>
              <a:t>.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3" name="Imagen 2" descr="Coriol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3600400" cy="3600400"/>
          </a:xfrm>
          <a:prstGeom prst="rect">
            <a:avLst/>
          </a:prstGeom>
        </p:spPr>
      </p:pic>
      <p:sp>
        <p:nvSpPr>
          <p:cNvPr id="87074" name="Text Box 34"/>
          <p:cNvSpPr txBox="1">
            <a:spLocks noChangeArrowheads="1"/>
          </p:cNvSpPr>
          <p:nvPr/>
        </p:nvSpPr>
        <p:spPr bwMode="auto">
          <a:xfrm>
            <a:off x="2339752" y="2492896"/>
            <a:ext cx="114123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Chalkboard"/>
                <a:cs typeface="Chalkboard"/>
              </a:rPr>
              <a:t>trayectoria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347864" y="116633"/>
            <a:ext cx="28803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Chalkboard"/>
                <a:cs typeface="Chalkboard"/>
              </a:rPr>
              <a:t>Efecto Coriolis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51243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6400883" y="5661248"/>
            <a:ext cx="2736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>
                <a:latin typeface="Chalkboard"/>
                <a:cs typeface="Chalkboard"/>
                <a:hlinkClick r:id="rId5"/>
              </a:rPr>
              <a:t>http://www.youtube.com/watch?v=qh011eAYjAA</a:t>
            </a:r>
            <a:endParaRPr lang="en-US" sz="1200">
              <a:latin typeface="Chalkboard"/>
              <a:cs typeface="Chalkboard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516216" y="6093296"/>
            <a:ext cx="20162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>
                <a:latin typeface="Chalkboard"/>
                <a:cs typeface="Chalkboard"/>
              </a:rPr>
              <a:t>video que muestra corrientes atmosféricas globales a lo largo de un año completo</a:t>
            </a:r>
          </a:p>
        </p:txBody>
      </p:sp>
    </p:spTree>
    <p:extLst>
      <p:ext uri="{BB962C8B-B14F-4D97-AF65-F5344CB8AC3E}">
        <p14:creationId xmlns:p14="http://schemas.microsoft.com/office/powerpoint/2010/main" val="2848741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20-12-21 at 12.23.28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3249465"/>
            <a:ext cx="4991100" cy="2806362"/>
          </a:xfrm>
          <a:prstGeom prst="rect">
            <a:avLst/>
          </a:prstGeom>
        </p:spPr>
      </p:pic>
      <p:pic>
        <p:nvPicPr>
          <p:cNvPr id="5" name="Imagen 4" descr="Screen Shot 2020-12-21 at 12.25.40.JPG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6400"/>
            <a:ext cx="5143500" cy="257175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7500" y="6350000"/>
            <a:ext cx="882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>
                <a:latin typeface="Chalkboard"/>
                <a:cs typeface="Chalkboard"/>
              </a:rPr>
              <a:t>hacer click para abrir en Youtube </a:t>
            </a:r>
            <a:r>
              <a:rPr lang="mr-IN" sz="1600">
                <a:latin typeface="Chalkboard"/>
                <a:cs typeface="Chalkboard"/>
              </a:rPr>
              <a:t>–</a:t>
            </a:r>
            <a:r>
              <a:rPr lang="es-ES_tradnl" sz="1600">
                <a:latin typeface="Chalkboard"/>
                <a:cs typeface="Chalkboard"/>
              </a:rPr>
              <a:t> Simulaciones numericas creadas con superordenador</a:t>
            </a:r>
          </a:p>
        </p:txBody>
      </p:sp>
    </p:spTree>
    <p:extLst>
      <p:ext uri="{BB962C8B-B14F-4D97-AF65-F5344CB8AC3E}">
        <p14:creationId xmlns:p14="http://schemas.microsoft.com/office/powerpoint/2010/main" val="3001299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92" y="27384"/>
            <a:ext cx="8133588" cy="68580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588424" y="2348880"/>
            <a:ext cx="180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FF0000"/>
                </a:solidFill>
                <a:latin typeface="Chalkboard"/>
                <a:cs typeface="Chalkboard"/>
              </a:rPr>
              <a:t>DESIERTOS</a:t>
            </a:r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07504" y="116632"/>
            <a:ext cx="2808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0">
                <a:latin typeface="Chalkboard"/>
                <a:cs typeface="Chalkboard"/>
              </a:rPr>
              <a:t>H = high atmosferic pressure</a:t>
            </a:r>
          </a:p>
          <a:p>
            <a:r>
              <a:rPr lang="en-US" sz="1400" i="0">
                <a:latin typeface="Chalkboard"/>
                <a:cs typeface="Chalkboard"/>
              </a:rPr>
              <a:t>L = low atmosferic pressure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6588424" y="4221088"/>
            <a:ext cx="180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FF0000"/>
                </a:solidFill>
                <a:latin typeface="Chalkboard"/>
                <a:cs typeface="Chalkboard"/>
              </a:rPr>
              <a:t>DESIERTOS</a:t>
            </a:r>
          </a:p>
        </p:txBody>
      </p:sp>
      <p:sp>
        <p:nvSpPr>
          <p:cNvPr id="3" name="Rectángulo redondeado 2"/>
          <p:cNvSpPr/>
          <p:nvPr/>
        </p:nvSpPr>
        <p:spPr bwMode="auto">
          <a:xfrm>
            <a:off x="0" y="116632"/>
            <a:ext cx="2771800" cy="576064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2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</TotalTime>
  <Words>722</Words>
  <Application>Microsoft Macintosh PowerPoint</Application>
  <PresentationFormat>Presentación en pantalla (4:3)</PresentationFormat>
  <Paragraphs>176</Paragraphs>
  <Slides>30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102</cp:revision>
  <dcterms:created xsi:type="dcterms:W3CDTF">2007-12-12T13:45:23Z</dcterms:created>
  <dcterms:modified xsi:type="dcterms:W3CDTF">2023-11-15T09:01:18Z</dcterms:modified>
</cp:coreProperties>
</file>