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27"/>
  </p:notesMasterIdLst>
  <p:sldIdLst>
    <p:sldId id="345" r:id="rId2"/>
    <p:sldId id="272" r:id="rId3"/>
    <p:sldId id="276" r:id="rId4"/>
    <p:sldId id="313" r:id="rId5"/>
    <p:sldId id="312" r:id="rId6"/>
    <p:sldId id="279" r:id="rId7"/>
    <p:sldId id="321" r:id="rId8"/>
    <p:sldId id="278" r:id="rId9"/>
    <p:sldId id="274" r:id="rId10"/>
    <p:sldId id="309" r:id="rId11"/>
    <p:sldId id="275" r:id="rId12"/>
    <p:sldId id="280" r:id="rId13"/>
    <p:sldId id="281" r:id="rId14"/>
    <p:sldId id="286" r:id="rId15"/>
    <p:sldId id="323" r:id="rId16"/>
    <p:sldId id="324" r:id="rId17"/>
    <p:sldId id="325" r:id="rId18"/>
    <p:sldId id="311" r:id="rId19"/>
    <p:sldId id="322" r:id="rId20"/>
    <p:sldId id="315" r:id="rId21"/>
    <p:sldId id="316" r:id="rId22"/>
    <p:sldId id="317" r:id="rId23"/>
    <p:sldId id="319" r:id="rId24"/>
    <p:sldId id="318" r:id="rId25"/>
    <p:sldId id="320" r:id="rId26"/>
  </p:sldIdLst>
  <p:sldSz cx="9144000" cy="6858000" type="screen4x3"/>
  <p:notesSz cx="6858000" cy="9144000"/>
  <p:defaultTextStyle>
    <a:defPPr>
      <a:defRPr lang="es-ES_tradnl"/>
    </a:defPPr>
    <a:lvl1pPr algn="l" rtl="0" eaLnBrk="0" fontAlgn="base" hangingPunct="0">
      <a:spcBef>
        <a:spcPct val="0"/>
      </a:spcBef>
      <a:spcAft>
        <a:spcPct val="0"/>
      </a:spcAft>
      <a:defRPr sz="1600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2268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50" d="100"/>
          <a:sy n="150" d="100"/>
        </p:scale>
        <p:origin x="-196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 smtClean="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 smtClean="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925F88D0-BF90-8F4F-A66A-E3676E23AAF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409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AB5C35-6D53-794C-946C-32B895B99556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433748-5936-9143-B2E6-D9C280A09BE3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29A473-83DA-AE4B-90B5-F0DB1D525A3B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2969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AD95D7-B02E-004B-BA46-8A24FE35911C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54E991-B2D6-294B-866A-E0497A5B1F59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202229-BA3F-5D4B-A0B1-32ECCB2A83E9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79060F-7AC7-0848-9FF7-4F1431ED48B8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1085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854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B029A5-ADAA-4040-BDE3-20E7817036DA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78FB83-2570-BF49-B325-8EE0139366A4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D02C7C-BA17-A346-80EA-C2A62194FAAD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893B1-A1F2-374C-A77D-471CEA966D3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53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C38A4-9E1C-6A45-BF9C-76F0EDBBE74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63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06FEB-AD2F-2146-B836-0AA4F93591F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5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1C35A-C0E6-8A42-BE3D-6467091772A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96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DEAA9-9FFC-2840-AE4C-4E9F0D0863C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79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61D85-D08E-284B-B9D7-F83AF94AFDD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973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A71C9-A98B-4547-A5AA-D8AA879ED13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46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D1BE7-2C30-0441-9323-7D5065C88F6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742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16960-13FC-424C-8DB6-F95F19C266C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06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9A48A-6A9A-CA44-993F-D933B6A6E54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847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642AD-9CB1-8B4C-820A-82B9555AB5A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620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 smtClean="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 smtClean="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 smtClean="0">
                <a:ea typeface="+mn-ea"/>
                <a:cs typeface="+mn-cs"/>
              </a:defRPr>
            </a:lvl1pPr>
          </a:lstStyle>
          <a:p>
            <a:pPr>
              <a:defRPr/>
            </a:pPr>
            <a:fld id="{959EF60F-0E4A-934D-8463-8B3400651C6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775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4500860"/>
            <a:ext cx="7772400" cy="1143000"/>
          </a:xfrm>
        </p:spPr>
        <p:txBody>
          <a:bodyPr/>
          <a:lstStyle/>
          <a:p>
            <a:r>
              <a:rPr lang="es-ES_tradnl" dirty="0">
                <a:solidFill>
                  <a:schemeClr val="bg1"/>
                </a:solidFill>
              </a:rPr>
              <a:t>procesos de ladera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07505" y="6165304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Interferograma obtenido por radar terrestre mostrándo el movimiento </a:t>
            </a:r>
            <a:r>
              <a:rPr lang="es-ES" sz="1200" dirty="0" err="1" smtClean="0"/>
              <a:t>inperceptible</a:t>
            </a:r>
            <a:r>
              <a:rPr lang="es-ES" sz="1200" dirty="0" smtClean="0"/>
              <a:t> (</a:t>
            </a:r>
            <a:r>
              <a:rPr lang="es-ES" sz="1200" dirty="0" err="1" smtClean="0"/>
              <a:t>centimetros</a:t>
            </a:r>
            <a:r>
              <a:rPr lang="es-ES" sz="1200" dirty="0" smtClean="0"/>
              <a:t>) que precedió durante las 2-3 semanas antes del desprendimiento </a:t>
            </a:r>
            <a:r>
              <a:rPr lang="es-ES" sz="1200" dirty="0" err="1" smtClean="0"/>
              <a:t>catastrófioco</a:t>
            </a:r>
            <a:r>
              <a:rPr lang="es-ES" sz="1200" dirty="0" smtClean="0"/>
              <a:t> de la ladera. Alpes suizos, cantón Graubünden.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2811878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395536" y="5805264"/>
            <a:ext cx="34945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cs typeface="+mn-cs"/>
              </a:rPr>
              <a:t>dezlizamiento en Japón</a:t>
            </a:r>
          </a:p>
        </p:txBody>
      </p:sp>
      <p:pic>
        <p:nvPicPr>
          <p:cNvPr id="2" name="deslizamiento Jap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260648"/>
            <a:ext cx="7200800" cy="54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382000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279525" y="6284913"/>
            <a:ext cx="2471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ES_tradnl" sz="2400" i="0">
                <a:solidFill>
                  <a:schemeClr val="bg1"/>
                </a:solidFill>
                <a:cs typeface="+mn-cs"/>
              </a:rPr>
              <a:t>Thistle Landslide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331640" y="5991225"/>
            <a:ext cx="69176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2400" i="0">
                <a:solidFill>
                  <a:srgbClr val="0000FF"/>
                </a:solidFill>
                <a:latin typeface="Chalkboard"/>
                <a:cs typeface="Chalkboard"/>
              </a:rPr>
              <a:t>deslizamiento </a:t>
            </a:r>
            <a:r>
              <a:rPr lang="es-ES_tradnl" i="0">
                <a:latin typeface="Chalkboard"/>
                <a:cs typeface="Chalkboard"/>
              </a:rPr>
              <a:t>Thistle, Utah - abril 1983 – maxima velocidad 1m/h. 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971600" y="1268760"/>
            <a:ext cx="201622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>
                <a:solidFill>
                  <a:schemeClr val="bg1"/>
                </a:solidFill>
              </a:rPr>
              <a:t>Lago creado por el deslizamiento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755576" y="1484784"/>
            <a:ext cx="7704856" cy="375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i="0">
                <a:solidFill>
                  <a:srgbClr val="FF0000"/>
                </a:solidFill>
                <a:latin typeface="Chalkboard"/>
                <a:cs typeface="Chalkboard"/>
              </a:rPr>
              <a:t>FLUJOS</a:t>
            </a:r>
            <a:r>
              <a:rPr lang="en-US" sz="2400" i="0">
                <a:latin typeface="Chalkboard"/>
                <a:cs typeface="Chalkboard"/>
              </a:rPr>
              <a:t> </a:t>
            </a:r>
            <a:r>
              <a:rPr lang="en-US" sz="2400">
                <a:latin typeface="Chalkboard"/>
                <a:cs typeface="Chalkboard"/>
              </a:rPr>
              <a:t>(FLOWS): </a:t>
            </a:r>
            <a:r>
              <a:rPr lang="en-US">
                <a:latin typeface="Chalkboard"/>
                <a:cs typeface="Chalkboard"/>
              </a:rPr>
              <a:t> </a:t>
            </a:r>
          </a:p>
          <a:p>
            <a:pPr>
              <a:defRPr/>
            </a:pPr>
            <a:r>
              <a:rPr lang="en-US">
                <a:latin typeface="Chalkboard"/>
                <a:cs typeface="Chalkboard"/>
              </a:rPr>
              <a:t>Provocados por precipitaciones torrenciales (gota fría)</a:t>
            </a:r>
          </a:p>
          <a:p>
            <a:pPr>
              <a:defRPr/>
            </a:pPr>
            <a:endParaRPr lang="en-US" sz="1800" i="0">
              <a:latin typeface="Chalkboard"/>
              <a:cs typeface="Chalkboard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1800" i="0">
                <a:solidFill>
                  <a:srgbClr val="FF0000"/>
                </a:solidFill>
                <a:latin typeface="Chalkboard"/>
                <a:cs typeface="Chalkboard"/>
              </a:rPr>
              <a:t>Avalancha de rocas </a:t>
            </a:r>
            <a:r>
              <a:rPr lang="en-US" sz="1800" i="0">
                <a:latin typeface="Chalkboard"/>
                <a:cs typeface="Chalkboard"/>
              </a:rPr>
              <a:t>(</a:t>
            </a:r>
            <a:r>
              <a:rPr lang="en-US" sz="1800">
                <a:latin typeface="Chalkboard"/>
                <a:cs typeface="Chalkboard"/>
              </a:rPr>
              <a:t>rock avalanche): despredimiento de rocas que quedan acumuladas al pie de la ladera en conos de deyección (canchales) </a:t>
            </a:r>
            <a:endParaRPr lang="en-US" sz="1800" i="0">
              <a:latin typeface="Chalkboard"/>
              <a:cs typeface="Chalkboard"/>
            </a:endParaRPr>
          </a:p>
          <a:p>
            <a:pPr marL="285750" indent="-285750">
              <a:buFont typeface="Arial"/>
              <a:buChar char="•"/>
              <a:defRPr/>
            </a:pPr>
            <a:endParaRPr lang="en-US" sz="1800" i="0">
              <a:latin typeface="Chalkboard"/>
              <a:cs typeface="Chalkboard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1800">
                <a:solidFill>
                  <a:srgbClr val="FF0000"/>
                </a:solidFill>
                <a:latin typeface="Chalkboard"/>
                <a:cs typeface="Chalkboard"/>
              </a:rPr>
              <a:t>Debris Flow / Colada torrencial:</a:t>
            </a:r>
            <a:r>
              <a:rPr lang="en-US" sz="1800">
                <a:latin typeface="Chalkboard"/>
                <a:cs typeface="Chalkboard"/>
              </a:rPr>
              <a:t> volumen de </a:t>
            </a:r>
            <a:r>
              <a:rPr lang="en-US" sz="1800" i="0">
                <a:latin typeface="Chalkboard"/>
                <a:cs typeface="Chalkboard"/>
              </a:rPr>
              <a:t>roca y tierra deprendido de la ladera de una montaña que se precipita a gran velocidad por un valle</a:t>
            </a:r>
          </a:p>
          <a:p>
            <a:pPr marL="285750" indent="-285750">
              <a:buFont typeface="Arial"/>
              <a:buChar char="•"/>
              <a:defRPr/>
            </a:pPr>
            <a:endParaRPr lang="en-US" sz="1800" i="0">
              <a:latin typeface="Chalkboard"/>
              <a:cs typeface="Chalkboard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1800">
                <a:solidFill>
                  <a:srgbClr val="FF0000"/>
                </a:solidFill>
                <a:latin typeface="Chalkboard"/>
                <a:cs typeface="Chalkboard"/>
              </a:rPr>
              <a:t>Colada de lodo </a:t>
            </a:r>
            <a:r>
              <a:rPr lang="en-US" sz="1800" i="0">
                <a:latin typeface="Chalkboard"/>
                <a:cs typeface="Chalkboard"/>
              </a:rPr>
              <a:t>(</a:t>
            </a:r>
            <a:r>
              <a:rPr lang="en-US" sz="1800">
                <a:latin typeface="Chalkboard"/>
                <a:cs typeface="Chalkboard"/>
              </a:rPr>
              <a:t>mud flow): como colada torrencial pero mas barro que piedras. Avanza a gran velocidad incluso sobre pendientes suaves</a:t>
            </a:r>
            <a:endParaRPr lang="en-US" sz="1800" i="0">
              <a:latin typeface="Chalkboard"/>
              <a:cs typeface="Chalkboard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51520" y="116632"/>
            <a:ext cx="21306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i="0">
                <a:solidFill>
                  <a:srgbClr val="000000"/>
                </a:solidFill>
                <a:latin typeface="Chalkboard"/>
                <a:cs typeface="Chalkboard"/>
              </a:rPr>
              <a:t>Movimientos en masa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6" y="3405460"/>
            <a:ext cx="4292600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3851920" y="5924128"/>
            <a:ext cx="9056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i="0">
                <a:solidFill>
                  <a:srgbClr val="0000FF"/>
                </a:solidFill>
                <a:latin typeface="Chalkboard"/>
                <a:cs typeface="Chalkboard"/>
              </a:rPr>
              <a:t>Talud</a:t>
            </a:r>
          </a:p>
        </p:txBody>
      </p:sp>
      <p:sp>
        <p:nvSpPr>
          <p:cNvPr id="44043" name="Rectangle 11"/>
          <p:cNvSpPr>
            <a:spLocks noChangeArrowheads="1"/>
          </p:cNvSpPr>
          <p:nvPr/>
        </p:nvSpPr>
        <p:spPr bwMode="auto">
          <a:xfrm>
            <a:off x="386904" y="961380"/>
            <a:ext cx="284520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i="0">
                <a:solidFill>
                  <a:srgbClr val="0000FF"/>
                </a:solidFill>
                <a:latin typeface="Chalkboard"/>
                <a:cs typeface="Chalkboard"/>
              </a:rPr>
              <a:t>Avalancha de rocas</a:t>
            </a:r>
          </a:p>
          <a:p>
            <a:pPr>
              <a:defRPr/>
            </a:pPr>
            <a:r>
              <a:rPr lang="en-US">
                <a:solidFill>
                  <a:srgbClr val="0000FF"/>
                </a:solidFill>
                <a:latin typeface="Chalkboard"/>
                <a:cs typeface="Chalkboard"/>
              </a:rPr>
              <a:t>(rock avalanche / rock fall)</a:t>
            </a:r>
          </a:p>
        </p:txBody>
      </p:sp>
      <p:sp>
        <p:nvSpPr>
          <p:cNvPr id="44044" name="Text Box 12"/>
          <p:cNvSpPr txBox="1">
            <a:spLocks noChangeArrowheads="1"/>
          </p:cNvSpPr>
          <p:nvPr/>
        </p:nvSpPr>
        <p:spPr bwMode="auto">
          <a:xfrm>
            <a:off x="2483768" y="4005064"/>
            <a:ext cx="10765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i="0">
                <a:solidFill>
                  <a:srgbClr val="0000FF"/>
                </a:solidFill>
                <a:latin typeface="Chalkboard"/>
                <a:cs typeface="Chalkboard"/>
              </a:rPr>
              <a:t>escarpe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332656"/>
            <a:ext cx="5080000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822325" y="4621213"/>
            <a:ext cx="1436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bg1"/>
                </a:solidFill>
                <a:latin typeface="Geneva" charset="0"/>
                <a:cs typeface="+mn-cs"/>
              </a:rPr>
              <a:t>Montaña</a:t>
            </a:r>
          </a:p>
        </p:txBody>
      </p: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4648200" y="2579688"/>
            <a:ext cx="842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bg1"/>
                </a:solidFill>
                <a:latin typeface="Geneva" charset="0"/>
                <a:cs typeface="+mn-cs"/>
              </a:rPr>
              <a:t>valle</a:t>
            </a:r>
          </a:p>
        </p:txBody>
      </p:sp>
      <p:pic>
        <p:nvPicPr>
          <p:cNvPr id="52236" name="Picture 1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82518"/>
            <a:ext cx="4392488" cy="329863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44624"/>
            <a:ext cx="4424040" cy="331803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104" y="116632"/>
            <a:ext cx="3175000" cy="4229100"/>
          </a:xfrm>
          <a:prstGeom prst="rect">
            <a:avLst/>
          </a:prstGeom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508104" y="4797152"/>
            <a:ext cx="324036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i="0" dirty="0" err="1">
                <a:solidFill>
                  <a:srgbClr val="0000FF"/>
                </a:solidFill>
                <a:latin typeface="Chalkboard"/>
                <a:cs typeface="Chalkboard"/>
              </a:rPr>
              <a:t>Cono</a:t>
            </a:r>
            <a:r>
              <a:rPr lang="en-US" sz="2400" i="0" dirty="0">
                <a:solidFill>
                  <a:srgbClr val="0000FF"/>
                </a:solidFill>
                <a:latin typeface="Chalkboard"/>
                <a:cs typeface="Chalkboard"/>
              </a:rPr>
              <a:t> de </a:t>
            </a:r>
            <a:r>
              <a:rPr lang="en-US" sz="2400" i="0" dirty="0" err="1" smtClean="0">
                <a:solidFill>
                  <a:srgbClr val="0000FF"/>
                </a:solidFill>
                <a:latin typeface="Chalkboard"/>
                <a:cs typeface="Chalkboard"/>
              </a:rPr>
              <a:t>deyección</a:t>
            </a:r>
            <a:r>
              <a:rPr lang="en-US" sz="2400" i="0" dirty="0" smtClean="0">
                <a:solidFill>
                  <a:srgbClr val="0000FF"/>
                </a:solidFill>
                <a:latin typeface="Chalkboard"/>
                <a:cs typeface="Chalkboard"/>
              </a:rPr>
              <a:t> o </a:t>
            </a:r>
            <a:r>
              <a:rPr lang="en-US" sz="2400" i="0" dirty="0" err="1" smtClean="0">
                <a:solidFill>
                  <a:srgbClr val="0000FF"/>
                </a:solidFill>
                <a:latin typeface="Chalkboard"/>
                <a:cs typeface="Chalkboard"/>
              </a:rPr>
              <a:t>Canchal</a:t>
            </a:r>
            <a:endParaRPr lang="en-US" sz="2400" i="0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  <p:grpSp>
        <p:nvGrpSpPr>
          <p:cNvPr id="5" name="Agrupar 4"/>
          <p:cNvGrpSpPr/>
          <p:nvPr/>
        </p:nvGrpSpPr>
        <p:grpSpPr>
          <a:xfrm>
            <a:off x="5292080" y="1052736"/>
            <a:ext cx="3721100" cy="3403600"/>
            <a:chOff x="3059832" y="1052736"/>
            <a:chExt cx="3721100" cy="3403600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59832" y="1052736"/>
              <a:ext cx="3721100" cy="3403600"/>
            </a:xfrm>
            <a:prstGeom prst="rect">
              <a:avLst/>
            </a:prstGeom>
          </p:spPr>
        </p:pic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3203848" y="3429000"/>
              <a:ext cx="1728192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i="0">
                  <a:solidFill>
                    <a:srgbClr val="0000FF"/>
                  </a:solidFill>
                  <a:latin typeface="Chalkboard"/>
                  <a:cs typeface="Chalkboard"/>
                </a:rPr>
                <a:t>angulo de reposo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411760" y="6155381"/>
            <a:ext cx="48965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i="0">
                <a:latin typeface="Chalkboard"/>
                <a:cs typeface="Chalkboard"/>
              </a:rPr>
              <a:t>Avalancha de rocas</a:t>
            </a:r>
            <a:endParaRPr lang="en-US" i="0">
              <a:latin typeface="Chalkboard"/>
              <a:cs typeface="Chalkboard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419872" y="5301208"/>
            <a:ext cx="489654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0">
                <a:latin typeface="Chalkboard"/>
                <a:cs typeface="Chalkboard"/>
              </a:rPr>
              <a:t>Cono de deyección o Canchal</a:t>
            </a:r>
          </a:p>
        </p:txBody>
      </p:sp>
      <p:pic>
        <p:nvPicPr>
          <p:cNvPr id="2" name="Cono Deyeccion Alpe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25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llgraben 29052017 debris flow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512" y="857250"/>
            <a:ext cx="9144000" cy="5143500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411760" y="6155381"/>
            <a:ext cx="489654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i="0">
                <a:latin typeface="Chalkboard"/>
                <a:cs typeface="Chalkboard"/>
              </a:rPr>
              <a:t>Debris Flow / Colada torrencial</a:t>
            </a:r>
          </a:p>
          <a:p>
            <a:pPr>
              <a:defRPr/>
            </a:pPr>
            <a:r>
              <a:rPr lang="en-US" i="0">
                <a:latin typeface="Chalkboard"/>
                <a:cs typeface="Chalkboard"/>
              </a:rPr>
              <a:t>Illgraben, Alpes Suizos</a:t>
            </a:r>
          </a:p>
        </p:txBody>
      </p:sp>
    </p:spTree>
    <p:extLst>
      <p:ext uri="{BB962C8B-B14F-4D97-AF65-F5344CB8AC3E}">
        <p14:creationId xmlns:p14="http://schemas.microsoft.com/office/powerpoint/2010/main" val="2713690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oncagua debris flow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411760" y="6155381"/>
            <a:ext cx="489654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i="0">
                <a:latin typeface="Chalkboard"/>
                <a:cs typeface="Chalkboard"/>
              </a:rPr>
              <a:t>Debris Flow</a:t>
            </a:r>
          </a:p>
          <a:p>
            <a:pPr>
              <a:defRPr/>
            </a:pPr>
            <a:r>
              <a:rPr lang="en-US" i="0">
                <a:latin typeface="Chalkboard"/>
                <a:cs typeface="Chalkboard"/>
              </a:rPr>
              <a:t>Chile</a:t>
            </a:r>
          </a:p>
        </p:txBody>
      </p:sp>
    </p:spTree>
    <p:extLst>
      <p:ext uri="{BB962C8B-B14F-4D97-AF65-F5344CB8AC3E}">
        <p14:creationId xmlns:p14="http://schemas.microsoft.com/office/powerpoint/2010/main" val="3412906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99592" y="980728"/>
            <a:ext cx="6519734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i="0" dirty="0">
                <a:solidFill>
                  <a:srgbClr val="FF0000"/>
                </a:solidFill>
                <a:latin typeface="Chalkboard"/>
                <a:cs typeface="Chalkboard"/>
              </a:rPr>
              <a:t>MOVIMIENTOS EN MASA</a:t>
            </a:r>
          </a:p>
          <a:p>
            <a:endParaRPr lang="es-ES_tradnl" i="0" dirty="0">
              <a:solidFill>
                <a:srgbClr val="FF0000"/>
              </a:solidFill>
              <a:latin typeface="Chalkboard"/>
              <a:cs typeface="Chalkboard"/>
            </a:endParaRPr>
          </a:p>
          <a:p>
            <a:r>
              <a:rPr lang="es-ES_tradnl" i="0" dirty="0">
                <a:solidFill>
                  <a:srgbClr val="FF0000"/>
                </a:solidFill>
                <a:latin typeface="Chalkboard"/>
                <a:cs typeface="Chalkboard"/>
              </a:rPr>
              <a:t>Factores de riesgo</a:t>
            </a:r>
            <a:endParaRPr lang="es-ES_tradnl" i="0" dirty="0">
              <a:latin typeface="Chalkboard"/>
              <a:cs typeface="Chalkboard"/>
            </a:endParaRPr>
          </a:p>
          <a:p>
            <a:endParaRPr lang="es-ES_tradnl" i="0" dirty="0">
              <a:latin typeface="Chalkboard"/>
              <a:cs typeface="Chalkboard"/>
            </a:endParaRPr>
          </a:p>
          <a:p>
            <a:pPr marL="285750" indent="-285750">
              <a:buFont typeface="Arial"/>
              <a:buChar char="•"/>
            </a:pPr>
            <a:r>
              <a:rPr lang="es-ES_tradnl" i="0" dirty="0">
                <a:latin typeface="Chalkboard"/>
                <a:cs typeface="Chalkboard"/>
              </a:rPr>
              <a:t>Rocas mecánicamente débiles ricas en arcilla (pizarras, margas)</a:t>
            </a:r>
          </a:p>
          <a:p>
            <a:pPr marL="285750" indent="-285750">
              <a:buFont typeface="Arial"/>
              <a:buChar char="•"/>
            </a:pPr>
            <a:r>
              <a:rPr lang="es-ES_tradnl" i="0" dirty="0">
                <a:latin typeface="Chalkboard"/>
                <a:cs typeface="Chalkboard"/>
              </a:rPr>
              <a:t>Fuertes pendientes</a:t>
            </a:r>
          </a:p>
          <a:p>
            <a:pPr marL="285750" indent="-285750">
              <a:buFont typeface="Arial"/>
              <a:buChar char="•"/>
            </a:pPr>
            <a:r>
              <a:rPr lang="es-ES_tradnl" i="0" dirty="0">
                <a:latin typeface="Chalkboard"/>
                <a:cs typeface="Chalkboard"/>
              </a:rPr>
              <a:t>Planos estructurales (fallas, estratos) inclinados hacia el valle </a:t>
            </a:r>
          </a:p>
          <a:p>
            <a:pPr marL="285750" indent="-285750">
              <a:buFont typeface="Arial"/>
              <a:buChar char="•"/>
            </a:pPr>
            <a:r>
              <a:rPr lang="es-ES_tradnl" i="0" dirty="0">
                <a:latin typeface="Chalkboard"/>
                <a:cs typeface="Chalkboard"/>
              </a:rPr>
              <a:t>Modificación del perfil natural de la ladera por el hombre</a:t>
            </a:r>
          </a:p>
          <a:p>
            <a:pPr marL="285750" indent="-285750">
              <a:buFont typeface="Arial"/>
              <a:buChar char="•"/>
            </a:pPr>
            <a:r>
              <a:rPr lang="es-ES_tradnl" i="0" dirty="0">
                <a:latin typeface="Chalkboard"/>
                <a:cs typeface="Chalkboard"/>
              </a:rPr>
              <a:t>Existencia de deslizamientos antiguos</a:t>
            </a:r>
          </a:p>
          <a:p>
            <a:endParaRPr lang="es-ES_tradnl" i="0" dirty="0">
              <a:latin typeface="Chalkboard"/>
              <a:cs typeface="Chalkboard"/>
            </a:endParaRPr>
          </a:p>
          <a:p>
            <a:r>
              <a:rPr lang="es-ES_tradnl" i="0" dirty="0">
                <a:solidFill>
                  <a:srgbClr val="FF0000"/>
                </a:solidFill>
                <a:latin typeface="Chalkboard"/>
                <a:cs typeface="Chalkboard"/>
              </a:rPr>
              <a:t>Desencadenantes</a:t>
            </a:r>
            <a:endParaRPr lang="es-ES_tradnl" i="0" dirty="0">
              <a:latin typeface="Chalkboard"/>
              <a:cs typeface="Chalkboard"/>
            </a:endParaRPr>
          </a:p>
          <a:p>
            <a:endParaRPr lang="es-ES_tradnl" i="0" dirty="0">
              <a:latin typeface="Chalkboard"/>
              <a:cs typeface="Chalkboard"/>
            </a:endParaRPr>
          </a:p>
          <a:p>
            <a:pPr marL="285750" indent="-285750">
              <a:buFont typeface="Arial"/>
              <a:buChar char="•"/>
            </a:pPr>
            <a:r>
              <a:rPr lang="es-ES_tradnl" i="0" dirty="0">
                <a:latin typeface="Chalkboard"/>
                <a:cs typeface="Chalkboard"/>
              </a:rPr>
              <a:t>Terremotos</a:t>
            </a:r>
          </a:p>
          <a:p>
            <a:pPr marL="285750" indent="-285750">
              <a:buFont typeface="Arial"/>
              <a:buChar char="•"/>
            </a:pPr>
            <a:r>
              <a:rPr lang="es-ES_tradnl" i="0" dirty="0">
                <a:latin typeface="Chalkboard"/>
                <a:cs typeface="Chalkboard"/>
              </a:rPr>
              <a:t>Lluvias torrenciales o prolongadas (auento de la presión de poros)</a:t>
            </a:r>
          </a:p>
          <a:p>
            <a:pPr marL="285750" indent="-285750">
              <a:buFont typeface="Arial"/>
              <a:buChar char="•"/>
            </a:pPr>
            <a:r>
              <a:rPr lang="es-ES_tradnl" i="0" dirty="0">
                <a:latin typeface="Chalkboard"/>
                <a:cs typeface="Chalkboard"/>
              </a:rPr>
              <a:t>Deshielo en las cimas de volcanes activos</a:t>
            </a:r>
          </a:p>
          <a:p>
            <a:pPr marL="285750" indent="-285750">
              <a:buFont typeface="Arial"/>
              <a:buChar char="•"/>
            </a:pPr>
            <a:r>
              <a:rPr lang="es-ES_tradnl" i="0" dirty="0">
                <a:latin typeface="Chalkboard"/>
                <a:cs typeface="Chalkboard"/>
              </a:rPr>
              <a:t>Creación de embalses (aumenta la presión de poros)</a:t>
            </a:r>
          </a:p>
        </p:txBody>
      </p:sp>
    </p:spTree>
    <p:extLst>
      <p:ext uri="{BB962C8B-B14F-4D97-AF65-F5344CB8AC3E}">
        <p14:creationId xmlns:p14="http://schemas.microsoft.com/office/powerpoint/2010/main" val="934287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8" name="9 CuadroTexto"/>
          <p:cNvSpPr txBox="1">
            <a:spLocks noChangeArrowheads="1"/>
          </p:cNvSpPr>
          <p:nvPr/>
        </p:nvSpPr>
        <p:spPr bwMode="auto">
          <a:xfrm>
            <a:off x="2555776" y="5949280"/>
            <a:ext cx="387189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s-ES_tradnl" dirty="0"/>
              <a:t>Deslizamiento </a:t>
            </a:r>
            <a:r>
              <a:rPr lang="es-ES_tradnl" dirty="0" smtClean="0"/>
              <a:t>A92</a:t>
            </a:r>
            <a:r>
              <a:rPr lang="es-ES" dirty="0"/>
              <a:t> </a:t>
            </a:r>
            <a:r>
              <a:rPr lang="es-ES" dirty="0" smtClean="0"/>
              <a:t>(</a:t>
            </a:r>
            <a:r>
              <a:rPr lang="es-ES" altLang="es-ES" dirty="0" smtClean="0"/>
              <a:t>Diezma). </a:t>
            </a:r>
            <a:r>
              <a:rPr lang="es-ES" altLang="es-ES" dirty="0"/>
              <a:t>Marzo 2001</a:t>
            </a:r>
          </a:p>
        </p:txBody>
      </p:sp>
      <p:pic>
        <p:nvPicPr>
          <p:cNvPr id="18" name="17 Imagen" descr="A-92 invadi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9"/>
          <a:stretch>
            <a:fillRect/>
          </a:stretch>
        </p:blipFill>
        <p:spPr bwMode="auto">
          <a:xfrm>
            <a:off x="32860" y="1268760"/>
            <a:ext cx="9102921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832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goli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22425"/>
            <a:ext cx="7315200" cy="361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95536" y="188640"/>
            <a:ext cx="396044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i="0" dirty="0" err="1">
                <a:solidFill>
                  <a:srgbClr val="0000FF"/>
                </a:solidFill>
                <a:cs typeface="+mn-cs"/>
              </a:rPr>
              <a:t>Regolito</a:t>
            </a:r>
            <a:r>
              <a:rPr lang="en-US" sz="2400" i="0" dirty="0">
                <a:solidFill>
                  <a:srgbClr val="0000FF"/>
                </a:solidFill>
                <a:cs typeface="+mn-cs"/>
              </a:rPr>
              <a:t> </a:t>
            </a:r>
            <a:r>
              <a:rPr lang="en-US" sz="1800" i="0" dirty="0">
                <a:solidFill>
                  <a:srgbClr val="0000FF"/>
                </a:solidFill>
                <a:cs typeface="+mn-cs"/>
              </a:rPr>
              <a:t>(</a:t>
            </a:r>
            <a:r>
              <a:rPr lang="en-US" sz="1800" dirty="0">
                <a:solidFill>
                  <a:srgbClr val="0000FF"/>
                </a:solidFill>
                <a:cs typeface="+mn-cs"/>
              </a:rPr>
              <a:t>regolith</a:t>
            </a:r>
            <a:r>
              <a:rPr lang="en-US" sz="1800" i="0" dirty="0">
                <a:solidFill>
                  <a:srgbClr val="0000FF"/>
                </a:solidFill>
                <a:cs typeface="+mn-cs"/>
              </a:rPr>
              <a:t>): </a:t>
            </a:r>
            <a:r>
              <a:rPr lang="en-US" sz="1800" i="0" dirty="0" err="1">
                <a:solidFill>
                  <a:srgbClr val="0000FF"/>
                </a:solidFill>
                <a:cs typeface="+mn-cs"/>
              </a:rPr>
              <a:t>capa</a:t>
            </a:r>
            <a:r>
              <a:rPr lang="en-US" sz="1800" i="0" dirty="0">
                <a:solidFill>
                  <a:srgbClr val="0000FF"/>
                </a:solidFill>
                <a:cs typeface="+mn-cs"/>
              </a:rPr>
              <a:t> de material </a:t>
            </a:r>
            <a:r>
              <a:rPr lang="en-US" sz="1800" i="0" dirty="0" err="1">
                <a:solidFill>
                  <a:srgbClr val="0000FF"/>
                </a:solidFill>
                <a:cs typeface="+mn-cs"/>
              </a:rPr>
              <a:t>suelto</a:t>
            </a:r>
            <a:r>
              <a:rPr lang="en-US" sz="1800" i="0" dirty="0">
                <a:solidFill>
                  <a:srgbClr val="0000FF"/>
                </a:solidFill>
                <a:cs typeface="+mn-cs"/>
              </a:rPr>
              <a:t> </a:t>
            </a:r>
            <a:r>
              <a:rPr lang="en-US" sz="1800" i="0" dirty="0" err="1">
                <a:solidFill>
                  <a:srgbClr val="0000FF"/>
                </a:solidFill>
                <a:cs typeface="+mn-cs"/>
              </a:rPr>
              <a:t>derivado</a:t>
            </a:r>
            <a:r>
              <a:rPr lang="en-US" sz="1800" i="0" dirty="0">
                <a:solidFill>
                  <a:srgbClr val="0000FF"/>
                </a:solidFill>
                <a:cs typeface="+mn-cs"/>
              </a:rPr>
              <a:t> </a:t>
            </a:r>
            <a:r>
              <a:rPr lang="en-US" sz="1800" i="0" dirty="0" smtClean="0">
                <a:solidFill>
                  <a:srgbClr val="0000FF"/>
                </a:solidFill>
                <a:cs typeface="+mn-cs"/>
              </a:rPr>
              <a:t>del </a:t>
            </a:r>
            <a:r>
              <a:rPr lang="en-US" sz="1800" i="0" dirty="0" err="1">
                <a:solidFill>
                  <a:srgbClr val="0000FF"/>
                </a:solidFill>
                <a:cs typeface="+mn-cs"/>
              </a:rPr>
              <a:t>substrato</a:t>
            </a:r>
            <a:r>
              <a:rPr lang="en-US" sz="1800" i="0" dirty="0">
                <a:solidFill>
                  <a:srgbClr val="0000FF"/>
                </a:solidFill>
                <a:cs typeface="+mn-cs"/>
              </a:rPr>
              <a:t> </a:t>
            </a:r>
            <a:r>
              <a:rPr lang="en-US" sz="1800" i="0" dirty="0" err="1" smtClean="0">
                <a:solidFill>
                  <a:srgbClr val="0000FF"/>
                </a:solidFill>
                <a:cs typeface="+mn-cs"/>
              </a:rPr>
              <a:t>rocoso</a:t>
            </a:r>
            <a:r>
              <a:rPr lang="en-US" sz="1800" i="0" dirty="0" smtClean="0">
                <a:solidFill>
                  <a:srgbClr val="0000FF"/>
                </a:solidFill>
                <a:cs typeface="+mn-cs"/>
              </a:rPr>
              <a:t> (</a:t>
            </a:r>
            <a:r>
              <a:rPr lang="en-US" sz="1800" i="0" dirty="0" err="1" smtClean="0">
                <a:solidFill>
                  <a:srgbClr val="0000FF"/>
                </a:solidFill>
              </a:rPr>
              <a:t>por</a:t>
            </a:r>
            <a:r>
              <a:rPr lang="en-US" sz="1800" i="0" dirty="0" smtClean="0">
                <a:solidFill>
                  <a:srgbClr val="0000FF"/>
                </a:solidFill>
              </a:rPr>
              <a:t> </a:t>
            </a:r>
            <a:r>
              <a:rPr lang="en-US" sz="1800" i="0" dirty="0" err="1" smtClean="0">
                <a:solidFill>
                  <a:srgbClr val="0000FF"/>
                </a:solidFill>
              </a:rPr>
              <a:t>meteorización</a:t>
            </a:r>
            <a:r>
              <a:rPr lang="en-US" sz="1800" i="0" dirty="0" smtClean="0">
                <a:solidFill>
                  <a:srgbClr val="0000FF"/>
                </a:solidFill>
                <a:cs typeface="+mn-cs"/>
              </a:rPr>
              <a:t>)</a:t>
            </a:r>
            <a:endParaRPr lang="en-US" sz="1800" i="0" dirty="0">
              <a:solidFill>
                <a:srgbClr val="0000FF"/>
              </a:solidFill>
              <a:cs typeface="+mn-cs"/>
            </a:endParaRP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851920" y="5661249"/>
            <a:ext cx="39604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i="0" dirty="0" err="1" smtClean="0">
                <a:solidFill>
                  <a:srgbClr val="0000FF"/>
                </a:solidFill>
                <a:cs typeface="+mn-cs"/>
              </a:rPr>
              <a:t>sedimentos</a:t>
            </a:r>
            <a:r>
              <a:rPr lang="en-US" sz="2400" i="0" dirty="0" smtClean="0">
                <a:solidFill>
                  <a:srgbClr val="0000FF"/>
                </a:solidFill>
                <a:cs typeface="+mn-cs"/>
              </a:rPr>
              <a:t> </a:t>
            </a:r>
            <a:r>
              <a:rPr lang="en-US" sz="2400" i="0" dirty="0" err="1" smtClean="0">
                <a:solidFill>
                  <a:srgbClr val="0000FF"/>
                </a:solidFill>
                <a:cs typeface="+mn-cs"/>
              </a:rPr>
              <a:t>aluviales</a:t>
            </a:r>
            <a:endParaRPr lang="en-US" sz="2400" i="0" dirty="0">
              <a:solidFill>
                <a:srgbClr val="0000FF"/>
              </a:solidFill>
              <a:cs typeface="+mn-cs"/>
            </a:endParaRPr>
          </a:p>
        </p:txBody>
      </p:sp>
      <p:sp>
        <p:nvSpPr>
          <p:cNvPr id="18438" name="Line 6"/>
          <p:cNvSpPr>
            <a:spLocks noChangeShapeType="1"/>
          </p:cNvSpPr>
          <p:nvPr/>
        </p:nvSpPr>
        <p:spPr bwMode="auto">
          <a:xfrm flipV="1">
            <a:off x="4495800" y="4365104"/>
            <a:ext cx="1012304" cy="1273696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arrow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381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1259632" y="4149080"/>
            <a:ext cx="25113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i="0">
                <a:solidFill>
                  <a:srgbClr val="0000FF"/>
                </a:solidFill>
                <a:cs typeface="+mn-cs"/>
              </a:rPr>
              <a:t>Substrato rocoso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644008" y="188640"/>
            <a:ext cx="4355976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i="0">
                <a:solidFill>
                  <a:srgbClr val="0000FF"/>
                </a:solidFill>
                <a:cs typeface="+mn-cs"/>
              </a:rPr>
              <a:t>Suelo</a:t>
            </a:r>
            <a:r>
              <a:rPr lang="en-US" sz="1800">
                <a:solidFill>
                  <a:srgbClr val="0000FF"/>
                </a:solidFill>
                <a:cs typeface="+mn-cs"/>
              </a:rPr>
              <a:t> (soil)</a:t>
            </a:r>
            <a:endParaRPr lang="en-US" sz="2400" i="0">
              <a:solidFill>
                <a:srgbClr val="0000FF"/>
              </a:solidFill>
              <a:cs typeface="+mn-cs"/>
            </a:endParaRPr>
          </a:p>
          <a:p>
            <a:pPr>
              <a:defRPr/>
            </a:pPr>
            <a:r>
              <a:rPr lang="en-US" sz="1800" i="0">
                <a:solidFill>
                  <a:srgbClr val="0000FF"/>
                </a:solidFill>
                <a:cs typeface="+mn-cs"/>
              </a:rPr>
              <a:t>la parte mas superficial del regolito,</a:t>
            </a:r>
          </a:p>
          <a:p>
            <a:pPr>
              <a:defRPr/>
            </a:pPr>
            <a:r>
              <a:rPr lang="en-US" sz="1800" i="0">
                <a:solidFill>
                  <a:srgbClr val="0000FF"/>
                </a:solidFill>
                <a:cs typeface="+mn-cs"/>
              </a:rPr>
              <a:t>rica en materia orgánica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1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94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mbal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53" y="1340768"/>
            <a:ext cx="8524847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126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vajont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27384"/>
            <a:ext cx="8321173" cy="68580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419872" y="188640"/>
            <a:ext cx="38605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solidFill>
                  <a:schemeClr val="bg1"/>
                </a:solidFill>
                <a:latin typeface="Chalkboard"/>
                <a:cs typeface="Chalkboard"/>
              </a:rPr>
              <a:t>Desastre del embalse de Vajont (Italia)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7524328" y="1412776"/>
            <a:ext cx="965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latin typeface="Chalkboard"/>
                <a:cs typeface="Chalkboard"/>
              </a:rPr>
              <a:t>escarpe</a:t>
            </a:r>
          </a:p>
        </p:txBody>
      </p:sp>
      <p:pic>
        <p:nvPicPr>
          <p:cNvPr id="9" name="Imagen 8" descr="vajont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141079"/>
            <a:ext cx="5085184" cy="28251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5973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Vajont_Disas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2524"/>
            <a:ext cx="9237323" cy="614282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55576" y="1556792"/>
            <a:ext cx="1080120" cy="481328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ts val="1000"/>
              </a:lnSpc>
            </a:pPr>
            <a:r>
              <a:rPr lang="es-ES_tradnl" sz="1000" i="0">
                <a:latin typeface="Chalkboard"/>
                <a:cs typeface="Chalkboard"/>
              </a:rPr>
              <a:t>10</a:t>
            </a:r>
            <a:r>
              <a:rPr lang="es-ES_tradnl" sz="1000" i="0" baseline="30000">
                <a:latin typeface="Chalkboard"/>
                <a:cs typeface="Chalkboard"/>
              </a:rPr>
              <a:t>6</a:t>
            </a:r>
            <a:r>
              <a:rPr lang="es-ES_tradnl" sz="1000" i="0">
                <a:latin typeface="Chalkboard"/>
                <a:cs typeface="Chalkboard"/>
              </a:rPr>
              <a:t> m</a:t>
            </a:r>
            <a:r>
              <a:rPr lang="es-ES_tradnl" sz="1000" i="0" baseline="30000">
                <a:latin typeface="Chalkboard"/>
                <a:cs typeface="Chalkboard"/>
              </a:rPr>
              <a:t>3 </a:t>
            </a:r>
            <a:r>
              <a:rPr lang="es-ES_tradnl" sz="1000" i="0">
                <a:latin typeface="Chalkboard"/>
                <a:cs typeface="Chalkboard"/>
              </a:rPr>
              <a:t>de roca se deslizan a 100km/h</a:t>
            </a:r>
            <a:endParaRPr lang="es-ES_tradnl" sz="1000" i="0" baseline="30000">
              <a:latin typeface="Chalkboard"/>
              <a:cs typeface="Chalkboard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419872" y="1556792"/>
            <a:ext cx="1080120" cy="60956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ts val="1000"/>
              </a:lnSpc>
            </a:pPr>
            <a:r>
              <a:rPr lang="es-ES_tradnl" sz="1000" i="0">
                <a:latin typeface="Chalkboard"/>
                <a:cs typeface="Chalkboard"/>
              </a:rPr>
              <a:t>tsunami de 250m de altura que cae 500m en vertical</a:t>
            </a:r>
            <a:endParaRPr lang="es-ES_tradnl" sz="1000" i="0" baseline="30000">
              <a:latin typeface="Chalkboard"/>
              <a:cs typeface="Chalkboard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436096" y="3933056"/>
            <a:ext cx="1080120" cy="86604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ts val="1000"/>
              </a:lnSpc>
            </a:pPr>
            <a:r>
              <a:rPr lang="es-ES_tradnl" sz="1000" i="0">
                <a:latin typeface="Chalkboard"/>
                <a:cs typeface="Chalkboard"/>
              </a:rPr>
              <a:t>el estrecho cañon canaliza el agua hacia las poblaciones del valle 1-2 km aguas abajo   </a:t>
            </a:r>
            <a:endParaRPr lang="es-ES_tradnl" sz="1000" i="0" baseline="30000">
              <a:latin typeface="Chalkboard"/>
              <a:cs typeface="Chalkboard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956376" y="4365104"/>
            <a:ext cx="1080120" cy="86604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ts val="1000"/>
              </a:lnSpc>
            </a:pPr>
            <a:r>
              <a:rPr lang="es-ES_tradnl" sz="1000" i="0">
                <a:latin typeface="Chalkboard"/>
                <a:cs typeface="Chalkboard"/>
              </a:rPr>
              <a:t>las poblaciones quedan destruidas.</a:t>
            </a:r>
          </a:p>
          <a:p>
            <a:pPr>
              <a:lnSpc>
                <a:spcPts val="1000"/>
              </a:lnSpc>
            </a:pPr>
            <a:endParaRPr lang="es-ES_tradnl" sz="1000" i="0">
              <a:latin typeface="Chalkboard"/>
              <a:cs typeface="Chalkboard"/>
            </a:endParaRPr>
          </a:p>
          <a:p>
            <a:pPr>
              <a:lnSpc>
                <a:spcPts val="1000"/>
              </a:lnSpc>
            </a:pPr>
            <a:r>
              <a:rPr lang="es-ES_tradnl" sz="1000" i="0">
                <a:latin typeface="Chalkboard"/>
                <a:cs typeface="Chalkboard"/>
              </a:rPr>
              <a:t>Hay mas de 2000 muertos</a:t>
            </a:r>
            <a:endParaRPr lang="es-ES_tradnl" sz="1000" i="0" baseline="3000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501953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vajont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97408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83568" y="6453336"/>
            <a:ext cx="27660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/>
              <a:t>Longarone destruido (1963)</a:t>
            </a:r>
          </a:p>
        </p:txBody>
      </p:sp>
    </p:spTree>
    <p:extLst>
      <p:ext uri="{BB962C8B-B14F-4D97-AF65-F5344CB8AC3E}">
        <p14:creationId xmlns:p14="http://schemas.microsoft.com/office/powerpoint/2010/main" val="2721357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0"/>
            <a:ext cx="8864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69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me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5400"/>
            <a:ext cx="6781800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990600" y="457200"/>
            <a:ext cx="42297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cs typeface="+mn-cs"/>
              </a:rPr>
              <a:t>roca dura: paredes verticales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990600" y="5257800"/>
            <a:ext cx="58559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cs typeface="+mn-cs"/>
              </a:rPr>
              <a:t>roca blanda: pendiente menos inclinadas</a:t>
            </a:r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>
            <a:off x="2514600" y="990600"/>
            <a:ext cx="16002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 flipV="1">
            <a:off x="2743200" y="4038600"/>
            <a:ext cx="11430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619672" y="116632"/>
            <a:ext cx="61125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i="0">
                <a:solidFill>
                  <a:srgbClr val="000000"/>
                </a:solidFill>
                <a:latin typeface="Chalkboard"/>
                <a:cs typeface="Chalkboard"/>
              </a:rPr>
              <a:t>influencia del tipo de roca sobre la inclinación de las pendientes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187624" y="1052737"/>
            <a:ext cx="763284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i="0" dirty="0" err="1">
                <a:solidFill>
                  <a:srgbClr val="FF0000"/>
                </a:solidFill>
                <a:latin typeface="Chalkboard"/>
                <a:cs typeface="Chalkboard"/>
              </a:rPr>
              <a:t>Movimientos</a:t>
            </a:r>
            <a:r>
              <a:rPr lang="en-US" sz="2400" i="0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sz="2400" i="0" dirty="0" err="1">
                <a:solidFill>
                  <a:srgbClr val="FF0000"/>
                </a:solidFill>
                <a:latin typeface="Chalkboard"/>
                <a:cs typeface="Chalkboard"/>
              </a:rPr>
              <a:t>individuales</a:t>
            </a:r>
            <a:r>
              <a:rPr lang="en-US" sz="2400" i="0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i="0" dirty="0">
                <a:solidFill>
                  <a:srgbClr val="0000FF"/>
                </a:solidFill>
                <a:cs typeface="Osaka"/>
              </a:rPr>
              <a:t>de </a:t>
            </a:r>
            <a:r>
              <a:rPr lang="en-US" i="0" dirty="0" err="1">
                <a:solidFill>
                  <a:srgbClr val="0000FF"/>
                </a:solidFill>
                <a:cs typeface="Osaka"/>
              </a:rPr>
              <a:t>bloques</a:t>
            </a:r>
            <a:r>
              <a:rPr lang="en-US" i="0" dirty="0">
                <a:solidFill>
                  <a:srgbClr val="0000FF"/>
                </a:solidFill>
                <a:cs typeface="Osaka"/>
              </a:rPr>
              <a:t>, </a:t>
            </a:r>
            <a:r>
              <a:rPr lang="en-US" i="0" dirty="0" err="1">
                <a:solidFill>
                  <a:srgbClr val="0000FF"/>
                </a:solidFill>
                <a:cs typeface="Osaka"/>
              </a:rPr>
              <a:t>piedras</a:t>
            </a:r>
            <a:r>
              <a:rPr lang="en-US" i="0" dirty="0">
                <a:solidFill>
                  <a:srgbClr val="0000FF"/>
                </a:solidFill>
                <a:cs typeface="Osaka"/>
              </a:rPr>
              <a:t> y particulas </a:t>
            </a:r>
            <a:r>
              <a:rPr lang="en-US" i="0" dirty="0" err="1">
                <a:solidFill>
                  <a:srgbClr val="0000FF"/>
                </a:solidFill>
                <a:cs typeface="Osaka"/>
              </a:rPr>
              <a:t>arrastradas</a:t>
            </a:r>
            <a:r>
              <a:rPr lang="en-US" i="0" dirty="0">
                <a:solidFill>
                  <a:srgbClr val="0000FF"/>
                </a:solidFill>
                <a:cs typeface="Osaka"/>
              </a:rPr>
              <a:t> </a:t>
            </a:r>
            <a:r>
              <a:rPr lang="en-US" i="0" dirty="0" err="1">
                <a:solidFill>
                  <a:srgbClr val="0000FF"/>
                </a:solidFill>
                <a:cs typeface="Osaka"/>
              </a:rPr>
              <a:t>por</a:t>
            </a:r>
            <a:r>
              <a:rPr lang="en-US" i="0" dirty="0">
                <a:solidFill>
                  <a:srgbClr val="0000FF"/>
                </a:solidFill>
                <a:cs typeface="Osaka"/>
              </a:rPr>
              <a:t> la lluvia, el agua de escorrentía, </a:t>
            </a:r>
            <a:r>
              <a:rPr lang="en-US" i="0" dirty="0" err="1">
                <a:solidFill>
                  <a:srgbClr val="0000FF"/>
                </a:solidFill>
                <a:cs typeface="Osaka"/>
              </a:rPr>
              <a:t>hielo</a:t>
            </a:r>
            <a:r>
              <a:rPr lang="en-US" i="0" dirty="0">
                <a:solidFill>
                  <a:srgbClr val="0000FF"/>
                </a:solidFill>
                <a:cs typeface="Osaka"/>
              </a:rPr>
              <a:t>, </a:t>
            </a:r>
            <a:r>
              <a:rPr lang="en-US" i="0" dirty="0" err="1">
                <a:solidFill>
                  <a:srgbClr val="0000FF"/>
                </a:solidFill>
                <a:cs typeface="Osaka"/>
              </a:rPr>
              <a:t>viento</a:t>
            </a:r>
            <a:r>
              <a:rPr lang="en-US" i="0" dirty="0">
                <a:solidFill>
                  <a:srgbClr val="0000FF"/>
                </a:solidFill>
                <a:cs typeface="Osaka"/>
              </a:rPr>
              <a:t>. 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187624" y="2420888"/>
            <a:ext cx="7128792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i="0" dirty="0" err="1">
                <a:solidFill>
                  <a:srgbClr val="FF0000"/>
                </a:solidFill>
                <a:latin typeface="Chalkboard"/>
                <a:cs typeface="Chalkboard"/>
              </a:rPr>
              <a:t>Movimientos</a:t>
            </a:r>
            <a:r>
              <a:rPr lang="en-US" sz="2400" i="0" dirty="0">
                <a:solidFill>
                  <a:srgbClr val="FF0000"/>
                </a:solidFill>
                <a:latin typeface="Chalkboard"/>
                <a:cs typeface="Chalkboard"/>
              </a:rPr>
              <a:t> en </a:t>
            </a:r>
            <a:r>
              <a:rPr lang="en-US" sz="2400" i="0" dirty="0" err="1" smtClean="0">
                <a:solidFill>
                  <a:srgbClr val="FF0000"/>
                </a:solidFill>
                <a:latin typeface="Chalkboard"/>
                <a:cs typeface="Chalkboard"/>
              </a:rPr>
              <a:t>masa</a:t>
            </a:r>
            <a:endParaRPr lang="en-US" sz="2400" i="0" dirty="0">
              <a:solidFill>
                <a:srgbClr val="FF0000"/>
              </a:solidFill>
              <a:latin typeface="Chalkboard"/>
              <a:cs typeface="Chalkboard"/>
            </a:endParaRPr>
          </a:p>
          <a:p>
            <a:pPr>
              <a:defRPr/>
            </a:pPr>
            <a:endParaRPr lang="en-US" i="0" dirty="0">
              <a:solidFill>
                <a:srgbClr val="FF0000"/>
              </a:solidFill>
              <a:latin typeface="Chalkboard"/>
              <a:cs typeface="Chalkboard"/>
            </a:endParaRPr>
          </a:p>
          <a:p>
            <a:pPr>
              <a:defRPr/>
            </a:pPr>
            <a:r>
              <a:rPr lang="en-US" i="0" dirty="0">
                <a:solidFill>
                  <a:srgbClr val="FF0000"/>
                </a:solidFill>
                <a:latin typeface="Chalkboard"/>
                <a:cs typeface="Chalkboard"/>
              </a:rPr>
              <a:t>1.  </a:t>
            </a:r>
            <a:r>
              <a:rPr lang="en-US" i="0" dirty="0" err="1">
                <a:solidFill>
                  <a:srgbClr val="FF0000"/>
                </a:solidFill>
                <a:latin typeface="Chalkboard"/>
                <a:cs typeface="Chalkboard"/>
              </a:rPr>
              <a:t>Solifluxión</a:t>
            </a:r>
            <a:r>
              <a:rPr lang="en-US" i="0" dirty="0">
                <a:solidFill>
                  <a:srgbClr val="FF0000"/>
                </a:solidFill>
                <a:latin typeface="Chalkboard"/>
                <a:cs typeface="Chalkboard"/>
              </a:rPr>
              <a:t> / </a:t>
            </a:r>
            <a:r>
              <a:rPr lang="en-US" i="0" dirty="0" err="1">
                <a:solidFill>
                  <a:srgbClr val="FF0000"/>
                </a:solidFill>
                <a:latin typeface="Chalkboard"/>
                <a:cs typeface="Chalkboard"/>
              </a:rPr>
              <a:t>reptación</a:t>
            </a:r>
            <a:r>
              <a:rPr lang="en-US" i="0" dirty="0">
                <a:solidFill>
                  <a:srgbClr val="0000FF"/>
                </a:solidFill>
                <a:latin typeface="Chalkboard"/>
                <a:cs typeface="Chalkboard"/>
              </a:rPr>
              <a:t> (</a:t>
            </a:r>
            <a:r>
              <a:rPr lang="en-US" dirty="0">
                <a:solidFill>
                  <a:srgbClr val="0000FF"/>
                </a:solidFill>
                <a:latin typeface="Chalkboard"/>
                <a:cs typeface="Chalkboard"/>
              </a:rPr>
              <a:t>soil creep</a:t>
            </a:r>
            <a:r>
              <a:rPr lang="en-US" i="0" dirty="0">
                <a:solidFill>
                  <a:srgbClr val="0000FF"/>
                </a:solidFill>
                <a:latin typeface="Chalkboard"/>
                <a:cs typeface="Chalkboard"/>
              </a:rPr>
              <a:t>): </a:t>
            </a:r>
          </a:p>
          <a:p>
            <a:pPr>
              <a:defRPr/>
            </a:pPr>
            <a:r>
              <a:rPr lang="en-US" i="0" dirty="0">
                <a:solidFill>
                  <a:srgbClr val="0000FF"/>
                </a:solidFill>
                <a:latin typeface="Chalkboard"/>
                <a:cs typeface="Chalkboard"/>
              </a:rPr>
              <a:t>       </a:t>
            </a:r>
            <a:r>
              <a:rPr lang="en-US" i="0" dirty="0" err="1">
                <a:solidFill>
                  <a:srgbClr val="0000FF"/>
                </a:solidFill>
                <a:latin typeface="Chalkboard"/>
                <a:cs typeface="Chalkboard"/>
              </a:rPr>
              <a:t>movimiento</a:t>
            </a:r>
            <a:r>
              <a:rPr lang="en-US" i="0" dirty="0">
                <a:solidFill>
                  <a:srgbClr val="0000FF"/>
                </a:solidFill>
                <a:latin typeface="Chalkboard"/>
                <a:cs typeface="Chalkboard"/>
              </a:rPr>
              <a:t> </a:t>
            </a:r>
            <a:r>
              <a:rPr lang="en-US" i="0" dirty="0" err="1">
                <a:solidFill>
                  <a:srgbClr val="0000FF"/>
                </a:solidFill>
                <a:latin typeface="Chalkboard"/>
                <a:cs typeface="Chalkboard"/>
              </a:rPr>
              <a:t>muy</a:t>
            </a:r>
            <a:r>
              <a:rPr lang="en-US" i="0" dirty="0">
                <a:solidFill>
                  <a:srgbClr val="0000FF"/>
                </a:solidFill>
                <a:latin typeface="Chalkboard"/>
                <a:cs typeface="Chalkboard"/>
              </a:rPr>
              <a:t> lento del </a:t>
            </a:r>
            <a:r>
              <a:rPr lang="en-US" i="0" dirty="0" err="1">
                <a:solidFill>
                  <a:srgbClr val="0000FF"/>
                </a:solidFill>
                <a:latin typeface="Chalkboard"/>
                <a:cs typeface="Chalkboard"/>
              </a:rPr>
              <a:t>regolito</a:t>
            </a:r>
            <a:endParaRPr lang="en-US" i="0" dirty="0">
              <a:solidFill>
                <a:srgbClr val="0000FF"/>
              </a:solidFill>
              <a:latin typeface="Chalkboard"/>
              <a:cs typeface="Chalkboard"/>
            </a:endParaRPr>
          </a:p>
          <a:p>
            <a:pPr>
              <a:defRPr/>
            </a:pPr>
            <a:r>
              <a:rPr lang="en-US" i="0" dirty="0">
                <a:solidFill>
                  <a:srgbClr val="FF0000"/>
                </a:solidFill>
                <a:latin typeface="Chalkboard"/>
                <a:cs typeface="Chalkboard"/>
              </a:rPr>
              <a:t>2</a:t>
            </a:r>
            <a:r>
              <a:rPr lang="en-US" i="0" dirty="0" smtClean="0">
                <a:solidFill>
                  <a:srgbClr val="FF0000"/>
                </a:solidFill>
                <a:latin typeface="Chalkboard"/>
                <a:cs typeface="Chalkboard"/>
              </a:rPr>
              <a:t>.  </a:t>
            </a:r>
            <a:r>
              <a:rPr lang="en-US" i="0" dirty="0" err="1" smtClean="0">
                <a:solidFill>
                  <a:srgbClr val="FF0000"/>
                </a:solidFill>
                <a:latin typeface="Chalkboard"/>
                <a:cs typeface="Chalkboard"/>
              </a:rPr>
              <a:t>Deslizamientos</a:t>
            </a:r>
            <a:r>
              <a:rPr lang="en-US" i="0" dirty="0" smtClean="0">
                <a:solidFill>
                  <a:srgbClr val="0000FF"/>
                </a:solidFill>
                <a:latin typeface="Chalkboard"/>
                <a:cs typeface="Chalkboard"/>
              </a:rPr>
              <a:t> </a:t>
            </a:r>
            <a:r>
              <a:rPr lang="en-US" i="0" dirty="0">
                <a:solidFill>
                  <a:srgbClr val="0000FF"/>
                </a:solidFill>
                <a:latin typeface="Chalkboard"/>
                <a:cs typeface="Chalkboard"/>
              </a:rPr>
              <a:t>(</a:t>
            </a:r>
            <a:r>
              <a:rPr lang="en-US" dirty="0">
                <a:solidFill>
                  <a:srgbClr val="0000FF"/>
                </a:solidFill>
                <a:latin typeface="Chalkboard"/>
                <a:cs typeface="Chalkboard"/>
              </a:rPr>
              <a:t>Landslides</a:t>
            </a:r>
            <a:r>
              <a:rPr lang="en-US" i="0" dirty="0">
                <a:solidFill>
                  <a:srgbClr val="0000FF"/>
                </a:solidFill>
                <a:latin typeface="Chalkboard"/>
                <a:cs typeface="Chalkboard"/>
              </a:rPr>
              <a:t>) </a:t>
            </a:r>
          </a:p>
          <a:p>
            <a:pPr>
              <a:defRPr/>
            </a:pPr>
            <a:r>
              <a:rPr lang="en-US" i="0" dirty="0" smtClean="0">
                <a:solidFill>
                  <a:srgbClr val="0000FF"/>
                </a:solidFill>
                <a:latin typeface="Chalkboard"/>
                <a:cs typeface="Chalkboard"/>
              </a:rPr>
              <a:t>       Gran </a:t>
            </a:r>
            <a:r>
              <a:rPr lang="en-US" i="0" dirty="0" err="1" smtClean="0">
                <a:solidFill>
                  <a:srgbClr val="0000FF"/>
                </a:solidFill>
                <a:latin typeface="Chalkboard"/>
                <a:cs typeface="Chalkboard"/>
              </a:rPr>
              <a:t>volumen</a:t>
            </a:r>
            <a:r>
              <a:rPr lang="en-US" i="0" dirty="0" smtClean="0">
                <a:solidFill>
                  <a:srgbClr val="0000FF"/>
                </a:solidFill>
                <a:latin typeface="Chalkboard"/>
                <a:cs typeface="Chalkboard"/>
              </a:rPr>
              <a:t> de </a:t>
            </a:r>
            <a:r>
              <a:rPr lang="en-US" i="0" dirty="0" err="1">
                <a:solidFill>
                  <a:srgbClr val="0000FF"/>
                </a:solidFill>
                <a:latin typeface="Chalkboard"/>
                <a:cs typeface="Chalkboard"/>
              </a:rPr>
              <a:t>roca</a:t>
            </a:r>
            <a:r>
              <a:rPr lang="en-US" i="0" dirty="0">
                <a:solidFill>
                  <a:srgbClr val="0000FF"/>
                </a:solidFill>
                <a:latin typeface="Chalkboard"/>
                <a:cs typeface="Chalkboard"/>
              </a:rPr>
              <a:t> que se </a:t>
            </a:r>
            <a:r>
              <a:rPr lang="en-US" i="0" dirty="0" err="1">
                <a:solidFill>
                  <a:srgbClr val="0000FF"/>
                </a:solidFill>
                <a:latin typeface="Chalkboard"/>
                <a:cs typeface="Chalkboard"/>
              </a:rPr>
              <a:t>desliza</a:t>
            </a:r>
            <a:r>
              <a:rPr lang="en-US" i="0" dirty="0">
                <a:solidFill>
                  <a:srgbClr val="0000FF"/>
                </a:solidFill>
                <a:latin typeface="Chalkboard"/>
                <a:cs typeface="Chalkboard"/>
              </a:rPr>
              <a:t> </a:t>
            </a:r>
            <a:r>
              <a:rPr lang="en-US" i="0" dirty="0" err="1">
                <a:solidFill>
                  <a:srgbClr val="0000FF"/>
                </a:solidFill>
                <a:latin typeface="Chalkboard"/>
                <a:cs typeface="Chalkboard"/>
              </a:rPr>
              <a:t>sobre</a:t>
            </a:r>
            <a:r>
              <a:rPr lang="en-US" i="0" dirty="0">
                <a:solidFill>
                  <a:srgbClr val="0000FF"/>
                </a:solidFill>
                <a:latin typeface="Chalkboard"/>
                <a:cs typeface="Chalkboard"/>
              </a:rPr>
              <a:t> un </a:t>
            </a:r>
            <a:r>
              <a:rPr lang="en-US" i="0" dirty="0" err="1">
                <a:solidFill>
                  <a:srgbClr val="0000FF"/>
                </a:solidFill>
                <a:latin typeface="Chalkboard"/>
                <a:cs typeface="Chalkboard"/>
              </a:rPr>
              <a:t>plano</a:t>
            </a:r>
            <a:endParaRPr lang="en-US" i="0" dirty="0">
              <a:solidFill>
                <a:srgbClr val="0000FF"/>
              </a:solidFill>
              <a:latin typeface="Chalkboard"/>
              <a:cs typeface="Chalkboard"/>
            </a:endParaRPr>
          </a:p>
          <a:p>
            <a:pPr>
              <a:defRPr/>
            </a:pPr>
            <a:r>
              <a:rPr lang="en-US" i="0" dirty="0">
                <a:solidFill>
                  <a:srgbClr val="FF0000"/>
                </a:solidFill>
                <a:latin typeface="Chalkboard"/>
                <a:cs typeface="Chalkboard"/>
              </a:rPr>
              <a:t>3.  </a:t>
            </a:r>
            <a:r>
              <a:rPr lang="en-US" i="0" dirty="0" err="1">
                <a:solidFill>
                  <a:srgbClr val="FF0000"/>
                </a:solidFill>
                <a:latin typeface="Chalkboard"/>
                <a:cs typeface="Chalkboard"/>
              </a:rPr>
              <a:t>Desprendimientos</a:t>
            </a:r>
            <a:r>
              <a:rPr lang="en-US" i="0" dirty="0">
                <a:solidFill>
                  <a:srgbClr val="FF0000"/>
                </a:solidFill>
                <a:latin typeface="Chalkboard"/>
                <a:cs typeface="Chalkboard"/>
              </a:rPr>
              <a:t> / </a:t>
            </a:r>
            <a:r>
              <a:rPr lang="en-US" i="0" dirty="0" err="1">
                <a:solidFill>
                  <a:srgbClr val="FF0000"/>
                </a:solidFill>
                <a:latin typeface="Chalkboard"/>
                <a:cs typeface="Chalkboard"/>
              </a:rPr>
              <a:t>Desplomes</a:t>
            </a:r>
            <a:r>
              <a:rPr lang="en-US" i="0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i="0" dirty="0">
                <a:solidFill>
                  <a:srgbClr val="0000FF"/>
                </a:solidFill>
                <a:latin typeface="Chalkboard"/>
                <a:cs typeface="Chalkboard"/>
              </a:rPr>
              <a:t>(rock fall):</a:t>
            </a:r>
          </a:p>
          <a:p>
            <a:pPr>
              <a:defRPr/>
            </a:pPr>
            <a:r>
              <a:rPr lang="en-US" i="0" dirty="0">
                <a:solidFill>
                  <a:srgbClr val="FF0000"/>
                </a:solidFill>
                <a:latin typeface="Chalkboard"/>
                <a:cs typeface="Chalkboard"/>
              </a:rPr>
              <a:t>      </a:t>
            </a:r>
            <a:r>
              <a:rPr lang="en-US" i="0" dirty="0">
                <a:solidFill>
                  <a:srgbClr val="0000FF"/>
                </a:solidFill>
                <a:latin typeface="Chalkboard"/>
                <a:cs typeface="Chalkboard"/>
              </a:rPr>
              <a:t> </a:t>
            </a:r>
            <a:r>
              <a:rPr lang="en-US" i="0" dirty="0" err="1">
                <a:solidFill>
                  <a:srgbClr val="0000FF"/>
                </a:solidFill>
                <a:latin typeface="Chalkboard"/>
                <a:cs typeface="Chalkboard"/>
              </a:rPr>
              <a:t>C</a:t>
            </a:r>
            <a:r>
              <a:rPr lang="en-US" i="0" dirty="0" err="1" smtClean="0">
                <a:solidFill>
                  <a:srgbClr val="0000FF"/>
                </a:solidFill>
                <a:latin typeface="Chalkboard"/>
                <a:cs typeface="Chalkboard"/>
              </a:rPr>
              <a:t>aída</a:t>
            </a:r>
            <a:r>
              <a:rPr lang="en-US" i="0" dirty="0" smtClean="0">
                <a:solidFill>
                  <a:srgbClr val="0000FF"/>
                </a:solidFill>
                <a:latin typeface="Chalkboard"/>
                <a:cs typeface="Chalkboard"/>
              </a:rPr>
              <a:t> </a:t>
            </a:r>
            <a:r>
              <a:rPr lang="en-US" i="0" dirty="0" err="1" smtClean="0">
                <a:solidFill>
                  <a:srgbClr val="0000FF"/>
                </a:solidFill>
                <a:latin typeface="Chalkboard"/>
                <a:cs typeface="Chalkboard"/>
              </a:rPr>
              <a:t>libre</a:t>
            </a:r>
            <a:r>
              <a:rPr lang="en-US" i="0" dirty="0" smtClean="0">
                <a:solidFill>
                  <a:srgbClr val="0000FF"/>
                </a:solidFill>
                <a:latin typeface="Chalkboard"/>
                <a:cs typeface="Chalkboard"/>
              </a:rPr>
              <a:t> </a:t>
            </a:r>
            <a:r>
              <a:rPr lang="en-US" i="0" dirty="0">
                <a:solidFill>
                  <a:srgbClr val="0000FF"/>
                </a:solidFill>
                <a:latin typeface="Chalkboard"/>
                <a:cs typeface="Chalkboard"/>
              </a:rPr>
              <a:t>de parte de </a:t>
            </a:r>
            <a:r>
              <a:rPr lang="en-US" i="0" dirty="0" smtClean="0">
                <a:solidFill>
                  <a:srgbClr val="0000FF"/>
                </a:solidFill>
                <a:latin typeface="Chalkboard"/>
                <a:cs typeface="Chalkboard"/>
              </a:rPr>
              <a:t>una pared rocosa</a:t>
            </a:r>
            <a:endParaRPr lang="en-US" i="0" dirty="0">
              <a:solidFill>
                <a:srgbClr val="0000FF"/>
              </a:solidFill>
              <a:latin typeface="Chalkboard"/>
              <a:cs typeface="Chalkboard"/>
            </a:endParaRPr>
          </a:p>
          <a:p>
            <a:pPr marL="342900" indent="-342900">
              <a:buFontTx/>
              <a:buAutoNum type="arabicPeriod" startAt="4"/>
              <a:defRPr/>
            </a:pPr>
            <a:r>
              <a:rPr lang="en-US" i="0" dirty="0">
                <a:solidFill>
                  <a:srgbClr val="FF0000"/>
                </a:solidFill>
                <a:latin typeface="Chalkboard"/>
                <a:cs typeface="Chalkboard"/>
              </a:rPr>
              <a:t>Flujos </a:t>
            </a:r>
            <a:r>
              <a:rPr lang="en-US" i="0" dirty="0">
                <a:solidFill>
                  <a:srgbClr val="0000FF"/>
                </a:solidFill>
                <a:latin typeface="Chalkboard"/>
                <a:cs typeface="Chalkboard"/>
              </a:rPr>
              <a:t>(coladas) canalizados por valles y rios</a:t>
            </a:r>
          </a:p>
          <a:p>
            <a:pPr marL="541338">
              <a:defRPr/>
            </a:pPr>
            <a:r>
              <a:rPr lang="en-US" i="0" dirty="0">
                <a:solidFill>
                  <a:srgbClr val="0000FF"/>
                </a:solidFill>
                <a:latin typeface="Chalkboard"/>
                <a:cs typeface="Chalkboard"/>
              </a:rPr>
              <a:t>Avalancha de rocas, Debris flow (rocas y barro), mud flow (barro), Lahar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475656" y="116632"/>
            <a:ext cx="4243018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i="0">
                <a:latin typeface="Chalkboard"/>
                <a:cs typeface="Chalkboard"/>
              </a:rPr>
              <a:t>movimientos de ladera</a:t>
            </a:r>
          </a:p>
        </p:txBody>
      </p:sp>
    </p:spTree>
    <p:extLst>
      <p:ext uri="{BB962C8B-B14F-4D97-AF65-F5344CB8AC3E}">
        <p14:creationId xmlns:p14="http://schemas.microsoft.com/office/powerpoint/2010/main" val="1250860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04664"/>
            <a:ext cx="8348825" cy="571807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51520" y="116632"/>
            <a:ext cx="21306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i="0">
                <a:solidFill>
                  <a:srgbClr val="000000"/>
                </a:solidFill>
                <a:latin typeface="Chalkboard"/>
                <a:cs typeface="Chalkboard"/>
              </a:rPr>
              <a:t>Movimientos en masa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3275856" y="5949280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>
                <a:solidFill>
                  <a:srgbClr val="FF0000"/>
                </a:solidFill>
                <a:latin typeface="Chalkboard"/>
                <a:cs typeface="Chalkboard"/>
              </a:rPr>
              <a:t>SOLIFLUXIÓN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860032" y="5085184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>
                <a:solidFill>
                  <a:srgbClr val="FF0000"/>
                </a:solidFill>
                <a:latin typeface="Chalkboard"/>
                <a:cs typeface="Chalkboard"/>
              </a:rPr>
              <a:t>DESLIZAMIENTO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6588224" y="4077072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>
                <a:solidFill>
                  <a:srgbClr val="FF0000"/>
                </a:solidFill>
                <a:latin typeface="Chalkboard"/>
                <a:cs typeface="Chalkboard"/>
              </a:rPr>
              <a:t>DEBRIS FLOW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7668344" y="2924944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>
                <a:solidFill>
                  <a:srgbClr val="FF0000"/>
                </a:solidFill>
                <a:latin typeface="Chalkboard"/>
                <a:cs typeface="Chalkboard"/>
              </a:rPr>
              <a:t>AVALANCHA</a:t>
            </a:r>
          </a:p>
          <a:p>
            <a:pPr algn="ctr"/>
            <a:r>
              <a:rPr lang="es-ES_tradnl" sz="1200">
                <a:solidFill>
                  <a:srgbClr val="FF0000"/>
                </a:solidFill>
                <a:latin typeface="Chalkboard"/>
                <a:cs typeface="Chalkboard"/>
              </a:rPr>
              <a:t> DE ROCAS</a:t>
            </a:r>
          </a:p>
        </p:txBody>
      </p:sp>
    </p:spTree>
    <p:extLst>
      <p:ext uri="{BB962C8B-B14F-4D97-AF65-F5344CB8AC3E}">
        <p14:creationId xmlns:p14="http://schemas.microsoft.com/office/powerpoint/2010/main" val="4127237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1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379" y="44624"/>
            <a:ext cx="7604125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9941" name="Text Box 1029"/>
          <p:cNvSpPr txBox="1">
            <a:spLocks noChangeArrowheads="1"/>
          </p:cNvSpPr>
          <p:nvPr/>
        </p:nvSpPr>
        <p:spPr bwMode="auto">
          <a:xfrm>
            <a:off x="5652120" y="5805264"/>
            <a:ext cx="333249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i="0">
                <a:solidFill>
                  <a:srgbClr val="0000FF"/>
                </a:solidFill>
                <a:latin typeface="Chalkboard"/>
                <a:cs typeface="Chalkboard"/>
              </a:rPr>
              <a:t>Solifluxion / Reptación</a:t>
            </a:r>
          </a:p>
          <a:p>
            <a:pPr>
              <a:defRPr/>
            </a:pPr>
            <a:r>
              <a:rPr lang="en-US" i="0">
                <a:solidFill>
                  <a:srgbClr val="0000FF"/>
                </a:solidFill>
                <a:latin typeface="Chalkboard"/>
                <a:cs typeface="Chalkboard"/>
              </a:rPr>
              <a:t> (soil creep)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3933056"/>
            <a:ext cx="3203848" cy="2177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29"/>
          <p:cNvSpPr txBox="1">
            <a:spLocks noChangeArrowheads="1"/>
          </p:cNvSpPr>
          <p:nvPr/>
        </p:nvSpPr>
        <p:spPr bwMode="auto">
          <a:xfrm>
            <a:off x="755576" y="5877272"/>
            <a:ext cx="772911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0">
                <a:solidFill>
                  <a:srgbClr val="0000FF"/>
                </a:solidFill>
                <a:latin typeface="Chalkboard"/>
                <a:cs typeface="Chalkboard"/>
              </a:rPr>
              <a:t>lenguas de solifluxión / gelifluxión en la ladera de un valle glaciar de los Alpes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8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7200"/>
            <a:ext cx="4397375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4149725" cy="272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683568" y="1340768"/>
            <a:ext cx="353047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i="0">
                <a:solidFill>
                  <a:srgbClr val="FF0000"/>
                </a:solidFill>
                <a:latin typeface="Chalkboard"/>
                <a:cs typeface="Chalkboard"/>
              </a:rPr>
              <a:t>Deslizamiento rotacional </a:t>
            </a:r>
          </a:p>
          <a:p>
            <a:pPr>
              <a:defRPr/>
            </a:pPr>
            <a:r>
              <a:rPr lang="en-US" sz="1800">
                <a:solidFill>
                  <a:srgbClr val="0000FF"/>
                </a:solidFill>
                <a:latin typeface="Chalkboard"/>
                <a:cs typeface="Chalkboard"/>
              </a:rPr>
              <a:t>(Slump / Rotational landslide)</a:t>
            </a:r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323528" y="4149080"/>
            <a:ext cx="4104456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i="0">
                <a:solidFill>
                  <a:srgbClr val="FF0000"/>
                </a:solidFill>
                <a:latin typeface="Chalkboard"/>
                <a:cs typeface="Chalkboard"/>
              </a:rPr>
              <a:t>Deslizamiento translacional</a:t>
            </a:r>
          </a:p>
          <a:p>
            <a:pPr>
              <a:defRPr/>
            </a:pPr>
            <a:r>
              <a:rPr lang="en-US" sz="1800">
                <a:solidFill>
                  <a:srgbClr val="0000FF"/>
                </a:solidFill>
                <a:latin typeface="Chalkboard"/>
                <a:cs typeface="Chalkboard"/>
              </a:rPr>
              <a:t>(Translational Landslide)</a:t>
            </a:r>
          </a:p>
          <a:p>
            <a:pPr>
              <a:defRPr/>
            </a:pPr>
            <a:endParaRPr lang="en-US" sz="1800" i="0">
              <a:solidFill>
                <a:srgbClr val="0000FF"/>
              </a:solidFill>
              <a:latin typeface="Chalkboard"/>
              <a:cs typeface="Chalkboard"/>
            </a:endParaRPr>
          </a:p>
          <a:p>
            <a:pPr>
              <a:defRPr/>
            </a:pPr>
            <a:r>
              <a:rPr lang="en-US" sz="1800" i="0">
                <a:solidFill>
                  <a:srgbClr val="0000FF"/>
                </a:solidFill>
                <a:latin typeface="Chalkboard"/>
                <a:cs typeface="Chalkboard"/>
              </a:rPr>
              <a:t>movimiento sobre una superficie previa: una falla, un estrato de arcilla, etc. </a:t>
            </a:r>
          </a:p>
        </p:txBody>
      </p:sp>
      <p:sp>
        <p:nvSpPr>
          <p:cNvPr id="38924" name="Line 12"/>
          <p:cNvSpPr>
            <a:spLocks noChangeShapeType="1"/>
          </p:cNvSpPr>
          <p:nvPr/>
        </p:nvSpPr>
        <p:spPr bwMode="auto">
          <a:xfrm flipV="1">
            <a:off x="4067944" y="4437112"/>
            <a:ext cx="936104" cy="7200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38926" name="Text Box 14"/>
          <p:cNvSpPr txBox="1">
            <a:spLocks noChangeArrowheads="1"/>
          </p:cNvSpPr>
          <p:nvPr/>
        </p:nvSpPr>
        <p:spPr bwMode="auto">
          <a:xfrm>
            <a:off x="5394325" y="171450"/>
            <a:ext cx="1087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i="0">
                <a:latin typeface="Chalkboard"/>
                <a:cs typeface="Chalkboard"/>
              </a:rPr>
              <a:t>escarpe</a:t>
            </a:r>
          </a:p>
        </p:txBody>
      </p:sp>
      <p:sp>
        <p:nvSpPr>
          <p:cNvPr id="38927" name="Line 15"/>
          <p:cNvSpPr>
            <a:spLocks noChangeShapeType="1"/>
          </p:cNvSpPr>
          <p:nvPr/>
        </p:nvSpPr>
        <p:spPr bwMode="auto">
          <a:xfrm>
            <a:off x="5867400" y="5334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251520" y="116632"/>
            <a:ext cx="21306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i="0">
                <a:solidFill>
                  <a:srgbClr val="000000"/>
                </a:solidFill>
                <a:latin typeface="Chalkboard"/>
                <a:cs typeface="Chalkboard"/>
              </a:rPr>
              <a:t>Movimientos en masa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2" descr="La Conchita 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167" y="17463"/>
            <a:ext cx="4583113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251520" y="116632"/>
            <a:ext cx="21306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i="0">
                <a:solidFill>
                  <a:srgbClr val="000000"/>
                </a:solidFill>
                <a:latin typeface="Chalkboard"/>
                <a:cs typeface="Chalkboard"/>
              </a:rPr>
              <a:t>Movimientos en masa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 OS:Users:Dom:Library:Application Support:Microsoft:Office:User Templates:Blank Presentation</Template>
  <TotalTime>1664</TotalTime>
  <Words>588</Words>
  <Application>Microsoft Macintosh PowerPoint</Application>
  <PresentationFormat>Presentación en pantalla (4:3)</PresentationFormat>
  <Paragraphs>104</Paragraphs>
  <Slides>25</Slides>
  <Notes>10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6" baseType="lpstr">
      <vt:lpstr>Blank Presentation</vt:lpstr>
      <vt:lpstr>procesos de ladera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Universidad de Granada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Domingo Aerden</dc:creator>
  <cp:lastModifiedBy>Domingo</cp:lastModifiedBy>
  <cp:revision>132</cp:revision>
  <dcterms:created xsi:type="dcterms:W3CDTF">2007-11-27T17:41:23Z</dcterms:created>
  <dcterms:modified xsi:type="dcterms:W3CDTF">2023-11-14T11:59:13Z</dcterms:modified>
</cp:coreProperties>
</file>