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1" r:id="rId2"/>
    <p:sldId id="285" r:id="rId3"/>
    <p:sldId id="324" r:id="rId4"/>
    <p:sldId id="312" r:id="rId5"/>
    <p:sldId id="310" r:id="rId6"/>
    <p:sldId id="313" r:id="rId7"/>
    <p:sldId id="284" r:id="rId8"/>
    <p:sldId id="314" r:id="rId9"/>
    <p:sldId id="322" r:id="rId10"/>
    <p:sldId id="258" r:id="rId11"/>
    <p:sldId id="278" r:id="rId12"/>
    <p:sldId id="344" r:id="rId13"/>
    <p:sldId id="270" r:id="rId14"/>
    <p:sldId id="271" r:id="rId15"/>
    <p:sldId id="272" r:id="rId16"/>
    <p:sldId id="334" r:id="rId17"/>
    <p:sldId id="320" r:id="rId18"/>
    <p:sldId id="327" r:id="rId19"/>
    <p:sldId id="340" r:id="rId20"/>
    <p:sldId id="339" r:id="rId21"/>
    <p:sldId id="338" r:id="rId22"/>
    <p:sldId id="301" r:id="rId23"/>
    <p:sldId id="295" r:id="rId24"/>
    <p:sldId id="323" r:id="rId25"/>
    <p:sldId id="336" r:id="rId26"/>
    <p:sldId id="343" r:id="rId27"/>
    <p:sldId id="335" r:id="rId28"/>
    <p:sldId id="318" r:id="rId29"/>
    <p:sldId id="302" r:id="rId30"/>
    <p:sldId id="341" r:id="rId31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C2FE"/>
    <a:srgbClr val="FECB76"/>
    <a:srgbClr val="FEFFC2"/>
    <a:srgbClr val="787238"/>
    <a:srgbClr val="A34447"/>
    <a:srgbClr val="C02B4B"/>
    <a:srgbClr val="DC1427"/>
    <a:srgbClr val="F4AF61"/>
    <a:srgbClr val="D9D9D9"/>
    <a:srgbClr val="FDA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-120" y="-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32BB1-3693-0942-9099-EBBE554113A6}" type="datetimeFigureOut">
              <a:t>13/11/23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B7B24-7CEA-DD42-88E9-A07148CB6847}" type="slidenum"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65598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AB42B87-C21E-3742-B32D-38149526197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54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58AAD-71D5-034A-B511-08532CF7EFD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F7D74-522B-8144-B2C0-58D90835AEE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00E43-4320-714C-81CE-24899D65CF2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47EFCD-E208-2442-9D23-3ECF38564F1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D56C7B-CCB5-AF48-AFA5-7CD4B037071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AAE41-C975-C94E-8B2F-1AC3EAA6572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90CFDB-8F54-2747-8760-CD66FEFA2D9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2D5419-D990-E640-80DC-23325E9A7AD0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2D5419-D990-E640-80DC-23325E9A7AD0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42FF59-3665-0441-8353-738341B1DEF0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6B0910-76EC-3D4F-B37B-559DB003D1A1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8FF27E-0FBD-CA44-9B1E-1E63EF70DC0B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EA20C-20D8-8843-8B18-4817236C67B0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B54F4-7C7B-DE49-A52F-47F02AEF9BC2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C100F-E23B-FC42-9C3F-7F124DE3B8B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8D978E-EFEB-1740-814E-09066B11694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443723-7B1D-FC48-9751-8EC34311107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8D978E-EFEB-1740-814E-09066B116941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6782D-AE33-1341-A812-FA9C37F77377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BE83A5-E043-7347-82DE-AFE14270534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CBD1BD-1C4F-BC45-B8B3-916C2804A18F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714DF9-72C3-C843-8B37-98B8B5BBC76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5B2537-198E-824E-8DA2-8CCC1EF8B1F5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4D6DE0-984F-C84F-A4C0-F05C62F6AA2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ED406C-42A1-FE44-83E2-101331FCB62E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E5A55A-5F1A-064C-8397-EFA999F6ABE8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2CEE19-6E46-3F4C-96C8-FF97705719C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249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4E582-1CC2-104D-85B1-9BE977DF4683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17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0D0FA-60A3-434D-B0E7-6DCC8B629ED3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426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D04EE-9B7E-B544-B905-294A6A571FF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572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EE117-B3C2-8543-9C43-3F1FE54EE6C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154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CFE46-6A14-4049-BC51-C00638A96431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01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53F71-5ECE-5846-8780-2B1777D5D13F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484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9908-F902-2248-A63A-D6AF42327394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7291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77DBB-A795-6444-9A15-7ECE0576ECDF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404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B9331-6B42-8A48-A12A-336294BC9920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352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83E8B-A50C-E947-81F5-F13E1D38AAA3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759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EA03-82EC-754A-837F-887F22507D55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40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A5DBEB0-9C3F-1D46-8663-513B35A99488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jpg"/><Relationship Id="rId11" Type="http://schemas.openxmlformats.org/officeDocument/2006/relationships/image" Target="../media/image34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-22225"/>
            <a:ext cx="8534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2863" y="5746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Verdana" charset="0"/>
              <a:cs typeface="+mn-cs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263650" y="2486025"/>
            <a:ext cx="1506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MACIZO</a:t>
            </a:r>
          </a:p>
          <a:p>
            <a:pPr>
              <a:defRPr/>
            </a:pPr>
            <a:endParaRPr lang="es-ES_tradnl">
              <a:latin typeface="Verdana" charset="0"/>
              <a:cs typeface="+mn-cs"/>
            </a:endParaRPr>
          </a:p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IBERICO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57200" y="6400800"/>
            <a:ext cx="685800" cy="381000"/>
          </a:xfrm>
          <a:prstGeom prst="rect">
            <a:avLst/>
          </a:prstGeom>
          <a:solidFill>
            <a:srgbClr val="FDA5D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895600" y="6400800"/>
            <a:ext cx="685800" cy="381000"/>
          </a:xfrm>
          <a:prstGeom prst="rect">
            <a:avLst/>
          </a:prstGeom>
          <a:solidFill>
            <a:srgbClr val="53C34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5334000" y="6400800"/>
            <a:ext cx="685800" cy="381000"/>
          </a:xfrm>
          <a:prstGeom prst="rect">
            <a:avLst/>
          </a:prstGeom>
          <a:solidFill>
            <a:srgbClr val="F0EC8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071563" y="6356350"/>
            <a:ext cx="1906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PALEOZOICO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metamorficas/igneas</a:t>
            </a:r>
            <a:endParaRPr lang="es-ES_tradnl" sz="1400">
              <a:latin typeface="Verdana" charset="0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509963" y="6356350"/>
            <a:ext cx="1604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MESOZOICO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sedim. plegadas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948363" y="6357938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TERCIARIO: </a:t>
            </a:r>
            <a:r>
              <a:rPr lang="es-ES_tradnl" sz="1000">
                <a:latin typeface="Verdana" charset="0"/>
                <a:cs typeface="+mn-cs"/>
              </a:rPr>
              <a:t>rocas sedimentarias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no o poco deformadas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2723242" y="2181454"/>
            <a:ext cx="1754416" cy="1742846"/>
            <a:chOff x="2723242" y="2181454"/>
            <a:chExt cx="1754416" cy="1742846"/>
          </a:xfrm>
        </p:grpSpPr>
        <p:sp>
          <p:nvSpPr>
            <p:cNvPr id="31756" name="AutoShape 12"/>
            <p:cNvSpPr>
              <a:spLocks noChangeArrowheads="1"/>
            </p:cNvSpPr>
            <p:nvPr/>
          </p:nvSpPr>
          <p:spPr bwMode="auto">
            <a:xfrm>
              <a:off x="4249058" y="3733800"/>
              <a:ext cx="228600" cy="190500"/>
            </a:xfrm>
            <a:prstGeom prst="star5">
              <a:avLst/>
            </a:prstGeom>
            <a:solidFill>
              <a:srgbClr val="FF31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1763" name="AutoShape 19"/>
            <p:cNvSpPr>
              <a:spLocks noChangeArrowheads="1"/>
            </p:cNvSpPr>
            <p:nvPr/>
          </p:nvSpPr>
          <p:spPr bwMode="auto">
            <a:xfrm>
              <a:off x="2723242" y="2181454"/>
              <a:ext cx="228600" cy="190500"/>
            </a:xfrm>
            <a:prstGeom prst="star5">
              <a:avLst/>
            </a:prstGeom>
            <a:solidFill>
              <a:srgbClr val="FF31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pic>
        <p:nvPicPr>
          <p:cNvPr id="2" name="Imagen 1" descr="Time scale sim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80" y="2652130"/>
            <a:ext cx="2218097" cy="3184960"/>
          </a:xfrm>
          <a:prstGeom prst="rect">
            <a:avLst/>
          </a:prstGeom>
        </p:spPr>
      </p:pic>
      <p:sp>
        <p:nvSpPr>
          <p:cNvPr id="15" name="Forma libre 14"/>
          <p:cNvSpPr/>
          <p:nvPr/>
        </p:nvSpPr>
        <p:spPr>
          <a:xfrm>
            <a:off x="1636792" y="419464"/>
            <a:ext cx="501638" cy="816074"/>
          </a:xfrm>
          <a:custGeom>
            <a:avLst/>
            <a:gdLst>
              <a:gd name="connsiteX0" fmla="*/ 6653 w 501638"/>
              <a:gd name="connsiteY0" fmla="*/ 187542 h 816074"/>
              <a:gd name="connsiteX1" fmla="*/ 25329 w 501638"/>
              <a:gd name="connsiteY1" fmla="*/ 533068 h 816074"/>
              <a:gd name="connsiteX2" fmla="*/ 128044 w 501638"/>
              <a:gd name="connsiteY2" fmla="*/ 738517 h 816074"/>
              <a:gd name="connsiteX3" fmla="*/ 240097 w 501638"/>
              <a:gd name="connsiteY3" fmla="*/ 682485 h 816074"/>
              <a:gd name="connsiteX4" fmla="*/ 501555 w 501638"/>
              <a:gd name="connsiteY4" fmla="*/ 813225 h 816074"/>
              <a:gd name="connsiteX5" fmla="*/ 268111 w 501638"/>
              <a:gd name="connsiteY5" fmla="*/ 551746 h 816074"/>
              <a:gd name="connsiteX6" fmla="*/ 230760 w 501638"/>
              <a:gd name="connsiteY6" fmla="*/ 206219 h 816074"/>
              <a:gd name="connsiteX7" fmla="*/ 249435 w 501638"/>
              <a:gd name="connsiteY7" fmla="*/ 140849 h 816074"/>
              <a:gd name="connsiteX8" fmla="*/ 221422 w 501638"/>
              <a:gd name="connsiteY8" fmla="*/ 103495 h 816074"/>
              <a:gd name="connsiteX9" fmla="*/ 268111 w 501638"/>
              <a:gd name="connsiteY9" fmla="*/ 771 h 816074"/>
              <a:gd name="connsiteX10" fmla="*/ 118707 w 501638"/>
              <a:gd name="connsiteY10" fmla="*/ 159526 h 816074"/>
              <a:gd name="connsiteX11" fmla="*/ 6653 w 501638"/>
              <a:gd name="connsiteY11" fmla="*/ 187542 h 81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1638" h="816074">
                <a:moveTo>
                  <a:pt x="6653" y="187542"/>
                </a:moveTo>
                <a:cubicBezTo>
                  <a:pt x="-8910" y="249799"/>
                  <a:pt x="5097" y="441239"/>
                  <a:pt x="25329" y="533068"/>
                </a:cubicBezTo>
                <a:cubicBezTo>
                  <a:pt x="45561" y="624897"/>
                  <a:pt x="92249" y="713614"/>
                  <a:pt x="128044" y="738517"/>
                </a:cubicBezTo>
                <a:cubicBezTo>
                  <a:pt x="163839" y="763420"/>
                  <a:pt x="177845" y="670034"/>
                  <a:pt x="240097" y="682485"/>
                </a:cubicBezTo>
                <a:cubicBezTo>
                  <a:pt x="327250" y="726065"/>
                  <a:pt x="496886" y="835015"/>
                  <a:pt x="501555" y="813225"/>
                </a:cubicBezTo>
                <a:cubicBezTo>
                  <a:pt x="506224" y="791435"/>
                  <a:pt x="313244" y="652914"/>
                  <a:pt x="268111" y="551746"/>
                </a:cubicBezTo>
                <a:cubicBezTo>
                  <a:pt x="222979" y="450578"/>
                  <a:pt x="233873" y="274702"/>
                  <a:pt x="230760" y="206219"/>
                </a:cubicBezTo>
                <a:cubicBezTo>
                  <a:pt x="236985" y="184429"/>
                  <a:pt x="250991" y="157970"/>
                  <a:pt x="249435" y="140849"/>
                </a:cubicBezTo>
                <a:cubicBezTo>
                  <a:pt x="247879" y="123728"/>
                  <a:pt x="218309" y="126841"/>
                  <a:pt x="221422" y="103495"/>
                </a:cubicBezTo>
                <a:cubicBezTo>
                  <a:pt x="236985" y="69254"/>
                  <a:pt x="285230" y="-8567"/>
                  <a:pt x="268111" y="771"/>
                </a:cubicBezTo>
                <a:cubicBezTo>
                  <a:pt x="250992" y="10109"/>
                  <a:pt x="162283" y="126841"/>
                  <a:pt x="118707" y="159526"/>
                </a:cubicBezTo>
                <a:cubicBezTo>
                  <a:pt x="75131" y="192211"/>
                  <a:pt x="22216" y="125285"/>
                  <a:pt x="6653" y="187542"/>
                </a:cubicBezTo>
                <a:close/>
              </a:path>
            </a:pathLst>
          </a:custGeom>
          <a:solidFill>
            <a:srgbClr val="DC1427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Forma libre 15"/>
          <p:cNvSpPr/>
          <p:nvPr/>
        </p:nvSpPr>
        <p:spPr>
          <a:xfrm>
            <a:off x="2262505" y="505334"/>
            <a:ext cx="539194" cy="615292"/>
          </a:xfrm>
          <a:custGeom>
            <a:avLst/>
            <a:gdLst>
              <a:gd name="connsiteX0" fmla="*/ 109286 w 539194"/>
              <a:gd name="connsiteY0" fmla="*/ 36302 h 615292"/>
              <a:gd name="connsiteX1" fmla="*/ 6570 w 539194"/>
              <a:gd name="connsiteY1" fmla="*/ 316459 h 615292"/>
              <a:gd name="connsiteX2" fmla="*/ 34584 w 539194"/>
              <a:gd name="connsiteY2" fmla="*/ 428521 h 615292"/>
              <a:gd name="connsiteX3" fmla="*/ 230677 w 539194"/>
              <a:gd name="connsiteY3" fmla="*/ 549923 h 615292"/>
              <a:gd name="connsiteX4" fmla="*/ 464120 w 539194"/>
              <a:gd name="connsiteY4" fmla="*/ 615292 h 615292"/>
              <a:gd name="connsiteX5" fmla="*/ 529485 w 539194"/>
              <a:gd name="connsiteY5" fmla="*/ 568600 h 615292"/>
              <a:gd name="connsiteX6" fmla="*/ 240014 w 539194"/>
              <a:gd name="connsiteY6" fmla="*/ 456537 h 615292"/>
              <a:gd name="connsiteX7" fmla="*/ 118623 w 539194"/>
              <a:gd name="connsiteY7" fmla="*/ 353813 h 615292"/>
              <a:gd name="connsiteX8" fmla="*/ 155974 w 539194"/>
              <a:gd name="connsiteY8" fmla="*/ 204396 h 615292"/>
              <a:gd name="connsiteX9" fmla="*/ 240014 w 539194"/>
              <a:gd name="connsiteY9" fmla="*/ 17625 h 615292"/>
              <a:gd name="connsiteX10" fmla="*/ 109286 w 539194"/>
              <a:gd name="connsiteY10" fmla="*/ 36302 h 61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9194" h="615292">
                <a:moveTo>
                  <a:pt x="109286" y="36302"/>
                </a:moveTo>
                <a:cubicBezTo>
                  <a:pt x="70379" y="86108"/>
                  <a:pt x="19020" y="251089"/>
                  <a:pt x="6570" y="316459"/>
                </a:cubicBezTo>
                <a:cubicBezTo>
                  <a:pt x="-5880" y="381829"/>
                  <a:pt x="-2767" y="389610"/>
                  <a:pt x="34584" y="428521"/>
                </a:cubicBezTo>
                <a:cubicBezTo>
                  <a:pt x="71935" y="467432"/>
                  <a:pt x="165313" y="520351"/>
                  <a:pt x="230677" y="549923"/>
                </a:cubicBezTo>
                <a:lnTo>
                  <a:pt x="464120" y="615292"/>
                </a:lnTo>
                <a:cubicBezTo>
                  <a:pt x="485908" y="599728"/>
                  <a:pt x="566836" y="595059"/>
                  <a:pt x="529485" y="568600"/>
                </a:cubicBezTo>
                <a:cubicBezTo>
                  <a:pt x="492134" y="542141"/>
                  <a:pt x="308491" y="492335"/>
                  <a:pt x="240014" y="456537"/>
                </a:cubicBezTo>
                <a:cubicBezTo>
                  <a:pt x="171537" y="420739"/>
                  <a:pt x="132630" y="395836"/>
                  <a:pt x="118623" y="353813"/>
                </a:cubicBezTo>
                <a:cubicBezTo>
                  <a:pt x="104616" y="311790"/>
                  <a:pt x="135742" y="260427"/>
                  <a:pt x="155974" y="204396"/>
                </a:cubicBezTo>
                <a:cubicBezTo>
                  <a:pt x="183987" y="142139"/>
                  <a:pt x="247795" y="39415"/>
                  <a:pt x="240014" y="17625"/>
                </a:cubicBezTo>
                <a:cubicBezTo>
                  <a:pt x="232233" y="-4165"/>
                  <a:pt x="148193" y="-13504"/>
                  <a:pt x="109286" y="36302"/>
                </a:cubicBezTo>
                <a:close/>
              </a:path>
            </a:pathLst>
          </a:custGeom>
          <a:solidFill>
            <a:srgbClr val="DC1427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Forma libre 16"/>
          <p:cNvSpPr/>
          <p:nvPr/>
        </p:nvSpPr>
        <p:spPr>
          <a:xfrm>
            <a:off x="1838705" y="4097154"/>
            <a:ext cx="711555" cy="759069"/>
          </a:xfrm>
          <a:custGeom>
            <a:avLst/>
            <a:gdLst>
              <a:gd name="connsiteX0" fmla="*/ 701165 w 711555"/>
              <a:gd name="connsiteY0" fmla="*/ 758894 h 759069"/>
              <a:gd name="connsiteX1" fmla="*/ 589112 w 711555"/>
              <a:gd name="connsiteY1" fmla="*/ 684185 h 759069"/>
              <a:gd name="connsiteX2" fmla="*/ 308979 w 711555"/>
              <a:gd name="connsiteY2" fmla="*/ 525430 h 759069"/>
              <a:gd name="connsiteX3" fmla="*/ 262291 w 711555"/>
              <a:gd name="connsiteY3" fmla="*/ 385352 h 759069"/>
              <a:gd name="connsiteX4" fmla="*/ 94211 w 711555"/>
              <a:gd name="connsiteY4" fmla="*/ 329320 h 759069"/>
              <a:gd name="connsiteX5" fmla="*/ 833 w 711555"/>
              <a:gd name="connsiteY5" fmla="*/ 11809 h 759069"/>
              <a:gd name="connsiteX6" fmla="*/ 150238 w 711555"/>
              <a:gd name="connsiteY6" fmla="*/ 86518 h 759069"/>
              <a:gd name="connsiteX7" fmla="*/ 271628 w 711555"/>
              <a:gd name="connsiteY7" fmla="*/ 263950 h 759069"/>
              <a:gd name="connsiteX8" fmla="*/ 355668 w 711555"/>
              <a:gd name="connsiteY8" fmla="*/ 329320 h 759069"/>
              <a:gd name="connsiteX9" fmla="*/ 411695 w 711555"/>
              <a:gd name="connsiteY9" fmla="*/ 469399 h 759069"/>
              <a:gd name="connsiteX10" fmla="*/ 589112 w 711555"/>
              <a:gd name="connsiteY10" fmla="*/ 618815 h 759069"/>
              <a:gd name="connsiteX11" fmla="*/ 691828 w 711555"/>
              <a:gd name="connsiteY11" fmla="*/ 665508 h 759069"/>
              <a:gd name="connsiteX12" fmla="*/ 701165 w 711555"/>
              <a:gd name="connsiteY12" fmla="*/ 758894 h 75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555" h="759069">
                <a:moveTo>
                  <a:pt x="701165" y="758894"/>
                </a:moveTo>
                <a:cubicBezTo>
                  <a:pt x="684046" y="762007"/>
                  <a:pt x="654476" y="723096"/>
                  <a:pt x="589112" y="684185"/>
                </a:cubicBezTo>
                <a:cubicBezTo>
                  <a:pt x="523748" y="645274"/>
                  <a:pt x="363449" y="575235"/>
                  <a:pt x="308979" y="525430"/>
                </a:cubicBezTo>
                <a:cubicBezTo>
                  <a:pt x="254509" y="475624"/>
                  <a:pt x="298086" y="418037"/>
                  <a:pt x="262291" y="385352"/>
                </a:cubicBezTo>
                <a:cubicBezTo>
                  <a:pt x="226496" y="352667"/>
                  <a:pt x="137787" y="390020"/>
                  <a:pt x="94211" y="329320"/>
                </a:cubicBezTo>
                <a:cubicBezTo>
                  <a:pt x="63085" y="223483"/>
                  <a:pt x="-8505" y="52276"/>
                  <a:pt x="833" y="11809"/>
                </a:cubicBezTo>
                <a:cubicBezTo>
                  <a:pt x="10171" y="-28658"/>
                  <a:pt x="105106" y="44495"/>
                  <a:pt x="150238" y="86518"/>
                </a:cubicBezTo>
                <a:cubicBezTo>
                  <a:pt x="195370" y="128541"/>
                  <a:pt x="237390" y="223483"/>
                  <a:pt x="271628" y="263950"/>
                </a:cubicBezTo>
                <a:cubicBezTo>
                  <a:pt x="305866" y="304417"/>
                  <a:pt x="332324" y="295079"/>
                  <a:pt x="355668" y="329320"/>
                </a:cubicBezTo>
                <a:cubicBezTo>
                  <a:pt x="379012" y="363561"/>
                  <a:pt x="372788" y="421150"/>
                  <a:pt x="411695" y="469399"/>
                </a:cubicBezTo>
                <a:cubicBezTo>
                  <a:pt x="450602" y="517648"/>
                  <a:pt x="542423" y="586130"/>
                  <a:pt x="589112" y="618815"/>
                </a:cubicBezTo>
                <a:cubicBezTo>
                  <a:pt x="635801" y="651500"/>
                  <a:pt x="670040" y="639049"/>
                  <a:pt x="691828" y="665508"/>
                </a:cubicBezTo>
                <a:cubicBezTo>
                  <a:pt x="713616" y="691967"/>
                  <a:pt x="718284" y="755781"/>
                  <a:pt x="701165" y="758894"/>
                </a:cubicBezTo>
                <a:close/>
              </a:path>
            </a:pathLst>
          </a:custGeom>
          <a:solidFill>
            <a:srgbClr val="DC1427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Forma libre 17"/>
          <p:cNvSpPr/>
          <p:nvPr/>
        </p:nvSpPr>
        <p:spPr>
          <a:xfrm>
            <a:off x="2054307" y="4193010"/>
            <a:ext cx="1189908" cy="672376"/>
          </a:xfrm>
          <a:custGeom>
            <a:avLst/>
            <a:gdLst>
              <a:gd name="connsiteX0" fmla="*/ 0 w 1189908"/>
              <a:gd name="connsiteY0" fmla="*/ 0 h 672376"/>
              <a:gd name="connsiteX1" fmla="*/ 224106 w 1189908"/>
              <a:gd name="connsiteY1" fmla="*/ 168094 h 672376"/>
              <a:gd name="connsiteX2" fmla="*/ 438875 w 1189908"/>
              <a:gd name="connsiteY2" fmla="*/ 354865 h 672376"/>
              <a:gd name="connsiteX3" fmla="*/ 616292 w 1189908"/>
              <a:gd name="connsiteY3" fmla="*/ 532298 h 672376"/>
              <a:gd name="connsiteX4" fmla="*/ 756358 w 1189908"/>
              <a:gd name="connsiteY4" fmla="*/ 597668 h 672376"/>
              <a:gd name="connsiteX5" fmla="*/ 943113 w 1189908"/>
              <a:gd name="connsiteY5" fmla="*/ 644361 h 672376"/>
              <a:gd name="connsiteX6" fmla="*/ 1055167 w 1189908"/>
              <a:gd name="connsiteY6" fmla="*/ 672376 h 672376"/>
              <a:gd name="connsiteX7" fmla="*/ 1148544 w 1189908"/>
              <a:gd name="connsiteY7" fmla="*/ 653699 h 672376"/>
              <a:gd name="connsiteX8" fmla="*/ 1176557 w 1189908"/>
              <a:gd name="connsiteY8" fmla="*/ 635022 h 672376"/>
              <a:gd name="connsiteX9" fmla="*/ 915100 w 1189908"/>
              <a:gd name="connsiteY9" fmla="*/ 448251 h 672376"/>
              <a:gd name="connsiteX10" fmla="*/ 625630 w 1189908"/>
              <a:gd name="connsiteY10" fmla="*/ 317511 h 672376"/>
              <a:gd name="connsiteX11" fmla="*/ 476226 w 1189908"/>
              <a:gd name="connsiteY11" fmla="*/ 261480 h 672376"/>
              <a:gd name="connsiteX12" fmla="*/ 252119 w 1189908"/>
              <a:gd name="connsiteY12" fmla="*/ 18677 h 672376"/>
              <a:gd name="connsiteX13" fmla="*/ 242782 w 1189908"/>
              <a:gd name="connsiteY13" fmla="*/ 18677 h 672376"/>
              <a:gd name="connsiteX14" fmla="*/ 0 w 1189908"/>
              <a:gd name="connsiteY14" fmla="*/ 0 h 67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89908" h="672376">
                <a:moveTo>
                  <a:pt x="0" y="0"/>
                </a:moveTo>
                <a:cubicBezTo>
                  <a:pt x="75480" y="54475"/>
                  <a:pt x="150960" y="108950"/>
                  <a:pt x="224106" y="168094"/>
                </a:cubicBezTo>
                <a:cubicBezTo>
                  <a:pt x="297252" y="227238"/>
                  <a:pt x="373511" y="294165"/>
                  <a:pt x="438875" y="354865"/>
                </a:cubicBezTo>
                <a:cubicBezTo>
                  <a:pt x="504239" y="415565"/>
                  <a:pt x="563378" y="491831"/>
                  <a:pt x="616292" y="532298"/>
                </a:cubicBezTo>
                <a:cubicBezTo>
                  <a:pt x="669206" y="572765"/>
                  <a:pt x="701888" y="578991"/>
                  <a:pt x="756358" y="597668"/>
                </a:cubicBezTo>
                <a:cubicBezTo>
                  <a:pt x="810828" y="616345"/>
                  <a:pt x="894868" y="631910"/>
                  <a:pt x="943113" y="644361"/>
                </a:cubicBezTo>
                <a:lnTo>
                  <a:pt x="1055167" y="672376"/>
                </a:lnTo>
                <a:cubicBezTo>
                  <a:pt x="1086293" y="666150"/>
                  <a:pt x="1128313" y="659925"/>
                  <a:pt x="1148544" y="653699"/>
                </a:cubicBezTo>
                <a:cubicBezTo>
                  <a:pt x="1157882" y="647473"/>
                  <a:pt x="1215464" y="669263"/>
                  <a:pt x="1176557" y="635022"/>
                </a:cubicBezTo>
                <a:cubicBezTo>
                  <a:pt x="1137650" y="600781"/>
                  <a:pt x="1006921" y="501169"/>
                  <a:pt x="915100" y="448251"/>
                </a:cubicBezTo>
                <a:cubicBezTo>
                  <a:pt x="823279" y="395333"/>
                  <a:pt x="698776" y="348640"/>
                  <a:pt x="625630" y="317511"/>
                </a:cubicBezTo>
                <a:cubicBezTo>
                  <a:pt x="552484" y="286383"/>
                  <a:pt x="538478" y="311286"/>
                  <a:pt x="476226" y="261480"/>
                </a:cubicBezTo>
                <a:cubicBezTo>
                  <a:pt x="413974" y="211674"/>
                  <a:pt x="289470" y="59144"/>
                  <a:pt x="252119" y="18677"/>
                </a:cubicBezTo>
                <a:lnTo>
                  <a:pt x="242782" y="18677"/>
                </a:lnTo>
                <a:lnTo>
                  <a:pt x="0" y="0"/>
                </a:lnTo>
                <a:close/>
              </a:path>
            </a:pathLst>
          </a:custGeom>
          <a:solidFill>
            <a:srgbClr val="DC1427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01600" y="5765800"/>
            <a:ext cx="502920" cy="279400"/>
          </a:xfrm>
          <a:prstGeom prst="rect">
            <a:avLst/>
          </a:prstGeom>
          <a:solidFill>
            <a:srgbClr val="C02B4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39763" y="5746750"/>
            <a:ext cx="12927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Precambrico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447800"/>
            <a:ext cx="485616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2890308"/>
            <a:ext cx="332655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Chalkboard"/>
                <a:cs typeface="Chalkboard"/>
              </a:rPr>
              <a:t>PANGEA</a:t>
            </a:r>
          </a:p>
          <a:p>
            <a:pPr>
              <a:defRPr/>
            </a:pPr>
            <a:r>
              <a:rPr lang="es-ES_tradnl">
                <a:latin typeface="Chalkboard"/>
                <a:cs typeface="Chalkboard"/>
              </a:rPr>
              <a:t>al final del  Paleozoico</a:t>
            </a:r>
          </a:p>
        </p:txBody>
      </p:sp>
      <p:pic>
        <p:nvPicPr>
          <p:cNvPr id="5137" name="Picture 17" descr="Españ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381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3" descr="Fin Paleo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0977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362200" y="152400"/>
            <a:ext cx="1924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cordillera Herc</a:t>
            </a:r>
            <a:r>
              <a:rPr lang="en-US" altLang="ja-JP" sz="1600">
                <a:latin typeface="Arial" charset="0"/>
              </a:rPr>
              <a:t>ínica</a:t>
            </a:r>
            <a:endParaRPr lang="en-US" sz="1600">
              <a:latin typeface="Arial" charset="0"/>
              <a:cs typeface="+mn-cs"/>
            </a:endParaRP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3657600" y="2963333"/>
            <a:ext cx="1625600" cy="237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s-ES_tradnl" sz="1600">
                <a:solidFill>
                  <a:srgbClr val="FF0000"/>
                </a:solidFill>
                <a:latin typeface="Chalkboard"/>
                <a:cs typeface="Chalkboard"/>
              </a:rPr>
              <a:t>L a u r e n c i a</a:t>
            </a:r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4495800" y="3810000"/>
            <a:ext cx="8382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4981046" y="5236632"/>
            <a:ext cx="1978554" cy="249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s-ES_tradnl" sz="2000">
                <a:solidFill>
                  <a:srgbClr val="FF0000"/>
                </a:solidFill>
                <a:latin typeface="Chalkboard"/>
                <a:cs typeface="Chalkboard"/>
              </a:rPr>
              <a:t>G o n d w a n a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5994399" y="3132666"/>
            <a:ext cx="1202267" cy="220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s-ES_tradnl" sz="1600">
                <a:solidFill>
                  <a:srgbClr val="FF0000"/>
                </a:solidFill>
                <a:latin typeface="Chalkboard"/>
                <a:cs typeface="Chalkboard"/>
              </a:rPr>
              <a:t>B a l t i c a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4175125" y="355282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A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5257800" y="4876800"/>
            <a:ext cx="446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A'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228600" y="6096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A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7543800" y="685800"/>
            <a:ext cx="446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A'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4609172" y="960614"/>
            <a:ext cx="8258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900">
                <a:latin typeface="Chalkboard"/>
                <a:cs typeface="Chalkboard"/>
              </a:rPr>
              <a:t>Precambrico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150762" y="699135"/>
            <a:ext cx="72327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900">
                <a:latin typeface="Chalkboard"/>
                <a:cs typeface="Chalkboard"/>
              </a:rPr>
              <a:t>Paleozoico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120199" y="6470473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>
                <a:latin typeface="Verdana"/>
                <a:cs typeface="Verdana"/>
              </a:rPr>
              <a:t>o HERCÍNICA</a:t>
            </a:r>
            <a:endParaRPr lang="es-ES_tradnl" sz="12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-20638"/>
            <a:ext cx="9448800" cy="656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6908800" y="3644900"/>
            <a:ext cx="2654300" cy="210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176978" y="6281093"/>
            <a:ext cx="5764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Chalkboard"/>
                <a:cs typeface="Chalkboard"/>
              </a:rPr>
              <a:t>LOS MACIZOS HERCINICOS EUROPEOS</a:t>
            </a:r>
          </a:p>
        </p:txBody>
      </p:sp>
      <p:sp>
        <p:nvSpPr>
          <p:cNvPr id="53252" name="WordArt 6"/>
          <p:cNvSpPr>
            <a:spLocks noChangeArrowheads="1" noChangeShapeType="1" noTextEdit="1"/>
          </p:cNvSpPr>
          <p:nvPr/>
        </p:nvSpPr>
        <p:spPr bwMode="auto">
          <a:xfrm>
            <a:off x="1608138" y="1362075"/>
            <a:ext cx="2159000" cy="34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AU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6633"/>
                </a:solidFill>
                <a:latin typeface="Arial Black"/>
                <a:ea typeface="Arial Black"/>
                <a:cs typeface="Arial Black"/>
              </a:rPr>
              <a:t>L a u r u s i a</a:t>
            </a:r>
          </a:p>
        </p:txBody>
      </p:sp>
      <p:sp>
        <p:nvSpPr>
          <p:cNvPr id="53253" name="WordArt 7"/>
          <p:cNvSpPr>
            <a:spLocks noChangeArrowheads="1" noChangeShapeType="1" noTextEdit="1"/>
          </p:cNvSpPr>
          <p:nvPr/>
        </p:nvSpPr>
        <p:spPr bwMode="auto">
          <a:xfrm rot="-1733654">
            <a:off x="3436938" y="3114675"/>
            <a:ext cx="2159000" cy="34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AU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6633"/>
                </a:solidFill>
                <a:latin typeface="Arial Black"/>
                <a:ea typeface="Arial Black"/>
                <a:cs typeface="Arial Black"/>
              </a:rPr>
              <a:t>G o n d w a n a</a:t>
            </a: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6535738" y="4265613"/>
            <a:ext cx="693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grpSp>
        <p:nvGrpSpPr>
          <p:cNvPr id="53259" name="Group 24"/>
          <p:cNvGrpSpPr>
            <a:grpSpLocks/>
          </p:cNvGrpSpPr>
          <p:nvPr/>
        </p:nvGrpSpPr>
        <p:grpSpPr bwMode="auto">
          <a:xfrm>
            <a:off x="6291263" y="5281613"/>
            <a:ext cx="711200" cy="127000"/>
            <a:chOff x="3808" y="3192"/>
            <a:chExt cx="448" cy="80"/>
          </a:xfrm>
        </p:grpSpPr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>
              <a:off x="3808" y="3272"/>
              <a:ext cx="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27666" name="AutoShape 18"/>
            <p:cNvSpPr>
              <a:spLocks noChangeArrowheads="1"/>
            </p:cNvSpPr>
            <p:nvPr/>
          </p:nvSpPr>
          <p:spPr bwMode="auto">
            <a:xfrm>
              <a:off x="3883" y="3192"/>
              <a:ext cx="69" cy="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27667" name="AutoShape 19"/>
            <p:cNvSpPr>
              <a:spLocks noChangeArrowheads="1"/>
            </p:cNvSpPr>
            <p:nvPr/>
          </p:nvSpPr>
          <p:spPr bwMode="auto">
            <a:xfrm>
              <a:off x="4102" y="3192"/>
              <a:ext cx="69" cy="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grpSp>
        <p:nvGrpSpPr>
          <p:cNvPr id="53260" name="Group 23"/>
          <p:cNvGrpSpPr>
            <a:grpSpLocks/>
          </p:cNvGrpSpPr>
          <p:nvPr/>
        </p:nvGrpSpPr>
        <p:grpSpPr bwMode="auto">
          <a:xfrm>
            <a:off x="6292850" y="5465763"/>
            <a:ext cx="711200" cy="127000"/>
            <a:chOff x="3814" y="3378"/>
            <a:chExt cx="448" cy="80"/>
          </a:xfrm>
        </p:grpSpPr>
        <p:sp>
          <p:nvSpPr>
            <p:cNvPr id="27668" name="Line 20"/>
            <p:cNvSpPr>
              <a:spLocks noChangeShapeType="1"/>
            </p:cNvSpPr>
            <p:nvPr/>
          </p:nvSpPr>
          <p:spPr bwMode="auto">
            <a:xfrm>
              <a:off x="3814" y="3458"/>
              <a:ext cx="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27669" name="AutoShape 21"/>
            <p:cNvSpPr>
              <a:spLocks noChangeArrowheads="1"/>
            </p:cNvSpPr>
            <p:nvPr/>
          </p:nvSpPr>
          <p:spPr bwMode="auto">
            <a:xfrm>
              <a:off x="3889" y="3378"/>
              <a:ext cx="69" cy="8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27670" name="AutoShape 22"/>
            <p:cNvSpPr>
              <a:spLocks noChangeArrowheads="1"/>
            </p:cNvSpPr>
            <p:nvPr/>
          </p:nvSpPr>
          <p:spPr bwMode="auto">
            <a:xfrm>
              <a:off x="4108" y="3378"/>
              <a:ext cx="69" cy="8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254000" y="2459038"/>
            <a:ext cx="183896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halkboard"/>
                <a:cs typeface="Chalkboard"/>
              </a:rPr>
              <a:t>Arco</a:t>
            </a:r>
          </a:p>
          <a:p>
            <a:pPr>
              <a:defRPr/>
            </a:pPr>
            <a:r>
              <a:rPr lang="en-US" sz="1600">
                <a:latin typeface="Chalkboard"/>
                <a:cs typeface="Chalkboard"/>
              </a:rPr>
              <a:t>Ibero-Armoricano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2786063" y="1781175"/>
            <a:ext cx="10951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Macizo</a:t>
            </a:r>
          </a:p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Armoricano</a:t>
            </a: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3632200" y="2732088"/>
            <a:ext cx="766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Macizo</a:t>
            </a:r>
          </a:p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Central</a:t>
            </a: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6900863" y="1462088"/>
            <a:ext cx="996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Macizo de</a:t>
            </a:r>
          </a:p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Bohemia</a:t>
            </a:r>
          </a:p>
        </p:txBody>
      </p:sp>
      <p:sp>
        <p:nvSpPr>
          <p:cNvPr id="27682" name="Text Box 34"/>
          <p:cNvSpPr txBox="1">
            <a:spLocks noChangeArrowheads="1"/>
          </p:cNvSpPr>
          <p:nvPr/>
        </p:nvSpPr>
        <p:spPr bwMode="auto">
          <a:xfrm>
            <a:off x="1092200" y="5027613"/>
            <a:ext cx="7617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Macizo</a:t>
            </a:r>
          </a:p>
          <a:p>
            <a:pPr>
              <a:defRPr/>
            </a:pPr>
            <a:r>
              <a:rPr lang="es-ES_tradnl" sz="1400">
                <a:solidFill>
                  <a:schemeClr val="bg1"/>
                </a:solidFill>
                <a:latin typeface="Chalkboard"/>
                <a:cs typeface="Chalkboard"/>
              </a:rPr>
              <a:t>Ib</a:t>
            </a:r>
            <a:r>
              <a:rPr lang="es-ES_tradnl" altLang="ja-JP" sz="1400">
                <a:solidFill>
                  <a:schemeClr val="bg1"/>
                </a:solidFill>
                <a:latin typeface="Chalkboard"/>
                <a:cs typeface="Chalkboard"/>
              </a:rPr>
              <a:t>erico</a:t>
            </a:r>
            <a:endParaRPr lang="es-ES_tradnl" sz="140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173038" y="739775"/>
            <a:ext cx="8140700" cy="5575300"/>
          </a:xfrm>
          <a:custGeom>
            <a:avLst/>
            <a:gdLst>
              <a:gd name="T0" fmla="*/ 568 w 5128"/>
              <a:gd name="T1" fmla="*/ 3512 h 3512"/>
              <a:gd name="T2" fmla="*/ 856 w 5128"/>
              <a:gd name="T3" fmla="*/ 3320 h 3512"/>
              <a:gd name="T4" fmla="*/ 1192 w 5128"/>
              <a:gd name="T5" fmla="*/ 3224 h 3512"/>
              <a:gd name="T6" fmla="*/ 1000 w 5128"/>
              <a:gd name="T7" fmla="*/ 3128 h 3512"/>
              <a:gd name="T8" fmla="*/ 664 w 5128"/>
              <a:gd name="T9" fmla="*/ 2888 h 3512"/>
              <a:gd name="T10" fmla="*/ 400 w 5128"/>
              <a:gd name="T11" fmla="*/ 2584 h 3512"/>
              <a:gd name="T12" fmla="*/ 88 w 5128"/>
              <a:gd name="T13" fmla="*/ 2024 h 3512"/>
              <a:gd name="T14" fmla="*/ 0 w 5128"/>
              <a:gd name="T15" fmla="*/ 1596 h 3512"/>
              <a:gd name="T16" fmla="*/ 88 w 5128"/>
              <a:gd name="T17" fmla="*/ 1112 h 3512"/>
              <a:gd name="T18" fmla="*/ 488 w 5128"/>
              <a:gd name="T19" fmla="*/ 828 h 3512"/>
              <a:gd name="T20" fmla="*/ 1284 w 5128"/>
              <a:gd name="T21" fmla="*/ 700 h 3512"/>
              <a:gd name="T22" fmla="*/ 2008 w 5128"/>
              <a:gd name="T23" fmla="*/ 824 h 3512"/>
              <a:gd name="T24" fmla="*/ 2536 w 5128"/>
              <a:gd name="T25" fmla="*/ 968 h 3512"/>
              <a:gd name="T26" fmla="*/ 3148 w 5128"/>
              <a:gd name="T27" fmla="*/ 920 h 3512"/>
              <a:gd name="T28" fmla="*/ 3632 w 5128"/>
              <a:gd name="T29" fmla="*/ 712 h 3512"/>
              <a:gd name="T30" fmla="*/ 3880 w 5128"/>
              <a:gd name="T31" fmla="*/ 392 h 3512"/>
              <a:gd name="T32" fmla="*/ 4312 w 5128"/>
              <a:gd name="T33" fmla="*/ 104 h 3512"/>
              <a:gd name="T34" fmla="*/ 4792 w 5128"/>
              <a:gd name="T35" fmla="*/ 8 h 3512"/>
              <a:gd name="T36" fmla="*/ 4936 w 5128"/>
              <a:gd name="T37" fmla="*/ 56 h 3512"/>
              <a:gd name="T38" fmla="*/ 4984 w 5128"/>
              <a:gd name="T39" fmla="*/ 248 h 3512"/>
              <a:gd name="T40" fmla="*/ 4840 w 5128"/>
              <a:gd name="T41" fmla="*/ 632 h 3512"/>
              <a:gd name="T42" fmla="*/ 4744 w 5128"/>
              <a:gd name="T43" fmla="*/ 872 h 3512"/>
              <a:gd name="T44" fmla="*/ 4840 w 5128"/>
              <a:gd name="T45" fmla="*/ 824 h 3512"/>
              <a:gd name="T46" fmla="*/ 5032 w 5128"/>
              <a:gd name="T47" fmla="*/ 776 h 3512"/>
              <a:gd name="T48" fmla="*/ 5128 w 5128"/>
              <a:gd name="T49" fmla="*/ 776 h 3512"/>
              <a:gd name="T50" fmla="*/ 5117 w 5128"/>
              <a:gd name="T51" fmla="*/ 1752 h 3512"/>
              <a:gd name="T52" fmla="*/ 3805 w 5128"/>
              <a:gd name="T53" fmla="*/ 1752 h 3512"/>
              <a:gd name="T54" fmla="*/ 3805 w 5128"/>
              <a:gd name="T55" fmla="*/ 3416 h 3512"/>
              <a:gd name="T56" fmla="*/ 2008 w 5128"/>
              <a:gd name="T57" fmla="*/ 3416 h 3512"/>
              <a:gd name="T58" fmla="*/ 2008 w 5128"/>
              <a:gd name="T59" fmla="*/ 3512 h 3512"/>
              <a:gd name="T60" fmla="*/ 568 w 5128"/>
              <a:gd name="T61" fmla="*/ 3512 h 3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28" h="3512">
                <a:moveTo>
                  <a:pt x="568" y="3512"/>
                </a:moveTo>
                <a:cubicBezTo>
                  <a:pt x="660" y="3440"/>
                  <a:pt x="752" y="3368"/>
                  <a:pt x="856" y="3320"/>
                </a:cubicBezTo>
                <a:cubicBezTo>
                  <a:pt x="960" y="3272"/>
                  <a:pt x="1168" y="3256"/>
                  <a:pt x="1192" y="3224"/>
                </a:cubicBezTo>
                <a:lnTo>
                  <a:pt x="1000" y="3128"/>
                </a:lnTo>
                <a:cubicBezTo>
                  <a:pt x="912" y="3072"/>
                  <a:pt x="764" y="2979"/>
                  <a:pt x="664" y="2888"/>
                </a:cubicBezTo>
                <a:cubicBezTo>
                  <a:pt x="564" y="2797"/>
                  <a:pt x="496" y="2728"/>
                  <a:pt x="400" y="2584"/>
                </a:cubicBezTo>
                <a:cubicBezTo>
                  <a:pt x="304" y="2440"/>
                  <a:pt x="155" y="2189"/>
                  <a:pt x="88" y="2024"/>
                </a:cubicBezTo>
                <a:cubicBezTo>
                  <a:pt x="21" y="1859"/>
                  <a:pt x="0" y="1748"/>
                  <a:pt x="0" y="1596"/>
                </a:cubicBezTo>
                <a:cubicBezTo>
                  <a:pt x="0" y="1444"/>
                  <a:pt x="7" y="1240"/>
                  <a:pt x="88" y="1112"/>
                </a:cubicBezTo>
                <a:cubicBezTo>
                  <a:pt x="169" y="984"/>
                  <a:pt x="289" y="897"/>
                  <a:pt x="488" y="828"/>
                </a:cubicBezTo>
                <a:cubicBezTo>
                  <a:pt x="687" y="759"/>
                  <a:pt x="1031" y="701"/>
                  <a:pt x="1284" y="700"/>
                </a:cubicBezTo>
                <a:cubicBezTo>
                  <a:pt x="1537" y="699"/>
                  <a:pt x="1799" y="779"/>
                  <a:pt x="2008" y="824"/>
                </a:cubicBezTo>
                <a:cubicBezTo>
                  <a:pt x="2217" y="869"/>
                  <a:pt x="2346" y="952"/>
                  <a:pt x="2536" y="968"/>
                </a:cubicBezTo>
                <a:cubicBezTo>
                  <a:pt x="2726" y="984"/>
                  <a:pt x="2965" y="963"/>
                  <a:pt x="3148" y="920"/>
                </a:cubicBezTo>
                <a:cubicBezTo>
                  <a:pt x="3331" y="877"/>
                  <a:pt x="3510" y="800"/>
                  <a:pt x="3632" y="712"/>
                </a:cubicBezTo>
                <a:cubicBezTo>
                  <a:pt x="3754" y="624"/>
                  <a:pt x="3767" y="493"/>
                  <a:pt x="3880" y="392"/>
                </a:cubicBezTo>
                <a:cubicBezTo>
                  <a:pt x="3993" y="291"/>
                  <a:pt x="4160" y="168"/>
                  <a:pt x="4312" y="104"/>
                </a:cubicBezTo>
                <a:cubicBezTo>
                  <a:pt x="4464" y="40"/>
                  <a:pt x="4688" y="16"/>
                  <a:pt x="4792" y="8"/>
                </a:cubicBezTo>
                <a:cubicBezTo>
                  <a:pt x="4896" y="0"/>
                  <a:pt x="4904" y="16"/>
                  <a:pt x="4936" y="56"/>
                </a:cubicBezTo>
                <a:cubicBezTo>
                  <a:pt x="4968" y="96"/>
                  <a:pt x="5000" y="152"/>
                  <a:pt x="4984" y="248"/>
                </a:cubicBezTo>
                <a:cubicBezTo>
                  <a:pt x="4968" y="344"/>
                  <a:pt x="4880" y="528"/>
                  <a:pt x="4840" y="632"/>
                </a:cubicBezTo>
                <a:cubicBezTo>
                  <a:pt x="4800" y="736"/>
                  <a:pt x="4744" y="840"/>
                  <a:pt x="4744" y="872"/>
                </a:cubicBezTo>
                <a:cubicBezTo>
                  <a:pt x="4744" y="904"/>
                  <a:pt x="4792" y="840"/>
                  <a:pt x="4840" y="824"/>
                </a:cubicBezTo>
                <a:cubicBezTo>
                  <a:pt x="4888" y="808"/>
                  <a:pt x="4984" y="784"/>
                  <a:pt x="5032" y="776"/>
                </a:cubicBezTo>
                <a:cubicBezTo>
                  <a:pt x="5080" y="768"/>
                  <a:pt x="5114" y="613"/>
                  <a:pt x="5128" y="776"/>
                </a:cubicBezTo>
                <a:lnTo>
                  <a:pt x="5117" y="1752"/>
                </a:lnTo>
                <a:lnTo>
                  <a:pt x="3805" y="1752"/>
                </a:lnTo>
                <a:lnTo>
                  <a:pt x="3805" y="3416"/>
                </a:lnTo>
                <a:lnTo>
                  <a:pt x="2008" y="3416"/>
                </a:lnTo>
                <a:lnTo>
                  <a:pt x="2008" y="3512"/>
                </a:lnTo>
                <a:lnTo>
                  <a:pt x="568" y="3512"/>
                </a:lnTo>
                <a:close/>
              </a:path>
            </a:pathLst>
          </a:custGeom>
          <a:solidFill>
            <a:srgbClr val="008000">
              <a:alpha val="28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6464300" y="3683000"/>
            <a:ext cx="3429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883400" y="3608388"/>
            <a:ext cx="22764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latin typeface="Chalkboard"/>
                <a:cs typeface="Chalkboard"/>
              </a:rPr>
              <a:t>sedimentos Meso/Cenozoicos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7045325" y="3938589"/>
            <a:ext cx="209867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Chalkboard"/>
                <a:cs typeface="Chalkboard"/>
              </a:rPr>
              <a:t>Rocas</a:t>
            </a:r>
            <a:r>
              <a:rPr lang="en-US" sz="1200" dirty="0" smtClean="0">
                <a:latin typeface="Chalkboard"/>
                <a:cs typeface="Chalkboard"/>
              </a:rPr>
              <a:t> </a:t>
            </a:r>
            <a:r>
              <a:rPr lang="en-US" sz="1200" dirty="0" err="1" smtClean="0">
                <a:latin typeface="Chalkboard"/>
                <a:cs typeface="Chalkboard"/>
              </a:rPr>
              <a:t>Paleozoicas</a:t>
            </a:r>
            <a:r>
              <a:rPr lang="en-US" sz="1200" dirty="0" smtClean="0">
                <a:latin typeface="Chalkboard"/>
                <a:cs typeface="Chalkboard"/>
              </a:rPr>
              <a:t> </a:t>
            </a:r>
            <a:r>
              <a:rPr lang="en-US" sz="1200" dirty="0">
                <a:latin typeface="Chalkboard"/>
                <a:cs typeface="Chalkboard"/>
              </a:rPr>
              <a:t>de la Cordillera Hercínica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019925" y="4664726"/>
            <a:ext cx="21240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>
                <a:latin typeface="Chalkboard"/>
                <a:cs typeface="Chalkboard"/>
              </a:rPr>
              <a:t>Partes</a:t>
            </a:r>
            <a:r>
              <a:rPr lang="en-US" sz="1200" dirty="0">
                <a:latin typeface="Chalkboard"/>
                <a:cs typeface="Chalkboard"/>
              </a:rPr>
              <a:t> de la Cord. Hercínica </a:t>
            </a:r>
            <a:r>
              <a:rPr lang="en-US" sz="1200" dirty="0" err="1" smtClean="0">
                <a:latin typeface="Chalkboard"/>
                <a:cs typeface="Chalkboard"/>
              </a:rPr>
              <a:t>también</a:t>
            </a:r>
            <a:r>
              <a:rPr lang="en-US" sz="1200" dirty="0" smtClean="0">
                <a:latin typeface="Chalkboard"/>
                <a:cs typeface="Chalkboard"/>
              </a:rPr>
              <a:t> </a:t>
            </a:r>
            <a:r>
              <a:rPr lang="en-US" sz="1200" dirty="0" err="1" smtClean="0">
                <a:latin typeface="Chalkboard"/>
                <a:cs typeface="Chalkboard"/>
              </a:rPr>
              <a:t>afectadas</a:t>
            </a:r>
            <a:r>
              <a:rPr lang="en-US" sz="1200" dirty="0" smtClean="0">
                <a:latin typeface="Chalkboard"/>
                <a:cs typeface="Chalkboard"/>
              </a:rPr>
              <a:t> </a:t>
            </a:r>
            <a:r>
              <a:rPr lang="en-US" sz="1200" dirty="0" err="1" smtClean="0">
                <a:latin typeface="Chalkboard"/>
                <a:cs typeface="Chalkboard"/>
              </a:rPr>
              <a:t>por</a:t>
            </a:r>
            <a:r>
              <a:rPr lang="en-US" sz="1200" dirty="0" smtClean="0">
                <a:latin typeface="Chalkboard"/>
                <a:cs typeface="Chalkboard"/>
              </a:rPr>
              <a:t> la </a:t>
            </a:r>
            <a:r>
              <a:rPr lang="en-US" sz="1200" dirty="0" err="1" smtClean="0">
                <a:latin typeface="Chalkboard"/>
                <a:cs typeface="Chalkboard"/>
              </a:rPr>
              <a:t>orogenia</a:t>
            </a:r>
            <a:r>
              <a:rPr lang="en-US" sz="1200" dirty="0" smtClean="0">
                <a:latin typeface="Chalkboard"/>
                <a:cs typeface="Chalkboard"/>
              </a:rPr>
              <a:t>  </a:t>
            </a:r>
            <a:r>
              <a:rPr lang="en-US" sz="1200" dirty="0" err="1" smtClean="0">
                <a:latin typeface="Chalkboard"/>
                <a:cs typeface="Chalkboard"/>
              </a:rPr>
              <a:t>Alpina</a:t>
            </a:r>
            <a:r>
              <a:rPr lang="en-US" sz="1200" dirty="0" smtClean="0">
                <a:latin typeface="Chalkboard"/>
                <a:cs typeface="Chalkboard"/>
              </a:rPr>
              <a:t> (</a:t>
            </a:r>
            <a:r>
              <a:rPr lang="en-US" sz="1200" dirty="0" err="1" smtClean="0">
                <a:latin typeface="Chalkboard"/>
                <a:cs typeface="Chalkboard"/>
              </a:rPr>
              <a:t>Terciario</a:t>
            </a:r>
            <a:r>
              <a:rPr lang="en-US" sz="1200" dirty="0" smtClean="0">
                <a:latin typeface="Chalkboard"/>
                <a:cs typeface="Chalkboard"/>
              </a:rPr>
              <a:t>)</a:t>
            </a:r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7007225" y="5246688"/>
            <a:ext cx="246697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latin typeface="Chalkboard"/>
                <a:cs typeface="Chalkboard"/>
              </a:rPr>
              <a:t>frentes Alpinos</a:t>
            </a:r>
          </a:p>
          <a:p>
            <a:pPr>
              <a:defRPr/>
            </a:pPr>
            <a:r>
              <a:rPr lang="en-US" sz="1200">
                <a:latin typeface="Chalkboard"/>
                <a:cs typeface="Chalkboard"/>
              </a:rPr>
              <a:t>frente Hercínico</a:t>
            </a:r>
          </a:p>
        </p:txBody>
      </p:sp>
      <p:sp>
        <p:nvSpPr>
          <p:cNvPr id="32" name="Rectángulo 31"/>
          <p:cNvSpPr/>
          <p:nvPr/>
        </p:nvSpPr>
        <p:spPr bwMode="auto">
          <a:xfrm>
            <a:off x="6489700" y="4191000"/>
            <a:ext cx="5588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" name="Cerrar llave 3"/>
          <p:cNvSpPr/>
          <p:nvPr/>
        </p:nvSpPr>
        <p:spPr bwMode="auto">
          <a:xfrm>
            <a:off x="6870700" y="3898900"/>
            <a:ext cx="152400" cy="7239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bMassifCompositeSecti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875"/>
            <a:ext cx="9083040" cy="3444240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 bwMode="auto">
          <a:xfrm flipH="1" flipV="1">
            <a:off x="872011" y="606052"/>
            <a:ext cx="1235400" cy="289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uadroTexto 8"/>
          <p:cNvSpPr txBox="1"/>
          <p:nvPr/>
        </p:nvSpPr>
        <p:spPr>
          <a:xfrm>
            <a:off x="461149" y="41928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Arial"/>
                <a:cs typeface="Arial"/>
              </a:rPr>
              <a:t>A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2112159" y="474766"/>
            <a:ext cx="37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Arial"/>
                <a:cs typeface="Arial"/>
              </a:rPr>
              <a:t>A’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510895" y="2968584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Arial"/>
                <a:cs typeface="Arial"/>
              </a:rPr>
              <a:t>B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569201" y="1588242"/>
            <a:ext cx="38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Arial"/>
                <a:cs typeface="Arial"/>
              </a:rPr>
              <a:t>B’</a:t>
            </a:r>
          </a:p>
        </p:txBody>
      </p:sp>
      <p:cxnSp>
        <p:nvCxnSpPr>
          <p:cNvPr id="43" name="Conector recto 42"/>
          <p:cNvCxnSpPr/>
          <p:nvPr/>
        </p:nvCxnSpPr>
        <p:spPr bwMode="auto">
          <a:xfrm flipH="1">
            <a:off x="800632" y="1849659"/>
            <a:ext cx="800632" cy="11042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CuadroTexto 44"/>
          <p:cNvSpPr txBox="1"/>
          <p:nvPr/>
        </p:nvSpPr>
        <p:spPr>
          <a:xfrm>
            <a:off x="8831380" y="2223200"/>
            <a:ext cx="37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Arial"/>
                <a:cs typeface="Arial"/>
              </a:rPr>
              <a:t>A’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4302394" y="229681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Arial"/>
                <a:cs typeface="Arial"/>
              </a:rPr>
              <a:t>B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572000" y="1175926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>
                <a:latin typeface="Helvetica"/>
                <a:cs typeface="Helvetica"/>
              </a:rPr>
              <a:t>LAURRUSIA</a:t>
            </a:r>
          </a:p>
        </p:txBody>
      </p:sp>
      <p:pic>
        <p:nvPicPr>
          <p:cNvPr id="5" name="Imagen 4" descr="IbMassifCompositeSe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115"/>
            <a:ext cx="9144000" cy="12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3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913415" y="316140"/>
            <a:ext cx="260840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 smtClean="0">
                <a:solidFill>
                  <a:schemeClr val="bg1"/>
                </a:solidFill>
                <a:latin typeface="Chalkboard"/>
                <a:cs typeface="Chalkboard"/>
              </a:rPr>
              <a:t>Macizo Armoricano</a:t>
            </a:r>
          </a:p>
          <a:p>
            <a:pPr>
              <a:defRPr/>
            </a:pPr>
            <a:r>
              <a:rPr lang="es-ES_tradnl" sz="1600" dirty="0" smtClean="0">
                <a:solidFill>
                  <a:schemeClr val="bg1"/>
                </a:solidFill>
                <a:latin typeface="Chalkboard"/>
                <a:cs typeface="Chalkboard"/>
              </a:rPr>
              <a:t>y Macizo Central (Francia)</a:t>
            </a:r>
            <a:endParaRPr lang="es-ES_tradnl" sz="16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3"/>
          <a:stretch>
            <a:fillRect/>
          </a:stretch>
        </p:blipFill>
        <p:spPr bwMode="auto">
          <a:xfrm>
            <a:off x="838200" y="12954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28600" y="5334000"/>
            <a:ext cx="19030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000">
                <a:solidFill>
                  <a:schemeClr val="bg1"/>
                </a:solidFill>
                <a:latin typeface="Chalkboard"/>
                <a:cs typeface="Chalkboard"/>
              </a:rPr>
              <a:t>Macizo Iberico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622925" y="2803525"/>
            <a:ext cx="12062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Chalkboard"/>
                <a:cs typeface="Chalkboard"/>
              </a:rPr>
              <a:t>Oceano</a:t>
            </a:r>
            <a:endParaRPr lang="en-US" dirty="0">
              <a:latin typeface="Chalkboard"/>
              <a:cs typeface="Chalkboard"/>
            </a:endParaRPr>
          </a:p>
          <a:p>
            <a:pPr>
              <a:defRPr/>
            </a:pPr>
            <a:r>
              <a:rPr lang="en-US" dirty="0" smtClean="0">
                <a:latin typeface="Chalkboard"/>
                <a:cs typeface="Chalkboard"/>
              </a:rPr>
              <a:t>Tethys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752600" y="479425"/>
            <a:ext cx="1789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000">
                <a:solidFill>
                  <a:schemeClr val="bg1"/>
                </a:solidFill>
                <a:latin typeface="Chalkboard"/>
                <a:cs typeface="Chalkboard"/>
              </a:rPr>
              <a:t>Newfoundland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V="1">
            <a:off x="2895600" y="838200"/>
            <a:ext cx="1219200" cy="2286000"/>
          </a:xfrm>
          <a:prstGeom prst="line">
            <a:avLst/>
          </a:prstGeom>
          <a:noFill/>
          <a:ln w="9525">
            <a:solidFill>
              <a:srgbClr val="FF0300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6858000" y="479425"/>
            <a:ext cx="17570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Chalkboard"/>
                <a:cs typeface="Chalkboard"/>
              </a:rPr>
              <a:t>Apulia (Italia)</a:t>
            </a:r>
            <a:endParaRPr lang="es-ES_tradnl" sz="20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2133600" y="6172200"/>
            <a:ext cx="45833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halkboard"/>
                <a:cs typeface="Chalkboard"/>
              </a:rPr>
              <a:t>FRAGEMENTACI</a:t>
            </a:r>
            <a:r>
              <a:rPr lang="en-US" altLang="ja-JP">
                <a:solidFill>
                  <a:schemeClr val="bg1"/>
                </a:solidFill>
                <a:latin typeface="Chalkboard"/>
                <a:cs typeface="Chalkboard"/>
              </a:rPr>
              <a:t>ÓN DE PANGEA</a:t>
            </a:r>
            <a:endParaRPr lang="en-US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2540000" y="889000"/>
            <a:ext cx="74386" cy="2316842"/>
          </a:xfrm>
          <a:prstGeom prst="line">
            <a:avLst/>
          </a:prstGeom>
          <a:noFill/>
          <a:ln w="9525">
            <a:solidFill>
              <a:srgbClr val="FF0300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3419929" y="865415"/>
            <a:ext cx="3525156" cy="2327728"/>
          </a:xfrm>
          <a:prstGeom prst="line">
            <a:avLst/>
          </a:prstGeom>
          <a:noFill/>
          <a:ln w="9525">
            <a:solidFill>
              <a:srgbClr val="FF0300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1623786" y="3341913"/>
            <a:ext cx="1308099" cy="2073729"/>
          </a:xfrm>
          <a:prstGeom prst="line">
            <a:avLst/>
          </a:prstGeom>
          <a:noFill/>
          <a:ln w="9525">
            <a:solidFill>
              <a:srgbClr val="FF0300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080" r="1407" b="46873"/>
          <a:stretch>
            <a:fillRect/>
          </a:stretch>
        </p:blipFill>
        <p:spPr bwMode="auto">
          <a:xfrm>
            <a:off x="990600" y="1066800"/>
            <a:ext cx="73152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Fin MEso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257800"/>
            <a:ext cx="738028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Line 8"/>
          <p:cNvSpPr>
            <a:spLocks noChangeShapeType="1"/>
          </p:cNvSpPr>
          <p:nvPr/>
        </p:nvSpPr>
        <p:spPr bwMode="auto">
          <a:xfrm flipH="1" flipV="1">
            <a:off x="3124200" y="2971800"/>
            <a:ext cx="11430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870325" y="5257800"/>
            <a:ext cx="1387475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200">
                <a:latin typeface="Arial" charset="0"/>
                <a:cs typeface="+mn-cs"/>
              </a:rPr>
              <a:t>Macizo Ib</a:t>
            </a:r>
            <a:r>
              <a:rPr lang="en-US" altLang="ja-JP" sz="1200">
                <a:latin typeface="Arial" charset="0"/>
              </a:rPr>
              <a:t>érico</a:t>
            </a:r>
            <a:endParaRPr lang="en-US" sz="1200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1193" r="1785" b="47546"/>
          <a:stretch>
            <a:fillRect/>
          </a:stretch>
        </p:blipFill>
        <p:spPr bwMode="auto">
          <a:xfrm>
            <a:off x="933450" y="1379538"/>
            <a:ext cx="7313613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821391" y="5305425"/>
            <a:ext cx="497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INICIO DE LA OROGENIA ALPINA</a:t>
            </a:r>
          </a:p>
        </p:txBody>
      </p:sp>
      <p:sp>
        <p:nvSpPr>
          <p:cNvPr id="2" name="Flecha arriba 1"/>
          <p:cNvSpPr/>
          <p:nvPr/>
        </p:nvSpPr>
        <p:spPr bwMode="auto">
          <a:xfrm rot="20410748">
            <a:off x="3852333" y="2937934"/>
            <a:ext cx="304800" cy="474133"/>
          </a:xfrm>
          <a:prstGeom prst="upArrow">
            <a:avLst>
              <a:gd name="adj1" fmla="val 27778"/>
              <a:gd name="adj2" fmla="val 77778"/>
            </a:avLst>
          </a:prstGeom>
          <a:solidFill>
            <a:srgbClr val="FF00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Flecha arriba 4"/>
          <p:cNvSpPr/>
          <p:nvPr/>
        </p:nvSpPr>
        <p:spPr bwMode="auto">
          <a:xfrm rot="684654">
            <a:off x="6299199" y="2785536"/>
            <a:ext cx="304800" cy="474133"/>
          </a:xfrm>
          <a:prstGeom prst="upArrow">
            <a:avLst>
              <a:gd name="adj1" fmla="val 27778"/>
              <a:gd name="adj2" fmla="val 77778"/>
            </a:avLst>
          </a:prstGeom>
          <a:solidFill>
            <a:srgbClr val="FF00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Flecha arriba 5"/>
          <p:cNvSpPr/>
          <p:nvPr/>
        </p:nvSpPr>
        <p:spPr bwMode="auto">
          <a:xfrm rot="21353261">
            <a:off x="5012266" y="2641600"/>
            <a:ext cx="304800" cy="474133"/>
          </a:xfrm>
          <a:prstGeom prst="upArrow">
            <a:avLst>
              <a:gd name="adj1" fmla="val 27778"/>
              <a:gd name="adj2" fmla="val 77778"/>
            </a:avLst>
          </a:prstGeom>
          <a:solidFill>
            <a:srgbClr val="FF00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72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82" y="3908308"/>
            <a:ext cx="4851827" cy="335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68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8"/>
          <p:cNvGrpSpPr>
            <a:grpSpLocks/>
          </p:cNvGrpSpPr>
          <p:nvPr/>
        </p:nvGrpSpPr>
        <p:grpSpPr bwMode="auto">
          <a:xfrm>
            <a:off x="1981200" y="2265363"/>
            <a:ext cx="5805488" cy="4687887"/>
            <a:chOff x="1248" y="1427"/>
            <a:chExt cx="3360" cy="2713"/>
          </a:xfrm>
        </p:grpSpPr>
        <p:pic>
          <p:nvPicPr>
            <p:cNvPr id="4711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427"/>
              <a:ext cx="3360" cy="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6" name="Line 10"/>
            <p:cNvSpPr>
              <a:spLocks noChangeShapeType="1"/>
            </p:cNvSpPr>
            <p:nvPr/>
          </p:nvSpPr>
          <p:spPr bwMode="auto">
            <a:xfrm flipH="1">
              <a:off x="2003" y="1756"/>
              <a:ext cx="1966" cy="16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75787" name="Text Box 11"/>
            <p:cNvSpPr txBox="1">
              <a:spLocks noChangeArrowheads="1"/>
            </p:cNvSpPr>
            <p:nvPr/>
          </p:nvSpPr>
          <p:spPr bwMode="auto">
            <a:xfrm>
              <a:off x="3888" y="1488"/>
              <a:ext cx="224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Arial" charset="0"/>
                  <a:cs typeface="+mn-cs"/>
                </a:rPr>
                <a:t>A</a:t>
              </a:r>
            </a:p>
          </p:txBody>
        </p:sp>
        <p:sp>
          <p:nvSpPr>
            <p:cNvPr id="75788" name="Text Box 12"/>
            <p:cNvSpPr txBox="1">
              <a:spLocks noChangeArrowheads="1"/>
            </p:cNvSpPr>
            <p:nvPr/>
          </p:nvSpPr>
          <p:spPr bwMode="auto">
            <a:xfrm>
              <a:off x="1776" y="3168"/>
              <a:ext cx="256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Arial" charset="0"/>
                  <a:cs typeface="+mn-cs"/>
                </a:rPr>
                <a:t>A'</a:t>
              </a:r>
            </a:p>
          </p:txBody>
        </p:sp>
      </p:grpSp>
      <p:pic>
        <p:nvPicPr>
          <p:cNvPr id="47107" name="Picture 16" descr="CrustalEvolutionIberia c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838200"/>
            <a:ext cx="989965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152400" y="5969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A</a:t>
            </a: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8610600" y="596900"/>
            <a:ext cx="446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A'</a:t>
            </a: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1889125" y="158750"/>
            <a:ext cx="1192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  <a:cs typeface="+mn-cs"/>
              </a:rPr>
              <a:t>ACTUAL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450430" y="988627"/>
            <a:ext cx="72327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900">
                <a:latin typeface="Chalkboard"/>
                <a:cs typeface="Chalkboard"/>
              </a:rPr>
              <a:t>Mesozoico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102353" y="969953"/>
            <a:ext cx="72327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900">
                <a:latin typeface="Chalkboard"/>
                <a:cs typeface="Chalkboard"/>
              </a:rPr>
              <a:t>Paleozoico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6047187" y="1035321"/>
            <a:ext cx="63350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900">
                <a:latin typeface="Chalkboard"/>
                <a:cs typeface="Chalkboard"/>
              </a:rPr>
              <a:t>Terciario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coupe si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6" y="748707"/>
            <a:ext cx="7402068" cy="1330452"/>
          </a:xfrm>
          <a:prstGeom prst="rect">
            <a:avLst/>
          </a:prstGeom>
        </p:spPr>
      </p:pic>
      <p:pic>
        <p:nvPicPr>
          <p:cNvPr id="2" name="Imagen 1" descr="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34" y="2870200"/>
            <a:ext cx="5852160" cy="36027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1200" y="982133"/>
            <a:ext cx="360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B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068734" y="9821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826933" y="149416"/>
            <a:ext cx="126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Pirineos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42900" y="5956300"/>
            <a:ext cx="124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>
                <a:latin typeface="Chalkboard"/>
                <a:cs typeface="Chalkboard"/>
              </a:rPr>
              <a:t>TERCIARIO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57200" y="5689600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>
                <a:latin typeface="Chalkboard"/>
                <a:cs typeface="Chalkboard"/>
              </a:rPr>
              <a:t>Mesozoico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7200" y="5499100"/>
            <a:ext cx="1121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>
                <a:latin typeface="Chalkboard"/>
                <a:cs typeface="Chalkboard"/>
              </a:rPr>
              <a:t>Paleozoico</a:t>
            </a:r>
          </a:p>
        </p:txBody>
      </p:sp>
      <p:sp>
        <p:nvSpPr>
          <p:cNvPr id="5" name="Abrir llave 4"/>
          <p:cNvSpPr/>
          <p:nvPr/>
        </p:nvSpPr>
        <p:spPr bwMode="auto">
          <a:xfrm>
            <a:off x="1529081" y="5969000"/>
            <a:ext cx="45719" cy="342900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1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theve 2016 alpine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1" y="164677"/>
            <a:ext cx="8027999" cy="652864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909381" y="6611779"/>
            <a:ext cx="2234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i="1">
                <a:latin typeface="Times New Roman"/>
                <a:cs typeface="Times New Roman"/>
              </a:rPr>
              <a:t>mapa modificado de Etheve et al. 2016</a:t>
            </a:r>
          </a:p>
        </p:txBody>
      </p:sp>
    </p:spTree>
    <p:extLst>
      <p:ext uri="{BB962C8B-B14F-4D97-AF65-F5344CB8AC3E}">
        <p14:creationId xmlns:p14="http://schemas.microsoft.com/office/powerpoint/2010/main" val="148807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astillaLamanch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19326" y="6396335"/>
            <a:ext cx="3696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meseta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sur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907143" y="4109357"/>
            <a:ext cx="7175500" cy="25127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1" name="Mediterranean opening 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27" y="47293"/>
            <a:ext cx="5214171" cy="3910628"/>
          </a:xfrm>
          <a:prstGeom prst="rect">
            <a:avLst/>
          </a:prstGeom>
        </p:spPr>
      </p:pic>
      <p:pic>
        <p:nvPicPr>
          <p:cNvPr id="12" name="Imagen 11" descr="Screen Shot 2021-01-18 at 17.38.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4309353"/>
            <a:ext cx="6953940" cy="2185232"/>
          </a:xfrm>
          <a:prstGeom prst="rect">
            <a:avLst/>
          </a:prstGeom>
        </p:spPr>
      </p:pic>
      <p:pic>
        <p:nvPicPr>
          <p:cNvPr id="13" name="Imagen 12" descr="Screen Shot 2021-01-18 at 17.39.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4320540"/>
            <a:ext cx="6953940" cy="2180430"/>
          </a:xfrm>
          <a:prstGeom prst="rect">
            <a:avLst/>
          </a:prstGeom>
        </p:spPr>
      </p:pic>
      <p:pic>
        <p:nvPicPr>
          <p:cNvPr id="14" name="Imagen 13" descr="Screen Shot 2021-01-18 at 17.39.1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4311468"/>
            <a:ext cx="6953940" cy="2191947"/>
          </a:xfrm>
          <a:prstGeom prst="rect">
            <a:avLst/>
          </a:prstGeom>
        </p:spPr>
      </p:pic>
      <p:pic>
        <p:nvPicPr>
          <p:cNvPr id="15" name="Imagen 14" descr="Screen Shot 2021-01-18 at 17.39.4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4309949"/>
            <a:ext cx="6953940" cy="2187126"/>
          </a:xfrm>
          <a:prstGeom prst="rect">
            <a:avLst/>
          </a:prstGeom>
        </p:spPr>
      </p:pic>
      <p:pic>
        <p:nvPicPr>
          <p:cNvPr id="16" name="Imagen 15" descr="Screen Shot 2021-01-18 at 17.39.5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4305277"/>
            <a:ext cx="6953940" cy="2212618"/>
          </a:xfrm>
          <a:prstGeom prst="rect">
            <a:avLst/>
          </a:prstGeom>
        </p:spPr>
      </p:pic>
      <p:pic>
        <p:nvPicPr>
          <p:cNvPr id="17" name="Imagen 16" descr="Screen Shot 2021-01-18 at 17.40.1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4302574"/>
            <a:ext cx="6953940" cy="2204037"/>
          </a:xfrm>
          <a:prstGeom prst="rect">
            <a:avLst/>
          </a:prstGeom>
        </p:spPr>
      </p:pic>
      <p:pic>
        <p:nvPicPr>
          <p:cNvPr id="18" name="Imagen 17" descr="Screen Shot 2021-01-18 at 17.40.3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2" y="4303084"/>
            <a:ext cx="6953940" cy="2205655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 bwMode="auto">
          <a:xfrm>
            <a:off x="2965289" y="1565958"/>
            <a:ext cx="1122001" cy="20653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CuadroTexto 23"/>
          <p:cNvSpPr txBox="1"/>
          <p:nvPr/>
        </p:nvSpPr>
        <p:spPr>
          <a:xfrm>
            <a:off x="6318963" y="2077668"/>
            <a:ext cx="2825038" cy="1658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>
                <a:solidFill>
                  <a:schemeClr val="bg1"/>
                </a:solidFill>
                <a:latin typeface="Chalkboard"/>
                <a:cs typeface="Chalkboard"/>
              </a:rPr>
              <a:t>“Subduction roll-back” y formación del Mediterraneo occidental como una cuenca retro-arco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048001" y="3692071"/>
            <a:ext cx="2186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i="1">
                <a:latin typeface="Times New Roman"/>
                <a:cs typeface="Times New Roman"/>
              </a:rPr>
              <a:t>pinchar para activar animación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383639" y="4127501"/>
            <a:ext cx="119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latin typeface="Times New Roman"/>
                <a:cs typeface="Times New Roman"/>
              </a:rPr>
              <a:t>Mediterráneo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14715" y="4481286"/>
            <a:ext cx="111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solidFill>
                  <a:schemeClr val="bg1"/>
                </a:solidFill>
                <a:latin typeface="Times New Roman"/>
                <a:cs typeface="Times New Roman"/>
              </a:rPr>
              <a:t>Iberia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032500" y="4481286"/>
            <a:ext cx="111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solidFill>
                  <a:schemeClr val="bg1"/>
                </a:solidFill>
                <a:latin typeface="Times New Roman"/>
                <a:cs typeface="Times New Roman"/>
              </a:rPr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94575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8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BeticoRifSystem_modi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"/>
            <a:ext cx="8674100" cy="617220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 bwMode="auto">
          <a:xfrm>
            <a:off x="6397577" y="305543"/>
            <a:ext cx="2539933" cy="15372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flipH="1" flipV="1">
            <a:off x="2133599" y="872066"/>
            <a:ext cx="1735665" cy="21166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H="1" flipV="1">
            <a:off x="2133593" y="872060"/>
            <a:ext cx="1735665" cy="2116665"/>
          </a:xfrm>
          <a:prstGeom prst="line">
            <a:avLst/>
          </a:pr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n w="12700" cmpd="sng">
                <a:solidFill>
                  <a:schemeClr val="bg1"/>
                </a:solidFill>
              </a:ln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11512" r="2678"/>
          <a:stretch/>
        </p:blipFill>
        <p:spPr>
          <a:xfrm>
            <a:off x="136065" y="3955142"/>
            <a:ext cx="8899071" cy="27890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50177" y="2616210"/>
            <a:ext cx="153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>
                <a:latin typeface="Times New Roman"/>
                <a:cs typeface="Times New Roman"/>
              </a:rPr>
              <a:t>rocas volcanicas</a:t>
            </a:r>
          </a:p>
        </p:txBody>
      </p:sp>
      <p:cxnSp>
        <p:nvCxnSpPr>
          <p:cNvPr id="6" name="Conector recto de flecha 5"/>
          <p:cNvCxnSpPr/>
          <p:nvPr/>
        </p:nvCxnSpPr>
        <p:spPr bwMode="auto">
          <a:xfrm flipH="1">
            <a:off x="4344625" y="2852323"/>
            <a:ext cx="381945" cy="1362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uadroTexto 9"/>
          <p:cNvSpPr txBox="1"/>
          <p:nvPr/>
        </p:nvSpPr>
        <p:spPr>
          <a:xfrm>
            <a:off x="735243" y="544249"/>
            <a:ext cx="77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solidFill>
                  <a:schemeClr val="bg1"/>
                </a:solidFill>
                <a:latin typeface="Arial"/>
                <a:cs typeface="Arial"/>
              </a:rPr>
              <a:t>macizo ibérico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132824" y="1250815"/>
            <a:ext cx="1136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latin typeface="Arial"/>
                <a:cs typeface="Arial"/>
              </a:rPr>
              <a:t>Mesozoico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046883" y="429670"/>
            <a:ext cx="222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latin typeface="Arial"/>
                <a:cs typeface="Arial"/>
              </a:rPr>
              <a:t>Paleozoico+Triasico metamorfico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113723" y="954821"/>
            <a:ext cx="222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latin typeface="Arial"/>
                <a:cs typeface="Arial"/>
              </a:rPr>
              <a:t>Paleogeno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6693584" y="1288995"/>
            <a:ext cx="458334" cy="229157"/>
          </a:xfrm>
          <a:prstGeom prst="rect">
            <a:avLst/>
          </a:prstGeom>
          <a:solidFill>
            <a:srgbClr val="8AC2F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Rectángulo 13"/>
          <p:cNvSpPr/>
          <p:nvPr/>
        </p:nvSpPr>
        <p:spPr bwMode="auto">
          <a:xfrm>
            <a:off x="6674486" y="544248"/>
            <a:ext cx="420139" cy="152771"/>
          </a:xfrm>
          <a:prstGeom prst="rect">
            <a:avLst/>
          </a:prstGeom>
          <a:solidFill>
            <a:srgbClr val="A3444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Rectángulo 14"/>
          <p:cNvSpPr/>
          <p:nvPr/>
        </p:nvSpPr>
        <p:spPr bwMode="auto">
          <a:xfrm>
            <a:off x="6674486" y="697019"/>
            <a:ext cx="420139" cy="152771"/>
          </a:xfrm>
          <a:prstGeom prst="rect">
            <a:avLst/>
          </a:prstGeom>
          <a:solidFill>
            <a:srgbClr val="78723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6693583" y="1623178"/>
            <a:ext cx="420139" cy="152771"/>
          </a:xfrm>
          <a:prstGeom prst="rect">
            <a:avLst/>
          </a:prstGeom>
          <a:solidFill>
            <a:srgbClr val="FEFFC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Rectángulo 16"/>
          <p:cNvSpPr/>
          <p:nvPr/>
        </p:nvSpPr>
        <p:spPr bwMode="auto">
          <a:xfrm>
            <a:off x="6674486" y="1069401"/>
            <a:ext cx="420139" cy="152771"/>
          </a:xfrm>
          <a:prstGeom prst="rect">
            <a:avLst/>
          </a:prstGeom>
          <a:solidFill>
            <a:srgbClr val="FECB7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6464417" y="1126687"/>
            <a:ext cx="677952" cy="95482"/>
          </a:xfrm>
          <a:custGeom>
            <a:avLst/>
            <a:gdLst>
              <a:gd name="connsiteX0" fmla="*/ 677952 w 677952"/>
              <a:gd name="connsiteY0" fmla="*/ 95482 h 95482"/>
              <a:gd name="connsiteX1" fmla="*/ 0 w 677952"/>
              <a:gd name="connsiteY1" fmla="*/ 95482 h 95482"/>
              <a:gd name="connsiteX2" fmla="*/ 105035 w 677952"/>
              <a:gd name="connsiteY2" fmla="*/ 0 h 9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952" h="95482">
                <a:moveTo>
                  <a:pt x="677952" y="95482"/>
                </a:moveTo>
                <a:lnTo>
                  <a:pt x="0" y="95482"/>
                </a:lnTo>
                <a:lnTo>
                  <a:pt x="105035" y="0"/>
                </a:lnTo>
              </a:path>
            </a:pathLst>
          </a:custGeom>
          <a:ln w="1905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Forma libre 18"/>
          <p:cNvSpPr/>
          <p:nvPr/>
        </p:nvSpPr>
        <p:spPr>
          <a:xfrm>
            <a:off x="6464417" y="601537"/>
            <a:ext cx="677952" cy="95482"/>
          </a:xfrm>
          <a:custGeom>
            <a:avLst/>
            <a:gdLst>
              <a:gd name="connsiteX0" fmla="*/ 677952 w 677952"/>
              <a:gd name="connsiteY0" fmla="*/ 95482 h 95482"/>
              <a:gd name="connsiteX1" fmla="*/ 0 w 677952"/>
              <a:gd name="connsiteY1" fmla="*/ 95482 h 95482"/>
              <a:gd name="connsiteX2" fmla="*/ 105035 w 677952"/>
              <a:gd name="connsiteY2" fmla="*/ 0 h 9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952" h="95482">
                <a:moveTo>
                  <a:pt x="677952" y="95482"/>
                </a:moveTo>
                <a:lnTo>
                  <a:pt x="0" y="95482"/>
                </a:lnTo>
                <a:lnTo>
                  <a:pt x="105035" y="0"/>
                </a:lnTo>
              </a:path>
            </a:pathLst>
          </a:custGeom>
          <a:ln w="1905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Forma libre 19"/>
          <p:cNvSpPr/>
          <p:nvPr/>
        </p:nvSpPr>
        <p:spPr>
          <a:xfrm>
            <a:off x="6464417" y="859338"/>
            <a:ext cx="677952" cy="95482"/>
          </a:xfrm>
          <a:custGeom>
            <a:avLst/>
            <a:gdLst>
              <a:gd name="connsiteX0" fmla="*/ 677952 w 677952"/>
              <a:gd name="connsiteY0" fmla="*/ 95482 h 95482"/>
              <a:gd name="connsiteX1" fmla="*/ 0 w 677952"/>
              <a:gd name="connsiteY1" fmla="*/ 95482 h 95482"/>
              <a:gd name="connsiteX2" fmla="*/ 105035 w 677952"/>
              <a:gd name="connsiteY2" fmla="*/ 0 h 9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952" h="95482">
                <a:moveTo>
                  <a:pt x="677952" y="95482"/>
                </a:moveTo>
                <a:lnTo>
                  <a:pt x="0" y="95482"/>
                </a:lnTo>
                <a:lnTo>
                  <a:pt x="105035" y="0"/>
                </a:lnTo>
              </a:path>
            </a:pathLst>
          </a:custGeom>
          <a:ln w="1905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Forma libre 20"/>
          <p:cNvSpPr/>
          <p:nvPr/>
        </p:nvSpPr>
        <p:spPr>
          <a:xfrm>
            <a:off x="6464417" y="1470422"/>
            <a:ext cx="677952" cy="95482"/>
          </a:xfrm>
          <a:custGeom>
            <a:avLst/>
            <a:gdLst>
              <a:gd name="connsiteX0" fmla="*/ 677952 w 677952"/>
              <a:gd name="connsiteY0" fmla="*/ 95482 h 95482"/>
              <a:gd name="connsiteX1" fmla="*/ 0 w 677952"/>
              <a:gd name="connsiteY1" fmla="*/ 95482 h 95482"/>
              <a:gd name="connsiteX2" fmla="*/ 105035 w 677952"/>
              <a:gd name="connsiteY2" fmla="*/ 0 h 9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952" h="95482">
                <a:moveTo>
                  <a:pt x="677952" y="95482"/>
                </a:moveTo>
                <a:lnTo>
                  <a:pt x="0" y="95482"/>
                </a:lnTo>
                <a:lnTo>
                  <a:pt x="105035" y="0"/>
                </a:lnTo>
              </a:path>
            </a:pathLst>
          </a:custGeom>
          <a:ln w="1905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113723" y="1546810"/>
            <a:ext cx="222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>
                <a:latin typeface="Arial"/>
                <a:cs typeface="Arial"/>
              </a:rPr>
              <a:t>Neogeno</a:t>
            </a:r>
          </a:p>
        </p:txBody>
      </p:sp>
    </p:spTree>
    <p:extLst>
      <p:ext uri="{BB962C8B-B14F-4D97-AF65-F5344CB8AC3E}">
        <p14:creationId xmlns:p14="http://schemas.microsoft.com/office/powerpoint/2010/main" val="44961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0" t="33858"/>
          <a:stretch>
            <a:fillRect/>
          </a:stretch>
        </p:blipFill>
        <p:spPr bwMode="auto">
          <a:xfrm>
            <a:off x="5334000" y="4191000"/>
            <a:ext cx="3810000" cy="266700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6633"/>
            </a:solidFill>
            <a:miter lim="800000"/>
            <a:headEnd/>
            <a:tailEnd/>
          </a:ln>
        </p:spPr>
      </p:pic>
      <p:sp>
        <p:nvSpPr>
          <p:cNvPr id="56331" name="Text Box 1035"/>
          <p:cNvSpPr txBox="1">
            <a:spLocks noChangeArrowheads="1"/>
          </p:cNvSpPr>
          <p:nvPr/>
        </p:nvSpPr>
        <p:spPr bwMode="auto">
          <a:xfrm>
            <a:off x="441325" y="6003925"/>
            <a:ext cx="47884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halkboard"/>
                <a:cs typeface="Chalkboard"/>
              </a:rPr>
              <a:t>rocas volcanicas de Cabo de Gata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Chalkboard"/>
                <a:cs typeface="Chalkboard"/>
              </a:rPr>
              <a:t>(Mioceno)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6"/>
          <p:cNvGrpSpPr>
            <a:grpSpLocks/>
          </p:cNvGrpSpPr>
          <p:nvPr/>
        </p:nvGrpSpPr>
        <p:grpSpPr bwMode="auto">
          <a:xfrm>
            <a:off x="914400" y="1412875"/>
            <a:ext cx="6781800" cy="4032250"/>
            <a:chOff x="192" y="144"/>
            <a:chExt cx="4272" cy="2540"/>
          </a:xfrm>
        </p:grpSpPr>
        <p:pic>
          <p:nvPicPr>
            <p:cNvPr id="7475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"/>
              <a:ext cx="4272" cy="25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rgbClr val="006633"/>
              </a:solidFill>
              <a:miter lim="800000"/>
              <a:headEnd/>
              <a:tailEnd/>
            </a:ln>
          </p:spPr>
        </p:pic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592" y="1296"/>
              <a:ext cx="96" cy="96"/>
            </a:xfrm>
            <a:prstGeom prst="star5">
              <a:avLst/>
            </a:prstGeom>
            <a:solidFill>
              <a:srgbClr val="F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3657600" y="5867400"/>
            <a:ext cx="24047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halkboard"/>
                <a:cs typeface="Chalkboard"/>
              </a:rPr>
              <a:t>cuenca Neogena</a:t>
            </a:r>
          </a:p>
          <a:p>
            <a:pPr>
              <a:defRPr/>
            </a:pPr>
            <a:r>
              <a:rPr lang="en-US">
                <a:latin typeface="Chalkboard"/>
                <a:cs typeface="Chalkboard"/>
              </a:rPr>
              <a:t>de Guadix-Baza</a:t>
            </a:r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4800600" y="3352800"/>
            <a:ext cx="76200" cy="251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Agrupar 3"/>
          <p:cNvGrpSpPr/>
          <p:nvPr/>
        </p:nvGrpSpPr>
        <p:grpSpPr>
          <a:xfrm>
            <a:off x="4174067" y="1663168"/>
            <a:ext cx="4891958" cy="1052843"/>
            <a:chOff x="4174067" y="1663168"/>
            <a:chExt cx="4891958" cy="1052843"/>
          </a:xfrm>
        </p:grpSpPr>
        <p:sp>
          <p:nvSpPr>
            <p:cNvPr id="3" name="Text Box 18"/>
            <p:cNvSpPr txBox="1">
              <a:spLocks noChangeArrowheads="1"/>
            </p:cNvSpPr>
            <p:nvPr/>
          </p:nvSpPr>
          <p:spPr bwMode="auto">
            <a:xfrm>
              <a:off x="5944658" y="1663168"/>
              <a:ext cx="3121367" cy="3077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latin typeface="Chalkboard"/>
                  <a:cs typeface="Chalkboard"/>
                </a:rPr>
                <a:t>areniscas y conglomerados Pliocenos</a:t>
              </a:r>
            </a:p>
          </p:txBody>
        </p:sp>
        <p:sp>
          <p:nvSpPr>
            <p:cNvPr id="2" name="Forma libre 1"/>
            <p:cNvSpPr/>
            <p:nvPr/>
          </p:nvSpPr>
          <p:spPr>
            <a:xfrm>
              <a:off x="4174067" y="2048935"/>
              <a:ext cx="4538133" cy="135466"/>
            </a:xfrm>
            <a:custGeom>
              <a:avLst/>
              <a:gdLst>
                <a:gd name="connsiteX0" fmla="*/ 4538133 w 4538133"/>
                <a:gd name="connsiteY0" fmla="*/ 135466 h 135466"/>
                <a:gd name="connsiteX1" fmla="*/ 2971800 w 4538133"/>
                <a:gd name="connsiteY1" fmla="*/ 101600 h 135466"/>
                <a:gd name="connsiteX2" fmla="*/ 0 w 4538133"/>
                <a:gd name="connsiteY2" fmla="*/ 0 h 13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8133" h="135466">
                  <a:moveTo>
                    <a:pt x="4538133" y="135466"/>
                  </a:moveTo>
                  <a:lnTo>
                    <a:pt x="2971800" y="101600"/>
                  </a:lnTo>
                  <a:lnTo>
                    <a:pt x="0" y="0"/>
                  </a:lnTo>
                </a:path>
              </a:pathLst>
            </a:custGeom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6181725" y="2408234"/>
              <a:ext cx="2237534" cy="3077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/>
                  </a:solidFill>
                  <a:latin typeface="Chalkboard"/>
                  <a:cs typeface="Chalkboard"/>
                </a:rPr>
                <a:t>Margas y Limos Miocenos</a:t>
              </a: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11512" r="2678"/>
          <a:stretch/>
        </p:blipFill>
        <p:spPr>
          <a:xfrm>
            <a:off x="5070922" y="5581480"/>
            <a:ext cx="4073078" cy="12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81800" cy="403225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6633"/>
            </a:solidFill>
            <a:miter lim="800000"/>
            <a:headEnd/>
            <a:tailEnd/>
          </a:ln>
        </p:spPr>
      </p:pic>
      <p:sp>
        <p:nvSpPr>
          <p:cNvPr id="73733" name="AutoShape 5"/>
          <p:cNvSpPr>
            <a:spLocks noChangeArrowheads="1"/>
          </p:cNvSpPr>
          <p:nvPr/>
        </p:nvSpPr>
        <p:spPr bwMode="auto">
          <a:xfrm>
            <a:off x="3403600" y="4151313"/>
            <a:ext cx="228600" cy="217487"/>
          </a:xfrm>
          <a:prstGeom prst="star5">
            <a:avLst/>
          </a:prstGeom>
          <a:solidFill>
            <a:srgbClr val="F4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133725" y="5851525"/>
            <a:ext cx="23391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halkboard"/>
                <a:cs typeface="Chalkboard"/>
              </a:rPr>
              <a:t>Zona Subbetica</a:t>
            </a:r>
            <a:endParaRPr lang="en-US" sz="1800">
              <a:latin typeface="Chalkboard"/>
              <a:cs typeface="Chalkboard"/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3530600" y="4381500"/>
            <a:ext cx="25400" cy="1714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8338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r 1"/>
          <p:cNvGrpSpPr/>
          <p:nvPr/>
        </p:nvGrpSpPr>
        <p:grpSpPr>
          <a:xfrm>
            <a:off x="2420938" y="3705225"/>
            <a:ext cx="4556125" cy="525463"/>
            <a:chOff x="2420938" y="3705225"/>
            <a:chExt cx="4556125" cy="525463"/>
          </a:xfrm>
        </p:grpSpPr>
        <p:sp>
          <p:nvSpPr>
            <p:cNvPr id="49165" name="Freeform 13"/>
            <p:cNvSpPr>
              <a:spLocks/>
            </p:cNvSpPr>
            <p:nvPr/>
          </p:nvSpPr>
          <p:spPr bwMode="auto">
            <a:xfrm>
              <a:off x="2420938" y="4032250"/>
              <a:ext cx="4556125" cy="198438"/>
            </a:xfrm>
            <a:custGeom>
              <a:avLst/>
              <a:gdLst>
                <a:gd name="T0" fmla="*/ 2870 w 2870"/>
                <a:gd name="T1" fmla="*/ 57 h 125"/>
                <a:gd name="T2" fmla="*/ 2710 w 2870"/>
                <a:gd name="T3" fmla="*/ 89 h 125"/>
                <a:gd name="T4" fmla="*/ 2342 w 2870"/>
                <a:gd name="T5" fmla="*/ 121 h 125"/>
                <a:gd name="T6" fmla="*/ 1846 w 2870"/>
                <a:gd name="T7" fmla="*/ 63 h 125"/>
                <a:gd name="T8" fmla="*/ 1398 w 2870"/>
                <a:gd name="T9" fmla="*/ 31 h 125"/>
                <a:gd name="T10" fmla="*/ 790 w 2870"/>
                <a:gd name="T11" fmla="*/ 4 h 125"/>
                <a:gd name="T12" fmla="*/ 587 w 2870"/>
                <a:gd name="T13" fmla="*/ 9 h 125"/>
                <a:gd name="T14" fmla="*/ 331 w 2870"/>
                <a:gd name="T15" fmla="*/ 9 h 125"/>
                <a:gd name="T16" fmla="*/ 0 w 2870"/>
                <a:gd name="T17" fmla="*/ 1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70" h="125">
                  <a:moveTo>
                    <a:pt x="2870" y="57"/>
                  </a:moveTo>
                  <a:cubicBezTo>
                    <a:pt x="2834" y="67"/>
                    <a:pt x="2798" y="78"/>
                    <a:pt x="2710" y="89"/>
                  </a:cubicBezTo>
                  <a:cubicBezTo>
                    <a:pt x="2622" y="100"/>
                    <a:pt x="2486" y="125"/>
                    <a:pt x="2342" y="121"/>
                  </a:cubicBezTo>
                  <a:cubicBezTo>
                    <a:pt x="2198" y="117"/>
                    <a:pt x="2003" y="78"/>
                    <a:pt x="1846" y="63"/>
                  </a:cubicBezTo>
                  <a:cubicBezTo>
                    <a:pt x="1689" y="48"/>
                    <a:pt x="1574" y="41"/>
                    <a:pt x="1398" y="31"/>
                  </a:cubicBezTo>
                  <a:cubicBezTo>
                    <a:pt x="1222" y="21"/>
                    <a:pt x="925" y="8"/>
                    <a:pt x="790" y="4"/>
                  </a:cubicBezTo>
                  <a:cubicBezTo>
                    <a:pt x="655" y="0"/>
                    <a:pt x="663" y="8"/>
                    <a:pt x="587" y="9"/>
                  </a:cubicBezTo>
                  <a:cubicBezTo>
                    <a:pt x="511" y="10"/>
                    <a:pt x="429" y="8"/>
                    <a:pt x="331" y="9"/>
                  </a:cubicBezTo>
                  <a:cubicBezTo>
                    <a:pt x="233" y="10"/>
                    <a:pt x="116" y="12"/>
                    <a:pt x="0" y="15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800">
                <a:latin typeface="Chalkboard"/>
                <a:cs typeface="Chalkboard"/>
              </a:endParaRPr>
            </a:p>
          </p:txBody>
        </p:sp>
        <p:sp>
          <p:nvSpPr>
            <p:cNvPr id="49166" name="Text Box 14"/>
            <p:cNvSpPr txBox="1">
              <a:spLocks noChangeArrowheads="1"/>
            </p:cNvSpPr>
            <p:nvPr/>
          </p:nvSpPr>
          <p:spPr bwMode="auto">
            <a:xfrm>
              <a:off x="3513138" y="3705225"/>
              <a:ext cx="144628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rgbClr val="FF0000"/>
                  </a:solidFill>
                  <a:latin typeface="Chalkboard"/>
                  <a:cs typeface="Chalkboard"/>
                </a:rPr>
                <a:t>discordancia</a:t>
              </a:r>
            </a:p>
          </p:txBody>
        </p:sp>
      </p:grp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2100263" y="5507567"/>
            <a:ext cx="3186773" cy="276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  <a:latin typeface="Chalkboard"/>
                <a:cs typeface="Chalkboard"/>
              </a:rPr>
              <a:t>margas y calizas del Triasico (250-200 Ma)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4894263" y="3154363"/>
            <a:ext cx="236475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Chalkboard"/>
                <a:cs typeface="Chalkboard"/>
              </a:rPr>
              <a:t>margas del Mioceno (ca. 10 Ma)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949325" y="2359025"/>
            <a:ext cx="13541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Chalkboard"/>
                <a:cs typeface="Chalkboard"/>
              </a:rPr>
              <a:t>caliza lacustre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1787525" y="935038"/>
            <a:ext cx="3698448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Chalkboard"/>
                <a:cs typeface="Chalkboard"/>
              </a:rPr>
              <a:t>areniscas y conglomerados del Plioceno (5 a 2 Ma)</a:t>
            </a:r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 flipH="1">
            <a:off x="830262" y="1143000"/>
            <a:ext cx="990070" cy="635000"/>
          </a:xfrm>
          <a:prstGeom prst="line">
            <a:avLst/>
          </a:prstGeom>
          <a:noFill/>
          <a:ln w="38100" cmpd="sng">
            <a:solidFill>
              <a:schemeClr val="bg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180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80947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63825" y="0"/>
            <a:ext cx="57759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Chalkboard"/>
                <a:cs typeface="Chalkboard"/>
              </a:rPr>
              <a:t>Calizas Jurasicas del Torcal de Antequera (Zona Subbetica)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81800" cy="403225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6633"/>
            </a:solidFill>
            <a:miter lim="800000"/>
            <a:headEnd/>
            <a:tailEnd/>
          </a:ln>
        </p:spPr>
      </p:pic>
      <p:sp>
        <p:nvSpPr>
          <p:cNvPr id="73733" name="AutoShape 5"/>
          <p:cNvSpPr>
            <a:spLocks noChangeArrowheads="1"/>
          </p:cNvSpPr>
          <p:nvPr/>
        </p:nvSpPr>
        <p:spPr bwMode="auto">
          <a:xfrm>
            <a:off x="4749800" y="3910013"/>
            <a:ext cx="228600" cy="217487"/>
          </a:xfrm>
          <a:prstGeom prst="star5">
            <a:avLst/>
          </a:prstGeom>
          <a:solidFill>
            <a:srgbClr val="F4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108325" y="5775325"/>
            <a:ext cx="37882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halkboard"/>
                <a:cs typeface="Chalkboard"/>
              </a:rPr>
              <a:t>Complejo Nevado Filabride</a:t>
            </a:r>
          </a:p>
          <a:p>
            <a:pPr>
              <a:defRPr/>
            </a:pPr>
            <a:r>
              <a:rPr lang="en-US" sz="1800">
                <a:latin typeface="Chalkboard"/>
                <a:cs typeface="Chalkboard"/>
              </a:rPr>
              <a:t>(metamorfismo de alta </a:t>
            </a:r>
            <a:r>
              <a:rPr lang="en-US" altLang="ja-JP" sz="1800">
                <a:latin typeface="Chalkboard"/>
                <a:cs typeface="Chalkboard"/>
              </a:rPr>
              <a:t>presión)</a:t>
            </a:r>
            <a:endParaRPr lang="en-US" sz="1800">
              <a:latin typeface="Chalkboard"/>
              <a:cs typeface="Chalkboard"/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4851400" y="4152900"/>
            <a:ext cx="25400" cy="1714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SC_0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0" y="380999"/>
            <a:ext cx="9149350" cy="6085325"/>
          </a:xfrm>
          <a:prstGeom prst="rect">
            <a:avLst/>
          </a:prstGeom>
        </p:spPr>
      </p:pic>
      <p:pic>
        <p:nvPicPr>
          <p:cNvPr id="4" name="Imagen 3" descr="DSC_0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27300"/>
            <a:ext cx="6072078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21025" y="-64862"/>
            <a:ext cx="37882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Chalkboard"/>
                <a:cs typeface="Chalkboard"/>
              </a:rPr>
              <a:t>Complejo Nevado Filabride</a:t>
            </a:r>
          </a:p>
          <a:p>
            <a:pPr>
              <a:defRPr/>
            </a:pPr>
            <a:r>
              <a:rPr lang="en-US" sz="1200">
                <a:latin typeface="Chalkboard"/>
                <a:cs typeface="Chalkboard"/>
              </a:rPr>
              <a:t>micaesquisto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reyes catoli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652838"/>
            <a:ext cx="35687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5" descr="Salamanc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3011" r="1207" b="2094"/>
          <a:stretch>
            <a:fillRect/>
          </a:stretch>
        </p:blipFill>
        <p:spPr bwMode="auto">
          <a:xfrm>
            <a:off x="133350" y="125413"/>
            <a:ext cx="6137275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Canteras_De_Villamayo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3041650"/>
            <a:ext cx="50879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6307138" y="407988"/>
            <a:ext cx="3272838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Chalkboard"/>
                <a:cs typeface="Chalkboard"/>
              </a:rPr>
              <a:t>Arenisca</a:t>
            </a:r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board"/>
                <a:cs typeface="Chalkboard"/>
              </a:rPr>
              <a:t>Oligocena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(Salamanca)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0" y="352092"/>
            <a:ext cx="9144000" cy="2590981"/>
            <a:chOff x="0" y="339582"/>
            <a:chExt cx="9144000" cy="2590981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t="28788"/>
            <a:stretch/>
          </p:blipFill>
          <p:spPr>
            <a:xfrm>
              <a:off x="0" y="843642"/>
              <a:ext cx="9144000" cy="2086921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226785" y="339582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>
                  <a:latin typeface="Chalkboard"/>
                  <a:cs typeface="Chalkboard"/>
                </a:rPr>
                <a:t>8 Ma</a:t>
              </a:r>
              <a:endParaRPr lang="es-ES_tradnl" dirty="0">
                <a:latin typeface="Chalkboard"/>
                <a:cs typeface="Chalkboard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3138714" y="339582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>
                  <a:latin typeface="Chalkboard"/>
                  <a:cs typeface="Chalkboard"/>
                </a:rPr>
                <a:t>7 Ma</a:t>
              </a:r>
              <a:endParaRPr lang="es-ES_tradnl" dirty="0">
                <a:latin typeface="Chalkboard"/>
                <a:cs typeface="Chalkboard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6050643" y="339582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>
                  <a:latin typeface="Chalkboard"/>
                  <a:cs typeface="Chalkboard"/>
                </a:rPr>
                <a:t>4 Ma</a:t>
              </a:r>
              <a:endParaRPr lang="es-ES_tradnl" dirty="0">
                <a:latin typeface="Chalkboard"/>
                <a:cs typeface="Chalkboard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38894" y="2791613"/>
            <a:ext cx="64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>
                <a:latin typeface="Calibri"/>
                <a:cs typeface="Calibri"/>
              </a:rPr>
              <a:t>Arrecifes</a:t>
            </a:r>
          </a:p>
        </p:txBody>
      </p:sp>
    </p:spTree>
    <p:extLst>
      <p:ext uri="{BB962C8B-B14F-4D97-AF65-F5344CB8AC3E}">
        <p14:creationId xmlns:p14="http://schemas.microsoft.com/office/powerpoint/2010/main" val="199639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0"/>
            <a:ext cx="8534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42863" y="57689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Verdana" charset="0"/>
              <a:cs typeface="+mn-cs"/>
            </a:endParaRP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1263650" y="2508250"/>
            <a:ext cx="1506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MACIZO</a:t>
            </a:r>
          </a:p>
          <a:p>
            <a:pPr>
              <a:defRPr/>
            </a:pPr>
            <a:endParaRPr lang="es-ES_tradnl">
              <a:latin typeface="Verdana" charset="0"/>
              <a:cs typeface="+mn-cs"/>
            </a:endParaRPr>
          </a:p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IBERICO</a:t>
            </a: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457200" y="6423025"/>
            <a:ext cx="685800" cy="381000"/>
          </a:xfrm>
          <a:prstGeom prst="rect">
            <a:avLst/>
          </a:prstGeom>
          <a:solidFill>
            <a:srgbClr val="FDA5D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2895600" y="6423025"/>
            <a:ext cx="685800" cy="381000"/>
          </a:xfrm>
          <a:prstGeom prst="rect">
            <a:avLst/>
          </a:prstGeom>
          <a:solidFill>
            <a:srgbClr val="53C34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5334000" y="6423025"/>
            <a:ext cx="685800" cy="381000"/>
          </a:xfrm>
          <a:prstGeom prst="rect">
            <a:avLst/>
          </a:prstGeom>
          <a:solidFill>
            <a:srgbClr val="F0EC8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1071563" y="6378575"/>
            <a:ext cx="1906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PALEOZOICO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metamorficas/igneas</a:t>
            </a:r>
            <a:endParaRPr lang="es-ES_tradnl" sz="1400">
              <a:latin typeface="Verdana" charset="0"/>
              <a:cs typeface="+mn-cs"/>
            </a:endParaRPr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3509963" y="6378575"/>
            <a:ext cx="1604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MESOZOICO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sedim. plegadas</a:t>
            </a:r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5948363" y="6380163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TERCIARIO: </a:t>
            </a:r>
            <a:r>
              <a:rPr lang="es-ES_tradnl" sz="1000">
                <a:latin typeface="Verdana" charset="0"/>
                <a:cs typeface="+mn-cs"/>
              </a:rPr>
              <a:t>rocas sedimentarias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no o poco deformadas</a:t>
            </a:r>
          </a:p>
        </p:txBody>
      </p:sp>
      <p:grpSp>
        <p:nvGrpSpPr>
          <p:cNvPr id="67597" name="Group 13"/>
          <p:cNvGrpSpPr>
            <a:grpSpLocks/>
          </p:cNvGrpSpPr>
          <p:nvPr/>
        </p:nvGrpSpPr>
        <p:grpSpPr bwMode="auto">
          <a:xfrm>
            <a:off x="4589463" y="2301875"/>
            <a:ext cx="1430337" cy="517525"/>
            <a:chOff x="2688" y="2308"/>
            <a:chExt cx="901" cy="326"/>
          </a:xfrm>
        </p:grpSpPr>
        <p:sp>
          <p:nvSpPr>
            <p:cNvPr id="67598" name="AutoShape 14"/>
            <p:cNvSpPr>
              <a:spLocks noChangeArrowheads="1"/>
            </p:cNvSpPr>
            <p:nvPr/>
          </p:nvSpPr>
          <p:spPr bwMode="auto">
            <a:xfrm>
              <a:off x="2688" y="2352"/>
              <a:ext cx="144" cy="120"/>
            </a:xfrm>
            <a:prstGeom prst="star5">
              <a:avLst/>
            </a:prstGeom>
            <a:solidFill>
              <a:srgbClr val="FF31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67599" name="Text Box 15"/>
            <p:cNvSpPr txBox="1">
              <a:spLocks noChangeArrowheads="1"/>
            </p:cNvSpPr>
            <p:nvPr/>
          </p:nvSpPr>
          <p:spPr bwMode="auto">
            <a:xfrm>
              <a:off x="2870" y="2308"/>
              <a:ext cx="71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Verdana" charset="0"/>
                  <a:cs typeface="+mn-cs"/>
                </a:rPr>
                <a:t>diapositiva</a:t>
              </a:r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Verdana" charset="0"/>
                  <a:cs typeface="+mn-cs"/>
                </a:rPr>
                <a:t>siguiente</a:t>
              </a: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738188"/>
            <a:ext cx="717391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651125" y="204788"/>
            <a:ext cx="5645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Chalkboard"/>
                <a:cs typeface="Chalkboard"/>
              </a:rPr>
              <a:t>Calizas Cretacicas (Prov. Guadalajarra)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0"/>
            <a:ext cx="8534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6" name="Rectangle 1042"/>
          <p:cNvSpPr>
            <a:spLocks noChangeArrowheads="1"/>
          </p:cNvSpPr>
          <p:nvPr/>
        </p:nvSpPr>
        <p:spPr bwMode="auto">
          <a:xfrm>
            <a:off x="42863" y="57689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Verdana" charset="0"/>
              <a:cs typeface="+mn-cs"/>
            </a:endParaRPr>
          </a:p>
        </p:txBody>
      </p:sp>
      <p:sp>
        <p:nvSpPr>
          <p:cNvPr id="68627" name="Text Box 1043"/>
          <p:cNvSpPr txBox="1">
            <a:spLocks noChangeArrowheads="1"/>
          </p:cNvSpPr>
          <p:nvPr/>
        </p:nvSpPr>
        <p:spPr bwMode="auto">
          <a:xfrm>
            <a:off x="1263650" y="2508250"/>
            <a:ext cx="1506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MACIZO</a:t>
            </a:r>
          </a:p>
          <a:p>
            <a:pPr>
              <a:defRPr/>
            </a:pPr>
            <a:endParaRPr lang="es-ES_tradnl">
              <a:latin typeface="Verdana" charset="0"/>
              <a:cs typeface="+mn-cs"/>
            </a:endParaRPr>
          </a:p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IBERICO</a:t>
            </a:r>
          </a:p>
        </p:txBody>
      </p:sp>
      <p:sp>
        <p:nvSpPr>
          <p:cNvPr id="68628" name="Rectangle 1044"/>
          <p:cNvSpPr>
            <a:spLocks noChangeArrowheads="1"/>
          </p:cNvSpPr>
          <p:nvPr/>
        </p:nvSpPr>
        <p:spPr bwMode="auto">
          <a:xfrm>
            <a:off x="457200" y="6423025"/>
            <a:ext cx="685800" cy="381000"/>
          </a:xfrm>
          <a:prstGeom prst="rect">
            <a:avLst/>
          </a:prstGeom>
          <a:solidFill>
            <a:srgbClr val="FDA5D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8629" name="Rectangle 1045"/>
          <p:cNvSpPr>
            <a:spLocks noChangeArrowheads="1"/>
          </p:cNvSpPr>
          <p:nvPr/>
        </p:nvSpPr>
        <p:spPr bwMode="auto">
          <a:xfrm>
            <a:off x="2895600" y="6423025"/>
            <a:ext cx="685800" cy="381000"/>
          </a:xfrm>
          <a:prstGeom prst="rect">
            <a:avLst/>
          </a:prstGeom>
          <a:solidFill>
            <a:srgbClr val="53C34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8630" name="Rectangle 1046"/>
          <p:cNvSpPr>
            <a:spLocks noChangeArrowheads="1"/>
          </p:cNvSpPr>
          <p:nvPr/>
        </p:nvSpPr>
        <p:spPr bwMode="auto">
          <a:xfrm>
            <a:off x="5334000" y="6423025"/>
            <a:ext cx="685800" cy="381000"/>
          </a:xfrm>
          <a:prstGeom prst="rect">
            <a:avLst/>
          </a:prstGeom>
          <a:solidFill>
            <a:srgbClr val="F0EC8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8631" name="Text Box 1047"/>
          <p:cNvSpPr txBox="1">
            <a:spLocks noChangeArrowheads="1"/>
          </p:cNvSpPr>
          <p:nvPr/>
        </p:nvSpPr>
        <p:spPr bwMode="auto">
          <a:xfrm>
            <a:off x="1071563" y="6378575"/>
            <a:ext cx="1906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PALEOZOICO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metamorficas/igneas</a:t>
            </a:r>
            <a:endParaRPr lang="es-ES_tradnl" sz="1400">
              <a:latin typeface="Verdana" charset="0"/>
              <a:cs typeface="+mn-cs"/>
            </a:endParaRPr>
          </a:p>
        </p:txBody>
      </p:sp>
      <p:sp>
        <p:nvSpPr>
          <p:cNvPr id="68632" name="Text Box 1048"/>
          <p:cNvSpPr txBox="1">
            <a:spLocks noChangeArrowheads="1"/>
          </p:cNvSpPr>
          <p:nvPr/>
        </p:nvSpPr>
        <p:spPr bwMode="auto">
          <a:xfrm>
            <a:off x="3509963" y="6378575"/>
            <a:ext cx="1604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MESOZOICO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sedim. plegadas</a:t>
            </a:r>
          </a:p>
        </p:txBody>
      </p:sp>
      <p:sp>
        <p:nvSpPr>
          <p:cNvPr id="68633" name="Text Box 1049"/>
          <p:cNvSpPr txBox="1">
            <a:spLocks noChangeArrowheads="1"/>
          </p:cNvSpPr>
          <p:nvPr/>
        </p:nvSpPr>
        <p:spPr bwMode="auto">
          <a:xfrm>
            <a:off x="5948363" y="6380163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TERCIARIO: </a:t>
            </a:r>
            <a:r>
              <a:rPr lang="es-ES_tradnl" sz="1000">
                <a:latin typeface="Verdana" charset="0"/>
                <a:cs typeface="+mn-cs"/>
              </a:rPr>
              <a:t>rocas sedimentarias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no o poco deformadas</a:t>
            </a:r>
          </a:p>
        </p:txBody>
      </p:sp>
      <p:grpSp>
        <p:nvGrpSpPr>
          <p:cNvPr id="68622" name="Group 1038"/>
          <p:cNvGrpSpPr>
            <a:grpSpLocks/>
          </p:cNvGrpSpPr>
          <p:nvPr/>
        </p:nvGrpSpPr>
        <p:grpSpPr bwMode="auto">
          <a:xfrm>
            <a:off x="3810000" y="4267200"/>
            <a:ext cx="1430338" cy="517525"/>
            <a:chOff x="2688" y="2308"/>
            <a:chExt cx="901" cy="326"/>
          </a:xfrm>
        </p:grpSpPr>
        <p:sp>
          <p:nvSpPr>
            <p:cNvPr id="68623" name="AutoShape 1039"/>
            <p:cNvSpPr>
              <a:spLocks noChangeArrowheads="1"/>
            </p:cNvSpPr>
            <p:nvPr/>
          </p:nvSpPr>
          <p:spPr bwMode="auto">
            <a:xfrm>
              <a:off x="2688" y="2352"/>
              <a:ext cx="144" cy="120"/>
            </a:xfrm>
            <a:prstGeom prst="star5">
              <a:avLst/>
            </a:prstGeom>
            <a:solidFill>
              <a:srgbClr val="FF31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68624" name="Text Box 1040"/>
            <p:cNvSpPr txBox="1">
              <a:spLocks noChangeArrowheads="1"/>
            </p:cNvSpPr>
            <p:nvPr/>
          </p:nvSpPr>
          <p:spPr bwMode="auto">
            <a:xfrm>
              <a:off x="2870" y="2308"/>
              <a:ext cx="71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Verdana" charset="0"/>
                  <a:cs typeface="+mn-cs"/>
                </a:rPr>
                <a:t>diapositiva</a:t>
              </a:r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Verdana" charset="0"/>
                  <a:cs typeface="+mn-cs"/>
                </a:rPr>
                <a:t>siguiente</a:t>
              </a: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espeñaperro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39200" cy="5638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31925" y="128588"/>
            <a:ext cx="44672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i="1">
                <a:latin typeface="Times New Roman" charset="0"/>
                <a:cs typeface="+mn-cs"/>
              </a:rPr>
              <a:t>Cuarcita Armoricana (Ordovicico)</a:t>
            </a:r>
          </a:p>
          <a:p>
            <a:pPr>
              <a:defRPr/>
            </a:pPr>
            <a:r>
              <a:rPr lang="es-ES_tradnl" sz="1200" i="1">
                <a:latin typeface="Times New Roman" charset="0"/>
                <a:cs typeface="+mn-cs"/>
              </a:rPr>
              <a:t>Desfiladero de Despeñaperros, Ja</a:t>
            </a:r>
            <a:r>
              <a:rPr lang="es-ES_tradnl" altLang="ja-JP" sz="1200" i="1">
                <a:latin typeface="Times New Roman" charset="0"/>
              </a:rPr>
              <a:t>é</a:t>
            </a:r>
            <a:r>
              <a:rPr lang="es-ES_tradnl" sz="1200" i="1">
                <a:latin typeface="Times New Roman" charset="0"/>
                <a:cs typeface="+mn-cs"/>
              </a:rPr>
              <a:t>n</a:t>
            </a:r>
            <a:endParaRPr lang="es-ES_tradnl" i="1"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0"/>
            <a:ext cx="85344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2" name="Rectangle 1044"/>
          <p:cNvSpPr>
            <a:spLocks noChangeArrowheads="1"/>
          </p:cNvSpPr>
          <p:nvPr/>
        </p:nvSpPr>
        <p:spPr bwMode="auto">
          <a:xfrm>
            <a:off x="42863" y="57689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Verdana" charset="0"/>
              <a:cs typeface="+mn-cs"/>
            </a:endParaRPr>
          </a:p>
        </p:txBody>
      </p:sp>
      <p:sp>
        <p:nvSpPr>
          <p:cNvPr id="69653" name="Text Box 1045"/>
          <p:cNvSpPr txBox="1">
            <a:spLocks noChangeArrowheads="1"/>
          </p:cNvSpPr>
          <p:nvPr/>
        </p:nvSpPr>
        <p:spPr bwMode="auto">
          <a:xfrm>
            <a:off x="1263650" y="2508250"/>
            <a:ext cx="1506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MACIZO</a:t>
            </a:r>
          </a:p>
          <a:p>
            <a:pPr>
              <a:defRPr/>
            </a:pPr>
            <a:endParaRPr lang="es-ES_tradnl">
              <a:latin typeface="Verdana" charset="0"/>
              <a:cs typeface="+mn-cs"/>
            </a:endParaRPr>
          </a:p>
          <a:p>
            <a:pPr>
              <a:defRPr/>
            </a:pPr>
            <a:r>
              <a:rPr lang="es-ES_tradnl">
                <a:latin typeface="Verdana" charset="0"/>
                <a:cs typeface="+mn-cs"/>
              </a:rPr>
              <a:t>IBERICO</a:t>
            </a:r>
          </a:p>
        </p:txBody>
      </p:sp>
      <p:sp>
        <p:nvSpPr>
          <p:cNvPr id="69654" name="Rectangle 1046"/>
          <p:cNvSpPr>
            <a:spLocks noChangeArrowheads="1"/>
          </p:cNvSpPr>
          <p:nvPr/>
        </p:nvSpPr>
        <p:spPr bwMode="auto">
          <a:xfrm>
            <a:off x="457200" y="6423025"/>
            <a:ext cx="685800" cy="381000"/>
          </a:xfrm>
          <a:prstGeom prst="rect">
            <a:avLst/>
          </a:prstGeom>
          <a:solidFill>
            <a:srgbClr val="FDA5D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9655" name="Rectangle 1047"/>
          <p:cNvSpPr>
            <a:spLocks noChangeArrowheads="1"/>
          </p:cNvSpPr>
          <p:nvPr/>
        </p:nvSpPr>
        <p:spPr bwMode="auto">
          <a:xfrm>
            <a:off x="2895600" y="6423025"/>
            <a:ext cx="685800" cy="381000"/>
          </a:xfrm>
          <a:prstGeom prst="rect">
            <a:avLst/>
          </a:prstGeom>
          <a:solidFill>
            <a:srgbClr val="53C34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9656" name="Rectangle 1048"/>
          <p:cNvSpPr>
            <a:spLocks noChangeArrowheads="1"/>
          </p:cNvSpPr>
          <p:nvPr/>
        </p:nvSpPr>
        <p:spPr bwMode="auto">
          <a:xfrm>
            <a:off x="5334000" y="6423025"/>
            <a:ext cx="685800" cy="381000"/>
          </a:xfrm>
          <a:prstGeom prst="rect">
            <a:avLst/>
          </a:prstGeom>
          <a:solidFill>
            <a:srgbClr val="F0EC8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9657" name="Text Box 1049"/>
          <p:cNvSpPr txBox="1">
            <a:spLocks noChangeArrowheads="1"/>
          </p:cNvSpPr>
          <p:nvPr/>
        </p:nvSpPr>
        <p:spPr bwMode="auto">
          <a:xfrm>
            <a:off x="1071563" y="6378575"/>
            <a:ext cx="1906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PALEOZOICO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metamorficas/igneas</a:t>
            </a:r>
            <a:endParaRPr lang="es-ES_tradnl" sz="1400">
              <a:latin typeface="Verdana" charset="0"/>
              <a:cs typeface="+mn-cs"/>
            </a:endParaRPr>
          </a:p>
        </p:txBody>
      </p:sp>
      <p:sp>
        <p:nvSpPr>
          <p:cNvPr id="69658" name="Text Box 1050"/>
          <p:cNvSpPr txBox="1">
            <a:spLocks noChangeArrowheads="1"/>
          </p:cNvSpPr>
          <p:nvPr/>
        </p:nvSpPr>
        <p:spPr bwMode="auto">
          <a:xfrm>
            <a:off x="3509963" y="6378575"/>
            <a:ext cx="1604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MESOZOICO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rocas sedim. plegadas</a:t>
            </a:r>
          </a:p>
        </p:txBody>
      </p:sp>
      <p:sp>
        <p:nvSpPr>
          <p:cNvPr id="69659" name="Text Box 1051"/>
          <p:cNvSpPr txBox="1">
            <a:spLocks noChangeArrowheads="1"/>
          </p:cNvSpPr>
          <p:nvPr/>
        </p:nvSpPr>
        <p:spPr bwMode="auto">
          <a:xfrm>
            <a:off x="5948363" y="6380163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>
                <a:latin typeface="Verdana" charset="0"/>
                <a:cs typeface="+mn-cs"/>
              </a:rPr>
              <a:t>TERCIARIO: </a:t>
            </a:r>
            <a:r>
              <a:rPr lang="es-ES_tradnl" sz="1000">
                <a:latin typeface="Verdana" charset="0"/>
                <a:cs typeface="+mn-cs"/>
              </a:rPr>
              <a:t>rocas sedimentarias</a:t>
            </a:r>
          </a:p>
          <a:p>
            <a:pPr>
              <a:defRPr/>
            </a:pPr>
            <a:r>
              <a:rPr lang="es-ES_tradnl" sz="1000">
                <a:latin typeface="Verdana" charset="0"/>
                <a:cs typeface="+mn-cs"/>
              </a:rPr>
              <a:t>no o poco deformadas</a:t>
            </a:r>
          </a:p>
        </p:txBody>
      </p:sp>
      <p:grpSp>
        <p:nvGrpSpPr>
          <p:cNvPr id="69648" name="Group 1040"/>
          <p:cNvGrpSpPr>
            <a:grpSpLocks/>
          </p:cNvGrpSpPr>
          <p:nvPr/>
        </p:nvGrpSpPr>
        <p:grpSpPr bwMode="auto">
          <a:xfrm>
            <a:off x="2209800" y="2057400"/>
            <a:ext cx="1430338" cy="517525"/>
            <a:chOff x="2688" y="2308"/>
            <a:chExt cx="901" cy="326"/>
          </a:xfrm>
        </p:grpSpPr>
        <p:sp>
          <p:nvSpPr>
            <p:cNvPr id="69649" name="AutoShape 1041"/>
            <p:cNvSpPr>
              <a:spLocks noChangeArrowheads="1"/>
            </p:cNvSpPr>
            <p:nvPr/>
          </p:nvSpPr>
          <p:spPr bwMode="auto">
            <a:xfrm>
              <a:off x="2688" y="2352"/>
              <a:ext cx="144" cy="120"/>
            </a:xfrm>
            <a:prstGeom prst="star5">
              <a:avLst/>
            </a:prstGeom>
            <a:solidFill>
              <a:srgbClr val="FF31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69650" name="Text Box 1042"/>
            <p:cNvSpPr txBox="1">
              <a:spLocks noChangeArrowheads="1"/>
            </p:cNvSpPr>
            <p:nvPr/>
          </p:nvSpPr>
          <p:spPr bwMode="auto">
            <a:xfrm>
              <a:off x="2870" y="2308"/>
              <a:ext cx="71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Verdana" charset="0"/>
                  <a:cs typeface="+mn-cs"/>
                </a:rPr>
                <a:t>diapositiva</a:t>
              </a:r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Verdana" charset="0"/>
                  <a:cs typeface="+mn-cs"/>
                </a:rPr>
                <a:t>siguiente</a:t>
              </a: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4"/>
          <p:cNvGrpSpPr>
            <a:grpSpLocks/>
          </p:cNvGrpSpPr>
          <p:nvPr/>
        </p:nvGrpSpPr>
        <p:grpSpPr bwMode="auto">
          <a:xfrm>
            <a:off x="762000" y="519113"/>
            <a:ext cx="7696200" cy="5786437"/>
            <a:chOff x="1776" y="1385"/>
            <a:chExt cx="3887" cy="2922"/>
          </a:xfrm>
        </p:grpSpPr>
        <p:pic>
          <p:nvPicPr>
            <p:cNvPr id="3072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392"/>
              <a:ext cx="3887" cy="291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910" name="Text Box 6"/>
            <p:cNvSpPr txBox="1">
              <a:spLocks noChangeArrowheads="1"/>
            </p:cNvSpPr>
            <p:nvPr/>
          </p:nvSpPr>
          <p:spPr bwMode="auto">
            <a:xfrm>
              <a:off x="2160" y="1385"/>
              <a:ext cx="1337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sz="1200" i="1">
                  <a:latin typeface="Verdana" charset="0"/>
                  <a:cs typeface="+mn-cs"/>
                </a:rPr>
                <a:t>Granito en los Arribes del Duero</a:t>
              </a:r>
              <a:endParaRPr lang="en-US" sz="1200" i="1">
                <a:latin typeface="Verdana" charset="0"/>
                <a:cs typeface="+mn-cs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b="16629"/>
          <a:stretch/>
        </p:blipFill>
        <p:spPr>
          <a:xfrm>
            <a:off x="6631488" y="3759200"/>
            <a:ext cx="2423612" cy="29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7988300" y="5130800"/>
            <a:ext cx="5375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>
                <a:latin typeface="Helvetica"/>
                <a:cs typeface="Helvetica"/>
              </a:rPr>
              <a:t>granito</a:t>
            </a:r>
          </a:p>
        </p:txBody>
      </p:sp>
      <p:sp>
        <p:nvSpPr>
          <p:cNvPr id="8" name="Multiplicación 7"/>
          <p:cNvSpPr/>
          <p:nvPr/>
        </p:nvSpPr>
        <p:spPr bwMode="auto">
          <a:xfrm>
            <a:off x="7620000" y="4978400"/>
            <a:ext cx="215900" cy="215900"/>
          </a:xfrm>
          <a:prstGeom prst="mathMultiply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433</Words>
  <Application>Microsoft Macintosh PowerPoint</Application>
  <PresentationFormat>Presentación en pantalla (4:3)</PresentationFormat>
  <Paragraphs>174</Paragraphs>
  <Slides>30</Slides>
  <Notes>27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Presentación 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149</cp:revision>
  <cp:lastPrinted>2006-01-09T17:43:21Z</cp:lastPrinted>
  <dcterms:created xsi:type="dcterms:W3CDTF">2005-11-28T14:11:19Z</dcterms:created>
  <dcterms:modified xsi:type="dcterms:W3CDTF">2023-11-13T08:44:20Z</dcterms:modified>
</cp:coreProperties>
</file>