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fl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87" r:id="rId2"/>
    <p:sldId id="394" r:id="rId3"/>
    <p:sldId id="388" r:id="rId4"/>
    <p:sldId id="373" r:id="rId5"/>
    <p:sldId id="328" r:id="rId6"/>
    <p:sldId id="386" r:id="rId7"/>
    <p:sldId id="383" r:id="rId8"/>
    <p:sldId id="389" r:id="rId9"/>
    <p:sldId id="329" r:id="rId10"/>
    <p:sldId id="322" r:id="rId11"/>
    <p:sldId id="385" r:id="rId12"/>
    <p:sldId id="331" r:id="rId13"/>
    <p:sldId id="384" r:id="rId14"/>
    <p:sldId id="326" r:id="rId15"/>
    <p:sldId id="336" r:id="rId16"/>
    <p:sldId id="378" r:id="rId17"/>
    <p:sldId id="299" r:id="rId18"/>
    <p:sldId id="334" r:id="rId19"/>
    <p:sldId id="288" r:id="rId20"/>
    <p:sldId id="339" r:id="rId21"/>
    <p:sldId id="379" r:id="rId22"/>
    <p:sldId id="323" r:id="rId23"/>
    <p:sldId id="356" r:id="rId24"/>
    <p:sldId id="390" r:id="rId25"/>
    <p:sldId id="342" r:id="rId26"/>
    <p:sldId id="355" r:id="rId27"/>
    <p:sldId id="351" r:id="rId28"/>
    <p:sldId id="391" r:id="rId29"/>
    <p:sldId id="399" r:id="rId30"/>
    <p:sldId id="396" r:id="rId31"/>
    <p:sldId id="397" r:id="rId32"/>
    <p:sldId id="398" r:id="rId33"/>
    <p:sldId id="395" r:id="rId34"/>
    <p:sldId id="392" r:id="rId35"/>
    <p:sldId id="393" r:id="rId36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000000"/>
    <a:srgbClr val="0013BD"/>
    <a:srgbClr val="00430A"/>
    <a:srgbClr val="EF1818"/>
    <a:srgbClr val="00E60F"/>
    <a:srgbClr val="00FF00"/>
    <a:srgbClr val="FFFF00"/>
    <a:srgbClr val="5DE3DD"/>
    <a:srgbClr val="0F1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9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C5C48843-07E1-E844-8F1C-135236555E0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6560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E1C44E-4878-3044-BDE9-4278B573D7A6}" type="datetime1">
              <a:rPr lang="en-US"/>
              <a:pPr>
                <a:defRPr/>
              </a:pPr>
              <a:t>7/11/23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604220-EE54-614D-8B2E-6BD78CF049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ＭＳ Ｐゴシック" pitchFamily="7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FA390-3215-4743-90EC-7329782A7244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462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AB55-1BB1-3C4A-96E9-0C5DFAE1010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931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8FDC-C701-334B-AB32-450BD46AA4A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314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5AAF8-C5FC-554D-8510-6ED0BAD225F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24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D2CD2-9B94-B34B-9113-63755711F79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05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4C3E7-0C77-0943-8F6D-8A1294E67C02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47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C2EEB-41AA-DB41-9AAB-4A1A3C4A1380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344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73CA0-EFCB-6B45-AA78-F70BE160C77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814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095F-51F4-8547-B315-303A5745F4B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911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4FB4-FBBB-6145-8D2F-766D549EBBF4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884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2CBCD-C566-A844-AECC-7356A5E47301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333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130E53B-8DB5-7A47-8C09-AAA574A8AE0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70" charset="-128"/>
          <a:cs typeface="ＭＳ Ｐゴシック" pitchFamily="7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70" charset="-128"/>
          <a:cs typeface="ＭＳ Ｐゴシック" pitchFamily="7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7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7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7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microsoft.com/office/2007/relationships/media" Target="../media/media1.flv"/><Relationship Id="rId2" Type="http://schemas.openxmlformats.org/officeDocument/2006/relationships/video" Target="../media/media1.fl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hyperlink" Target="https://storymaps.arcgis.com/stories/355bfc8b3c5941e683d4f258e8fb2df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2874" y="2280701"/>
            <a:ext cx="299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halkboard"/>
                <a:cs typeface="Chalkboard"/>
              </a:rPr>
              <a:t>zona de </a:t>
            </a:r>
            <a:r>
              <a:rPr lang="es-ES_tradnl" sz="2400" dirty="0" smtClean="0">
                <a:latin typeface="Chalkboard"/>
                <a:cs typeface="Chalkboard"/>
              </a:rPr>
              <a:t>cizalla</a:t>
            </a:r>
            <a:r>
              <a:rPr lang="es-ES_tradnl" dirty="0" smtClean="0">
                <a:latin typeface="Chalkboard"/>
                <a:cs typeface="Chalkboard"/>
              </a:rPr>
              <a:t> (</a:t>
            </a:r>
            <a:r>
              <a:rPr lang="es-ES_tradnl" dirty="0" err="1" smtClean="0">
                <a:latin typeface="Chalkboard"/>
                <a:cs typeface="Chalkboard"/>
              </a:rPr>
              <a:t>ductil</a:t>
            </a:r>
            <a:r>
              <a:rPr lang="es-ES_tradnl" dirty="0" smtClean="0">
                <a:latin typeface="Chalkboard"/>
                <a:cs typeface="Chalkboard"/>
              </a:rPr>
              <a:t>)</a:t>
            </a:r>
            <a:endParaRPr lang="es-ES_tradnl" sz="2400" dirty="0" smtClean="0">
              <a:latin typeface="Chalkboard"/>
              <a:cs typeface="Chalkboar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16706" y="2212969"/>
            <a:ext cx="1564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Chalkboard"/>
                <a:cs typeface="Chalkboard"/>
              </a:rPr>
              <a:t>espejo de falla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026967" y="2280703"/>
            <a:ext cx="2616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2400" dirty="0" smtClean="0">
                <a:latin typeface="Chalkboard"/>
                <a:cs typeface="Chalkboard"/>
              </a:rPr>
              <a:t>harina o brecha de falla</a:t>
            </a:r>
          </a:p>
        </p:txBody>
      </p:sp>
      <p:pic>
        <p:nvPicPr>
          <p:cNvPr id="3" name="Imagen 2" descr="Screen Shot 2019-11-06 at 11.25.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24" y="3175000"/>
            <a:ext cx="3277799" cy="35242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Forma libre 11"/>
          <p:cNvSpPr/>
          <p:nvPr/>
        </p:nvSpPr>
        <p:spPr>
          <a:xfrm>
            <a:off x="5626100" y="4110771"/>
            <a:ext cx="3227817" cy="2040426"/>
          </a:xfrm>
          <a:custGeom>
            <a:avLst/>
            <a:gdLst>
              <a:gd name="connsiteX0" fmla="*/ 3733800 w 3733800"/>
              <a:gd name="connsiteY0" fmla="*/ 2041740 h 2360276"/>
              <a:gd name="connsiteX1" fmla="*/ 3409950 w 3733800"/>
              <a:gd name="connsiteY1" fmla="*/ 2175090 h 2360276"/>
              <a:gd name="connsiteX2" fmla="*/ 3232150 w 3733800"/>
              <a:gd name="connsiteY2" fmla="*/ 2086190 h 2360276"/>
              <a:gd name="connsiteX3" fmla="*/ 2705100 w 3733800"/>
              <a:gd name="connsiteY3" fmla="*/ 2352890 h 2360276"/>
              <a:gd name="connsiteX4" fmla="*/ 2470150 w 3733800"/>
              <a:gd name="connsiteY4" fmla="*/ 2263990 h 2360276"/>
              <a:gd name="connsiteX5" fmla="*/ 2019300 w 3733800"/>
              <a:gd name="connsiteY5" fmla="*/ 2035390 h 2360276"/>
              <a:gd name="connsiteX6" fmla="*/ 1689100 w 3733800"/>
              <a:gd name="connsiteY6" fmla="*/ 1609940 h 2360276"/>
              <a:gd name="connsiteX7" fmla="*/ 1104900 w 3733800"/>
              <a:gd name="connsiteY7" fmla="*/ 765390 h 2360276"/>
              <a:gd name="connsiteX8" fmla="*/ 508000 w 3733800"/>
              <a:gd name="connsiteY8" fmla="*/ 73240 h 2360276"/>
              <a:gd name="connsiteX9" fmla="*/ 368300 w 3733800"/>
              <a:gd name="connsiteY9" fmla="*/ 16090 h 2360276"/>
              <a:gd name="connsiteX10" fmla="*/ 222250 w 3733800"/>
              <a:gd name="connsiteY10" fmla="*/ 35140 h 2360276"/>
              <a:gd name="connsiteX11" fmla="*/ 0 w 3733800"/>
              <a:gd name="connsiteY11" fmla="*/ 301840 h 236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33800" h="2360276">
                <a:moveTo>
                  <a:pt x="3733800" y="2041740"/>
                </a:moveTo>
                <a:cubicBezTo>
                  <a:pt x="3613679" y="2104711"/>
                  <a:pt x="3493558" y="2167682"/>
                  <a:pt x="3409950" y="2175090"/>
                </a:cubicBezTo>
                <a:cubicBezTo>
                  <a:pt x="3326342" y="2182498"/>
                  <a:pt x="3349625" y="2056557"/>
                  <a:pt x="3232150" y="2086190"/>
                </a:cubicBezTo>
                <a:cubicBezTo>
                  <a:pt x="3114675" y="2115823"/>
                  <a:pt x="2832100" y="2323257"/>
                  <a:pt x="2705100" y="2352890"/>
                </a:cubicBezTo>
                <a:cubicBezTo>
                  <a:pt x="2578100" y="2382523"/>
                  <a:pt x="2584450" y="2316907"/>
                  <a:pt x="2470150" y="2263990"/>
                </a:cubicBezTo>
                <a:cubicBezTo>
                  <a:pt x="2355850" y="2211073"/>
                  <a:pt x="2149475" y="2144398"/>
                  <a:pt x="2019300" y="2035390"/>
                </a:cubicBezTo>
                <a:cubicBezTo>
                  <a:pt x="1889125" y="1926382"/>
                  <a:pt x="1841500" y="1821607"/>
                  <a:pt x="1689100" y="1609940"/>
                </a:cubicBezTo>
                <a:cubicBezTo>
                  <a:pt x="1536700" y="1398273"/>
                  <a:pt x="1301750" y="1021507"/>
                  <a:pt x="1104900" y="765390"/>
                </a:cubicBezTo>
                <a:cubicBezTo>
                  <a:pt x="908050" y="509273"/>
                  <a:pt x="630767" y="198123"/>
                  <a:pt x="508000" y="73240"/>
                </a:cubicBezTo>
                <a:cubicBezTo>
                  <a:pt x="385233" y="-51643"/>
                  <a:pt x="415925" y="22440"/>
                  <a:pt x="368300" y="16090"/>
                </a:cubicBezTo>
                <a:cubicBezTo>
                  <a:pt x="320675" y="9740"/>
                  <a:pt x="283633" y="-12485"/>
                  <a:pt x="222250" y="35140"/>
                </a:cubicBezTo>
                <a:cubicBezTo>
                  <a:pt x="160867" y="82765"/>
                  <a:pt x="0" y="301840"/>
                  <a:pt x="0" y="301840"/>
                </a:cubicBezTo>
              </a:path>
            </a:pathLst>
          </a:custGeom>
          <a:ln w="19050" cmpd="sng"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3500966"/>
            <a:ext cx="3699933" cy="27749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CuadroTexto 22"/>
          <p:cNvSpPr txBox="1"/>
          <p:nvPr/>
        </p:nvSpPr>
        <p:spPr>
          <a:xfrm>
            <a:off x="3793066" y="4047066"/>
            <a:ext cx="136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brecha de falla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" y="5046134"/>
            <a:ext cx="2560318" cy="16933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6" name="CuadroTexto 25"/>
          <p:cNvSpPr txBox="1"/>
          <p:nvPr/>
        </p:nvSpPr>
        <p:spPr>
          <a:xfrm>
            <a:off x="7518400" y="2255301"/>
            <a:ext cx="184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Chalkboard"/>
                <a:cs typeface="Chalkboard"/>
              </a:rPr>
              <a:t>pliegue</a:t>
            </a:r>
          </a:p>
          <a:p>
            <a:pPr algn="ctr"/>
            <a:r>
              <a:rPr lang="es-ES_tradnl" sz="1200" dirty="0" smtClean="0">
                <a:latin typeface="Chalkboard"/>
                <a:cs typeface="Chalkboard"/>
              </a:rPr>
              <a:t>(</a:t>
            </a:r>
            <a:r>
              <a:rPr lang="es-ES_tradnl" sz="1200" dirty="0" err="1" smtClean="0">
                <a:latin typeface="Chalkboard"/>
                <a:cs typeface="Chalkboard"/>
              </a:rPr>
              <a:t>ductil</a:t>
            </a:r>
            <a:r>
              <a:rPr lang="es-ES_tradnl" sz="1200" dirty="0" smtClean="0">
                <a:latin typeface="Chalkboard"/>
                <a:cs typeface="Chalkboard"/>
              </a:rPr>
              <a:t>)</a:t>
            </a:r>
          </a:p>
        </p:txBody>
      </p:sp>
      <p:pic>
        <p:nvPicPr>
          <p:cNvPr id="28" name="Imagen 27" descr="fol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73" y="190500"/>
            <a:ext cx="1710199" cy="2057400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6955366" y="3983566"/>
            <a:ext cx="1542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zona de cizalla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25966" y="5113866"/>
            <a:ext cx="136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brecha de falla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2" name="Elipse 1"/>
          <p:cNvSpPr/>
          <p:nvPr/>
        </p:nvSpPr>
        <p:spPr>
          <a:xfrm rot="20179768">
            <a:off x="5854700" y="1352550"/>
            <a:ext cx="330200" cy="133350"/>
          </a:xfrm>
          <a:prstGeom prst="ellipse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9" name="Elipse 38"/>
          <p:cNvSpPr/>
          <p:nvPr/>
        </p:nvSpPr>
        <p:spPr>
          <a:xfrm rot="20699521">
            <a:off x="7998340" y="844137"/>
            <a:ext cx="409484" cy="165369"/>
          </a:xfrm>
          <a:prstGeom prst="ellipse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pic>
        <p:nvPicPr>
          <p:cNvPr id="11" name="Imagen 10" descr="Untitled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7110984" cy="2337816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 rot="900479" flipV="1">
            <a:off x="8118990" y="1758537"/>
            <a:ext cx="409484" cy="165369"/>
          </a:xfrm>
          <a:prstGeom prst="ellipse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FallaRodiels2.jpg                                              00037D25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09600" y="4495800"/>
            <a:ext cx="239420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400" dirty="0">
                <a:solidFill>
                  <a:schemeClr val="bg1"/>
                </a:solidFill>
                <a:latin typeface="Chalkboard"/>
                <a:cs typeface="Chalkboard"/>
              </a:rPr>
              <a:t>FALLA </a:t>
            </a:r>
            <a:r>
              <a:rPr lang="es-ES_tradnl" sz="2400" dirty="0" smtClean="0">
                <a:solidFill>
                  <a:schemeClr val="bg1"/>
                </a:solidFill>
                <a:latin typeface="Chalkboard"/>
                <a:cs typeface="Chalkboard"/>
              </a:rPr>
              <a:t>NORMAL</a:t>
            </a:r>
          </a:p>
          <a:p>
            <a:r>
              <a:rPr lang="es-ES_tradnl" sz="1000" dirty="0" smtClean="0">
                <a:solidFill>
                  <a:schemeClr val="bg1"/>
                </a:solidFill>
                <a:latin typeface="Chalkboard"/>
                <a:cs typeface="Chalkboard"/>
              </a:rPr>
              <a:t>playa de Rodiles, Asturias</a:t>
            </a:r>
            <a:endParaRPr lang="es-ES_tradnl" sz="10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95241" name="Freeform 9"/>
          <p:cNvSpPr>
            <a:spLocks/>
          </p:cNvSpPr>
          <p:nvPr/>
        </p:nvSpPr>
        <p:spPr bwMode="auto">
          <a:xfrm>
            <a:off x="1219200" y="-12700"/>
            <a:ext cx="2743200" cy="3213100"/>
          </a:xfrm>
          <a:custGeom>
            <a:avLst/>
            <a:gdLst>
              <a:gd name="T0" fmla="*/ 2147483647 w 1728"/>
              <a:gd name="T1" fmla="*/ 2147483647 h 2024"/>
              <a:gd name="T2" fmla="*/ 2147483647 w 1728"/>
              <a:gd name="T3" fmla="*/ 2147483647 h 2024"/>
              <a:gd name="T4" fmla="*/ 2147483647 w 1728"/>
              <a:gd name="T5" fmla="*/ 2147483647 h 2024"/>
              <a:gd name="T6" fmla="*/ 2147483647 w 1728"/>
              <a:gd name="T7" fmla="*/ 2147483647 h 2024"/>
              <a:gd name="T8" fmla="*/ 2147483647 w 1728"/>
              <a:gd name="T9" fmla="*/ 2147483647 h 2024"/>
              <a:gd name="T10" fmla="*/ 2147483647 w 1728"/>
              <a:gd name="T11" fmla="*/ 2147483647 h 2024"/>
              <a:gd name="T12" fmla="*/ 2147483647 w 1728"/>
              <a:gd name="T13" fmla="*/ 2147483647 h 2024"/>
              <a:gd name="T14" fmla="*/ 2147483647 w 1728"/>
              <a:gd name="T15" fmla="*/ 2147483647 h 2024"/>
              <a:gd name="T16" fmla="*/ 2147483647 w 1728"/>
              <a:gd name="T17" fmla="*/ 2147483647 h 2024"/>
              <a:gd name="T18" fmla="*/ 2147483647 w 1728"/>
              <a:gd name="T19" fmla="*/ 2147483647 h 2024"/>
              <a:gd name="T20" fmla="*/ 2147483647 w 1728"/>
              <a:gd name="T21" fmla="*/ 2147483647 h 2024"/>
              <a:gd name="T22" fmla="*/ 0 w 1728"/>
              <a:gd name="T23" fmla="*/ 2147483647 h 20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28"/>
              <a:gd name="T37" fmla="*/ 0 h 2024"/>
              <a:gd name="T38" fmla="*/ 1728 w 1728"/>
              <a:gd name="T39" fmla="*/ 2024 h 202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28" h="2024">
                <a:moveTo>
                  <a:pt x="1728" y="2024"/>
                </a:moveTo>
                <a:cubicBezTo>
                  <a:pt x="1716" y="1932"/>
                  <a:pt x="1704" y="1840"/>
                  <a:pt x="1680" y="1784"/>
                </a:cubicBezTo>
                <a:cubicBezTo>
                  <a:pt x="1656" y="1728"/>
                  <a:pt x="1632" y="1728"/>
                  <a:pt x="1584" y="1688"/>
                </a:cubicBezTo>
                <a:cubicBezTo>
                  <a:pt x="1536" y="1648"/>
                  <a:pt x="1448" y="1592"/>
                  <a:pt x="1392" y="1544"/>
                </a:cubicBezTo>
                <a:cubicBezTo>
                  <a:pt x="1336" y="1496"/>
                  <a:pt x="1296" y="1456"/>
                  <a:pt x="1248" y="1400"/>
                </a:cubicBezTo>
                <a:cubicBezTo>
                  <a:pt x="1200" y="1344"/>
                  <a:pt x="1168" y="1280"/>
                  <a:pt x="1104" y="1208"/>
                </a:cubicBezTo>
                <a:cubicBezTo>
                  <a:pt x="1040" y="1136"/>
                  <a:pt x="944" y="1056"/>
                  <a:pt x="864" y="968"/>
                </a:cubicBezTo>
                <a:cubicBezTo>
                  <a:pt x="784" y="880"/>
                  <a:pt x="696" y="752"/>
                  <a:pt x="624" y="680"/>
                </a:cubicBezTo>
                <a:cubicBezTo>
                  <a:pt x="552" y="608"/>
                  <a:pt x="496" y="592"/>
                  <a:pt x="432" y="536"/>
                </a:cubicBezTo>
                <a:cubicBezTo>
                  <a:pt x="368" y="480"/>
                  <a:pt x="304" y="424"/>
                  <a:pt x="240" y="344"/>
                </a:cubicBezTo>
                <a:cubicBezTo>
                  <a:pt x="176" y="264"/>
                  <a:pt x="88" y="112"/>
                  <a:pt x="48" y="56"/>
                </a:cubicBezTo>
                <a:cubicBezTo>
                  <a:pt x="8" y="0"/>
                  <a:pt x="4" y="4"/>
                  <a:pt x="0" y="8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33800" y="3200400"/>
            <a:ext cx="5283200" cy="3581401"/>
            <a:chOff x="2256" y="1488"/>
            <a:chExt cx="3328" cy="2256"/>
          </a:xfrm>
        </p:grpSpPr>
        <p:pic>
          <p:nvPicPr>
            <p:cNvPr id="21510" name="Picture 2" descr="FallaRodiles1.jpg                                              00037D25Macintosh HD                   BCEA89E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488"/>
              <a:ext cx="3328" cy="2247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1" name="Freeform 4"/>
            <p:cNvSpPr>
              <a:spLocks/>
            </p:cNvSpPr>
            <p:nvPr/>
          </p:nvSpPr>
          <p:spPr bwMode="auto">
            <a:xfrm>
              <a:off x="3120" y="1488"/>
              <a:ext cx="1968" cy="2256"/>
            </a:xfrm>
            <a:custGeom>
              <a:avLst/>
              <a:gdLst>
                <a:gd name="T0" fmla="*/ 0 w 1920"/>
                <a:gd name="T1" fmla="*/ 0 h 2208"/>
                <a:gd name="T2" fmla="*/ 554 w 1920"/>
                <a:gd name="T3" fmla="*/ 655 h 2208"/>
                <a:gd name="T4" fmla="*/ 799 w 1920"/>
                <a:gd name="T5" fmla="*/ 1190 h 2208"/>
                <a:gd name="T6" fmla="*/ 1043 w 1920"/>
                <a:gd name="T7" fmla="*/ 1488 h 2208"/>
                <a:gd name="T8" fmla="*/ 1597 w 1920"/>
                <a:gd name="T9" fmla="*/ 2023 h 2208"/>
                <a:gd name="T10" fmla="*/ 1903 w 1920"/>
                <a:gd name="T11" fmla="*/ 2202 h 2208"/>
                <a:gd name="T12" fmla="*/ 2272 w 1920"/>
                <a:gd name="T13" fmla="*/ 2619 h 2208"/>
                <a:gd name="T14" fmla="*/ 2457 w 1920"/>
                <a:gd name="T15" fmla="*/ 2737 h 2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20"/>
                <a:gd name="T25" fmla="*/ 0 h 2208"/>
                <a:gd name="T26" fmla="*/ 1920 w 1920"/>
                <a:gd name="T27" fmla="*/ 2208 h 22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20" h="2208">
                  <a:moveTo>
                    <a:pt x="0" y="0"/>
                  </a:moveTo>
                  <a:cubicBezTo>
                    <a:pt x="164" y="184"/>
                    <a:pt x="328" y="368"/>
                    <a:pt x="432" y="528"/>
                  </a:cubicBezTo>
                  <a:cubicBezTo>
                    <a:pt x="536" y="688"/>
                    <a:pt x="560" y="848"/>
                    <a:pt x="624" y="960"/>
                  </a:cubicBezTo>
                  <a:cubicBezTo>
                    <a:pt x="688" y="1072"/>
                    <a:pt x="712" y="1088"/>
                    <a:pt x="816" y="1200"/>
                  </a:cubicBezTo>
                  <a:cubicBezTo>
                    <a:pt x="920" y="1312"/>
                    <a:pt x="1136" y="1536"/>
                    <a:pt x="1248" y="1632"/>
                  </a:cubicBezTo>
                  <a:cubicBezTo>
                    <a:pt x="1360" y="1728"/>
                    <a:pt x="1400" y="1696"/>
                    <a:pt x="1488" y="1776"/>
                  </a:cubicBezTo>
                  <a:cubicBezTo>
                    <a:pt x="1576" y="1856"/>
                    <a:pt x="1704" y="2040"/>
                    <a:pt x="1776" y="2112"/>
                  </a:cubicBezTo>
                  <a:cubicBezTo>
                    <a:pt x="1848" y="2184"/>
                    <a:pt x="1884" y="2196"/>
                    <a:pt x="1920" y="2208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" name="Forma libre 3"/>
          <p:cNvSpPr/>
          <p:nvPr/>
        </p:nvSpPr>
        <p:spPr>
          <a:xfrm>
            <a:off x="3742267" y="4189435"/>
            <a:ext cx="2218266" cy="264032"/>
          </a:xfrm>
          <a:custGeom>
            <a:avLst/>
            <a:gdLst>
              <a:gd name="connsiteX0" fmla="*/ 0 w 2218266"/>
              <a:gd name="connsiteY0" fmla="*/ 213232 h 264032"/>
              <a:gd name="connsiteX1" fmla="*/ 787400 w 2218266"/>
              <a:gd name="connsiteY1" fmla="*/ 60832 h 264032"/>
              <a:gd name="connsiteX2" fmla="*/ 1413933 w 2218266"/>
              <a:gd name="connsiteY2" fmla="*/ 1565 h 264032"/>
              <a:gd name="connsiteX3" fmla="*/ 1794933 w 2218266"/>
              <a:gd name="connsiteY3" fmla="*/ 26965 h 264032"/>
              <a:gd name="connsiteX4" fmla="*/ 2015066 w 2218266"/>
              <a:gd name="connsiteY4" fmla="*/ 128565 h 264032"/>
              <a:gd name="connsiteX5" fmla="*/ 2218266 w 2218266"/>
              <a:gd name="connsiteY5" fmla="*/ 264032 h 26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8266" h="264032">
                <a:moveTo>
                  <a:pt x="0" y="213232"/>
                </a:moveTo>
                <a:cubicBezTo>
                  <a:pt x="275872" y="154671"/>
                  <a:pt x="551745" y="96110"/>
                  <a:pt x="787400" y="60832"/>
                </a:cubicBezTo>
                <a:cubicBezTo>
                  <a:pt x="1023056" y="25554"/>
                  <a:pt x="1246011" y="7209"/>
                  <a:pt x="1413933" y="1565"/>
                </a:cubicBezTo>
                <a:cubicBezTo>
                  <a:pt x="1581855" y="-4079"/>
                  <a:pt x="1694744" y="5798"/>
                  <a:pt x="1794933" y="26965"/>
                </a:cubicBezTo>
                <a:cubicBezTo>
                  <a:pt x="1895122" y="48132"/>
                  <a:pt x="1944511" y="89054"/>
                  <a:pt x="2015066" y="128565"/>
                </a:cubicBezTo>
                <a:cubicBezTo>
                  <a:pt x="2085621" y="168076"/>
                  <a:pt x="2151943" y="216054"/>
                  <a:pt x="2218266" y="264032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3699933" y="5491436"/>
            <a:ext cx="3801534" cy="697697"/>
          </a:xfrm>
          <a:custGeom>
            <a:avLst/>
            <a:gdLst>
              <a:gd name="connsiteX0" fmla="*/ 3801534 w 3801534"/>
              <a:gd name="connsiteY0" fmla="*/ 697697 h 697697"/>
              <a:gd name="connsiteX1" fmla="*/ 3175000 w 3801534"/>
              <a:gd name="connsiteY1" fmla="*/ 384431 h 697697"/>
              <a:gd name="connsiteX2" fmla="*/ 2692400 w 3801534"/>
              <a:gd name="connsiteY2" fmla="*/ 147364 h 697697"/>
              <a:gd name="connsiteX3" fmla="*/ 2133600 w 3801534"/>
              <a:gd name="connsiteY3" fmla="*/ 3431 h 697697"/>
              <a:gd name="connsiteX4" fmla="*/ 1202267 w 3801534"/>
              <a:gd name="connsiteY4" fmla="*/ 45764 h 697697"/>
              <a:gd name="connsiteX5" fmla="*/ 0 w 3801534"/>
              <a:gd name="connsiteY5" fmla="*/ 54231 h 69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1534" h="697697">
                <a:moveTo>
                  <a:pt x="3801534" y="697697"/>
                </a:moveTo>
                <a:lnTo>
                  <a:pt x="3175000" y="384431"/>
                </a:lnTo>
                <a:cubicBezTo>
                  <a:pt x="2990144" y="292709"/>
                  <a:pt x="2865967" y="210864"/>
                  <a:pt x="2692400" y="147364"/>
                </a:cubicBezTo>
                <a:cubicBezTo>
                  <a:pt x="2518833" y="83864"/>
                  <a:pt x="2381955" y="20364"/>
                  <a:pt x="2133600" y="3431"/>
                </a:cubicBezTo>
                <a:cubicBezTo>
                  <a:pt x="1885245" y="-13502"/>
                  <a:pt x="1557867" y="37297"/>
                  <a:pt x="1202267" y="45764"/>
                </a:cubicBezTo>
                <a:cubicBezTo>
                  <a:pt x="846667" y="54231"/>
                  <a:pt x="0" y="54231"/>
                  <a:pt x="0" y="54231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3" name="Forma libre 2"/>
          <p:cNvSpPr/>
          <p:nvPr/>
        </p:nvSpPr>
        <p:spPr>
          <a:xfrm>
            <a:off x="3742267" y="4867787"/>
            <a:ext cx="2734733" cy="381546"/>
          </a:xfrm>
          <a:custGeom>
            <a:avLst/>
            <a:gdLst>
              <a:gd name="connsiteX0" fmla="*/ 0 w 2734733"/>
              <a:gd name="connsiteY0" fmla="*/ 169880 h 381546"/>
              <a:gd name="connsiteX1" fmla="*/ 618066 w 2734733"/>
              <a:gd name="connsiteY1" fmla="*/ 34413 h 381546"/>
              <a:gd name="connsiteX2" fmla="*/ 1176866 w 2734733"/>
              <a:gd name="connsiteY2" fmla="*/ 546 h 381546"/>
              <a:gd name="connsiteX3" fmla="*/ 1651000 w 2734733"/>
              <a:gd name="connsiteY3" fmla="*/ 17480 h 381546"/>
              <a:gd name="connsiteX4" fmla="*/ 2015066 w 2734733"/>
              <a:gd name="connsiteY4" fmla="*/ 68280 h 381546"/>
              <a:gd name="connsiteX5" fmla="*/ 2277533 w 2734733"/>
              <a:gd name="connsiteY5" fmla="*/ 203746 h 381546"/>
              <a:gd name="connsiteX6" fmla="*/ 2531533 w 2734733"/>
              <a:gd name="connsiteY6" fmla="*/ 313813 h 381546"/>
              <a:gd name="connsiteX7" fmla="*/ 2734733 w 2734733"/>
              <a:gd name="connsiteY7" fmla="*/ 381546 h 38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4733" h="381546">
                <a:moveTo>
                  <a:pt x="0" y="169880"/>
                </a:moveTo>
                <a:cubicBezTo>
                  <a:pt x="210961" y="116257"/>
                  <a:pt x="421922" y="62635"/>
                  <a:pt x="618066" y="34413"/>
                </a:cubicBezTo>
                <a:cubicBezTo>
                  <a:pt x="814210" y="6191"/>
                  <a:pt x="1004710" y="3368"/>
                  <a:pt x="1176866" y="546"/>
                </a:cubicBezTo>
                <a:cubicBezTo>
                  <a:pt x="1349022" y="-2276"/>
                  <a:pt x="1511300" y="6191"/>
                  <a:pt x="1651000" y="17480"/>
                </a:cubicBezTo>
                <a:cubicBezTo>
                  <a:pt x="1790700" y="28769"/>
                  <a:pt x="1910644" y="37236"/>
                  <a:pt x="2015066" y="68280"/>
                </a:cubicBezTo>
                <a:cubicBezTo>
                  <a:pt x="2119488" y="99324"/>
                  <a:pt x="2191455" y="162824"/>
                  <a:pt x="2277533" y="203746"/>
                </a:cubicBezTo>
                <a:cubicBezTo>
                  <a:pt x="2363611" y="244668"/>
                  <a:pt x="2455333" y="284180"/>
                  <a:pt x="2531533" y="313813"/>
                </a:cubicBezTo>
                <a:cubicBezTo>
                  <a:pt x="2607733" y="343446"/>
                  <a:pt x="2671233" y="362496"/>
                  <a:pt x="2734733" y="381546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6527800" y="5029200"/>
            <a:ext cx="2472267" cy="177800"/>
          </a:xfrm>
          <a:custGeom>
            <a:avLst/>
            <a:gdLst>
              <a:gd name="connsiteX0" fmla="*/ 0 w 2472267"/>
              <a:gd name="connsiteY0" fmla="*/ 101600 h 177800"/>
              <a:gd name="connsiteX1" fmla="*/ 440267 w 2472267"/>
              <a:gd name="connsiteY1" fmla="*/ 177800 h 177800"/>
              <a:gd name="connsiteX2" fmla="*/ 948267 w 2472267"/>
              <a:gd name="connsiteY2" fmla="*/ 177800 h 177800"/>
              <a:gd name="connsiteX3" fmla="*/ 1574800 w 2472267"/>
              <a:gd name="connsiteY3" fmla="*/ 101600 h 177800"/>
              <a:gd name="connsiteX4" fmla="*/ 2472267 w 2472267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267" h="177800">
                <a:moveTo>
                  <a:pt x="0" y="101600"/>
                </a:moveTo>
                <a:cubicBezTo>
                  <a:pt x="141111" y="133350"/>
                  <a:pt x="282223" y="165100"/>
                  <a:pt x="440267" y="177800"/>
                </a:cubicBezTo>
                <a:cubicBezTo>
                  <a:pt x="598312" y="190500"/>
                  <a:pt x="759178" y="190500"/>
                  <a:pt x="948267" y="177800"/>
                </a:cubicBezTo>
                <a:cubicBezTo>
                  <a:pt x="1137356" y="165100"/>
                  <a:pt x="1574800" y="101600"/>
                  <a:pt x="1574800" y="101600"/>
                </a:cubicBezTo>
                <a:lnTo>
                  <a:pt x="2472267" y="0"/>
                </a:ln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5173133" y="3581401"/>
            <a:ext cx="431800" cy="584200"/>
          </a:xfrm>
          <a:custGeom>
            <a:avLst/>
            <a:gdLst>
              <a:gd name="connsiteX0" fmla="*/ 431800 w 431800"/>
              <a:gd name="connsiteY0" fmla="*/ 584200 h 584200"/>
              <a:gd name="connsiteX1" fmla="*/ 0 w 431800"/>
              <a:gd name="connsiteY1" fmla="*/ 0 h 584200"/>
              <a:gd name="connsiteX2" fmla="*/ 33867 w 431800"/>
              <a:gd name="connsiteY2" fmla="*/ 3048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584200">
                <a:moveTo>
                  <a:pt x="431800" y="584200"/>
                </a:moveTo>
                <a:lnTo>
                  <a:pt x="0" y="0"/>
                </a:lnTo>
                <a:lnTo>
                  <a:pt x="33867" y="304800"/>
                </a:lnTo>
              </a:path>
            </a:pathLst>
          </a:custGeom>
          <a:ln w="38100" cmpd="sng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6" name="Forma libre 15"/>
          <p:cNvSpPr/>
          <p:nvPr/>
        </p:nvSpPr>
        <p:spPr>
          <a:xfrm rot="10800000">
            <a:off x="5799666" y="3716867"/>
            <a:ext cx="431800" cy="584200"/>
          </a:xfrm>
          <a:custGeom>
            <a:avLst/>
            <a:gdLst>
              <a:gd name="connsiteX0" fmla="*/ 431800 w 431800"/>
              <a:gd name="connsiteY0" fmla="*/ 584200 h 584200"/>
              <a:gd name="connsiteX1" fmla="*/ 0 w 431800"/>
              <a:gd name="connsiteY1" fmla="*/ 0 h 584200"/>
              <a:gd name="connsiteX2" fmla="*/ 33867 w 431800"/>
              <a:gd name="connsiteY2" fmla="*/ 3048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584200">
                <a:moveTo>
                  <a:pt x="431800" y="584200"/>
                </a:moveTo>
                <a:lnTo>
                  <a:pt x="0" y="0"/>
                </a:lnTo>
                <a:lnTo>
                  <a:pt x="33867" y="304800"/>
                </a:lnTo>
              </a:path>
            </a:pathLst>
          </a:custGeom>
          <a:ln w="38100" cmpd="sng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3208867" y="118533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400" dirty="0">
                <a:solidFill>
                  <a:schemeClr val="bg1"/>
                </a:solidFill>
                <a:latin typeface="Chalkboard"/>
                <a:cs typeface="Chalkboard"/>
              </a:rPr>
              <a:t>FALLA </a:t>
            </a:r>
            <a:r>
              <a:rPr lang="es-ES_tradnl" sz="2400" dirty="0" smtClean="0">
                <a:solidFill>
                  <a:schemeClr val="bg1"/>
                </a:solidFill>
                <a:latin typeface="Chalkboard"/>
                <a:cs typeface="Chalkboard"/>
              </a:rPr>
              <a:t>INVERSA</a:t>
            </a:r>
          </a:p>
        </p:txBody>
      </p:sp>
      <p:pic>
        <p:nvPicPr>
          <p:cNvPr id="14" name="Imagen 13" descr="Untitled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1557" r="1081"/>
          <a:stretch/>
        </p:blipFill>
        <p:spPr>
          <a:xfrm>
            <a:off x="143933" y="660406"/>
            <a:ext cx="8830734" cy="5953127"/>
          </a:xfrm>
          <a:prstGeom prst="rect">
            <a:avLst/>
          </a:prstGeom>
          <a:ln w="6350" cmpd="sng">
            <a:solidFill>
              <a:schemeClr val="bg1"/>
            </a:solidFill>
          </a:ln>
        </p:spPr>
      </p:pic>
      <p:sp>
        <p:nvSpPr>
          <p:cNvPr id="15" name="Forma libre 14"/>
          <p:cNvSpPr/>
          <p:nvPr/>
        </p:nvSpPr>
        <p:spPr>
          <a:xfrm>
            <a:off x="2997200" y="3395140"/>
            <a:ext cx="1388533" cy="3031066"/>
          </a:xfrm>
          <a:custGeom>
            <a:avLst/>
            <a:gdLst>
              <a:gd name="connsiteX0" fmla="*/ 1388533 w 1388533"/>
              <a:gd name="connsiteY0" fmla="*/ 3031066 h 3031066"/>
              <a:gd name="connsiteX1" fmla="*/ 1151467 w 1388533"/>
              <a:gd name="connsiteY1" fmla="*/ 1981200 h 3031066"/>
              <a:gd name="connsiteX2" fmla="*/ 931333 w 1388533"/>
              <a:gd name="connsiteY2" fmla="*/ 1134533 h 3031066"/>
              <a:gd name="connsiteX3" fmla="*/ 626533 w 1388533"/>
              <a:gd name="connsiteY3" fmla="*/ 584200 h 3031066"/>
              <a:gd name="connsiteX4" fmla="*/ 160867 w 1388533"/>
              <a:gd name="connsiteY4" fmla="*/ 110066 h 3031066"/>
              <a:gd name="connsiteX5" fmla="*/ 0 w 1388533"/>
              <a:gd name="connsiteY5" fmla="*/ 0 h 303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8533" h="3031066">
                <a:moveTo>
                  <a:pt x="1388533" y="3031066"/>
                </a:moveTo>
                <a:cubicBezTo>
                  <a:pt x="1308100" y="2664177"/>
                  <a:pt x="1227667" y="2297289"/>
                  <a:pt x="1151467" y="1981200"/>
                </a:cubicBezTo>
                <a:cubicBezTo>
                  <a:pt x="1075267" y="1665111"/>
                  <a:pt x="1018822" y="1367366"/>
                  <a:pt x="931333" y="1134533"/>
                </a:cubicBezTo>
                <a:cubicBezTo>
                  <a:pt x="843844" y="901700"/>
                  <a:pt x="754944" y="754945"/>
                  <a:pt x="626533" y="584200"/>
                </a:cubicBezTo>
                <a:cubicBezTo>
                  <a:pt x="498122" y="413455"/>
                  <a:pt x="265289" y="207433"/>
                  <a:pt x="160867" y="110066"/>
                </a:cubicBezTo>
                <a:cubicBezTo>
                  <a:pt x="56445" y="12699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bg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4419600" y="618073"/>
            <a:ext cx="342900" cy="2552700"/>
          </a:xfrm>
          <a:custGeom>
            <a:avLst/>
            <a:gdLst>
              <a:gd name="connsiteX0" fmla="*/ 0 w 342900"/>
              <a:gd name="connsiteY0" fmla="*/ 0 h 2552700"/>
              <a:gd name="connsiteX1" fmla="*/ 63500 w 342900"/>
              <a:gd name="connsiteY1" fmla="*/ 660400 h 2552700"/>
              <a:gd name="connsiteX2" fmla="*/ 127000 w 342900"/>
              <a:gd name="connsiteY2" fmla="*/ 1054100 h 2552700"/>
              <a:gd name="connsiteX3" fmla="*/ 127000 w 342900"/>
              <a:gd name="connsiteY3" fmla="*/ 1422400 h 2552700"/>
              <a:gd name="connsiteX4" fmla="*/ 25400 w 342900"/>
              <a:gd name="connsiteY4" fmla="*/ 1765300 h 2552700"/>
              <a:gd name="connsiteX5" fmla="*/ 25400 w 342900"/>
              <a:gd name="connsiteY5" fmla="*/ 2019300 h 2552700"/>
              <a:gd name="connsiteX6" fmla="*/ 101600 w 342900"/>
              <a:gd name="connsiteY6" fmla="*/ 2286000 h 2552700"/>
              <a:gd name="connsiteX7" fmla="*/ 228600 w 342900"/>
              <a:gd name="connsiteY7" fmla="*/ 2438400 h 2552700"/>
              <a:gd name="connsiteX8" fmla="*/ 342900 w 342900"/>
              <a:gd name="connsiteY8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" h="2552700">
                <a:moveTo>
                  <a:pt x="0" y="0"/>
                </a:moveTo>
                <a:cubicBezTo>
                  <a:pt x="21166" y="242358"/>
                  <a:pt x="42333" y="484717"/>
                  <a:pt x="63500" y="660400"/>
                </a:cubicBezTo>
                <a:cubicBezTo>
                  <a:pt x="84667" y="836083"/>
                  <a:pt x="116417" y="927100"/>
                  <a:pt x="127000" y="1054100"/>
                </a:cubicBezTo>
                <a:cubicBezTo>
                  <a:pt x="137583" y="1181100"/>
                  <a:pt x="143933" y="1303867"/>
                  <a:pt x="127000" y="1422400"/>
                </a:cubicBezTo>
                <a:cubicBezTo>
                  <a:pt x="110067" y="1540933"/>
                  <a:pt x="42333" y="1665817"/>
                  <a:pt x="25400" y="1765300"/>
                </a:cubicBezTo>
                <a:cubicBezTo>
                  <a:pt x="8467" y="1864783"/>
                  <a:pt x="12700" y="1932517"/>
                  <a:pt x="25400" y="2019300"/>
                </a:cubicBezTo>
                <a:cubicBezTo>
                  <a:pt x="38100" y="2106083"/>
                  <a:pt x="67733" y="2216150"/>
                  <a:pt x="101600" y="2286000"/>
                </a:cubicBezTo>
                <a:cubicBezTo>
                  <a:pt x="135467" y="2355850"/>
                  <a:pt x="188383" y="2393950"/>
                  <a:pt x="228600" y="2438400"/>
                </a:cubicBezTo>
                <a:cubicBezTo>
                  <a:pt x="268817" y="2482850"/>
                  <a:pt x="342900" y="2552700"/>
                  <a:pt x="342900" y="2552700"/>
                </a:cubicBezTo>
              </a:path>
            </a:pathLst>
          </a:custGeom>
          <a:ln w="38100" cmpd="sng">
            <a:solidFill>
              <a:schemeClr val="bg1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20" name="Forma libre 19"/>
          <p:cNvSpPr/>
          <p:nvPr/>
        </p:nvSpPr>
        <p:spPr>
          <a:xfrm>
            <a:off x="5868252" y="1185340"/>
            <a:ext cx="1192948" cy="3632200"/>
          </a:xfrm>
          <a:custGeom>
            <a:avLst/>
            <a:gdLst>
              <a:gd name="connsiteX0" fmla="*/ 49948 w 1192948"/>
              <a:gd name="connsiteY0" fmla="*/ 0 h 3632200"/>
              <a:gd name="connsiteX1" fmla="*/ 16081 w 1192948"/>
              <a:gd name="connsiteY1" fmla="*/ 1075266 h 3632200"/>
              <a:gd name="connsiteX2" fmla="*/ 24548 w 1192948"/>
              <a:gd name="connsiteY2" fmla="*/ 1964266 h 3632200"/>
              <a:gd name="connsiteX3" fmla="*/ 33015 w 1192948"/>
              <a:gd name="connsiteY3" fmla="*/ 2472266 h 3632200"/>
              <a:gd name="connsiteX4" fmla="*/ 447881 w 1192948"/>
              <a:gd name="connsiteY4" fmla="*/ 2937933 h 3632200"/>
              <a:gd name="connsiteX5" fmla="*/ 778081 w 1192948"/>
              <a:gd name="connsiteY5" fmla="*/ 3335866 h 3632200"/>
              <a:gd name="connsiteX6" fmla="*/ 938948 w 1192948"/>
              <a:gd name="connsiteY6" fmla="*/ 3496733 h 3632200"/>
              <a:gd name="connsiteX7" fmla="*/ 1192948 w 1192948"/>
              <a:gd name="connsiteY7" fmla="*/ 363220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948" h="3632200">
                <a:moveTo>
                  <a:pt x="49948" y="0"/>
                </a:moveTo>
                <a:cubicBezTo>
                  <a:pt x="35131" y="373944"/>
                  <a:pt x="20314" y="747888"/>
                  <a:pt x="16081" y="1075266"/>
                </a:cubicBezTo>
                <a:cubicBezTo>
                  <a:pt x="11848" y="1402644"/>
                  <a:pt x="21726" y="1731433"/>
                  <a:pt x="24548" y="1964266"/>
                </a:cubicBezTo>
                <a:cubicBezTo>
                  <a:pt x="27370" y="2197099"/>
                  <a:pt x="-37540" y="2309988"/>
                  <a:pt x="33015" y="2472266"/>
                </a:cubicBezTo>
                <a:cubicBezTo>
                  <a:pt x="103570" y="2634544"/>
                  <a:pt x="323703" y="2794000"/>
                  <a:pt x="447881" y="2937933"/>
                </a:cubicBezTo>
                <a:cubicBezTo>
                  <a:pt x="572059" y="3081866"/>
                  <a:pt x="696237" y="3242733"/>
                  <a:pt x="778081" y="3335866"/>
                </a:cubicBezTo>
                <a:cubicBezTo>
                  <a:pt x="859925" y="3428999"/>
                  <a:pt x="869804" y="3447344"/>
                  <a:pt x="938948" y="3496733"/>
                </a:cubicBezTo>
                <a:cubicBezTo>
                  <a:pt x="1008092" y="3546122"/>
                  <a:pt x="1192948" y="3632200"/>
                  <a:pt x="1192948" y="3632200"/>
                </a:cubicBezTo>
              </a:path>
            </a:pathLst>
          </a:custGeom>
          <a:ln w="38100" cmpd="sng">
            <a:solidFill>
              <a:schemeClr val="bg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21" name="Forma libre 20"/>
          <p:cNvSpPr/>
          <p:nvPr/>
        </p:nvSpPr>
        <p:spPr>
          <a:xfrm>
            <a:off x="3620558" y="651940"/>
            <a:ext cx="401109" cy="2065866"/>
          </a:xfrm>
          <a:custGeom>
            <a:avLst/>
            <a:gdLst>
              <a:gd name="connsiteX0" fmla="*/ 401109 w 401109"/>
              <a:gd name="connsiteY0" fmla="*/ 2065866 h 2065866"/>
              <a:gd name="connsiteX1" fmla="*/ 138642 w 401109"/>
              <a:gd name="connsiteY1" fmla="*/ 1896533 h 2065866"/>
              <a:gd name="connsiteX2" fmla="*/ 113242 w 401109"/>
              <a:gd name="connsiteY2" fmla="*/ 1447800 h 2065866"/>
              <a:gd name="connsiteX3" fmla="*/ 11642 w 401109"/>
              <a:gd name="connsiteY3" fmla="*/ 956733 h 2065866"/>
              <a:gd name="connsiteX4" fmla="*/ 3175 w 401109"/>
              <a:gd name="connsiteY4" fmla="*/ 220133 h 2065866"/>
              <a:gd name="connsiteX5" fmla="*/ 20109 w 401109"/>
              <a:gd name="connsiteY5" fmla="*/ 0 h 20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109" h="2065866">
                <a:moveTo>
                  <a:pt x="401109" y="2065866"/>
                </a:moveTo>
                <a:cubicBezTo>
                  <a:pt x="293864" y="2032705"/>
                  <a:pt x="186620" y="1999544"/>
                  <a:pt x="138642" y="1896533"/>
                </a:cubicBezTo>
                <a:cubicBezTo>
                  <a:pt x="90664" y="1793522"/>
                  <a:pt x="134409" y="1604433"/>
                  <a:pt x="113242" y="1447800"/>
                </a:cubicBezTo>
                <a:cubicBezTo>
                  <a:pt x="92075" y="1291167"/>
                  <a:pt x="29986" y="1161344"/>
                  <a:pt x="11642" y="956733"/>
                </a:cubicBezTo>
                <a:cubicBezTo>
                  <a:pt x="-6703" y="752122"/>
                  <a:pt x="1764" y="379588"/>
                  <a:pt x="3175" y="220133"/>
                </a:cubicBezTo>
                <a:cubicBezTo>
                  <a:pt x="4586" y="60678"/>
                  <a:pt x="20109" y="0"/>
                  <a:pt x="20109" y="0"/>
                </a:cubicBezTo>
              </a:path>
            </a:pathLst>
          </a:custGeom>
          <a:ln w="38100" cmpd="sng">
            <a:solidFill>
              <a:schemeClr val="bg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22" name="Forma libre 21"/>
          <p:cNvSpPr/>
          <p:nvPr/>
        </p:nvSpPr>
        <p:spPr>
          <a:xfrm>
            <a:off x="118533" y="1253073"/>
            <a:ext cx="8720667" cy="4809067"/>
          </a:xfrm>
          <a:custGeom>
            <a:avLst/>
            <a:gdLst>
              <a:gd name="connsiteX0" fmla="*/ 0 w 8720667"/>
              <a:gd name="connsiteY0" fmla="*/ 0 h 4809067"/>
              <a:gd name="connsiteX1" fmla="*/ 1964267 w 8720667"/>
              <a:gd name="connsiteY1" fmla="*/ 1320800 h 4809067"/>
              <a:gd name="connsiteX2" fmla="*/ 4148667 w 8720667"/>
              <a:gd name="connsiteY2" fmla="*/ 2413000 h 4809067"/>
              <a:gd name="connsiteX3" fmla="*/ 6231467 w 8720667"/>
              <a:gd name="connsiteY3" fmla="*/ 3488267 h 4809067"/>
              <a:gd name="connsiteX4" fmla="*/ 7620000 w 8720667"/>
              <a:gd name="connsiteY4" fmla="*/ 4267200 h 4809067"/>
              <a:gd name="connsiteX5" fmla="*/ 8720667 w 8720667"/>
              <a:gd name="connsiteY5" fmla="*/ 4809067 h 48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0667" h="4809067">
                <a:moveTo>
                  <a:pt x="0" y="0"/>
                </a:moveTo>
                <a:cubicBezTo>
                  <a:pt x="636411" y="459316"/>
                  <a:pt x="1272823" y="918633"/>
                  <a:pt x="1964267" y="1320800"/>
                </a:cubicBezTo>
                <a:cubicBezTo>
                  <a:pt x="2655711" y="1722967"/>
                  <a:pt x="4148667" y="2413000"/>
                  <a:pt x="4148667" y="2413000"/>
                </a:cubicBezTo>
                <a:lnTo>
                  <a:pt x="6231467" y="3488267"/>
                </a:lnTo>
                <a:cubicBezTo>
                  <a:pt x="6810022" y="3797300"/>
                  <a:pt x="7205133" y="4047067"/>
                  <a:pt x="7620000" y="4267200"/>
                </a:cubicBezTo>
                <a:cubicBezTo>
                  <a:pt x="8034867" y="4487333"/>
                  <a:pt x="8720667" y="4809067"/>
                  <a:pt x="8720667" y="4809067"/>
                </a:cubicBezTo>
              </a:path>
            </a:pathLst>
          </a:custGeom>
          <a:ln w="28575" cmpd="sng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23" name="Forma libre 22"/>
          <p:cNvSpPr/>
          <p:nvPr/>
        </p:nvSpPr>
        <p:spPr>
          <a:xfrm rot="4840660" flipV="1">
            <a:off x="4588934" y="2709333"/>
            <a:ext cx="431800" cy="584200"/>
          </a:xfrm>
          <a:custGeom>
            <a:avLst/>
            <a:gdLst>
              <a:gd name="connsiteX0" fmla="*/ 431800 w 431800"/>
              <a:gd name="connsiteY0" fmla="*/ 584200 h 584200"/>
              <a:gd name="connsiteX1" fmla="*/ 0 w 431800"/>
              <a:gd name="connsiteY1" fmla="*/ 0 h 584200"/>
              <a:gd name="connsiteX2" fmla="*/ 33867 w 431800"/>
              <a:gd name="connsiteY2" fmla="*/ 3048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584200">
                <a:moveTo>
                  <a:pt x="431800" y="584200"/>
                </a:moveTo>
                <a:lnTo>
                  <a:pt x="0" y="0"/>
                </a:lnTo>
                <a:lnTo>
                  <a:pt x="33867" y="304800"/>
                </a:lnTo>
              </a:path>
            </a:pathLst>
          </a:custGeom>
          <a:ln w="38100" cmpd="sng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24" name="Forma libre 23"/>
          <p:cNvSpPr/>
          <p:nvPr/>
        </p:nvSpPr>
        <p:spPr>
          <a:xfrm rot="15640660" flipV="1">
            <a:off x="4792133" y="4402666"/>
            <a:ext cx="431800" cy="584200"/>
          </a:xfrm>
          <a:custGeom>
            <a:avLst/>
            <a:gdLst>
              <a:gd name="connsiteX0" fmla="*/ 431800 w 431800"/>
              <a:gd name="connsiteY0" fmla="*/ 584200 h 584200"/>
              <a:gd name="connsiteX1" fmla="*/ 0 w 431800"/>
              <a:gd name="connsiteY1" fmla="*/ 0 h 584200"/>
              <a:gd name="connsiteX2" fmla="*/ 33867 w 431800"/>
              <a:gd name="connsiteY2" fmla="*/ 3048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584200">
                <a:moveTo>
                  <a:pt x="431800" y="584200"/>
                </a:moveTo>
                <a:lnTo>
                  <a:pt x="0" y="0"/>
                </a:lnTo>
                <a:lnTo>
                  <a:pt x="33867" y="304800"/>
                </a:lnTo>
              </a:path>
            </a:pathLst>
          </a:custGeom>
          <a:ln w="38100" cmpd="sng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Fallas y esfuerz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249363"/>
            <a:ext cx="536892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15900" y="1345365"/>
            <a:ext cx="197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fallas "inversas"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2700" y="2825750"/>
            <a:ext cx="2073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/>
              <a:t>fallas</a:t>
            </a:r>
            <a:r>
              <a:rPr lang="en-US" sz="2000" dirty="0"/>
              <a:t> "</a:t>
            </a:r>
            <a:r>
              <a:rPr lang="en-US" sz="2000" dirty="0" err="1"/>
              <a:t>normales</a:t>
            </a:r>
            <a:r>
              <a:rPr lang="en-US" sz="2000" dirty="0"/>
              <a:t>"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901700" y="4643438"/>
            <a:ext cx="265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/>
              <a:t>fallas</a:t>
            </a:r>
            <a:r>
              <a:rPr lang="en-US" sz="2000" dirty="0"/>
              <a:t> "</a:t>
            </a:r>
            <a:r>
              <a:rPr lang="en-US" sz="2000" dirty="0" err="1"/>
              <a:t>transcurrentes</a:t>
            </a:r>
            <a:r>
              <a:rPr lang="en-US" sz="2000" dirty="0"/>
              <a:t>"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091238" y="41116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EF1818"/>
                </a:solidFill>
              </a:rPr>
              <a:t>mapa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085013" y="2098675"/>
            <a:ext cx="16722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EF1818"/>
                </a:solidFill>
              </a:rPr>
              <a:t>cortes</a:t>
            </a:r>
            <a:r>
              <a:rPr lang="en-US" dirty="0" smtClean="0">
                <a:solidFill>
                  <a:srgbClr val="EF1818"/>
                </a:solidFill>
              </a:rPr>
              <a:t> </a:t>
            </a:r>
            <a:r>
              <a:rPr lang="en-US" dirty="0" err="1">
                <a:solidFill>
                  <a:srgbClr val="EF1818"/>
                </a:solidFill>
              </a:rPr>
              <a:t>verticales</a:t>
            </a:r>
            <a:r>
              <a:rPr lang="en-US" dirty="0">
                <a:solidFill>
                  <a:srgbClr val="EF1818"/>
                </a:solidFill>
              </a:rPr>
              <a:t> 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 flipV="1">
            <a:off x="6913563" y="1887538"/>
            <a:ext cx="320675" cy="246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7421563" y="2471738"/>
            <a:ext cx="160337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2571750" y="1573213"/>
            <a:ext cx="566738" cy="185737"/>
          </a:xfrm>
          <a:prstGeom prst="rightArrow">
            <a:avLst>
              <a:gd name="adj1" fmla="val 50000"/>
              <a:gd name="adj2" fmla="val 762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12" name="AutoShape 16"/>
          <p:cNvSpPr>
            <a:spLocks noChangeArrowheads="1"/>
          </p:cNvSpPr>
          <p:nvPr/>
        </p:nvSpPr>
        <p:spPr bwMode="auto">
          <a:xfrm flipH="1">
            <a:off x="3443288" y="1573213"/>
            <a:ext cx="566737" cy="185737"/>
          </a:xfrm>
          <a:prstGeom prst="rightArrow">
            <a:avLst>
              <a:gd name="adj1" fmla="val 50000"/>
              <a:gd name="adj2" fmla="val 762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3932238" y="1300163"/>
            <a:ext cx="419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Symbol" charset="0"/>
                <a:sym typeface="Symbol" charset="0"/>
              </a:rPr>
              <a:t></a:t>
            </a:r>
            <a:r>
              <a:rPr lang="en-US" sz="2000" baseline="-25000">
                <a:latin typeface="Symbol" charset="0"/>
                <a:sym typeface="Symbol" charset="0"/>
              </a:rPr>
              <a:t></a:t>
            </a:r>
            <a:endParaRPr lang="en-US" sz="2000"/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5576888" y="4543425"/>
            <a:ext cx="419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Symbol" charset="0"/>
                <a:sym typeface="Symbol" charset="0"/>
              </a:rPr>
              <a:t></a:t>
            </a:r>
            <a:r>
              <a:rPr lang="en-US" sz="2000" baseline="-25000">
                <a:latin typeface="Symbol" charset="0"/>
                <a:sym typeface="Symbol" charset="0"/>
              </a:rPr>
              <a:t></a:t>
            </a:r>
            <a:endParaRPr lang="en-US" sz="2000"/>
          </a:p>
        </p:txBody>
      </p:sp>
      <p:sp>
        <p:nvSpPr>
          <p:cNvPr id="55319" name="AutoShape 23"/>
          <p:cNvSpPr>
            <a:spLocks noChangeArrowheads="1"/>
          </p:cNvSpPr>
          <p:nvPr/>
        </p:nvSpPr>
        <p:spPr bwMode="auto">
          <a:xfrm rot="5400000">
            <a:off x="3182937" y="1343026"/>
            <a:ext cx="212725" cy="127000"/>
          </a:xfrm>
          <a:prstGeom prst="rightArrow">
            <a:avLst>
              <a:gd name="adj1" fmla="val 50000"/>
              <a:gd name="adj2" fmla="val 4187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20" name="AutoShape 24"/>
          <p:cNvSpPr>
            <a:spLocks noChangeArrowheads="1"/>
          </p:cNvSpPr>
          <p:nvPr/>
        </p:nvSpPr>
        <p:spPr bwMode="auto">
          <a:xfrm rot="16200000" flipV="1">
            <a:off x="3162300" y="1866901"/>
            <a:ext cx="212725" cy="127000"/>
          </a:xfrm>
          <a:prstGeom prst="rightArrow">
            <a:avLst>
              <a:gd name="adj1" fmla="val 50000"/>
              <a:gd name="adj2" fmla="val 4187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22" name="AutoShape 26"/>
          <p:cNvSpPr>
            <a:spLocks noChangeArrowheads="1"/>
          </p:cNvSpPr>
          <p:nvPr/>
        </p:nvSpPr>
        <p:spPr bwMode="auto">
          <a:xfrm rot="16200000" flipV="1">
            <a:off x="4881562" y="5346701"/>
            <a:ext cx="212725" cy="127000"/>
          </a:xfrm>
          <a:prstGeom prst="rightArrow">
            <a:avLst>
              <a:gd name="adj1" fmla="val 50000"/>
              <a:gd name="adj2" fmla="val 4187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23" name="AutoShape 27"/>
          <p:cNvSpPr>
            <a:spLocks noChangeArrowheads="1"/>
          </p:cNvSpPr>
          <p:nvPr/>
        </p:nvSpPr>
        <p:spPr bwMode="auto">
          <a:xfrm rot="5400000">
            <a:off x="4814887" y="4322763"/>
            <a:ext cx="212725" cy="127000"/>
          </a:xfrm>
          <a:prstGeom prst="rightArrow">
            <a:avLst>
              <a:gd name="adj1" fmla="val 50000"/>
              <a:gd name="adj2" fmla="val 4187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24" name="AutoShape 28"/>
          <p:cNvSpPr>
            <a:spLocks noChangeArrowheads="1"/>
          </p:cNvSpPr>
          <p:nvPr/>
        </p:nvSpPr>
        <p:spPr bwMode="auto">
          <a:xfrm flipH="1">
            <a:off x="5372100" y="4832350"/>
            <a:ext cx="566738" cy="185738"/>
          </a:xfrm>
          <a:prstGeom prst="rightArrow">
            <a:avLst>
              <a:gd name="adj1" fmla="val 50000"/>
              <a:gd name="adj2" fmla="val 762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25" name="AutoShape 29"/>
          <p:cNvSpPr>
            <a:spLocks noChangeArrowheads="1"/>
          </p:cNvSpPr>
          <p:nvPr/>
        </p:nvSpPr>
        <p:spPr bwMode="auto">
          <a:xfrm>
            <a:off x="3902075" y="4824413"/>
            <a:ext cx="566738" cy="185737"/>
          </a:xfrm>
          <a:prstGeom prst="rightArrow">
            <a:avLst>
              <a:gd name="adj1" fmla="val 50000"/>
              <a:gd name="adj2" fmla="val 762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4511675" y="4179888"/>
            <a:ext cx="419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Symbol" charset="0"/>
                <a:sym typeface="Symbol" charset="0"/>
              </a:rPr>
              <a:t></a:t>
            </a:r>
            <a:r>
              <a:rPr lang="en-US" sz="2000" baseline="-25000">
                <a:latin typeface="Symbol" charset="0"/>
                <a:sym typeface="Symbol" charset="0"/>
              </a:rPr>
              <a:t></a:t>
            </a:r>
            <a:endParaRPr lang="en-US" sz="2000"/>
          </a:p>
        </p:txBody>
      </p:sp>
      <p:grpSp>
        <p:nvGrpSpPr>
          <p:cNvPr id="19476" name="Group 33"/>
          <p:cNvGrpSpPr>
            <a:grpSpLocks/>
          </p:cNvGrpSpPr>
          <p:nvPr/>
        </p:nvGrpSpPr>
        <p:grpSpPr bwMode="auto">
          <a:xfrm>
            <a:off x="3003550" y="2435225"/>
            <a:ext cx="1416050" cy="1370013"/>
            <a:chOff x="2210" y="1534"/>
            <a:chExt cx="892" cy="863"/>
          </a:xfrm>
        </p:grpSpPr>
        <p:sp>
          <p:nvSpPr>
            <p:cNvPr id="55311" name="AutoShape 15"/>
            <p:cNvSpPr>
              <a:spLocks noChangeArrowheads="1"/>
            </p:cNvSpPr>
            <p:nvPr/>
          </p:nvSpPr>
          <p:spPr bwMode="auto">
            <a:xfrm rot="5400000">
              <a:off x="2357" y="1696"/>
              <a:ext cx="320" cy="102"/>
            </a:xfrm>
            <a:prstGeom prst="rightArrow">
              <a:avLst>
                <a:gd name="adj1" fmla="val 50000"/>
                <a:gd name="adj2" fmla="val 7843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5313" name="AutoShape 17"/>
            <p:cNvSpPr>
              <a:spLocks noChangeArrowheads="1"/>
            </p:cNvSpPr>
            <p:nvPr/>
          </p:nvSpPr>
          <p:spPr bwMode="auto">
            <a:xfrm rot="16200000" flipV="1">
              <a:off x="2367" y="2186"/>
              <a:ext cx="320" cy="102"/>
            </a:xfrm>
            <a:prstGeom prst="rightArrow">
              <a:avLst>
                <a:gd name="adj1" fmla="val 50000"/>
                <a:gd name="adj2" fmla="val 7843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5314" name="Text Box 18"/>
            <p:cNvSpPr txBox="1">
              <a:spLocks noChangeArrowheads="1"/>
            </p:cNvSpPr>
            <p:nvPr/>
          </p:nvSpPr>
          <p:spPr bwMode="auto">
            <a:xfrm>
              <a:off x="2550" y="1534"/>
              <a:ext cx="2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Symbol" charset="0"/>
                  <a:sym typeface="Symbol" charset="0"/>
                </a:rPr>
                <a:t></a:t>
              </a:r>
              <a:r>
                <a:rPr lang="en-US" sz="2000" baseline="-25000">
                  <a:latin typeface="Symbol" charset="0"/>
                  <a:sym typeface="Symbol" charset="0"/>
                </a:rPr>
                <a:t></a:t>
              </a:r>
              <a:endParaRPr lang="en-US" sz="2000"/>
            </a:p>
          </p:txBody>
        </p:sp>
        <p:sp>
          <p:nvSpPr>
            <p:cNvPr id="55321" name="Text Box 25"/>
            <p:cNvSpPr txBox="1">
              <a:spLocks noChangeArrowheads="1"/>
            </p:cNvSpPr>
            <p:nvPr/>
          </p:nvSpPr>
          <p:spPr bwMode="auto">
            <a:xfrm>
              <a:off x="2838" y="1833"/>
              <a:ext cx="2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Symbol" charset="0"/>
                  <a:sym typeface="Symbol" charset="0"/>
                </a:rPr>
                <a:t></a:t>
              </a:r>
              <a:r>
                <a:rPr lang="en-US" sz="2000" baseline="-25000">
                  <a:latin typeface="Symbol" charset="0"/>
                  <a:sym typeface="Symbol" charset="0"/>
                </a:rPr>
                <a:t></a:t>
              </a:r>
              <a:endParaRPr lang="en-US" sz="2000"/>
            </a:p>
          </p:txBody>
        </p:sp>
        <p:sp>
          <p:nvSpPr>
            <p:cNvPr id="55327" name="AutoShape 31"/>
            <p:cNvSpPr>
              <a:spLocks noChangeArrowheads="1"/>
            </p:cNvSpPr>
            <p:nvPr/>
          </p:nvSpPr>
          <p:spPr bwMode="auto">
            <a:xfrm>
              <a:off x="2210" y="1934"/>
              <a:ext cx="134" cy="80"/>
            </a:xfrm>
            <a:prstGeom prst="rightArrow">
              <a:avLst>
                <a:gd name="adj1" fmla="val 50000"/>
                <a:gd name="adj2" fmla="val 4187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5328" name="AutoShape 32"/>
            <p:cNvSpPr>
              <a:spLocks noChangeArrowheads="1"/>
            </p:cNvSpPr>
            <p:nvPr/>
          </p:nvSpPr>
          <p:spPr bwMode="auto">
            <a:xfrm rot="10800000" flipV="1">
              <a:off x="2678" y="1923"/>
              <a:ext cx="134" cy="80"/>
            </a:xfrm>
            <a:prstGeom prst="rightArrow">
              <a:avLst>
                <a:gd name="adj1" fmla="val 50000"/>
                <a:gd name="adj2" fmla="val 4187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55330" name="Text Box 34"/>
          <p:cNvSpPr txBox="1">
            <a:spLocks noChangeArrowheads="1"/>
          </p:cNvSpPr>
          <p:nvPr/>
        </p:nvSpPr>
        <p:spPr bwMode="auto">
          <a:xfrm>
            <a:off x="105833" y="1700965"/>
            <a:ext cx="2361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 smtClean="0"/>
              <a:t>acortamiento</a:t>
            </a:r>
            <a:r>
              <a:rPr lang="en-US" i="1" dirty="0" smtClean="0"/>
              <a:t> horizontal</a:t>
            </a:r>
            <a:endParaRPr lang="en-US" i="1" dirty="0"/>
          </a:p>
        </p:txBody>
      </p:sp>
      <p:sp>
        <p:nvSpPr>
          <p:cNvPr id="55333" name="Text Box 37"/>
          <p:cNvSpPr txBox="1">
            <a:spLocks noChangeArrowheads="1"/>
          </p:cNvSpPr>
          <p:nvPr/>
        </p:nvSpPr>
        <p:spPr bwMode="auto">
          <a:xfrm>
            <a:off x="6300788" y="4679950"/>
            <a:ext cx="25003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1"/>
              <a:t>compresi</a:t>
            </a:r>
            <a:r>
              <a:rPr lang="en-US" altLang="ja-JP" i="1">
                <a:latin typeface="Arial"/>
              </a:rPr>
              <a:t>ón y </a:t>
            </a:r>
            <a:r>
              <a:rPr lang="en-US" i="1"/>
              <a:t>extensi</a:t>
            </a:r>
            <a:r>
              <a:rPr lang="en-US" altLang="ja-JP" i="1">
                <a:latin typeface="Arial"/>
              </a:rPr>
              <a:t>ón</a:t>
            </a:r>
            <a:r>
              <a:rPr lang="en-US" i="1"/>
              <a:t> ambas horizontal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079500" y="254001"/>
            <a:ext cx="698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latin typeface="Chalkboard"/>
                <a:cs typeface="Chalkboard"/>
              </a:rPr>
              <a:t>relación</a:t>
            </a:r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 entre </a:t>
            </a:r>
            <a:r>
              <a:rPr lang="en-US" sz="2400" dirty="0" err="1">
                <a:solidFill>
                  <a:srgbClr val="FF0000"/>
                </a:solidFill>
                <a:latin typeface="Chalkboard"/>
                <a:cs typeface="Chalkboard"/>
              </a:rPr>
              <a:t>fallas</a:t>
            </a:r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 y campo de </a:t>
            </a:r>
            <a:r>
              <a:rPr lang="en-US" sz="2400" dirty="0" err="1">
                <a:solidFill>
                  <a:srgbClr val="FF0000"/>
                </a:solidFill>
                <a:latin typeface="Chalkboard"/>
                <a:cs typeface="Chalkboard"/>
              </a:rPr>
              <a:t>esfuerzos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808567" y="5091111"/>
            <a:ext cx="2654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 err="1" smtClean="0"/>
              <a:t>acortamiento</a:t>
            </a:r>
            <a:r>
              <a:rPr lang="en-US" i="1" dirty="0" smtClean="0"/>
              <a:t> y extension </a:t>
            </a:r>
          </a:p>
          <a:p>
            <a:pPr algn="ctr">
              <a:defRPr/>
            </a:pPr>
            <a:r>
              <a:rPr lang="en-US" sz="1200" i="1" dirty="0" smtClean="0"/>
              <a:t>en 2 </a:t>
            </a:r>
            <a:r>
              <a:rPr lang="en-US" sz="1200" i="1" dirty="0" err="1" smtClean="0"/>
              <a:t>direcciones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perpendiculares</a:t>
            </a:r>
            <a:endParaRPr lang="en-US" sz="1200" i="1" dirty="0"/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105833" y="3203046"/>
            <a:ext cx="20532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 smtClean="0"/>
              <a:t>extensión</a:t>
            </a:r>
            <a:r>
              <a:rPr lang="en-US" i="1" dirty="0" smtClean="0"/>
              <a:t> horizontal</a:t>
            </a:r>
            <a:endParaRPr lang="en-US" i="1" dirty="0"/>
          </a:p>
        </p:txBody>
      </p:sp>
      <p:cxnSp>
        <p:nvCxnSpPr>
          <p:cNvPr id="3" name="Conector recto 2"/>
          <p:cNvCxnSpPr/>
          <p:nvPr/>
        </p:nvCxnSpPr>
        <p:spPr bwMode="auto">
          <a:xfrm>
            <a:off x="2017059" y="784412"/>
            <a:ext cx="620059" cy="455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ector recto 35"/>
          <p:cNvCxnSpPr/>
          <p:nvPr/>
        </p:nvCxnSpPr>
        <p:spPr bwMode="auto">
          <a:xfrm>
            <a:off x="1695824" y="1359647"/>
            <a:ext cx="1202764" cy="37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2186641" y="1094908"/>
            <a:ext cx="417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/>
              <a:t>35°</a:t>
            </a:r>
            <a:endParaRPr lang="en-US" sz="1200" dirty="0"/>
          </a:p>
        </p:txBody>
      </p:sp>
      <p:cxnSp>
        <p:nvCxnSpPr>
          <p:cNvPr id="43" name="Conector recto 42"/>
          <p:cNvCxnSpPr/>
          <p:nvPr/>
        </p:nvCxnSpPr>
        <p:spPr bwMode="auto">
          <a:xfrm flipV="1">
            <a:off x="3085353" y="3451412"/>
            <a:ext cx="283882" cy="5901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onector recto 45"/>
          <p:cNvCxnSpPr/>
          <p:nvPr/>
        </p:nvCxnSpPr>
        <p:spPr bwMode="auto">
          <a:xfrm flipH="1" flipV="1">
            <a:off x="3369235" y="3443942"/>
            <a:ext cx="7471" cy="7246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053223" y="3896378"/>
            <a:ext cx="417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/>
              <a:t>35°</a:t>
            </a:r>
            <a:endParaRPr lang="en-US" sz="1200" dirty="0"/>
          </a:p>
        </p:txBody>
      </p:sp>
      <p:cxnSp>
        <p:nvCxnSpPr>
          <p:cNvPr id="49" name="Conector recto 48"/>
          <p:cNvCxnSpPr/>
          <p:nvPr/>
        </p:nvCxnSpPr>
        <p:spPr bwMode="auto">
          <a:xfrm>
            <a:off x="6036236" y="5468471"/>
            <a:ext cx="1202764" cy="37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ector recto 49"/>
          <p:cNvCxnSpPr/>
          <p:nvPr/>
        </p:nvCxnSpPr>
        <p:spPr bwMode="auto">
          <a:xfrm>
            <a:off x="5789707" y="5483412"/>
            <a:ext cx="799352" cy="418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6131105" y="5472672"/>
            <a:ext cx="417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/>
              <a:t>35°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5-11-17 at 09.38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75136"/>
            <a:ext cx="8957734" cy="56509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26267" y="5833533"/>
            <a:ext cx="39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latin typeface="Chalkboard"/>
                <a:cs typeface="Chalkboard"/>
              </a:rPr>
              <a:t>fallas normales conjugadas</a:t>
            </a:r>
            <a:endParaRPr lang="es-ES_tradnl" sz="2400" dirty="0">
              <a:latin typeface="Chalkboard"/>
              <a:cs typeface="Chalkboard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753533" y="1744133"/>
            <a:ext cx="2015067" cy="2912534"/>
          </a:xfrm>
          <a:custGeom>
            <a:avLst/>
            <a:gdLst>
              <a:gd name="connsiteX0" fmla="*/ 0 w 2015067"/>
              <a:gd name="connsiteY0" fmla="*/ 0 h 2912534"/>
              <a:gd name="connsiteX1" fmla="*/ 220134 w 2015067"/>
              <a:gd name="connsiteY1" fmla="*/ 389467 h 2912534"/>
              <a:gd name="connsiteX2" fmla="*/ 558800 w 2015067"/>
              <a:gd name="connsiteY2" fmla="*/ 1092200 h 2912534"/>
              <a:gd name="connsiteX3" fmla="*/ 880534 w 2015067"/>
              <a:gd name="connsiteY3" fmla="*/ 1532467 h 2912534"/>
              <a:gd name="connsiteX4" fmla="*/ 1176867 w 2015067"/>
              <a:gd name="connsiteY4" fmla="*/ 1871134 h 2912534"/>
              <a:gd name="connsiteX5" fmla="*/ 1667934 w 2015067"/>
              <a:gd name="connsiteY5" fmla="*/ 2379134 h 2912534"/>
              <a:gd name="connsiteX6" fmla="*/ 1888067 w 2015067"/>
              <a:gd name="connsiteY6" fmla="*/ 2734734 h 2912534"/>
              <a:gd name="connsiteX7" fmla="*/ 2015067 w 2015067"/>
              <a:gd name="connsiteY7" fmla="*/ 2912534 h 291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5067" h="2912534">
                <a:moveTo>
                  <a:pt x="0" y="0"/>
                </a:moveTo>
                <a:cubicBezTo>
                  <a:pt x="63500" y="103717"/>
                  <a:pt x="127001" y="207434"/>
                  <a:pt x="220134" y="389467"/>
                </a:cubicBezTo>
                <a:cubicBezTo>
                  <a:pt x="313267" y="571500"/>
                  <a:pt x="448733" y="901700"/>
                  <a:pt x="558800" y="1092200"/>
                </a:cubicBezTo>
                <a:cubicBezTo>
                  <a:pt x="668867" y="1282700"/>
                  <a:pt x="777523" y="1402645"/>
                  <a:pt x="880534" y="1532467"/>
                </a:cubicBezTo>
                <a:cubicBezTo>
                  <a:pt x="983545" y="1662289"/>
                  <a:pt x="1045634" y="1730023"/>
                  <a:pt x="1176867" y="1871134"/>
                </a:cubicBezTo>
                <a:cubicBezTo>
                  <a:pt x="1308100" y="2012245"/>
                  <a:pt x="1549401" y="2235201"/>
                  <a:pt x="1667934" y="2379134"/>
                </a:cubicBezTo>
                <a:cubicBezTo>
                  <a:pt x="1786467" y="2523067"/>
                  <a:pt x="1830211" y="2645834"/>
                  <a:pt x="1888067" y="2734734"/>
                </a:cubicBezTo>
                <a:cubicBezTo>
                  <a:pt x="1945923" y="2823634"/>
                  <a:pt x="2015067" y="2912534"/>
                  <a:pt x="2015067" y="2912534"/>
                </a:cubicBezTo>
              </a:path>
            </a:pathLst>
          </a:custGeom>
          <a:ln>
            <a:solidFill>
              <a:srgbClr val="FFFFFF"/>
            </a:solidFill>
            <a:prstDash val="lg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2887133" y="1684867"/>
            <a:ext cx="1058334" cy="2937933"/>
          </a:xfrm>
          <a:custGeom>
            <a:avLst/>
            <a:gdLst>
              <a:gd name="connsiteX0" fmla="*/ 1058334 w 1058334"/>
              <a:gd name="connsiteY0" fmla="*/ 0 h 2937933"/>
              <a:gd name="connsiteX1" fmla="*/ 719667 w 1058334"/>
              <a:gd name="connsiteY1" fmla="*/ 804333 h 2937933"/>
              <a:gd name="connsiteX2" fmla="*/ 457200 w 1058334"/>
              <a:gd name="connsiteY2" fmla="*/ 1507066 h 2937933"/>
              <a:gd name="connsiteX3" fmla="*/ 228600 w 1058334"/>
              <a:gd name="connsiteY3" fmla="*/ 2184400 h 2937933"/>
              <a:gd name="connsiteX4" fmla="*/ 101600 w 1058334"/>
              <a:gd name="connsiteY4" fmla="*/ 2650066 h 2937933"/>
              <a:gd name="connsiteX5" fmla="*/ 0 w 1058334"/>
              <a:gd name="connsiteY5" fmla="*/ 2937933 h 293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8334" h="2937933">
                <a:moveTo>
                  <a:pt x="1058334" y="0"/>
                </a:moveTo>
                <a:cubicBezTo>
                  <a:pt x="939095" y="276577"/>
                  <a:pt x="819856" y="553155"/>
                  <a:pt x="719667" y="804333"/>
                </a:cubicBezTo>
                <a:cubicBezTo>
                  <a:pt x="619478" y="1055511"/>
                  <a:pt x="539045" y="1277055"/>
                  <a:pt x="457200" y="1507066"/>
                </a:cubicBezTo>
                <a:cubicBezTo>
                  <a:pt x="375355" y="1737077"/>
                  <a:pt x="287867" y="1993900"/>
                  <a:pt x="228600" y="2184400"/>
                </a:cubicBezTo>
                <a:cubicBezTo>
                  <a:pt x="169333" y="2374900"/>
                  <a:pt x="139700" y="2524477"/>
                  <a:pt x="101600" y="2650066"/>
                </a:cubicBezTo>
                <a:cubicBezTo>
                  <a:pt x="63500" y="2775655"/>
                  <a:pt x="0" y="2937933"/>
                  <a:pt x="0" y="2937933"/>
                </a:cubicBezTo>
              </a:path>
            </a:pathLst>
          </a:custGeom>
          <a:ln>
            <a:solidFill>
              <a:srgbClr val="FFFFFF"/>
            </a:solidFill>
            <a:prstDash val="lg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10" name="Forma libre 9"/>
          <p:cNvSpPr/>
          <p:nvPr/>
        </p:nvSpPr>
        <p:spPr>
          <a:xfrm rot="21010247" flipH="1">
            <a:off x="3187700" y="2633133"/>
            <a:ext cx="313267" cy="482600"/>
          </a:xfrm>
          <a:custGeom>
            <a:avLst/>
            <a:gdLst>
              <a:gd name="connsiteX0" fmla="*/ 0 w 313267"/>
              <a:gd name="connsiteY0" fmla="*/ 0 h 482600"/>
              <a:gd name="connsiteX1" fmla="*/ 304800 w 313267"/>
              <a:gd name="connsiteY1" fmla="*/ 482600 h 482600"/>
              <a:gd name="connsiteX2" fmla="*/ 313267 w 313267"/>
              <a:gd name="connsiteY2" fmla="*/ 245534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267" h="482600">
                <a:moveTo>
                  <a:pt x="0" y="0"/>
                </a:moveTo>
                <a:lnTo>
                  <a:pt x="304800" y="482600"/>
                </a:lnTo>
                <a:lnTo>
                  <a:pt x="313267" y="245534"/>
                </a:lnTo>
              </a:path>
            </a:pathLst>
          </a:custGeom>
          <a:ln w="3810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1346200" y="2633133"/>
            <a:ext cx="313267" cy="482600"/>
          </a:xfrm>
          <a:custGeom>
            <a:avLst/>
            <a:gdLst>
              <a:gd name="connsiteX0" fmla="*/ 0 w 313267"/>
              <a:gd name="connsiteY0" fmla="*/ 0 h 482600"/>
              <a:gd name="connsiteX1" fmla="*/ 304800 w 313267"/>
              <a:gd name="connsiteY1" fmla="*/ 482600 h 482600"/>
              <a:gd name="connsiteX2" fmla="*/ 313267 w 313267"/>
              <a:gd name="connsiteY2" fmla="*/ 245534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267" h="482600">
                <a:moveTo>
                  <a:pt x="0" y="0"/>
                </a:moveTo>
                <a:lnTo>
                  <a:pt x="304800" y="482600"/>
                </a:lnTo>
                <a:lnTo>
                  <a:pt x="313267" y="245534"/>
                </a:lnTo>
              </a:path>
            </a:pathLst>
          </a:custGeom>
          <a:ln w="3810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8" name="Forma libre 7"/>
          <p:cNvSpPr/>
          <p:nvPr/>
        </p:nvSpPr>
        <p:spPr>
          <a:xfrm rot="10800000">
            <a:off x="1016000" y="2633133"/>
            <a:ext cx="313267" cy="482600"/>
          </a:xfrm>
          <a:custGeom>
            <a:avLst/>
            <a:gdLst>
              <a:gd name="connsiteX0" fmla="*/ 0 w 313267"/>
              <a:gd name="connsiteY0" fmla="*/ 0 h 482600"/>
              <a:gd name="connsiteX1" fmla="*/ 304800 w 313267"/>
              <a:gd name="connsiteY1" fmla="*/ 482600 h 482600"/>
              <a:gd name="connsiteX2" fmla="*/ 313267 w 313267"/>
              <a:gd name="connsiteY2" fmla="*/ 245534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267" h="482600">
                <a:moveTo>
                  <a:pt x="0" y="0"/>
                </a:moveTo>
                <a:lnTo>
                  <a:pt x="304800" y="482600"/>
                </a:lnTo>
                <a:lnTo>
                  <a:pt x="313267" y="245534"/>
                </a:lnTo>
              </a:path>
            </a:pathLst>
          </a:custGeom>
          <a:ln w="3810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9" name="Forma libre 8"/>
          <p:cNvSpPr/>
          <p:nvPr/>
        </p:nvSpPr>
        <p:spPr>
          <a:xfrm rot="9900000" flipH="1">
            <a:off x="3454400" y="2658534"/>
            <a:ext cx="313267" cy="482600"/>
          </a:xfrm>
          <a:custGeom>
            <a:avLst/>
            <a:gdLst>
              <a:gd name="connsiteX0" fmla="*/ 0 w 313267"/>
              <a:gd name="connsiteY0" fmla="*/ 0 h 482600"/>
              <a:gd name="connsiteX1" fmla="*/ 304800 w 313267"/>
              <a:gd name="connsiteY1" fmla="*/ 482600 h 482600"/>
              <a:gd name="connsiteX2" fmla="*/ 313267 w 313267"/>
              <a:gd name="connsiteY2" fmla="*/ 245534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267" h="482600">
                <a:moveTo>
                  <a:pt x="0" y="0"/>
                </a:moveTo>
                <a:lnTo>
                  <a:pt x="304800" y="482600"/>
                </a:lnTo>
                <a:lnTo>
                  <a:pt x="313267" y="245534"/>
                </a:lnTo>
              </a:path>
            </a:pathLst>
          </a:custGeom>
          <a:ln w="3810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908300" y="2171700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ca. 60°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14" name="Conector recto 13"/>
          <p:cNvCxnSpPr/>
          <p:nvPr/>
        </p:nvCxnSpPr>
        <p:spPr bwMode="auto">
          <a:xfrm flipH="1">
            <a:off x="2997200" y="2247900"/>
            <a:ext cx="685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154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1600"/>
            <a:ext cx="3371850" cy="314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88900"/>
            <a:ext cx="4495800" cy="314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1295400" y="6242050"/>
            <a:ext cx="259558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" dirty="0"/>
              <a:t>2016 </a:t>
            </a:r>
            <a:r>
              <a:rPr lang="es-ES" dirty="0" err="1"/>
              <a:t>Kaikōura</a:t>
            </a:r>
            <a:r>
              <a:rPr lang="es-ES" dirty="0"/>
              <a:t> </a:t>
            </a:r>
            <a:r>
              <a:rPr lang="es-ES" dirty="0" err="1" smtClean="0"/>
              <a:t>earthquake</a:t>
            </a:r>
            <a:endParaRPr lang="es-ES" dirty="0" smtClean="0"/>
          </a:p>
          <a:p>
            <a:r>
              <a:rPr lang="es-ES" dirty="0" smtClean="0"/>
              <a:t>Nueva Zelanda</a:t>
            </a:r>
            <a:endParaRPr lang="en-US" dirty="0"/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8077200" y="2133600"/>
            <a:ext cx="839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/>
              <a:t>Taiwan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31800" y="3581400"/>
            <a:ext cx="29495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Chalkboard"/>
                <a:cs typeface="Chalkboard"/>
              </a:rPr>
              <a:t>Escarpe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de </a:t>
            </a:r>
            <a:r>
              <a:rPr lang="en-US" sz="2400" dirty="0" err="1" smtClean="0">
                <a:solidFill>
                  <a:srgbClr val="FF0000"/>
                </a:solidFill>
                <a:latin typeface="Chalkboard"/>
                <a:cs typeface="Chalkboard"/>
              </a:rPr>
              <a:t>falla</a:t>
            </a:r>
            <a:endParaRPr lang="en-US" sz="24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Chalkboard"/>
                <a:cs typeface="Chalkboard"/>
              </a:rPr>
              <a:t>(fault scarp)</a:t>
            </a:r>
            <a:endParaRPr lang="en-US" sz="2400" dirty="0">
              <a:latin typeface="Chalkboard"/>
              <a:cs typeface="Chalkboard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73300" y="533400"/>
            <a:ext cx="2949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Chalkboard"/>
                <a:cs typeface="Chalkboard"/>
              </a:rPr>
              <a:t>falla</a:t>
            </a: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halkboard"/>
                <a:cs typeface="Chalkboard"/>
              </a:rPr>
              <a:t>activa</a:t>
            </a:r>
            <a:endParaRPr lang="en-US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0200" y="2044700"/>
            <a:ext cx="2949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0000"/>
                </a:solidFill>
                <a:latin typeface="Chalkboard"/>
                <a:cs typeface="Chalkboard"/>
              </a:rPr>
              <a:t>falla inactiva</a:t>
            </a: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3098800" y="4076700"/>
            <a:ext cx="901700" cy="749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135" y="3422650"/>
            <a:ext cx="5182865" cy="327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CABALGA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4"/>
          <a:stretch/>
        </p:blipFill>
        <p:spPr bwMode="auto">
          <a:xfrm>
            <a:off x="223023" y="1181100"/>
            <a:ext cx="870507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54025" y="190500"/>
            <a:ext cx="80034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Chalkboard"/>
                <a:cs typeface="Chalkboard"/>
              </a:rPr>
              <a:t>despuegues</a:t>
            </a:r>
            <a:r>
              <a:rPr lang="en-US" sz="3600" dirty="0">
                <a:solidFill>
                  <a:srgbClr val="FF0000"/>
                </a:solidFill>
                <a:latin typeface="Chalkboard"/>
                <a:cs typeface="Chalkboard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halkboard"/>
                <a:cs typeface="Chalkboard"/>
              </a:rPr>
              <a:t>cabalgamientos</a:t>
            </a:r>
            <a:r>
              <a:rPr lang="en-US" sz="3600" dirty="0">
                <a:solidFill>
                  <a:srgbClr val="FF0000"/>
                </a:solidFill>
                <a:latin typeface="Chalkboard"/>
                <a:cs typeface="Chalkboard"/>
              </a:rPr>
              <a:t> y </a:t>
            </a:r>
            <a:r>
              <a:rPr lang="en-US" sz="3600" dirty="0" err="1">
                <a:solidFill>
                  <a:srgbClr val="FF0000"/>
                </a:solidFill>
                <a:latin typeface="Chalkboard"/>
                <a:cs typeface="Chalkboard"/>
              </a:rPr>
              <a:t>mantos</a:t>
            </a:r>
            <a:endParaRPr lang="en-US" sz="36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90525" y="5124450"/>
            <a:ext cx="84629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halkboard"/>
                <a:cs typeface="Chalkboard"/>
              </a:rPr>
              <a:t>Un </a:t>
            </a:r>
            <a:r>
              <a:rPr lang="en-US" dirty="0" err="1">
                <a:solidFill>
                  <a:srgbClr val="FF0000"/>
                </a:solidFill>
                <a:latin typeface="Chalkboard"/>
                <a:cs typeface="Chalkboard"/>
              </a:rPr>
              <a:t>despegue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es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una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falla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que</a:t>
            </a:r>
            <a:r>
              <a:rPr lang="en-US" dirty="0" smtClean="0">
                <a:latin typeface="Chalkboard"/>
                <a:cs typeface="Chalkboard"/>
              </a:rPr>
              <a:t> se </a:t>
            </a:r>
            <a:r>
              <a:rPr lang="en-US" dirty="0" err="1" smtClean="0">
                <a:latin typeface="Chalkboard"/>
                <a:cs typeface="Chalkboard"/>
              </a:rPr>
              <a:t>propaga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por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una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capa</a:t>
            </a:r>
            <a:r>
              <a:rPr lang="en-US" dirty="0" smtClean="0">
                <a:latin typeface="Chalkboard"/>
                <a:cs typeface="Chalkboard"/>
              </a:rPr>
              <a:t> de </a:t>
            </a:r>
            <a:r>
              <a:rPr lang="en-US" dirty="0" err="1" smtClean="0">
                <a:latin typeface="Chalkboard"/>
                <a:cs typeface="Chalkboard"/>
              </a:rPr>
              <a:t>baja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resistencia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endParaRPr lang="en-US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latin typeface="Chalkboard"/>
                <a:cs typeface="Chalkboard"/>
              </a:rPr>
              <a:t>En </a:t>
            </a:r>
            <a:r>
              <a:rPr lang="en-US" dirty="0" err="1" smtClean="0">
                <a:latin typeface="Chalkboard"/>
                <a:cs typeface="Chalkboard"/>
              </a:rPr>
              <a:t>conjunto</a:t>
            </a:r>
            <a:r>
              <a:rPr lang="en-US" dirty="0" smtClean="0">
                <a:latin typeface="Chalkboard"/>
                <a:cs typeface="Chalkboard"/>
              </a:rPr>
              <a:t> con </a:t>
            </a:r>
            <a:r>
              <a:rPr lang="en-US" dirty="0" err="1" smtClean="0">
                <a:latin typeface="Chalkboard"/>
                <a:cs typeface="Chalkboard"/>
              </a:rPr>
              <a:t>tramos</a:t>
            </a:r>
            <a:r>
              <a:rPr lang="en-US" dirty="0" smtClean="0">
                <a:latin typeface="Chalkboard"/>
                <a:cs typeface="Chalkboard"/>
              </a:rPr>
              <a:t> de </a:t>
            </a:r>
            <a:r>
              <a:rPr lang="en-US" dirty="0" err="1" smtClean="0">
                <a:latin typeface="Chalkboard"/>
                <a:cs typeface="Chalkboard"/>
              </a:rPr>
              <a:t>rampa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forman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altLang="ja-JP" dirty="0" err="1" smtClean="0">
                <a:solidFill>
                  <a:srgbClr val="FF0000"/>
                </a:solidFill>
                <a:latin typeface="Chalkboard"/>
                <a:cs typeface="Chalkboard"/>
              </a:rPr>
              <a:t>cabalgamientos</a:t>
            </a:r>
            <a:r>
              <a:rPr lang="en-US" altLang="ja-JP" dirty="0" smtClean="0">
                <a:latin typeface="Chalkboard"/>
                <a:cs typeface="Chalkboard"/>
              </a:rPr>
              <a:t>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 smtClean="0">
                <a:latin typeface="Chalkboard"/>
                <a:cs typeface="Chalkboard"/>
              </a:rPr>
              <a:t>Los </a:t>
            </a:r>
            <a:r>
              <a:rPr lang="en-US" altLang="ja-JP" dirty="0" err="1" smtClean="0">
                <a:latin typeface="Chalkboard"/>
                <a:cs typeface="Chalkboard"/>
              </a:rPr>
              <a:t>cabalgamientos</a:t>
            </a:r>
            <a:r>
              <a:rPr lang="en-US" altLang="ja-JP" dirty="0" smtClean="0">
                <a:latin typeface="Chalkboard"/>
                <a:cs typeface="Chalkboard"/>
              </a:rPr>
              <a:t> </a:t>
            </a:r>
            <a:r>
              <a:rPr lang="en-US" altLang="ja-JP" dirty="0" err="1" smtClean="0">
                <a:latin typeface="Chalkboard"/>
                <a:cs typeface="Chalkboard"/>
              </a:rPr>
              <a:t>duplican</a:t>
            </a:r>
            <a:r>
              <a:rPr lang="en-US" altLang="ja-JP" dirty="0" smtClean="0">
                <a:latin typeface="Chalkboard"/>
                <a:cs typeface="Chalkboard"/>
              </a:rPr>
              <a:t> la </a:t>
            </a:r>
            <a:r>
              <a:rPr lang="en-US" altLang="ja-JP" dirty="0" err="1" smtClean="0">
                <a:latin typeface="Chalkboard"/>
                <a:cs typeface="Chalkboard"/>
              </a:rPr>
              <a:t>sequencia</a:t>
            </a:r>
            <a:r>
              <a:rPr lang="en-US" altLang="ja-JP" dirty="0" smtClean="0">
                <a:latin typeface="Chalkboard"/>
                <a:cs typeface="Chalkboard"/>
              </a:rPr>
              <a:t> </a:t>
            </a:r>
            <a:r>
              <a:rPr lang="en-US" altLang="ja-JP" dirty="0" err="1">
                <a:latin typeface="Chalkboard"/>
                <a:cs typeface="Chalkboard"/>
              </a:rPr>
              <a:t>estratigráfica</a:t>
            </a:r>
            <a:r>
              <a:rPr lang="en-US" altLang="ja-JP" dirty="0">
                <a:latin typeface="Chalkboard"/>
                <a:cs typeface="Chalkboard"/>
              </a:rPr>
              <a:t> </a:t>
            </a:r>
            <a:r>
              <a:rPr lang="en-US" altLang="ja-JP" dirty="0" smtClean="0">
                <a:latin typeface="Chalkboard"/>
                <a:cs typeface="Chalkboard"/>
              </a:rPr>
              <a:t>(a-b, a-b </a:t>
            </a:r>
            <a:r>
              <a:rPr lang="en-US" altLang="ja-JP" dirty="0">
                <a:latin typeface="Chalkboard"/>
                <a:cs typeface="Chalkboard"/>
              </a:rPr>
              <a:t>en el </a:t>
            </a:r>
            <a:r>
              <a:rPr lang="en-US" altLang="ja-JP" dirty="0" err="1">
                <a:latin typeface="Chalkboard"/>
                <a:cs typeface="Chalkboard"/>
              </a:rPr>
              <a:t>dibujo</a:t>
            </a:r>
            <a:r>
              <a:rPr lang="en-US" altLang="ja-JP" dirty="0">
                <a:latin typeface="Chalkboard"/>
                <a:cs typeface="Chalkboard"/>
              </a:rPr>
              <a:t>). </a:t>
            </a:r>
            <a:endParaRPr lang="en-US" altLang="ja-JP" dirty="0" smtClean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 err="1" smtClean="0">
                <a:latin typeface="Chalkboard"/>
                <a:cs typeface="Chalkboard"/>
              </a:rPr>
              <a:t>Cabalgamientos</a:t>
            </a:r>
            <a:r>
              <a:rPr lang="en-US" altLang="ja-JP" dirty="0" smtClean="0">
                <a:latin typeface="Chalkboard"/>
                <a:cs typeface="Chalkboard"/>
              </a:rPr>
              <a:t> de </a:t>
            </a:r>
            <a:r>
              <a:rPr lang="en-US" altLang="ja-JP" dirty="0" err="1" smtClean="0">
                <a:latin typeface="Chalkboard"/>
                <a:cs typeface="Chalkboard"/>
              </a:rPr>
              <a:t>escala</a:t>
            </a:r>
            <a:r>
              <a:rPr lang="en-US" altLang="ja-JP" dirty="0" smtClean="0">
                <a:latin typeface="Chalkboard"/>
                <a:cs typeface="Chalkboard"/>
              </a:rPr>
              <a:t> regional (</a:t>
            </a:r>
            <a:r>
              <a:rPr lang="en-US" altLang="ja-JP" dirty="0">
                <a:latin typeface="Chalkboard"/>
                <a:cs typeface="Chalkboard"/>
              </a:rPr>
              <a:t>&gt; 1km) son </a:t>
            </a:r>
            <a:r>
              <a:rPr lang="en-US" altLang="ja-JP" dirty="0" err="1">
                <a:latin typeface="Chalkboard"/>
                <a:cs typeface="Chalkboard"/>
              </a:rPr>
              <a:t>llamados</a:t>
            </a:r>
            <a:r>
              <a:rPr lang="en-US" altLang="ja-JP" dirty="0">
                <a:latin typeface="Chalkboard"/>
                <a:cs typeface="Chalkboard"/>
              </a:rPr>
              <a:t> </a:t>
            </a:r>
            <a:r>
              <a:rPr lang="en-US" altLang="ja-JP" dirty="0" err="1" smtClean="0">
                <a:solidFill>
                  <a:srgbClr val="FF0000"/>
                </a:solidFill>
                <a:latin typeface="Chalkboard"/>
                <a:cs typeface="Chalkboard"/>
              </a:rPr>
              <a:t>mantos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695700" y="1028700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RAMPA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Forma libre 4"/>
          <p:cNvSpPr/>
          <p:nvPr/>
        </p:nvSpPr>
        <p:spPr>
          <a:xfrm>
            <a:off x="101600" y="2631973"/>
            <a:ext cx="8801100" cy="1393927"/>
          </a:xfrm>
          <a:custGeom>
            <a:avLst/>
            <a:gdLst>
              <a:gd name="connsiteX0" fmla="*/ 0 w 8801100"/>
              <a:gd name="connsiteY0" fmla="*/ 1393927 h 1393927"/>
              <a:gd name="connsiteX1" fmla="*/ 1651000 w 8801100"/>
              <a:gd name="connsiteY1" fmla="*/ 1101827 h 1393927"/>
              <a:gd name="connsiteX2" fmla="*/ 2819400 w 8801100"/>
              <a:gd name="connsiteY2" fmla="*/ 695427 h 1393927"/>
              <a:gd name="connsiteX3" fmla="*/ 4089400 w 8801100"/>
              <a:gd name="connsiteY3" fmla="*/ 187427 h 1393927"/>
              <a:gd name="connsiteX4" fmla="*/ 4876800 w 8801100"/>
              <a:gd name="connsiteY4" fmla="*/ 9627 h 1393927"/>
              <a:gd name="connsiteX5" fmla="*/ 5664200 w 8801100"/>
              <a:gd name="connsiteY5" fmla="*/ 22327 h 1393927"/>
              <a:gd name="connsiteX6" fmla="*/ 6477000 w 8801100"/>
              <a:gd name="connsiteY6" fmla="*/ 9627 h 1393927"/>
              <a:gd name="connsiteX7" fmla="*/ 7620000 w 8801100"/>
              <a:gd name="connsiteY7" fmla="*/ 22327 h 1393927"/>
              <a:gd name="connsiteX8" fmla="*/ 8801100 w 8801100"/>
              <a:gd name="connsiteY8" fmla="*/ 136627 h 139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00" h="1393927">
                <a:moveTo>
                  <a:pt x="0" y="1393927"/>
                </a:moveTo>
                <a:cubicBezTo>
                  <a:pt x="590550" y="1306085"/>
                  <a:pt x="1181100" y="1218244"/>
                  <a:pt x="1651000" y="1101827"/>
                </a:cubicBezTo>
                <a:cubicBezTo>
                  <a:pt x="2120900" y="985410"/>
                  <a:pt x="2413000" y="847827"/>
                  <a:pt x="2819400" y="695427"/>
                </a:cubicBezTo>
                <a:cubicBezTo>
                  <a:pt x="3225800" y="543027"/>
                  <a:pt x="3746500" y="301727"/>
                  <a:pt x="4089400" y="187427"/>
                </a:cubicBezTo>
                <a:cubicBezTo>
                  <a:pt x="4432300" y="73127"/>
                  <a:pt x="4614333" y="37144"/>
                  <a:pt x="4876800" y="9627"/>
                </a:cubicBezTo>
                <a:cubicBezTo>
                  <a:pt x="5139267" y="-17890"/>
                  <a:pt x="5397500" y="22327"/>
                  <a:pt x="5664200" y="22327"/>
                </a:cubicBezTo>
                <a:cubicBezTo>
                  <a:pt x="5930900" y="22327"/>
                  <a:pt x="6151033" y="9627"/>
                  <a:pt x="6477000" y="9627"/>
                </a:cubicBezTo>
                <a:cubicBezTo>
                  <a:pt x="6802967" y="9627"/>
                  <a:pt x="7232650" y="1160"/>
                  <a:pt x="7620000" y="22327"/>
                </a:cubicBezTo>
                <a:cubicBezTo>
                  <a:pt x="8007350" y="43494"/>
                  <a:pt x="8801100" y="136627"/>
                  <a:pt x="8801100" y="13662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3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/>
          <p:cNvGrpSpPr/>
          <p:nvPr/>
        </p:nvGrpSpPr>
        <p:grpSpPr>
          <a:xfrm>
            <a:off x="0" y="2652639"/>
            <a:ext cx="8997950" cy="1370013"/>
            <a:chOff x="0" y="12522200"/>
            <a:chExt cx="8997950" cy="1370013"/>
          </a:xfrm>
        </p:grpSpPr>
        <p:pic>
          <p:nvPicPr>
            <p:cNvPr id="276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52220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Elipse 26"/>
            <p:cNvSpPr/>
            <p:nvPr/>
          </p:nvSpPr>
          <p:spPr>
            <a:xfrm>
              <a:off x="2192867" y="13711767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0" y="2652639"/>
            <a:ext cx="8997950" cy="1370013"/>
            <a:chOff x="0" y="11099800"/>
            <a:chExt cx="8997950" cy="1370013"/>
          </a:xfrm>
        </p:grpSpPr>
        <p:pic>
          <p:nvPicPr>
            <p:cNvPr id="1054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9980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Elipse 27"/>
            <p:cNvSpPr/>
            <p:nvPr/>
          </p:nvSpPr>
          <p:spPr>
            <a:xfrm>
              <a:off x="2413001" y="12289367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0" y="2656608"/>
            <a:ext cx="8997950" cy="1362075"/>
            <a:chOff x="0" y="9779000"/>
            <a:chExt cx="8997950" cy="1362075"/>
          </a:xfrm>
        </p:grpSpPr>
        <p:pic>
          <p:nvPicPr>
            <p:cNvPr id="1054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79000"/>
              <a:ext cx="8997950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Elipse 28"/>
            <p:cNvSpPr/>
            <p:nvPr/>
          </p:nvSpPr>
          <p:spPr>
            <a:xfrm>
              <a:off x="2819401" y="10977033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0" y="2652639"/>
            <a:ext cx="8997950" cy="1370013"/>
            <a:chOff x="0" y="8458200"/>
            <a:chExt cx="8997950" cy="1370013"/>
          </a:xfrm>
        </p:grpSpPr>
        <p:pic>
          <p:nvPicPr>
            <p:cNvPr id="1054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5820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Elipse 29"/>
            <p:cNvSpPr/>
            <p:nvPr/>
          </p:nvSpPr>
          <p:spPr>
            <a:xfrm>
              <a:off x="3149601" y="9630833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0" y="2652639"/>
            <a:ext cx="8997950" cy="1370013"/>
            <a:chOff x="0" y="6858000"/>
            <a:chExt cx="8997950" cy="1370013"/>
          </a:xfrm>
        </p:grpSpPr>
        <p:pic>
          <p:nvPicPr>
            <p:cNvPr id="10547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5800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Elipse 30"/>
            <p:cNvSpPr/>
            <p:nvPr/>
          </p:nvSpPr>
          <p:spPr>
            <a:xfrm>
              <a:off x="3615267" y="8039100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0" y="2652639"/>
            <a:ext cx="8997950" cy="1370013"/>
            <a:chOff x="0" y="5105400"/>
            <a:chExt cx="8997950" cy="1370013"/>
          </a:xfrm>
        </p:grpSpPr>
        <p:pic>
          <p:nvPicPr>
            <p:cNvPr id="10547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0540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Elipse 31"/>
            <p:cNvSpPr/>
            <p:nvPr/>
          </p:nvSpPr>
          <p:spPr>
            <a:xfrm>
              <a:off x="4140203" y="6294967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0" y="2656608"/>
            <a:ext cx="8997950" cy="1362075"/>
            <a:chOff x="0" y="3683000"/>
            <a:chExt cx="8997950" cy="1362075"/>
          </a:xfrm>
        </p:grpSpPr>
        <p:pic>
          <p:nvPicPr>
            <p:cNvPr id="105480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3000"/>
              <a:ext cx="8997950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Elipse 32"/>
            <p:cNvSpPr/>
            <p:nvPr/>
          </p:nvSpPr>
          <p:spPr>
            <a:xfrm>
              <a:off x="4682069" y="4872567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0" y="2652639"/>
            <a:ext cx="8997950" cy="1370013"/>
            <a:chOff x="0" y="2159000"/>
            <a:chExt cx="8997950" cy="1370013"/>
          </a:xfrm>
        </p:grpSpPr>
        <p:pic>
          <p:nvPicPr>
            <p:cNvPr id="105481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900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Elipse 33"/>
            <p:cNvSpPr/>
            <p:nvPr/>
          </p:nvSpPr>
          <p:spPr>
            <a:xfrm>
              <a:off x="4953003" y="3323167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0" y="2652639"/>
            <a:ext cx="8997950" cy="1370013"/>
            <a:chOff x="0" y="700660"/>
            <a:chExt cx="8997950" cy="1370013"/>
          </a:xfrm>
        </p:grpSpPr>
        <p:pic>
          <p:nvPicPr>
            <p:cNvPr id="105482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0660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Elipse 34"/>
            <p:cNvSpPr/>
            <p:nvPr/>
          </p:nvSpPr>
          <p:spPr>
            <a:xfrm>
              <a:off x="5469470" y="1833034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0" y="2660576"/>
            <a:ext cx="8997950" cy="1354138"/>
            <a:chOff x="0" y="-677069"/>
            <a:chExt cx="8997950" cy="1354138"/>
          </a:xfrm>
        </p:grpSpPr>
        <p:pic>
          <p:nvPicPr>
            <p:cNvPr id="105483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77069"/>
              <a:ext cx="8997950" cy="135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Elipse 35"/>
            <p:cNvSpPr/>
            <p:nvPr/>
          </p:nvSpPr>
          <p:spPr>
            <a:xfrm>
              <a:off x="5875870" y="478367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0" y="2652639"/>
            <a:ext cx="8997950" cy="1370013"/>
            <a:chOff x="0" y="-2065374"/>
            <a:chExt cx="8997950" cy="1370013"/>
          </a:xfrm>
        </p:grpSpPr>
        <p:pic>
          <p:nvPicPr>
            <p:cNvPr id="105484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065374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Elipse 36"/>
            <p:cNvSpPr/>
            <p:nvPr/>
          </p:nvSpPr>
          <p:spPr>
            <a:xfrm>
              <a:off x="5969004" y="-918633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0" y="2652639"/>
            <a:ext cx="8997950" cy="1370013"/>
            <a:chOff x="0" y="-3612284"/>
            <a:chExt cx="8997950" cy="1370013"/>
          </a:xfrm>
        </p:grpSpPr>
        <p:pic>
          <p:nvPicPr>
            <p:cNvPr id="105485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12284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Elipse 37"/>
            <p:cNvSpPr/>
            <p:nvPr/>
          </p:nvSpPr>
          <p:spPr>
            <a:xfrm>
              <a:off x="6096004" y="-2493433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0" y="2656608"/>
            <a:ext cx="8997950" cy="1362075"/>
            <a:chOff x="0" y="-5070235"/>
            <a:chExt cx="8997950" cy="1362075"/>
          </a:xfrm>
        </p:grpSpPr>
        <p:pic>
          <p:nvPicPr>
            <p:cNvPr id="105486" name="Picture 1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070235"/>
              <a:ext cx="8997950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Elipse 38"/>
            <p:cNvSpPr/>
            <p:nvPr/>
          </p:nvSpPr>
          <p:spPr>
            <a:xfrm>
              <a:off x="6087537" y="-3983566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0" y="2652639"/>
            <a:ext cx="8997950" cy="1370013"/>
            <a:chOff x="0" y="-6632723"/>
            <a:chExt cx="8997950" cy="1370013"/>
          </a:xfrm>
        </p:grpSpPr>
        <p:pic>
          <p:nvPicPr>
            <p:cNvPr id="105487" name="Picture 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632723"/>
              <a:ext cx="8997950" cy="13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Elipse 39"/>
            <p:cNvSpPr/>
            <p:nvPr/>
          </p:nvSpPr>
          <p:spPr>
            <a:xfrm>
              <a:off x="6282271" y="-5600699"/>
              <a:ext cx="114300" cy="114300"/>
            </a:xfrm>
            <a:prstGeom prst="ellipse">
              <a:avLst/>
            </a:prstGeom>
            <a:solidFill>
              <a:srgbClr val="00E60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sp>
        <p:nvSpPr>
          <p:cNvPr id="27663" name="Text Box 17"/>
          <p:cNvSpPr txBox="1">
            <a:spLocks noChangeArrowheads="1"/>
          </p:cNvSpPr>
          <p:nvPr/>
        </p:nvSpPr>
        <p:spPr bwMode="auto">
          <a:xfrm>
            <a:off x="8763000" y="92075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>
                <a:solidFill>
                  <a:schemeClr val="accent1"/>
                </a:solidFill>
              </a:rPr>
              <a:t>26</a:t>
            </a:r>
          </a:p>
        </p:txBody>
      </p:sp>
      <p:grpSp>
        <p:nvGrpSpPr>
          <p:cNvPr id="17433" name="Group 25"/>
          <p:cNvGrpSpPr>
            <a:grpSpLocks/>
          </p:cNvGrpSpPr>
          <p:nvPr/>
        </p:nvGrpSpPr>
        <p:grpSpPr bwMode="auto">
          <a:xfrm>
            <a:off x="3422650" y="3186113"/>
            <a:ext cx="5514975" cy="854075"/>
            <a:chOff x="2156" y="2007"/>
            <a:chExt cx="3474" cy="538"/>
          </a:xfrm>
        </p:grpSpPr>
        <p:sp>
          <p:nvSpPr>
            <p:cNvPr id="27666" name="Freeform 16"/>
            <p:cNvSpPr>
              <a:spLocks noChangeArrowheads="1"/>
            </p:cNvSpPr>
            <p:nvPr/>
          </p:nvSpPr>
          <p:spPr bwMode="auto">
            <a:xfrm>
              <a:off x="2156" y="2324"/>
              <a:ext cx="3474" cy="221"/>
            </a:xfrm>
            <a:custGeom>
              <a:avLst/>
              <a:gdLst>
                <a:gd name="T0" fmla="*/ 0 w 5515429"/>
                <a:gd name="T1" fmla="*/ 0 h 350763"/>
                <a:gd name="T2" fmla="*/ 0 w 5515429"/>
                <a:gd name="T3" fmla="*/ 0 h 350763"/>
                <a:gd name="T4" fmla="*/ 0 w 5515429"/>
                <a:gd name="T5" fmla="*/ 0 h 350763"/>
                <a:gd name="T6" fmla="*/ 0 w 5515429"/>
                <a:gd name="T7" fmla="*/ 0 h 350763"/>
                <a:gd name="T8" fmla="*/ 0 w 5515429"/>
                <a:gd name="T9" fmla="*/ 0 h 350763"/>
                <a:gd name="T10" fmla="*/ 0 w 5515429"/>
                <a:gd name="T11" fmla="*/ 0 h 3507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15429"/>
                <a:gd name="T19" fmla="*/ 0 h 350763"/>
                <a:gd name="T20" fmla="*/ 5515429 w 5515429"/>
                <a:gd name="T21" fmla="*/ 350763 h 3507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15429" h="350763">
                  <a:moveTo>
                    <a:pt x="5515429" y="338667"/>
                  </a:moveTo>
                  <a:lnTo>
                    <a:pt x="2866572" y="350763"/>
                  </a:lnTo>
                  <a:lnTo>
                    <a:pt x="1632858" y="338667"/>
                  </a:lnTo>
                  <a:cubicBezTo>
                    <a:pt x="1326445" y="316492"/>
                    <a:pt x="1209525" y="268112"/>
                    <a:pt x="1028096" y="217715"/>
                  </a:cubicBezTo>
                  <a:cubicBezTo>
                    <a:pt x="846667" y="167318"/>
                    <a:pt x="715635" y="72572"/>
                    <a:pt x="544286" y="36286"/>
                  </a:cubicBezTo>
                  <a:cubicBezTo>
                    <a:pt x="372937" y="0"/>
                    <a:pt x="186468" y="0"/>
                    <a:pt x="0" y="1"/>
                  </a:cubicBezTo>
                </a:path>
              </a:pathLst>
            </a:custGeom>
            <a:noFill/>
            <a:ln w="28575">
              <a:solidFill>
                <a:srgbClr val="EF18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7667" name="Freeform 17"/>
            <p:cNvSpPr>
              <a:spLocks noChangeArrowheads="1"/>
            </p:cNvSpPr>
            <p:nvPr/>
          </p:nvSpPr>
          <p:spPr bwMode="auto">
            <a:xfrm>
              <a:off x="2726" y="2133"/>
              <a:ext cx="1207" cy="408"/>
            </a:xfrm>
            <a:custGeom>
              <a:avLst/>
              <a:gdLst>
                <a:gd name="T0" fmla="*/ 0 w 1916698"/>
                <a:gd name="T1" fmla="*/ 0 h 646704"/>
                <a:gd name="T2" fmla="*/ 0 w 1916698"/>
                <a:gd name="T3" fmla="*/ 0 h 646704"/>
                <a:gd name="T4" fmla="*/ 0 w 1916698"/>
                <a:gd name="T5" fmla="*/ 0 h 646704"/>
                <a:gd name="T6" fmla="*/ 0 w 1916698"/>
                <a:gd name="T7" fmla="*/ 0 h 646704"/>
                <a:gd name="T8" fmla="*/ 0 w 1916698"/>
                <a:gd name="T9" fmla="*/ 0 h 646704"/>
                <a:gd name="T10" fmla="*/ 0 w 1916698"/>
                <a:gd name="T11" fmla="*/ 0 h 646704"/>
                <a:gd name="T12" fmla="*/ 0 w 1916698"/>
                <a:gd name="T13" fmla="*/ 0 h 6467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16698"/>
                <a:gd name="T22" fmla="*/ 0 h 646704"/>
                <a:gd name="T23" fmla="*/ 1916698 w 1916698"/>
                <a:gd name="T24" fmla="*/ 646704 h 6467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16698" h="646704">
                  <a:moveTo>
                    <a:pt x="1916698" y="646704"/>
                  </a:moveTo>
                  <a:cubicBezTo>
                    <a:pt x="1706998" y="632006"/>
                    <a:pt x="1497298" y="617308"/>
                    <a:pt x="1293477" y="564396"/>
                  </a:cubicBezTo>
                  <a:cubicBezTo>
                    <a:pt x="1089656" y="511484"/>
                    <a:pt x="811363" y="374304"/>
                    <a:pt x="693774" y="329231"/>
                  </a:cubicBezTo>
                  <a:cubicBezTo>
                    <a:pt x="576185" y="284158"/>
                    <a:pt x="654578" y="309635"/>
                    <a:pt x="587944" y="293957"/>
                  </a:cubicBezTo>
                  <a:cubicBezTo>
                    <a:pt x="521310" y="278279"/>
                    <a:pt x="374324" y="258681"/>
                    <a:pt x="293972" y="235165"/>
                  </a:cubicBezTo>
                  <a:cubicBezTo>
                    <a:pt x="213620" y="211649"/>
                    <a:pt x="154825" y="192052"/>
                    <a:pt x="105830" y="152858"/>
                  </a:cubicBezTo>
                  <a:cubicBezTo>
                    <a:pt x="56835" y="113664"/>
                    <a:pt x="28417" y="56832"/>
                    <a:pt x="0" y="0"/>
                  </a:cubicBezTo>
                </a:path>
              </a:pathLst>
            </a:custGeom>
            <a:noFill/>
            <a:ln w="28575">
              <a:solidFill>
                <a:srgbClr val="EF18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7668" name="Freeform 18"/>
            <p:cNvSpPr>
              <a:spLocks noChangeArrowheads="1"/>
            </p:cNvSpPr>
            <p:nvPr/>
          </p:nvSpPr>
          <p:spPr bwMode="auto">
            <a:xfrm>
              <a:off x="3192" y="2089"/>
              <a:ext cx="1252" cy="452"/>
            </a:xfrm>
            <a:custGeom>
              <a:avLst/>
              <a:gdLst>
                <a:gd name="T0" fmla="*/ 0 w 1987251"/>
                <a:gd name="T1" fmla="*/ 0 h 717253"/>
                <a:gd name="T2" fmla="*/ 0 w 1987251"/>
                <a:gd name="T3" fmla="*/ 0 h 717253"/>
                <a:gd name="T4" fmla="*/ 0 w 1987251"/>
                <a:gd name="T5" fmla="*/ 0 h 717253"/>
                <a:gd name="T6" fmla="*/ 0 w 1987251"/>
                <a:gd name="T7" fmla="*/ 0 h 717253"/>
                <a:gd name="T8" fmla="*/ 0 w 1987251"/>
                <a:gd name="T9" fmla="*/ 0 h 717253"/>
                <a:gd name="T10" fmla="*/ 0 w 1987251"/>
                <a:gd name="T11" fmla="*/ 0 h 717253"/>
                <a:gd name="T12" fmla="*/ 0 w 1987251"/>
                <a:gd name="T13" fmla="*/ 0 h 717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87251"/>
                <a:gd name="T22" fmla="*/ 0 h 717253"/>
                <a:gd name="T23" fmla="*/ 1987251 w 1987251"/>
                <a:gd name="T24" fmla="*/ 717253 h 7172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87251" h="717253">
                  <a:moveTo>
                    <a:pt x="1987251" y="717253"/>
                  </a:moveTo>
                  <a:cubicBezTo>
                    <a:pt x="1811847" y="706474"/>
                    <a:pt x="1636444" y="695696"/>
                    <a:pt x="1481619" y="658462"/>
                  </a:cubicBezTo>
                  <a:cubicBezTo>
                    <a:pt x="1326794" y="621228"/>
                    <a:pt x="1179807" y="546758"/>
                    <a:pt x="1058299" y="493846"/>
                  </a:cubicBezTo>
                  <a:cubicBezTo>
                    <a:pt x="936791" y="440934"/>
                    <a:pt x="866237" y="382143"/>
                    <a:pt x="752568" y="340989"/>
                  </a:cubicBezTo>
                  <a:cubicBezTo>
                    <a:pt x="638899" y="299835"/>
                    <a:pt x="476234" y="278278"/>
                    <a:pt x="376284" y="246923"/>
                  </a:cubicBezTo>
                  <a:cubicBezTo>
                    <a:pt x="276334" y="215568"/>
                    <a:pt x="215579" y="194011"/>
                    <a:pt x="152865" y="152857"/>
                  </a:cubicBezTo>
                  <a:cubicBezTo>
                    <a:pt x="90151" y="111703"/>
                    <a:pt x="45075" y="55851"/>
                    <a:pt x="0" y="0"/>
                  </a:cubicBezTo>
                </a:path>
              </a:pathLst>
            </a:custGeom>
            <a:noFill/>
            <a:ln w="28575">
              <a:solidFill>
                <a:srgbClr val="EF18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7669" name="Freeform 19"/>
            <p:cNvSpPr>
              <a:spLocks noChangeArrowheads="1"/>
            </p:cNvSpPr>
            <p:nvPr/>
          </p:nvSpPr>
          <p:spPr bwMode="auto">
            <a:xfrm>
              <a:off x="4022" y="2007"/>
              <a:ext cx="1319" cy="526"/>
            </a:xfrm>
            <a:custGeom>
              <a:avLst/>
              <a:gdLst>
                <a:gd name="T0" fmla="*/ 0 w 2093081"/>
                <a:gd name="T1" fmla="*/ 0 h 834836"/>
                <a:gd name="T2" fmla="*/ 0 w 2093081"/>
                <a:gd name="T3" fmla="*/ 0 h 834836"/>
                <a:gd name="T4" fmla="*/ 0 w 2093081"/>
                <a:gd name="T5" fmla="*/ 0 h 834836"/>
                <a:gd name="T6" fmla="*/ 0 w 2093081"/>
                <a:gd name="T7" fmla="*/ 0 h 834836"/>
                <a:gd name="T8" fmla="*/ 0 w 2093081"/>
                <a:gd name="T9" fmla="*/ 0 h 834836"/>
                <a:gd name="T10" fmla="*/ 0 w 2093081"/>
                <a:gd name="T11" fmla="*/ 0 h 834836"/>
                <a:gd name="T12" fmla="*/ 0 w 2093081"/>
                <a:gd name="T13" fmla="*/ 0 h 8348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93081"/>
                <a:gd name="T22" fmla="*/ 0 h 834836"/>
                <a:gd name="T23" fmla="*/ 2093081 w 2093081"/>
                <a:gd name="T24" fmla="*/ 834836 h 8348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93081" h="834836">
                  <a:moveTo>
                    <a:pt x="2093081" y="834836"/>
                  </a:moveTo>
                  <a:cubicBezTo>
                    <a:pt x="1902979" y="828956"/>
                    <a:pt x="1712877" y="823077"/>
                    <a:pt x="1587449" y="799561"/>
                  </a:cubicBezTo>
                  <a:cubicBezTo>
                    <a:pt x="1462021" y="776045"/>
                    <a:pt x="1340513" y="693737"/>
                    <a:pt x="1340513" y="693737"/>
                  </a:cubicBezTo>
                  <a:cubicBezTo>
                    <a:pt x="1185688" y="631026"/>
                    <a:pt x="832921" y="486008"/>
                    <a:pt x="658498" y="423297"/>
                  </a:cubicBezTo>
                  <a:cubicBezTo>
                    <a:pt x="484075" y="360586"/>
                    <a:pt x="378245" y="348828"/>
                    <a:pt x="293973" y="317473"/>
                  </a:cubicBezTo>
                  <a:cubicBezTo>
                    <a:pt x="209701" y="286118"/>
                    <a:pt x="201862" y="288077"/>
                    <a:pt x="152866" y="235165"/>
                  </a:cubicBezTo>
                  <a:cubicBezTo>
                    <a:pt x="103871" y="182253"/>
                    <a:pt x="51935" y="91126"/>
                    <a:pt x="0" y="0"/>
                  </a:cubicBezTo>
                </a:path>
              </a:pathLst>
            </a:custGeom>
            <a:noFill/>
            <a:ln w="28575">
              <a:solidFill>
                <a:srgbClr val="EF18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7670" name="Freeform 20"/>
            <p:cNvSpPr>
              <a:spLocks noChangeArrowheads="1"/>
            </p:cNvSpPr>
            <p:nvPr/>
          </p:nvSpPr>
          <p:spPr bwMode="auto">
            <a:xfrm>
              <a:off x="4452" y="2015"/>
              <a:ext cx="940" cy="523"/>
            </a:xfrm>
            <a:custGeom>
              <a:avLst/>
              <a:gdLst>
                <a:gd name="T0" fmla="*/ 0 w 1493378"/>
                <a:gd name="T1" fmla="*/ 0 h 830917"/>
                <a:gd name="T2" fmla="*/ 0 w 1493378"/>
                <a:gd name="T3" fmla="*/ 0 h 830917"/>
                <a:gd name="T4" fmla="*/ 0 w 1493378"/>
                <a:gd name="T5" fmla="*/ 0 h 830917"/>
                <a:gd name="T6" fmla="*/ 0 w 1493378"/>
                <a:gd name="T7" fmla="*/ 0 h 830917"/>
                <a:gd name="T8" fmla="*/ 0 w 1493378"/>
                <a:gd name="T9" fmla="*/ 0 h 830917"/>
                <a:gd name="T10" fmla="*/ 0 w 1493378"/>
                <a:gd name="T11" fmla="*/ 0 h 830917"/>
                <a:gd name="T12" fmla="*/ 0 w 1493378"/>
                <a:gd name="T13" fmla="*/ 0 h 8309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3378"/>
                <a:gd name="T22" fmla="*/ 0 h 830917"/>
                <a:gd name="T23" fmla="*/ 1493378 w 1493378"/>
                <a:gd name="T24" fmla="*/ 830917 h 8309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3378" h="830917">
                  <a:moveTo>
                    <a:pt x="0" y="0"/>
                  </a:moveTo>
                  <a:cubicBezTo>
                    <a:pt x="6859" y="40174"/>
                    <a:pt x="13719" y="80349"/>
                    <a:pt x="94071" y="117583"/>
                  </a:cubicBezTo>
                  <a:cubicBezTo>
                    <a:pt x="174423" y="154817"/>
                    <a:pt x="360606" y="164616"/>
                    <a:pt x="482114" y="223407"/>
                  </a:cubicBezTo>
                  <a:cubicBezTo>
                    <a:pt x="603622" y="282198"/>
                    <a:pt x="707492" y="389982"/>
                    <a:pt x="823121" y="470330"/>
                  </a:cubicBezTo>
                  <a:cubicBezTo>
                    <a:pt x="938750" y="550678"/>
                    <a:pt x="1087696" y="648663"/>
                    <a:pt x="1175888" y="705495"/>
                  </a:cubicBezTo>
                  <a:cubicBezTo>
                    <a:pt x="1264080" y="762327"/>
                    <a:pt x="1299356" y="791723"/>
                    <a:pt x="1352271" y="811320"/>
                  </a:cubicBezTo>
                  <a:cubicBezTo>
                    <a:pt x="1405186" y="830917"/>
                    <a:pt x="1449282" y="826997"/>
                    <a:pt x="1493378" y="823078"/>
                  </a:cubicBezTo>
                </a:path>
              </a:pathLst>
            </a:custGeom>
            <a:noFill/>
            <a:ln w="28575">
              <a:solidFill>
                <a:srgbClr val="EF18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7671" name="Freeform 21"/>
            <p:cNvSpPr>
              <a:spLocks noChangeArrowheads="1"/>
            </p:cNvSpPr>
            <p:nvPr/>
          </p:nvSpPr>
          <p:spPr bwMode="auto">
            <a:xfrm>
              <a:off x="3644" y="2059"/>
              <a:ext cx="1237" cy="479"/>
            </a:xfrm>
            <a:custGeom>
              <a:avLst/>
              <a:gdLst>
                <a:gd name="T0" fmla="*/ 0 w 1963733"/>
                <a:gd name="T1" fmla="*/ 0 h 760367"/>
                <a:gd name="T2" fmla="*/ 0 w 1963733"/>
                <a:gd name="T3" fmla="*/ 0 h 760367"/>
                <a:gd name="T4" fmla="*/ 0 w 1963733"/>
                <a:gd name="T5" fmla="*/ 0 h 760367"/>
                <a:gd name="T6" fmla="*/ 0 w 1963733"/>
                <a:gd name="T7" fmla="*/ 0 h 760367"/>
                <a:gd name="T8" fmla="*/ 0 w 1963733"/>
                <a:gd name="T9" fmla="*/ 0 h 760367"/>
                <a:gd name="T10" fmla="*/ 0 w 1963733"/>
                <a:gd name="T11" fmla="*/ 0 h 7603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63733"/>
                <a:gd name="T19" fmla="*/ 0 h 760367"/>
                <a:gd name="T20" fmla="*/ 1963733 w 1963733"/>
                <a:gd name="T21" fmla="*/ 760367 h 7603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63733" h="760367">
                  <a:moveTo>
                    <a:pt x="1963733" y="752528"/>
                  </a:moveTo>
                  <a:cubicBezTo>
                    <a:pt x="1792249" y="756447"/>
                    <a:pt x="1620765" y="760367"/>
                    <a:pt x="1411065" y="717253"/>
                  </a:cubicBezTo>
                  <a:cubicBezTo>
                    <a:pt x="1201365" y="674139"/>
                    <a:pt x="866237" y="574194"/>
                    <a:pt x="705532" y="493846"/>
                  </a:cubicBezTo>
                  <a:cubicBezTo>
                    <a:pt x="544827" y="413498"/>
                    <a:pt x="519350" y="290037"/>
                    <a:pt x="446837" y="235165"/>
                  </a:cubicBezTo>
                  <a:cubicBezTo>
                    <a:pt x="374324" y="180293"/>
                    <a:pt x="344927" y="203809"/>
                    <a:pt x="270454" y="164615"/>
                  </a:cubicBezTo>
                  <a:cubicBezTo>
                    <a:pt x="195981" y="125421"/>
                    <a:pt x="97990" y="62710"/>
                    <a:pt x="0" y="0"/>
                  </a:cubicBezTo>
                </a:path>
              </a:pathLst>
            </a:custGeom>
            <a:noFill/>
            <a:ln w="28575">
              <a:solidFill>
                <a:srgbClr val="EF18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250825" y="781050"/>
            <a:ext cx="8680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Chalkboard"/>
                <a:cs typeface="Chalkboard"/>
              </a:rPr>
              <a:t>Cuña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sz="2000" dirty="0" err="1">
                <a:solidFill>
                  <a:srgbClr val="FF0000"/>
                </a:solidFill>
                <a:latin typeface="Chalkboard"/>
                <a:cs typeface="Chalkboard"/>
              </a:rPr>
              <a:t>calbalgamientos</a:t>
            </a:r>
            <a:r>
              <a:rPr lang="en-US" sz="2000" dirty="0">
                <a:solidFill>
                  <a:srgbClr val="FF0000"/>
                </a:solidFill>
                <a:latin typeface="Chalkboard"/>
                <a:cs typeface="Chalkboard"/>
              </a:rPr>
              <a:t> (thrust wedge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):</a:t>
            </a:r>
          </a:p>
          <a:p>
            <a:pPr algn="ctr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Chalkboard"/>
                <a:cs typeface="Chalkboard"/>
              </a:rPr>
              <a:t>conjunto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sz="2000" dirty="0" err="1" smtClean="0">
                <a:solidFill>
                  <a:srgbClr val="FF0000"/>
                </a:solidFill>
                <a:latin typeface="Chalkboard"/>
                <a:cs typeface="Chalkboard"/>
              </a:rPr>
              <a:t>cabalgamientos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 con un </a:t>
            </a:r>
            <a:r>
              <a:rPr lang="en-US" sz="2000" dirty="0" err="1" smtClean="0">
                <a:solidFill>
                  <a:srgbClr val="FF0000"/>
                </a:solidFill>
                <a:latin typeface="Chalkboard"/>
                <a:cs typeface="Chalkboard"/>
              </a:rPr>
              <a:t>despegue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 basal </a:t>
            </a:r>
            <a:r>
              <a:rPr lang="en-US" sz="2000" dirty="0" err="1" smtClean="0">
                <a:solidFill>
                  <a:srgbClr val="FF0000"/>
                </a:solidFill>
                <a:latin typeface="Chalkboard"/>
                <a:cs typeface="Chalkboard"/>
              </a:rPr>
              <a:t>común</a:t>
            </a:r>
            <a:endParaRPr lang="en-US" sz="20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250825" y="4057650"/>
            <a:ext cx="8680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Chalkboard"/>
                <a:cs typeface="Chalkboard"/>
              </a:rPr>
              <a:t>modelo</a:t>
            </a:r>
            <a:r>
              <a:rPr lang="en-US" sz="2000" dirty="0">
                <a:solidFill>
                  <a:srgbClr val="FF0000"/>
                </a:solidFill>
                <a:latin typeface="Chalkboard"/>
                <a:cs typeface="Chalkboard"/>
              </a:rPr>
              <a:t> de arena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6743700" y="4064000"/>
            <a:ext cx="1633580" cy="821154"/>
            <a:chOff x="6743700" y="4064000"/>
            <a:chExt cx="1633580" cy="821154"/>
          </a:xfrm>
        </p:grpSpPr>
        <p:cxnSp>
          <p:nvCxnSpPr>
            <p:cNvPr id="17" name="Conector recto de flecha 16"/>
            <p:cNvCxnSpPr/>
            <p:nvPr/>
          </p:nvCxnSpPr>
          <p:spPr bwMode="auto">
            <a:xfrm flipV="1">
              <a:off x="7035800" y="4064000"/>
              <a:ext cx="165100" cy="469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CuadroTexto 17"/>
            <p:cNvSpPr txBox="1"/>
            <p:nvPr/>
          </p:nvSpPr>
          <p:spPr>
            <a:xfrm>
              <a:off x="6743700" y="4546600"/>
              <a:ext cx="16335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/>
                <a:t>despegue basal</a:t>
              </a:r>
              <a:endParaRPr lang="es-ES_tradnl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8928100" y="1708150"/>
            <a:ext cx="215900" cy="2298700"/>
          </a:xfrm>
          <a:prstGeom prst="rect">
            <a:avLst/>
          </a:prstGeom>
          <a:solidFill>
            <a:srgbClr val="800000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CABALGAMIENTO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538163"/>
            <a:ext cx="6796087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Freeform 7"/>
          <p:cNvSpPr>
            <a:spLocks/>
          </p:cNvSpPr>
          <p:nvPr/>
        </p:nvSpPr>
        <p:spPr bwMode="auto">
          <a:xfrm>
            <a:off x="2171700" y="4724400"/>
            <a:ext cx="1117600" cy="304800"/>
          </a:xfrm>
          <a:custGeom>
            <a:avLst/>
            <a:gdLst>
              <a:gd name="T0" fmla="*/ 704 w 704"/>
              <a:gd name="T1" fmla="*/ 0 h 192"/>
              <a:gd name="T2" fmla="*/ 0 w 704"/>
              <a:gd name="T3" fmla="*/ 88 h 192"/>
              <a:gd name="T4" fmla="*/ 232 w 704"/>
              <a:gd name="T5" fmla="*/ 152 h 192"/>
              <a:gd name="T6" fmla="*/ 528 w 704"/>
              <a:gd name="T7" fmla="*/ 184 h 192"/>
              <a:gd name="T8" fmla="*/ 704 w 704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4" h="192">
                <a:moveTo>
                  <a:pt x="704" y="0"/>
                </a:moveTo>
                <a:lnTo>
                  <a:pt x="0" y="88"/>
                </a:lnTo>
                <a:lnTo>
                  <a:pt x="232" y="152"/>
                </a:lnTo>
                <a:cubicBezTo>
                  <a:pt x="320" y="168"/>
                  <a:pt x="449" y="177"/>
                  <a:pt x="528" y="184"/>
                </a:cubicBezTo>
                <a:cubicBezTo>
                  <a:pt x="607" y="191"/>
                  <a:pt x="655" y="191"/>
                  <a:pt x="704" y="192"/>
                </a:cubicBezTo>
              </a:path>
            </a:pathLst>
          </a:custGeom>
          <a:solidFill>
            <a:srgbClr val="FF00FF">
              <a:alpha val="34000"/>
            </a:srgbClr>
          </a:solidFill>
          <a:ln w="9525">
            <a:solidFill>
              <a:schemeClr val="tx1">
                <a:alpha val="37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62472" name="Freeform 8"/>
          <p:cNvSpPr>
            <a:spLocks/>
          </p:cNvSpPr>
          <p:nvPr/>
        </p:nvSpPr>
        <p:spPr bwMode="auto">
          <a:xfrm>
            <a:off x="4635500" y="4762500"/>
            <a:ext cx="1068388" cy="330200"/>
          </a:xfrm>
          <a:custGeom>
            <a:avLst/>
            <a:gdLst>
              <a:gd name="T0" fmla="*/ 0 w 673"/>
              <a:gd name="T1" fmla="*/ 0 h 208"/>
              <a:gd name="T2" fmla="*/ 328 w 673"/>
              <a:gd name="T3" fmla="*/ 48 h 208"/>
              <a:gd name="T4" fmla="*/ 552 w 673"/>
              <a:gd name="T5" fmla="*/ 80 h 208"/>
              <a:gd name="T6" fmla="*/ 672 w 673"/>
              <a:gd name="T7" fmla="*/ 88 h 208"/>
              <a:gd name="T8" fmla="*/ 560 w 673"/>
              <a:gd name="T9" fmla="*/ 152 h 208"/>
              <a:gd name="T10" fmla="*/ 264 w 673"/>
              <a:gd name="T11" fmla="*/ 176 h 208"/>
              <a:gd name="T12" fmla="*/ 120 w 673"/>
              <a:gd name="T13" fmla="*/ 184 h 208"/>
              <a:gd name="T14" fmla="*/ 16 w 673"/>
              <a:gd name="T15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3" h="208">
                <a:moveTo>
                  <a:pt x="0" y="0"/>
                </a:moveTo>
                <a:cubicBezTo>
                  <a:pt x="118" y="17"/>
                  <a:pt x="236" y="35"/>
                  <a:pt x="328" y="48"/>
                </a:cubicBezTo>
                <a:cubicBezTo>
                  <a:pt x="420" y="61"/>
                  <a:pt x="495" y="73"/>
                  <a:pt x="552" y="80"/>
                </a:cubicBezTo>
                <a:lnTo>
                  <a:pt x="672" y="88"/>
                </a:lnTo>
                <a:cubicBezTo>
                  <a:pt x="673" y="100"/>
                  <a:pt x="628" y="137"/>
                  <a:pt x="560" y="152"/>
                </a:cubicBezTo>
                <a:cubicBezTo>
                  <a:pt x="492" y="167"/>
                  <a:pt x="337" y="171"/>
                  <a:pt x="264" y="176"/>
                </a:cubicBezTo>
                <a:cubicBezTo>
                  <a:pt x="191" y="181"/>
                  <a:pt x="161" y="179"/>
                  <a:pt x="120" y="184"/>
                </a:cubicBezTo>
                <a:cubicBezTo>
                  <a:pt x="79" y="189"/>
                  <a:pt x="47" y="198"/>
                  <a:pt x="16" y="208"/>
                </a:cubicBezTo>
              </a:path>
            </a:pathLst>
          </a:custGeom>
          <a:solidFill>
            <a:srgbClr val="FF00FF">
              <a:alpha val="34000"/>
            </a:srgbClr>
          </a:solidFill>
          <a:ln w="9525">
            <a:solidFill>
              <a:schemeClr val="tx1">
                <a:alpha val="37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62473" name="Freeform 9"/>
          <p:cNvSpPr>
            <a:spLocks/>
          </p:cNvSpPr>
          <p:nvPr/>
        </p:nvSpPr>
        <p:spPr bwMode="auto">
          <a:xfrm>
            <a:off x="4102100" y="2895600"/>
            <a:ext cx="1309688" cy="558800"/>
          </a:xfrm>
          <a:custGeom>
            <a:avLst/>
            <a:gdLst>
              <a:gd name="T0" fmla="*/ 0 w 825"/>
              <a:gd name="T1" fmla="*/ 0 h 352"/>
              <a:gd name="T2" fmla="*/ 392 w 825"/>
              <a:gd name="T3" fmla="*/ 112 h 352"/>
              <a:gd name="T4" fmla="*/ 632 w 825"/>
              <a:gd name="T5" fmla="*/ 128 h 352"/>
              <a:gd name="T6" fmla="*/ 824 w 825"/>
              <a:gd name="T7" fmla="*/ 152 h 352"/>
              <a:gd name="T8" fmla="*/ 640 w 825"/>
              <a:gd name="T9" fmla="*/ 200 h 352"/>
              <a:gd name="T10" fmla="*/ 464 w 825"/>
              <a:gd name="T11" fmla="*/ 200 h 352"/>
              <a:gd name="T12" fmla="*/ 272 w 825"/>
              <a:gd name="T13" fmla="*/ 256 h 352"/>
              <a:gd name="T14" fmla="*/ 144 w 825"/>
              <a:gd name="T15" fmla="*/ 304 h 352"/>
              <a:gd name="T16" fmla="*/ 56 w 825"/>
              <a:gd name="T17" fmla="*/ 35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5" h="352">
                <a:moveTo>
                  <a:pt x="0" y="0"/>
                </a:moveTo>
                <a:lnTo>
                  <a:pt x="392" y="112"/>
                </a:lnTo>
                <a:cubicBezTo>
                  <a:pt x="497" y="133"/>
                  <a:pt x="560" y="121"/>
                  <a:pt x="632" y="128"/>
                </a:cubicBezTo>
                <a:cubicBezTo>
                  <a:pt x="704" y="135"/>
                  <a:pt x="823" y="140"/>
                  <a:pt x="824" y="152"/>
                </a:cubicBezTo>
                <a:cubicBezTo>
                  <a:pt x="825" y="164"/>
                  <a:pt x="700" y="192"/>
                  <a:pt x="640" y="200"/>
                </a:cubicBezTo>
                <a:cubicBezTo>
                  <a:pt x="580" y="208"/>
                  <a:pt x="525" y="191"/>
                  <a:pt x="464" y="200"/>
                </a:cubicBezTo>
                <a:cubicBezTo>
                  <a:pt x="403" y="209"/>
                  <a:pt x="325" y="239"/>
                  <a:pt x="272" y="256"/>
                </a:cubicBezTo>
                <a:cubicBezTo>
                  <a:pt x="219" y="273"/>
                  <a:pt x="180" y="288"/>
                  <a:pt x="144" y="304"/>
                </a:cubicBezTo>
                <a:cubicBezTo>
                  <a:pt x="108" y="320"/>
                  <a:pt x="82" y="336"/>
                  <a:pt x="56" y="352"/>
                </a:cubicBezTo>
              </a:path>
            </a:pathLst>
          </a:custGeom>
          <a:solidFill>
            <a:srgbClr val="FF00FF">
              <a:alpha val="34000"/>
            </a:srgbClr>
          </a:solidFill>
          <a:ln w="9525">
            <a:solidFill>
              <a:schemeClr val="tx1">
                <a:alpha val="37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62474" name="Freeform 10"/>
          <p:cNvSpPr>
            <a:spLocks/>
          </p:cNvSpPr>
          <p:nvPr/>
        </p:nvSpPr>
        <p:spPr bwMode="auto">
          <a:xfrm>
            <a:off x="3962400" y="1308100"/>
            <a:ext cx="1365250" cy="700088"/>
          </a:xfrm>
          <a:custGeom>
            <a:avLst/>
            <a:gdLst>
              <a:gd name="T0" fmla="*/ 48 w 860"/>
              <a:gd name="T1" fmla="*/ 0 h 441"/>
              <a:gd name="T2" fmla="*/ 520 w 860"/>
              <a:gd name="T3" fmla="*/ 152 h 441"/>
              <a:gd name="T4" fmla="*/ 824 w 860"/>
              <a:gd name="T5" fmla="*/ 320 h 441"/>
              <a:gd name="T6" fmla="*/ 736 w 860"/>
              <a:gd name="T7" fmla="*/ 352 h 441"/>
              <a:gd name="T8" fmla="*/ 504 w 860"/>
              <a:gd name="T9" fmla="*/ 424 h 441"/>
              <a:gd name="T10" fmla="*/ 312 w 860"/>
              <a:gd name="T11" fmla="*/ 440 h 441"/>
              <a:gd name="T12" fmla="*/ 128 w 860"/>
              <a:gd name="T13" fmla="*/ 416 h 441"/>
              <a:gd name="T14" fmla="*/ 16 w 860"/>
              <a:gd name="T15" fmla="*/ 208 h 441"/>
              <a:gd name="T16" fmla="*/ 32 w 860"/>
              <a:gd name="T17" fmla="*/ 48 h 441"/>
              <a:gd name="T18" fmla="*/ 48 w 860"/>
              <a:gd name="T19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0" h="441">
                <a:moveTo>
                  <a:pt x="48" y="0"/>
                </a:moveTo>
                <a:lnTo>
                  <a:pt x="520" y="152"/>
                </a:lnTo>
                <a:lnTo>
                  <a:pt x="824" y="320"/>
                </a:lnTo>
                <a:cubicBezTo>
                  <a:pt x="860" y="353"/>
                  <a:pt x="789" y="335"/>
                  <a:pt x="736" y="352"/>
                </a:cubicBezTo>
                <a:cubicBezTo>
                  <a:pt x="683" y="369"/>
                  <a:pt x="575" y="409"/>
                  <a:pt x="504" y="424"/>
                </a:cubicBezTo>
                <a:cubicBezTo>
                  <a:pt x="433" y="439"/>
                  <a:pt x="375" y="441"/>
                  <a:pt x="312" y="440"/>
                </a:cubicBezTo>
                <a:lnTo>
                  <a:pt x="128" y="416"/>
                </a:lnTo>
                <a:cubicBezTo>
                  <a:pt x="79" y="377"/>
                  <a:pt x="32" y="269"/>
                  <a:pt x="16" y="208"/>
                </a:cubicBezTo>
                <a:cubicBezTo>
                  <a:pt x="0" y="147"/>
                  <a:pt x="25" y="83"/>
                  <a:pt x="32" y="48"/>
                </a:cubicBezTo>
                <a:cubicBezTo>
                  <a:pt x="39" y="13"/>
                  <a:pt x="47" y="6"/>
                  <a:pt x="48" y="0"/>
                </a:cubicBezTo>
                <a:close/>
              </a:path>
            </a:pathLst>
          </a:custGeom>
          <a:solidFill>
            <a:srgbClr val="FF00FF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37000"/>
                  </a:scheme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2298700" y="1687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>
                <a:solidFill>
                  <a:srgbClr val="FF0000"/>
                </a:solidFill>
                <a:latin typeface="Chalkboard"/>
                <a:cs typeface="Chalkboard"/>
              </a:rPr>
              <a:t>cuñas de cabalgamientos en los orogenos</a:t>
            </a:r>
            <a:endParaRPr lang="en-US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9531" cy="6858000"/>
          </a:xfrm>
          <a:prstGeom prst="rect">
            <a:avLst/>
          </a:prstGeom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245224" y="4438650"/>
            <a:ext cx="30257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LAS MONTAÑAS 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ROCOSAS: </a:t>
            </a: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EJEMPLO DE  UNA CUÑA DE CABALGAMIENTOS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2167223" y="584200"/>
            <a:ext cx="6837077" cy="3673475"/>
            <a:chOff x="2167223" y="584200"/>
            <a:chExt cx="6837077" cy="3673475"/>
          </a:xfrm>
        </p:grpSpPr>
        <p:pic>
          <p:nvPicPr>
            <p:cNvPr id="31745" name="Picture 6" descr="Transcanadian.gif                                              00037D25Macintosh HD                   BCEA89E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584200"/>
              <a:ext cx="5791200" cy="36734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6883400" y="1879600"/>
              <a:ext cx="723900" cy="1638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6324600" y="2184400"/>
              <a:ext cx="1041400" cy="1257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6575425" y="3498850"/>
              <a:ext cx="221456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/>
                <a:t>mantos de corrimiento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2167223" y="2806700"/>
              <a:ext cx="558800" cy="127000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cxnSp>
          <p:nvCxnSpPr>
            <p:cNvPr id="5" name="Conector recto 4"/>
            <p:cNvCxnSpPr>
              <a:stCxn id="3" idx="3"/>
            </p:cNvCxnSpPr>
            <p:nvPr/>
          </p:nvCxnSpPr>
          <p:spPr bwMode="auto">
            <a:xfrm>
              <a:off x="2726023" y="2870200"/>
              <a:ext cx="55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9734" cy="3479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9" name="CuadroTexto 38"/>
          <p:cNvSpPr txBox="1"/>
          <p:nvPr/>
        </p:nvSpPr>
        <p:spPr>
          <a:xfrm>
            <a:off x="6409266" y="4415366"/>
            <a:ext cx="164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zonas de cizalla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97943"/>
            <a:ext cx="5880100" cy="33600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00" y="101600"/>
            <a:ext cx="4394200" cy="32956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3653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027" descr="Cazorla co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238750"/>
            <a:ext cx="9250363" cy="128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1028" descr="Cazorla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>
            <a:fillRect/>
          </a:stretch>
        </p:blipFill>
        <p:spPr bwMode="auto">
          <a:xfrm>
            <a:off x="444500" y="-228600"/>
            <a:ext cx="853440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5" name="Group 1037"/>
          <p:cNvGrpSpPr>
            <a:grpSpLocks/>
          </p:cNvGrpSpPr>
          <p:nvPr/>
        </p:nvGrpSpPr>
        <p:grpSpPr bwMode="auto">
          <a:xfrm>
            <a:off x="2400300" y="6261100"/>
            <a:ext cx="6515100" cy="444500"/>
            <a:chOff x="1512" y="3944"/>
            <a:chExt cx="4104" cy="280"/>
          </a:xfrm>
        </p:grpSpPr>
        <p:sp>
          <p:nvSpPr>
            <p:cNvPr id="75781" name="Freeform 1029"/>
            <p:cNvSpPr>
              <a:spLocks/>
            </p:cNvSpPr>
            <p:nvPr/>
          </p:nvSpPr>
          <p:spPr bwMode="auto">
            <a:xfrm>
              <a:off x="1512" y="3944"/>
              <a:ext cx="4104" cy="280"/>
            </a:xfrm>
            <a:custGeom>
              <a:avLst/>
              <a:gdLst>
                <a:gd name="T0" fmla="*/ 0 w 4104"/>
                <a:gd name="T1" fmla="*/ 0 h 280"/>
                <a:gd name="T2" fmla="*/ 248 w 4104"/>
                <a:gd name="T3" fmla="*/ 80 h 280"/>
                <a:gd name="T4" fmla="*/ 856 w 4104"/>
                <a:gd name="T5" fmla="*/ 184 h 280"/>
                <a:gd name="T6" fmla="*/ 2104 w 4104"/>
                <a:gd name="T7" fmla="*/ 240 h 280"/>
                <a:gd name="T8" fmla="*/ 4104 w 4104"/>
                <a:gd name="T9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4" h="280">
                  <a:moveTo>
                    <a:pt x="0" y="0"/>
                  </a:moveTo>
                  <a:cubicBezTo>
                    <a:pt x="52" y="24"/>
                    <a:pt x="105" y="49"/>
                    <a:pt x="248" y="80"/>
                  </a:cubicBezTo>
                  <a:cubicBezTo>
                    <a:pt x="391" y="111"/>
                    <a:pt x="547" y="157"/>
                    <a:pt x="856" y="184"/>
                  </a:cubicBezTo>
                  <a:cubicBezTo>
                    <a:pt x="1165" y="211"/>
                    <a:pt x="1563" y="224"/>
                    <a:pt x="2104" y="240"/>
                  </a:cubicBezTo>
                  <a:cubicBezTo>
                    <a:pt x="2645" y="256"/>
                    <a:pt x="3374" y="268"/>
                    <a:pt x="4104" y="2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5782" name="Freeform 1030"/>
            <p:cNvSpPr>
              <a:spLocks/>
            </p:cNvSpPr>
            <p:nvPr/>
          </p:nvSpPr>
          <p:spPr bwMode="auto">
            <a:xfrm>
              <a:off x="2460" y="3984"/>
              <a:ext cx="1032" cy="184"/>
            </a:xfrm>
            <a:custGeom>
              <a:avLst/>
              <a:gdLst>
                <a:gd name="T0" fmla="*/ 0 w 1032"/>
                <a:gd name="T1" fmla="*/ 0 h 184"/>
                <a:gd name="T2" fmla="*/ 404 w 1032"/>
                <a:gd name="T3" fmla="*/ 96 h 184"/>
                <a:gd name="T4" fmla="*/ 1032 w 1032"/>
                <a:gd name="T5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2" h="184">
                  <a:moveTo>
                    <a:pt x="0" y="0"/>
                  </a:moveTo>
                  <a:cubicBezTo>
                    <a:pt x="116" y="32"/>
                    <a:pt x="232" y="65"/>
                    <a:pt x="404" y="96"/>
                  </a:cubicBezTo>
                  <a:cubicBezTo>
                    <a:pt x="576" y="127"/>
                    <a:pt x="804" y="155"/>
                    <a:pt x="1032" y="18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5783" name="Freeform 1031"/>
            <p:cNvSpPr>
              <a:spLocks/>
            </p:cNvSpPr>
            <p:nvPr/>
          </p:nvSpPr>
          <p:spPr bwMode="auto">
            <a:xfrm>
              <a:off x="1964" y="3980"/>
              <a:ext cx="744" cy="164"/>
            </a:xfrm>
            <a:custGeom>
              <a:avLst/>
              <a:gdLst>
                <a:gd name="T0" fmla="*/ 0 w 744"/>
                <a:gd name="T1" fmla="*/ 0 h 164"/>
                <a:gd name="T2" fmla="*/ 332 w 744"/>
                <a:gd name="T3" fmla="*/ 96 h 164"/>
                <a:gd name="T4" fmla="*/ 744 w 744"/>
                <a:gd name="T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4" h="164">
                  <a:moveTo>
                    <a:pt x="0" y="0"/>
                  </a:moveTo>
                  <a:cubicBezTo>
                    <a:pt x="104" y="34"/>
                    <a:pt x="208" y="69"/>
                    <a:pt x="332" y="96"/>
                  </a:cubicBezTo>
                  <a:cubicBezTo>
                    <a:pt x="456" y="123"/>
                    <a:pt x="600" y="143"/>
                    <a:pt x="744" y="16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5784" name="Freeform 1032"/>
            <p:cNvSpPr>
              <a:spLocks/>
            </p:cNvSpPr>
            <p:nvPr/>
          </p:nvSpPr>
          <p:spPr bwMode="auto">
            <a:xfrm>
              <a:off x="2860" y="3984"/>
              <a:ext cx="804" cy="184"/>
            </a:xfrm>
            <a:custGeom>
              <a:avLst/>
              <a:gdLst>
                <a:gd name="T0" fmla="*/ 0 w 804"/>
                <a:gd name="T1" fmla="*/ 0 h 184"/>
                <a:gd name="T2" fmla="*/ 400 w 804"/>
                <a:gd name="T3" fmla="*/ 116 h 184"/>
                <a:gd name="T4" fmla="*/ 804 w 804"/>
                <a:gd name="T5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4" h="184">
                  <a:moveTo>
                    <a:pt x="0" y="0"/>
                  </a:moveTo>
                  <a:cubicBezTo>
                    <a:pt x="133" y="42"/>
                    <a:pt x="266" y="85"/>
                    <a:pt x="400" y="116"/>
                  </a:cubicBezTo>
                  <a:cubicBezTo>
                    <a:pt x="534" y="147"/>
                    <a:pt x="669" y="165"/>
                    <a:pt x="804" y="18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5786" name="Freeform 1034"/>
            <p:cNvSpPr>
              <a:spLocks/>
            </p:cNvSpPr>
            <p:nvPr/>
          </p:nvSpPr>
          <p:spPr bwMode="auto">
            <a:xfrm>
              <a:off x="3528" y="3976"/>
              <a:ext cx="768" cy="216"/>
            </a:xfrm>
            <a:custGeom>
              <a:avLst/>
              <a:gdLst>
                <a:gd name="T0" fmla="*/ 0 w 768"/>
                <a:gd name="T1" fmla="*/ 0 h 216"/>
                <a:gd name="T2" fmla="*/ 292 w 768"/>
                <a:gd name="T3" fmla="*/ 112 h 216"/>
                <a:gd name="T4" fmla="*/ 572 w 768"/>
                <a:gd name="T5" fmla="*/ 176 h 216"/>
                <a:gd name="T6" fmla="*/ 768 w 768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8" h="216">
                  <a:moveTo>
                    <a:pt x="0" y="0"/>
                  </a:moveTo>
                  <a:cubicBezTo>
                    <a:pt x="98" y="41"/>
                    <a:pt x="197" y="83"/>
                    <a:pt x="292" y="112"/>
                  </a:cubicBezTo>
                  <a:cubicBezTo>
                    <a:pt x="387" y="141"/>
                    <a:pt x="493" y="159"/>
                    <a:pt x="572" y="176"/>
                  </a:cubicBezTo>
                  <a:cubicBezTo>
                    <a:pt x="651" y="193"/>
                    <a:pt x="709" y="204"/>
                    <a:pt x="768" y="21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5787" name="Freeform 1035"/>
            <p:cNvSpPr>
              <a:spLocks/>
            </p:cNvSpPr>
            <p:nvPr/>
          </p:nvSpPr>
          <p:spPr bwMode="auto">
            <a:xfrm>
              <a:off x="4320" y="3960"/>
              <a:ext cx="848" cy="248"/>
            </a:xfrm>
            <a:custGeom>
              <a:avLst/>
              <a:gdLst>
                <a:gd name="T0" fmla="*/ 0 w 848"/>
                <a:gd name="T1" fmla="*/ 0 h 248"/>
                <a:gd name="T2" fmla="*/ 184 w 848"/>
                <a:gd name="T3" fmla="*/ 108 h 248"/>
                <a:gd name="T4" fmla="*/ 452 w 848"/>
                <a:gd name="T5" fmla="*/ 188 h 248"/>
                <a:gd name="T6" fmla="*/ 848 w 848"/>
                <a:gd name="T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248">
                  <a:moveTo>
                    <a:pt x="0" y="0"/>
                  </a:moveTo>
                  <a:cubicBezTo>
                    <a:pt x="54" y="38"/>
                    <a:pt x="109" y="77"/>
                    <a:pt x="184" y="108"/>
                  </a:cubicBezTo>
                  <a:cubicBezTo>
                    <a:pt x="259" y="139"/>
                    <a:pt x="342" y="165"/>
                    <a:pt x="452" y="188"/>
                  </a:cubicBezTo>
                  <a:cubicBezTo>
                    <a:pt x="562" y="211"/>
                    <a:pt x="705" y="229"/>
                    <a:pt x="848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75790" name="Text Box 1038"/>
          <p:cNvSpPr txBox="1">
            <a:spLocks noChangeArrowheads="1"/>
          </p:cNvSpPr>
          <p:nvPr/>
        </p:nvSpPr>
        <p:spPr bwMode="auto">
          <a:xfrm>
            <a:off x="2670175" y="3656013"/>
            <a:ext cx="75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latin typeface="Times New Roman" charset="0"/>
              </a:rPr>
              <a:t>Cazorla</a:t>
            </a:r>
          </a:p>
        </p:txBody>
      </p:sp>
      <p:sp>
        <p:nvSpPr>
          <p:cNvPr id="75791" name="Text Box 1039"/>
          <p:cNvSpPr txBox="1">
            <a:spLocks noChangeArrowheads="1"/>
          </p:cNvSpPr>
          <p:nvPr/>
        </p:nvSpPr>
        <p:spPr bwMode="auto">
          <a:xfrm>
            <a:off x="7362825" y="5902325"/>
            <a:ext cx="750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</a:rPr>
              <a:t>Jurasico</a:t>
            </a:r>
          </a:p>
        </p:txBody>
      </p:sp>
      <p:sp>
        <p:nvSpPr>
          <p:cNvPr id="75792" name="Text Box 1040"/>
          <p:cNvSpPr txBox="1">
            <a:spLocks noChangeArrowheads="1"/>
          </p:cNvSpPr>
          <p:nvPr/>
        </p:nvSpPr>
        <p:spPr bwMode="auto">
          <a:xfrm>
            <a:off x="6772275" y="6118225"/>
            <a:ext cx="717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/>
              <a:t>Triasico</a:t>
            </a:r>
          </a:p>
        </p:txBody>
      </p:sp>
      <p:sp>
        <p:nvSpPr>
          <p:cNvPr id="75793" name="Text Box 1041"/>
          <p:cNvSpPr txBox="1">
            <a:spLocks noChangeArrowheads="1"/>
          </p:cNvSpPr>
          <p:nvPr/>
        </p:nvSpPr>
        <p:spPr bwMode="auto">
          <a:xfrm>
            <a:off x="7947025" y="5711825"/>
            <a:ext cx="827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/>
              <a:t>Cretacico</a:t>
            </a:r>
          </a:p>
        </p:txBody>
      </p:sp>
      <p:sp>
        <p:nvSpPr>
          <p:cNvPr id="75794" name="Text Box 1042"/>
          <p:cNvSpPr txBox="1">
            <a:spLocks noChangeArrowheads="1"/>
          </p:cNvSpPr>
          <p:nvPr/>
        </p:nvSpPr>
        <p:spPr bwMode="auto">
          <a:xfrm>
            <a:off x="650875" y="5940425"/>
            <a:ext cx="776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/>
              <a:t>Terciario</a:t>
            </a:r>
          </a:p>
        </p:txBody>
      </p:sp>
      <p:sp>
        <p:nvSpPr>
          <p:cNvPr id="75795" name="Text Box 1043"/>
          <p:cNvSpPr txBox="1">
            <a:spLocks noChangeArrowheads="1"/>
          </p:cNvSpPr>
          <p:nvPr/>
        </p:nvSpPr>
        <p:spPr bwMode="auto">
          <a:xfrm>
            <a:off x="44450" y="1408113"/>
            <a:ext cx="311467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Sierra </a:t>
            </a: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de </a:t>
            </a:r>
            <a:r>
              <a:rPr lang="en-US" dirty="0" err="1">
                <a:solidFill>
                  <a:srgbClr val="FF0000"/>
                </a:solidFill>
                <a:latin typeface="Chalkboard"/>
                <a:cs typeface="Chalkboard"/>
              </a:rPr>
              <a:t>Cazorla</a:t>
            </a:r>
            <a:endParaRPr lang="en-US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kilpen y ventan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" y="1587499"/>
            <a:ext cx="9009863" cy="3727831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1270000" y="927100"/>
            <a:ext cx="1308100" cy="292100"/>
          </a:xfrm>
          <a:custGeom>
            <a:avLst/>
            <a:gdLst>
              <a:gd name="connsiteX0" fmla="*/ 0 w 1308100"/>
              <a:gd name="connsiteY0" fmla="*/ 292100 h 292100"/>
              <a:gd name="connsiteX1" fmla="*/ 596900 w 1308100"/>
              <a:gd name="connsiteY1" fmla="*/ 88900 h 292100"/>
              <a:gd name="connsiteX2" fmla="*/ 1308100 w 1308100"/>
              <a:gd name="connsiteY2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100" h="292100">
                <a:moveTo>
                  <a:pt x="0" y="292100"/>
                </a:moveTo>
                <a:cubicBezTo>
                  <a:pt x="189441" y="214841"/>
                  <a:pt x="378883" y="137583"/>
                  <a:pt x="596900" y="88900"/>
                </a:cubicBezTo>
                <a:cubicBezTo>
                  <a:pt x="814917" y="40217"/>
                  <a:pt x="1308100" y="0"/>
                  <a:pt x="1308100" y="0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1428750" y="1104900"/>
            <a:ext cx="133350" cy="158750"/>
          </a:xfrm>
          <a:custGeom>
            <a:avLst/>
            <a:gdLst>
              <a:gd name="connsiteX0" fmla="*/ 0 w 133350"/>
              <a:gd name="connsiteY0" fmla="*/ 50800 h 158750"/>
              <a:gd name="connsiteX1" fmla="*/ 120650 w 133350"/>
              <a:gd name="connsiteY1" fmla="*/ 158750 h 158750"/>
              <a:gd name="connsiteX2" fmla="*/ 133350 w 133350"/>
              <a:gd name="connsiteY2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" h="158750">
                <a:moveTo>
                  <a:pt x="0" y="50800"/>
                </a:moveTo>
                <a:lnTo>
                  <a:pt x="120650" y="158750"/>
                </a:lnTo>
                <a:lnTo>
                  <a:pt x="133350" y="0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1860550" y="990600"/>
            <a:ext cx="139700" cy="158750"/>
          </a:xfrm>
          <a:custGeom>
            <a:avLst/>
            <a:gdLst>
              <a:gd name="connsiteX0" fmla="*/ 0 w 139700"/>
              <a:gd name="connsiteY0" fmla="*/ 19050 h 158750"/>
              <a:gd name="connsiteX1" fmla="*/ 101600 w 139700"/>
              <a:gd name="connsiteY1" fmla="*/ 158750 h 158750"/>
              <a:gd name="connsiteX2" fmla="*/ 139700 w 139700"/>
              <a:gd name="connsiteY2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00" h="158750">
                <a:moveTo>
                  <a:pt x="0" y="19050"/>
                </a:moveTo>
                <a:lnTo>
                  <a:pt x="101600" y="158750"/>
                </a:lnTo>
                <a:lnTo>
                  <a:pt x="139700" y="0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2228850" y="946150"/>
            <a:ext cx="139700" cy="158750"/>
          </a:xfrm>
          <a:custGeom>
            <a:avLst/>
            <a:gdLst>
              <a:gd name="connsiteX0" fmla="*/ 0 w 139700"/>
              <a:gd name="connsiteY0" fmla="*/ 19050 h 158750"/>
              <a:gd name="connsiteX1" fmla="*/ 101600 w 139700"/>
              <a:gd name="connsiteY1" fmla="*/ 158750 h 158750"/>
              <a:gd name="connsiteX2" fmla="*/ 139700 w 139700"/>
              <a:gd name="connsiteY2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00" h="158750">
                <a:moveTo>
                  <a:pt x="0" y="19050"/>
                </a:moveTo>
                <a:lnTo>
                  <a:pt x="101600" y="158750"/>
                </a:lnTo>
                <a:lnTo>
                  <a:pt x="139700" y="0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12900" y="1092200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alóctono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98550" y="679450"/>
            <a:ext cx="1085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autóctono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104900" y="736600"/>
            <a:ext cx="1625600" cy="704850"/>
          </a:xfrm>
          <a:prstGeom prst="round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56529" y="1359647"/>
            <a:ext cx="1240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MANTO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114176" y="1628588"/>
            <a:ext cx="1240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KLIPE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686176" y="4661648"/>
            <a:ext cx="14717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VENTANA TECTÓNICA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899647" y="4385237"/>
            <a:ext cx="226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CABALGAMIENTO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02000" y="186765"/>
            <a:ext cx="408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Klipen</a:t>
            </a:r>
            <a:r>
              <a:rPr lang="es-ES" sz="2400" dirty="0" smtClean="0"/>
              <a:t> y ventanas tectónicas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9119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080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336925" y="900113"/>
            <a:ext cx="83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Europa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23863" y="950913"/>
            <a:ext cx="703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Africa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1810" r="1500" b="3337"/>
          <a:stretch>
            <a:fillRect/>
          </a:stretch>
        </p:blipFill>
        <p:spPr bwMode="auto">
          <a:xfrm>
            <a:off x="2708275" y="3741738"/>
            <a:ext cx="4919663" cy="2662237"/>
          </a:xfrm>
          <a:prstGeom prst="rect">
            <a:avLst/>
          </a:prstGeom>
          <a:noFill/>
          <a:ln w="38100">
            <a:solidFill>
              <a:srgbClr val="EF18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802063" y="2166938"/>
            <a:ext cx="488950" cy="306387"/>
          </a:xfrm>
          <a:prstGeom prst="rect">
            <a:avLst/>
          </a:prstGeom>
          <a:noFill/>
          <a:ln w="12700">
            <a:solidFill>
              <a:srgbClr val="EF18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>
            <a:off x="2700338" y="2157413"/>
            <a:ext cx="1092200" cy="1568450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4284663" y="2151063"/>
            <a:ext cx="3344862" cy="1557337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511800" y="4937125"/>
            <a:ext cx="971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"Africa"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57588" y="5791753"/>
            <a:ext cx="248016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DOMINIO DEL OCEANO </a:t>
            </a:r>
          </a:p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TETHYS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293472" y="240180"/>
            <a:ext cx="37091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Helvetica"/>
                <a:cs typeface="Helvetica"/>
              </a:rPr>
              <a:t>FORMACIÓN DE LOS ALPES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10236" y="179294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PARTE DEL TETHYS</a:t>
            </a:r>
            <a:endParaRPr lang="es-ES" sz="1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524500" y="1066800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Cretácico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562600" y="2286000"/>
            <a:ext cx="75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Actual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8" descr="Pannekoek Alpen                                                000384AE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63"/>
            <a:ext cx="91440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6" name="Group 3"/>
          <p:cNvGrpSpPr>
            <a:grpSpLocks/>
          </p:cNvGrpSpPr>
          <p:nvPr/>
        </p:nvGrpSpPr>
        <p:grpSpPr bwMode="auto">
          <a:xfrm>
            <a:off x="4673600" y="6235700"/>
            <a:ext cx="1778000" cy="215900"/>
            <a:chOff x="2944" y="3928"/>
            <a:chExt cx="1120" cy="136"/>
          </a:xfrm>
        </p:grpSpPr>
        <p:grpSp>
          <p:nvGrpSpPr>
            <p:cNvPr id="42000" name="Group 4"/>
            <p:cNvGrpSpPr>
              <a:grpSpLocks/>
            </p:cNvGrpSpPr>
            <p:nvPr/>
          </p:nvGrpSpPr>
          <p:grpSpPr bwMode="auto">
            <a:xfrm>
              <a:off x="2944" y="3936"/>
              <a:ext cx="1120" cy="96"/>
              <a:chOff x="2944" y="3936"/>
              <a:chExt cx="1120" cy="96"/>
            </a:xfrm>
          </p:grpSpPr>
          <p:sp>
            <p:nvSpPr>
              <p:cNvPr id="42002" name="Line 5"/>
              <p:cNvSpPr>
                <a:spLocks noChangeShapeType="1"/>
              </p:cNvSpPr>
              <p:nvPr/>
            </p:nvSpPr>
            <p:spPr bwMode="auto">
              <a:xfrm flipH="1">
                <a:off x="2952" y="3992"/>
                <a:ext cx="110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2003" name="Line 6"/>
              <p:cNvSpPr>
                <a:spLocks noChangeShapeType="1"/>
              </p:cNvSpPr>
              <p:nvPr/>
            </p:nvSpPr>
            <p:spPr bwMode="auto">
              <a:xfrm>
                <a:off x="4064" y="3936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2004" name="Line 7"/>
              <p:cNvSpPr>
                <a:spLocks noChangeShapeType="1"/>
              </p:cNvSpPr>
              <p:nvPr/>
            </p:nvSpPr>
            <p:spPr bwMode="auto">
              <a:xfrm>
                <a:off x="2944" y="3944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sp>
          <p:nvSpPr>
            <p:cNvPr id="42001" name="Rectangle 8"/>
            <p:cNvSpPr>
              <a:spLocks noChangeArrowheads="1"/>
            </p:cNvSpPr>
            <p:nvPr/>
          </p:nvSpPr>
          <p:spPr bwMode="auto">
            <a:xfrm>
              <a:off x="3232" y="3928"/>
              <a:ext cx="384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7" name="Text Box 9"/>
          <p:cNvSpPr txBox="1">
            <a:spLocks noChangeArrowheads="1"/>
          </p:cNvSpPr>
          <p:nvPr/>
        </p:nvSpPr>
        <p:spPr bwMode="auto">
          <a:xfrm>
            <a:off x="5076825" y="617220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>
                <a:latin typeface="Times" charset="0"/>
              </a:rPr>
              <a:t>20 km</a:t>
            </a:r>
          </a:p>
        </p:txBody>
      </p:sp>
      <p:sp>
        <p:nvSpPr>
          <p:cNvPr id="41988" name="Line 10"/>
          <p:cNvSpPr>
            <a:spLocks noChangeShapeType="1"/>
          </p:cNvSpPr>
          <p:nvPr/>
        </p:nvSpPr>
        <p:spPr bwMode="auto">
          <a:xfrm flipH="1" flipV="1">
            <a:off x="1597025" y="1962150"/>
            <a:ext cx="55880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1990" name="Text Box 15"/>
          <p:cNvSpPr txBox="1">
            <a:spLocks noChangeArrowheads="1"/>
          </p:cNvSpPr>
          <p:nvPr/>
        </p:nvSpPr>
        <p:spPr bwMode="auto">
          <a:xfrm>
            <a:off x="3336925" y="49466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6958013" y="4716463"/>
            <a:ext cx="0" cy="465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6765925" y="4430713"/>
            <a:ext cx="1504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/>
              <a:t>Monte Cervino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5343525" y="5497513"/>
            <a:ext cx="1504138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>
                <a:solidFill>
                  <a:schemeClr val="bg1"/>
                </a:solidFill>
              </a:rPr>
              <a:t>oce</a:t>
            </a:r>
            <a:r>
              <a:rPr lang="en-US" altLang="ja-JP">
                <a:solidFill>
                  <a:schemeClr val="bg1"/>
                </a:solidFill>
                <a:latin typeface="Arial"/>
              </a:rPr>
              <a:t>áno Tethys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836863" y="5735638"/>
            <a:ext cx="709612" cy="266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europa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7205663" y="4756150"/>
            <a:ext cx="1471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t">
            <a:spAutoFit/>
          </a:bodyPr>
          <a:lstStyle/>
          <a:p>
            <a:pPr>
              <a:defRPr/>
            </a:pPr>
            <a:r>
              <a:rPr lang="en-US" altLang="ja-JP"/>
              <a:t>placa Africana</a:t>
            </a:r>
          </a:p>
        </p:txBody>
      </p:sp>
      <p:sp>
        <p:nvSpPr>
          <p:cNvPr id="24597" name="Freeform 21"/>
          <p:cNvSpPr>
            <a:spLocks/>
          </p:cNvSpPr>
          <p:nvPr/>
        </p:nvSpPr>
        <p:spPr bwMode="auto">
          <a:xfrm>
            <a:off x="8636000" y="4970463"/>
            <a:ext cx="127000" cy="447675"/>
          </a:xfrm>
          <a:custGeom>
            <a:avLst/>
            <a:gdLst>
              <a:gd name="T0" fmla="*/ 0 w 80"/>
              <a:gd name="T1" fmla="*/ 0 h 282"/>
              <a:gd name="T2" fmla="*/ 80 w 80"/>
              <a:gd name="T3" fmla="*/ 0 h 282"/>
              <a:gd name="T4" fmla="*/ 80 w 80"/>
              <a:gd name="T5" fmla="*/ 28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" h="282">
                <a:moveTo>
                  <a:pt x="0" y="0"/>
                </a:moveTo>
                <a:lnTo>
                  <a:pt x="80" y="0"/>
                </a:lnTo>
                <a:lnTo>
                  <a:pt x="80" y="2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4598" name="Freeform 22"/>
          <p:cNvSpPr>
            <a:spLocks/>
          </p:cNvSpPr>
          <p:nvPr/>
        </p:nvSpPr>
        <p:spPr bwMode="auto">
          <a:xfrm>
            <a:off x="6357938" y="4978400"/>
            <a:ext cx="906462" cy="388938"/>
          </a:xfrm>
          <a:custGeom>
            <a:avLst/>
            <a:gdLst>
              <a:gd name="T0" fmla="*/ 576 w 576"/>
              <a:gd name="T1" fmla="*/ 0 h 149"/>
              <a:gd name="T2" fmla="*/ 0 w 576"/>
              <a:gd name="T3" fmla="*/ 0 h 149"/>
              <a:gd name="T4" fmla="*/ 0 w 576"/>
              <a:gd name="T5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149">
                <a:moveTo>
                  <a:pt x="576" y="0"/>
                </a:moveTo>
                <a:lnTo>
                  <a:pt x="0" y="0"/>
                </a:lnTo>
                <a:lnTo>
                  <a:pt x="0" y="14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4599" name="Freeform 23"/>
          <p:cNvSpPr>
            <a:spLocks/>
          </p:cNvSpPr>
          <p:nvPr/>
        </p:nvSpPr>
        <p:spPr bwMode="auto">
          <a:xfrm>
            <a:off x="2116138" y="4833938"/>
            <a:ext cx="5140325" cy="627062"/>
          </a:xfrm>
          <a:custGeom>
            <a:avLst/>
            <a:gdLst>
              <a:gd name="T0" fmla="*/ 0 w 3238"/>
              <a:gd name="T1" fmla="*/ 395 h 395"/>
              <a:gd name="T2" fmla="*/ 0 w 3238"/>
              <a:gd name="T3" fmla="*/ 0 h 395"/>
              <a:gd name="T4" fmla="*/ 2667 w 3238"/>
              <a:gd name="T5" fmla="*/ 0 h 395"/>
              <a:gd name="T6" fmla="*/ 2667 w 3238"/>
              <a:gd name="T7" fmla="*/ 48 h 395"/>
              <a:gd name="T8" fmla="*/ 3238 w 3238"/>
              <a:gd name="T9" fmla="*/ 48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8" h="395">
                <a:moveTo>
                  <a:pt x="0" y="395"/>
                </a:moveTo>
                <a:lnTo>
                  <a:pt x="0" y="0"/>
                </a:lnTo>
                <a:lnTo>
                  <a:pt x="2667" y="0"/>
                </a:lnTo>
                <a:lnTo>
                  <a:pt x="2667" y="48"/>
                </a:lnTo>
                <a:lnTo>
                  <a:pt x="3238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7256463" y="4824413"/>
            <a:ext cx="1379537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cxnSp>
        <p:nvCxnSpPr>
          <p:cNvPr id="4" name="Conector recto de flecha 3"/>
          <p:cNvCxnSpPr/>
          <p:nvPr/>
        </p:nvCxnSpPr>
        <p:spPr bwMode="auto">
          <a:xfrm>
            <a:off x="3911600" y="4521200"/>
            <a:ext cx="0" cy="9017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Conector recto de flecha 26"/>
          <p:cNvCxnSpPr/>
          <p:nvPr/>
        </p:nvCxnSpPr>
        <p:spPr bwMode="auto">
          <a:xfrm>
            <a:off x="3889188" y="4510741"/>
            <a:ext cx="0" cy="9017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ector recto de flecha 27"/>
          <p:cNvCxnSpPr/>
          <p:nvPr/>
        </p:nvCxnSpPr>
        <p:spPr bwMode="auto">
          <a:xfrm>
            <a:off x="4064000" y="4673600"/>
            <a:ext cx="0" cy="901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2951163" y="4222750"/>
            <a:ext cx="17015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/>
              <a:t>manto de Glarus</a:t>
            </a:r>
          </a:p>
        </p:txBody>
      </p:sp>
      <p:cxnSp>
        <p:nvCxnSpPr>
          <p:cNvPr id="7" name="Conector recto 6"/>
          <p:cNvCxnSpPr/>
          <p:nvPr/>
        </p:nvCxnSpPr>
        <p:spPr bwMode="auto">
          <a:xfrm>
            <a:off x="1536700" y="1866900"/>
            <a:ext cx="660400" cy="1016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uadroTexto 9"/>
          <p:cNvSpPr txBox="1"/>
          <p:nvPr/>
        </p:nvSpPr>
        <p:spPr>
          <a:xfrm>
            <a:off x="330200" y="64770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NO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8496300" y="6477000"/>
            <a:ext cx="458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SE</a:t>
            </a:r>
          </a:p>
        </p:txBody>
      </p:sp>
      <p:cxnSp>
        <p:nvCxnSpPr>
          <p:cNvPr id="31" name="Conector recto de flecha 30"/>
          <p:cNvCxnSpPr/>
          <p:nvPr/>
        </p:nvCxnSpPr>
        <p:spPr bwMode="auto">
          <a:xfrm flipV="1">
            <a:off x="3747247" y="5673912"/>
            <a:ext cx="0" cy="7732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525339" y="6351867"/>
            <a:ext cx="18154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/>
              <a:t>manto</a:t>
            </a:r>
            <a:r>
              <a:rPr lang="en-US" altLang="ja-JP" dirty="0"/>
              <a:t> de </a:t>
            </a:r>
            <a:r>
              <a:rPr lang="en-US" altLang="ja-JP" dirty="0" err="1" smtClean="0"/>
              <a:t>Morcles</a:t>
            </a:r>
            <a:endParaRPr lang="en-US" altLang="ja-JP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5444062" y="1523999"/>
            <a:ext cx="1089398" cy="230832"/>
            <a:chOff x="5444062" y="1549400"/>
            <a:chExt cx="1089398" cy="230832"/>
          </a:xfrm>
        </p:grpSpPr>
        <p:sp>
          <p:nvSpPr>
            <p:cNvPr id="9" name="Rectángulo redondeado 8"/>
            <p:cNvSpPr/>
            <p:nvPr/>
          </p:nvSpPr>
          <p:spPr>
            <a:xfrm>
              <a:off x="5503333" y="1617133"/>
              <a:ext cx="948267" cy="118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2" name="CuadroTexto 1"/>
            <p:cNvSpPr txBox="1"/>
            <p:nvPr/>
          </p:nvSpPr>
          <p:spPr>
            <a:xfrm>
              <a:off x="5444062" y="1549400"/>
              <a:ext cx="10893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900">
                  <a:solidFill>
                    <a:srgbClr val="0000FF"/>
                  </a:solidFill>
                </a:rPr>
                <a:t>ventana tect</a:t>
              </a:r>
              <a:r>
                <a:rPr lang="es-ES_tradnl" sz="900">
                  <a:solidFill>
                    <a:srgbClr val="0000FF"/>
                  </a:solidFill>
                </a:rPr>
                <a:t>ónica</a:t>
              </a:r>
              <a:endParaRPr lang="es-ES_tradnl" sz="900">
                <a:solidFill>
                  <a:srgbClr val="0000FF"/>
                </a:solidFill>
              </a:endParaRPr>
            </a:p>
          </p:txBody>
        </p:sp>
      </p:grpSp>
      <p:sp>
        <p:nvSpPr>
          <p:cNvPr id="3" name="Forma libre 2"/>
          <p:cNvSpPr/>
          <p:nvPr/>
        </p:nvSpPr>
        <p:spPr>
          <a:xfrm>
            <a:off x="5173133" y="1381487"/>
            <a:ext cx="448734" cy="210246"/>
          </a:xfrm>
          <a:custGeom>
            <a:avLst/>
            <a:gdLst>
              <a:gd name="connsiteX0" fmla="*/ 0 w 448734"/>
              <a:gd name="connsiteY0" fmla="*/ 66313 h 210246"/>
              <a:gd name="connsiteX1" fmla="*/ 364067 w 448734"/>
              <a:gd name="connsiteY1" fmla="*/ 7046 h 210246"/>
              <a:gd name="connsiteX2" fmla="*/ 448734 w 448734"/>
              <a:gd name="connsiteY2" fmla="*/ 210246 h 21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4" h="210246">
                <a:moveTo>
                  <a:pt x="0" y="66313"/>
                </a:moveTo>
                <a:cubicBezTo>
                  <a:pt x="144639" y="24685"/>
                  <a:pt x="289278" y="-16943"/>
                  <a:pt x="364067" y="7046"/>
                </a:cubicBezTo>
                <a:cubicBezTo>
                  <a:pt x="438856" y="31035"/>
                  <a:pt x="448734" y="210246"/>
                  <a:pt x="448734" y="210246"/>
                </a:cubicBezTo>
              </a:path>
            </a:pathLst>
          </a:custGeom>
          <a:ln w="19050" cmpd="sng">
            <a:solidFill>
              <a:srgbClr val="0000FF"/>
            </a:solidFill>
            <a:headEnd type="arrow"/>
            <a:tailEnd type="non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711200" y="1117597"/>
            <a:ext cx="321733" cy="1185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1032933" y="1202267"/>
            <a:ext cx="787400" cy="762000"/>
          </a:xfrm>
          <a:custGeom>
            <a:avLst/>
            <a:gdLst>
              <a:gd name="connsiteX0" fmla="*/ 787400 w 787400"/>
              <a:gd name="connsiteY0" fmla="*/ 762000 h 762000"/>
              <a:gd name="connsiteX1" fmla="*/ 558800 w 787400"/>
              <a:gd name="connsiteY1" fmla="*/ 313266 h 762000"/>
              <a:gd name="connsiteX2" fmla="*/ 0 w 787400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400" h="762000">
                <a:moveTo>
                  <a:pt x="787400" y="762000"/>
                </a:moveTo>
                <a:cubicBezTo>
                  <a:pt x="738716" y="601133"/>
                  <a:pt x="690033" y="440266"/>
                  <a:pt x="558800" y="313266"/>
                </a:cubicBezTo>
                <a:cubicBezTo>
                  <a:pt x="427567" y="186266"/>
                  <a:pt x="0" y="0"/>
                  <a:pt x="0" y="0"/>
                </a:cubicBezTo>
              </a:path>
            </a:pathLst>
          </a:custGeom>
          <a:ln w="19050" cmpd="sng">
            <a:solidFill>
              <a:srgbClr val="0000FF"/>
            </a:solidFill>
            <a:headEnd type="arrow"/>
            <a:tailEnd type="non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660396" y="1041401"/>
            <a:ext cx="448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>
                <a:solidFill>
                  <a:srgbClr val="0000FF"/>
                </a:solidFill>
              </a:rPr>
              <a:t>klipe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612467" y="2023533"/>
            <a:ext cx="2438400" cy="8636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6612467" y="1159933"/>
            <a:ext cx="2438400" cy="8636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6612467" y="296333"/>
            <a:ext cx="2438400" cy="8636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8348128" y="279400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rgbClr val="0000FF"/>
                </a:solidFill>
              </a:rPr>
              <a:t>Europa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8407394" y="1397000"/>
            <a:ext cx="62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rgbClr val="0000FF"/>
                </a:solidFill>
              </a:rPr>
              <a:t>Tethys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8407394" y="2269067"/>
            <a:ext cx="57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rgbClr val="0000FF"/>
                </a:solidFill>
              </a:rPr>
              <a:t>Africa</a:t>
            </a:r>
          </a:p>
        </p:txBody>
      </p:sp>
      <p:sp>
        <p:nvSpPr>
          <p:cNvPr id="12" name="Forma libre 11"/>
          <p:cNvSpPr/>
          <p:nvPr/>
        </p:nvSpPr>
        <p:spPr>
          <a:xfrm>
            <a:off x="1498600" y="1439333"/>
            <a:ext cx="555113" cy="965200"/>
          </a:xfrm>
          <a:custGeom>
            <a:avLst/>
            <a:gdLst>
              <a:gd name="connsiteX0" fmla="*/ 0 w 555113"/>
              <a:gd name="connsiteY0" fmla="*/ 0 h 965200"/>
              <a:gd name="connsiteX1" fmla="*/ 499533 w 555113"/>
              <a:gd name="connsiteY1" fmla="*/ 254000 h 965200"/>
              <a:gd name="connsiteX2" fmla="*/ 541867 w 555113"/>
              <a:gd name="connsiteY2" fmla="*/ 719667 h 965200"/>
              <a:gd name="connsiteX3" fmla="*/ 491067 w 555113"/>
              <a:gd name="connsiteY3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113" h="965200">
                <a:moveTo>
                  <a:pt x="0" y="0"/>
                </a:moveTo>
                <a:cubicBezTo>
                  <a:pt x="204611" y="67028"/>
                  <a:pt x="409222" y="134056"/>
                  <a:pt x="499533" y="254000"/>
                </a:cubicBezTo>
                <a:cubicBezTo>
                  <a:pt x="589844" y="373944"/>
                  <a:pt x="543278" y="601134"/>
                  <a:pt x="541867" y="719667"/>
                </a:cubicBezTo>
                <a:cubicBezTo>
                  <a:pt x="540456" y="838200"/>
                  <a:pt x="491067" y="965200"/>
                  <a:pt x="491067" y="965200"/>
                </a:cubicBezTo>
              </a:path>
            </a:pathLst>
          </a:custGeom>
          <a:ln w="19050" cmpd="sng">
            <a:solidFill>
              <a:srgbClr val="0000FF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cxnSp>
        <p:nvCxnSpPr>
          <p:cNvPr id="50" name="Conector recto 49"/>
          <p:cNvCxnSpPr/>
          <p:nvPr/>
        </p:nvCxnSpPr>
        <p:spPr bwMode="auto">
          <a:xfrm>
            <a:off x="1536700" y="1866900"/>
            <a:ext cx="660400" cy="1016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uadroTexto 12"/>
          <p:cNvSpPr txBox="1"/>
          <p:nvPr/>
        </p:nvSpPr>
        <p:spPr>
          <a:xfrm>
            <a:off x="220133" y="6104466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NW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8534400" y="6104466"/>
            <a:ext cx="458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27943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99" y="4172121"/>
            <a:ext cx="4282424" cy="2809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6222788" y="6052217"/>
            <a:ext cx="179506" cy="15937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164573" y="2470695"/>
            <a:ext cx="149271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 smtClean="0"/>
              <a:t>manto-pliegue</a:t>
            </a: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 </a:t>
            </a:r>
            <a:r>
              <a:rPr lang="en-US" altLang="ja-JP" dirty="0"/>
              <a:t>de </a:t>
            </a:r>
            <a:r>
              <a:rPr lang="en-US" altLang="ja-JP" dirty="0" err="1" smtClean="0"/>
              <a:t>Morcles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5409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026" descr="Glarus th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990600"/>
            <a:ext cx="877252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1027" descr="Glarus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616325"/>
            <a:ext cx="4259262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1029" descr="Glarus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624263"/>
            <a:ext cx="448786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120650" y="365125"/>
            <a:ext cx="663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400">
                <a:latin typeface="Sand" charset="0"/>
              </a:rPr>
              <a:t>Manto de Glarus / </a:t>
            </a:r>
            <a:r>
              <a:rPr lang="es-ES_tradnl" sz="2400" i="1">
                <a:latin typeface="Sand" charset="0"/>
              </a:rPr>
              <a:t>Glarus nappe</a:t>
            </a:r>
            <a:r>
              <a:rPr lang="es-ES_tradnl" sz="2400">
                <a:latin typeface="Sand" charset="0"/>
              </a:rPr>
              <a:t> (Alpes Suizos)</a:t>
            </a:r>
            <a:endParaRPr lang="es-ES_tradnl" sz="2400">
              <a:latin typeface="Times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39696" y="1276350"/>
            <a:ext cx="20762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8000"/>
                </a:solidFill>
                <a:latin typeface="Chalkboard"/>
                <a:cs typeface="Chalkboard"/>
              </a:rPr>
              <a:t>Permico (ca. 270Ma)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2279632" y="2211401"/>
            <a:ext cx="15568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Chalkboard"/>
                <a:cs typeface="Chalkboard"/>
              </a:rPr>
              <a:t>Eoceno (50Ma)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#10;Glarus 2.jpeg                                                  000384AEMacintosh HD                   BCEA89E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092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Agrupar 34"/>
          <p:cNvGrpSpPr/>
          <p:nvPr/>
        </p:nvGrpSpPr>
        <p:grpSpPr>
          <a:xfrm>
            <a:off x="44450" y="1752600"/>
            <a:ext cx="8032750" cy="704850"/>
            <a:chOff x="44450" y="1752600"/>
            <a:chExt cx="8032750" cy="704850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4419600" y="1752600"/>
              <a:ext cx="3657600" cy="152400"/>
            </a:xfrm>
            <a:custGeom>
              <a:avLst/>
              <a:gdLst>
                <a:gd name="T0" fmla="*/ 0 w 2304"/>
                <a:gd name="T1" fmla="*/ 96 h 96"/>
                <a:gd name="T2" fmla="*/ 336 w 2304"/>
                <a:gd name="T3" fmla="*/ 48 h 96"/>
                <a:gd name="T4" fmla="*/ 960 w 2304"/>
                <a:gd name="T5" fmla="*/ 0 h 96"/>
                <a:gd name="T6" fmla="*/ 1440 w 2304"/>
                <a:gd name="T7" fmla="*/ 0 h 96"/>
                <a:gd name="T8" fmla="*/ 1872 w 2304"/>
                <a:gd name="T9" fmla="*/ 48 h 96"/>
                <a:gd name="T10" fmla="*/ 2304 w 2304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4"/>
                <a:gd name="T19" fmla="*/ 0 h 96"/>
                <a:gd name="T20" fmla="*/ 2304 w 2304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4" h="96">
                  <a:moveTo>
                    <a:pt x="0" y="96"/>
                  </a:moveTo>
                  <a:lnTo>
                    <a:pt x="336" y="48"/>
                  </a:lnTo>
                  <a:lnTo>
                    <a:pt x="960" y="0"/>
                  </a:lnTo>
                  <a:lnTo>
                    <a:pt x="1440" y="0"/>
                  </a:lnTo>
                  <a:lnTo>
                    <a:pt x="1872" y="48"/>
                  </a:lnTo>
                  <a:lnTo>
                    <a:pt x="2304" y="96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4450" y="2057400"/>
              <a:ext cx="4075113" cy="400050"/>
              <a:chOff x="28" y="1200"/>
              <a:chExt cx="2567" cy="252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940" y="1200"/>
                <a:ext cx="1655" cy="132"/>
              </a:xfrm>
              <a:custGeom>
                <a:avLst/>
                <a:gdLst>
                  <a:gd name="T0" fmla="*/ 1652 w 1655"/>
                  <a:gd name="T1" fmla="*/ 0 h 132"/>
                  <a:gd name="T2" fmla="*/ 1524 w 1655"/>
                  <a:gd name="T3" fmla="*/ 8 h 132"/>
                  <a:gd name="T4" fmla="*/ 1120 w 1655"/>
                  <a:gd name="T5" fmla="*/ 36 h 132"/>
                  <a:gd name="T6" fmla="*/ 1004 w 1655"/>
                  <a:gd name="T7" fmla="*/ 44 h 132"/>
                  <a:gd name="T8" fmla="*/ 772 w 1655"/>
                  <a:gd name="T9" fmla="*/ 48 h 132"/>
                  <a:gd name="T10" fmla="*/ 688 w 1655"/>
                  <a:gd name="T11" fmla="*/ 64 h 132"/>
                  <a:gd name="T12" fmla="*/ 412 w 1655"/>
                  <a:gd name="T13" fmla="*/ 96 h 132"/>
                  <a:gd name="T14" fmla="*/ 148 w 1655"/>
                  <a:gd name="T15" fmla="*/ 120 h 132"/>
                  <a:gd name="T16" fmla="*/ 0 w 1655"/>
                  <a:gd name="T17" fmla="*/ 132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55"/>
                  <a:gd name="T28" fmla="*/ 0 h 132"/>
                  <a:gd name="T29" fmla="*/ 1655 w 1655"/>
                  <a:gd name="T30" fmla="*/ 132 h 1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55" h="132">
                    <a:moveTo>
                      <a:pt x="1652" y="0"/>
                    </a:moveTo>
                    <a:cubicBezTo>
                      <a:pt x="1540" y="23"/>
                      <a:pt x="1655" y="4"/>
                      <a:pt x="1524" y="8"/>
                    </a:cubicBezTo>
                    <a:cubicBezTo>
                      <a:pt x="1390" y="11"/>
                      <a:pt x="1252" y="23"/>
                      <a:pt x="1120" y="36"/>
                    </a:cubicBezTo>
                    <a:cubicBezTo>
                      <a:pt x="1087" y="25"/>
                      <a:pt x="1039" y="44"/>
                      <a:pt x="1004" y="44"/>
                    </a:cubicBezTo>
                    <a:cubicBezTo>
                      <a:pt x="922" y="46"/>
                      <a:pt x="852" y="52"/>
                      <a:pt x="772" y="48"/>
                    </a:cubicBezTo>
                    <a:cubicBezTo>
                      <a:pt x="741" y="50"/>
                      <a:pt x="715" y="50"/>
                      <a:pt x="688" y="64"/>
                    </a:cubicBezTo>
                    <a:cubicBezTo>
                      <a:pt x="558" y="85"/>
                      <a:pt x="516" y="87"/>
                      <a:pt x="412" y="96"/>
                    </a:cubicBezTo>
                    <a:cubicBezTo>
                      <a:pt x="325" y="110"/>
                      <a:pt x="235" y="116"/>
                      <a:pt x="148" y="120"/>
                    </a:cubicBezTo>
                    <a:cubicBezTo>
                      <a:pt x="91" y="117"/>
                      <a:pt x="31" y="130"/>
                      <a:pt x="0" y="132"/>
                    </a:cubicBez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28" y="1336"/>
                <a:ext cx="892" cy="116"/>
              </a:xfrm>
              <a:custGeom>
                <a:avLst/>
                <a:gdLst>
                  <a:gd name="T0" fmla="*/ 0 w 892"/>
                  <a:gd name="T1" fmla="*/ 116 h 116"/>
                  <a:gd name="T2" fmla="*/ 396 w 892"/>
                  <a:gd name="T3" fmla="*/ 52 h 116"/>
                  <a:gd name="T4" fmla="*/ 596 w 892"/>
                  <a:gd name="T5" fmla="*/ 44 h 116"/>
                  <a:gd name="T6" fmla="*/ 716 w 892"/>
                  <a:gd name="T7" fmla="*/ 28 h 116"/>
                  <a:gd name="T8" fmla="*/ 852 w 892"/>
                  <a:gd name="T9" fmla="*/ 8 h 116"/>
                  <a:gd name="T10" fmla="*/ 892 w 892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2"/>
                  <a:gd name="T19" fmla="*/ 0 h 116"/>
                  <a:gd name="T20" fmla="*/ 892 w 892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2" h="116">
                    <a:moveTo>
                      <a:pt x="0" y="116"/>
                    </a:moveTo>
                    <a:cubicBezTo>
                      <a:pt x="132" y="97"/>
                      <a:pt x="260" y="58"/>
                      <a:pt x="396" y="52"/>
                    </a:cubicBezTo>
                    <a:cubicBezTo>
                      <a:pt x="462" y="48"/>
                      <a:pt x="596" y="44"/>
                      <a:pt x="596" y="44"/>
                    </a:cubicBezTo>
                    <a:cubicBezTo>
                      <a:pt x="636" y="37"/>
                      <a:pt x="675" y="31"/>
                      <a:pt x="716" y="28"/>
                    </a:cubicBezTo>
                    <a:cubicBezTo>
                      <a:pt x="761" y="18"/>
                      <a:pt x="806" y="14"/>
                      <a:pt x="852" y="8"/>
                    </a:cubicBezTo>
                    <a:cubicBezTo>
                      <a:pt x="862" y="6"/>
                      <a:pt x="885" y="1"/>
                      <a:pt x="892" y="0"/>
                    </a:cubicBez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763000" y="92075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>
                <a:solidFill>
                  <a:schemeClr val="accent1"/>
                </a:solidFill>
              </a:rPr>
              <a:t>31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73901" y="400992"/>
            <a:ext cx="81842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>
                <a:latin typeface="Chalkboard"/>
                <a:cs typeface="Chalkboard"/>
              </a:rPr>
              <a:t>rocas volcánicas del Permico (Formación Verucano) cabalgadas encima de turbiditas (formación Flysch) Terciarias</a:t>
            </a:r>
          </a:p>
        </p:txBody>
      </p:sp>
      <p:pic>
        <p:nvPicPr>
          <p:cNvPr id="13" name="Picture 11" descr="bailey2.jpg                                                    0001BBF0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5"/>
          <a:stretch>
            <a:fillRect/>
          </a:stretch>
        </p:blipFill>
        <p:spPr bwMode="auto">
          <a:xfrm>
            <a:off x="0" y="3797300"/>
            <a:ext cx="9144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>
            <a:off x="1684338" y="4152900"/>
            <a:ext cx="7031038" cy="1333500"/>
          </a:xfrm>
          <a:custGeom>
            <a:avLst/>
            <a:gdLst>
              <a:gd name="T0" fmla="*/ 923 w 4429"/>
              <a:gd name="T1" fmla="*/ 664 h 840"/>
              <a:gd name="T2" fmla="*/ 1323 w 4429"/>
              <a:gd name="T3" fmla="*/ 656 h 840"/>
              <a:gd name="T4" fmla="*/ 1675 w 4429"/>
              <a:gd name="T5" fmla="*/ 600 h 840"/>
              <a:gd name="T6" fmla="*/ 1731 w 4429"/>
              <a:gd name="T7" fmla="*/ 640 h 840"/>
              <a:gd name="T8" fmla="*/ 1779 w 4429"/>
              <a:gd name="T9" fmla="*/ 608 h 840"/>
              <a:gd name="T10" fmla="*/ 1915 w 4429"/>
              <a:gd name="T11" fmla="*/ 584 h 840"/>
              <a:gd name="T12" fmla="*/ 2067 w 4429"/>
              <a:gd name="T13" fmla="*/ 560 h 840"/>
              <a:gd name="T14" fmla="*/ 2323 w 4429"/>
              <a:gd name="T15" fmla="*/ 512 h 840"/>
              <a:gd name="T16" fmla="*/ 2491 w 4429"/>
              <a:gd name="T17" fmla="*/ 504 h 840"/>
              <a:gd name="T18" fmla="*/ 2587 w 4429"/>
              <a:gd name="T19" fmla="*/ 456 h 840"/>
              <a:gd name="T20" fmla="*/ 2827 w 4429"/>
              <a:gd name="T21" fmla="*/ 496 h 840"/>
              <a:gd name="T22" fmla="*/ 2859 w 4429"/>
              <a:gd name="T23" fmla="*/ 448 h 840"/>
              <a:gd name="T24" fmla="*/ 2899 w 4429"/>
              <a:gd name="T25" fmla="*/ 432 h 840"/>
              <a:gd name="T26" fmla="*/ 3051 w 4429"/>
              <a:gd name="T27" fmla="*/ 432 h 840"/>
              <a:gd name="T28" fmla="*/ 3147 w 4429"/>
              <a:gd name="T29" fmla="*/ 392 h 840"/>
              <a:gd name="T30" fmla="*/ 3307 w 4429"/>
              <a:gd name="T31" fmla="*/ 392 h 840"/>
              <a:gd name="T32" fmla="*/ 3291 w 4429"/>
              <a:gd name="T33" fmla="*/ 320 h 840"/>
              <a:gd name="T34" fmla="*/ 3547 w 4429"/>
              <a:gd name="T35" fmla="*/ 360 h 840"/>
              <a:gd name="T36" fmla="*/ 3659 w 4429"/>
              <a:gd name="T37" fmla="*/ 360 h 840"/>
              <a:gd name="T38" fmla="*/ 3619 w 4429"/>
              <a:gd name="T39" fmla="*/ 328 h 840"/>
              <a:gd name="T40" fmla="*/ 3123 w 4429"/>
              <a:gd name="T41" fmla="*/ 176 h 840"/>
              <a:gd name="T42" fmla="*/ 2643 w 4429"/>
              <a:gd name="T43" fmla="*/ 100 h 840"/>
              <a:gd name="T44" fmla="*/ 2019 w 4429"/>
              <a:gd name="T45" fmla="*/ 144 h 840"/>
              <a:gd name="T46" fmla="*/ 1675 w 4429"/>
              <a:gd name="T47" fmla="*/ 264 h 840"/>
              <a:gd name="T48" fmla="*/ 1479 w 4429"/>
              <a:gd name="T49" fmla="*/ 284 h 840"/>
              <a:gd name="T50" fmla="*/ 1167 w 4429"/>
              <a:gd name="T51" fmla="*/ 300 h 840"/>
              <a:gd name="T52" fmla="*/ 427 w 4429"/>
              <a:gd name="T53" fmla="*/ 408 h 840"/>
              <a:gd name="T54" fmla="*/ 347 w 4429"/>
              <a:gd name="T55" fmla="*/ 424 h 840"/>
              <a:gd name="T56" fmla="*/ 131 w 4429"/>
              <a:gd name="T57" fmla="*/ 352 h 840"/>
              <a:gd name="T58" fmla="*/ 523 w 4429"/>
              <a:gd name="T59" fmla="*/ 264 h 840"/>
              <a:gd name="T60" fmla="*/ 1483 w 4429"/>
              <a:gd name="T61" fmla="*/ 176 h 840"/>
              <a:gd name="T62" fmla="*/ 1915 w 4429"/>
              <a:gd name="T63" fmla="*/ 72 h 840"/>
              <a:gd name="T64" fmla="*/ 2099 w 4429"/>
              <a:gd name="T65" fmla="*/ 40 h 840"/>
              <a:gd name="T66" fmla="*/ 2587 w 4429"/>
              <a:gd name="T67" fmla="*/ 8 h 840"/>
              <a:gd name="T68" fmla="*/ 3059 w 4429"/>
              <a:gd name="T69" fmla="*/ 60 h 840"/>
              <a:gd name="T70" fmla="*/ 3595 w 4429"/>
              <a:gd name="T71" fmla="*/ 192 h 840"/>
              <a:gd name="T72" fmla="*/ 4131 w 4429"/>
              <a:gd name="T73" fmla="*/ 408 h 840"/>
              <a:gd name="T74" fmla="*/ 4387 w 4429"/>
              <a:gd name="T75" fmla="*/ 512 h 840"/>
              <a:gd name="T76" fmla="*/ 4411 w 4429"/>
              <a:gd name="T77" fmla="*/ 840 h 840"/>
              <a:gd name="T78" fmla="*/ 779 w 4429"/>
              <a:gd name="T79" fmla="*/ 696 h 8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429"/>
              <a:gd name="T121" fmla="*/ 0 h 840"/>
              <a:gd name="T122" fmla="*/ 4429 w 4429"/>
              <a:gd name="T123" fmla="*/ 840 h 8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429" h="840">
                <a:moveTo>
                  <a:pt x="779" y="696"/>
                </a:moveTo>
                <a:cubicBezTo>
                  <a:pt x="820" y="668"/>
                  <a:pt x="873" y="670"/>
                  <a:pt x="923" y="664"/>
                </a:cubicBezTo>
                <a:cubicBezTo>
                  <a:pt x="965" y="658"/>
                  <a:pt x="1051" y="648"/>
                  <a:pt x="1051" y="648"/>
                </a:cubicBezTo>
                <a:cubicBezTo>
                  <a:pt x="1142" y="659"/>
                  <a:pt x="1231" y="669"/>
                  <a:pt x="1323" y="656"/>
                </a:cubicBezTo>
                <a:cubicBezTo>
                  <a:pt x="1392" y="632"/>
                  <a:pt x="1473" y="608"/>
                  <a:pt x="1547" y="608"/>
                </a:cubicBezTo>
                <a:cubicBezTo>
                  <a:pt x="1589" y="605"/>
                  <a:pt x="1632" y="595"/>
                  <a:pt x="1675" y="600"/>
                </a:cubicBezTo>
                <a:cubicBezTo>
                  <a:pt x="1683" y="600"/>
                  <a:pt x="1676" y="619"/>
                  <a:pt x="1683" y="624"/>
                </a:cubicBezTo>
                <a:cubicBezTo>
                  <a:pt x="1696" y="633"/>
                  <a:pt x="1731" y="640"/>
                  <a:pt x="1731" y="640"/>
                </a:cubicBezTo>
                <a:cubicBezTo>
                  <a:pt x="1741" y="637"/>
                  <a:pt x="1753" y="638"/>
                  <a:pt x="1763" y="632"/>
                </a:cubicBezTo>
                <a:cubicBezTo>
                  <a:pt x="1771" y="626"/>
                  <a:pt x="1769" y="611"/>
                  <a:pt x="1779" y="608"/>
                </a:cubicBezTo>
                <a:cubicBezTo>
                  <a:pt x="1784" y="606"/>
                  <a:pt x="1827" y="621"/>
                  <a:pt x="1835" y="624"/>
                </a:cubicBezTo>
                <a:cubicBezTo>
                  <a:pt x="1864" y="614"/>
                  <a:pt x="1884" y="588"/>
                  <a:pt x="1915" y="584"/>
                </a:cubicBezTo>
                <a:cubicBezTo>
                  <a:pt x="1944" y="579"/>
                  <a:pt x="1973" y="578"/>
                  <a:pt x="2003" y="576"/>
                </a:cubicBezTo>
                <a:cubicBezTo>
                  <a:pt x="2024" y="570"/>
                  <a:pt x="2051" y="575"/>
                  <a:pt x="2067" y="560"/>
                </a:cubicBezTo>
                <a:cubicBezTo>
                  <a:pt x="2091" y="535"/>
                  <a:pt x="2103" y="520"/>
                  <a:pt x="2139" y="520"/>
                </a:cubicBezTo>
                <a:cubicBezTo>
                  <a:pt x="2251" y="552"/>
                  <a:pt x="2243" y="564"/>
                  <a:pt x="2323" y="512"/>
                </a:cubicBezTo>
                <a:cubicBezTo>
                  <a:pt x="2334" y="477"/>
                  <a:pt x="2351" y="472"/>
                  <a:pt x="2387" y="472"/>
                </a:cubicBezTo>
                <a:cubicBezTo>
                  <a:pt x="2421" y="482"/>
                  <a:pt x="2454" y="500"/>
                  <a:pt x="2491" y="504"/>
                </a:cubicBezTo>
                <a:cubicBezTo>
                  <a:pt x="2504" y="505"/>
                  <a:pt x="2575" y="486"/>
                  <a:pt x="2603" y="480"/>
                </a:cubicBezTo>
                <a:cubicBezTo>
                  <a:pt x="2597" y="472"/>
                  <a:pt x="2584" y="465"/>
                  <a:pt x="2587" y="456"/>
                </a:cubicBezTo>
                <a:cubicBezTo>
                  <a:pt x="2591" y="436"/>
                  <a:pt x="2630" y="454"/>
                  <a:pt x="2635" y="456"/>
                </a:cubicBezTo>
                <a:cubicBezTo>
                  <a:pt x="2698" y="474"/>
                  <a:pt x="2761" y="482"/>
                  <a:pt x="2827" y="496"/>
                </a:cubicBezTo>
                <a:cubicBezTo>
                  <a:pt x="2840" y="493"/>
                  <a:pt x="2859" y="499"/>
                  <a:pt x="2867" y="488"/>
                </a:cubicBezTo>
                <a:cubicBezTo>
                  <a:pt x="2874" y="476"/>
                  <a:pt x="2859" y="461"/>
                  <a:pt x="2859" y="448"/>
                </a:cubicBezTo>
                <a:cubicBezTo>
                  <a:pt x="2859" y="439"/>
                  <a:pt x="2864" y="432"/>
                  <a:pt x="2867" y="424"/>
                </a:cubicBezTo>
                <a:cubicBezTo>
                  <a:pt x="2877" y="426"/>
                  <a:pt x="2899" y="432"/>
                  <a:pt x="2899" y="432"/>
                </a:cubicBezTo>
                <a:cubicBezTo>
                  <a:pt x="2939" y="424"/>
                  <a:pt x="2978" y="408"/>
                  <a:pt x="3019" y="408"/>
                </a:cubicBezTo>
                <a:cubicBezTo>
                  <a:pt x="3032" y="408"/>
                  <a:pt x="3037" y="430"/>
                  <a:pt x="3051" y="432"/>
                </a:cubicBezTo>
                <a:cubicBezTo>
                  <a:pt x="3085" y="436"/>
                  <a:pt x="3120" y="426"/>
                  <a:pt x="3155" y="424"/>
                </a:cubicBezTo>
                <a:cubicBezTo>
                  <a:pt x="3152" y="413"/>
                  <a:pt x="3143" y="402"/>
                  <a:pt x="3147" y="392"/>
                </a:cubicBezTo>
                <a:cubicBezTo>
                  <a:pt x="3157" y="361"/>
                  <a:pt x="3246" y="394"/>
                  <a:pt x="3267" y="400"/>
                </a:cubicBezTo>
                <a:cubicBezTo>
                  <a:pt x="3280" y="397"/>
                  <a:pt x="3295" y="399"/>
                  <a:pt x="3307" y="392"/>
                </a:cubicBezTo>
                <a:cubicBezTo>
                  <a:pt x="3331" y="375"/>
                  <a:pt x="3304" y="355"/>
                  <a:pt x="3299" y="344"/>
                </a:cubicBezTo>
                <a:cubicBezTo>
                  <a:pt x="3295" y="336"/>
                  <a:pt x="3283" y="323"/>
                  <a:pt x="3291" y="320"/>
                </a:cubicBezTo>
                <a:cubicBezTo>
                  <a:pt x="3303" y="313"/>
                  <a:pt x="3331" y="328"/>
                  <a:pt x="3331" y="328"/>
                </a:cubicBezTo>
                <a:cubicBezTo>
                  <a:pt x="3403" y="338"/>
                  <a:pt x="3475" y="346"/>
                  <a:pt x="3547" y="360"/>
                </a:cubicBezTo>
                <a:cubicBezTo>
                  <a:pt x="3575" y="365"/>
                  <a:pt x="3627" y="392"/>
                  <a:pt x="3627" y="392"/>
                </a:cubicBezTo>
                <a:cubicBezTo>
                  <a:pt x="3643" y="386"/>
                  <a:pt x="3663" y="386"/>
                  <a:pt x="3659" y="360"/>
                </a:cubicBezTo>
                <a:cubicBezTo>
                  <a:pt x="3657" y="350"/>
                  <a:pt x="3650" y="342"/>
                  <a:pt x="3643" y="336"/>
                </a:cubicBezTo>
                <a:cubicBezTo>
                  <a:pt x="3636" y="330"/>
                  <a:pt x="3619" y="328"/>
                  <a:pt x="3619" y="328"/>
                </a:cubicBezTo>
                <a:cubicBezTo>
                  <a:pt x="3515" y="290"/>
                  <a:pt x="3411" y="250"/>
                  <a:pt x="3307" y="216"/>
                </a:cubicBezTo>
                <a:cubicBezTo>
                  <a:pt x="3248" y="196"/>
                  <a:pt x="3181" y="197"/>
                  <a:pt x="3123" y="176"/>
                </a:cubicBezTo>
                <a:cubicBezTo>
                  <a:pt x="3075" y="158"/>
                  <a:pt x="2991" y="144"/>
                  <a:pt x="2967" y="136"/>
                </a:cubicBezTo>
                <a:cubicBezTo>
                  <a:pt x="2859" y="127"/>
                  <a:pt x="2749" y="117"/>
                  <a:pt x="2643" y="100"/>
                </a:cubicBezTo>
                <a:cubicBezTo>
                  <a:pt x="2539" y="104"/>
                  <a:pt x="2467" y="96"/>
                  <a:pt x="2379" y="96"/>
                </a:cubicBezTo>
                <a:cubicBezTo>
                  <a:pt x="2259" y="103"/>
                  <a:pt x="2138" y="129"/>
                  <a:pt x="2019" y="144"/>
                </a:cubicBezTo>
                <a:cubicBezTo>
                  <a:pt x="1965" y="150"/>
                  <a:pt x="1907" y="180"/>
                  <a:pt x="1855" y="196"/>
                </a:cubicBezTo>
                <a:cubicBezTo>
                  <a:pt x="1799" y="236"/>
                  <a:pt x="1723" y="248"/>
                  <a:pt x="1675" y="264"/>
                </a:cubicBezTo>
                <a:cubicBezTo>
                  <a:pt x="1662" y="270"/>
                  <a:pt x="1627" y="280"/>
                  <a:pt x="1591" y="280"/>
                </a:cubicBezTo>
                <a:cubicBezTo>
                  <a:pt x="1547" y="300"/>
                  <a:pt x="1498" y="284"/>
                  <a:pt x="1479" y="284"/>
                </a:cubicBezTo>
                <a:cubicBezTo>
                  <a:pt x="1399" y="292"/>
                  <a:pt x="1383" y="288"/>
                  <a:pt x="1347" y="292"/>
                </a:cubicBezTo>
                <a:cubicBezTo>
                  <a:pt x="1295" y="288"/>
                  <a:pt x="1231" y="296"/>
                  <a:pt x="1167" y="300"/>
                </a:cubicBezTo>
                <a:cubicBezTo>
                  <a:pt x="1019" y="324"/>
                  <a:pt x="914" y="352"/>
                  <a:pt x="771" y="352"/>
                </a:cubicBezTo>
                <a:cubicBezTo>
                  <a:pt x="656" y="370"/>
                  <a:pt x="540" y="382"/>
                  <a:pt x="427" y="408"/>
                </a:cubicBezTo>
                <a:cubicBezTo>
                  <a:pt x="417" y="410"/>
                  <a:pt x="420" y="430"/>
                  <a:pt x="411" y="432"/>
                </a:cubicBezTo>
                <a:cubicBezTo>
                  <a:pt x="389" y="436"/>
                  <a:pt x="368" y="426"/>
                  <a:pt x="347" y="424"/>
                </a:cubicBezTo>
                <a:cubicBezTo>
                  <a:pt x="241" y="435"/>
                  <a:pt x="148" y="439"/>
                  <a:pt x="43" y="424"/>
                </a:cubicBezTo>
                <a:cubicBezTo>
                  <a:pt x="0" y="360"/>
                  <a:pt x="90" y="365"/>
                  <a:pt x="131" y="352"/>
                </a:cubicBezTo>
                <a:cubicBezTo>
                  <a:pt x="186" y="333"/>
                  <a:pt x="243" y="328"/>
                  <a:pt x="299" y="312"/>
                </a:cubicBezTo>
                <a:cubicBezTo>
                  <a:pt x="373" y="289"/>
                  <a:pt x="443" y="264"/>
                  <a:pt x="523" y="264"/>
                </a:cubicBezTo>
                <a:cubicBezTo>
                  <a:pt x="733" y="233"/>
                  <a:pt x="914" y="211"/>
                  <a:pt x="1123" y="200"/>
                </a:cubicBezTo>
                <a:cubicBezTo>
                  <a:pt x="1242" y="185"/>
                  <a:pt x="1363" y="187"/>
                  <a:pt x="1483" y="176"/>
                </a:cubicBezTo>
                <a:cubicBezTo>
                  <a:pt x="1533" y="171"/>
                  <a:pt x="1583" y="160"/>
                  <a:pt x="1635" y="160"/>
                </a:cubicBezTo>
                <a:cubicBezTo>
                  <a:pt x="1728" y="130"/>
                  <a:pt x="1820" y="95"/>
                  <a:pt x="1915" y="72"/>
                </a:cubicBezTo>
                <a:cubicBezTo>
                  <a:pt x="1928" y="68"/>
                  <a:pt x="1993" y="56"/>
                  <a:pt x="2007" y="56"/>
                </a:cubicBezTo>
                <a:cubicBezTo>
                  <a:pt x="2031" y="52"/>
                  <a:pt x="2052" y="48"/>
                  <a:pt x="2099" y="40"/>
                </a:cubicBezTo>
                <a:cubicBezTo>
                  <a:pt x="2181" y="25"/>
                  <a:pt x="2265" y="20"/>
                  <a:pt x="2347" y="0"/>
                </a:cubicBezTo>
                <a:cubicBezTo>
                  <a:pt x="2427" y="2"/>
                  <a:pt x="2507" y="3"/>
                  <a:pt x="2587" y="8"/>
                </a:cubicBezTo>
                <a:cubicBezTo>
                  <a:pt x="2686" y="13"/>
                  <a:pt x="2787" y="18"/>
                  <a:pt x="2887" y="32"/>
                </a:cubicBezTo>
                <a:cubicBezTo>
                  <a:pt x="2917" y="36"/>
                  <a:pt x="3028" y="60"/>
                  <a:pt x="3059" y="60"/>
                </a:cubicBezTo>
                <a:cubicBezTo>
                  <a:pt x="3185" y="67"/>
                  <a:pt x="3240" y="94"/>
                  <a:pt x="3363" y="128"/>
                </a:cubicBezTo>
                <a:cubicBezTo>
                  <a:pt x="3441" y="149"/>
                  <a:pt x="3514" y="178"/>
                  <a:pt x="3595" y="192"/>
                </a:cubicBezTo>
                <a:cubicBezTo>
                  <a:pt x="3725" y="244"/>
                  <a:pt x="3856" y="290"/>
                  <a:pt x="3987" y="344"/>
                </a:cubicBezTo>
                <a:cubicBezTo>
                  <a:pt x="4037" y="364"/>
                  <a:pt x="4077" y="394"/>
                  <a:pt x="4131" y="408"/>
                </a:cubicBezTo>
                <a:cubicBezTo>
                  <a:pt x="4196" y="451"/>
                  <a:pt x="4286" y="476"/>
                  <a:pt x="4363" y="496"/>
                </a:cubicBezTo>
                <a:cubicBezTo>
                  <a:pt x="4371" y="501"/>
                  <a:pt x="4377" y="508"/>
                  <a:pt x="4387" y="512"/>
                </a:cubicBezTo>
                <a:cubicBezTo>
                  <a:pt x="4429" y="527"/>
                  <a:pt x="4427" y="504"/>
                  <a:pt x="4427" y="528"/>
                </a:cubicBezTo>
                <a:lnTo>
                  <a:pt x="4411" y="840"/>
                </a:lnTo>
                <a:lnTo>
                  <a:pt x="763" y="840"/>
                </a:lnTo>
                <a:lnTo>
                  <a:pt x="779" y="696"/>
                </a:lnTo>
                <a:close/>
              </a:path>
            </a:pathLst>
          </a:custGeom>
          <a:solidFill>
            <a:srgbClr val="FF7518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2508250" y="4375150"/>
            <a:ext cx="4927600" cy="869950"/>
          </a:xfrm>
          <a:custGeom>
            <a:avLst/>
            <a:gdLst>
              <a:gd name="T0" fmla="*/ 2372 w 3104"/>
              <a:gd name="T1" fmla="*/ 4 h 548"/>
              <a:gd name="T2" fmla="*/ 2300 w 3104"/>
              <a:gd name="T3" fmla="*/ 24 h 548"/>
              <a:gd name="T4" fmla="*/ 2400 w 3104"/>
              <a:gd name="T5" fmla="*/ 88 h 548"/>
              <a:gd name="T6" fmla="*/ 2252 w 3104"/>
              <a:gd name="T7" fmla="*/ 68 h 548"/>
              <a:gd name="T8" fmla="*/ 2232 w 3104"/>
              <a:gd name="T9" fmla="*/ 76 h 548"/>
              <a:gd name="T10" fmla="*/ 2292 w 3104"/>
              <a:gd name="T11" fmla="*/ 128 h 548"/>
              <a:gd name="T12" fmla="*/ 2244 w 3104"/>
              <a:gd name="T13" fmla="*/ 140 h 548"/>
              <a:gd name="T14" fmla="*/ 2044 w 3104"/>
              <a:gd name="T15" fmla="*/ 108 h 548"/>
              <a:gd name="T16" fmla="*/ 2108 w 3104"/>
              <a:gd name="T17" fmla="*/ 180 h 548"/>
              <a:gd name="T18" fmla="*/ 2088 w 3104"/>
              <a:gd name="T19" fmla="*/ 200 h 548"/>
              <a:gd name="T20" fmla="*/ 1768 w 3104"/>
              <a:gd name="T21" fmla="*/ 116 h 548"/>
              <a:gd name="T22" fmla="*/ 1676 w 3104"/>
              <a:gd name="T23" fmla="*/ 124 h 548"/>
              <a:gd name="T24" fmla="*/ 1800 w 3104"/>
              <a:gd name="T25" fmla="*/ 196 h 548"/>
              <a:gd name="T26" fmla="*/ 1496 w 3104"/>
              <a:gd name="T27" fmla="*/ 160 h 548"/>
              <a:gd name="T28" fmla="*/ 1480 w 3104"/>
              <a:gd name="T29" fmla="*/ 212 h 548"/>
              <a:gd name="T30" fmla="*/ 1320 w 3104"/>
              <a:gd name="T31" fmla="*/ 196 h 548"/>
              <a:gd name="T32" fmla="*/ 1236 w 3104"/>
              <a:gd name="T33" fmla="*/ 204 h 548"/>
              <a:gd name="T34" fmla="*/ 1084 w 3104"/>
              <a:gd name="T35" fmla="*/ 236 h 548"/>
              <a:gd name="T36" fmla="*/ 1148 w 3104"/>
              <a:gd name="T37" fmla="*/ 296 h 548"/>
              <a:gd name="T38" fmla="*/ 1180 w 3104"/>
              <a:gd name="T39" fmla="*/ 336 h 548"/>
              <a:gd name="T40" fmla="*/ 884 w 3104"/>
              <a:gd name="T41" fmla="*/ 320 h 548"/>
              <a:gd name="T42" fmla="*/ 552 w 3104"/>
              <a:gd name="T43" fmla="*/ 372 h 548"/>
              <a:gd name="T44" fmla="*/ 132 w 3104"/>
              <a:gd name="T45" fmla="*/ 392 h 548"/>
              <a:gd name="T46" fmla="*/ 40 w 3104"/>
              <a:gd name="T47" fmla="*/ 412 h 548"/>
              <a:gd name="T48" fmla="*/ 0 w 3104"/>
              <a:gd name="T49" fmla="*/ 452 h 548"/>
              <a:gd name="T50" fmla="*/ 152 w 3104"/>
              <a:gd name="T51" fmla="*/ 524 h 548"/>
              <a:gd name="T52" fmla="*/ 404 w 3104"/>
              <a:gd name="T53" fmla="*/ 488 h 548"/>
              <a:gd name="T54" fmla="*/ 884 w 3104"/>
              <a:gd name="T55" fmla="*/ 460 h 548"/>
              <a:gd name="T56" fmla="*/ 1120 w 3104"/>
              <a:gd name="T57" fmla="*/ 452 h 548"/>
              <a:gd name="T58" fmla="*/ 1256 w 3104"/>
              <a:gd name="T59" fmla="*/ 444 h 548"/>
              <a:gd name="T60" fmla="*/ 1500 w 3104"/>
              <a:gd name="T61" fmla="*/ 392 h 548"/>
              <a:gd name="T62" fmla="*/ 1540 w 3104"/>
              <a:gd name="T63" fmla="*/ 356 h 548"/>
              <a:gd name="T64" fmla="*/ 1568 w 3104"/>
              <a:gd name="T65" fmla="*/ 328 h 548"/>
              <a:gd name="T66" fmla="*/ 1744 w 3104"/>
              <a:gd name="T67" fmla="*/ 344 h 548"/>
              <a:gd name="T68" fmla="*/ 1736 w 3104"/>
              <a:gd name="T69" fmla="*/ 296 h 548"/>
              <a:gd name="T70" fmla="*/ 1952 w 3104"/>
              <a:gd name="T71" fmla="*/ 332 h 548"/>
              <a:gd name="T72" fmla="*/ 2052 w 3104"/>
              <a:gd name="T73" fmla="*/ 268 h 548"/>
              <a:gd name="T74" fmla="*/ 2260 w 3104"/>
              <a:gd name="T75" fmla="*/ 292 h 548"/>
              <a:gd name="T76" fmla="*/ 2264 w 3104"/>
              <a:gd name="T77" fmla="*/ 268 h 548"/>
              <a:gd name="T78" fmla="*/ 2520 w 3104"/>
              <a:gd name="T79" fmla="*/ 272 h 548"/>
              <a:gd name="T80" fmla="*/ 2536 w 3104"/>
              <a:gd name="T81" fmla="*/ 228 h 548"/>
              <a:gd name="T82" fmla="*/ 2772 w 3104"/>
              <a:gd name="T83" fmla="*/ 240 h 548"/>
              <a:gd name="T84" fmla="*/ 3104 w 3104"/>
              <a:gd name="T85" fmla="*/ 220 h 548"/>
              <a:gd name="T86" fmla="*/ 2944 w 3104"/>
              <a:gd name="T87" fmla="*/ 124 h 548"/>
              <a:gd name="T88" fmla="*/ 2600 w 3104"/>
              <a:gd name="T89" fmla="*/ 60 h 548"/>
              <a:gd name="T90" fmla="*/ 2376 w 3104"/>
              <a:gd name="T91" fmla="*/ 0 h 54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104"/>
              <a:gd name="T139" fmla="*/ 0 h 548"/>
              <a:gd name="T140" fmla="*/ 3104 w 3104"/>
              <a:gd name="T141" fmla="*/ 548 h 54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104" h="548">
                <a:moveTo>
                  <a:pt x="2396" y="8"/>
                </a:moveTo>
                <a:cubicBezTo>
                  <a:pt x="2388" y="6"/>
                  <a:pt x="2380" y="4"/>
                  <a:pt x="2372" y="4"/>
                </a:cubicBezTo>
                <a:cubicBezTo>
                  <a:pt x="2346" y="4"/>
                  <a:pt x="2320" y="1"/>
                  <a:pt x="2296" y="8"/>
                </a:cubicBezTo>
                <a:cubicBezTo>
                  <a:pt x="2290" y="9"/>
                  <a:pt x="2296" y="19"/>
                  <a:pt x="2300" y="24"/>
                </a:cubicBezTo>
                <a:cubicBezTo>
                  <a:pt x="2306" y="31"/>
                  <a:pt x="2316" y="34"/>
                  <a:pt x="2324" y="40"/>
                </a:cubicBezTo>
                <a:cubicBezTo>
                  <a:pt x="2347" y="55"/>
                  <a:pt x="2374" y="79"/>
                  <a:pt x="2400" y="88"/>
                </a:cubicBezTo>
                <a:cubicBezTo>
                  <a:pt x="2413" y="129"/>
                  <a:pt x="2328" y="92"/>
                  <a:pt x="2308" y="88"/>
                </a:cubicBezTo>
                <a:cubicBezTo>
                  <a:pt x="2289" y="78"/>
                  <a:pt x="2271" y="74"/>
                  <a:pt x="2252" y="68"/>
                </a:cubicBezTo>
                <a:cubicBezTo>
                  <a:pt x="2248" y="66"/>
                  <a:pt x="2240" y="64"/>
                  <a:pt x="2240" y="64"/>
                </a:cubicBezTo>
                <a:cubicBezTo>
                  <a:pt x="2237" y="68"/>
                  <a:pt x="2231" y="71"/>
                  <a:pt x="2232" y="76"/>
                </a:cubicBezTo>
                <a:cubicBezTo>
                  <a:pt x="2232" y="81"/>
                  <a:pt x="2240" y="83"/>
                  <a:pt x="2244" y="88"/>
                </a:cubicBezTo>
                <a:cubicBezTo>
                  <a:pt x="2259" y="106"/>
                  <a:pt x="2272" y="114"/>
                  <a:pt x="2292" y="128"/>
                </a:cubicBezTo>
                <a:cubicBezTo>
                  <a:pt x="2305" y="147"/>
                  <a:pt x="2322" y="141"/>
                  <a:pt x="2300" y="156"/>
                </a:cubicBezTo>
                <a:cubicBezTo>
                  <a:pt x="2282" y="150"/>
                  <a:pt x="2262" y="140"/>
                  <a:pt x="2244" y="140"/>
                </a:cubicBezTo>
                <a:cubicBezTo>
                  <a:pt x="2184" y="112"/>
                  <a:pt x="2147" y="89"/>
                  <a:pt x="2092" y="76"/>
                </a:cubicBezTo>
                <a:cubicBezTo>
                  <a:pt x="2064" y="80"/>
                  <a:pt x="2053" y="80"/>
                  <a:pt x="2044" y="108"/>
                </a:cubicBezTo>
                <a:cubicBezTo>
                  <a:pt x="2049" y="116"/>
                  <a:pt x="2053" y="127"/>
                  <a:pt x="2060" y="136"/>
                </a:cubicBezTo>
                <a:cubicBezTo>
                  <a:pt x="2074" y="154"/>
                  <a:pt x="2091" y="163"/>
                  <a:pt x="2108" y="180"/>
                </a:cubicBezTo>
                <a:cubicBezTo>
                  <a:pt x="2109" y="184"/>
                  <a:pt x="2114" y="189"/>
                  <a:pt x="2112" y="192"/>
                </a:cubicBezTo>
                <a:cubicBezTo>
                  <a:pt x="2106" y="197"/>
                  <a:pt x="2088" y="200"/>
                  <a:pt x="2088" y="200"/>
                </a:cubicBezTo>
                <a:cubicBezTo>
                  <a:pt x="2048" y="186"/>
                  <a:pt x="2008" y="178"/>
                  <a:pt x="1968" y="168"/>
                </a:cubicBezTo>
                <a:cubicBezTo>
                  <a:pt x="1900" y="151"/>
                  <a:pt x="1838" y="123"/>
                  <a:pt x="1768" y="116"/>
                </a:cubicBezTo>
                <a:cubicBezTo>
                  <a:pt x="1741" y="117"/>
                  <a:pt x="1714" y="117"/>
                  <a:pt x="1688" y="120"/>
                </a:cubicBezTo>
                <a:cubicBezTo>
                  <a:pt x="1683" y="120"/>
                  <a:pt x="1677" y="120"/>
                  <a:pt x="1676" y="124"/>
                </a:cubicBezTo>
                <a:cubicBezTo>
                  <a:pt x="1667" y="144"/>
                  <a:pt x="1696" y="143"/>
                  <a:pt x="1704" y="148"/>
                </a:cubicBezTo>
                <a:cubicBezTo>
                  <a:pt x="1733" y="167"/>
                  <a:pt x="1770" y="176"/>
                  <a:pt x="1800" y="196"/>
                </a:cubicBezTo>
                <a:cubicBezTo>
                  <a:pt x="1792" y="227"/>
                  <a:pt x="1784" y="212"/>
                  <a:pt x="1760" y="212"/>
                </a:cubicBezTo>
                <a:cubicBezTo>
                  <a:pt x="1685" y="196"/>
                  <a:pt x="1582" y="169"/>
                  <a:pt x="1496" y="160"/>
                </a:cubicBezTo>
                <a:cubicBezTo>
                  <a:pt x="1470" y="162"/>
                  <a:pt x="1444" y="163"/>
                  <a:pt x="1420" y="172"/>
                </a:cubicBezTo>
                <a:cubicBezTo>
                  <a:pt x="1426" y="192"/>
                  <a:pt x="1459" y="205"/>
                  <a:pt x="1480" y="212"/>
                </a:cubicBezTo>
                <a:cubicBezTo>
                  <a:pt x="1497" y="238"/>
                  <a:pt x="1457" y="226"/>
                  <a:pt x="1440" y="224"/>
                </a:cubicBezTo>
                <a:cubicBezTo>
                  <a:pt x="1398" y="218"/>
                  <a:pt x="1361" y="201"/>
                  <a:pt x="1320" y="196"/>
                </a:cubicBezTo>
                <a:cubicBezTo>
                  <a:pt x="1290" y="186"/>
                  <a:pt x="1304" y="190"/>
                  <a:pt x="1280" y="184"/>
                </a:cubicBezTo>
                <a:cubicBezTo>
                  <a:pt x="1257" y="187"/>
                  <a:pt x="1248" y="185"/>
                  <a:pt x="1236" y="204"/>
                </a:cubicBezTo>
                <a:cubicBezTo>
                  <a:pt x="1241" y="219"/>
                  <a:pt x="1249" y="223"/>
                  <a:pt x="1244" y="240"/>
                </a:cubicBezTo>
                <a:cubicBezTo>
                  <a:pt x="1186" y="236"/>
                  <a:pt x="1140" y="231"/>
                  <a:pt x="1084" y="236"/>
                </a:cubicBezTo>
                <a:cubicBezTo>
                  <a:pt x="1046" y="248"/>
                  <a:pt x="1070" y="265"/>
                  <a:pt x="1092" y="276"/>
                </a:cubicBezTo>
                <a:cubicBezTo>
                  <a:pt x="1110" y="282"/>
                  <a:pt x="1129" y="287"/>
                  <a:pt x="1148" y="296"/>
                </a:cubicBezTo>
                <a:cubicBezTo>
                  <a:pt x="1161" y="301"/>
                  <a:pt x="1184" y="320"/>
                  <a:pt x="1184" y="320"/>
                </a:cubicBezTo>
                <a:cubicBezTo>
                  <a:pt x="1182" y="325"/>
                  <a:pt x="1185" y="335"/>
                  <a:pt x="1180" y="336"/>
                </a:cubicBezTo>
                <a:cubicBezTo>
                  <a:pt x="1112" y="344"/>
                  <a:pt x="1044" y="330"/>
                  <a:pt x="976" y="328"/>
                </a:cubicBezTo>
                <a:cubicBezTo>
                  <a:pt x="944" y="325"/>
                  <a:pt x="915" y="320"/>
                  <a:pt x="884" y="320"/>
                </a:cubicBezTo>
                <a:lnTo>
                  <a:pt x="788" y="304"/>
                </a:lnTo>
                <a:cubicBezTo>
                  <a:pt x="624" y="336"/>
                  <a:pt x="596" y="368"/>
                  <a:pt x="552" y="372"/>
                </a:cubicBezTo>
                <a:cubicBezTo>
                  <a:pt x="468" y="368"/>
                  <a:pt x="387" y="370"/>
                  <a:pt x="304" y="376"/>
                </a:cubicBezTo>
                <a:cubicBezTo>
                  <a:pt x="246" y="384"/>
                  <a:pt x="190" y="389"/>
                  <a:pt x="132" y="392"/>
                </a:cubicBezTo>
                <a:cubicBezTo>
                  <a:pt x="114" y="394"/>
                  <a:pt x="78" y="399"/>
                  <a:pt x="64" y="404"/>
                </a:cubicBezTo>
                <a:cubicBezTo>
                  <a:pt x="56" y="406"/>
                  <a:pt x="48" y="409"/>
                  <a:pt x="40" y="412"/>
                </a:cubicBezTo>
                <a:cubicBezTo>
                  <a:pt x="36" y="413"/>
                  <a:pt x="28" y="416"/>
                  <a:pt x="28" y="416"/>
                </a:cubicBezTo>
                <a:cubicBezTo>
                  <a:pt x="12" y="427"/>
                  <a:pt x="6" y="433"/>
                  <a:pt x="0" y="452"/>
                </a:cubicBezTo>
                <a:cubicBezTo>
                  <a:pt x="2" y="477"/>
                  <a:pt x="1" y="537"/>
                  <a:pt x="32" y="548"/>
                </a:cubicBezTo>
                <a:cubicBezTo>
                  <a:pt x="70" y="541"/>
                  <a:pt x="113" y="526"/>
                  <a:pt x="152" y="524"/>
                </a:cubicBezTo>
                <a:cubicBezTo>
                  <a:pt x="211" y="519"/>
                  <a:pt x="277" y="519"/>
                  <a:pt x="336" y="508"/>
                </a:cubicBezTo>
                <a:cubicBezTo>
                  <a:pt x="359" y="503"/>
                  <a:pt x="380" y="492"/>
                  <a:pt x="404" y="488"/>
                </a:cubicBezTo>
                <a:cubicBezTo>
                  <a:pt x="478" y="473"/>
                  <a:pt x="551" y="468"/>
                  <a:pt x="628" y="468"/>
                </a:cubicBezTo>
                <a:cubicBezTo>
                  <a:pt x="713" y="466"/>
                  <a:pt x="799" y="471"/>
                  <a:pt x="884" y="460"/>
                </a:cubicBezTo>
                <a:cubicBezTo>
                  <a:pt x="909" y="456"/>
                  <a:pt x="938" y="442"/>
                  <a:pt x="964" y="436"/>
                </a:cubicBezTo>
                <a:cubicBezTo>
                  <a:pt x="1027" y="438"/>
                  <a:pt x="1063" y="443"/>
                  <a:pt x="1120" y="452"/>
                </a:cubicBezTo>
                <a:cubicBezTo>
                  <a:pt x="1138" y="454"/>
                  <a:pt x="1176" y="460"/>
                  <a:pt x="1176" y="460"/>
                </a:cubicBezTo>
                <a:cubicBezTo>
                  <a:pt x="1198" y="457"/>
                  <a:pt x="1234" y="458"/>
                  <a:pt x="1256" y="444"/>
                </a:cubicBezTo>
                <a:cubicBezTo>
                  <a:pt x="1281" y="426"/>
                  <a:pt x="1313" y="407"/>
                  <a:pt x="1344" y="400"/>
                </a:cubicBezTo>
                <a:cubicBezTo>
                  <a:pt x="1395" y="365"/>
                  <a:pt x="1351" y="392"/>
                  <a:pt x="1500" y="392"/>
                </a:cubicBezTo>
                <a:cubicBezTo>
                  <a:pt x="1508" y="388"/>
                  <a:pt x="1517" y="385"/>
                  <a:pt x="1524" y="380"/>
                </a:cubicBezTo>
                <a:cubicBezTo>
                  <a:pt x="1531" y="373"/>
                  <a:pt x="1540" y="356"/>
                  <a:pt x="1540" y="356"/>
                </a:cubicBezTo>
                <a:cubicBezTo>
                  <a:pt x="1541" y="349"/>
                  <a:pt x="1539" y="340"/>
                  <a:pt x="1544" y="336"/>
                </a:cubicBezTo>
                <a:cubicBezTo>
                  <a:pt x="1549" y="330"/>
                  <a:pt x="1568" y="328"/>
                  <a:pt x="1568" y="328"/>
                </a:cubicBezTo>
                <a:cubicBezTo>
                  <a:pt x="1615" y="343"/>
                  <a:pt x="1662" y="360"/>
                  <a:pt x="1712" y="368"/>
                </a:cubicBezTo>
                <a:cubicBezTo>
                  <a:pt x="1729" y="366"/>
                  <a:pt x="1777" y="366"/>
                  <a:pt x="1744" y="344"/>
                </a:cubicBezTo>
                <a:cubicBezTo>
                  <a:pt x="1735" y="330"/>
                  <a:pt x="1725" y="327"/>
                  <a:pt x="1720" y="312"/>
                </a:cubicBezTo>
                <a:cubicBezTo>
                  <a:pt x="1723" y="302"/>
                  <a:pt x="1722" y="294"/>
                  <a:pt x="1736" y="296"/>
                </a:cubicBezTo>
                <a:cubicBezTo>
                  <a:pt x="1786" y="300"/>
                  <a:pt x="1836" y="316"/>
                  <a:pt x="1888" y="320"/>
                </a:cubicBezTo>
                <a:cubicBezTo>
                  <a:pt x="1910" y="324"/>
                  <a:pt x="1928" y="329"/>
                  <a:pt x="1952" y="332"/>
                </a:cubicBezTo>
                <a:cubicBezTo>
                  <a:pt x="1978" y="328"/>
                  <a:pt x="1990" y="332"/>
                  <a:pt x="2004" y="312"/>
                </a:cubicBezTo>
                <a:cubicBezTo>
                  <a:pt x="1953" y="278"/>
                  <a:pt x="2027" y="270"/>
                  <a:pt x="2052" y="268"/>
                </a:cubicBezTo>
                <a:cubicBezTo>
                  <a:pt x="2075" y="262"/>
                  <a:pt x="2062" y="264"/>
                  <a:pt x="2092" y="264"/>
                </a:cubicBezTo>
                <a:cubicBezTo>
                  <a:pt x="2166" y="285"/>
                  <a:pt x="2194" y="308"/>
                  <a:pt x="2260" y="292"/>
                </a:cubicBezTo>
                <a:cubicBezTo>
                  <a:pt x="2262" y="288"/>
                  <a:pt x="2267" y="284"/>
                  <a:pt x="2268" y="280"/>
                </a:cubicBezTo>
                <a:cubicBezTo>
                  <a:pt x="2268" y="275"/>
                  <a:pt x="2262" y="271"/>
                  <a:pt x="2264" y="268"/>
                </a:cubicBezTo>
                <a:cubicBezTo>
                  <a:pt x="2266" y="262"/>
                  <a:pt x="2282" y="257"/>
                  <a:pt x="2288" y="256"/>
                </a:cubicBezTo>
                <a:cubicBezTo>
                  <a:pt x="2365" y="259"/>
                  <a:pt x="2442" y="266"/>
                  <a:pt x="2520" y="272"/>
                </a:cubicBezTo>
                <a:cubicBezTo>
                  <a:pt x="2530" y="270"/>
                  <a:pt x="2543" y="274"/>
                  <a:pt x="2552" y="268"/>
                </a:cubicBezTo>
                <a:cubicBezTo>
                  <a:pt x="2556" y="264"/>
                  <a:pt x="2537" y="232"/>
                  <a:pt x="2536" y="228"/>
                </a:cubicBezTo>
                <a:cubicBezTo>
                  <a:pt x="2546" y="196"/>
                  <a:pt x="2587" y="214"/>
                  <a:pt x="2616" y="216"/>
                </a:cubicBezTo>
                <a:cubicBezTo>
                  <a:pt x="2632" y="218"/>
                  <a:pt x="2754" y="240"/>
                  <a:pt x="2772" y="240"/>
                </a:cubicBezTo>
                <a:cubicBezTo>
                  <a:pt x="2620" y="92"/>
                  <a:pt x="2787" y="158"/>
                  <a:pt x="2784" y="148"/>
                </a:cubicBezTo>
                <a:cubicBezTo>
                  <a:pt x="2774" y="123"/>
                  <a:pt x="3079" y="256"/>
                  <a:pt x="3104" y="220"/>
                </a:cubicBezTo>
                <a:cubicBezTo>
                  <a:pt x="3102" y="216"/>
                  <a:pt x="3086" y="195"/>
                  <a:pt x="3088" y="192"/>
                </a:cubicBezTo>
                <a:cubicBezTo>
                  <a:pt x="3089" y="187"/>
                  <a:pt x="2940" y="127"/>
                  <a:pt x="2944" y="124"/>
                </a:cubicBezTo>
                <a:cubicBezTo>
                  <a:pt x="2936" y="124"/>
                  <a:pt x="2760" y="95"/>
                  <a:pt x="2764" y="84"/>
                </a:cubicBezTo>
                <a:cubicBezTo>
                  <a:pt x="2752" y="37"/>
                  <a:pt x="2639" y="70"/>
                  <a:pt x="2600" y="60"/>
                </a:cubicBezTo>
                <a:cubicBezTo>
                  <a:pt x="2551" y="46"/>
                  <a:pt x="2503" y="33"/>
                  <a:pt x="2456" y="20"/>
                </a:cubicBezTo>
                <a:cubicBezTo>
                  <a:pt x="2431" y="13"/>
                  <a:pt x="2401" y="0"/>
                  <a:pt x="2376" y="0"/>
                </a:cubicBezTo>
                <a:cubicBezTo>
                  <a:pt x="2353" y="0"/>
                  <a:pt x="2330" y="0"/>
                  <a:pt x="2308" y="0"/>
                </a:cubicBezTo>
              </a:path>
            </a:pathLst>
          </a:custGeom>
          <a:solidFill>
            <a:srgbClr val="0CFFE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450975" y="4660900"/>
            <a:ext cx="339725" cy="225425"/>
          </a:xfrm>
          <a:custGeom>
            <a:avLst/>
            <a:gdLst>
              <a:gd name="T0" fmla="*/ 106 w 214"/>
              <a:gd name="T1" fmla="*/ 0 h 142"/>
              <a:gd name="T2" fmla="*/ 18 w 214"/>
              <a:gd name="T3" fmla="*/ 32 h 142"/>
              <a:gd name="T4" fmla="*/ 30 w 214"/>
              <a:gd name="T5" fmla="*/ 100 h 142"/>
              <a:gd name="T6" fmla="*/ 174 w 214"/>
              <a:gd name="T7" fmla="*/ 140 h 142"/>
              <a:gd name="T8" fmla="*/ 210 w 214"/>
              <a:gd name="T9" fmla="*/ 136 h 142"/>
              <a:gd name="T10" fmla="*/ 198 w 214"/>
              <a:gd name="T11" fmla="*/ 132 h 142"/>
              <a:gd name="T12" fmla="*/ 162 w 214"/>
              <a:gd name="T13" fmla="*/ 108 h 142"/>
              <a:gd name="T14" fmla="*/ 150 w 214"/>
              <a:gd name="T15" fmla="*/ 100 h 142"/>
              <a:gd name="T16" fmla="*/ 142 w 214"/>
              <a:gd name="T17" fmla="*/ 88 h 142"/>
              <a:gd name="T18" fmla="*/ 130 w 214"/>
              <a:gd name="T19" fmla="*/ 80 h 142"/>
              <a:gd name="T20" fmla="*/ 174 w 214"/>
              <a:gd name="T21" fmla="*/ 52 h 142"/>
              <a:gd name="T22" fmla="*/ 182 w 214"/>
              <a:gd name="T23" fmla="*/ 40 h 142"/>
              <a:gd name="T24" fmla="*/ 166 w 214"/>
              <a:gd name="T25" fmla="*/ 36 h 142"/>
              <a:gd name="T26" fmla="*/ 142 w 214"/>
              <a:gd name="T27" fmla="*/ 24 h 142"/>
              <a:gd name="T28" fmla="*/ 118 w 214"/>
              <a:gd name="T29" fmla="*/ 16 h 142"/>
              <a:gd name="T30" fmla="*/ 106 w 214"/>
              <a:gd name="T31" fmla="*/ 0 h 1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4"/>
              <a:gd name="T49" fmla="*/ 0 h 142"/>
              <a:gd name="T50" fmla="*/ 214 w 214"/>
              <a:gd name="T51" fmla="*/ 142 h 1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4" h="142">
                <a:moveTo>
                  <a:pt x="106" y="0"/>
                </a:moveTo>
                <a:cubicBezTo>
                  <a:pt x="76" y="9"/>
                  <a:pt x="44" y="14"/>
                  <a:pt x="18" y="32"/>
                </a:cubicBezTo>
                <a:cubicBezTo>
                  <a:pt x="0" y="57"/>
                  <a:pt x="3" y="82"/>
                  <a:pt x="30" y="100"/>
                </a:cubicBezTo>
                <a:cubicBezTo>
                  <a:pt x="58" y="142"/>
                  <a:pt x="132" y="137"/>
                  <a:pt x="174" y="140"/>
                </a:cubicBezTo>
                <a:cubicBezTo>
                  <a:pt x="186" y="138"/>
                  <a:pt x="198" y="139"/>
                  <a:pt x="210" y="136"/>
                </a:cubicBezTo>
                <a:cubicBezTo>
                  <a:pt x="214" y="134"/>
                  <a:pt x="201" y="134"/>
                  <a:pt x="198" y="132"/>
                </a:cubicBezTo>
                <a:cubicBezTo>
                  <a:pt x="198" y="132"/>
                  <a:pt x="168" y="112"/>
                  <a:pt x="162" y="108"/>
                </a:cubicBezTo>
                <a:cubicBezTo>
                  <a:pt x="158" y="105"/>
                  <a:pt x="150" y="100"/>
                  <a:pt x="150" y="100"/>
                </a:cubicBezTo>
                <a:cubicBezTo>
                  <a:pt x="147" y="96"/>
                  <a:pt x="145" y="91"/>
                  <a:pt x="142" y="88"/>
                </a:cubicBezTo>
                <a:cubicBezTo>
                  <a:pt x="138" y="84"/>
                  <a:pt x="131" y="84"/>
                  <a:pt x="130" y="80"/>
                </a:cubicBezTo>
                <a:cubicBezTo>
                  <a:pt x="122" y="57"/>
                  <a:pt x="161" y="56"/>
                  <a:pt x="174" y="52"/>
                </a:cubicBezTo>
                <a:cubicBezTo>
                  <a:pt x="176" y="48"/>
                  <a:pt x="184" y="44"/>
                  <a:pt x="182" y="40"/>
                </a:cubicBezTo>
                <a:cubicBezTo>
                  <a:pt x="179" y="35"/>
                  <a:pt x="171" y="37"/>
                  <a:pt x="166" y="36"/>
                </a:cubicBezTo>
                <a:cubicBezTo>
                  <a:pt x="135" y="27"/>
                  <a:pt x="173" y="38"/>
                  <a:pt x="142" y="24"/>
                </a:cubicBezTo>
                <a:cubicBezTo>
                  <a:pt x="134" y="20"/>
                  <a:pt x="118" y="16"/>
                  <a:pt x="118" y="16"/>
                </a:cubicBezTo>
                <a:cubicBezTo>
                  <a:pt x="108" y="2"/>
                  <a:pt x="113" y="7"/>
                  <a:pt x="106" y="0"/>
                </a:cubicBezTo>
                <a:close/>
              </a:path>
            </a:pathLst>
          </a:custGeom>
          <a:solidFill>
            <a:srgbClr val="0CFFE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2462213" y="4373563"/>
            <a:ext cx="1404938" cy="165100"/>
          </a:xfrm>
          <a:custGeom>
            <a:avLst/>
            <a:gdLst>
              <a:gd name="T0" fmla="*/ 1 w 885"/>
              <a:gd name="T1" fmla="*/ 97 h 104"/>
              <a:gd name="T2" fmla="*/ 53 w 885"/>
              <a:gd name="T3" fmla="*/ 57 h 104"/>
              <a:gd name="T4" fmla="*/ 85 w 885"/>
              <a:gd name="T5" fmla="*/ 69 h 104"/>
              <a:gd name="T6" fmla="*/ 161 w 885"/>
              <a:gd name="T7" fmla="*/ 61 h 104"/>
              <a:gd name="T8" fmla="*/ 229 w 885"/>
              <a:gd name="T9" fmla="*/ 49 h 104"/>
              <a:gd name="T10" fmla="*/ 257 w 885"/>
              <a:gd name="T11" fmla="*/ 29 h 104"/>
              <a:gd name="T12" fmla="*/ 317 w 885"/>
              <a:gd name="T13" fmla="*/ 45 h 104"/>
              <a:gd name="T14" fmla="*/ 361 w 885"/>
              <a:gd name="T15" fmla="*/ 17 h 104"/>
              <a:gd name="T16" fmla="*/ 401 w 885"/>
              <a:gd name="T17" fmla="*/ 29 h 104"/>
              <a:gd name="T18" fmla="*/ 441 w 885"/>
              <a:gd name="T19" fmla="*/ 25 h 104"/>
              <a:gd name="T20" fmla="*/ 473 w 885"/>
              <a:gd name="T21" fmla="*/ 5 h 104"/>
              <a:gd name="T22" fmla="*/ 521 w 885"/>
              <a:gd name="T23" fmla="*/ 25 h 104"/>
              <a:gd name="T24" fmla="*/ 553 w 885"/>
              <a:gd name="T25" fmla="*/ 5 h 104"/>
              <a:gd name="T26" fmla="*/ 633 w 885"/>
              <a:gd name="T27" fmla="*/ 29 h 104"/>
              <a:gd name="T28" fmla="*/ 665 w 885"/>
              <a:gd name="T29" fmla="*/ 1 h 104"/>
              <a:gd name="T30" fmla="*/ 725 w 885"/>
              <a:gd name="T31" fmla="*/ 33 h 104"/>
              <a:gd name="T32" fmla="*/ 809 w 885"/>
              <a:gd name="T33" fmla="*/ 1 h 104"/>
              <a:gd name="T34" fmla="*/ 873 w 885"/>
              <a:gd name="T35" fmla="*/ 25 h 104"/>
              <a:gd name="T36" fmla="*/ 837 w 885"/>
              <a:gd name="T37" fmla="*/ 37 h 104"/>
              <a:gd name="T38" fmla="*/ 585 w 885"/>
              <a:gd name="T39" fmla="*/ 49 h 104"/>
              <a:gd name="T40" fmla="*/ 261 w 885"/>
              <a:gd name="T41" fmla="*/ 77 h 104"/>
              <a:gd name="T42" fmla="*/ 49 w 885"/>
              <a:gd name="T43" fmla="*/ 97 h 104"/>
              <a:gd name="T44" fmla="*/ 1 w 885"/>
              <a:gd name="T45" fmla="*/ 97 h 1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85"/>
              <a:gd name="T70" fmla="*/ 0 h 104"/>
              <a:gd name="T71" fmla="*/ 885 w 885"/>
              <a:gd name="T72" fmla="*/ 104 h 10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85" h="104">
                <a:moveTo>
                  <a:pt x="1" y="97"/>
                </a:moveTo>
                <a:cubicBezTo>
                  <a:pt x="2" y="90"/>
                  <a:pt x="39" y="62"/>
                  <a:pt x="53" y="57"/>
                </a:cubicBezTo>
                <a:cubicBezTo>
                  <a:pt x="67" y="52"/>
                  <a:pt x="67" y="68"/>
                  <a:pt x="85" y="69"/>
                </a:cubicBezTo>
                <a:cubicBezTo>
                  <a:pt x="103" y="70"/>
                  <a:pt x="137" y="64"/>
                  <a:pt x="161" y="61"/>
                </a:cubicBezTo>
                <a:cubicBezTo>
                  <a:pt x="185" y="58"/>
                  <a:pt x="213" y="54"/>
                  <a:pt x="229" y="49"/>
                </a:cubicBezTo>
                <a:cubicBezTo>
                  <a:pt x="245" y="44"/>
                  <a:pt x="242" y="30"/>
                  <a:pt x="257" y="29"/>
                </a:cubicBezTo>
                <a:cubicBezTo>
                  <a:pt x="272" y="28"/>
                  <a:pt x="300" y="47"/>
                  <a:pt x="317" y="45"/>
                </a:cubicBezTo>
                <a:cubicBezTo>
                  <a:pt x="334" y="43"/>
                  <a:pt x="347" y="20"/>
                  <a:pt x="361" y="17"/>
                </a:cubicBezTo>
                <a:cubicBezTo>
                  <a:pt x="375" y="14"/>
                  <a:pt x="388" y="28"/>
                  <a:pt x="401" y="29"/>
                </a:cubicBezTo>
                <a:cubicBezTo>
                  <a:pt x="414" y="30"/>
                  <a:pt x="429" y="29"/>
                  <a:pt x="441" y="25"/>
                </a:cubicBezTo>
                <a:cubicBezTo>
                  <a:pt x="453" y="21"/>
                  <a:pt x="460" y="5"/>
                  <a:pt x="473" y="5"/>
                </a:cubicBezTo>
                <a:cubicBezTo>
                  <a:pt x="486" y="5"/>
                  <a:pt x="508" y="25"/>
                  <a:pt x="521" y="25"/>
                </a:cubicBezTo>
                <a:cubicBezTo>
                  <a:pt x="534" y="25"/>
                  <a:pt x="534" y="4"/>
                  <a:pt x="553" y="5"/>
                </a:cubicBezTo>
                <a:cubicBezTo>
                  <a:pt x="572" y="6"/>
                  <a:pt x="614" y="30"/>
                  <a:pt x="633" y="29"/>
                </a:cubicBezTo>
                <a:cubicBezTo>
                  <a:pt x="652" y="28"/>
                  <a:pt x="650" y="0"/>
                  <a:pt x="665" y="1"/>
                </a:cubicBezTo>
                <a:cubicBezTo>
                  <a:pt x="680" y="2"/>
                  <a:pt x="701" y="33"/>
                  <a:pt x="725" y="33"/>
                </a:cubicBezTo>
                <a:cubicBezTo>
                  <a:pt x="749" y="33"/>
                  <a:pt x="784" y="2"/>
                  <a:pt x="809" y="1"/>
                </a:cubicBezTo>
                <a:cubicBezTo>
                  <a:pt x="834" y="0"/>
                  <a:pt x="868" y="19"/>
                  <a:pt x="873" y="25"/>
                </a:cubicBezTo>
                <a:cubicBezTo>
                  <a:pt x="878" y="31"/>
                  <a:pt x="885" y="33"/>
                  <a:pt x="837" y="37"/>
                </a:cubicBezTo>
                <a:cubicBezTo>
                  <a:pt x="789" y="41"/>
                  <a:pt x="681" y="42"/>
                  <a:pt x="585" y="49"/>
                </a:cubicBezTo>
                <a:cubicBezTo>
                  <a:pt x="489" y="56"/>
                  <a:pt x="350" y="69"/>
                  <a:pt x="261" y="77"/>
                </a:cubicBezTo>
                <a:cubicBezTo>
                  <a:pt x="172" y="85"/>
                  <a:pt x="96" y="92"/>
                  <a:pt x="49" y="97"/>
                </a:cubicBezTo>
                <a:cubicBezTo>
                  <a:pt x="2" y="102"/>
                  <a:pt x="0" y="104"/>
                  <a:pt x="1" y="97"/>
                </a:cubicBezTo>
                <a:close/>
              </a:path>
            </a:pathLst>
          </a:custGeom>
          <a:solidFill>
            <a:srgbClr val="0CFFE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858125" y="4597400"/>
            <a:ext cx="854075" cy="355600"/>
          </a:xfrm>
          <a:custGeom>
            <a:avLst/>
            <a:gdLst>
              <a:gd name="T0" fmla="*/ 26 w 538"/>
              <a:gd name="T1" fmla="*/ 32 h 224"/>
              <a:gd name="T2" fmla="*/ 246 w 538"/>
              <a:gd name="T3" fmla="*/ 104 h 224"/>
              <a:gd name="T4" fmla="*/ 538 w 538"/>
              <a:gd name="T5" fmla="*/ 224 h 224"/>
              <a:gd name="T6" fmla="*/ 530 w 538"/>
              <a:gd name="T7" fmla="*/ 136 h 224"/>
              <a:gd name="T8" fmla="*/ 318 w 538"/>
              <a:gd name="T9" fmla="*/ 64 h 224"/>
              <a:gd name="T10" fmla="*/ 126 w 538"/>
              <a:gd name="T11" fmla="*/ 0 h 224"/>
              <a:gd name="T12" fmla="*/ 90 w 538"/>
              <a:gd name="T13" fmla="*/ 16 h 224"/>
              <a:gd name="T14" fmla="*/ 26 w 538"/>
              <a:gd name="T15" fmla="*/ 32 h 2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8"/>
              <a:gd name="T25" fmla="*/ 0 h 224"/>
              <a:gd name="T26" fmla="*/ 538 w 538"/>
              <a:gd name="T27" fmla="*/ 224 h 2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8" h="224">
                <a:moveTo>
                  <a:pt x="26" y="32"/>
                </a:moveTo>
                <a:cubicBezTo>
                  <a:pt x="52" y="47"/>
                  <a:pt x="161" y="72"/>
                  <a:pt x="246" y="104"/>
                </a:cubicBezTo>
                <a:lnTo>
                  <a:pt x="538" y="224"/>
                </a:lnTo>
                <a:lnTo>
                  <a:pt x="530" y="136"/>
                </a:lnTo>
                <a:cubicBezTo>
                  <a:pt x="493" y="109"/>
                  <a:pt x="385" y="87"/>
                  <a:pt x="318" y="64"/>
                </a:cubicBezTo>
                <a:lnTo>
                  <a:pt x="126" y="0"/>
                </a:lnTo>
                <a:lnTo>
                  <a:pt x="90" y="16"/>
                </a:lnTo>
                <a:cubicBezTo>
                  <a:pt x="75" y="21"/>
                  <a:pt x="0" y="17"/>
                  <a:pt x="26" y="32"/>
                </a:cubicBezTo>
                <a:close/>
              </a:path>
            </a:pathLst>
          </a:custGeom>
          <a:solidFill>
            <a:srgbClr val="0CFFE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476030" y="1420283"/>
            <a:ext cx="814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8000"/>
                </a:solidFill>
                <a:latin typeface="Chalkboard"/>
                <a:cs typeface="Chalkboard"/>
              </a:rPr>
              <a:t>Permico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054108" y="4611785"/>
            <a:ext cx="8130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1200" b="1">
                <a:latin typeface="Chalkboard"/>
                <a:cs typeface="Chalkboard"/>
              </a:rPr>
              <a:t>Terciario</a:t>
            </a:r>
          </a:p>
        </p:txBody>
      </p:sp>
      <p:grpSp>
        <p:nvGrpSpPr>
          <p:cNvPr id="33" name="Agrupar 32"/>
          <p:cNvGrpSpPr/>
          <p:nvPr/>
        </p:nvGrpSpPr>
        <p:grpSpPr>
          <a:xfrm>
            <a:off x="1453252" y="4038106"/>
            <a:ext cx="6596237" cy="1194312"/>
            <a:chOff x="1453252" y="4038106"/>
            <a:chExt cx="6596237" cy="1194312"/>
          </a:xfrm>
        </p:grpSpPr>
        <p:sp>
          <p:nvSpPr>
            <p:cNvPr id="26" name="Forma libre 25"/>
            <p:cNvSpPr/>
            <p:nvPr/>
          </p:nvSpPr>
          <p:spPr>
            <a:xfrm>
              <a:off x="1661460" y="4038106"/>
              <a:ext cx="6388029" cy="602323"/>
            </a:xfrm>
            <a:custGeom>
              <a:avLst/>
              <a:gdLst>
                <a:gd name="connsiteX0" fmla="*/ 0 w 6388029"/>
                <a:gd name="connsiteY0" fmla="*/ 602323 h 602323"/>
                <a:gd name="connsiteX1" fmla="*/ 954863 w 6388029"/>
                <a:gd name="connsiteY1" fmla="*/ 363618 h 602323"/>
                <a:gd name="connsiteX2" fmla="*/ 1842885 w 6388029"/>
                <a:gd name="connsiteY2" fmla="*/ 258587 h 602323"/>
                <a:gd name="connsiteX3" fmla="*/ 2530385 w 6388029"/>
                <a:gd name="connsiteY3" fmla="*/ 229943 h 602323"/>
                <a:gd name="connsiteX4" fmla="*/ 3447053 w 6388029"/>
                <a:gd name="connsiteY4" fmla="*/ 10334 h 602323"/>
                <a:gd name="connsiteX5" fmla="*/ 4640631 w 6388029"/>
                <a:gd name="connsiteY5" fmla="*/ 86720 h 602323"/>
                <a:gd name="connsiteX6" fmla="*/ 6388029 w 6388029"/>
                <a:gd name="connsiteY6" fmla="*/ 525937 h 60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8029" h="602323">
                  <a:moveTo>
                    <a:pt x="0" y="602323"/>
                  </a:moveTo>
                  <a:cubicBezTo>
                    <a:pt x="323858" y="511615"/>
                    <a:pt x="647716" y="420907"/>
                    <a:pt x="954863" y="363618"/>
                  </a:cubicBezTo>
                  <a:cubicBezTo>
                    <a:pt x="1262010" y="306329"/>
                    <a:pt x="1580298" y="280866"/>
                    <a:pt x="1842885" y="258587"/>
                  </a:cubicBezTo>
                  <a:cubicBezTo>
                    <a:pt x="2105472" y="236308"/>
                    <a:pt x="2263024" y="271318"/>
                    <a:pt x="2530385" y="229943"/>
                  </a:cubicBezTo>
                  <a:cubicBezTo>
                    <a:pt x="2797746" y="188568"/>
                    <a:pt x="3095345" y="34204"/>
                    <a:pt x="3447053" y="10334"/>
                  </a:cubicBezTo>
                  <a:cubicBezTo>
                    <a:pt x="3798761" y="-13536"/>
                    <a:pt x="4150468" y="786"/>
                    <a:pt x="4640631" y="86720"/>
                  </a:cubicBezTo>
                  <a:cubicBezTo>
                    <a:pt x="5130794" y="172654"/>
                    <a:pt x="6388029" y="525937"/>
                    <a:pt x="6388029" y="525937"/>
                  </a:cubicBezTo>
                </a:path>
              </a:pathLst>
            </a:cu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Forma libre 26"/>
            <p:cNvSpPr/>
            <p:nvPr/>
          </p:nvSpPr>
          <p:spPr>
            <a:xfrm>
              <a:off x="1453252" y="4266860"/>
              <a:ext cx="6033679" cy="965558"/>
            </a:xfrm>
            <a:custGeom>
              <a:avLst/>
              <a:gdLst>
                <a:gd name="connsiteX0" fmla="*/ 179563 w 6033679"/>
                <a:gd name="connsiteY0" fmla="*/ 364021 h 965558"/>
                <a:gd name="connsiteX1" fmla="*/ 36333 w 6033679"/>
                <a:gd name="connsiteY1" fmla="*/ 421310 h 965558"/>
                <a:gd name="connsiteX2" fmla="*/ 7687 w 6033679"/>
                <a:gd name="connsiteY2" fmla="*/ 535888 h 965558"/>
                <a:gd name="connsiteX3" fmla="*/ 150917 w 6033679"/>
                <a:gd name="connsiteY3" fmla="*/ 602726 h 965558"/>
                <a:gd name="connsiteX4" fmla="*/ 446924 w 6033679"/>
                <a:gd name="connsiteY4" fmla="*/ 631370 h 965558"/>
                <a:gd name="connsiteX5" fmla="*/ 1086682 w 6033679"/>
                <a:gd name="connsiteY5" fmla="*/ 507244 h 965558"/>
                <a:gd name="connsiteX6" fmla="*/ 1592759 w 6033679"/>
                <a:gd name="connsiteY6" fmla="*/ 383117 h 965558"/>
                <a:gd name="connsiteX7" fmla="*/ 1888766 w 6033679"/>
                <a:gd name="connsiteY7" fmla="*/ 364021 h 965558"/>
                <a:gd name="connsiteX8" fmla="*/ 2528524 w 6033679"/>
                <a:gd name="connsiteY8" fmla="*/ 354472 h 965558"/>
                <a:gd name="connsiteX9" fmla="*/ 3187379 w 6033679"/>
                <a:gd name="connsiteY9" fmla="*/ 211249 h 965558"/>
                <a:gd name="connsiteX10" fmla="*/ 3531129 w 6033679"/>
                <a:gd name="connsiteY10" fmla="*/ 106219 h 965558"/>
                <a:gd name="connsiteX11" fmla="*/ 4189984 w 6033679"/>
                <a:gd name="connsiteY11" fmla="*/ 1189 h 965558"/>
                <a:gd name="connsiteX12" fmla="*/ 4724707 w 6033679"/>
                <a:gd name="connsiteY12" fmla="*/ 58478 h 965558"/>
                <a:gd name="connsiteX13" fmla="*/ 5307173 w 6033679"/>
                <a:gd name="connsiteY13" fmla="*/ 192153 h 965558"/>
                <a:gd name="connsiteX14" fmla="*/ 5918285 w 6033679"/>
                <a:gd name="connsiteY14" fmla="*/ 354472 h 965558"/>
                <a:gd name="connsiteX15" fmla="*/ 6013771 w 6033679"/>
                <a:gd name="connsiteY15" fmla="*/ 469051 h 965558"/>
                <a:gd name="connsiteX16" fmla="*/ 5670021 w 6033679"/>
                <a:gd name="connsiteY16" fmla="*/ 402213 h 965558"/>
                <a:gd name="connsiteX17" fmla="*/ 5335819 w 6033679"/>
                <a:gd name="connsiteY17" fmla="*/ 316280 h 965558"/>
                <a:gd name="connsiteX18" fmla="*/ 5459951 w 6033679"/>
                <a:gd name="connsiteY18" fmla="*/ 497696 h 965558"/>
                <a:gd name="connsiteX19" fmla="*/ 5116201 w 6033679"/>
                <a:gd name="connsiteY19" fmla="*/ 430858 h 965558"/>
                <a:gd name="connsiteX20" fmla="*/ 5202138 w 6033679"/>
                <a:gd name="connsiteY20" fmla="*/ 535888 h 965558"/>
                <a:gd name="connsiteX21" fmla="*/ 4676964 w 6033679"/>
                <a:gd name="connsiteY21" fmla="*/ 497696 h 965558"/>
                <a:gd name="connsiteX22" fmla="*/ 4676964 w 6033679"/>
                <a:gd name="connsiteY22" fmla="*/ 574081 h 965558"/>
                <a:gd name="connsiteX23" fmla="*/ 4209081 w 6033679"/>
                <a:gd name="connsiteY23" fmla="*/ 516792 h 965558"/>
                <a:gd name="connsiteX24" fmla="*/ 4237727 w 6033679"/>
                <a:gd name="connsiteY24" fmla="*/ 612274 h 965558"/>
                <a:gd name="connsiteX25" fmla="*/ 3769845 w 6033679"/>
                <a:gd name="connsiteY25" fmla="*/ 545437 h 965558"/>
                <a:gd name="connsiteX26" fmla="*/ 3827136 w 6033679"/>
                <a:gd name="connsiteY26" fmla="*/ 650467 h 965558"/>
                <a:gd name="connsiteX27" fmla="*/ 3492935 w 6033679"/>
                <a:gd name="connsiteY27" fmla="*/ 631370 h 965558"/>
                <a:gd name="connsiteX28" fmla="*/ 3435643 w 6033679"/>
                <a:gd name="connsiteY28" fmla="*/ 717304 h 965558"/>
                <a:gd name="connsiteX29" fmla="*/ 3158733 w 6033679"/>
                <a:gd name="connsiteY29" fmla="*/ 726852 h 965558"/>
                <a:gd name="connsiteX30" fmla="*/ 2967760 w 6033679"/>
                <a:gd name="connsiteY30" fmla="*/ 812786 h 965558"/>
                <a:gd name="connsiteX31" fmla="*/ 2547621 w 6033679"/>
                <a:gd name="connsiteY31" fmla="*/ 784142 h 965558"/>
                <a:gd name="connsiteX32" fmla="*/ 2203871 w 6033679"/>
                <a:gd name="connsiteY32" fmla="*/ 879624 h 965558"/>
                <a:gd name="connsiteX33" fmla="*/ 1907863 w 6033679"/>
                <a:gd name="connsiteY33" fmla="*/ 860527 h 965558"/>
                <a:gd name="connsiteX34" fmla="*/ 1172619 w 6033679"/>
                <a:gd name="connsiteY34" fmla="*/ 965558 h 9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33679" h="965558">
                  <a:moveTo>
                    <a:pt x="179563" y="364021"/>
                  </a:moveTo>
                  <a:cubicBezTo>
                    <a:pt x="122271" y="378343"/>
                    <a:pt x="64979" y="392666"/>
                    <a:pt x="36333" y="421310"/>
                  </a:cubicBezTo>
                  <a:cubicBezTo>
                    <a:pt x="7687" y="449954"/>
                    <a:pt x="-11410" y="505652"/>
                    <a:pt x="7687" y="535888"/>
                  </a:cubicBezTo>
                  <a:cubicBezTo>
                    <a:pt x="26784" y="566124"/>
                    <a:pt x="77711" y="586812"/>
                    <a:pt x="150917" y="602726"/>
                  </a:cubicBezTo>
                  <a:cubicBezTo>
                    <a:pt x="224123" y="618640"/>
                    <a:pt x="290963" y="647284"/>
                    <a:pt x="446924" y="631370"/>
                  </a:cubicBezTo>
                  <a:cubicBezTo>
                    <a:pt x="602885" y="615456"/>
                    <a:pt x="895710" y="548620"/>
                    <a:pt x="1086682" y="507244"/>
                  </a:cubicBezTo>
                  <a:cubicBezTo>
                    <a:pt x="1277655" y="465869"/>
                    <a:pt x="1459078" y="406987"/>
                    <a:pt x="1592759" y="383117"/>
                  </a:cubicBezTo>
                  <a:cubicBezTo>
                    <a:pt x="1726440" y="359247"/>
                    <a:pt x="1732805" y="368795"/>
                    <a:pt x="1888766" y="364021"/>
                  </a:cubicBezTo>
                  <a:cubicBezTo>
                    <a:pt x="2044727" y="359247"/>
                    <a:pt x="2312089" y="379934"/>
                    <a:pt x="2528524" y="354472"/>
                  </a:cubicBezTo>
                  <a:cubicBezTo>
                    <a:pt x="2744959" y="329010"/>
                    <a:pt x="3020278" y="252624"/>
                    <a:pt x="3187379" y="211249"/>
                  </a:cubicBezTo>
                  <a:cubicBezTo>
                    <a:pt x="3354480" y="169873"/>
                    <a:pt x="3364028" y="141229"/>
                    <a:pt x="3531129" y="106219"/>
                  </a:cubicBezTo>
                  <a:cubicBezTo>
                    <a:pt x="3698230" y="71209"/>
                    <a:pt x="3991054" y="9146"/>
                    <a:pt x="4189984" y="1189"/>
                  </a:cubicBezTo>
                  <a:cubicBezTo>
                    <a:pt x="4388914" y="-6768"/>
                    <a:pt x="4538509" y="26651"/>
                    <a:pt x="4724707" y="58478"/>
                  </a:cubicBezTo>
                  <a:cubicBezTo>
                    <a:pt x="4910905" y="90305"/>
                    <a:pt x="5307173" y="192153"/>
                    <a:pt x="5307173" y="192153"/>
                  </a:cubicBezTo>
                  <a:cubicBezTo>
                    <a:pt x="5510877" y="246259"/>
                    <a:pt x="5800519" y="308322"/>
                    <a:pt x="5918285" y="354472"/>
                  </a:cubicBezTo>
                  <a:cubicBezTo>
                    <a:pt x="6036051" y="400622"/>
                    <a:pt x="6055148" y="461094"/>
                    <a:pt x="6013771" y="469051"/>
                  </a:cubicBezTo>
                  <a:cubicBezTo>
                    <a:pt x="5972394" y="477008"/>
                    <a:pt x="5783013" y="427675"/>
                    <a:pt x="5670021" y="402213"/>
                  </a:cubicBezTo>
                  <a:cubicBezTo>
                    <a:pt x="5557029" y="376751"/>
                    <a:pt x="5370831" y="300366"/>
                    <a:pt x="5335819" y="316280"/>
                  </a:cubicBezTo>
                  <a:cubicBezTo>
                    <a:pt x="5300807" y="332194"/>
                    <a:pt x="5496554" y="478600"/>
                    <a:pt x="5459951" y="497696"/>
                  </a:cubicBezTo>
                  <a:cubicBezTo>
                    <a:pt x="5423348" y="516792"/>
                    <a:pt x="5159170" y="424493"/>
                    <a:pt x="5116201" y="430858"/>
                  </a:cubicBezTo>
                  <a:cubicBezTo>
                    <a:pt x="5073232" y="437223"/>
                    <a:pt x="5275344" y="524748"/>
                    <a:pt x="5202138" y="535888"/>
                  </a:cubicBezTo>
                  <a:cubicBezTo>
                    <a:pt x="5128932" y="547028"/>
                    <a:pt x="4764493" y="491331"/>
                    <a:pt x="4676964" y="497696"/>
                  </a:cubicBezTo>
                  <a:cubicBezTo>
                    <a:pt x="4589435" y="504061"/>
                    <a:pt x="4754944" y="570898"/>
                    <a:pt x="4676964" y="574081"/>
                  </a:cubicBezTo>
                  <a:cubicBezTo>
                    <a:pt x="4598984" y="577264"/>
                    <a:pt x="4282287" y="510427"/>
                    <a:pt x="4209081" y="516792"/>
                  </a:cubicBezTo>
                  <a:cubicBezTo>
                    <a:pt x="4135875" y="523158"/>
                    <a:pt x="4310933" y="607500"/>
                    <a:pt x="4237727" y="612274"/>
                  </a:cubicBezTo>
                  <a:cubicBezTo>
                    <a:pt x="4164521" y="617048"/>
                    <a:pt x="3838277" y="539072"/>
                    <a:pt x="3769845" y="545437"/>
                  </a:cubicBezTo>
                  <a:cubicBezTo>
                    <a:pt x="3701413" y="551803"/>
                    <a:pt x="3873288" y="636145"/>
                    <a:pt x="3827136" y="650467"/>
                  </a:cubicBezTo>
                  <a:cubicBezTo>
                    <a:pt x="3780984" y="664789"/>
                    <a:pt x="3558184" y="620231"/>
                    <a:pt x="3492935" y="631370"/>
                  </a:cubicBezTo>
                  <a:cubicBezTo>
                    <a:pt x="3427686" y="642509"/>
                    <a:pt x="3491343" y="701390"/>
                    <a:pt x="3435643" y="717304"/>
                  </a:cubicBezTo>
                  <a:cubicBezTo>
                    <a:pt x="3379943" y="733218"/>
                    <a:pt x="3236714" y="710938"/>
                    <a:pt x="3158733" y="726852"/>
                  </a:cubicBezTo>
                  <a:cubicBezTo>
                    <a:pt x="3080753" y="742766"/>
                    <a:pt x="3069612" y="803238"/>
                    <a:pt x="2967760" y="812786"/>
                  </a:cubicBezTo>
                  <a:cubicBezTo>
                    <a:pt x="2865908" y="822334"/>
                    <a:pt x="2674936" y="773002"/>
                    <a:pt x="2547621" y="784142"/>
                  </a:cubicBezTo>
                  <a:cubicBezTo>
                    <a:pt x="2420306" y="795282"/>
                    <a:pt x="2310497" y="866893"/>
                    <a:pt x="2203871" y="879624"/>
                  </a:cubicBezTo>
                  <a:cubicBezTo>
                    <a:pt x="2097245" y="892355"/>
                    <a:pt x="2079738" y="846205"/>
                    <a:pt x="1907863" y="860527"/>
                  </a:cubicBezTo>
                  <a:cubicBezTo>
                    <a:pt x="1735988" y="874849"/>
                    <a:pt x="1172619" y="965558"/>
                    <a:pt x="1172619" y="965558"/>
                  </a:cubicBezTo>
                </a:path>
              </a:pathLst>
            </a:cu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7744744" y="5499729"/>
            <a:ext cx="1153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1800">
                <a:solidFill>
                  <a:srgbClr val="FF0000"/>
                </a:solidFill>
                <a:latin typeface="Chalkboard"/>
                <a:cs typeface="Chalkboard"/>
              </a:rPr>
              <a:t>despegue</a:t>
            </a:r>
          </a:p>
        </p:txBody>
      </p:sp>
      <p:cxnSp>
        <p:nvCxnSpPr>
          <p:cNvPr id="32" name="Conector recto de flecha 31"/>
          <p:cNvCxnSpPr/>
          <p:nvPr/>
        </p:nvCxnSpPr>
        <p:spPr>
          <a:xfrm flipV="1">
            <a:off x="8498274" y="5146483"/>
            <a:ext cx="0" cy="467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5496965" y="1872734"/>
            <a:ext cx="7360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00"/>
                </a:solidFill>
                <a:latin typeface="Chalkboard"/>
                <a:cs typeface="Chalkboard"/>
              </a:rPr>
              <a:t>Eoceno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85750" y="0"/>
            <a:ext cx="2459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400">
                <a:latin typeface="Sand" charset="0"/>
              </a:rPr>
              <a:t>Manto de Glarus</a:t>
            </a:r>
            <a:endParaRPr lang="es-ES_tradnl" sz="2400">
              <a:latin typeface="Times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4864100" y="4216400"/>
            <a:ext cx="901700" cy="215900"/>
          </a:xfrm>
          <a:prstGeom prst="roundRect">
            <a:avLst/>
          </a:prstGeom>
          <a:ln w="28575" cmpd="sng">
            <a:solidFill>
              <a:srgbClr val="0013BD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cxnSp>
        <p:nvCxnSpPr>
          <p:cNvPr id="21" name="Conector recto 20"/>
          <p:cNvCxnSpPr/>
          <p:nvPr/>
        </p:nvCxnSpPr>
        <p:spPr bwMode="auto">
          <a:xfrm>
            <a:off x="5207000" y="3263900"/>
            <a:ext cx="0" cy="965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13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Freeform 20"/>
          <p:cNvSpPr>
            <a:spLocks/>
          </p:cNvSpPr>
          <p:nvPr/>
        </p:nvSpPr>
        <p:spPr bwMode="auto">
          <a:xfrm>
            <a:off x="762000" y="4254500"/>
            <a:ext cx="7924800" cy="927100"/>
          </a:xfrm>
          <a:custGeom>
            <a:avLst/>
            <a:gdLst>
              <a:gd name="T0" fmla="*/ 0 w 4992"/>
              <a:gd name="T1" fmla="*/ 296 h 584"/>
              <a:gd name="T2" fmla="*/ 336 w 4992"/>
              <a:gd name="T3" fmla="*/ 392 h 584"/>
              <a:gd name="T4" fmla="*/ 768 w 4992"/>
              <a:gd name="T5" fmla="*/ 392 h 584"/>
              <a:gd name="T6" fmla="*/ 1248 w 4992"/>
              <a:gd name="T7" fmla="*/ 296 h 584"/>
              <a:gd name="T8" fmla="*/ 1488 w 4992"/>
              <a:gd name="T9" fmla="*/ 248 h 584"/>
              <a:gd name="T10" fmla="*/ 1872 w 4992"/>
              <a:gd name="T11" fmla="*/ 248 h 584"/>
              <a:gd name="T12" fmla="*/ 2256 w 4992"/>
              <a:gd name="T13" fmla="*/ 200 h 584"/>
              <a:gd name="T14" fmla="*/ 2544 w 4992"/>
              <a:gd name="T15" fmla="*/ 104 h 584"/>
              <a:gd name="T16" fmla="*/ 2832 w 4992"/>
              <a:gd name="T17" fmla="*/ 56 h 584"/>
              <a:gd name="T18" fmla="*/ 3168 w 4992"/>
              <a:gd name="T19" fmla="*/ 8 h 584"/>
              <a:gd name="T20" fmla="*/ 3648 w 4992"/>
              <a:gd name="T21" fmla="*/ 104 h 584"/>
              <a:gd name="T22" fmla="*/ 4224 w 4992"/>
              <a:gd name="T23" fmla="*/ 248 h 584"/>
              <a:gd name="T24" fmla="*/ 4992 w 4992"/>
              <a:gd name="T25" fmla="*/ 584 h 5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92"/>
              <a:gd name="T40" fmla="*/ 0 h 584"/>
              <a:gd name="T41" fmla="*/ 4992 w 4992"/>
              <a:gd name="T42" fmla="*/ 584 h 5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92" h="584">
                <a:moveTo>
                  <a:pt x="0" y="296"/>
                </a:moveTo>
                <a:cubicBezTo>
                  <a:pt x="104" y="336"/>
                  <a:pt x="208" y="376"/>
                  <a:pt x="336" y="392"/>
                </a:cubicBezTo>
                <a:cubicBezTo>
                  <a:pt x="464" y="408"/>
                  <a:pt x="616" y="408"/>
                  <a:pt x="768" y="392"/>
                </a:cubicBezTo>
                <a:cubicBezTo>
                  <a:pt x="920" y="376"/>
                  <a:pt x="1128" y="320"/>
                  <a:pt x="1248" y="296"/>
                </a:cubicBezTo>
                <a:cubicBezTo>
                  <a:pt x="1368" y="272"/>
                  <a:pt x="1384" y="256"/>
                  <a:pt x="1488" y="248"/>
                </a:cubicBezTo>
                <a:cubicBezTo>
                  <a:pt x="1592" y="240"/>
                  <a:pt x="1744" y="256"/>
                  <a:pt x="1872" y="248"/>
                </a:cubicBezTo>
                <a:cubicBezTo>
                  <a:pt x="2000" y="240"/>
                  <a:pt x="2144" y="224"/>
                  <a:pt x="2256" y="200"/>
                </a:cubicBezTo>
                <a:cubicBezTo>
                  <a:pt x="2368" y="176"/>
                  <a:pt x="2448" y="128"/>
                  <a:pt x="2544" y="104"/>
                </a:cubicBezTo>
                <a:cubicBezTo>
                  <a:pt x="2640" y="80"/>
                  <a:pt x="2728" y="72"/>
                  <a:pt x="2832" y="56"/>
                </a:cubicBezTo>
                <a:cubicBezTo>
                  <a:pt x="2936" y="40"/>
                  <a:pt x="3032" y="0"/>
                  <a:pt x="3168" y="8"/>
                </a:cubicBezTo>
                <a:cubicBezTo>
                  <a:pt x="3304" y="16"/>
                  <a:pt x="3472" y="64"/>
                  <a:pt x="3648" y="104"/>
                </a:cubicBezTo>
                <a:cubicBezTo>
                  <a:pt x="3824" y="144"/>
                  <a:pt x="4000" y="168"/>
                  <a:pt x="4224" y="248"/>
                </a:cubicBezTo>
                <a:cubicBezTo>
                  <a:pt x="4448" y="328"/>
                  <a:pt x="4720" y="456"/>
                  <a:pt x="4992" y="584"/>
                </a:cubicBezTo>
              </a:path>
            </a:pathLst>
          </a:custGeom>
          <a:noFill/>
          <a:ln w="28575" cmpd="sng">
            <a:solidFill>
              <a:srgbClr val="ED181E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387608" y="4649885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1200" b="1">
                <a:latin typeface="Chalkboard"/>
                <a:cs typeface="Chalkboard"/>
              </a:rPr>
              <a:t>Jurassico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305308" y="4992785"/>
            <a:ext cx="9337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1200" b="1">
                <a:latin typeface="Chalkboard"/>
                <a:cs typeface="Chalkboard"/>
              </a:rPr>
              <a:t>Paleozoico</a:t>
            </a:r>
          </a:p>
        </p:txBody>
      </p:sp>
    </p:spTree>
    <p:extLst>
      <p:ext uri="{BB962C8B-B14F-4D97-AF65-F5344CB8AC3E}">
        <p14:creationId xmlns:p14="http://schemas.microsoft.com/office/powerpoint/2010/main" val="416808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352425" y="150813"/>
            <a:ext cx="86772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latin typeface="Chalkboard"/>
                <a:cs typeface="Chalkboard"/>
              </a:rPr>
              <a:t>Modelo</a:t>
            </a:r>
            <a:r>
              <a:rPr lang="en-US" sz="2000" dirty="0">
                <a:latin typeface="Chalkboard"/>
                <a:cs typeface="Chalkboard"/>
              </a:rPr>
              <a:t> de los </a:t>
            </a:r>
            <a:r>
              <a:rPr lang="en-US" sz="2000" dirty="0" err="1">
                <a:latin typeface="Chalkboard"/>
                <a:cs typeface="Chalkboard"/>
              </a:rPr>
              <a:t>Alpes</a:t>
            </a:r>
            <a:r>
              <a:rPr lang="en-US" sz="2000" dirty="0">
                <a:latin typeface="Chalkboard"/>
                <a:cs typeface="Chalkboard"/>
              </a:rPr>
              <a:t> </a:t>
            </a:r>
            <a:r>
              <a:rPr lang="en-US" sz="2000" dirty="0" err="1" smtClean="0">
                <a:latin typeface="Chalkboard"/>
                <a:cs typeface="Chalkboard"/>
              </a:rPr>
              <a:t>realizado</a:t>
            </a:r>
            <a:r>
              <a:rPr lang="en-US" sz="2000" dirty="0" smtClean="0">
                <a:latin typeface="Chalkboard"/>
                <a:cs typeface="Chalkboard"/>
              </a:rPr>
              <a:t> con arena y micro-</a:t>
            </a:r>
            <a:r>
              <a:rPr lang="en-US" sz="2000" dirty="0" err="1" smtClean="0">
                <a:latin typeface="Chalkboard"/>
                <a:cs typeface="Chalkboard"/>
              </a:rPr>
              <a:t>esferulas</a:t>
            </a:r>
            <a:r>
              <a:rPr lang="en-US" sz="2000" dirty="0" smtClean="0">
                <a:latin typeface="Chalkboard"/>
                <a:cs typeface="Chalkboard"/>
              </a:rPr>
              <a:t> de </a:t>
            </a:r>
            <a:r>
              <a:rPr lang="en-US" sz="2000" dirty="0" err="1" smtClean="0">
                <a:latin typeface="Chalkboard"/>
                <a:cs typeface="Chalkboard"/>
              </a:rPr>
              <a:t>vídrio</a:t>
            </a:r>
            <a:r>
              <a:rPr lang="en-US" sz="2000" dirty="0" smtClean="0">
                <a:latin typeface="Chalkboard"/>
                <a:cs typeface="Chalkboard"/>
              </a:rPr>
              <a:t>. </a:t>
            </a:r>
            <a:r>
              <a:rPr lang="en-US" sz="2000" dirty="0">
                <a:latin typeface="Chalkboard"/>
                <a:cs typeface="Chalkboard"/>
              </a:rPr>
              <a:t>Durante el </a:t>
            </a:r>
            <a:r>
              <a:rPr lang="en-US" sz="2000" dirty="0" err="1">
                <a:latin typeface="Chalkboard"/>
                <a:cs typeface="Chalkboard"/>
              </a:rPr>
              <a:t>experimento</a:t>
            </a:r>
            <a:r>
              <a:rPr lang="en-US" sz="2000" dirty="0">
                <a:latin typeface="Chalkboard"/>
                <a:cs typeface="Chalkboard"/>
              </a:rPr>
              <a:t> se </a:t>
            </a:r>
            <a:r>
              <a:rPr lang="en-US" sz="2000" dirty="0" err="1" smtClean="0">
                <a:latin typeface="Chalkboard"/>
                <a:cs typeface="Chalkboard"/>
              </a:rPr>
              <a:t>va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 err="1" smtClean="0">
                <a:latin typeface="Chalkboard"/>
                <a:cs typeface="Chalkboard"/>
              </a:rPr>
              <a:t>aspirando</a:t>
            </a:r>
            <a:r>
              <a:rPr lang="en-US" sz="2000" dirty="0" smtClean="0">
                <a:latin typeface="Chalkboard"/>
                <a:cs typeface="Chalkboard"/>
              </a:rPr>
              <a:t> arena </a:t>
            </a:r>
            <a:r>
              <a:rPr lang="en-US" sz="2000" dirty="0">
                <a:latin typeface="Chalkboard"/>
                <a:cs typeface="Chalkboard"/>
              </a:rPr>
              <a:t>de la </a:t>
            </a:r>
            <a:r>
              <a:rPr lang="en-US" sz="2000" dirty="0" err="1">
                <a:latin typeface="Chalkboard"/>
                <a:cs typeface="Chalkboard"/>
              </a:rPr>
              <a:t>superficie</a:t>
            </a:r>
            <a:r>
              <a:rPr lang="en-US" sz="2000" dirty="0">
                <a:latin typeface="Chalkboard"/>
                <a:cs typeface="Chalkboard"/>
              </a:rPr>
              <a:t> </a:t>
            </a:r>
            <a:r>
              <a:rPr lang="en-US" sz="2000" dirty="0" err="1" smtClean="0">
                <a:latin typeface="Chalkboard"/>
                <a:cs typeface="Chalkboard"/>
              </a:rPr>
              <a:t>para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 err="1">
                <a:latin typeface="Chalkboard"/>
                <a:cs typeface="Chalkboard"/>
              </a:rPr>
              <a:t>simular</a:t>
            </a:r>
            <a:r>
              <a:rPr lang="en-US" sz="2000" dirty="0">
                <a:latin typeface="Chalkboard"/>
                <a:cs typeface="Chalkboard"/>
              </a:rPr>
              <a:t> </a:t>
            </a:r>
            <a:r>
              <a:rPr lang="en-US" sz="2000" dirty="0" smtClean="0">
                <a:latin typeface="Chalkboard"/>
                <a:cs typeface="Chalkboard"/>
              </a:rPr>
              <a:t>la </a:t>
            </a:r>
            <a:r>
              <a:rPr lang="en-US" sz="2000" dirty="0" err="1" smtClean="0">
                <a:latin typeface="Chalkboard"/>
                <a:cs typeface="Chalkboard"/>
              </a:rPr>
              <a:t>erosión</a:t>
            </a:r>
            <a:r>
              <a:rPr lang="en-US" sz="2000" dirty="0" smtClean="0">
                <a:latin typeface="Chalkboard"/>
                <a:cs typeface="Chalkboard"/>
              </a:rPr>
              <a:t>.</a:t>
            </a:r>
            <a:endParaRPr lang="en-US" sz="2000" dirty="0">
              <a:latin typeface="Chalkboard"/>
              <a:cs typeface="Chalkboard"/>
            </a:endParaRPr>
          </a:p>
        </p:txBody>
      </p:sp>
      <p:pic>
        <p:nvPicPr>
          <p:cNvPr id="40963" name="Picture 1058" descr="Untitle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011613"/>
            <a:ext cx="46482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62"/>
          <p:cNvSpPr txBox="1">
            <a:spLocks noChangeArrowheads="1"/>
          </p:cNvSpPr>
          <p:nvPr/>
        </p:nvSpPr>
        <p:spPr bwMode="auto">
          <a:xfrm>
            <a:off x="6981825" y="4654550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Cret</a:t>
            </a:r>
            <a:r>
              <a:rPr lang="en-US" altLang="ja-JP">
                <a:latin typeface="Arial"/>
              </a:rPr>
              <a:t>ácico</a:t>
            </a:r>
            <a:endParaRPr lang="en-US"/>
          </a:p>
        </p:txBody>
      </p:sp>
      <p:sp>
        <p:nvSpPr>
          <p:cNvPr id="6" name="Text Box 1063"/>
          <p:cNvSpPr txBox="1">
            <a:spLocks noChangeArrowheads="1"/>
          </p:cNvSpPr>
          <p:nvPr/>
        </p:nvSpPr>
        <p:spPr bwMode="auto">
          <a:xfrm>
            <a:off x="6981825" y="5924550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Actual</a:t>
            </a:r>
          </a:p>
        </p:txBody>
      </p:sp>
      <p:pic>
        <p:nvPicPr>
          <p:cNvPr id="4" name="Animation46.fl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1927225"/>
            <a:ext cx="9144000" cy="1455738"/>
          </a:xfrm>
          <a:prstGeom prst="rect">
            <a:avLst/>
          </a:prstGeom>
        </p:spPr>
      </p:pic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3184525" y="1687513"/>
            <a:ext cx="3305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>
                <a:latin typeface="Arial"/>
                <a:cs typeface="Arial"/>
              </a:rPr>
              <a:t>clicar para reproducir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846" t="5137" r="9580"/>
          <a:stretch/>
        </p:blipFill>
        <p:spPr>
          <a:xfrm>
            <a:off x="424988" y="1673412"/>
            <a:ext cx="4346475" cy="30024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407" t="4242" r="5238" b="3028"/>
          <a:stretch/>
        </p:blipFill>
        <p:spPr>
          <a:xfrm>
            <a:off x="4800601" y="1680882"/>
            <a:ext cx="4220547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orma libre 5"/>
          <p:cNvSpPr/>
          <p:nvPr/>
        </p:nvSpPr>
        <p:spPr>
          <a:xfrm>
            <a:off x="6127750" y="2542689"/>
            <a:ext cx="2317750" cy="401843"/>
          </a:xfrm>
          <a:custGeom>
            <a:avLst/>
            <a:gdLst>
              <a:gd name="connsiteX0" fmla="*/ 0 w 2317750"/>
              <a:gd name="connsiteY0" fmla="*/ 401843 h 401843"/>
              <a:gd name="connsiteX1" fmla="*/ 609600 w 2317750"/>
              <a:gd name="connsiteY1" fmla="*/ 166893 h 401843"/>
              <a:gd name="connsiteX2" fmla="*/ 825500 w 2317750"/>
              <a:gd name="connsiteY2" fmla="*/ 179593 h 401843"/>
              <a:gd name="connsiteX3" fmla="*/ 1200150 w 2317750"/>
              <a:gd name="connsiteY3" fmla="*/ 71643 h 401843"/>
              <a:gd name="connsiteX4" fmla="*/ 1435100 w 2317750"/>
              <a:gd name="connsiteY4" fmla="*/ 1793 h 401843"/>
              <a:gd name="connsiteX5" fmla="*/ 1739900 w 2317750"/>
              <a:gd name="connsiteY5" fmla="*/ 27193 h 401843"/>
              <a:gd name="connsiteX6" fmla="*/ 2063750 w 2317750"/>
              <a:gd name="connsiteY6" fmla="*/ 97043 h 401843"/>
              <a:gd name="connsiteX7" fmla="*/ 2317750 w 2317750"/>
              <a:gd name="connsiteY7" fmla="*/ 166893 h 4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7750" h="401843">
                <a:moveTo>
                  <a:pt x="0" y="401843"/>
                </a:moveTo>
                <a:cubicBezTo>
                  <a:pt x="236008" y="302889"/>
                  <a:pt x="472017" y="203935"/>
                  <a:pt x="609600" y="166893"/>
                </a:cubicBezTo>
                <a:cubicBezTo>
                  <a:pt x="747183" y="129851"/>
                  <a:pt x="727075" y="195468"/>
                  <a:pt x="825500" y="179593"/>
                </a:cubicBezTo>
                <a:cubicBezTo>
                  <a:pt x="923925" y="163718"/>
                  <a:pt x="1200150" y="71643"/>
                  <a:pt x="1200150" y="71643"/>
                </a:cubicBezTo>
                <a:cubicBezTo>
                  <a:pt x="1301750" y="42010"/>
                  <a:pt x="1345142" y="9201"/>
                  <a:pt x="1435100" y="1793"/>
                </a:cubicBezTo>
                <a:cubicBezTo>
                  <a:pt x="1525058" y="-5615"/>
                  <a:pt x="1635125" y="11318"/>
                  <a:pt x="1739900" y="27193"/>
                </a:cubicBezTo>
                <a:cubicBezTo>
                  <a:pt x="1844675" y="43068"/>
                  <a:pt x="1967442" y="73760"/>
                  <a:pt x="2063750" y="97043"/>
                </a:cubicBezTo>
                <a:cubicBezTo>
                  <a:pt x="2160058" y="120326"/>
                  <a:pt x="2317750" y="166893"/>
                  <a:pt x="2317750" y="16689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orma libre 8"/>
          <p:cNvSpPr/>
          <p:nvPr/>
        </p:nvSpPr>
        <p:spPr>
          <a:xfrm>
            <a:off x="7924800" y="3103282"/>
            <a:ext cx="95250" cy="1574800"/>
          </a:xfrm>
          <a:custGeom>
            <a:avLst/>
            <a:gdLst>
              <a:gd name="connsiteX0" fmla="*/ 38100 w 95250"/>
              <a:gd name="connsiteY0" fmla="*/ 1574800 h 1574800"/>
              <a:gd name="connsiteX1" fmla="*/ 38100 w 95250"/>
              <a:gd name="connsiteY1" fmla="*/ 1371600 h 1574800"/>
              <a:gd name="connsiteX2" fmla="*/ 50800 w 95250"/>
              <a:gd name="connsiteY2" fmla="*/ 1238250 h 1574800"/>
              <a:gd name="connsiteX3" fmla="*/ 0 w 95250"/>
              <a:gd name="connsiteY3" fmla="*/ 831850 h 1574800"/>
              <a:gd name="connsiteX4" fmla="*/ 50800 w 95250"/>
              <a:gd name="connsiteY4" fmla="*/ 596900 h 1574800"/>
              <a:gd name="connsiteX5" fmla="*/ 25400 w 95250"/>
              <a:gd name="connsiteY5" fmla="*/ 355600 h 1574800"/>
              <a:gd name="connsiteX6" fmla="*/ 38100 w 95250"/>
              <a:gd name="connsiteY6" fmla="*/ 95250 h 1574800"/>
              <a:gd name="connsiteX7" fmla="*/ 95250 w 95250"/>
              <a:gd name="connsiteY7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" h="1574800">
                <a:moveTo>
                  <a:pt x="38100" y="1574800"/>
                </a:moveTo>
                <a:cubicBezTo>
                  <a:pt x="37041" y="1501246"/>
                  <a:pt x="35983" y="1427692"/>
                  <a:pt x="38100" y="1371600"/>
                </a:cubicBezTo>
                <a:cubicBezTo>
                  <a:pt x="40217" y="1315508"/>
                  <a:pt x="57150" y="1328208"/>
                  <a:pt x="50800" y="1238250"/>
                </a:cubicBezTo>
                <a:cubicBezTo>
                  <a:pt x="44450" y="1148292"/>
                  <a:pt x="0" y="938742"/>
                  <a:pt x="0" y="831850"/>
                </a:cubicBezTo>
                <a:cubicBezTo>
                  <a:pt x="0" y="724958"/>
                  <a:pt x="46567" y="676275"/>
                  <a:pt x="50800" y="596900"/>
                </a:cubicBezTo>
                <a:cubicBezTo>
                  <a:pt x="55033" y="517525"/>
                  <a:pt x="27517" y="439208"/>
                  <a:pt x="25400" y="355600"/>
                </a:cubicBezTo>
                <a:cubicBezTo>
                  <a:pt x="23283" y="271992"/>
                  <a:pt x="26458" y="154517"/>
                  <a:pt x="38100" y="95250"/>
                </a:cubicBezTo>
                <a:cubicBezTo>
                  <a:pt x="49742" y="35983"/>
                  <a:pt x="95250" y="0"/>
                  <a:pt x="952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Forma libre 16"/>
          <p:cNvSpPr/>
          <p:nvPr/>
        </p:nvSpPr>
        <p:spPr>
          <a:xfrm>
            <a:off x="1837765" y="2465294"/>
            <a:ext cx="1860176" cy="358732"/>
          </a:xfrm>
          <a:custGeom>
            <a:avLst/>
            <a:gdLst>
              <a:gd name="connsiteX0" fmla="*/ 0 w 1860176"/>
              <a:gd name="connsiteY0" fmla="*/ 276412 h 358732"/>
              <a:gd name="connsiteX1" fmla="*/ 268941 w 1860176"/>
              <a:gd name="connsiteY1" fmla="*/ 358588 h 358732"/>
              <a:gd name="connsiteX2" fmla="*/ 552823 w 1860176"/>
              <a:gd name="connsiteY2" fmla="*/ 291353 h 358732"/>
              <a:gd name="connsiteX3" fmla="*/ 1143000 w 1860176"/>
              <a:gd name="connsiteY3" fmla="*/ 119530 h 358732"/>
              <a:gd name="connsiteX4" fmla="*/ 1583764 w 1860176"/>
              <a:gd name="connsiteY4" fmla="*/ 29882 h 358732"/>
              <a:gd name="connsiteX5" fmla="*/ 1860176 w 1860176"/>
              <a:gd name="connsiteY5" fmla="*/ 0 h 3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176" h="358732">
                <a:moveTo>
                  <a:pt x="0" y="276412"/>
                </a:moveTo>
                <a:cubicBezTo>
                  <a:pt x="88402" y="316255"/>
                  <a:pt x="176804" y="356098"/>
                  <a:pt x="268941" y="358588"/>
                </a:cubicBezTo>
                <a:cubicBezTo>
                  <a:pt x="361078" y="361078"/>
                  <a:pt x="407147" y="331196"/>
                  <a:pt x="552823" y="291353"/>
                </a:cubicBezTo>
                <a:cubicBezTo>
                  <a:pt x="698500" y="251510"/>
                  <a:pt x="971177" y="163108"/>
                  <a:pt x="1143000" y="119530"/>
                </a:cubicBezTo>
                <a:cubicBezTo>
                  <a:pt x="1314823" y="75952"/>
                  <a:pt x="1464235" y="49804"/>
                  <a:pt x="1583764" y="29882"/>
                </a:cubicBezTo>
                <a:cubicBezTo>
                  <a:pt x="1703293" y="9960"/>
                  <a:pt x="1860176" y="0"/>
                  <a:pt x="1860176" y="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_tradnl">
              <a:latin typeface="Helvetica" pitchFamily="79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2547471" y="2973294"/>
            <a:ext cx="2129117" cy="1568824"/>
          </a:xfrm>
          <a:custGeom>
            <a:avLst/>
            <a:gdLst>
              <a:gd name="connsiteX0" fmla="*/ 0 w 2129117"/>
              <a:gd name="connsiteY0" fmla="*/ 0 h 1568824"/>
              <a:gd name="connsiteX1" fmla="*/ 433294 w 2129117"/>
              <a:gd name="connsiteY1" fmla="*/ 37353 h 1568824"/>
              <a:gd name="connsiteX2" fmla="*/ 791882 w 2129117"/>
              <a:gd name="connsiteY2" fmla="*/ 201706 h 1568824"/>
              <a:gd name="connsiteX3" fmla="*/ 986117 w 2129117"/>
              <a:gd name="connsiteY3" fmla="*/ 425824 h 1568824"/>
              <a:gd name="connsiteX4" fmla="*/ 1352176 w 2129117"/>
              <a:gd name="connsiteY4" fmla="*/ 911412 h 1568824"/>
              <a:gd name="connsiteX5" fmla="*/ 1695823 w 2129117"/>
              <a:gd name="connsiteY5" fmla="*/ 1225177 h 1568824"/>
              <a:gd name="connsiteX6" fmla="*/ 1912470 w 2129117"/>
              <a:gd name="connsiteY6" fmla="*/ 1359647 h 1568824"/>
              <a:gd name="connsiteX7" fmla="*/ 2129117 w 2129117"/>
              <a:gd name="connsiteY7" fmla="*/ 1568824 h 1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9117" h="1568824">
                <a:moveTo>
                  <a:pt x="0" y="0"/>
                </a:moveTo>
                <a:cubicBezTo>
                  <a:pt x="150657" y="1867"/>
                  <a:pt x="301314" y="3735"/>
                  <a:pt x="433294" y="37353"/>
                </a:cubicBezTo>
                <a:cubicBezTo>
                  <a:pt x="565274" y="70971"/>
                  <a:pt x="699745" y="136961"/>
                  <a:pt x="791882" y="201706"/>
                </a:cubicBezTo>
                <a:cubicBezTo>
                  <a:pt x="884019" y="266451"/>
                  <a:pt x="892735" y="307540"/>
                  <a:pt x="986117" y="425824"/>
                </a:cubicBezTo>
                <a:cubicBezTo>
                  <a:pt x="1079499" y="544108"/>
                  <a:pt x="1233892" y="778187"/>
                  <a:pt x="1352176" y="911412"/>
                </a:cubicBezTo>
                <a:cubicBezTo>
                  <a:pt x="1470460" y="1044637"/>
                  <a:pt x="1602441" y="1150471"/>
                  <a:pt x="1695823" y="1225177"/>
                </a:cubicBezTo>
                <a:cubicBezTo>
                  <a:pt x="1789205" y="1299883"/>
                  <a:pt x="1840254" y="1302373"/>
                  <a:pt x="1912470" y="1359647"/>
                </a:cubicBezTo>
                <a:cubicBezTo>
                  <a:pt x="1984686" y="1416922"/>
                  <a:pt x="2129117" y="1568824"/>
                  <a:pt x="2129117" y="1568824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_tradnl">
              <a:latin typeface="Helvetica" pitchFamily="79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Forma libre 18"/>
          <p:cNvSpPr/>
          <p:nvPr/>
        </p:nvSpPr>
        <p:spPr>
          <a:xfrm rot="3777114">
            <a:off x="3686486" y="3650001"/>
            <a:ext cx="355600" cy="114300"/>
          </a:xfrm>
          <a:custGeom>
            <a:avLst/>
            <a:gdLst>
              <a:gd name="connsiteX0" fmla="*/ 0 w 355600"/>
              <a:gd name="connsiteY0" fmla="*/ 114300 h 114300"/>
              <a:gd name="connsiteX1" fmla="*/ 355600 w 355600"/>
              <a:gd name="connsiteY1" fmla="*/ 57150 h 114300"/>
              <a:gd name="connsiteX2" fmla="*/ 222250 w 35560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114300">
                <a:moveTo>
                  <a:pt x="0" y="114300"/>
                </a:moveTo>
                <a:lnTo>
                  <a:pt x="355600" y="57150"/>
                </a:lnTo>
                <a:lnTo>
                  <a:pt x="222250" y="0"/>
                </a:lnTo>
              </a:path>
            </a:pathLst>
          </a:cu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Forma libre 22"/>
          <p:cNvSpPr/>
          <p:nvPr/>
        </p:nvSpPr>
        <p:spPr>
          <a:xfrm>
            <a:off x="1270000" y="5753100"/>
            <a:ext cx="1308100" cy="419100"/>
          </a:xfrm>
          <a:custGeom>
            <a:avLst/>
            <a:gdLst>
              <a:gd name="connsiteX0" fmla="*/ 0 w 1308100"/>
              <a:gd name="connsiteY0" fmla="*/ 419100 h 419100"/>
              <a:gd name="connsiteX1" fmla="*/ 406400 w 1308100"/>
              <a:gd name="connsiteY1" fmla="*/ 215900 h 419100"/>
              <a:gd name="connsiteX2" fmla="*/ 1066800 w 1308100"/>
              <a:gd name="connsiteY2" fmla="*/ 203200 h 419100"/>
              <a:gd name="connsiteX3" fmla="*/ 1308100 w 1308100"/>
              <a:gd name="connsiteY3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8100" h="419100">
                <a:moveTo>
                  <a:pt x="0" y="419100"/>
                </a:moveTo>
                <a:cubicBezTo>
                  <a:pt x="114300" y="335491"/>
                  <a:pt x="228600" y="251883"/>
                  <a:pt x="406400" y="215900"/>
                </a:cubicBezTo>
                <a:cubicBezTo>
                  <a:pt x="584200" y="179917"/>
                  <a:pt x="916517" y="239183"/>
                  <a:pt x="1066800" y="203200"/>
                </a:cubicBezTo>
                <a:cubicBezTo>
                  <a:pt x="1217083" y="167217"/>
                  <a:pt x="1308100" y="0"/>
                  <a:pt x="1308100" y="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_tradnl">
              <a:latin typeface="Helvetica" pitchFamily="79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857500" y="5016500"/>
            <a:ext cx="2973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CABALGAMIENTO (THRUST)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451100" y="6057900"/>
            <a:ext cx="580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FALLAS DE SALTO EN DIRECCIÓN (STRIKE-SLIP FAULTS)</a:t>
            </a:r>
          </a:p>
        </p:txBody>
      </p:sp>
      <p:grpSp>
        <p:nvGrpSpPr>
          <p:cNvPr id="31" name="Agrupar 30"/>
          <p:cNvGrpSpPr/>
          <p:nvPr/>
        </p:nvGrpSpPr>
        <p:grpSpPr>
          <a:xfrm>
            <a:off x="1105647" y="2822416"/>
            <a:ext cx="2422084" cy="1465702"/>
            <a:chOff x="1105647" y="2822416"/>
            <a:chExt cx="2422084" cy="1465702"/>
          </a:xfrm>
        </p:grpSpPr>
        <p:sp>
          <p:nvSpPr>
            <p:cNvPr id="20" name="Forma libre 19"/>
            <p:cNvSpPr/>
            <p:nvPr/>
          </p:nvSpPr>
          <p:spPr>
            <a:xfrm>
              <a:off x="1105647" y="2822416"/>
              <a:ext cx="2422084" cy="1465702"/>
            </a:xfrm>
            <a:custGeom>
              <a:avLst/>
              <a:gdLst>
                <a:gd name="connsiteX0" fmla="*/ 2286000 w 2422084"/>
                <a:gd name="connsiteY0" fmla="*/ 1465702 h 1465702"/>
                <a:gd name="connsiteX1" fmla="*/ 2196353 w 2422084"/>
                <a:gd name="connsiteY1" fmla="*/ 1144466 h 1465702"/>
                <a:gd name="connsiteX2" fmla="*/ 2278529 w 2422084"/>
                <a:gd name="connsiteY2" fmla="*/ 890466 h 1465702"/>
                <a:gd name="connsiteX3" fmla="*/ 2420471 w 2422084"/>
                <a:gd name="connsiteY3" fmla="*/ 763466 h 1465702"/>
                <a:gd name="connsiteX4" fmla="*/ 2323353 w 2422084"/>
                <a:gd name="connsiteY4" fmla="*/ 621525 h 1465702"/>
                <a:gd name="connsiteX5" fmla="*/ 1890059 w 2422084"/>
                <a:gd name="connsiteY5" fmla="*/ 838172 h 1465702"/>
                <a:gd name="connsiteX6" fmla="*/ 1277471 w 2422084"/>
                <a:gd name="connsiteY6" fmla="*/ 815760 h 1465702"/>
                <a:gd name="connsiteX7" fmla="*/ 874059 w 2422084"/>
                <a:gd name="connsiteY7" fmla="*/ 546819 h 1465702"/>
                <a:gd name="connsiteX8" fmla="*/ 567765 w 2422084"/>
                <a:gd name="connsiteY8" fmla="*/ 270408 h 1465702"/>
                <a:gd name="connsiteX9" fmla="*/ 373529 w 2422084"/>
                <a:gd name="connsiteY9" fmla="*/ 68702 h 1465702"/>
                <a:gd name="connsiteX10" fmla="*/ 127000 w 2422084"/>
                <a:gd name="connsiteY10" fmla="*/ 1466 h 1465702"/>
                <a:gd name="connsiteX11" fmla="*/ 0 w 2422084"/>
                <a:gd name="connsiteY11" fmla="*/ 120996 h 14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2084" h="1465702">
                  <a:moveTo>
                    <a:pt x="2286000" y="1465702"/>
                  </a:moveTo>
                  <a:cubicBezTo>
                    <a:pt x="2241799" y="1353020"/>
                    <a:pt x="2197598" y="1240339"/>
                    <a:pt x="2196353" y="1144466"/>
                  </a:cubicBezTo>
                  <a:cubicBezTo>
                    <a:pt x="2195108" y="1048593"/>
                    <a:pt x="2241176" y="953966"/>
                    <a:pt x="2278529" y="890466"/>
                  </a:cubicBezTo>
                  <a:cubicBezTo>
                    <a:pt x="2315882" y="826966"/>
                    <a:pt x="2413000" y="808289"/>
                    <a:pt x="2420471" y="763466"/>
                  </a:cubicBezTo>
                  <a:cubicBezTo>
                    <a:pt x="2427942" y="718642"/>
                    <a:pt x="2411755" y="609074"/>
                    <a:pt x="2323353" y="621525"/>
                  </a:cubicBezTo>
                  <a:cubicBezTo>
                    <a:pt x="2234951" y="633976"/>
                    <a:pt x="2064373" y="805799"/>
                    <a:pt x="1890059" y="838172"/>
                  </a:cubicBezTo>
                  <a:cubicBezTo>
                    <a:pt x="1715745" y="870544"/>
                    <a:pt x="1446804" y="864319"/>
                    <a:pt x="1277471" y="815760"/>
                  </a:cubicBezTo>
                  <a:cubicBezTo>
                    <a:pt x="1108138" y="767201"/>
                    <a:pt x="992343" y="637711"/>
                    <a:pt x="874059" y="546819"/>
                  </a:cubicBezTo>
                  <a:cubicBezTo>
                    <a:pt x="755775" y="455927"/>
                    <a:pt x="651187" y="350094"/>
                    <a:pt x="567765" y="270408"/>
                  </a:cubicBezTo>
                  <a:cubicBezTo>
                    <a:pt x="484343" y="190722"/>
                    <a:pt x="446990" y="113526"/>
                    <a:pt x="373529" y="68702"/>
                  </a:cubicBezTo>
                  <a:cubicBezTo>
                    <a:pt x="300068" y="23878"/>
                    <a:pt x="189255" y="-7250"/>
                    <a:pt x="127000" y="1466"/>
                  </a:cubicBezTo>
                  <a:cubicBezTo>
                    <a:pt x="64745" y="10182"/>
                    <a:pt x="0" y="120996"/>
                    <a:pt x="0" y="120996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3" name="Forma libre 2"/>
            <p:cNvSpPr/>
            <p:nvPr/>
          </p:nvSpPr>
          <p:spPr>
            <a:xfrm>
              <a:off x="1583267" y="2933700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26" name="Forma libre 25"/>
            <p:cNvSpPr/>
            <p:nvPr/>
          </p:nvSpPr>
          <p:spPr>
            <a:xfrm rot="21057592">
              <a:off x="1900767" y="3234266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27" name="Forma libre 26"/>
            <p:cNvSpPr/>
            <p:nvPr/>
          </p:nvSpPr>
          <p:spPr>
            <a:xfrm rot="20119509">
              <a:off x="2264834" y="3509431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28" name="Forma libre 27"/>
            <p:cNvSpPr/>
            <p:nvPr/>
          </p:nvSpPr>
          <p:spPr>
            <a:xfrm rot="18804906">
              <a:off x="2764367" y="3581397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29" name="Forma libre 28"/>
            <p:cNvSpPr/>
            <p:nvPr/>
          </p:nvSpPr>
          <p:spPr>
            <a:xfrm rot="17008143">
              <a:off x="3259668" y="3390894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30" name="Forma libre 29"/>
            <p:cNvSpPr/>
            <p:nvPr/>
          </p:nvSpPr>
          <p:spPr>
            <a:xfrm rot="3926877">
              <a:off x="3297769" y="3776135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1270000" y="5092700"/>
            <a:ext cx="1308100" cy="419100"/>
            <a:chOff x="1270000" y="5092700"/>
            <a:chExt cx="1308100" cy="419100"/>
          </a:xfrm>
        </p:grpSpPr>
        <p:sp>
          <p:nvSpPr>
            <p:cNvPr id="4" name="Forma libre 3"/>
            <p:cNvSpPr/>
            <p:nvPr/>
          </p:nvSpPr>
          <p:spPr>
            <a:xfrm>
              <a:off x="1270000" y="5092700"/>
              <a:ext cx="1308100" cy="419100"/>
            </a:xfrm>
            <a:custGeom>
              <a:avLst/>
              <a:gdLst>
                <a:gd name="connsiteX0" fmla="*/ 0 w 1308100"/>
                <a:gd name="connsiteY0" fmla="*/ 419100 h 419100"/>
                <a:gd name="connsiteX1" fmla="*/ 406400 w 1308100"/>
                <a:gd name="connsiteY1" fmla="*/ 215900 h 419100"/>
                <a:gd name="connsiteX2" fmla="*/ 1066800 w 1308100"/>
                <a:gd name="connsiteY2" fmla="*/ 203200 h 419100"/>
                <a:gd name="connsiteX3" fmla="*/ 1308100 w 1308100"/>
                <a:gd name="connsiteY3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419100">
                  <a:moveTo>
                    <a:pt x="0" y="419100"/>
                  </a:moveTo>
                  <a:cubicBezTo>
                    <a:pt x="114300" y="335491"/>
                    <a:pt x="228600" y="251883"/>
                    <a:pt x="406400" y="215900"/>
                  </a:cubicBezTo>
                  <a:cubicBezTo>
                    <a:pt x="584200" y="179917"/>
                    <a:pt x="916517" y="239183"/>
                    <a:pt x="1066800" y="203200"/>
                  </a:cubicBezTo>
                  <a:cubicBezTo>
                    <a:pt x="1217083" y="167217"/>
                    <a:pt x="1308100" y="0"/>
                    <a:pt x="1308100" y="0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s-ES_tradnl">
                <a:latin typeface="Helvetica" pitchFamily="79" charset="0"/>
              </a:endParaRPr>
            </a:p>
          </p:txBody>
        </p:sp>
        <p:sp>
          <p:nvSpPr>
            <p:cNvPr id="36" name="Forma libre 35"/>
            <p:cNvSpPr/>
            <p:nvPr/>
          </p:nvSpPr>
          <p:spPr>
            <a:xfrm rot="17971595">
              <a:off x="1532467" y="5240858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sp>
          <p:nvSpPr>
            <p:cNvPr id="41" name="Forma libre 40"/>
            <p:cNvSpPr/>
            <p:nvPr/>
          </p:nvSpPr>
          <p:spPr>
            <a:xfrm rot="18775980">
              <a:off x="2129366" y="5211221"/>
              <a:ext cx="118533" cy="131233"/>
            </a:xfrm>
            <a:custGeom>
              <a:avLst/>
              <a:gdLst>
                <a:gd name="connsiteX0" fmla="*/ 0 w 118533"/>
                <a:gd name="connsiteY0" fmla="*/ 33867 h 131233"/>
                <a:gd name="connsiteX1" fmla="*/ 118533 w 118533"/>
                <a:gd name="connsiteY1" fmla="*/ 0 h 131233"/>
                <a:gd name="connsiteX2" fmla="*/ 84666 w 118533"/>
                <a:gd name="connsiteY2" fmla="*/ 131233 h 1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131233">
                  <a:moveTo>
                    <a:pt x="0" y="33867"/>
                  </a:moveTo>
                  <a:lnTo>
                    <a:pt x="118533" y="0"/>
                  </a:lnTo>
                  <a:lnTo>
                    <a:pt x="84666" y="131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sp>
        <p:nvSpPr>
          <p:cNvPr id="45" name="Forma libre 44"/>
          <p:cNvSpPr/>
          <p:nvPr/>
        </p:nvSpPr>
        <p:spPr>
          <a:xfrm>
            <a:off x="7857067" y="3488267"/>
            <a:ext cx="50800" cy="220133"/>
          </a:xfrm>
          <a:custGeom>
            <a:avLst/>
            <a:gdLst>
              <a:gd name="connsiteX0" fmla="*/ 16933 w 25400"/>
              <a:gd name="connsiteY0" fmla="*/ 0 h 220133"/>
              <a:gd name="connsiteX1" fmla="*/ 25400 w 25400"/>
              <a:gd name="connsiteY1" fmla="*/ 220133 h 220133"/>
              <a:gd name="connsiteX2" fmla="*/ 0 w 25400"/>
              <a:gd name="connsiteY2" fmla="*/ 177800 h 220133"/>
              <a:gd name="connsiteX0" fmla="*/ 42333 w 50800"/>
              <a:gd name="connsiteY0" fmla="*/ 0 h 220133"/>
              <a:gd name="connsiteX1" fmla="*/ 50800 w 50800"/>
              <a:gd name="connsiteY1" fmla="*/ 220133 h 220133"/>
              <a:gd name="connsiteX2" fmla="*/ 0 w 50800"/>
              <a:gd name="connsiteY2" fmla="*/ 143933 h 2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" h="220133">
                <a:moveTo>
                  <a:pt x="42333" y="0"/>
                </a:moveTo>
                <a:lnTo>
                  <a:pt x="50800" y="220133"/>
                </a:lnTo>
                <a:lnTo>
                  <a:pt x="0" y="143933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1786468" y="5858934"/>
            <a:ext cx="381000" cy="59267"/>
          </a:xfrm>
          <a:custGeom>
            <a:avLst/>
            <a:gdLst>
              <a:gd name="connsiteX0" fmla="*/ 0 w 381000"/>
              <a:gd name="connsiteY0" fmla="*/ 59267 h 59267"/>
              <a:gd name="connsiteX1" fmla="*/ 381000 w 381000"/>
              <a:gd name="connsiteY1" fmla="*/ 59267 h 59267"/>
              <a:gd name="connsiteX2" fmla="*/ 313267 w 381000"/>
              <a:gd name="connsiteY2" fmla="*/ 0 h 5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59267">
                <a:moveTo>
                  <a:pt x="0" y="59267"/>
                </a:moveTo>
                <a:lnTo>
                  <a:pt x="381000" y="59267"/>
                </a:lnTo>
                <a:lnTo>
                  <a:pt x="313267" y="0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  <p:sp>
        <p:nvSpPr>
          <p:cNvPr id="32" name="Forma libre 31"/>
          <p:cNvSpPr/>
          <p:nvPr/>
        </p:nvSpPr>
        <p:spPr>
          <a:xfrm rot="16785079" flipH="1">
            <a:off x="8124213" y="2464555"/>
            <a:ext cx="45927" cy="199015"/>
          </a:xfrm>
          <a:custGeom>
            <a:avLst/>
            <a:gdLst>
              <a:gd name="connsiteX0" fmla="*/ 16933 w 25400"/>
              <a:gd name="connsiteY0" fmla="*/ 0 h 220133"/>
              <a:gd name="connsiteX1" fmla="*/ 25400 w 25400"/>
              <a:gd name="connsiteY1" fmla="*/ 220133 h 220133"/>
              <a:gd name="connsiteX2" fmla="*/ 0 w 25400"/>
              <a:gd name="connsiteY2" fmla="*/ 177800 h 220133"/>
              <a:gd name="connsiteX0" fmla="*/ 42333 w 50800"/>
              <a:gd name="connsiteY0" fmla="*/ 0 h 220133"/>
              <a:gd name="connsiteX1" fmla="*/ 50800 w 50800"/>
              <a:gd name="connsiteY1" fmla="*/ 220133 h 220133"/>
              <a:gd name="connsiteX2" fmla="*/ 0 w 50800"/>
              <a:gd name="connsiteY2" fmla="*/ 143933 h 2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" h="220133">
                <a:moveTo>
                  <a:pt x="42333" y="0"/>
                </a:moveTo>
                <a:lnTo>
                  <a:pt x="50800" y="220133"/>
                </a:lnTo>
                <a:lnTo>
                  <a:pt x="0" y="143933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1168400" y="1811867"/>
            <a:ext cx="685800" cy="999066"/>
          </a:xfrm>
          <a:custGeom>
            <a:avLst/>
            <a:gdLst>
              <a:gd name="connsiteX0" fmla="*/ 0 w 685800"/>
              <a:gd name="connsiteY0" fmla="*/ 0 h 999066"/>
              <a:gd name="connsiteX1" fmla="*/ 313267 w 685800"/>
              <a:gd name="connsiteY1" fmla="*/ 304800 h 999066"/>
              <a:gd name="connsiteX2" fmla="*/ 592667 w 685800"/>
              <a:gd name="connsiteY2" fmla="*/ 660400 h 999066"/>
              <a:gd name="connsiteX3" fmla="*/ 685800 w 685800"/>
              <a:gd name="connsiteY3" fmla="*/ 999066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999066">
                <a:moveTo>
                  <a:pt x="0" y="0"/>
                </a:moveTo>
                <a:cubicBezTo>
                  <a:pt x="107244" y="97366"/>
                  <a:pt x="214489" y="194733"/>
                  <a:pt x="313267" y="304800"/>
                </a:cubicBezTo>
                <a:cubicBezTo>
                  <a:pt x="412045" y="414867"/>
                  <a:pt x="530578" y="544689"/>
                  <a:pt x="592667" y="660400"/>
                </a:cubicBezTo>
                <a:cubicBezTo>
                  <a:pt x="654756" y="776111"/>
                  <a:pt x="685800" y="999066"/>
                  <a:pt x="685800" y="999066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3" name="Forma libre 32"/>
          <p:cNvSpPr/>
          <p:nvPr/>
        </p:nvSpPr>
        <p:spPr>
          <a:xfrm rot="10800000">
            <a:off x="1744131" y="6011332"/>
            <a:ext cx="381000" cy="59267"/>
          </a:xfrm>
          <a:custGeom>
            <a:avLst/>
            <a:gdLst>
              <a:gd name="connsiteX0" fmla="*/ 0 w 381000"/>
              <a:gd name="connsiteY0" fmla="*/ 59267 h 59267"/>
              <a:gd name="connsiteX1" fmla="*/ 381000 w 381000"/>
              <a:gd name="connsiteY1" fmla="*/ 59267 h 59267"/>
              <a:gd name="connsiteX2" fmla="*/ 313267 w 381000"/>
              <a:gd name="connsiteY2" fmla="*/ 0 h 5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59267">
                <a:moveTo>
                  <a:pt x="0" y="59267"/>
                </a:moveTo>
                <a:lnTo>
                  <a:pt x="381000" y="59267"/>
                </a:lnTo>
                <a:lnTo>
                  <a:pt x="313267" y="0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Helvetica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1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pponier Asia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9966" cy="6858000"/>
          </a:xfrm>
          <a:prstGeom prst="rect">
            <a:avLst/>
          </a:prstGeom>
        </p:spPr>
      </p:pic>
      <p:pic>
        <p:nvPicPr>
          <p:cNvPr id="3" name="Imagen 2" descr="Screen Shot 2021-06-01 at 11.25.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0600"/>
            <a:ext cx="4278086" cy="332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69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51367"/>
            <a:ext cx="8026400" cy="5758942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448733" y="1109133"/>
            <a:ext cx="5308600" cy="5418667"/>
            <a:chOff x="448733" y="1109133"/>
            <a:chExt cx="5308600" cy="5418667"/>
          </a:xfrm>
        </p:grpSpPr>
        <p:grpSp>
          <p:nvGrpSpPr>
            <p:cNvPr id="11" name="Agrupar 10"/>
            <p:cNvGrpSpPr/>
            <p:nvPr/>
          </p:nvGrpSpPr>
          <p:grpSpPr>
            <a:xfrm>
              <a:off x="448733" y="1109133"/>
              <a:ext cx="5308600" cy="5418667"/>
              <a:chOff x="448733" y="1109133"/>
              <a:chExt cx="5308600" cy="5418667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733" y="1117599"/>
                <a:ext cx="3841157" cy="5384800"/>
              </a:xfrm>
              <a:prstGeom prst="rect">
                <a:avLst/>
              </a:prstGeom>
              <a:ln w="28575" cmpd="sng">
                <a:solidFill>
                  <a:srgbClr val="FFFFFF"/>
                </a:solidFill>
              </a:ln>
            </p:spPr>
          </p:pic>
          <p:sp>
            <p:nvSpPr>
              <p:cNvPr id="6" name="Rectángulo 5"/>
              <p:cNvSpPr/>
              <p:nvPr/>
            </p:nvSpPr>
            <p:spPr>
              <a:xfrm>
                <a:off x="5469467" y="4233333"/>
                <a:ext cx="287866" cy="431800"/>
              </a:xfrm>
              <a:prstGeom prst="rect">
                <a:avLst/>
              </a:prstGeom>
              <a:ln w="19050" cmpd="sng">
                <a:solidFill>
                  <a:srgbClr val="FFFF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79" charset="0"/>
                </a:endParaRPr>
              </a:p>
            </p:txBody>
          </p:sp>
          <p:cxnSp>
            <p:nvCxnSpPr>
              <p:cNvPr id="8" name="Conector recto 7"/>
              <p:cNvCxnSpPr/>
              <p:nvPr/>
            </p:nvCxnSpPr>
            <p:spPr bwMode="auto">
              <a:xfrm>
                <a:off x="4301067" y="1109133"/>
                <a:ext cx="1439333" cy="31157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Conector recto 9"/>
              <p:cNvCxnSpPr/>
              <p:nvPr/>
            </p:nvCxnSpPr>
            <p:spPr bwMode="auto">
              <a:xfrm flipH="1">
                <a:off x="4292600" y="4656667"/>
                <a:ext cx="1456267" cy="18711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" name="CuadroTexto 1"/>
            <p:cNvSpPr txBox="1"/>
            <p:nvPr/>
          </p:nvSpPr>
          <p:spPr>
            <a:xfrm>
              <a:off x="1104900" y="5994400"/>
              <a:ext cx="25083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dirty="0" smtClean="0"/>
                <a:t>BRECHA DE FALLA</a:t>
              </a:r>
              <a:endParaRPr lang="es-ES_tradn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284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ctonic Escape Tapponnier 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41" y="0"/>
            <a:ext cx="7503059" cy="6858000"/>
          </a:xfrm>
          <a:prstGeom prst="rect">
            <a:avLst/>
          </a:prstGeom>
        </p:spPr>
      </p:pic>
      <p:pic>
        <p:nvPicPr>
          <p:cNvPr id="3" name="Imagen 2" descr="Screen Shot 2021-06-01 at 11.25.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300"/>
            <a:ext cx="422568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1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mijo 1999 Anatolia.JPG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68"/>
            <a:ext cx="9144000" cy="6668332"/>
          </a:xfrm>
          <a:prstGeom prst="rect">
            <a:avLst/>
          </a:prstGeom>
        </p:spPr>
      </p:pic>
      <p:grpSp>
        <p:nvGrpSpPr>
          <p:cNvPr id="21" name="Agrupar 20"/>
          <p:cNvGrpSpPr/>
          <p:nvPr/>
        </p:nvGrpSpPr>
        <p:grpSpPr>
          <a:xfrm>
            <a:off x="1672897" y="342068"/>
            <a:ext cx="3845034" cy="1739462"/>
            <a:chOff x="1672897" y="342068"/>
            <a:chExt cx="3845034" cy="1739462"/>
          </a:xfrm>
        </p:grpSpPr>
        <p:grpSp>
          <p:nvGrpSpPr>
            <p:cNvPr id="11" name="Agrupar 10"/>
            <p:cNvGrpSpPr/>
            <p:nvPr/>
          </p:nvGrpSpPr>
          <p:grpSpPr>
            <a:xfrm>
              <a:off x="1672897" y="1398358"/>
              <a:ext cx="3845034" cy="683172"/>
              <a:chOff x="1672897" y="1398358"/>
              <a:chExt cx="3845034" cy="683172"/>
            </a:xfrm>
          </p:grpSpPr>
          <p:sp>
            <p:nvSpPr>
              <p:cNvPr id="4" name="Forma libre 3"/>
              <p:cNvSpPr/>
              <p:nvPr/>
            </p:nvSpPr>
            <p:spPr>
              <a:xfrm>
                <a:off x="3250324" y="1477185"/>
                <a:ext cx="1304159" cy="341586"/>
              </a:xfrm>
              <a:custGeom>
                <a:avLst/>
                <a:gdLst>
                  <a:gd name="connsiteX0" fmla="*/ 1462690 w 1532759"/>
                  <a:gd name="connsiteY0" fmla="*/ 175173 h 385380"/>
                  <a:gd name="connsiteX1" fmla="*/ 928414 w 1532759"/>
                  <a:gd name="connsiteY1" fmla="*/ 341586 h 385380"/>
                  <a:gd name="connsiteX2" fmla="*/ 744483 w 1532759"/>
                  <a:gd name="connsiteY2" fmla="*/ 385380 h 385380"/>
                  <a:gd name="connsiteX3" fmla="*/ 0 w 1532759"/>
                  <a:gd name="connsiteY3" fmla="*/ 227724 h 385380"/>
                  <a:gd name="connsiteX4" fmla="*/ 472966 w 1532759"/>
                  <a:gd name="connsiteY4" fmla="*/ 0 h 385380"/>
                  <a:gd name="connsiteX5" fmla="*/ 1121104 w 1532759"/>
                  <a:gd name="connsiteY5" fmla="*/ 78828 h 385380"/>
                  <a:gd name="connsiteX6" fmla="*/ 1532759 w 1532759"/>
                  <a:gd name="connsiteY6" fmla="*/ 166414 h 385380"/>
                  <a:gd name="connsiteX0" fmla="*/ 1462690 w 1532759"/>
                  <a:gd name="connsiteY0" fmla="*/ 175173 h 341586"/>
                  <a:gd name="connsiteX1" fmla="*/ 928414 w 1532759"/>
                  <a:gd name="connsiteY1" fmla="*/ 341586 h 341586"/>
                  <a:gd name="connsiteX2" fmla="*/ 947683 w 1532759"/>
                  <a:gd name="connsiteY2" fmla="*/ 334580 h 341586"/>
                  <a:gd name="connsiteX3" fmla="*/ 0 w 1532759"/>
                  <a:gd name="connsiteY3" fmla="*/ 227724 h 341586"/>
                  <a:gd name="connsiteX4" fmla="*/ 472966 w 1532759"/>
                  <a:gd name="connsiteY4" fmla="*/ 0 h 341586"/>
                  <a:gd name="connsiteX5" fmla="*/ 1121104 w 1532759"/>
                  <a:gd name="connsiteY5" fmla="*/ 78828 h 341586"/>
                  <a:gd name="connsiteX6" fmla="*/ 1532759 w 1532759"/>
                  <a:gd name="connsiteY6" fmla="*/ 166414 h 341586"/>
                  <a:gd name="connsiteX0" fmla="*/ 1234090 w 1304159"/>
                  <a:gd name="connsiteY0" fmla="*/ 175173 h 341586"/>
                  <a:gd name="connsiteX1" fmla="*/ 699814 w 1304159"/>
                  <a:gd name="connsiteY1" fmla="*/ 341586 h 341586"/>
                  <a:gd name="connsiteX2" fmla="*/ 719083 w 1304159"/>
                  <a:gd name="connsiteY2" fmla="*/ 334580 h 341586"/>
                  <a:gd name="connsiteX3" fmla="*/ 0 w 1304159"/>
                  <a:gd name="connsiteY3" fmla="*/ 151524 h 341586"/>
                  <a:gd name="connsiteX4" fmla="*/ 244366 w 1304159"/>
                  <a:gd name="connsiteY4" fmla="*/ 0 h 341586"/>
                  <a:gd name="connsiteX5" fmla="*/ 892504 w 1304159"/>
                  <a:gd name="connsiteY5" fmla="*/ 78828 h 341586"/>
                  <a:gd name="connsiteX6" fmla="*/ 1304159 w 1304159"/>
                  <a:gd name="connsiteY6" fmla="*/ 166414 h 341586"/>
                  <a:gd name="connsiteX0" fmla="*/ 1234090 w 1304159"/>
                  <a:gd name="connsiteY0" fmla="*/ 175173 h 341586"/>
                  <a:gd name="connsiteX1" fmla="*/ 699814 w 1304159"/>
                  <a:gd name="connsiteY1" fmla="*/ 341586 h 341586"/>
                  <a:gd name="connsiteX2" fmla="*/ 922283 w 1304159"/>
                  <a:gd name="connsiteY2" fmla="*/ 283780 h 341586"/>
                  <a:gd name="connsiteX3" fmla="*/ 0 w 1304159"/>
                  <a:gd name="connsiteY3" fmla="*/ 151524 h 341586"/>
                  <a:gd name="connsiteX4" fmla="*/ 244366 w 1304159"/>
                  <a:gd name="connsiteY4" fmla="*/ 0 h 341586"/>
                  <a:gd name="connsiteX5" fmla="*/ 892504 w 1304159"/>
                  <a:gd name="connsiteY5" fmla="*/ 78828 h 341586"/>
                  <a:gd name="connsiteX6" fmla="*/ 1304159 w 1304159"/>
                  <a:gd name="connsiteY6" fmla="*/ 166414 h 34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4159" h="341586">
                    <a:moveTo>
                      <a:pt x="1234090" y="175173"/>
                    </a:moveTo>
                    <a:lnTo>
                      <a:pt x="699814" y="341586"/>
                    </a:lnTo>
                    <a:lnTo>
                      <a:pt x="922283" y="283780"/>
                    </a:lnTo>
                    <a:lnTo>
                      <a:pt x="0" y="151524"/>
                    </a:lnTo>
                    <a:lnTo>
                      <a:pt x="244366" y="0"/>
                    </a:lnTo>
                    <a:lnTo>
                      <a:pt x="892504" y="78828"/>
                    </a:lnTo>
                    <a:lnTo>
                      <a:pt x="1304159" y="166414"/>
                    </a:lnTo>
                  </a:path>
                </a:pathLst>
              </a:custGeom>
              <a:solidFill>
                <a:schemeClr val="accent1">
                  <a:alpha val="73000"/>
                </a:schemeClr>
              </a:solidFill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" name="Forma libre 4"/>
              <p:cNvSpPr/>
              <p:nvPr/>
            </p:nvSpPr>
            <p:spPr>
              <a:xfrm>
                <a:off x="1672897" y="1678634"/>
                <a:ext cx="797034" cy="402896"/>
              </a:xfrm>
              <a:custGeom>
                <a:avLst/>
                <a:gdLst>
                  <a:gd name="connsiteX0" fmla="*/ 709448 w 797034"/>
                  <a:gd name="connsiteY0" fmla="*/ 236482 h 402896"/>
                  <a:gd name="connsiteX1" fmla="*/ 446689 w 797034"/>
                  <a:gd name="connsiteY1" fmla="*/ 192689 h 402896"/>
                  <a:gd name="connsiteX2" fmla="*/ 0 w 797034"/>
                  <a:gd name="connsiteY2" fmla="*/ 0 h 402896"/>
                  <a:gd name="connsiteX3" fmla="*/ 350344 w 797034"/>
                  <a:gd name="connsiteY3" fmla="*/ 315310 h 402896"/>
                  <a:gd name="connsiteX4" fmla="*/ 560551 w 797034"/>
                  <a:gd name="connsiteY4" fmla="*/ 402896 h 402896"/>
                  <a:gd name="connsiteX5" fmla="*/ 797034 w 797034"/>
                  <a:gd name="connsiteY5" fmla="*/ 210206 h 40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7034" h="402896">
                    <a:moveTo>
                      <a:pt x="709448" y="236482"/>
                    </a:moveTo>
                    <a:lnTo>
                      <a:pt x="446689" y="192689"/>
                    </a:lnTo>
                    <a:lnTo>
                      <a:pt x="0" y="0"/>
                    </a:lnTo>
                    <a:lnTo>
                      <a:pt x="350344" y="315310"/>
                    </a:lnTo>
                    <a:lnTo>
                      <a:pt x="560551" y="402896"/>
                    </a:lnTo>
                    <a:lnTo>
                      <a:pt x="797034" y="210206"/>
                    </a:lnTo>
                  </a:path>
                </a:pathLst>
              </a:custGeom>
              <a:solidFill>
                <a:srgbClr val="4F81BD">
                  <a:alpha val="73000"/>
                </a:srgbClr>
              </a:solidFill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6" name="Forma libre 5"/>
              <p:cNvSpPr/>
              <p:nvPr/>
            </p:nvSpPr>
            <p:spPr>
              <a:xfrm>
                <a:off x="2654300" y="1643818"/>
                <a:ext cx="476250" cy="107950"/>
              </a:xfrm>
              <a:custGeom>
                <a:avLst/>
                <a:gdLst>
                  <a:gd name="connsiteX0" fmla="*/ 57150 w 476250"/>
                  <a:gd name="connsiteY0" fmla="*/ 107950 h 107950"/>
                  <a:gd name="connsiteX1" fmla="*/ 336550 w 476250"/>
                  <a:gd name="connsiteY1" fmla="*/ 82550 h 107950"/>
                  <a:gd name="connsiteX2" fmla="*/ 476250 w 476250"/>
                  <a:gd name="connsiteY2" fmla="*/ 0 h 107950"/>
                  <a:gd name="connsiteX3" fmla="*/ 95250 w 476250"/>
                  <a:gd name="connsiteY3" fmla="*/ 31750 h 107950"/>
                  <a:gd name="connsiteX4" fmla="*/ 0 w 476250"/>
                  <a:gd name="connsiteY4" fmla="*/ 101600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107950">
                    <a:moveTo>
                      <a:pt x="57150" y="107950"/>
                    </a:moveTo>
                    <a:lnTo>
                      <a:pt x="336550" y="82550"/>
                    </a:lnTo>
                    <a:lnTo>
                      <a:pt x="476250" y="0"/>
                    </a:lnTo>
                    <a:lnTo>
                      <a:pt x="95250" y="31750"/>
                    </a:lnTo>
                    <a:lnTo>
                      <a:pt x="0" y="101600"/>
                    </a:lnTo>
                  </a:path>
                </a:pathLst>
              </a:custGeom>
              <a:solidFill>
                <a:srgbClr val="4F81BD">
                  <a:alpha val="73000"/>
                </a:srgbClr>
              </a:solidFill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" name="Forma libre 6"/>
              <p:cNvSpPr/>
              <p:nvPr/>
            </p:nvSpPr>
            <p:spPr>
              <a:xfrm>
                <a:off x="4079766" y="1398358"/>
                <a:ext cx="1438165" cy="349907"/>
              </a:xfrm>
              <a:custGeom>
                <a:avLst/>
                <a:gdLst>
                  <a:gd name="connsiteX0" fmla="*/ 1742965 w 1742965"/>
                  <a:gd name="connsiteY0" fmla="*/ 0 h 464207"/>
                  <a:gd name="connsiteX1" fmla="*/ 0 w 1742965"/>
                  <a:gd name="connsiteY1" fmla="*/ 464207 h 464207"/>
                  <a:gd name="connsiteX0" fmla="*/ 1438165 w 1438165"/>
                  <a:gd name="connsiteY0" fmla="*/ 0 h 349907"/>
                  <a:gd name="connsiteX1" fmla="*/ 0 w 1438165"/>
                  <a:gd name="connsiteY1" fmla="*/ 349907 h 34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8165" h="349907">
                    <a:moveTo>
                      <a:pt x="1438165" y="0"/>
                    </a:moveTo>
                    <a:lnTo>
                      <a:pt x="0" y="349907"/>
                    </a:lnTo>
                  </a:path>
                </a:pathLst>
              </a:cu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8" name="Forma libre 7"/>
              <p:cNvSpPr/>
              <p:nvPr/>
            </p:nvSpPr>
            <p:spPr>
              <a:xfrm>
                <a:off x="2221319" y="1678634"/>
                <a:ext cx="546405" cy="402896"/>
              </a:xfrm>
              <a:custGeom>
                <a:avLst/>
                <a:gdLst>
                  <a:gd name="connsiteX0" fmla="*/ 1742965 w 1742965"/>
                  <a:gd name="connsiteY0" fmla="*/ 0 h 464207"/>
                  <a:gd name="connsiteX1" fmla="*/ 0 w 1742965"/>
                  <a:gd name="connsiteY1" fmla="*/ 464207 h 46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42965" h="464207">
                    <a:moveTo>
                      <a:pt x="1742965" y="0"/>
                    </a:moveTo>
                    <a:lnTo>
                      <a:pt x="0" y="464207"/>
                    </a:lnTo>
                  </a:path>
                </a:pathLst>
              </a:cu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9" name="Forma libre 8"/>
              <p:cNvSpPr/>
              <p:nvPr/>
            </p:nvSpPr>
            <p:spPr>
              <a:xfrm>
                <a:off x="3021724" y="1473201"/>
                <a:ext cx="482797" cy="218965"/>
              </a:xfrm>
              <a:custGeom>
                <a:avLst/>
                <a:gdLst>
                  <a:gd name="connsiteX0" fmla="*/ 1742965 w 1742965"/>
                  <a:gd name="connsiteY0" fmla="*/ 0 h 464207"/>
                  <a:gd name="connsiteX1" fmla="*/ 0 w 1742965"/>
                  <a:gd name="connsiteY1" fmla="*/ 464207 h 46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42965" h="464207">
                    <a:moveTo>
                      <a:pt x="1742965" y="0"/>
                    </a:moveTo>
                    <a:lnTo>
                      <a:pt x="0" y="464207"/>
                    </a:lnTo>
                  </a:path>
                </a:pathLst>
              </a:cu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cxnSp>
          <p:nvCxnSpPr>
            <p:cNvPr id="14" name="Conector recto de flecha 13"/>
            <p:cNvCxnSpPr/>
            <p:nvPr/>
          </p:nvCxnSpPr>
          <p:spPr>
            <a:xfrm flipH="1">
              <a:off x="2095500" y="774700"/>
              <a:ext cx="374431" cy="90393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 flipH="1">
              <a:off x="3019974" y="727184"/>
              <a:ext cx="875" cy="86911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>
              <a:off x="3801572" y="739884"/>
              <a:ext cx="110028" cy="733317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1890570" y="342068"/>
              <a:ext cx="2262308" cy="461665"/>
            </a:xfrm>
            <a:prstGeom prst="rect">
              <a:avLst/>
            </a:prstGeom>
            <a:solidFill>
              <a:srgbClr val="4F81BD"/>
            </a:solidFill>
            <a:ln w="3810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2400">
                  <a:solidFill>
                    <a:srgbClr val="FFFFFF"/>
                  </a:solidFill>
                </a:rPr>
                <a:t>pull-apart basins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15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6.7 Jan24 20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18031" r="14892"/>
          <a:stretch/>
        </p:blipFill>
        <p:spPr>
          <a:xfrm>
            <a:off x="165100" y="825500"/>
            <a:ext cx="8839200" cy="5311600"/>
          </a:xfrm>
          <a:prstGeom prst="rect">
            <a:avLst/>
          </a:prstGeom>
        </p:spPr>
      </p:pic>
      <p:pic>
        <p:nvPicPr>
          <p:cNvPr id="3" name="Imagen 2" descr="M7.8 Feb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18227" r="14892"/>
          <a:stretch/>
        </p:blipFill>
        <p:spPr>
          <a:xfrm>
            <a:off x="165100" y="838200"/>
            <a:ext cx="8839200" cy="5298900"/>
          </a:xfrm>
          <a:prstGeom prst="rect">
            <a:avLst/>
          </a:prstGeom>
        </p:spPr>
      </p:pic>
      <p:pic>
        <p:nvPicPr>
          <p:cNvPr id="4" name="Imagen 3" descr="M7.5 Feb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8423" r="14893"/>
          <a:stretch/>
        </p:blipFill>
        <p:spPr>
          <a:xfrm>
            <a:off x="266700" y="850900"/>
            <a:ext cx="8737600" cy="5286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76300" y="6331634"/>
            <a:ext cx="781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>
                <a:hlinkClick r:id="rId5"/>
              </a:rPr>
              <a:t>https://storymaps.arcgis.com/stories/355bfc8b3c5941e683d4f258e8fb2dfa</a:t>
            </a:r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1714500" y="292101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/>
              <a:t>The 2023 Kahramanmaraş, Turkey, Earthquake Sequence</a:t>
            </a:r>
          </a:p>
        </p:txBody>
      </p:sp>
    </p:spTree>
    <p:extLst>
      <p:ext uri="{BB962C8B-B14F-4D97-AF65-F5344CB8AC3E}">
        <p14:creationId xmlns:p14="http://schemas.microsoft.com/office/powerpoint/2010/main" val="304832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hg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0651"/>
            <a:ext cx="9144000" cy="376949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4025" y="190500"/>
            <a:ext cx="99161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00"/>
                </a:solidFill>
                <a:latin typeface="Myriad Pro"/>
                <a:cs typeface="Myriad Pro"/>
              </a:rPr>
              <a:t>despegue extensional  </a:t>
            </a:r>
            <a:r>
              <a:rPr lang="en-US" sz="2800" i="1" dirty="0" err="1">
                <a:solidFill>
                  <a:srgbClr val="000000"/>
                </a:solidFill>
                <a:latin typeface="Myriad Pro"/>
                <a:cs typeface="Myriad Pro"/>
              </a:rPr>
              <a:t>(extensional detachment)</a:t>
            </a:r>
            <a:endParaRPr lang="en-US" sz="2800" i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59412" y="6409067"/>
            <a:ext cx="236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omisión estratigráfica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757043" y="558227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d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009083" y="3464510"/>
            <a:ext cx="1899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/>
              <a:t>rampa extensional</a:t>
            </a:r>
            <a:endParaRPr lang="es-ES" i="1"/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3269034" y="3785425"/>
            <a:ext cx="392881" cy="5075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580063" y="6553200"/>
            <a:ext cx="3563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/>
              <a:t>© D. Aerden 2021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 flipH="1" flipV="1">
            <a:off x="4108880" y="5887107"/>
            <a:ext cx="305146" cy="4260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3761433" y="5863894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254177" y="311055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275395" y="2844594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b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283252" y="262511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c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315766" y="2388706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d</a:t>
            </a:r>
          </a:p>
        </p:txBody>
      </p:sp>
      <p:pic>
        <p:nvPicPr>
          <p:cNvPr id="29" name="Imagen 28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03" y="824097"/>
            <a:ext cx="4325112" cy="1060704"/>
          </a:xfrm>
          <a:prstGeom prst="rect">
            <a:avLst/>
          </a:prstGeom>
        </p:spPr>
      </p:pic>
      <p:cxnSp>
        <p:nvCxnSpPr>
          <p:cNvPr id="30" name="Conector recto de flecha 29"/>
          <p:cNvCxnSpPr/>
          <p:nvPr/>
        </p:nvCxnSpPr>
        <p:spPr>
          <a:xfrm flipH="1">
            <a:off x="5550026" y="3782848"/>
            <a:ext cx="528507" cy="6827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5541131" y="3464510"/>
            <a:ext cx="206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/>
              <a:t>despegue /rellano</a:t>
            </a:r>
            <a:endParaRPr lang="es-ES" i="1"/>
          </a:p>
        </p:txBody>
      </p:sp>
    </p:spTree>
    <p:extLst>
      <p:ext uri="{BB962C8B-B14F-4D97-AF65-F5344CB8AC3E}">
        <p14:creationId xmlns:p14="http://schemas.microsoft.com/office/powerpoint/2010/main" val="288566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21-01-14 at 14.17.09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3581400"/>
            <a:ext cx="4953000" cy="3153668"/>
          </a:xfrm>
          <a:prstGeom prst="rect">
            <a:avLst/>
          </a:prstGeom>
        </p:spPr>
      </p:pic>
      <p:pic>
        <p:nvPicPr>
          <p:cNvPr id="3" name="Imagen 2" descr="Screen Shot 2021-01-14 at 14.17.59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48" y="0"/>
            <a:ext cx="5565052" cy="3492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94" y="749300"/>
            <a:ext cx="2696906" cy="222944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626100" y="4546600"/>
            <a:ext cx="1320800" cy="901700"/>
          </a:xfrm>
          <a:prstGeom prst="roundRect">
            <a:avLst/>
          </a:prstGeom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11800" y="4203700"/>
            <a:ext cx="241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Basin &amp; Range Province</a:t>
            </a:r>
          </a:p>
        </p:txBody>
      </p:sp>
      <p:pic>
        <p:nvPicPr>
          <p:cNvPr id="8" name="Imagen 7" descr="Screen Shot 2021-01-14 at 13.51.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22700"/>
            <a:ext cx="2629706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4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Untitled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939800"/>
            <a:ext cx="8942832" cy="5678424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4804832" y="4131732"/>
            <a:ext cx="1510749" cy="643467"/>
          </a:xfrm>
          <a:custGeom>
            <a:avLst/>
            <a:gdLst>
              <a:gd name="connsiteX0" fmla="*/ 0 w 1371600"/>
              <a:gd name="connsiteY0" fmla="*/ 0 h 584200"/>
              <a:gd name="connsiteX1" fmla="*/ 372534 w 1371600"/>
              <a:gd name="connsiteY1" fmla="*/ 287867 h 584200"/>
              <a:gd name="connsiteX2" fmla="*/ 719667 w 1371600"/>
              <a:gd name="connsiteY2" fmla="*/ 541867 h 584200"/>
              <a:gd name="connsiteX3" fmla="*/ 1024467 w 1371600"/>
              <a:gd name="connsiteY3" fmla="*/ 575734 h 584200"/>
              <a:gd name="connsiteX4" fmla="*/ 1371600 w 1371600"/>
              <a:gd name="connsiteY4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584200">
                <a:moveTo>
                  <a:pt x="0" y="0"/>
                </a:moveTo>
                <a:lnTo>
                  <a:pt x="372534" y="287867"/>
                </a:lnTo>
                <a:cubicBezTo>
                  <a:pt x="492478" y="378178"/>
                  <a:pt x="611012" y="493889"/>
                  <a:pt x="719667" y="541867"/>
                </a:cubicBezTo>
                <a:cubicBezTo>
                  <a:pt x="828323" y="589845"/>
                  <a:pt x="915812" y="568679"/>
                  <a:pt x="1024467" y="575734"/>
                </a:cubicBezTo>
                <a:cubicBezTo>
                  <a:pt x="1133122" y="582789"/>
                  <a:pt x="1371600" y="584200"/>
                  <a:pt x="1371600" y="584200"/>
                </a:cubicBezTo>
              </a:path>
            </a:pathLst>
          </a:custGeom>
          <a:ln w="190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4411133" y="5511800"/>
            <a:ext cx="1893100" cy="634292"/>
          </a:xfrm>
          <a:custGeom>
            <a:avLst/>
            <a:gdLst>
              <a:gd name="connsiteX0" fmla="*/ 0 w 1718734"/>
              <a:gd name="connsiteY0" fmla="*/ 0 h 575870"/>
              <a:gd name="connsiteX1" fmla="*/ 237067 w 1718734"/>
              <a:gd name="connsiteY1" fmla="*/ 110067 h 575870"/>
              <a:gd name="connsiteX2" fmla="*/ 482600 w 1718734"/>
              <a:gd name="connsiteY2" fmla="*/ 186267 h 575870"/>
              <a:gd name="connsiteX3" fmla="*/ 567267 w 1718734"/>
              <a:gd name="connsiteY3" fmla="*/ 220133 h 575870"/>
              <a:gd name="connsiteX4" fmla="*/ 651934 w 1718734"/>
              <a:gd name="connsiteY4" fmla="*/ 186267 h 575870"/>
              <a:gd name="connsiteX5" fmla="*/ 787400 w 1718734"/>
              <a:gd name="connsiteY5" fmla="*/ 237067 h 575870"/>
              <a:gd name="connsiteX6" fmla="*/ 948267 w 1718734"/>
              <a:gd name="connsiteY6" fmla="*/ 347133 h 575870"/>
              <a:gd name="connsiteX7" fmla="*/ 1032934 w 1718734"/>
              <a:gd name="connsiteY7" fmla="*/ 457200 h 575870"/>
              <a:gd name="connsiteX8" fmla="*/ 1117600 w 1718734"/>
              <a:gd name="connsiteY8" fmla="*/ 550333 h 575870"/>
              <a:gd name="connsiteX9" fmla="*/ 1380067 w 1718734"/>
              <a:gd name="connsiteY9" fmla="*/ 558800 h 575870"/>
              <a:gd name="connsiteX10" fmla="*/ 1651000 w 1718734"/>
              <a:gd name="connsiteY10" fmla="*/ 575733 h 575870"/>
              <a:gd name="connsiteX11" fmla="*/ 1718734 w 1718734"/>
              <a:gd name="connsiteY11" fmla="*/ 567267 h 57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8734" h="575870">
                <a:moveTo>
                  <a:pt x="0" y="0"/>
                </a:moveTo>
                <a:cubicBezTo>
                  <a:pt x="78317" y="39511"/>
                  <a:pt x="156634" y="79023"/>
                  <a:pt x="237067" y="110067"/>
                </a:cubicBezTo>
                <a:cubicBezTo>
                  <a:pt x="317500" y="141111"/>
                  <a:pt x="427567" y="167923"/>
                  <a:pt x="482600" y="186267"/>
                </a:cubicBezTo>
                <a:cubicBezTo>
                  <a:pt x="537633" y="204611"/>
                  <a:pt x="539045" y="220133"/>
                  <a:pt x="567267" y="220133"/>
                </a:cubicBezTo>
                <a:cubicBezTo>
                  <a:pt x="595489" y="220133"/>
                  <a:pt x="615245" y="183445"/>
                  <a:pt x="651934" y="186267"/>
                </a:cubicBezTo>
                <a:cubicBezTo>
                  <a:pt x="688623" y="189089"/>
                  <a:pt x="738011" y="210256"/>
                  <a:pt x="787400" y="237067"/>
                </a:cubicBezTo>
                <a:cubicBezTo>
                  <a:pt x="836789" y="263878"/>
                  <a:pt x="907345" y="310444"/>
                  <a:pt x="948267" y="347133"/>
                </a:cubicBezTo>
                <a:cubicBezTo>
                  <a:pt x="989189" y="383822"/>
                  <a:pt x="1004712" y="423333"/>
                  <a:pt x="1032934" y="457200"/>
                </a:cubicBezTo>
                <a:cubicBezTo>
                  <a:pt x="1061156" y="491067"/>
                  <a:pt x="1059745" y="533400"/>
                  <a:pt x="1117600" y="550333"/>
                </a:cubicBezTo>
                <a:cubicBezTo>
                  <a:pt x="1175455" y="567266"/>
                  <a:pt x="1291167" y="554567"/>
                  <a:pt x="1380067" y="558800"/>
                </a:cubicBezTo>
                <a:cubicBezTo>
                  <a:pt x="1468967" y="563033"/>
                  <a:pt x="1594556" y="574322"/>
                  <a:pt x="1651000" y="575733"/>
                </a:cubicBezTo>
                <a:cubicBezTo>
                  <a:pt x="1707445" y="577144"/>
                  <a:pt x="1718734" y="567267"/>
                  <a:pt x="1718734" y="567267"/>
                </a:cubicBezTo>
              </a:path>
            </a:pathLst>
          </a:custGeom>
          <a:ln w="190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133725" y="139700"/>
            <a:ext cx="3548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0000"/>
                </a:solidFill>
                <a:latin typeface="Chalkboard"/>
                <a:cs typeface="Chalkboard"/>
              </a:rPr>
              <a:t>despegues extensionales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>
            <a:off x="5181600" y="4724400"/>
            <a:ext cx="1507067" cy="93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CuadroTexto 3"/>
          <p:cNvSpPr txBox="1"/>
          <p:nvPr/>
        </p:nvSpPr>
        <p:spPr>
          <a:xfrm>
            <a:off x="6239931" y="4800601"/>
            <a:ext cx="945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/>
              <a:t>exhumación</a:t>
            </a:r>
          </a:p>
        </p:txBody>
      </p:sp>
    </p:spTree>
    <p:extLst>
      <p:ext uri="{BB962C8B-B14F-4D97-AF65-F5344CB8AC3E}">
        <p14:creationId xmlns:p14="http://schemas.microsoft.com/office/powerpoint/2010/main" val="135720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ult_Breccia_Oman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28"/>
            <a:ext cx="9144000" cy="6071616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17825" y="0"/>
            <a:ext cx="46474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latin typeface="Chalkboard"/>
                <a:cs typeface="Chalkboard"/>
              </a:rPr>
              <a:t>B</a:t>
            </a:r>
            <a:r>
              <a:rPr lang="en-US" sz="2000" dirty="0" err="1" smtClean="0">
                <a:latin typeface="Chalkboard"/>
                <a:cs typeface="Chalkboard"/>
              </a:rPr>
              <a:t>recha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>
                <a:latin typeface="Chalkboard"/>
                <a:cs typeface="Chalkboard"/>
              </a:rPr>
              <a:t>de </a:t>
            </a:r>
            <a:r>
              <a:rPr lang="en-US" sz="2000" dirty="0" err="1">
                <a:latin typeface="Chalkboard"/>
                <a:cs typeface="Chalkboard"/>
              </a:rPr>
              <a:t>falla</a:t>
            </a:r>
            <a:r>
              <a:rPr lang="en-US" sz="2000" dirty="0">
                <a:latin typeface="Chalkboard"/>
                <a:cs typeface="Chalkboard"/>
              </a:rPr>
              <a:t> </a:t>
            </a:r>
            <a:r>
              <a:rPr lang="en-US" sz="2000" dirty="0" smtClean="0">
                <a:latin typeface="Chalkboard"/>
                <a:cs typeface="Chalkboard"/>
              </a:rPr>
              <a:t>/ Fault breccia (</a:t>
            </a:r>
            <a:r>
              <a:rPr lang="en-US" sz="2000" dirty="0" err="1" smtClean="0">
                <a:latin typeface="Chalkboard"/>
                <a:cs typeface="Chalkboard"/>
              </a:rPr>
              <a:t>Omán</a:t>
            </a:r>
            <a:r>
              <a:rPr lang="en-US" sz="2000" dirty="0" smtClean="0">
                <a:latin typeface="Chalkboard"/>
                <a:cs typeface="Chalkboard"/>
              </a:rPr>
              <a:t>)</a:t>
            </a:r>
            <a:endParaRPr lang="en-US" sz="2000" dirty="0">
              <a:latin typeface="Chalkboard"/>
              <a:cs typeface="Chalkboard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2768600" y="1054100"/>
            <a:ext cx="6166611" cy="5676900"/>
            <a:chOff x="2768600" y="1054100"/>
            <a:chExt cx="6166611" cy="5676900"/>
          </a:xfrm>
        </p:grpSpPr>
        <p:sp>
          <p:nvSpPr>
            <p:cNvPr id="6" name="Rectángulo 5"/>
            <p:cNvSpPr/>
            <p:nvPr/>
          </p:nvSpPr>
          <p:spPr>
            <a:xfrm>
              <a:off x="2768600" y="4038600"/>
              <a:ext cx="635000" cy="927100"/>
            </a:xfrm>
            <a:prstGeom prst="rect">
              <a:avLst/>
            </a:prstGeom>
            <a:ln w="28575" cmpd="sng">
              <a:solidFill>
                <a:srgbClr val="0F149C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  <p:pic>
          <p:nvPicPr>
            <p:cNvPr id="7" name="Imagen 6" descr="Fault_Breccia_Oman2013_zoomi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750" y="1054100"/>
              <a:ext cx="3769461" cy="5676900"/>
            </a:xfrm>
            <a:prstGeom prst="rect">
              <a:avLst/>
            </a:prstGeom>
            <a:ln w="57150" cmpd="sng">
              <a:solidFill>
                <a:srgbClr val="0F149C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7779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ESPEJO de fa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90678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127125" y="146050"/>
            <a:ext cx="1638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"espejo" de falla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27225" y="6435725"/>
            <a:ext cx="18902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 smtClean="0">
                <a:latin typeface="Chalkboard"/>
                <a:cs typeface="Chalkboard"/>
              </a:rPr>
              <a:t>Espejo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>
                <a:latin typeface="Chalkboard"/>
                <a:cs typeface="Chalkboard"/>
              </a:rPr>
              <a:t>de </a:t>
            </a:r>
            <a:r>
              <a:rPr lang="en-US" sz="2000" dirty="0" err="1" smtClean="0">
                <a:latin typeface="Chalkboard"/>
                <a:cs typeface="Chalkboard"/>
              </a:rPr>
              <a:t>falla</a:t>
            </a:r>
            <a:endParaRPr lang="en-US" sz="20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621367" y="29633"/>
            <a:ext cx="64976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err="1" smtClean="0">
                <a:solidFill>
                  <a:srgbClr val="FFFFFF"/>
                </a:solidFill>
                <a:latin typeface="Chalkboard"/>
                <a:cs typeface="Chalkboard"/>
              </a:rPr>
              <a:t>Fibras</a:t>
            </a:r>
            <a:r>
              <a:rPr lang="en-US" sz="2400" dirty="0" smtClean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Chalkboard"/>
                <a:cs typeface="Chalkboard"/>
              </a:rPr>
              <a:t>de </a:t>
            </a:r>
            <a:r>
              <a:rPr lang="en-US" sz="2400" dirty="0" err="1" smtClean="0">
                <a:solidFill>
                  <a:srgbClr val="FFFFFF"/>
                </a:solidFill>
                <a:latin typeface="Chalkboard"/>
                <a:cs typeface="Chalkboard"/>
              </a:rPr>
              <a:t>falla</a:t>
            </a:r>
            <a:r>
              <a:rPr lang="en-US" sz="2400" dirty="0" smtClean="0">
                <a:solidFill>
                  <a:srgbClr val="FFFFFF"/>
                </a:solidFill>
                <a:latin typeface="Chalkboard"/>
                <a:cs typeface="Chalkboard"/>
              </a:rPr>
              <a:t> (</a:t>
            </a:r>
            <a:r>
              <a:rPr lang="en-US" sz="2400" dirty="0" err="1" smtClean="0">
                <a:solidFill>
                  <a:srgbClr val="FFFFFF"/>
                </a:solidFill>
                <a:latin typeface="Chalkboard"/>
                <a:cs typeface="Chalkboard"/>
              </a:rPr>
              <a:t>slickenfibres</a:t>
            </a:r>
            <a:r>
              <a:rPr lang="en-US" sz="2400" dirty="0" smtClean="0">
                <a:solidFill>
                  <a:srgbClr val="FFFFFF"/>
                </a:solidFill>
                <a:latin typeface="Chalkboard"/>
                <a:cs typeface="Chalkboard"/>
              </a:rPr>
              <a:t>) – </a:t>
            </a:r>
            <a:r>
              <a:rPr lang="en-US" sz="2400" dirty="0" err="1" smtClean="0">
                <a:solidFill>
                  <a:srgbClr val="FFFFFF"/>
                </a:solidFill>
                <a:latin typeface="Chalkboard"/>
                <a:cs typeface="Chalkboard"/>
              </a:rPr>
              <a:t>calcita</a:t>
            </a:r>
            <a:r>
              <a:rPr lang="en-US" sz="2400" dirty="0" smtClean="0">
                <a:solidFill>
                  <a:srgbClr val="FFFFFF"/>
                </a:solidFill>
                <a:latin typeface="Chalkboard"/>
                <a:cs typeface="Chalkboard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Chalkboard"/>
                <a:cs typeface="Chalkboard"/>
              </a:rPr>
              <a:t>CaCO</a:t>
            </a:r>
            <a:r>
              <a:rPr lang="en-US" sz="2400" baseline="-25000" dirty="0" err="1" smtClean="0">
                <a:solidFill>
                  <a:srgbClr val="FFFFFF"/>
                </a:solidFill>
                <a:latin typeface="Chalkboard"/>
                <a:cs typeface="Chalkboard"/>
              </a:rPr>
              <a:t>3</a:t>
            </a:r>
            <a:endParaRPr lang="en-US" sz="2400" baseline="-250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pic>
        <p:nvPicPr>
          <p:cNvPr id="11" name="Picture 6" descr="SlickenFibresAndr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46100"/>
            <a:ext cx="8280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4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_0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137959" y="297392"/>
            <a:ext cx="21723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FFFF"/>
                </a:solidFill>
                <a:latin typeface="Chalkboard"/>
                <a:cs typeface="Chalkboard"/>
              </a:rPr>
              <a:t>Falla de Niguelas</a:t>
            </a:r>
            <a:endParaRPr lang="en-US" sz="20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28581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urch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784725" y="1012825"/>
            <a:ext cx="33108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 smtClean="0">
                <a:latin typeface="Chalkboard"/>
                <a:cs typeface="Chalkboard"/>
              </a:rPr>
              <a:t>Falla</a:t>
            </a:r>
            <a:r>
              <a:rPr lang="en-US" sz="2000" dirty="0" smtClean="0">
                <a:latin typeface="Chalkboard"/>
                <a:cs typeface="Chalkboard"/>
              </a:rPr>
              <a:t> del </a:t>
            </a:r>
            <a:r>
              <a:rPr lang="en-US" sz="2000" dirty="0" err="1" smtClean="0">
                <a:latin typeface="Chalkboard"/>
                <a:cs typeface="Chalkboard"/>
              </a:rPr>
              <a:t>Purche</a:t>
            </a:r>
            <a:r>
              <a:rPr lang="en-US" sz="2000" dirty="0" smtClean="0">
                <a:latin typeface="Chalkboard"/>
                <a:cs typeface="Chalkboard"/>
              </a:rPr>
              <a:t> (</a:t>
            </a:r>
            <a:r>
              <a:rPr lang="en-US" sz="2000" dirty="0" err="1" smtClean="0">
                <a:latin typeface="Chalkboard"/>
                <a:cs typeface="Chalkboard"/>
              </a:rPr>
              <a:t>Monachil</a:t>
            </a:r>
            <a:r>
              <a:rPr lang="en-US" sz="2000" dirty="0" smtClean="0">
                <a:latin typeface="Chalkboard"/>
                <a:cs typeface="Chalkboard"/>
              </a:rPr>
              <a:t>)</a:t>
            </a:r>
            <a:endParaRPr lang="en-US" sz="2000" dirty="0">
              <a:latin typeface="Chalkboard"/>
              <a:cs typeface="Chalkboard"/>
            </a:endParaRPr>
          </a:p>
        </p:txBody>
      </p:sp>
      <p:pic>
        <p:nvPicPr>
          <p:cNvPr id="2" name="Imagen 1" descr="pur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2" y="1553135"/>
            <a:ext cx="5077968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029" descr="ClasesFa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93"/>
          <a:stretch>
            <a:fillRect/>
          </a:stretch>
        </p:blipFill>
        <p:spPr bwMode="auto">
          <a:xfrm>
            <a:off x="-220663" y="381000"/>
            <a:ext cx="9879013" cy="510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1031"/>
          <p:cNvSpPr txBox="1">
            <a:spLocks noChangeArrowheads="1"/>
          </p:cNvSpPr>
          <p:nvPr/>
        </p:nvSpPr>
        <p:spPr bwMode="auto">
          <a:xfrm>
            <a:off x="3757613" y="4564063"/>
            <a:ext cx="4397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400"/>
              <a:t>techo</a:t>
            </a:r>
          </a:p>
        </p:txBody>
      </p:sp>
      <p:sp>
        <p:nvSpPr>
          <p:cNvPr id="51208" name="Freeform 1032"/>
          <p:cNvSpPr>
            <a:spLocks/>
          </p:cNvSpPr>
          <p:nvPr/>
        </p:nvSpPr>
        <p:spPr bwMode="auto">
          <a:xfrm>
            <a:off x="1541463" y="3073400"/>
            <a:ext cx="904875" cy="414338"/>
          </a:xfrm>
          <a:custGeom>
            <a:avLst/>
            <a:gdLst>
              <a:gd name="T0" fmla="*/ 229 w 570"/>
              <a:gd name="T1" fmla="*/ 0 h 261"/>
              <a:gd name="T2" fmla="*/ 0 w 570"/>
              <a:gd name="T3" fmla="*/ 69 h 261"/>
              <a:gd name="T4" fmla="*/ 42 w 570"/>
              <a:gd name="T5" fmla="*/ 261 h 261"/>
              <a:gd name="T6" fmla="*/ 352 w 570"/>
              <a:gd name="T7" fmla="*/ 256 h 261"/>
              <a:gd name="T8" fmla="*/ 570 w 570"/>
              <a:gd name="T9" fmla="*/ 75 h 261"/>
              <a:gd name="T10" fmla="*/ 229 w 570"/>
              <a:gd name="T11" fmla="*/ 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0" h="261">
                <a:moveTo>
                  <a:pt x="229" y="0"/>
                </a:moveTo>
                <a:lnTo>
                  <a:pt x="0" y="69"/>
                </a:lnTo>
                <a:lnTo>
                  <a:pt x="42" y="261"/>
                </a:lnTo>
                <a:lnTo>
                  <a:pt x="352" y="256"/>
                </a:lnTo>
                <a:lnTo>
                  <a:pt x="570" y="75"/>
                </a:lnTo>
                <a:lnTo>
                  <a:pt x="22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1206" name="Text Box 1030"/>
          <p:cNvSpPr txBox="1">
            <a:spLocks noChangeArrowheads="1"/>
          </p:cNvSpPr>
          <p:nvPr/>
        </p:nvSpPr>
        <p:spPr bwMode="auto">
          <a:xfrm>
            <a:off x="1717675" y="3089275"/>
            <a:ext cx="460375" cy="385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200"/>
              <a:t>bloque</a:t>
            </a:r>
          </a:p>
          <a:p>
            <a:pPr algn="ctr">
              <a:defRPr/>
            </a:pPr>
            <a:r>
              <a:rPr lang="en-US" sz="1200"/>
              <a:t>muro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7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79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6207</TotalTime>
  <Words>475</Words>
  <Application>Microsoft Macintosh PowerPoint</Application>
  <PresentationFormat>Presentación en pantalla (4:3)</PresentationFormat>
  <Paragraphs>139</Paragraphs>
  <Slides>35</Slides>
  <Notes>15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342</cp:revision>
  <cp:lastPrinted>2013-11-10T16:01:49Z</cp:lastPrinted>
  <dcterms:created xsi:type="dcterms:W3CDTF">2013-11-10T15:55:08Z</dcterms:created>
  <dcterms:modified xsi:type="dcterms:W3CDTF">2023-11-07T09:02:04Z</dcterms:modified>
</cp:coreProperties>
</file>