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46" r:id="rId2"/>
    <p:sldId id="428" r:id="rId3"/>
    <p:sldId id="430" r:id="rId4"/>
    <p:sldId id="429" r:id="rId5"/>
    <p:sldId id="391" r:id="rId6"/>
    <p:sldId id="432" r:id="rId7"/>
    <p:sldId id="433" r:id="rId8"/>
    <p:sldId id="434" r:id="rId9"/>
    <p:sldId id="435" r:id="rId10"/>
    <p:sldId id="392" r:id="rId11"/>
    <p:sldId id="448" r:id="rId12"/>
    <p:sldId id="393" r:id="rId13"/>
    <p:sldId id="394" r:id="rId14"/>
    <p:sldId id="414" r:id="rId15"/>
    <p:sldId id="395" r:id="rId16"/>
    <p:sldId id="396" r:id="rId17"/>
    <p:sldId id="419" r:id="rId18"/>
    <p:sldId id="397" r:id="rId19"/>
    <p:sldId id="398" r:id="rId20"/>
    <p:sldId id="450" r:id="rId21"/>
    <p:sldId id="449" r:id="rId22"/>
    <p:sldId id="421" r:id="rId23"/>
    <p:sldId id="410" r:id="rId24"/>
    <p:sldId id="422" r:id="rId25"/>
    <p:sldId id="399" r:id="rId26"/>
    <p:sldId id="445" r:id="rId27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02FF"/>
    <a:srgbClr val="FFFFFF"/>
    <a:srgbClr val="000000"/>
    <a:srgbClr val="0013BD"/>
    <a:srgbClr val="00430A"/>
    <a:srgbClr val="EF1818"/>
    <a:srgbClr val="00E60F"/>
    <a:srgbClr val="00FF00"/>
    <a:srgbClr val="FFFF00"/>
    <a:srgbClr val="5DE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400" y="-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C5C48843-07E1-E844-8F1C-135236555E0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6560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E1C44E-4878-3044-BDE9-4278B573D7A6}" type="datetime1">
              <a:rPr lang="en-US"/>
              <a:pPr>
                <a:defRPr/>
              </a:pPr>
              <a:t>23/10/23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4604220-EE54-614D-8B2E-6BD78CF049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ＭＳ Ｐゴシック" pitchFamily="7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7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FA390-3215-4743-90EC-7329782A7244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462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AB55-1BB1-3C4A-96E9-0C5DFAE1010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931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38FDC-C701-334B-AB32-450BD46AA4A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314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69DE-26FB-2740-A6B3-031B8BE0C321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142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5AAF8-C5FC-554D-8510-6ED0BAD225F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24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D2CD2-9B94-B34B-9113-63755711F79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05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4C3E7-0C77-0943-8F6D-8A1294E67C02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47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C2EEB-41AA-DB41-9AAB-4A1A3C4A1380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344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73CA0-EFCB-6B45-AA78-F70BE160C77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814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095F-51F4-8547-B315-303A5745F4B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911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4FB4-FBBB-6145-8D2F-766D549EBBF4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884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2CBCD-C566-A844-AECC-7356A5E47301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333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130E53B-8DB5-7A47-8C09-AAA574A8AE0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70" charset="-128"/>
          <a:cs typeface="ＭＳ Ｐゴシック" pitchFamily="7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  <a:ea typeface="ＭＳ Ｐゴシック" pitchFamily="70" charset="-128"/>
          <a:cs typeface="ＭＳ Ｐゴシック" pitchFamily="7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70" charset="-128"/>
          <a:cs typeface="ＭＳ Ｐゴシック" pitchFamily="7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7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7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7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777876" y="2625191"/>
            <a:ext cx="770572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F = </a:t>
            </a:r>
            <a:r>
              <a:rPr lang="en-US" altLang="ja-JP" sz="2000" dirty="0" err="1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F</a:t>
            </a:r>
            <a:r>
              <a:rPr lang="en-US" altLang="ja-JP" sz="2000" dirty="0" err="1" smtClean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uerza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(</a:t>
            </a:r>
            <a:r>
              <a:rPr lang="en-US" altLang="ja-JP" sz="2000" dirty="0" smtClean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N)</a:t>
            </a:r>
          </a:p>
          <a:p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a =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A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rea (m</a:t>
            </a:r>
            <a:r>
              <a:rPr lang="en-US" altLang="ja-JP" sz="2000" baseline="30000" dirty="0" smtClean="0"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)</a:t>
            </a:r>
            <a:endParaRPr lang="en-US" altLang="ja-JP" sz="2000" dirty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Symbol" charset="0"/>
              <a:buChar char="s"/>
            </a:pPr>
            <a:r>
              <a:rPr lang="en-US" sz="2000" dirty="0" smtClean="0">
                <a:latin typeface="Helvetica"/>
                <a:cs typeface="Helvetica"/>
              </a:rPr>
              <a:t>= </a:t>
            </a:r>
            <a:r>
              <a:rPr lang="en-US" sz="2000" dirty="0" err="1">
                <a:latin typeface="Helvetica"/>
                <a:cs typeface="Helvetica"/>
              </a:rPr>
              <a:t>E</a:t>
            </a:r>
            <a:r>
              <a:rPr lang="en-US" sz="2000" dirty="0" err="1" smtClean="0">
                <a:latin typeface="Helvetica"/>
                <a:cs typeface="Helvetica"/>
              </a:rPr>
              <a:t>sfuerzo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= 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F/a 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(N/m</a:t>
            </a:r>
            <a:r>
              <a:rPr lang="en-US" altLang="ja-JP" sz="2000" baseline="30000" dirty="0"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 = Pa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)</a:t>
            </a:r>
            <a:endParaRPr lang="en-US" altLang="ja-JP" sz="2000" dirty="0">
              <a:latin typeface="Helvetica"/>
              <a:ea typeface="ＭＳ Ｐゴシック" charset="-128"/>
              <a:cs typeface="Helvetica"/>
            </a:endParaRPr>
          </a:p>
          <a:p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P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= </a:t>
            </a:r>
            <a:r>
              <a:rPr lang="en-US" altLang="ja-JP" sz="2000" dirty="0" err="1" smtClean="0">
                <a:latin typeface="Helvetica"/>
                <a:ea typeface="ＭＳ Ｐゴシック" charset="-128"/>
                <a:cs typeface="Helvetica"/>
              </a:rPr>
              <a:t>Presión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 = </a:t>
            </a:r>
            <a:r>
              <a:rPr lang="en-US" altLang="ja-JP" sz="2000" dirty="0" err="1" smtClean="0">
                <a:latin typeface="Helvetica"/>
                <a:ea typeface="ＭＳ Ｐゴシック" charset="-128"/>
                <a:cs typeface="Helvetica"/>
              </a:rPr>
              <a:t>σ.sin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⍺  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(Pa) </a:t>
            </a:r>
          </a:p>
          <a:p>
            <a:pPr marL="285750" indent="-285750">
              <a:buFont typeface="Symbol" charset="0"/>
              <a:buChar char="s"/>
            </a:pPr>
            <a:endParaRPr lang="en-US" altLang="ja-JP" dirty="0" smtClean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Symbol" charset="0"/>
              <a:buChar char="s"/>
            </a:pPr>
            <a:endParaRPr lang="en-US" altLang="ja-JP" dirty="0">
              <a:latin typeface="Helvetica"/>
              <a:ea typeface="ＭＳ Ｐゴシック" charset="-128"/>
              <a:cs typeface="Helvetica"/>
            </a:endParaRPr>
          </a:p>
          <a:p>
            <a:pPr>
              <a:buFont typeface="Symbol" charset="2"/>
              <a:buNone/>
            </a:pPr>
            <a:r>
              <a:rPr lang="en-US" altLang="ja-JP" sz="2000" dirty="0" err="1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Otras unidades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de p</a:t>
            </a:r>
            <a:r>
              <a:rPr lang="en-US" altLang="ja-JP" sz="2000" dirty="0" err="1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resión</a:t>
            </a:r>
            <a:r>
              <a:rPr lang="en-US" altLang="ja-JP" sz="2000" dirty="0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 o e</a:t>
            </a:r>
            <a:r>
              <a:rPr lang="en-US" altLang="ja-JP" sz="2000" dirty="0" err="1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sfuerzo</a:t>
            </a:r>
            <a:r>
              <a:rPr lang="en-US" altLang="ja-JP" sz="2000" dirty="0" smtClean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:</a:t>
            </a:r>
          </a:p>
          <a:p>
            <a:pPr marL="285750" indent="-285750">
              <a:buFont typeface="Arial"/>
              <a:buChar char="•"/>
            </a:pPr>
            <a:endParaRPr lang="en-US" altLang="ja-JP" sz="2000" dirty="0" smtClean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1 bar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= 10</a:t>
            </a:r>
            <a:r>
              <a:rPr lang="en-US" altLang="ja-JP" sz="2000" baseline="30000" dirty="0">
                <a:latin typeface="Helvetica"/>
                <a:ea typeface="ＭＳ Ｐゴシック" charset="-128"/>
                <a:cs typeface="Helvetica"/>
              </a:rPr>
              <a:t>5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Pa 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(10 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ton/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m</a:t>
            </a:r>
            <a:r>
              <a:rPr lang="en-US" altLang="ja-JP" sz="2000" baseline="30000" dirty="0"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1 kbar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= 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10</a:t>
            </a:r>
            <a:r>
              <a:rPr lang="en-US" altLang="ja-JP" sz="2000" baseline="30000" dirty="0" smtClean="0">
                <a:latin typeface="Helvetica"/>
                <a:ea typeface="ＭＳ Ｐゴシック" charset="-128"/>
                <a:cs typeface="Helvetica"/>
              </a:rPr>
              <a:t>8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Pa 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= 1 ton/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cm</a:t>
            </a:r>
            <a:r>
              <a:rPr lang="en-US" altLang="ja-JP" sz="2000" baseline="30000" dirty="0">
                <a:latin typeface="Helvetica"/>
                <a:ea typeface="ＭＳ Ｐゴシック" charset="-128"/>
                <a:cs typeface="Helvetica"/>
              </a:rPr>
              <a:t>2</a:t>
            </a:r>
            <a:r>
              <a:rPr lang="en-US" altLang="ja-JP" sz="2000" dirty="0">
                <a:latin typeface="Helvetica"/>
                <a:ea typeface="ＭＳ Ｐゴシック" charset="-128"/>
                <a:cs typeface="Helvetica"/>
              </a:rPr>
              <a:t> </a:t>
            </a:r>
            <a:endParaRPr lang="en-US" altLang="ja-JP" sz="2000" dirty="0" smtClean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1 kbar = 100 </a:t>
            </a:r>
            <a:r>
              <a:rPr lang="en-US" altLang="ja-JP" sz="2000" dirty="0" err="1" smtClean="0">
                <a:latin typeface="Helvetica"/>
                <a:ea typeface="ＭＳ Ｐゴシック" charset="-128"/>
                <a:cs typeface="Helvetica"/>
              </a:rPr>
              <a:t>MPa</a:t>
            </a:r>
            <a:r>
              <a:rPr lang="en-US" altLang="ja-JP" sz="2000" dirty="0" smtClean="0">
                <a:latin typeface="Helvetica"/>
                <a:ea typeface="ＭＳ Ｐゴシック" charset="-128"/>
                <a:cs typeface="Helvetica"/>
              </a:rPr>
              <a:t> = 0.1 </a:t>
            </a:r>
            <a:r>
              <a:rPr lang="en-US" altLang="ja-JP" sz="2000" dirty="0" err="1" smtClean="0">
                <a:latin typeface="Helvetica"/>
                <a:ea typeface="ＭＳ Ｐゴシック" charset="-128"/>
                <a:cs typeface="Helvetica"/>
              </a:rPr>
              <a:t>GPa</a:t>
            </a:r>
            <a:endParaRPr lang="en-US" altLang="ja-JP" sz="2000" baseline="30000" dirty="0">
              <a:latin typeface="Helvetica"/>
              <a:ea typeface="ＭＳ Ｐゴシック" charset="-128"/>
              <a:cs typeface="Helvetica"/>
            </a:endParaRPr>
          </a:p>
          <a:p>
            <a:endParaRPr lang="en-US" sz="1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" name="Paralelogramo 4"/>
          <p:cNvSpPr/>
          <p:nvPr/>
        </p:nvSpPr>
        <p:spPr bwMode="auto">
          <a:xfrm>
            <a:off x="5884896" y="2606964"/>
            <a:ext cx="2670209" cy="1093821"/>
          </a:xfrm>
          <a:prstGeom prst="parallelogram">
            <a:avLst>
              <a:gd name="adj" fmla="val 86765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6" name="Conector recto de flecha 5"/>
          <p:cNvCxnSpPr/>
          <p:nvPr/>
        </p:nvCxnSpPr>
        <p:spPr bwMode="auto">
          <a:xfrm>
            <a:off x="6620171" y="1852341"/>
            <a:ext cx="948118" cy="1335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CuadroTexto 6"/>
          <p:cNvSpPr txBox="1"/>
          <p:nvPr/>
        </p:nvSpPr>
        <p:spPr>
          <a:xfrm>
            <a:off x="7140208" y="2190260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endParaRPr lang="es-ES_tradnl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678220" y="3239044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latin typeface="Arial"/>
                <a:cs typeface="Arial"/>
              </a:rPr>
              <a:t>a</a:t>
            </a:r>
            <a:endParaRPr lang="es-ES_tradnl" sz="2400" dirty="0">
              <a:latin typeface="Arial"/>
              <a:cs typeface="Arial"/>
            </a:endParaRPr>
          </a:p>
        </p:txBody>
      </p:sp>
      <p:cxnSp>
        <p:nvCxnSpPr>
          <p:cNvPr id="11" name="Conector recto 10"/>
          <p:cNvCxnSpPr/>
          <p:nvPr/>
        </p:nvCxnSpPr>
        <p:spPr bwMode="auto">
          <a:xfrm>
            <a:off x="6620171" y="1871690"/>
            <a:ext cx="38699" cy="13738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Conector recto 13"/>
          <p:cNvCxnSpPr/>
          <p:nvPr/>
        </p:nvCxnSpPr>
        <p:spPr bwMode="auto">
          <a:xfrm>
            <a:off x="6668544" y="1862016"/>
            <a:ext cx="8997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Rectángulo 20"/>
          <p:cNvSpPr/>
          <p:nvPr/>
        </p:nvSpPr>
        <p:spPr>
          <a:xfrm>
            <a:off x="6868394" y="1817237"/>
            <a:ext cx="378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Symbol" charset="2"/>
                <a:ea typeface="ＭＳ Ｐゴシック" charset="-128"/>
                <a:cs typeface="Symbol" charset="2"/>
              </a:rPr>
              <a:t>a</a:t>
            </a:r>
            <a:endParaRPr lang="es-ES_tradnl" sz="24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512657" y="2207078"/>
            <a:ext cx="101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400" dirty="0" err="1" smtClean="0">
                <a:solidFill>
                  <a:srgbClr val="000000"/>
                </a:solidFill>
                <a:latin typeface="Arial"/>
                <a:cs typeface="Arial"/>
              </a:rPr>
              <a:t>F.sin</a:t>
            </a:r>
            <a:r>
              <a:rPr lang="es-ES_tradnl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s-ES_tradnl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590033" y="1612901"/>
            <a:ext cx="109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err="1" smtClean="0">
                <a:solidFill>
                  <a:srgbClr val="000000"/>
                </a:solidFill>
                <a:latin typeface="Arial"/>
                <a:cs typeface="Arial"/>
              </a:rPr>
              <a:t>F.cos</a:t>
            </a:r>
            <a:r>
              <a:rPr lang="es-ES_tradnl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s-ES_tradnl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Forma libre 1"/>
          <p:cNvSpPr/>
          <p:nvPr/>
        </p:nvSpPr>
        <p:spPr>
          <a:xfrm>
            <a:off x="6794315" y="1871690"/>
            <a:ext cx="193493" cy="203168"/>
          </a:xfrm>
          <a:custGeom>
            <a:avLst/>
            <a:gdLst>
              <a:gd name="connsiteX0" fmla="*/ 127000 w 127000"/>
              <a:gd name="connsiteY0" fmla="*/ 0 h 133350"/>
              <a:gd name="connsiteX1" fmla="*/ 88900 w 127000"/>
              <a:gd name="connsiteY1" fmla="*/ 95250 h 133350"/>
              <a:gd name="connsiteX2" fmla="*/ 0 w 12700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" h="133350">
                <a:moveTo>
                  <a:pt x="127000" y="0"/>
                </a:moveTo>
                <a:cubicBezTo>
                  <a:pt x="118533" y="36512"/>
                  <a:pt x="110067" y="73025"/>
                  <a:pt x="88900" y="95250"/>
                </a:cubicBezTo>
                <a:cubicBezTo>
                  <a:pt x="67733" y="117475"/>
                  <a:pt x="0" y="133350"/>
                  <a:pt x="0" y="133350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20700" y="342901"/>
            <a:ext cx="808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  <a:latin typeface="Helvetica"/>
                <a:cs typeface="Helvetica"/>
              </a:rPr>
              <a:t>FUERZA, ESFUERZO, PRESIÓN, DEFORMACIÓN Y RESISTENCIA</a:t>
            </a:r>
            <a:endParaRPr lang="es-ES" sz="2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723900" y="2413000"/>
            <a:ext cx="4711700" cy="1727200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85800" y="4279900"/>
            <a:ext cx="4813300" cy="2095500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7" name="Paralelogramo 16"/>
          <p:cNvSpPr/>
          <p:nvPr/>
        </p:nvSpPr>
        <p:spPr bwMode="auto">
          <a:xfrm>
            <a:off x="6272246" y="5089814"/>
            <a:ext cx="2670209" cy="1093821"/>
          </a:xfrm>
          <a:prstGeom prst="parallelogram">
            <a:avLst>
              <a:gd name="adj" fmla="val 86765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8" name="Conector recto de flecha 17"/>
          <p:cNvCxnSpPr/>
          <p:nvPr/>
        </p:nvCxnSpPr>
        <p:spPr bwMode="auto">
          <a:xfrm>
            <a:off x="7007521" y="4335191"/>
            <a:ext cx="948118" cy="1335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CuadroTexto 18"/>
          <p:cNvSpPr txBox="1"/>
          <p:nvPr/>
        </p:nvSpPr>
        <p:spPr>
          <a:xfrm>
            <a:off x="7800608" y="5104910"/>
            <a:ext cx="37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endParaRPr lang="es-ES_tradnl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065570" y="5721894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latin typeface="Arial"/>
                <a:cs typeface="Arial"/>
              </a:rPr>
              <a:t>a</a:t>
            </a:r>
            <a:endParaRPr lang="es-ES_tradnl" sz="2400" dirty="0">
              <a:latin typeface="Arial"/>
              <a:cs typeface="Arial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>
            <a:off x="7007521" y="4354540"/>
            <a:ext cx="38699" cy="13738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Conector recto 24"/>
          <p:cNvCxnSpPr/>
          <p:nvPr/>
        </p:nvCxnSpPr>
        <p:spPr bwMode="auto">
          <a:xfrm>
            <a:off x="7055894" y="4344866"/>
            <a:ext cx="8997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Rectángulo 25"/>
          <p:cNvSpPr/>
          <p:nvPr/>
        </p:nvSpPr>
        <p:spPr>
          <a:xfrm>
            <a:off x="7255744" y="4300087"/>
            <a:ext cx="378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Symbol" charset="2"/>
                <a:ea typeface="ＭＳ Ｐゴシック" charset="-128"/>
                <a:cs typeface="Symbol" charset="2"/>
              </a:rPr>
              <a:t>a</a:t>
            </a:r>
            <a:endParaRPr lang="es-ES_tradnl" sz="24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952839" y="4753428"/>
            <a:ext cx="104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dirty="0" err="1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s-ES_tradnl" sz="2400" dirty="0" err="1" smtClean="0">
                <a:solidFill>
                  <a:srgbClr val="000000"/>
                </a:solidFill>
                <a:latin typeface="Arial"/>
                <a:cs typeface="Arial"/>
              </a:rPr>
              <a:t>.sin</a:t>
            </a:r>
            <a:r>
              <a:rPr lang="es-ES_tradnl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s-ES_tradnl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010356" y="408305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s-ES_tradnl" sz="2400" dirty="0" err="1" smtClean="0">
                <a:solidFill>
                  <a:srgbClr val="000000"/>
                </a:solidFill>
                <a:latin typeface="Arial"/>
                <a:cs typeface="Arial"/>
              </a:rPr>
              <a:t>.cos</a:t>
            </a:r>
            <a:r>
              <a:rPr lang="es-ES_tradnl" sz="24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s-ES_tradnl" sz="24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Forma libre 28"/>
          <p:cNvSpPr/>
          <p:nvPr/>
        </p:nvSpPr>
        <p:spPr>
          <a:xfrm>
            <a:off x="7181665" y="4354540"/>
            <a:ext cx="193493" cy="203168"/>
          </a:xfrm>
          <a:custGeom>
            <a:avLst/>
            <a:gdLst>
              <a:gd name="connsiteX0" fmla="*/ 127000 w 127000"/>
              <a:gd name="connsiteY0" fmla="*/ 0 h 133350"/>
              <a:gd name="connsiteX1" fmla="*/ 88900 w 127000"/>
              <a:gd name="connsiteY1" fmla="*/ 95250 h 133350"/>
              <a:gd name="connsiteX2" fmla="*/ 0 w 127000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" h="133350">
                <a:moveTo>
                  <a:pt x="127000" y="0"/>
                </a:moveTo>
                <a:cubicBezTo>
                  <a:pt x="118533" y="36512"/>
                  <a:pt x="110067" y="73025"/>
                  <a:pt x="88900" y="95250"/>
                </a:cubicBezTo>
                <a:cubicBezTo>
                  <a:pt x="67733" y="117475"/>
                  <a:pt x="0" y="133350"/>
                  <a:pt x="0" y="133350"/>
                </a:cubicBezTo>
              </a:path>
            </a:pathLst>
          </a:custGeom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0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obertson_Bay_fol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0721"/>
          </a:xfrm>
          <a:prstGeom prst="rect">
            <a:avLst/>
          </a:prstGeom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946400" y="177271"/>
            <a:ext cx="3975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Chalkboard"/>
                <a:cs typeface="Chalkboard"/>
              </a:rPr>
              <a:t>PLEGAMIENTO DE LAS ROCAS</a:t>
            </a:r>
            <a:endParaRPr lang="en-US" sz="1800" dirty="0">
              <a:latin typeface="Chalkboard"/>
              <a:cs typeface="Chalkboard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6057901" y="2120901"/>
            <a:ext cx="2898775" cy="4572000"/>
            <a:chOff x="6057901" y="2120901"/>
            <a:chExt cx="2898775" cy="4572000"/>
          </a:xfrm>
        </p:grpSpPr>
        <p:pic>
          <p:nvPicPr>
            <p:cNvPr id="7" name="Picture 2" descr="&#10;Micropliegues                                                  00037D34Macintosh HD                   BCEA89E4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221289" y="2957513"/>
              <a:ext cx="4572000" cy="28987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8029575" y="2724150"/>
              <a:ext cx="669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s-ES_tradnl" sz="1600" dirty="0">
                  <a:latin typeface="Helvetica" charset="0"/>
                </a:rPr>
                <a:t>1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46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26" descr="fold mecanisms_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 b="4433"/>
          <a:stretch/>
        </p:blipFill>
        <p:spPr bwMode="auto">
          <a:xfrm>
            <a:off x="1861813" y="254000"/>
            <a:ext cx="53514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1027"/>
          <p:cNvSpPr>
            <a:spLocks noChangeArrowheads="1"/>
          </p:cNvSpPr>
          <p:nvPr/>
        </p:nvSpPr>
        <p:spPr bwMode="auto">
          <a:xfrm>
            <a:off x="1825301" y="2260600"/>
            <a:ext cx="5275262" cy="449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Chalkboard"/>
              <a:cs typeface="Chalkboard"/>
            </a:endParaRPr>
          </a:p>
        </p:txBody>
      </p:sp>
      <p:sp>
        <p:nvSpPr>
          <p:cNvPr id="68613" name="Text Box 1029"/>
          <p:cNvSpPr txBox="1">
            <a:spLocks noChangeArrowheads="1"/>
          </p:cNvSpPr>
          <p:nvPr/>
        </p:nvSpPr>
        <p:spPr bwMode="auto">
          <a:xfrm>
            <a:off x="1984658" y="2097617"/>
            <a:ext cx="14285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400" dirty="0">
                <a:latin typeface="Chalkboard"/>
                <a:cs typeface="Chalkboard"/>
              </a:rPr>
              <a:t>DEFORMACION </a:t>
            </a:r>
          </a:p>
          <a:p>
            <a:pPr algn="ctr">
              <a:defRPr/>
            </a:pPr>
            <a:r>
              <a:rPr lang="en-US" altLang="ja-JP" sz="1400" dirty="0">
                <a:latin typeface="Chalkboard"/>
                <a:cs typeface="Chalkboard"/>
              </a:rPr>
              <a:t>TANGENCIAL</a:t>
            </a:r>
          </a:p>
        </p:txBody>
      </p:sp>
      <p:sp>
        <p:nvSpPr>
          <p:cNvPr id="68614" name="Text Box 1030"/>
          <p:cNvSpPr txBox="1">
            <a:spLocks noChangeArrowheads="1"/>
          </p:cNvSpPr>
          <p:nvPr/>
        </p:nvSpPr>
        <p:spPr bwMode="auto">
          <a:xfrm>
            <a:off x="3705822" y="2155825"/>
            <a:ext cx="1582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latin typeface="Chalkboard"/>
                <a:cs typeface="Chalkboard"/>
              </a:rPr>
              <a:t>FLEXURAL FLOW</a:t>
            </a:r>
          </a:p>
        </p:txBody>
      </p:sp>
      <p:sp>
        <p:nvSpPr>
          <p:cNvPr id="68615" name="Text Box 1031"/>
          <p:cNvSpPr txBox="1">
            <a:spLocks noChangeArrowheads="1"/>
          </p:cNvSpPr>
          <p:nvPr/>
        </p:nvSpPr>
        <p:spPr bwMode="auto">
          <a:xfrm>
            <a:off x="5523211" y="2114550"/>
            <a:ext cx="14798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latin typeface="Chalkboard"/>
                <a:cs typeface="Chalkboard"/>
              </a:rPr>
              <a:t>FLEXURAL SLIP</a:t>
            </a:r>
          </a:p>
          <a:p>
            <a:pPr algn="ctr">
              <a:defRPr/>
            </a:pPr>
            <a:r>
              <a:rPr lang="en-US" sz="1400" dirty="0">
                <a:latin typeface="Chalkboard"/>
                <a:cs typeface="Chalkboard"/>
              </a:rPr>
              <a:t>(multi-</a:t>
            </a:r>
            <a:r>
              <a:rPr lang="en-US" sz="1400" dirty="0" err="1">
                <a:latin typeface="Chalkboard"/>
                <a:cs typeface="Chalkboard"/>
              </a:rPr>
              <a:t>capas)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68616" name="Text Box 1032"/>
          <p:cNvSpPr txBox="1">
            <a:spLocks noChangeArrowheads="1"/>
          </p:cNvSpPr>
          <p:nvPr/>
        </p:nvSpPr>
        <p:spPr bwMode="auto">
          <a:xfrm>
            <a:off x="1904165" y="5948363"/>
            <a:ext cx="272709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Chalkboard"/>
                <a:cs typeface="Chalkboard"/>
              </a:rPr>
              <a:t>PLEGAMIENTO PASIVO</a:t>
            </a:r>
          </a:p>
          <a:p>
            <a:pPr algn="ctr">
              <a:defRPr/>
            </a:pPr>
            <a:r>
              <a:rPr lang="en-US" dirty="0">
                <a:latin typeface="Chalkboard"/>
                <a:cs typeface="Chalkboard"/>
              </a:rPr>
              <a:t>(</a:t>
            </a:r>
            <a:r>
              <a:rPr lang="en-US" dirty="0" err="1">
                <a:latin typeface="Chalkboard"/>
                <a:cs typeface="Chalkboard"/>
              </a:rPr>
              <a:t>deformación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heterogénea</a:t>
            </a:r>
            <a:r>
              <a:rPr lang="en-US" dirty="0">
                <a:latin typeface="Chalkboard"/>
                <a:cs typeface="Chalkboard"/>
              </a:rPr>
              <a:t>)</a:t>
            </a: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>
            <a:off x="6108700" y="4203700"/>
            <a:ext cx="687064" cy="40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uadroTexto 11"/>
          <p:cNvSpPr txBox="1"/>
          <p:nvPr/>
        </p:nvSpPr>
        <p:spPr>
          <a:xfrm>
            <a:off x="4882296" y="2806701"/>
            <a:ext cx="8643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1200" b="1" dirty="0">
                <a:solidFill>
                  <a:srgbClr val="000090"/>
                </a:solidFill>
                <a:latin typeface="Chalkboard"/>
                <a:cs typeface="Chalkboard"/>
              </a:rPr>
              <a:t>foliación</a:t>
            </a:r>
            <a:r>
              <a:rPr lang="es-ES_tradnl" sz="1200" dirty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</a:p>
          <a:p>
            <a:r>
              <a:rPr lang="es-ES_tradnl" sz="1200" b="1" dirty="0">
                <a:solidFill>
                  <a:srgbClr val="000090"/>
                </a:solidFill>
                <a:latin typeface="Chalkboard"/>
                <a:cs typeface="Chalkboard"/>
              </a:rPr>
              <a:t>tectónica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40957" y="114299"/>
            <a:ext cx="443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Las capas juegan un papel activo condicionando el patrón de deformación interna </a:t>
            </a:r>
          </a:p>
          <a:p>
            <a:pPr marL="285750" indent="-285750">
              <a:buFont typeface="Arial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El espesor de cada capa se mantiene constante</a:t>
            </a:r>
          </a:p>
        </p:txBody>
      </p:sp>
      <p:cxnSp>
        <p:nvCxnSpPr>
          <p:cNvPr id="15" name="Conector recto de flecha 14"/>
          <p:cNvCxnSpPr/>
          <p:nvPr/>
        </p:nvCxnSpPr>
        <p:spPr bwMode="auto">
          <a:xfrm flipH="1">
            <a:off x="5956300" y="3810000"/>
            <a:ext cx="687064" cy="40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CuadroTexto 15"/>
          <p:cNvSpPr txBox="1"/>
          <p:nvPr/>
        </p:nvSpPr>
        <p:spPr>
          <a:xfrm>
            <a:off x="6711097" y="3526367"/>
            <a:ext cx="243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halkboard"/>
                <a:cs typeface="Chalkboard"/>
              </a:rPr>
              <a:t>deformación </a:t>
            </a:r>
            <a:r>
              <a:rPr lang="es-ES_tradnl" dirty="0" err="1">
                <a:latin typeface="Chalkboard"/>
                <a:cs typeface="Chalkboard"/>
              </a:rPr>
              <a:t>debil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825397" y="4008967"/>
            <a:ext cx="243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halkboard"/>
                <a:cs typeface="Chalkboard"/>
              </a:rPr>
              <a:t>deformación fuerte</a:t>
            </a:r>
          </a:p>
        </p:txBody>
      </p:sp>
      <p:sp>
        <p:nvSpPr>
          <p:cNvPr id="2" name="Forma libre 1"/>
          <p:cNvSpPr/>
          <p:nvPr/>
        </p:nvSpPr>
        <p:spPr>
          <a:xfrm>
            <a:off x="3738033" y="800030"/>
            <a:ext cx="1291167" cy="999137"/>
          </a:xfrm>
          <a:custGeom>
            <a:avLst/>
            <a:gdLst>
              <a:gd name="connsiteX0" fmla="*/ 0 w 1291167"/>
              <a:gd name="connsiteY0" fmla="*/ 914470 h 999137"/>
              <a:gd name="connsiteX1" fmla="*/ 258234 w 1291167"/>
              <a:gd name="connsiteY1" fmla="*/ 491137 h 999137"/>
              <a:gd name="connsiteX2" fmla="*/ 503767 w 1291167"/>
              <a:gd name="connsiteY2" fmla="*/ 156703 h 999137"/>
              <a:gd name="connsiteX3" fmla="*/ 651934 w 1291167"/>
              <a:gd name="connsiteY3" fmla="*/ 29703 h 999137"/>
              <a:gd name="connsiteX4" fmla="*/ 736600 w 1291167"/>
              <a:gd name="connsiteY4" fmla="*/ 70 h 999137"/>
              <a:gd name="connsiteX5" fmla="*/ 855134 w 1291167"/>
              <a:gd name="connsiteY5" fmla="*/ 33937 h 999137"/>
              <a:gd name="connsiteX6" fmla="*/ 990600 w 1291167"/>
              <a:gd name="connsiteY6" fmla="*/ 165170 h 999137"/>
              <a:gd name="connsiteX7" fmla="*/ 1104900 w 1291167"/>
              <a:gd name="connsiteY7" fmla="*/ 355670 h 999137"/>
              <a:gd name="connsiteX8" fmla="*/ 1219200 w 1291167"/>
              <a:gd name="connsiteY8" fmla="*/ 749370 h 999137"/>
              <a:gd name="connsiteX9" fmla="*/ 1291167 w 1291167"/>
              <a:gd name="connsiteY9" fmla="*/ 999137 h 99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1167" h="999137">
                <a:moveTo>
                  <a:pt x="0" y="914470"/>
                </a:moveTo>
                <a:cubicBezTo>
                  <a:pt x="87136" y="765950"/>
                  <a:pt x="174273" y="617431"/>
                  <a:pt x="258234" y="491137"/>
                </a:cubicBezTo>
                <a:cubicBezTo>
                  <a:pt x="342195" y="364843"/>
                  <a:pt x="438150" y="233609"/>
                  <a:pt x="503767" y="156703"/>
                </a:cubicBezTo>
                <a:cubicBezTo>
                  <a:pt x="569384" y="79797"/>
                  <a:pt x="613129" y="55808"/>
                  <a:pt x="651934" y="29703"/>
                </a:cubicBezTo>
                <a:cubicBezTo>
                  <a:pt x="690740" y="3597"/>
                  <a:pt x="702733" y="-636"/>
                  <a:pt x="736600" y="70"/>
                </a:cubicBezTo>
                <a:cubicBezTo>
                  <a:pt x="770467" y="776"/>
                  <a:pt x="812801" y="6420"/>
                  <a:pt x="855134" y="33937"/>
                </a:cubicBezTo>
                <a:cubicBezTo>
                  <a:pt x="897467" y="61454"/>
                  <a:pt x="948972" y="111548"/>
                  <a:pt x="990600" y="165170"/>
                </a:cubicBezTo>
                <a:cubicBezTo>
                  <a:pt x="1032228" y="218792"/>
                  <a:pt x="1066800" y="258303"/>
                  <a:pt x="1104900" y="355670"/>
                </a:cubicBezTo>
                <a:cubicBezTo>
                  <a:pt x="1143000" y="453037"/>
                  <a:pt x="1188156" y="642126"/>
                  <a:pt x="1219200" y="749370"/>
                </a:cubicBezTo>
                <a:cubicBezTo>
                  <a:pt x="1250244" y="856614"/>
                  <a:pt x="1291167" y="999137"/>
                  <a:pt x="1291167" y="999137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3754967" y="837316"/>
            <a:ext cx="1248833" cy="995717"/>
          </a:xfrm>
          <a:custGeom>
            <a:avLst/>
            <a:gdLst>
              <a:gd name="connsiteX0" fmla="*/ 0 w 1248833"/>
              <a:gd name="connsiteY0" fmla="*/ 919517 h 995717"/>
              <a:gd name="connsiteX1" fmla="*/ 186266 w 1248833"/>
              <a:gd name="connsiteY1" fmla="*/ 614717 h 995717"/>
              <a:gd name="connsiteX2" fmla="*/ 520700 w 1248833"/>
              <a:gd name="connsiteY2" fmla="*/ 144817 h 995717"/>
              <a:gd name="connsiteX3" fmla="*/ 677333 w 1248833"/>
              <a:gd name="connsiteY3" fmla="*/ 17817 h 995717"/>
              <a:gd name="connsiteX4" fmla="*/ 787400 w 1248833"/>
              <a:gd name="connsiteY4" fmla="*/ 13584 h 995717"/>
              <a:gd name="connsiteX5" fmla="*/ 931333 w 1248833"/>
              <a:gd name="connsiteY5" fmla="*/ 136351 h 995717"/>
              <a:gd name="connsiteX6" fmla="*/ 1032933 w 1248833"/>
              <a:gd name="connsiteY6" fmla="*/ 297217 h 995717"/>
              <a:gd name="connsiteX7" fmla="*/ 1100666 w 1248833"/>
              <a:gd name="connsiteY7" fmla="*/ 500417 h 995717"/>
              <a:gd name="connsiteX8" fmla="*/ 1172633 w 1248833"/>
              <a:gd name="connsiteY8" fmla="*/ 724784 h 995717"/>
              <a:gd name="connsiteX9" fmla="*/ 1248833 w 1248833"/>
              <a:gd name="connsiteY9" fmla="*/ 995717 h 99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8833" h="995717">
                <a:moveTo>
                  <a:pt x="0" y="919517"/>
                </a:moveTo>
                <a:cubicBezTo>
                  <a:pt x="49741" y="831675"/>
                  <a:pt x="99483" y="743834"/>
                  <a:pt x="186266" y="614717"/>
                </a:cubicBezTo>
                <a:cubicBezTo>
                  <a:pt x="273049" y="485600"/>
                  <a:pt x="438856" y="244300"/>
                  <a:pt x="520700" y="144817"/>
                </a:cubicBezTo>
                <a:cubicBezTo>
                  <a:pt x="602544" y="45334"/>
                  <a:pt x="632883" y="39689"/>
                  <a:pt x="677333" y="17817"/>
                </a:cubicBezTo>
                <a:cubicBezTo>
                  <a:pt x="721783" y="-4055"/>
                  <a:pt x="745067" y="-6172"/>
                  <a:pt x="787400" y="13584"/>
                </a:cubicBezTo>
                <a:cubicBezTo>
                  <a:pt x="829733" y="33340"/>
                  <a:pt x="890411" y="89079"/>
                  <a:pt x="931333" y="136351"/>
                </a:cubicBezTo>
                <a:cubicBezTo>
                  <a:pt x="972255" y="183623"/>
                  <a:pt x="1004711" y="236539"/>
                  <a:pt x="1032933" y="297217"/>
                </a:cubicBezTo>
                <a:cubicBezTo>
                  <a:pt x="1061155" y="357895"/>
                  <a:pt x="1077383" y="429156"/>
                  <a:pt x="1100666" y="500417"/>
                </a:cubicBezTo>
                <a:cubicBezTo>
                  <a:pt x="1123949" y="571678"/>
                  <a:pt x="1147939" y="642234"/>
                  <a:pt x="1172633" y="724784"/>
                </a:cubicBezTo>
                <a:cubicBezTo>
                  <a:pt x="1197327" y="807334"/>
                  <a:pt x="1248833" y="995717"/>
                  <a:pt x="1248833" y="995717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3776133" y="873348"/>
            <a:ext cx="1202267" cy="985085"/>
          </a:xfrm>
          <a:custGeom>
            <a:avLst/>
            <a:gdLst>
              <a:gd name="connsiteX0" fmla="*/ 0 w 1202267"/>
              <a:gd name="connsiteY0" fmla="*/ 908885 h 985085"/>
              <a:gd name="connsiteX1" fmla="*/ 410634 w 1202267"/>
              <a:gd name="connsiteY1" fmla="*/ 286585 h 985085"/>
              <a:gd name="connsiteX2" fmla="*/ 677334 w 1202267"/>
              <a:gd name="connsiteY2" fmla="*/ 28352 h 985085"/>
              <a:gd name="connsiteX3" fmla="*/ 736600 w 1202267"/>
              <a:gd name="connsiteY3" fmla="*/ 11419 h 985085"/>
              <a:gd name="connsiteX4" fmla="*/ 829734 w 1202267"/>
              <a:gd name="connsiteY4" fmla="*/ 70685 h 985085"/>
              <a:gd name="connsiteX5" fmla="*/ 948267 w 1202267"/>
              <a:gd name="connsiteY5" fmla="*/ 218852 h 985085"/>
              <a:gd name="connsiteX6" fmla="*/ 1045634 w 1202267"/>
              <a:gd name="connsiteY6" fmla="*/ 494019 h 985085"/>
              <a:gd name="connsiteX7" fmla="*/ 1147234 w 1202267"/>
              <a:gd name="connsiteY7" fmla="*/ 811519 h 985085"/>
              <a:gd name="connsiteX8" fmla="*/ 1202267 w 1202267"/>
              <a:gd name="connsiteY8" fmla="*/ 985085 h 98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2267" h="985085">
                <a:moveTo>
                  <a:pt x="0" y="908885"/>
                </a:moveTo>
                <a:cubicBezTo>
                  <a:pt x="148872" y="671112"/>
                  <a:pt x="297745" y="433340"/>
                  <a:pt x="410634" y="286585"/>
                </a:cubicBezTo>
                <a:cubicBezTo>
                  <a:pt x="523523" y="139830"/>
                  <a:pt x="623006" y="74213"/>
                  <a:pt x="677334" y="28352"/>
                </a:cubicBezTo>
                <a:cubicBezTo>
                  <a:pt x="731662" y="-17509"/>
                  <a:pt x="711200" y="4364"/>
                  <a:pt x="736600" y="11419"/>
                </a:cubicBezTo>
                <a:cubicBezTo>
                  <a:pt x="762000" y="18474"/>
                  <a:pt x="794456" y="36113"/>
                  <a:pt x="829734" y="70685"/>
                </a:cubicBezTo>
                <a:cubicBezTo>
                  <a:pt x="865012" y="105257"/>
                  <a:pt x="912284" y="148296"/>
                  <a:pt x="948267" y="218852"/>
                </a:cubicBezTo>
                <a:cubicBezTo>
                  <a:pt x="984250" y="289408"/>
                  <a:pt x="1012473" y="395241"/>
                  <a:pt x="1045634" y="494019"/>
                </a:cubicBezTo>
                <a:cubicBezTo>
                  <a:pt x="1078795" y="592797"/>
                  <a:pt x="1121129" y="729675"/>
                  <a:pt x="1147234" y="811519"/>
                </a:cubicBezTo>
                <a:cubicBezTo>
                  <a:pt x="1173339" y="893363"/>
                  <a:pt x="1202267" y="985085"/>
                  <a:pt x="1202267" y="985085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3797300" y="965100"/>
            <a:ext cx="1151467" cy="939900"/>
          </a:xfrm>
          <a:custGeom>
            <a:avLst/>
            <a:gdLst>
              <a:gd name="connsiteX0" fmla="*/ 1151467 w 1151467"/>
              <a:gd name="connsiteY0" fmla="*/ 939900 h 939900"/>
              <a:gd name="connsiteX1" fmla="*/ 1058333 w 1151467"/>
              <a:gd name="connsiteY1" fmla="*/ 660500 h 939900"/>
              <a:gd name="connsiteX2" fmla="*/ 939800 w 1151467"/>
              <a:gd name="connsiteY2" fmla="*/ 296433 h 939900"/>
              <a:gd name="connsiteX3" fmla="*/ 812800 w 1151467"/>
              <a:gd name="connsiteY3" fmla="*/ 55133 h 939900"/>
              <a:gd name="connsiteX4" fmla="*/ 719667 w 1151467"/>
              <a:gd name="connsiteY4" fmla="*/ 100 h 939900"/>
              <a:gd name="connsiteX5" fmla="*/ 584200 w 1151467"/>
              <a:gd name="connsiteY5" fmla="*/ 46667 h 939900"/>
              <a:gd name="connsiteX6" fmla="*/ 448733 w 1151467"/>
              <a:gd name="connsiteY6" fmla="*/ 207533 h 939900"/>
              <a:gd name="connsiteX7" fmla="*/ 330200 w 1151467"/>
              <a:gd name="connsiteY7" fmla="*/ 385333 h 939900"/>
              <a:gd name="connsiteX8" fmla="*/ 165100 w 1151467"/>
              <a:gd name="connsiteY8" fmla="*/ 626633 h 939900"/>
              <a:gd name="connsiteX9" fmla="*/ 0 w 1151467"/>
              <a:gd name="connsiteY9" fmla="*/ 859467 h 9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467" h="939900">
                <a:moveTo>
                  <a:pt x="1151467" y="939900"/>
                </a:moveTo>
                <a:cubicBezTo>
                  <a:pt x="1122539" y="853822"/>
                  <a:pt x="1093611" y="767745"/>
                  <a:pt x="1058333" y="660500"/>
                </a:cubicBezTo>
                <a:cubicBezTo>
                  <a:pt x="1023055" y="553255"/>
                  <a:pt x="980722" y="397327"/>
                  <a:pt x="939800" y="296433"/>
                </a:cubicBezTo>
                <a:cubicBezTo>
                  <a:pt x="898878" y="195539"/>
                  <a:pt x="849489" y="104522"/>
                  <a:pt x="812800" y="55133"/>
                </a:cubicBezTo>
                <a:cubicBezTo>
                  <a:pt x="776111" y="5744"/>
                  <a:pt x="757767" y="1511"/>
                  <a:pt x="719667" y="100"/>
                </a:cubicBezTo>
                <a:cubicBezTo>
                  <a:pt x="681567" y="-1311"/>
                  <a:pt x="629356" y="12095"/>
                  <a:pt x="584200" y="46667"/>
                </a:cubicBezTo>
                <a:cubicBezTo>
                  <a:pt x="539044" y="81239"/>
                  <a:pt x="491066" y="151089"/>
                  <a:pt x="448733" y="207533"/>
                </a:cubicBezTo>
                <a:cubicBezTo>
                  <a:pt x="406400" y="263977"/>
                  <a:pt x="377472" y="315483"/>
                  <a:pt x="330200" y="385333"/>
                </a:cubicBezTo>
                <a:cubicBezTo>
                  <a:pt x="282928" y="455183"/>
                  <a:pt x="220133" y="547611"/>
                  <a:pt x="165100" y="626633"/>
                </a:cubicBezTo>
                <a:cubicBezTo>
                  <a:pt x="110067" y="705655"/>
                  <a:pt x="0" y="859467"/>
                  <a:pt x="0" y="859467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3826933" y="1000804"/>
            <a:ext cx="1075267" cy="942296"/>
          </a:xfrm>
          <a:custGeom>
            <a:avLst/>
            <a:gdLst>
              <a:gd name="connsiteX0" fmla="*/ 0 w 1075267"/>
              <a:gd name="connsiteY0" fmla="*/ 887263 h 942296"/>
              <a:gd name="connsiteX1" fmla="*/ 275167 w 1075267"/>
              <a:gd name="connsiteY1" fmla="*/ 463929 h 942296"/>
              <a:gd name="connsiteX2" fmla="*/ 491067 w 1075267"/>
              <a:gd name="connsiteY2" fmla="*/ 137963 h 942296"/>
              <a:gd name="connsiteX3" fmla="*/ 651934 w 1075267"/>
              <a:gd name="connsiteY3" fmla="*/ 6729 h 942296"/>
              <a:gd name="connsiteX4" fmla="*/ 757767 w 1075267"/>
              <a:gd name="connsiteY4" fmla="*/ 49063 h 942296"/>
              <a:gd name="connsiteX5" fmla="*/ 884767 w 1075267"/>
              <a:gd name="connsiteY5" fmla="*/ 303063 h 942296"/>
              <a:gd name="connsiteX6" fmla="*/ 1003300 w 1075267"/>
              <a:gd name="connsiteY6" fmla="*/ 675596 h 942296"/>
              <a:gd name="connsiteX7" fmla="*/ 1075267 w 1075267"/>
              <a:gd name="connsiteY7" fmla="*/ 942296 h 94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267" h="942296">
                <a:moveTo>
                  <a:pt x="0" y="887263"/>
                </a:moveTo>
                <a:lnTo>
                  <a:pt x="275167" y="463929"/>
                </a:lnTo>
                <a:cubicBezTo>
                  <a:pt x="357012" y="339046"/>
                  <a:pt x="428273" y="214163"/>
                  <a:pt x="491067" y="137963"/>
                </a:cubicBezTo>
                <a:cubicBezTo>
                  <a:pt x="553861" y="61763"/>
                  <a:pt x="607484" y="21546"/>
                  <a:pt x="651934" y="6729"/>
                </a:cubicBezTo>
                <a:cubicBezTo>
                  <a:pt x="696384" y="-8088"/>
                  <a:pt x="718962" y="-326"/>
                  <a:pt x="757767" y="49063"/>
                </a:cubicBezTo>
                <a:cubicBezTo>
                  <a:pt x="796573" y="98452"/>
                  <a:pt x="843845" y="198641"/>
                  <a:pt x="884767" y="303063"/>
                </a:cubicBezTo>
                <a:cubicBezTo>
                  <a:pt x="925689" y="407485"/>
                  <a:pt x="971550" y="569057"/>
                  <a:pt x="1003300" y="675596"/>
                </a:cubicBezTo>
                <a:cubicBezTo>
                  <a:pt x="1035050" y="782135"/>
                  <a:pt x="1075267" y="942296"/>
                  <a:pt x="1075267" y="942296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3856567" y="1066586"/>
            <a:ext cx="1011766" cy="923081"/>
          </a:xfrm>
          <a:custGeom>
            <a:avLst/>
            <a:gdLst>
              <a:gd name="connsiteX0" fmla="*/ 1011766 w 1011766"/>
              <a:gd name="connsiteY0" fmla="*/ 923081 h 923081"/>
              <a:gd name="connsiteX1" fmla="*/ 914400 w 1011766"/>
              <a:gd name="connsiteY1" fmla="*/ 546314 h 923081"/>
              <a:gd name="connsiteX2" fmla="*/ 762000 w 1011766"/>
              <a:gd name="connsiteY2" fmla="*/ 127214 h 923081"/>
              <a:gd name="connsiteX3" fmla="*/ 635000 w 1011766"/>
              <a:gd name="connsiteY3" fmla="*/ 214 h 923081"/>
              <a:gd name="connsiteX4" fmla="*/ 486833 w 1011766"/>
              <a:gd name="connsiteY4" fmla="*/ 106047 h 923081"/>
              <a:gd name="connsiteX5" fmla="*/ 292100 w 1011766"/>
              <a:gd name="connsiteY5" fmla="*/ 415081 h 923081"/>
              <a:gd name="connsiteX6" fmla="*/ 0 w 1011766"/>
              <a:gd name="connsiteY6" fmla="*/ 859581 h 92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766" h="923081">
                <a:moveTo>
                  <a:pt x="1011766" y="923081"/>
                </a:moveTo>
                <a:cubicBezTo>
                  <a:pt x="983897" y="801019"/>
                  <a:pt x="956028" y="678958"/>
                  <a:pt x="914400" y="546314"/>
                </a:cubicBezTo>
                <a:cubicBezTo>
                  <a:pt x="872772" y="413670"/>
                  <a:pt x="808567" y="218231"/>
                  <a:pt x="762000" y="127214"/>
                </a:cubicBezTo>
                <a:cubicBezTo>
                  <a:pt x="715433" y="36197"/>
                  <a:pt x="680861" y="3742"/>
                  <a:pt x="635000" y="214"/>
                </a:cubicBezTo>
                <a:cubicBezTo>
                  <a:pt x="589139" y="-3314"/>
                  <a:pt x="543983" y="36903"/>
                  <a:pt x="486833" y="106047"/>
                </a:cubicBezTo>
                <a:cubicBezTo>
                  <a:pt x="429683" y="175191"/>
                  <a:pt x="373239" y="289492"/>
                  <a:pt x="292100" y="415081"/>
                </a:cubicBezTo>
                <a:cubicBezTo>
                  <a:pt x="210961" y="540670"/>
                  <a:pt x="0" y="859581"/>
                  <a:pt x="0" y="859581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3873500" y="1157902"/>
            <a:ext cx="952500" cy="886798"/>
          </a:xfrm>
          <a:custGeom>
            <a:avLst/>
            <a:gdLst>
              <a:gd name="connsiteX0" fmla="*/ 952500 w 952500"/>
              <a:gd name="connsiteY0" fmla="*/ 886798 h 886798"/>
              <a:gd name="connsiteX1" fmla="*/ 783167 w 952500"/>
              <a:gd name="connsiteY1" fmla="*/ 268731 h 886798"/>
              <a:gd name="connsiteX2" fmla="*/ 601133 w 952500"/>
              <a:gd name="connsiteY2" fmla="*/ 2031 h 886798"/>
              <a:gd name="connsiteX3" fmla="*/ 414867 w 952500"/>
              <a:gd name="connsiteY3" fmla="*/ 184065 h 886798"/>
              <a:gd name="connsiteX4" fmla="*/ 0 w 952500"/>
              <a:gd name="connsiteY4" fmla="*/ 823298 h 88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" h="886798">
                <a:moveTo>
                  <a:pt x="952500" y="886798"/>
                </a:moveTo>
                <a:cubicBezTo>
                  <a:pt x="897114" y="651495"/>
                  <a:pt x="841728" y="416192"/>
                  <a:pt x="783167" y="268731"/>
                </a:cubicBezTo>
                <a:cubicBezTo>
                  <a:pt x="724606" y="121270"/>
                  <a:pt x="662516" y="16142"/>
                  <a:pt x="601133" y="2031"/>
                </a:cubicBezTo>
                <a:cubicBezTo>
                  <a:pt x="539750" y="-12080"/>
                  <a:pt x="515056" y="47187"/>
                  <a:pt x="414867" y="184065"/>
                </a:cubicBezTo>
                <a:cubicBezTo>
                  <a:pt x="314678" y="320943"/>
                  <a:pt x="0" y="823298"/>
                  <a:pt x="0" y="823298"/>
                </a:cubicBezTo>
              </a:path>
            </a:pathLst>
          </a:custGeom>
          <a:ln w="6350" cmpd="sng">
            <a:solidFill>
              <a:srgbClr val="4F81BD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>
            <a:off x="69850" y="2719540"/>
            <a:ext cx="89852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CuadroTexto 26"/>
          <p:cNvSpPr txBox="1"/>
          <p:nvPr/>
        </p:nvSpPr>
        <p:spPr>
          <a:xfrm>
            <a:off x="5988874" y="44187"/>
            <a:ext cx="30187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b="1" dirty="0"/>
              <a:t>EN ROCAS SEDIMENTARIAS</a:t>
            </a:r>
          </a:p>
        </p:txBody>
      </p:sp>
      <p:grpSp>
        <p:nvGrpSpPr>
          <p:cNvPr id="56" name="Agrupar 55"/>
          <p:cNvGrpSpPr/>
          <p:nvPr/>
        </p:nvGrpSpPr>
        <p:grpSpPr>
          <a:xfrm>
            <a:off x="5202766" y="3162300"/>
            <a:ext cx="1240368" cy="3500966"/>
            <a:chOff x="5202766" y="3162300"/>
            <a:chExt cx="1240368" cy="3500966"/>
          </a:xfrm>
        </p:grpSpPr>
        <p:cxnSp>
          <p:nvCxnSpPr>
            <p:cNvPr id="29" name="Conector recto 28"/>
            <p:cNvCxnSpPr/>
            <p:nvPr/>
          </p:nvCxnSpPr>
          <p:spPr bwMode="auto">
            <a:xfrm>
              <a:off x="5270500" y="3496733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0" name="Conector recto 29"/>
            <p:cNvCxnSpPr/>
            <p:nvPr/>
          </p:nvCxnSpPr>
          <p:spPr bwMode="auto">
            <a:xfrm>
              <a:off x="5317066" y="3539066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1" name="Conector recto 30"/>
            <p:cNvCxnSpPr/>
            <p:nvPr/>
          </p:nvCxnSpPr>
          <p:spPr bwMode="auto">
            <a:xfrm>
              <a:off x="5367866" y="3733799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2" name="Conector recto 31"/>
            <p:cNvCxnSpPr/>
            <p:nvPr/>
          </p:nvCxnSpPr>
          <p:spPr bwMode="auto">
            <a:xfrm>
              <a:off x="5414433" y="3767666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3" name="Conector recto 32"/>
            <p:cNvCxnSpPr/>
            <p:nvPr/>
          </p:nvCxnSpPr>
          <p:spPr bwMode="auto">
            <a:xfrm>
              <a:off x="5473700" y="3750733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4" name="Conector recto 33"/>
            <p:cNvCxnSpPr/>
            <p:nvPr/>
          </p:nvCxnSpPr>
          <p:spPr bwMode="auto">
            <a:xfrm>
              <a:off x="5516034" y="3742266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5" name="Conector recto 34"/>
            <p:cNvCxnSpPr/>
            <p:nvPr/>
          </p:nvCxnSpPr>
          <p:spPr bwMode="auto">
            <a:xfrm>
              <a:off x="5566834" y="3716866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6" name="Conector recto 35"/>
            <p:cNvCxnSpPr/>
            <p:nvPr/>
          </p:nvCxnSpPr>
          <p:spPr bwMode="auto">
            <a:xfrm>
              <a:off x="5617634" y="3661833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7" name="Conector recto 36"/>
            <p:cNvCxnSpPr/>
            <p:nvPr/>
          </p:nvCxnSpPr>
          <p:spPr bwMode="auto">
            <a:xfrm>
              <a:off x="5681134" y="3539066"/>
              <a:ext cx="0" cy="2823634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38" name="Conector recto 37"/>
            <p:cNvCxnSpPr/>
            <p:nvPr/>
          </p:nvCxnSpPr>
          <p:spPr bwMode="auto">
            <a:xfrm>
              <a:off x="5202766" y="3454400"/>
              <a:ext cx="0" cy="2641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0" name="Conector recto 39"/>
            <p:cNvCxnSpPr/>
            <p:nvPr/>
          </p:nvCxnSpPr>
          <p:spPr bwMode="auto">
            <a:xfrm>
              <a:off x="5731934" y="3373966"/>
              <a:ext cx="0" cy="2971801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1" name="Conector recto 40"/>
            <p:cNvCxnSpPr/>
            <p:nvPr/>
          </p:nvCxnSpPr>
          <p:spPr bwMode="auto">
            <a:xfrm>
              <a:off x="5791201" y="3306233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2" name="Conector recto 41"/>
            <p:cNvCxnSpPr/>
            <p:nvPr/>
          </p:nvCxnSpPr>
          <p:spPr bwMode="auto">
            <a:xfrm>
              <a:off x="5858934" y="3191933"/>
              <a:ext cx="0" cy="2895600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3" name="Conector recto 42"/>
            <p:cNvCxnSpPr/>
            <p:nvPr/>
          </p:nvCxnSpPr>
          <p:spPr bwMode="auto">
            <a:xfrm>
              <a:off x="5943601" y="3162300"/>
              <a:ext cx="0" cy="2827866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4" name="Conector recto 43"/>
            <p:cNvCxnSpPr/>
            <p:nvPr/>
          </p:nvCxnSpPr>
          <p:spPr bwMode="auto">
            <a:xfrm>
              <a:off x="6040967" y="3179233"/>
              <a:ext cx="0" cy="2840566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5" name="Conector recto 44"/>
            <p:cNvCxnSpPr/>
            <p:nvPr/>
          </p:nvCxnSpPr>
          <p:spPr bwMode="auto">
            <a:xfrm>
              <a:off x="6087534" y="3213100"/>
              <a:ext cx="0" cy="2840566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6" name="Conector recto 45"/>
            <p:cNvCxnSpPr/>
            <p:nvPr/>
          </p:nvCxnSpPr>
          <p:spPr bwMode="auto">
            <a:xfrm>
              <a:off x="6142567" y="3352800"/>
              <a:ext cx="0" cy="2793999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7" name="Conector recto 46"/>
            <p:cNvCxnSpPr/>
            <p:nvPr/>
          </p:nvCxnSpPr>
          <p:spPr bwMode="auto">
            <a:xfrm>
              <a:off x="6193367" y="3530600"/>
              <a:ext cx="0" cy="2722033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8" name="Conector recto 47"/>
            <p:cNvCxnSpPr/>
            <p:nvPr/>
          </p:nvCxnSpPr>
          <p:spPr bwMode="auto">
            <a:xfrm>
              <a:off x="6269567" y="3632200"/>
              <a:ext cx="0" cy="2675466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49" name="Conector recto 48"/>
            <p:cNvCxnSpPr/>
            <p:nvPr/>
          </p:nvCxnSpPr>
          <p:spPr bwMode="auto">
            <a:xfrm>
              <a:off x="6337301" y="3674533"/>
              <a:ext cx="0" cy="2645833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50" name="Conector recto 49"/>
            <p:cNvCxnSpPr/>
            <p:nvPr/>
          </p:nvCxnSpPr>
          <p:spPr bwMode="auto">
            <a:xfrm>
              <a:off x="6396567" y="3687233"/>
              <a:ext cx="0" cy="2595033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  <p:cxnSp>
          <p:nvCxnSpPr>
            <p:cNvPr id="51" name="Conector recto 50"/>
            <p:cNvCxnSpPr/>
            <p:nvPr/>
          </p:nvCxnSpPr>
          <p:spPr bwMode="auto">
            <a:xfrm>
              <a:off x="6443134" y="3666067"/>
              <a:ext cx="0" cy="2501899"/>
            </a:xfrm>
            <a:prstGeom prst="line">
              <a:avLst/>
            </a:prstGeom>
            <a:ln w="6350" cmpd="sng">
              <a:solidFill>
                <a:srgbClr val="4F81BD"/>
              </a:solidFill>
              <a:prstDash val="dash"/>
            </a:ln>
          </p:spPr>
        </p:cxnSp>
      </p:grpSp>
      <p:cxnSp>
        <p:nvCxnSpPr>
          <p:cNvPr id="61" name="Conector recto 60"/>
          <p:cNvCxnSpPr/>
          <p:nvPr/>
        </p:nvCxnSpPr>
        <p:spPr bwMode="auto">
          <a:xfrm>
            <a:off x="5469467" y="3175000"/>
            <a:ext cx="0" cy="965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1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CuadroTexto 68"/>
          <p:cNvSpPr txBox="1"/>
          <p:nvPr/>
        </p:nvSpPr>
        <p:spPr>
          <a:xfrm>
            <a:off x="136723" y="2757638"/>
            <a:ext cx="4795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Las capas se comportan como marcadores pasivos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No mantienen espesores constantes.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El plegamiento es el resultado de deformación </a:t>
            </a:r>
            <a:r>
              <a:rPr lang="es-ES_tradnl" sz="1400" dirty="0" err="1">
                <a:solidFill>
                  <a:srgbClr val="FF0000"/>
                </a:solidFill>
                <a:latin typeface="Helvetica"/>
                <a:cs typeface="Helvetica"/>
              </a:rPr>
              <a:t>heterogenea (fuerte / debil)</a:t>
            </a:r>
            <a:endParaRPr lang="es-ES_tradnl" sz="14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FF0000"/>
                </a:solidFill>
                <a:latin typeface="Helvetica"/>
                <a:cs typeface="Helvetica"/>
              </a:rPr>
              <a:t>Se desarrolla foliación tectónica  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6014522" y="2768600"/>
            <a:ext cx="29931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b="1"/>
              <a:t>EN ROCAS METAMÓRFICAS</a:t>
            </a:r>
          </a:p>
        </p:txBody>
      </p:sp>
      <p:sp>
        <p:nvSpPr>
          <p:cNvPr id="62" name="Flecha derecha 61"/>
          <p:cNvSpPr/>
          <p:nvPr/>
        </p:nvSpPr>
        <p:spPr>
          <a:xfrm>
            <a:off x="4546600" y="4508500"/>
            <a:ext cx="482600" cy="520700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3" name="Flecha derecha 72"/>
          <p:cNvSpPr/>
          <p:nvPr/>
        </p:nvSpPr>
        <p:spPr>
          <a:xfrm rot="10800000">
            <a:off x="6680200" y="4521200"/>
            <a:ext cx="482600" cy="520700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5" name="Flecha derecha 74"/>
          <p:cNvSpPr/>
          <p:nvPr/>
        </p:nvSpPr>
        <p:spPr>
          <a:xfrm rot="10800000">
            <a:off x="7543800" y="1193800"/>
            <a:ext cx="482600" cy="520700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76" name="Flecha derecha 75"/>
          <p:cNvSpPr/>
          <p:nvPr/>
        </p:nvSpPr>
        <p:spPr>
          <a:xfrm>
            <a:off x="1155700" y="1206500"/>
            <a:ext cx="482600" cy="520700"/>
          </a:xfrm>
          <a:prstGeom prst="right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2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Canad rockies f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106738"/>
            <a:ext cx="53213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&#10;kinkfolds.jpg                                                  00037D34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958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FlexuralSlip.jpg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86100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765800" y="5130800"/>
            <a:ext cx="32019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_tradnl" sz="1600" dirty="0">
                <a:latin typeface="Chalkboard"/>
                <a:cs typeface="Chalkboard"/>
              </a:rPr>
              <a:t>Ejemplos de </a:t>
            </a:r>
            <a:r>
              <a:rPr lang="es-ES_tradnl" sz="1600" dirty="0" smtClean="0">
                <a:latin typeface="Chalkboard"/>
                <a:cs typeface="Chalkboard"/>
              </a:rPr>
              <a:t>multicapas plegados por Flexural Slip</a:t>
            </a:r>
            <a:endParaRPr lang="es-ES_tradnl" sz="1600" dirty="0">
              <a:latin typeface="Chalkboard"/>
              <a:cs typeface="Chalkboard"/>
            </a:endParaRPr>
          </a:p>
        </p:txBody>
      </p:sp>
      <p:pic>
        <p:nvPicPr>
          <p:cNvPr id="34821" name="Picture 5" descr="Crete_folds.jpg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263"/>
            <a:ext cx="48006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7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fold mecanisms_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8138" y="3770313"/>
            <a:ext cx="15843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467225" y="5467350"/>
            <a:ext cx="47847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5263" indent="-195263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Ejemplo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de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pliegues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pasivos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Observa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que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la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capa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plegada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se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adelgaza</a:t>
            </a:r>
            <a:r>
              <a:rPr lang="en-US" dirty="0" smtClean="0">
                <a:solidFill>
                  <a:schemeClr val="bg1"/>
                </a:solidFill>
                <a:latin typeface="Verdana" charset="0"/>
                <a:cs typeface="Arial" charset="0"/>
              </a:rPr>
              <a:t> en los </a:t>
            </a:r>
            <a:r>
              <a:rPr lang="en-US" dirty="0" err="1" smtClean="0">
                <a:solidFill>
                  <a:schemeClr val="bg1"/>
                </a:solidFill>
                <a:latin typeface="Verdana" charset="0"/>
                <a:cs typeface="Arial" charset="0"/>
              </a:rPr>
              <a:t>flancos</a:t>
            </a:r>
            <a:endParaRPr lang="en-US" dirty="0" smtClean="0">
              <a:latin typeface="Verdana" charset="0"/>
              <a:cs typeface="Arial" charset="0"/>
            </a:endParaRPr>
          </a:p>
        </p:txBody>
      </p:sp>
      <p:pic>
        <p:nvPicPr>
          <p:cNvPr id="2" name="Imagen 1" descr="Ramsay folded v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18" y="255355"/>
            <a:ext cx="6681216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FoldVein2 lach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9063"/>
            <a:ext cx="5278438" cy="3962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1027" descr="refraction lisle 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3270250"/>
            <a:ext cx="48387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1028"/>
          <p:cNvSpPr txBox="1">
            <a:spLocks noChangeArrowheads="1"/>
          </p:cNvSpPr>
          <p:nvPr/>
        </p:nvSpPr>
        <p:spPr bwMode="auto">
          <a:xfrm>
            <a:off x="5514975" y="908050"/>
            <a:ext cx="33623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5263" indent="-195263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latin typeface="Verdana" charset="0"/>
                <a:cs typeface="Arial" charset="0"/>
              </a:rPr>
              <a:t>F</a:t>
            </a:r>
            <a:r>
              <a:rPr lang="en-US" altLang="ja-JP" smtClean="0">
                <a:solidFill>
                  <a:schemeClr val="bg1"/>
                </a:solidFill>
                <a:latin typeface="Verdana" charset="0"/>
                <a:cs typeface="Arial" charset="0"/>
              </a:rPr>
              <a:t>oliación tectónica paralelo a los planos axiales de los pliegues. </a:t>
            </a:r>
            <a:endParaRPr lang="en-US" smtClean="0"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8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Geometria pliegues sk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7"/>
          <a:stretch>
            <a:fillRect/>
          </a:stretch>
        </p:blipFill>
        <p:spPr bwMode="auto">
          <a:xfrm>
            <a:off x="612775" y="0"/>
            <a:ext cx="79136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89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pliegues 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20838"/>
            <a:ext cx="8958262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9" name="Rectangle 29"/>
          <p:cNvSpPr>
            <a:spLocks noChangeArrowheads="1"/>
          </p:cNvSpPr>
          <p:nvPr/>
        </p:nvSpPr>
        <p:spPr bwMode="auto">
          <a:xfrm>
            <a:off x="2667000" y="1884363"/>
            <a:ext cx="1150938" cy="422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8" name="Rectangle 28"/>
          <p:cNvSpPr>
            <a:spLocks noChangeArrowheads="1"/>
          </p:cNvSpPr>
          <p:nvPr/>
        </p:nvSpPr>
        <p:spPr bwMode="auto">
          <a:xfrm>
            <a:off x="7502525" y="1808163"/>
            <a:ext cx="1150938" cy="422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421188" y="2811463"/>
            <a:ext cx="1455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flanco inverso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543550" y="5076825"/>
            <a:ext cx="18991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flancos "normales"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H="1" flipV="1">
            <a:off x="5140325" y="3841750"/>
            <a:ext cx="833438" cy="1354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H="1" flipV="1">
            <a:off x="5257800" y="3065463"/>
            <a:ext cx="360363" cy="866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flipV="1">
            <a:off x="6159500" y="4203700"/>
            <a:ext cx="40640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3399896" y="605896"/>
            <a:ext cx="3953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>
                <a:latin typeface="Chalkboard"/>
                <a:cs typeface="Chalkboard"/>
              </a:rPr>
              <a:t>PLIEGUES EN MAPAS Y CORTES</a:t>
            </a:r>
            <a:endParaRPr lang="en-US" sz="2000">
              <a:latin typeface="Chalkboard"/>
              <a:cs typeface="Chalkboard"/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2747963" y="1744663"/>
            <a:ext cx="855662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5" name="Freeform 15"/>
          <p:cNvSpPr>
            <a:spLocks/>
          </p:cNvSpPr>
          <p:nvPr/>
        </p:nvSpPr>
        <p:spPr bwMode="auto">
          <a:xfrm>
            <a:off x="2868613" y="2089150"/>
            <a:ext cx="184150" cy="114300"/>
          </a:xfrm>
          <a:custGeom>
            <a:avLst/>
            <a:gdLst>
              <a:gd name="T0" fmla="*/ 116 w 116"/>
              <a:gd name="T1" fmla="*/ 0 h 72"/>
              <a:gd name="T2" fmla="*/ 0 w 116"/>
              <a:gd name="T3" fmla="*/ 28 h 72"/>
              <a:gd name="T4" fmla="*/ 60 w 116"/>
              <a:gd name="T5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6" h="72">
                <a:moveTo>
                  <a:pt x="116" y="0"/>
                </a:moveTo>
                <a:lnTo>
                  <a:pt x="0" y="28"/>
                </a:lnTo>
                <a:lnTo>
                  <a:pt x="60" y="72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3071813" y="2101850"/>
            <a:ext cx="171450" cy="95250"/>
          </a:xfrm>
          <a:custGeom>
            <a:avLst/>
            <a:gdLst>
              <a:gd name="T0" fmla="*/ 48 w 108"/>
              <a:gd name="T1" fmla="*/ 0 h 60"/>
              <a:gd name="T2" fmla="*/ 108 w 108"/>
              <a:gd name="T3" fmla="*/ 36 h 60"/>
              <a:gd name="T4" fmla="*/ 0 w 108"/>
              <a:gd name="T5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" h="60">
                <a:moveTo>
                  <a:pt x="48" y="0"/>
                </a:moveTo>
                <a:lnTo>
                  <a:pt x="108" y="36"/>
                </a:lnTo>
                <a:lnTo>
                  <a:pt x="0" y="6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 flipV="1">
            <a:off x="3332163" y="1744663"/>
            <a:ext cx="855662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8" name="Freeform 18"/>
          <p:cNvSpPr>
            <a:spLocks/>
          </p:cNvSpPr>
          <p:nvPr/>
        </p:nvSpPr>
        <p:spPr bwMode="auto">
          <a:xfrm>
            <a:off x="3351213" y="2120900"/>
            <a:ext cx="273050" cy="120650"/>
          </a:xfrm>
          <a:custGeom>
            <a:avLst/>
            <a:gdLst>
              <a:gd name="T0" fmla="*/ 0 w 172"/>
              <a:gd name="T1" fmla="*/ 76 h 76"/>
              <a:gd name="T2" fmla="*/ 124 w 172"/>
              <a:gd name="T3" fmla="*/ 36 h 76"/>
              <a:gd name="T4" fmla="*/ 68 w 172"/>
              <a:gd name="T5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2" h="76">
                <a:moveTo>
                  <a:pt x="0" y="76"/>
                </a:moveTo>
                <a:cubicBezTo>
                  <a:pt x="129" y="35"/>
                  <a:pt x="172" y="36"/>
                  <a:pt x="124" y="36"/>
                </a:cubicBezTo>
                <a:lnTo>
                  <a:pt x="68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39" name="Freeform 19"/>
          <p:cNvSpPr>
            <a:spLocks/>
          </p:cNvSpPr>
          <p:nvPr/>
        </p:nvSpPr>
        <p:spPr bwMode="auto">
          <a:xfrm>
            <a:off x="3586163" y="2120900"/>
            <a:ext cx="222250" cy="139700"/>
          </a:xfrm>
          <a:custGeom>
            <a:avLst/>
            <a:gdLst>
              <a:gd name="T0" fmla="*/ 140 w 140"/>
              <a:gd name="T1" fmla="*/ 0 h 88"/>
              <a:gd name="T2" fmla="*/ 0 w 140"/>
              <a:gd name="T3" fmla="*/ 40 h 88"/>
              <a:gd name="T4" fmla="*/ 56 w 140"/>
              <a:gd name="T5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0" h="88">
                <a:moveTo>
                  <a:pt x="140" y="0"/>
                </a:moveTo>
                <a:lnTo>
                  <a:pt x="0" y="40"/>
                </a:lnTo>
                <a:lnTo>
                  <a:pt x="56" y="8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 flipV="1">
            <a:off x="7551738" y="1655763"/>
            <a:ext cx="855662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 flipV="1">
            <a:off x="8164513" y="1663700"/>
            <a:ext cx="855662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2" name="Freeform 22"/>
          <p:cNvSpPr>
            <a:spLocks/>
          </p:cNvSpPr>
          <p:nvPr/>
        </p:nvSpPr>
        <p:spPr bwMode="auto">
          <a:xfrm>
            <a:off x="7637463" y="1930400"/>
            <a:ext cx="379412" cy="166688"/>
          </a:xfrm>
          <a:custGeom>
            <a:avLst/>
            <a:gdLst>
              <a:gd name="T0" fmla="*/ 83 w 239"/>
              <a:gd name="T1" fmla="*/ 0 h 105"/>
              <a:gd name="T2" fmla="*/ 181 w 239"/>
              <a:gd name="T3" fmla="*/ 13 h 105"/>
              <a:gd name="T4" fmla="*/ 232 w 239"/>
              <a:gd name="T5" fmla="*/ 51 h 105"/>
              <a:gd name="T6" fmla="*/ 221 w 239"/>
              <a:gd name="T7" fmla="*/ 85 h 105"/>
              <a:gd name="T8" fmla="*/ 171 w 239"/>
              <a:gd name="T9" fmla="*/ 101 h 105"/>
              <a:gd name="T10" fmla="*/ 120 w 239"/>
              <a:gd name="T11" fmla="*/ 101 h 105"/>
              <a:gd name="T12" fmla="*/ 0 w 239"/>
              <a:gd name="T13" fmla="*/ 7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9" h="105">
                <a:moveTo>
                  <a:pt x="83" y="0"/>
                </a:moveTo>
                <a:cubicBezTo>
                  <a:pt x="119" y="2"/>
                  <a:pt x="156" y="5"/>
                  <a:pt x="181" y="13"/>
                </a:cubicBezTo>
                <a:cubicBezTo>
                  <a:pt x="206" y="21"/>
                  <a:pt x="225" y="39"/>
                  <a:pt x="232" y="51"/>
                </a:cubicBezTo>
                <a:cubicBezTo>
                  <a:pt x="239" y="63"/>
                  <a:pt x="231" y="77"/>
                  <a:pt x="221" y="85"/>
                </a:cubicBezTo>
                <a:cubicBezTo>
                  <a:pt x="211" y="93"/>
                  <a:pt x="188" y="98"/>
                  <a:pt x="171" y="101"/>
                </a:cubicBezTo>
                <a:cubicBezTo>
                  <a:pt x="154" y="104"/>
                  <a:pt x="148" y="105"/>
                  <a:pt x="120" y="101"/>
                </a:cubicBezTo>
                <a:cubicBezTo>
                  <a:pt x="92" y="97"/>
                  <a:pt x="46" y="86"/>
                  <a:pt x="0" y="75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3" name="Freeform 23"/>
          <p:cNvSpPr>
            <a:spLocks/>
          </p:cNvSpPr>
          <p:nvPr/>
        </p:nvSpPr>
        <p:spPr bwMode="auto">
          <a:xfrm>
            <a:off x="7620000" y="2014538"/>
            <a:ext cx="149225" cy="93662"/>
          </a:xfrm>
          <a:custGeom>
            <a:avLst/>
            <a:gdLst>
              <a:gd name="T0" fmla="*/ 38 w 94"/>
              <a:gd name="T1" fmla="*/ 59 h 59"/>
              <a:gd name="T2" fmla="*/ 0 w 94"/>
              <a:gd name="T3" fmla="*/ 22 h 59"/>
              <a:gd name="T4" fmla="*/ 94 w 94"/>
              <a:gd name="T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4" h="59">
                <a:moveTo>
                  <a:pt x="38" y="59"/>
                </a:moveTo>
                <a:lnTo>
                  <a:pt x="0" y="22"/>
                </a:lnTo>
                <a:lnTo>
                  <a:pt x="94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4" name="Freeform 24"/>
          <p:cNvSpPr>
            <a:spLocks/>
          </p:cNvSpPr>
          <p:nvPr/>
        </p:nvSpPr>
        <p:spPr bwMode="auto">
          <a:xfrm>
            <a:off x="7767638" y="1897063"/>
            <a:ext cx="174625" cy="88900"/>
          </a:xfrm>
          <a:custGeom>
            <a:avLst/>
            <a:gdLst>
              <a:gd name="T0" fmla="*/ 41 w 110"/>
              <a:gd name="T1" fmla="*/ 56 h 56"/>
              <a:gd name="T2" fmla="*/ 1 w 110"/>
              <a:gd name="T3" fmla="*/ 18 h 56"/>
              <a:gd name="T4" fmla="*/ 110 w 110"/>
              <a:gd name="T5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" h="56">
                <a:moveTo>
                  <a:pt x="41" y="56"/>
                </a:moveTo>
                <a:cubicBezTo>
                  <a:pt x="0" y="20"/>
                  <a:pt x="1" y="38"/>
                  <a:pt x="1" y="18"/>
                </a:cubicBezTo>
                <a:lnTo>
                  <a:pt x="11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5" name="Freeform 25"/>
          <p:cNvSpPr>
            <a:spLocks/>
          </p:cNvSpPr>
          <p:nvPr/>
        </p:nvSpPr>
        <p:spPr bwMode="auto">
          <a:xfrm>
            <a:off x="8224838" y="2046288"/>
            <a:ext cx="344487" cy="146050"/>
          </a:xfrm>
          <a:custGeom>
            <a:avLst/>
            <a:gdLst>
              <a:gd name="T0" fmla="*/ 217 w 217"/>
              <a:gd name="T1" fmla="*/ 23 h 92"/>
              <a:gd name="T2" fmla="*/ 131 w 217"/>
              <a:gd name="T3" fmla="*/ 10 h 92"/>
              <a:gd name="T4" fmla="*/ 65 w 217"/>
              <a:gd name="T5" fmla="*/ 2 h 92"/>
              <a:gd name="T6" fmla="*/ 9 w 217"/>
              <a:gd name="T7" fmla="*/ 23 h 92"/>
              <a:gd name="T8" fmla="*/ 9 w 217"/>
              <a:gd name="T9" fmla="*/ 60 h 92"/>
              <a:gd name="T10" fmla="*/ 46 w 217"/>
              <a:gd name="T11" fmla="*/ 74 h 92"/>
              <a:gd name="T12" fmla="*/ 150 w 217"/>
              <a:gd name="T13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" h="92">
                <a:moveTo>
                  <a:pt x="217" y="23"/>
                </a:moveTo>
                <a:cubicBezTo>
                  <a:pt x="186" y="18"/>
                  <a:pt x="156" y="13"/>
                  <a:pt x="131" y="10"/>
                </a:cubicBezTo>
                <a:cubicBezTo>
                  <a:pt x="106" y="7"/>
                  <a:pt x="85" y="0"/>
                  <a:pt x="65" y="2"/>
                </a:cubicBezTo>
                <a:cubicBezTo>
                  <a:pt x="45" y="4"/>
                  <a:pt x="18" y="13"/>
                  <a:pt x="9" y="23"/>
                </a:cubicBezTo>
                <a:cubicBezTo>
                  <a:pt x="0" y="33"/>
                  <a:pt x="3" y="52"/>
                  <a:pt x="9" y="60"/>
                </a:cubicBezTo>
                <a:cubicBezTo>
                  <a:pt x="15" y="68"/>
                  <a:pt x="23" y="69"/>
                  <a:pt x="46" y="74"/>
                </a:cubicBezTo>
                <a:cubicBezTo>
                  <a:pt x="69" y="79"/>
                  <a:pt x="109" y="85"/>
                  <a:pt x="150" y="9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6" name="Freeform 26"/>
          <p:cNvSpPr>
            <a:spLocks/>
          </p:cNvSpPr>
          <p:nvPr/>
        </p:nvSpPr>
        <p:spPr bwMode="auto">
          <a:xfrm>
            <a:off x="8445500" y="2032000"/>
            <a:ext cx="165100" cy="96838"/>
          </a:xfrm>
          <a:custGeom>
            <a:avLst/>
            <a:gdLst>
              <a:gd name="T0" fmla="*/ 104 w 104"/>
              <a:gd name="T1" fmla="*/ 0 h 61"/>
              <a:gd name="T2" fmla="*/ 0 w 104"/>
              <a:gd name="T3" fmla="*/ 21 h 61"/>
              <a:gd name="T4" fmla="*/ 38 w 104"/>
              <a:gd name="T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" h="61">
                <a:moveTo>
                  <a:pt x="104" y="0"/>
                </a:moveTo>
                <a:lnTo>
                  <a:pt x="0" y="21"/>
                </a:lnTo>
                <a:lnTo>
                  <a:pt x="38" y="61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47" name="Freeform 27"/>
          <p:cNvSpPr>
            <a:spLocks/>
          </p:cNvSpPr>
          <p:nvPr/>
        </p:nvSpPr>
        <p:spPr bwMode="auto">
          <a:xfrm>
            <a:off x="8328025" y="2138363"/>
            <a:ext cx="160338" cy="96837"/>
          </a:xfrm>
          <a:custGeom>
            <a:avLst/>
            <a:gdLst>
              <a:gd name="T0" fmla="*/ 101 w 101"/>
              <a:gd name="T1" fmla="*/ 0 h 61"/>
              <a:gd name="T2" fmla="*/ 0 w 101"/>
              <a:gd name="T3" fmla="*/ 18 h 61"/>
              <a:gd name="T4" fmla="*/ 34 w 101"/>
              <a:gd name="T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1" h="61">
                <a:moveTo>
                  <a:pt x="101" y="0"/>
                </a:moveTo>
                <a:lnTo>
                  <a:pt x="0" y="18"/>
                </a:lnTo>
                <a:lnTo>
                  <a:pt x="34" y="61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>
            <a:off x="2876550" y="2135188"/>
            <a:ext cx="358775" cy="23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grpSp>
        <p:nvGrpSpPr>
          <p:cNvPr id="42009" name="Group 39"/>
          <p:cNvGrpSpPr>
            <a:grpSpLocks/>
          </p:cNvGrpSpPr>
          <p:nvPr/>
        </p:nvGrpSpPr>
        <p:grpSpPr bwMode="auto">
          <a:xfrm>
            <a:off x="3121025" y="1795463"/>
            <a:ext cx="215900" cy="147637"/>
            <a:chOff x="2011" y="1131"/>
            <a:chExt cx="136" cy="93"/>
          </a:xfrm>
        </p:grpSpPr>
        <p:sp>
          <p:nvSpPr>
            <p:cNvPr id="56351" name="Line 31"/>
            <p:cNvSpPr>
              <a:spLocks noChangeShapeType="1"/>
            </p:cNvSpPr>
            <p:nvPr/>
          </p:nvSpPr>
          <p:spPr bwMode="auto">
            <a:xfrm flipH="1">
              <a:off x="2011" y="1131"/>
              <a:ext cx="136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53" name="Line 33"/>
            <p:cNvSpPr>
              <a:spLocks noChangeShapeType="1"/>
            </p:cNvSpPr>
            <p:nvPr/>
          </p:nvSpPr>
          <p:spPr bwMode="auto">
            <a:xfrm flipH="1">
              <a:off x="2013" y="1173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42010" name="Group 53"/>
          <p:cNvGrpSpPr>
            <a:grpSpLocks/>
          </p:cNvGrpSpPr>
          <p:nvPr/>
        </p:nvGrpSpPr>
        <p:grpSpPr bwMode="auto">
          <a:xfrm>
            <a:off x="4144963" y="1789113"/>
            <a:ext cx="215900" cy="147637"/>
            <a:chOff x="2556" y="1182"/>
            <a:chExt cx="136" cy="93"/>
          </a:xfrm>
        </p:grpSpPr>
        <p:sp>
          <p:nvSpPr>
            <p:cNvPr id="56356" name="Line 36"/>
            <p:cNvSpPr>
              <a:spLocks noChangeShapeType="1"/>
            </p:cNvSpPr>
            <p:nvPr/>
          </p:nvSpPr>
          <p:spPr bwMode="auto">
            <a:xfrm flipH="1">
              <a:off x="2556" y="1182"/>
              <a:ext cx="136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57" name="Line 37"/>
            <p:cNvSpPr>
              <a:spLocks noChangeShapeType="1"/>
            </p:cNvSpPr>
            <p:nvPr/>
          </p:nvSpPr>
          <p:spPr bwMode="auto">
            <a:xfrm flipH="1">
              <a:off x="2558" y="1224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42011" name="Group 54"/>
          <p:cNvGrpSpPr>
            <a:grpSpLocks/>
          </p:cNvGrpSpPr>
          <p:nvPr/>
        </p:nvGrpSpPr>
        <p:grpSpPr bwMode="auto">
          <a:xfrm>
            <a:off x="3589338" y="1787525"/>
            <a:ext cx="215900" cy="147638"/>
            <a:chOff x="2211" y="1131"/>
            <a:chExt cx="136" cy="93"/>
          </a:xfrm>
        </p:grpSpPr>
        <p:sp>
          <p:nvSpPr>
            <p:cNvPr id="56354" name="Line 34"/>
            <p:cNvSpPr>
              <a:spLocks noChangeShapeType="1"/>
            </p:cNvSpPr>
            <p:nvPr/>
          </p:nvSpPr>
          <p:spPr bwMode="auto">
            <a:xfrm flipH="1">
              <a:off x="2211" y="1131"/>
              <a:ext cx="136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58" name="Line 38"/>
            <p:cNvSpPr>
              <a:spLocks noChangeShapeType="1"/>
            </p:cNvSpPr>
            <p:nvPr/>
          </p:nvSpPr>
          <p:spPr bwMode="auto">
            <a:xfrm flipH="1">
              <a:off x="2270" y="1181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42012" name="Group 40"/>
          <p:cNvGrpSpPr>
            <a:grpSpLocks/>
          </p:cNvGrpSpPr>
          <p:nvPr/>
        </p:nvGrpSpPr>
        <p:grpSpPr bwMode="auto">
          <a:xfrm>
            <a:off x="7812088" y="1658938"/>
            <a:ext cx="215900" cy="147637"/>
            <a:chOff x="2011" y="1131"/>
            <a:chExt cx="136" cy="93"/>
          </a:xfrm>
        </p:grpSpPr>
        <p:sp>
          <p:nvSpPr>
            <p:cNvPr id="56361" name="Line 41"/>
            <p:cNvSpPr>
              <a:spLocks noChangeShapeType="1"/>
            </p:cNvSpPr>
            <p:nvPr/>
          </p:nvSpPr>
          <p:spPr bwMode="auto">
            <a:xfrm flipH="1">
              <a:off x="2011" y="1131"/>
              <a:ext cx="136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62" name="Line 42"/>
            <p:cNvSpPr>
              <a:spLocks noChangeShapeType="1"/>
            </p:cNvSpPr>
            <p:nvPr/>
          </p:nvSpPr>
          <p:spPr bwMode="auto">
            <a:xfrm flipH="1">
              <a:off x="2013" y="1173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42013" name="Group 46"/>
          <p:cNvGrpSpPr>
            <a:grpSpLocks/>
          </p:cNvGrpSpPr>
          <p:nvPr/>
        </p:nvGrpSpPr>
        <p:grpSpPr bwMode="auto">
          <a:xfrm>
            <a:off x="8845550" y="1828800"/>
            <a:ext cx="215900" cy="147638"/>
            <a:chOff x="2011" y="1131"/>
            <a:chExt cx="136" cy="93"/>
          </a:xfrm>
        </p:grpSpPr>
        <p:sp>
          <p:nvSpPr>
            <p:cNvPr id="56367" name="Line 47"/>
            <p:cNvSpPr>
              <a:spLocks noChangeShapeType="1"/>
            </p:cNvSpPr>
            <p:nvPr/>
          </p:nvSpPr>
          <p:spPr bwMode="auto">
            <a:xfrm flipH="1">
              <a:off x="2011" y="1131"/>
              <a:ext cx="136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68" name="Line 48"/>
            <p:cNvSpPr>
              <a:spLocks noChangeShapeType="1"/>
            </p:cNvSpPr>
            <p:nvPr/>
          </p:nvSpPr>
          <p:spPr bwMode="auto">
            <a:xfrm flipH="1">
              <a:off x="2013" y="1173"/>
              <a:ext cx="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grpSp>
        <p:nvGrpSpPr>
          <p:cNvPr id="42014" name="Group 52"/>
          <p:cNvGrpSpPr>
            <a:grpSpLocks/>
          </p:cNvGrpSpPr>
          <p:nvPr/>
        </p:nvGrpSpPr>
        <p:grpSpPr bwMode="auto">
          <a:xfrm>
            <a:off x="8299450" y="1747838"/>
            <a:ext cx="273050" cy="184150"/>
            <a:chOff x="3966" y="1352"/>
            <a:chExt cx="172" cy="116"/>
          </a:xfrm>
        </p:grpSpPr>
        <p:sp>
          <p:nvSpPr>
            <p:cNvPr id="56364" name="Freeform 44"/>
            <p:cNvSpPr>
              <a:spLocks/>
            </p:cNvSpPr>
            <p:nvPr/>
          </p:nvSpPr>
          <p:spPr bwMode="auto">
            <a:xfrm>
              <a:off x="3966" y="1352"/>
              <a:ext cx="172" cy="116"/>
            </a:xfrm>
            <a:custGeom>
              <a:avLst/>
              <a:gdLst>
                <a:gd name="T0" fmla="*/ 172 w 172"/>
                <a:gd name="T1" fmla="*/ 0 h 116"/>
                <a:gd name="T2" fmla="*/ 0 w 172"/>
                <a:gd name="T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2" h="116">
                  <a:moveTo>
                    <a:pt x="172" y="0"/>
                  </a:moveTo>
                  <a:lnTo>
                    <a:pt x="0" y="116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3986" y="1394"/>
              <a:ext cx="116" cy="31"/>
            </a:xfrm>
            <a:custGeom>
              <a:avLst/>
              <a:gdLst>
                <a:gd name="T0" fmla="*/ 88 w 116"/>
                <a:gd name="T1" fmla="*/ 0 h 31"/>
                <a:gd name="T2" fmla="*/ 104 w 116"/>
                <a:gd name="T3" fmla="*/ 4 h 31"/>
                <a:gd name="T4" fmla="*/ 116 w 116"/>
                <a:gd name="T5" fmla="*/ 14 h 31"/>
                <a:gd name="T6" fmla="*/ 104 w 116"/>
                <a:gd name="T7" fmla="*/ 28 h 31"/>
                <a:gd name="T8" fmla="*/ 78 w 116"/>
                <a:gd name="T9" fmla="*/ 30 h 31"/>
                <a:gd name="T10" fmla="*/ 52 w 116"/>
                <a:gd name="T11" fmla="*/ 30 h 31"/>
                <a:gd name="T12" fmla="*/ 0 w 116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31">
                  <a:moveTo>
                    <a:pt x="88" y="0"/>
                  </a:moveTo>
                  <a:lnTo>
                    <a:pt x="104" y="4"/>
                  </a:lnTo>
                  <a:lnTo>
                    <a:pt x="116" y="14"/>
                  </a:lnTo>
                  <a:cubicBezTo>
                    <a:pt x="116" y="18"/>
                    <a:pt x="110" y="25"/>
                    <a:pt x="104" y="28"/>
                  </a:cubicBezTo>
                  <a:cubicBezTo>
                    <a:pt x="98" y="31"/>
                    <a:pt x="87" y="30"/>
                    <a:pt x="78" y="30"/>
                  </a:cubicBezTo>
                  <a:cubicBezTo>
                    <a:pt x="69" y="30"/>
                    <a:pt x="65" y="30"/>
                    <a:pt x="52" y="30"/>
                  </a:cubicBezTo>
                  <a:cubicBezTo>
                    <a:pt x="39" y="30"/>
                    <a:pt x="11" y="28"/>
                    <a:pt x="0" y="28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Chalkboard"/>
                <a:cs typeface="Chalkboard"/>
              </a:endParaRPr>
            </a:p>
          </p:txBody>
        </p:sp>
      </p:grpSp>
      <p:sp>
        <p:nvSpPr>
          <p:cNvPr id="56375" name="Freeform 55"/>
          <p:cNvSpPr>
            <a:spLocks/>
          </p:cNvSpPr>
          <p:nvPr/>
        </p:nvSpPr>
        <p:spPr bwMode="auto">
          <a:xfrm>
            <a:off x="990600" y="2344738"/>
            <a:ext cx="1752600" cy="2506662"/>
          </a:xfrm>
          <a:custGeom>
            <a:avLst/>
            <a:gdLst>
              <a:gd name="T0" fmla="*/ 0 w 1104"/>
              <a:gd name="T1" fmla="*/ 1579 h 1579"/>
              <a:gd name="T2" fmla="*/ 107 w 1104"/>
              <a:gd name="T3" fmla="*/ 768 h 1579"/>
              <a:gd name="T4" fmla="*/ 1104 w 1104"/>
              <a:gd name="T5" fmla="*/ 0 h 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4" h="1579">
                <a:moveTo>
                  <a:pt x="0" y="1579"/>
                </a:moveTo>
                <a:lnTo>
                  <a:pt x="107" y="768"/>
                </a:lnTo>
                <a:lnTo>
                  <a:pt x="1104" y="0"/>
                </a:ln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76" name="Freeform 56"/>
          <p:cNvSpPr>
            <a:spLocks/>
          </p:cNvSpPr>
          <p:nvPr/>
        </p:nvSpPr>
        <p:spPr bwMode="auto">
          <a:xfrm>
            <a:off x="1658938" y="2344738"/>
            <a:ext cx="1693862" cy="2506662"/>
          </a:xfrm>
          <a:custGeom>
            <a:avLst/>
            <a:gdLst>
              <a:gd name="T0" fmla="*/ 0 w 1104"/>
              <a:gd name="T1" fmla="*/ 1579 h 1579"/>
              <a:gd name="T2" fmla="*/ 107 w 1104"/>
              <a:gd name="T3" fmla="*/ 768 h 1579"/>
              <a:gd name="T4" fmla="*/ 1104 w 1104"/>
              <a:gd name="T5" fmla="*/ 0 h 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4" h="1579">
                <a:moveTo>
                  <a:pt x="0" y="1579"/>
                </a:moveTo>
                <a:lnTo>
                  <a:pt x="107" y="768"/>
                </a:lnTo>
                <a:lnTo>
                  <a:pt x="1104" y="0"/>
                </a:lnTo>
              </a:path>
            </a:pathLst>
          </a:custGeom>
          <a:noFill/>
          <a:ln w="19050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77" name="Freeform 57"/>
          <p:cNvSpPr>
            <a:spLocks/>
          </p:cNvSpPr>
          <p:nvPr/>
        </p:nvSpPr>
        <p:spPr bwMode="auto">
          <a:xfrm>
            <a:off x="4960938" y="2268538"/>
            <a:ext cx="2600325" cy="1981200"/>
          </a:xfrm>
          <a:custGeom>
            <a:avLst/>
            <a:gdLst>
              <a:gd name="T0" fmla="*/ 0 w 1638"/>
              <a:gd name="T1" fmla="*/ 1248 h 1248"/>
              <a:gd name="T2" fmla="*/ 651 w 1638"/>
              <a:gd name="T3" fmla="*/ 758 h 1248"/>
              <a:gd name="T4" fmla="*/ 1638 w 1638"/>
              <a:gd name="T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8" h="1248">
                <a:moveTo>
                  <a:pt x="0" y="1248"/>
                </a:moveTo>
                <a:lnTo>
                  <a:pt x="651" y="758"/>
                </a:lnTo>
                <a:lnTo>
                  <a:pt x="1638" y="0"/>
                </a:lnTo>
              </a:path>
            </a:pathLst>
          </a:custGeom>
          <a:noFill/>
          <a:ln w="1905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78" name="Freeform 58"/>
          <p:cNvSpPr>
            <a:spLocks/>
          </p:cNvSpPr>
          <p:nvPr/>
        </p:nvSpPr>
        <p:spPr bwMode="auto">
          <a:xfrm>
            <a:off x="4953000" y="2278063"/>
            <a:ext cx="3200400" cy="2514600"/>
          </a:xfrm>
          <a:custGeom>
            <a:avLst/>
            <a:gdLst>
              <a:gd name="T0" fmla="*/ 0 w 2016"/>
              <a:gd name="T1" fmla="*/ 1584 h 1584"/>
              <a:gd name="T2" fmla="*/ 1163 w 2016"/>
              <a:gd name="T3" fmla="*/ 746 h 1584"/>
              <a:gd name="T4" fmla="*/ 2016 w 2016"/>
              <a:gd name="T5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16" h="1584">
                <a:moveTo>
                  <a:pt x="0" y="1584"/>
                </a:moveTo>
                <a:lnTo>
                  <a:pt x="1163" y="746"/>
                </a:lnTo>
                <a:cubicBezTo>
                  <a:pt x="1499" y="482"/>
                  <a:pt x="1757" y="241"/>
                  <a:pt x="2016" y="0"/>
                </a:cubicBezTo>
              </a:path>
            </a:pathLst>
          </a:custGeom>
          <a:noFill/>
          <a:ln w="1905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56379" name="Text Box 59"/>
          <p:cNvSpPr txBox="1">
            <a:spLocks noChangeArrowheads="1"/>
          </p:cNvSpPr>
          <p:nvPr/>
        </p:nvSpPr>
        <p:spPr bwMode="auto">
          <a:xfrm>
            <a:off x="542925" y="4868863"/>
            <a:ext cx="1633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FF"/>
                </a:solidFill>
                <a:latin typeface="Chalkboard"/>
                <a:cs typeface="Chalkboard"/>
              </a:rPr>
              <a:t>PLANOS AXIALES</a:t>
            </a:r>
          </a:p>
          <a:p>
            <a:pPr>
              <a:defRPr/>
            </a:pPr>
            <a:r>
              <a:rPr lang="en-US" dirty="0" err="1">
                <a:solidFill>
                  <a:srgbClr val="FF00FF"/>
                </a:solidFill>
                <a:latin typeface="Chalkboard"/>
                <a:cs typeface="Chalkboard"/>
              </a:rPr>
              <a:t>verticales</a:t>
            </a:r>
            <a:endParaRPr lang="en-US" dirty="0">
              <a:solidFill>
                <a:srgbClr val="FF00FF"/>
              </a:solidFill>
              <a:latin typeface="Chalkboard"/>
              <a:cs typeface="Chalkboard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268413" y="4387850"/>
            <a:ext cx="906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sinclinal</a:t>
            </a:r>
          </a:p>
        </p:txBody>
      </p:sp>
      <p:sp>
        <p:nvSpPr>
          <p:cNvPr id="56380" name="Rectangle 60"/>
          <p:cNvSpPr>
            <a:spLocks noChangeArrowheads="1"/>
          </p:cNvSpPr>
          <p:nvPr/>
        </p:nvSpPr>
        <p:spPr bwMode="auto">
          <a:xfrm>
            <a:off x="627063" y="4013200"/>
            <a:ext cx="10131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halkboard"/>
                <a:cs typeface="Chalkboard"/>
              </a:rPr>
              <a:t>anticlinal</a:t>
            </a:r>
          </a:p>
        </p:txBody>
      </p:sp>
      <p:sp>
        <p:nvSpPr>
          <p:cNvPr id="56381" name="Text Box 61"/>
          <p:cNvSpPr txBox="1">
            <a:spLocks noChangeArrowheads="1"/>
          </p:cNvSpPr>
          <p:nvPr/>
        </p:nvSpPr>
        <p:spPr bwMode="auto">
          <a:xfrm>
            <a:off x="3870325" y="4927600"/>
            <a:ext cx="1633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FF"/>
                </a:solidFill>
                <a:latin typeface="Chalkboard"/>
                <a:cs typeface="Chalkboard"/>
              </a:rPr>
              <a:t>PLANOS AXIALES</a:t>
            </a:r>
          </a:p>
          <a:p>
            <a:pPr>
              <a:defRPr/>
            </a:pPr>
            <a:r>
              <a:rPr lang="en-US">
                <a:solidFill>
                  <a:srgbClr val="FF00FF"/>
                </a:solidFill>
                <a:latin typeface="Chalkboard"/>
                <a:cs typeface="Chalkboard"/>
              </a:rPr>
              <a:t>inclinados</a:t>
            </a: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1181100" y="1358900"/>
            <a:ext cx="787400" cy="1536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 Box 59"/>
          <p:cNvSpPr txBox="1">
            <a:spLocks noChangeArrowheads="1"/>
          </p:cNvSpPr>
          <p:nvPr/>
        </p:nvSpPr>
        <p:spPr bwMode="auto">
          <a:xfrm>
            <a:off x="301625" y="893763"/>
            <a:ext cx="268469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FF"/>
                </a:solidFill>
                <a:latin typeface="Chalkboard"/>
                <a:cs typeface="Chalkboard"/>
              </a:rPr>
              <a:t>TRAZA DEL PLANO AXIAL</a:t>
            </a:r>
          </a:p>
          <a:p>
            <a:pPr>
              <a:defRPr/>
            </a:pPr>
            <a:r>
              <a:rPr lang="en-US" dirty="0" smtClean="0">
                <a:solidFill>
                  <a:srgbClr val="FF00FF"/>
                </a:solidFill>
                <a:latin typeface="Chalkboard"/>
                <a:cs typeface="Chalkboard"/>
              </a:rPr>
              <a:t>EN EN EL MAPA</a:t>
            </a:r>
            <a:endParaRPr lang="en-US" dirty="0">
              <a:solidFill>
                <a:srgbClr val="FF00FF"/>
              </a:solidFill>
              <a:latin typeface="Chalkboard"/>
              <a:cs typeface="Chalkboard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3327401" y="2180165"/>
            <a:ext cx="56303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uadroTexto 4"/>
          <p:cNvSpPr txBox="1"/>
          <p:nvPr/>
        </p:nvSpPr>
        <p:spPr>
          <a:xfrm>
            <a:off x="2870200" y="171450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48</a:t>
            </a:r>
            <a:endParaRPr lang="es-ES" sz="900" dirty="0"/>
          </a:p>
        </p:txBody>
      </p:sp>
      <p:sp>
        <p:nvSpPr>
          <p:cNvPr id="57" name="CuadroTexto 56"/>
          <p:cNvSpPr txBox="1"/>
          <p:nvPr/>
        </p:nvSpPr>
        <p:spPr>
          <a:xfrm>
            <a:off x="3708400" y="161290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62</a:t>
            </a:r>
            <a:endParaRPr lang="es-ES" sz="900" dirty="0"/>
          </a:p>
        </p:txBody>
      </p:sp>
      <p:sp>
        <p:nvSpPr>
          <p:cNvPr id="58" name="CuadroTexto 57"/>
          <p:cNvSpPr txBox="1"/>
          <p:nvPr/>
        </p:nvSpPr>
        <p:spPr>
          <a:xfrm>
            <a:off x="4292600" y="165100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60</a:t>
            </a:r>
            <a:endParaRPr lang="es-ES" sz="900" dirty="0"/>
          </a:p>
        </p:txBody>
      </p:sp>
      <p:sp>
        <p:nvSpPr>
          <p:cNvPr id="59" name="CuadroTexto 58"/>
          <p:cNvSpPr txBox="1"/>
          <p:nvPr/>
        </p:nvSpPr>
        <p:spPr>
          <a:xfrm>
            <a:off x="7683500" y="147955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30</a:t>
            </a:r>
            <a:endParaRPr lang="es-ES" sz="900" dirty="0"/>
          </a:p>
        </p:txBody>
      </p:sp>
      <p:sp>
        <p:nvSpPr>
          <p:cNvPr id="60" name="CuadroTexto 59"/>
          <p:cNvSpPr txBox="1"/>
          <p:nvPr/>
        </p:nvSpPr>
        <p:spPr>
          <a:xfrm>
            <a:off x="8445500" y="154305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52</a:t>
            </a:r>
            <a:endParaRPr lang="es-ES" sz="900" dirty="0"/>
          </a:p>
        </p:txBody>
      </p:sp>
      <p:sp>
        <p:nvSpPr>
          <p:cNvPr id="61" name="CuadroTexto 60"/>
          <p:cNvSpPr txBox="1"/>
          <p:nvPr/>
        </p:nvSpPr>
        <p:spPr>
          <a:xfrm>
            <a:off x="8826500" y="1898650"/>
            <a:ext cx="31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/>
              <a:t>28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41394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026" descr="formacao geolog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Freeform 1027"/>
          <p:cNvSpPr>
            <a:spLocks/>
          </p:cNvSpPr>
          <p:nvPr/>
        </p:nvSpPr>
        <p:spPr bwMode="auto">
          <a:xfrm>
            <a:off x="6146800" y="2100263"/>
            <a:ext cx="1320800" cy="3749675"/>
          </a:xfrm>
          <a:custGeom>
            <a:avLst/>
            <a:gdLst>
              <a:gd name="T0" fmla="*/ 832 w 832"/>
              <a:gd name="T1" fmla="*/ 2362 h 2362"/>
              <a:gd name="T2" fmla="*/ 0 w 832"/>
              <a:gd name="T3" fmla="*/ 0 h 23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32" h="2362">
                <a:moveTo>
                  <a:pt x="832" y="2362"/>
                </a:moveTo>
                <a:cubicBezTo>
                  <a:pt x="832" y="2362"/>
                  <a:pt x="416" y="1181"/>
                  <a:pt x="0" y="0"/>
                </a:cubicBezTo>
              </a:path>
            </a:pathLst>
          </a:custGeom>
          <a:noFill/>
          <a:ln w="28575" cap="flat" cmpd="sng">
            <a:solidFill>
              <a:srgbClr val="FC02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2710" name="Line 1030"/>
          <p:cNvSpPr>
            <a:spLocks noChangeShapeType="1"/>
          </p:cNvSpPr>
          <p:nvPr/>
        </p:nvSpPr>
        <p:spPr bwMode="auto">
          <a:xfrm flipV="1">
            <a:off x="6840538" y="4665663"/>
            <a:ext cx="492125" cy="142875"/>
          </a:xfrm>
          <a:prstGeom prst="line">
            <a:avLst/>
          </a:prstGeom>
          <a:noFill/>
          <a:ln w="28575" cmpd="sng">
            <a:solidFill>
              <a:srgbClr val="FC02FF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72711" name="Text Box 1031"/>
          <p:cNvSpPr txBox="1">
            <a:spLocks noChangeArrowheads="1"/>
          </p:cNvSpPr>
          <p:nvPr/>
        </p:nvSpPr>
        <p:spPr bwMode="auto">
          <a:xfrm rot="4232129">
            <a:off x="6011862" y="2596623"/>
            <a:ext cx="1165704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</a:rPr>
              <a:t>plano</a:t>
            </a:r>
            <a:r>
              <a:rPr lang="en-US" dirty="0">
                <a:solidFill>
                  <a:srgbClr val="FFFFFF"/>
                </a:solidFill>
                <a:latin typeface="Arial" charset="0"/>
              </a:rPr>
              <a:t> axial</a:t>
            </a: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 flipV="1">
            <a:off x="6265333" y="3191933"/>
            <a:ext cx="550334" cy="86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C02FF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6011863" y="3409422"/>
            <a:ext cx="45847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eje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Wyoming fold.tiff                                              00037D34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68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Freeform 4"/>
          <p:cNvSpPr>
            <a:spLocks/>
          </p:cNvSpPr>
          <p:nvPr/>
        </p:nvSpPr>
        <p:spPr bwMode="auto">
          <a:xfrm>
            <a:off x="4953000" y="914400"/>
            <a:ext cx="2286000" cy="5791200"/>
          </a:xfrm>
          <a:custGeom>
            <a:avLst/>
            <a:gdLst>
              <a:gd name="T0" fmla="*/ 2147483647 w 1440"/>
              <a:gd name="T1" fmla="*/ 0 h 3648"/>
              <a:gd name="T2" fmla="*/ 2147483647 w 1440"/>
              <a:gd name="T3" fmla="*/ 2147483647 h 3648"/>
              <a:gd name="T4" fmla="*/ 2147483647 w 1440"/>
              <a:gd name="T5" fmla="*/ 2147483647 h 3648"/>
              <a:gd name="T6" fmla="*/ 2147483647 w 1440"/>
              <a:gd name="T7" fmla="*/ 2147483647 h 3648"/>
              <a:gd name="T8" fmla="*/ 2147483647 w 1440"/>
              <a:gd name="T9" fmla="*/ 2147483647 h 3648"/>
              <a:gd name="T10" fmla="*/ 2147483647 w 1440"/>
              <a:gd name="T11" fmla="*/ 2147483647 h 3648"/>
              <a:gd name="T12" fmla="*/ 2147483647 w 1440"/>
              <a:gd name="T13" fmla="*/ 2147483647 h 3648"/>
              <a:gd name="T14" fmla="*/ 2147483647 w 1440"/>
              <a:gd name="T15" fmla="*/ 2147483647 h 3648"/>
              <a:gd name="T16" fmla="*/ 2147483647 w 1440"/>
              <a:gd name="T17" fmla="*/ 2147483647 h 3648"/>
              <a:gd name="T18" fmla="*/ 2147483647 w 1440"/>
              <a:gd name="T19" fmla="*/ 2147483647 h 3648"/>
              <a:gd name="T20" fmla="*/ 2147483647 w 1440"/>
              <a:gd name="T21" fmla="*/ 2147483647 h 3648"/>
              <a:gd name="T22" fmla="*/ 0 w 1440"/>
              <a:gd name="T23" fmla="*/ 2147483647 h 36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40"/>
              <a:gd name="T37" fmla="*/ 0 h 3648"/>
              <a:gd name="T38" fmla="*/ 1440 w 1440"/>
              <a:gd name="T39" fmla="*/ 3648 h 36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40" h="3648">
                <a:moveTo>
                  <a:pt x="1440" y="0"/>
                </a:moveTo>
                <a:cubicBezTo>
                  <a:pt x="1396" y="108"/>
                  <a:pt x="1352" y="216"/>
                  <a:pt x="1344" y="288"/>
                </a:cubicBezTo>
                <a:cubicBezTo>
                  <a:pt x="1336" y="360"/>
                  <a:pt x="1400" y="376"/>
                  <a:pt x="1392" y="432"/>
                </a:cubicBezTo>
                <a:cubicBezTo>
                  <a:pt x="1384" y="488"/>
                  <a:pt x="1320" y="552"/>
                  <a:pt x="1296" y="624"/>
                </a:cubicBezTo>
                <a:cubicBezTo>
                  <a:pt x="1272" y="696"/>
                  <a:pt x="1272" y="760"/>
                  <a:pt x="1248" y="864"/>
                </a:cubicBezTo>
                <a:cubicBezTo>
                  <a:pt x="1224" y="968"/>
                  <a:pt x="1192" y="1136"/>
                  <a:pt x="1152" y="1248"/>
                </a:cubicBezTo>
                <a:cubicBezTo>
                  <a:pt x="1112" y="1360"/>
                  <a:pt x="1048" y="1432"/>
                  <a:pt x="1008" y="1536"/>
                </a:cubicBezTo>
                <a:cubicBezTo>
                  <a:pt x="968" y="1640"/>
                  <a:pt x="976" y="1736"/>
                  <a:pt x="912" y="1872"/>
                </a:cubicBezTo>
                <a:cubicBezTo>
                  <a:pt x="848" y="2008"/>
                  <a:pt x="712" y="2160"/>
                  <a:pt x="624" y="2352"/>
                </a:cubicBezTo>
                <a:cubicBezTo>
                  <a:pt x="536" y="2544"/>
                  <a:pt x="464" y="2840"/>
                  <a:pt x="384" y="3024"/>
                </a:cubicBezTo>
                <a:cubicBezTo>
                  <a:pt x="304" y="3208"/>
                  <a:pt x="208" y="3352"/>
                  <a:pt x="144" y="3456"/>
                </a:cubicBezTo>
                <a:cubicBezTo>
                  <a:pt x="80" y="3560"/>
                  <a:pt x="40" y="3604"/>
                  <a:pt x="0" y="364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37" name="Line 6"/>
          <p:cNvSpPr>
            <a:spLocks noChangeShapeType="1"/>
          </p:cNvSpPr>
          <p:nvPr/>
        </p:nvSpPr>
        <p:spPr bwMode="auto">
          <a:xfrm flipH="1">
            <a:off x="7848600" y="2362200"/>
            <a:ext cx="304800" cy="457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38" name="Line 7"/>
          <p:cNvSpPr>
            <a:spLocks noChangeShapeType="1"/>
          </p:cNvSpPr>
          <p:nvPr/>
        </p:nvSpPr>
        <p:spPr bwMode="auto">
          <a:xfrm flipH="1">
            <a:off x="6172200" y="2057400"/>
            <a:ext cx="7620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>
            <a:off x="8000999" y="2590799"/>
            <a:ext cx="160867" cy="592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40" name="Line 9"/>
          <p:cNvSpPr>
            <a:spLocks noChangeShapeType="1"/>
          </p:cNvSpPr>
          <p:nvPr/>
        </p:nvSpPr>
        <p:spPr bwMode="auto">
          <a:xfrm flipH="1">
            <a:off x="6062135" y="2345266"/>
            <a:ext cx="152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5985933" y="4038599"/>
            <a:ext cx="338666" cy="990601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130397" y="4724400"/>
            <a:ext cx="479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_tradnl" sz="1600" b="1">
                <a:latin typeface="Chalkboard"/>
                <a:cs typeface="Chalkboard"/>
              </a:rPr>
              <a:t>eje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120996" y="973666"/>
            <a:ext cx="1177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_tradnl" sz="1600">
                <a:latin typeface="Chalkboard"/>
                <a:cs typeface="Chalkboard"/>
              </a:rPr>
              <a:t>plano axial</a:t>
            </a:r>
          </a:p>
        </p:txBody>
      </p:sp>
      <p:cxnSp>
        <p:nvCxnSpPr>
          <p:cNvPr id="5" name="Conector recto 4"/>
          <p:cNvCxnSpPr/>
          <p:nvPr/>
        </p:nvCxnSpPr>
        <p:spPr bwMode="auto">
          <a:xfrm>
            <a:off x="6189133" y="3496733"/>
            <a:ext cx="601133" cy="592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2" name="Agrupar 1"/>
          <p:cNvGrpSpPr/>
          <p:nvPr/>
        </p:nvGrpSpPr>
        <p:grpSpPr>
          <a:xfrm>
            <a:off x="-127000" y="1286933"/>
            <a:ext cx="4732020" cy="3081878"/>
            <a:chOff x="-127000" y="1286933"/>
            <a:chExt cx="4732020" cy="3081878"/>
          </a:xfrm>
        </p:grpSpPr>
        <p:pic>
          <p:nvPicPr>
            <p:cNvPr id="6" name="Imagen 5" descr="b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0" y="1286933"/>
              <a:ext cx="4732020" cy="2784348"/>
            </a:xfrm>
            <a:prstGeom prst="rect">
              <a:avLst/>
            </a:prstGeom>
          </p:spPr>
        </p:pic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>
              <a:off x="867464" y="1405467"/>
              <a:ext cx="1943468" cy="2963344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dash"/>
              <a:round/>
              <a:headEnd type="none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cxnSp>
          <p:nvCxnSpPr>
            <p:cNvPr id="3" name="Conector recto 2"/>
            <p:cNvCxnSpPr/>
            <p:nvPr/>
          </p:nvCxnSpPr>
          <p:spPr bwMode="auto">
            <a:xfrm flipV="1">
              <a:off x="888994" y="3293533"/>
              <a:ext cx="685806" cy="103294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ector recto 15"/>
            <p:cNvCxnSpPr/>
            <p:nvPr/>
          </p:nvCxnSpPr>
          <p:spPr bwMode="auto">
            <a:xfrm flipV="1">
              <a:off x="2235200" y="1371610"/>
              <a:ext cx="601127" cy="8974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366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17420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ieg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5924"/>
          <a:stretch/>
        </p:blipFill>
        <p:spPr>
          <a:xfrm>
            <a:off x="5520267" y="4724396"/>
            <a:ext cx="3501148" cy="2082800"/>
          </a:xfrm>
          <a:prstGeom prst="rect">
            <a:avLst/>
          </a:prstGeom>
        </p:spPr>
      </p:pic>
      <p:pic>
        <p:nvPicPr>
          <p:cNvPr id="3" name="Imagen 2" descr="PLie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76195"/>
            <a:ext cx="8176734" cy="4631267"/>
          </a:xfrm>
          <a:prstGeom prst="rect">
            <a:avLst/>
          </a:prstGeom>
        </p:spPr>
      </p:pic>
      <p:pic>
        <p:nvPicPr>
          <p:cNvPr id="6" name="Imagen 5" descr="PLie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7462"/>
            <a:ext cx="5248918" cy="2071220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 bwMode="auto">
          <a:xfrm flipH="1" flipV="1">
            <a:off x="1710267" y="1913468"/>
            <a:ext cx="499533" cy="203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ector recto de flecha 8"/>
          <p:cNvCxnSpPr/>
          <p:nvPr/>
        </p:nvCxnSpPr>
        <p:spPr bwMode="auto">
          <a:xfrm>
            <a:off x="3886201" y="2946402"/>
            <a:ext cx="440266" cy="2709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ector recto de flecha 12"/>
          <p:cNvCxnSpPr/>
          <p:nvPr/>
        </p:nvCxnSpPr>
        <p:spPr bwMode="auto">
          <a:xfrm flipH="1">
            <a:off x="5740399" y="4572002"/>
            <a:ext cx="1574800" cy="21843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onector recto de flecha 15"/>
          <p:cNvCxnSpPr/>
          <p:nvPr/>
        </p:nvCxnSpPr>
        <p:spPr bwMode="auto">
          <a:xfrm>
            <a:off x="3005667" y="3894669"/>
            <a:ext cx="440266" cy="2709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onector recto de flecha 16"/>
          <p:cNvCxnSpPr/>
          <p:nvPr/>
        </p:nvCxnSpPr>
        <p:spPr bwMode="auto">
          <a:xfrm flipH="1" flipV="1">
            <a:off x="5190070" y="1905002"/>
            <a:ext cx="457201" cy="2709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ector recto de flecha 18"/>
          <p:cNvCxnSpPr/>
          <p:nvPr/>
        </p:nvCxnSpPr>
        <p:spPr bwMode="auto">
          <a:xfrm flipV="1">
            <a:off x="6112938" y="1701800"/>
            <a:ext cx="482595" cy="127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CuadroTexto 20"/>
          <p:cNvSpPr txBox="1"/>
          <p:nvPr/>
        </p:nvSpPr>
        <p:spPr>
          <a:xfrm>
            <a:off x="6722533" y="1617134"/>
            <a:ext cx="1314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eje de pliegue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22" name="Conector recto de flecha 21"/>
          <p:cNvCxnSpPr/>
          <p:nvPr/>
        </p:nvCxnSpPr>
        <p:spPr bwMode="auto">
          <a:xfrm flipH="1">
            <a:off x="6214532" y="6197600"/>
            <a:ext cx="482601" cy="660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ector recto de flecha 23"/>
          <p:cNvCxnSpPr/>
          <p:nvPr/>
        </p:nvCxnSpPr>
        <p:spPr bwMode="auto">
          <a:xfrm flipH="1">
            <a:off x="6714066" y="5410200"/>
            <a:ext cx="524934" cy="736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>
                <a:alpha val="58000"/>
              </a:srgb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27" name="Conector recto de flecha 26"/>
          <p:cNvCxnSpPr/>
          <p:nvPr/>
        </p:nvCxnSpPr>
        <p:spPr bwMode="auto">
          <a:xfrm flipH="1">
            <a:off x="7264402" y="4631267"/>
            <a:ext cx="516465" cy="736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71745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lithostatic press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6" b="28177"/>
          <a:stretch/>
        </p:blipFill>
        <p:spPr bwMode="auto">
          <a:xfrm rot="16200000" flipV="1">
            <a:off x="4673558" y="1045618"/>
            <a:ext cx="2647103" cy="28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795950" y="3210956"/>
            <a:ext cx="228498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dirty="0" err="1">
                <a:solidFill>
                  <a:srgbClr val="0000FF"/>
                </a:solidFill>
                <a:latin typeface="Arial"/>
                <a:cs typeface="Arial"/>
              </a:rPr>
              <a:t>presión</a:t>
            </a:r>
            <a:r>
              <a:rPr lang="en-US" altLang="ja-JP" sz="16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Arial"/>
                <a:cs typeface="Arial"/>
              </a:rPr>
              <a:t>litostática</a:t>
            </a:r>
            <a:r>
              <a:rPr lang="en-US" altLang="ja-JP" sz="1600" dirty="0" smtClean="0"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altLang="ja-JP" sz="1600" dirty="0" smtClean="0">
                <a:latin typeface="Arial"/>
                <a:cs typeface="Arial"/>
              </a:rPr>
              <a:t>P = </a:t>
            </a:r>
            <a:r>
              <a:rPr lang="en-US" sz="16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1600" baseline="-25000" dirty="0" smtClean="0">
                <a:latin typeface="Arial"/>
                <a:cs typeface="Arial"/>
              </a:rPr>
              <a:t>1</a:t>
            </a:r>
            <a:r>
              <a:rPr lang="en-US" altLang="ja-JP" sz="1600" dirty="0" smtClean="0">
                <a:latin typeface="Arial"/>
                <a:cs typeface="Arial"/>
              </a:rPr>
              <a:t>= </a:t>
            </a:r>
            <a:r>
              <a:rPr lang="en-US" sz="16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1600" baseline="-25000" dirty="0" smtClean="0">
                <a:latin typeface="Arial"/>
                <a:cs typeface="Arial"/>
              </a:rPr>
              <a:t>2 </a:t>
            </a:r>
            <a:r>
              <a:rPr lang="en-US" altLang="ja-JP" sz="1600" dirty="0" smtClean="0">
                <a:latin typeface="Arial"/>
                <a:cs typeface="Arial"/>
              </a:rPr>
              <a:t>= </a:t>
            </a:r>
            <a:r>
              <a:rPr lang="en-US" sz="16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1600" baseline="-25000" dirty="0" smtClean="0">
                <a:latin typeface="Arial"/>
                <a:cs typeface="Arial"/>
              </a:rPr>
              <a:t>3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406525" y="865693"/>
            <a:ext cx="3076575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defRPr sz="18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sz="1600" dirty="0" err="1" smtClean="0"/>
              <a:t>esfuerzos</a:t>
            </a:r>
            <a:r>
              <a:rPr lang="en-US" sz="1600" dirty="0" smtClean="0"/>
              <a:t> hidrostaticos </a:t>
            </a:r>
          </a:p>
          <a:p>
            <a:r>
              <a:rPr lang="en-US" sz="1600" dirty="0" smtClean="0"/>
              <a:t>/ </a:t>
            </a:r>
            <a:r>
              <a:rPr lang="en-US" sz="1600" dirty="0" err="1" smtClean="0"/>
              <a:t>litostaticos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no </a:t>
            </a:r>
            <a:r>
              <a:rPr lang="en-US" sz="1600" dirty="0"/>
              <a:t>producen </a:t>
            </a:r>
            <a:r>
              <a:rPr lang="en-US" sz="1600" dirty="0" err="1"/>
              <a:t>deformación</a:t>
            </a:r>
            <a:endParaRPr lang="en-US" sz="1600" dirty="0"/>
          </a:p>
        </p:txBody>
      </p:sp>
      <p:grpSp>
        <p:nvGrpSpPr>
          <p:cNvPr id="2" name="Agrupar 1"/>
          <p:cNvGrpSpPr/>
          <p:nvPr/>
        </p:nvGrpSpPr>
        <p:grpSpPr>
          <a:xfrm>
            <a:off x="2252621" y="1816087"/>
            <a:ext cx="1476375" cy="1235075"/>
            <a:chOff x="3514195" y="4732846"/>
            <a:chExt cx="1476375" cy="1235075"/>
          </a:xfrm>
        </p:grpSpPr>
        <p:sp>
          <p:nvSpPr>
            <p:cNvPr id="50181" name="Oval 5"/>
            <p:cNvSpPr>
              <a:spLocks noChangeArrowheads="1"/>
            </p:cNvSpPr>
            <p:nvPr/>
          </p:nvSpPr>
          <p:spPr bwMode="auto">
            <a:xfrm>
              <a:off x="3514195" y="4740784"/>
              <a:ext cx="1227137" cy="122713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/>
                <a:cs typeface="Arial"/>
              </a:endParaRPr>
            </a:p>
          </p:txBody>
        </p:sp>
        <p:sp>
          <p:nvSpPr>
            <p:cNvPr id="50182" name="Oval 6"/>
            <p:cNvSpPr>
              <a:spLocks noChangeArrowheads="1"/>
            </p:cNvSpPr>
            <p:nvPr/>
          </p:nvSpPr>
          <p:spPr bwMode="auto">
            <a:xfrm>
              <a:off x="3518957" y="5232909"/>
              <a:ext cx="1219200" cy="254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/>
                <a:cs typeface="Arial"/>
              </a:endParaRPr>
            </a:p>
          </p:txBody>
        </p:sp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4114270" y="4732846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/>
                <a:cs typeface="Arial"/>
              </a:endParaRPr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 rot="5400000">
              <a:off x="4419070" y="5036059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/>
                <a:cs typeface="Arial"/>
              </a:endParaRP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 rot="5400000" flipH="1" flipV="1">
              <a:off x="3943613" y="5319428"/>
              <a:ext cx="155575" cy="188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/>
                <a:cs typeface="Arial"/>
              </a:endParaRPr>
            </a:p>
          </p:txBody>
        </p:sp>
        <p:sp>
          <p:nvSpPr>
            <p:cNvPr id="50190" name="Text Box 14"/>
            <p:cNvSpPr txBox="1">
              <a:spLocks noChangeArrowheads="1"/>
            </p:cNvSpPr>
            <p:nvPr/>
          </p:nvSpPr>
          <p:spPr bwMode="auto">
            <a:xfrm>
              <a:off x="4255557" y="5196396"/>
              <a:ext cx="735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Arial"/>
                  <a:cs typeface="Arial"/>
                  <a:sym typeface="Symbol" charset="0"/>
                </a:rPr>
                <a:t></a:t>
              </a:r>
              <a:r>
                <a:rPr lang="en-US" baseline="-25000">
                  <a:latin typeface="Arial"/>
                  <a:cs typeface="Arial"/>
                </a:rPr>
                <a:t>1</a:t>
              </a:r>
              <a:endParaRPr lang="en-US">
                <a:latin typeface="Arial"/>
                <a:cs typeface="Arial"/>
              </a:endParaRPr>
            </a:p>
          </p:txBody>
        </p:sp>
        <p:sp>
          <p:nvSpPr>
            <p:cNvPr id="50191" name="Text Box 15"/>
            <p:cNvSpPr txBox="1">
              <a:spLocks noChangeArrowheads="1"/>
            </p:cNvSpPr>
            <p:nvPr/>
          </p:nvSpPr>
          <p:spPr bwMode="auto">
            <a:xfrm>
              <a:off x="4052357" y="4789996"/>
              <a:ext cx="735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Arial"/>
                  <a:cs typeface="Arial"/>
                  <a:sym typeface="Symbol" charset="0"/>
                </a:rPr>
                <a:t></a:t>
              </a:r>
              <a:r>
                <a:rPr lang="en-US" baseline="-25000">
                  <a:latin typeface="Arial"/>
                  <a:cs typeface="Arial"/>
                </a:rPr>
                <a:t>2</a:t>
              </a:r>
              <a:endParaRPr lang="en-US">
                <a:latin typeface="Arial"/>
                <a:cs typeface="Arial"/>
              </a:endParaRPr>
            </a:p>
          </p:txBody>
        </p:sp>
        <p:sp>
          <p:nvSpPr>
            <p:cNvPr id="50192" name="Text Box 16"/>
            <p:cNvSpPr txBox="1">
              <a:spLocks noChangeArrowheads="1"/>
            </p:cNvSpPr>
            <p:nvPr/>
          </p:nvSpPr>
          <p:spPr bwMode="auto">
            <a:xfrm>
              <a:off x="3722157" y="5196396"/>
              <a:ext cx="735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Arial"/>
                  <a:cs typeface="Arial"/>
                  <a:sym typeface="Symbol" charset="0"/>
                </a:rPr>
                <a:t></a:t>
              </a:r>
              <a:r>
                <a:rPr lang="en-US" baseline="-25000">
                  <a:latin typeface="Arial"/>
                  <a:cs typeface="Arial"/>
                </a:rPr>
                <a:t>3</a:t>
              </a:r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739858" y="5354385"/>
            <a:ext cx="5655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sfuerzo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diferencial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  <a:sym typeface="Symbol" charset="0"/>
              </a:rPr>
              <a:t>  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d</a:t>
            </a:r>
            <a:r>
              <a:rPr lang="en-US" sz="2000" baseline="-25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 =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1</a:t>
            </a:r>
            <a:r>
              <a:rPr lang="en-US" sz="2000" dirty="0">
                <a:latin typeface="Arial"/>
                <a:cs typeface="Arial"/>
              </a:rPr>
              <a:t> -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endParaRPr lang="en-US" sz="2000" i="1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990600"/>
            <a:ext cx="1544782" cy="28321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7200618" y="1028700"/>
            <a:ext cx="1621651" cy="2929467"/>
            <a:chOff x="7581618" y="0"/>
            <a:chExt cx="1621651" cy="292946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618" y="0"/>
              <a:ext cx="1562382" cy="2929467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8805335" y="2412999"/>
              <a:ext cx="397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  <a:sym typeface="Symbol" charset="0"/>
                </a:rPr>
                <a:t></a:t>
              </a:r>
              <a:r>
                <a:rPr lang="en-US" baseline="-25000" dirty="0">
                  <a:latin typeface="Arial"/>
                  <a:cs typeface="Arial"/>
                </a:rPr>
                <a:t>1</a:t>
              </a:r>
              <a:endParaRPr lang="es-ES_tradnl" dirty="0">
                <a:latin typeface="Arial"/>
                <a:cs typeface="Arial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221136" y="2607729"/>
              <a:ext cx="3979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  <a:sym typeface="Symbol" charset="0"/>
                </a:rPr>
                <a:t></a:t>
              </a:r>
              <a:r>
                <a:rPr lang="en-US" baseline="-25000" dirty="0" smtClean="0">
                  <a:latin typeface="Arial"/>
                  <a:cs typeface="Arial"/>
                  <a:sym typeface="Symbol" charset="0"/>
                </a:rPr>
                <a:t>3</a:t>
              </a:r>
              <a:endParaRPr lang="es-ES_tradnl" dirty="0">
                <a:latin typeface="Arial"/>
                <a:cs typeface="Arial"/>
              </a:endParaRPr>
            </a:p>
          </p:txBody>
        </p:sp>
      </p:grp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1739927" y="5916709"/>
            <a:ext cx="71500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 smtClean="0">
                <a:latin typeface="Arial"/>
                <a:cs typeface="Arial"/>
              </a:rPr>
              <a:t>Esfuerzo medio = Presión litostática: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m</a:t>
            </a:r>
            <a:r>
              <a:rPr lang="en-US" sz="2000" baseline="-25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= P =  (</a:t>
            </a:r>
            <a:r>
              <a:rPr lang="en-US" sz="20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1</a:t>
            </a:r>
            <a:r>
              <a:rPr lang="en-US" sz="2000" dirty="0">
                <a:latin typeface="Arial"/>
                <a:cs typeface="Arial"/>
              </a:rPr>
              <a:t>+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2</a:t>
            </a:r>
            <a:r>
              <a:rPr lang="en-US" sz="2000" dirty="0">
                <a:latin typeface="Arial"/>
                <a:cs typeface="Arial"/>
              </a:rPr>
              <a:t>+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 smtClean="0">
                <a:latin typeface="Arial"/>
                <a:cs typeface="Arial"/>
                <a:sym typeface="Symbol" charset="0"/>
              </a:rPr>
              <a:t>3</a:t>
            </a:r>
            <a:r>
              <a:rPr lang="en-US" sz="2000" dirty="0">
                <a:latin typeface="Arial"/>
                <a:cs typeface="Arial"/>
              </a:rPr>
              <a:t>) / 3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20802" y="2432675"/>
            <a:ext cx="3594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  <a:sym typeface="Symbol" charset="0"/>
              </a:rPr>
              <a:t></a:t>
            </a:r>
            <a:r>
              <a:rPr lang="en-US" baseline="-25000" dirty="0">
                <a:latin typeface="Arial"/>
                <a:cs typeface="Arial"/>
                <a:sym typeface="Symbol" charset="0"/>
              </a:rPr>
              <a:t>1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5672667" y="2137833"/>
            <a:ext cx="203200" cy="18626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5469465" y="2459566"/>
            <a:ext cx="203200" cy="18626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597469" y="2043205"/>
            <a:ext cx="33452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1200" baseline="-25000" dirty="0" smtClean="0">
                <a:latin typeface="Arial"/>
                <a:cs typeface="Arial"/>
                <a:sym typeface="Symbol" charset="0"/>
              </a:rPr>
              <a:t>2</a:t>
            </a:r>
            <a:endParaRPr lang="es-ES" sz="1200" dirty="0">
              <a:latin typeface="Arial"/>
              <a:cs typeface="Arial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419671" y="2407269"/>
            <a:ext cx="33452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/>
                <a:cs typeface="Arial"/>
                <a:sym typeface="Symbol" charset="0"/>
              </a:rPr>
              <a:t></a:t>
            </a:r>
            <a:r>
              <a:rPr lang="en-US" sz="1200" baseline="-25000" dirty="0" smtClean="0">
                <a:latin typeface="Arial"/>
                <a:cs typeface="Arial"/>
                <a:sym typeface="Symbol" charset="0"/>
              </a:rPr>
              <a:t>3</a:t>
            </a:r>
            <a:endParaRPr lang="es-ES" sz="1200" dirty="0">
              <a:latin typeface="Arial"/>
              <a:cs typeface="Arial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54525" y="825501"/>
            <a:ext cx="2695575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esfuerzos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diferenciales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algn="ctr">
              <a:defRPr/>
            </a:pP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si pueden causar deformación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H="1">
            <a:off x="5143500" y="3568700"/>
            <a:ext cx="419100" cy="1155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ángulo redondeado 6"/>
          <p:cNvSpPr/>
          <p:nvPr/>
        </p:nvSpPr>
        <p:spPr>
          <a:xfrm>
            <a:off x="0" y="762000"/>
            <a:ext cx="4191000" cy="3390900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4318000" y="762000"/>
            <a:ext cx="4699000" cy="3390900"/>
          </a:xfrm>
          <a:prstGeom prst="roundRect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184400" y="88901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el </a:t>
            </a:r>
            <a:r>
              <a:rPr lang="es-ES" sz="2800" dirty="0" err="1" smtClean="0"/>
              <a:t>ellipsoide</a:t>
            </a:r>
            <a:r>
              <a:rPr lang="es-ES" sz="2800" dirty="0" smtClean="0"/>
              <a:t> de esfuerzo</a:t>
            </a:r>
            <a:endParaRPr lang="es-ES" sz="2800" dirty="0"/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752558" y="4846935"/>
            <a:ext cx="7658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latin typeface="Arial"/>
                <a:cs typeface="Arial"/>
                <a:sym typeface="Symbol" charset="0"/>
              </a:rPr>
              <a:t>E</a:t>
            </a:r>
            <a:r>
              <a:rPr lang="en-US" sz="2000" dirty="0" err="1" smtClean="0">
                <a:latin typeface="Arial"/>
                <a:cs typeface="Arial"/>
                <a:sym typeface="Symbol" charset="0"/>
              </a:rPr>
              <a:t>sfuerzo</a:t>
            </a:r>
            <a:r>
              <a:rPr lang="en-US" sz="2000" dirty="0" smtClean="0">
                <a:latin typeface="Arial"/>
                <a:cs typeface="Arial"/>
                <a:sym typeface="Symbol" charset="0"/>
              </a:rPr>
              <a:t> máximo, minimo y intermedio: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1</a:t>
            </a:r>
            <a:r>
              <a:rPr lang="en-US" sz="2000" baseline="-25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-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  <a:sym typeface="Symbol" charset="0"/>
              </a:rPr>
              <a:t>2</a:t>
            </a:r>
            <a:r>
              <a:rPr lang="en-US" sz="2000" dirty="0">
                <a:latin typeface="Arial"/>
                <a:cs typeface="Arial"/>
              </a:rPr>
              <a:t> - </a:t>
            </a:r>
            <a:r>
              <a:rPr lang="en-US" sz="2000" dirty="0">
                <a:latin typeface="Arial"/>
                <a:cs typeface="Arial"/>
                <a:sym typeface="Symbol" charset="0"/>
              </a:rPr>
              <a:t>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8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23-10-23 at 09.59.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27" y="1016000"/>
            <a:ext cx="4470127" cy="3581230"/>
          </a:xfrm>
          <a:prstGeom prst="rect">
            <a:avLst/>
          </a:prstGeom>
        </p:spPr>
      </p:pic>
      <p:pic>
        <p:nvPicPr>
          <p:cNvPr id="3" name="Imagen 2" descr="Screen Shot 2023-10-23 at 10.00.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788162"/>
            <a:ext cx="5054600" cy="2866637"/>
          </a:xfrm>
          <a:prstGeom prst="rect">
            <a:avLst/>
          </a:prstGeom>
        </p:spPr>
      </p:pic>
      <p:pic>
        <p:nvPicPr>
          <p:cNvPr id="4" name="Imagen 3" descr="Screen Shot 2023-10-23 at 10.00.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50900"/>
            <a:ext cx="4724400" cy="1941981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 bwMode="auto">
          <a:xfrm>
            <a:off x="4305300" y="139700"/>
            <a:ext cx="0" cy="3136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1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ector recto 7"/>
          <p:cNvCxnSpPr/>
          <p:nvPr/>
        </p:nvCxnSpPr>
        <p:spPr bwMode="auto">
          <a:xfrm>
            <a:off x="4305300" y="3263900"/>
            <a:ext cx="4660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1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ector recto 9"/>
          <p:cNvCxnSpPr/>
          <p:nvPr/>
        </p:nvCxnSpPr>
        <p:spPr bwMode="auto">
          <a:xfrm flipH="1">
            <a:off x="2476500" y="3251200"/>
            <a:ext cx="3048000" cy="3479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1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6487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Calanda cortes 1 y 2 esquema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6"/>
          <a:stretch/>
        </p:blipFill>
        <p:spPr>
          <a:xfrm>
            <a:off x="254000" y="101600"/>
            <a:ext cx="8572500" cy="6517682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 bwMode="auto">
          <a:xfrm>
            <a:off x="1574800" y="0"/>
            <a:ext cx="1981200" cy="5461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CuadroTexto 1"/>
          <p:cNvSpPr txBox="1"/>
          <p:nvPr/>
        </p:nvSpPr>
        <p:spPr>
          <a:xfrm flipH="1" flipV="1">
            <a:off x="7442200" y="5507453"/>
            <a:ext cx="508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_tradnl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6108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Antiatlas_carte.jpeg                                           00037D47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34925" y="6403975"/>
            <a:ext cx="4687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¿ESTE PLIEGUE, ES ANTICLINAL O SINCLINAL?</a:t>
            </a: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4038600" y="3538538"/>
            <a:ext cx="1309688" cy="3014662"/>
          </a:xfrm>
          <a:custGeom>
            <a:avLst/>
            <a:gdLst>
              <a:gd name="T0" fmla="*/ 315 w 825"/>
              <a:gd name="T1" fmla="*/ 1899 h 1899"/>
              <a:gd name="T2" fmla="*/ 507 w 825"/>
              <a:gd name="T3" fmla="*/ 1803 h 1899"/>
              <a:gd name="T4" fmla="*/ 629 w 825"/>
              <a:gd name="T5" fmla="*/ 1680 h 1899"/>
              <a:gd name="T6" fmla="*/ 773 w 825"/>
              <a:gd name="T7" fmla="*/ 1446 h 1899"/>
              <a:gd name="T8" fmla="*/ 784 w 825"/>
              <a:gd name="T9" fmla="*/ 1136 h 1899"/>
              <a:gd name="T10" fmla="*/ 528 w 825"/>
              <a:gd name="T11" fmla="*/ 672 h 1899"/>
              <a:gd name="T12" fmla="*/ 0 w 825"/>
              <a:gd name="T13" fmla="*/ 0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5" h="1899">
                <a:moveTo>
                  <a:pt x="315" y="1899"/>
                </a:moveTo>
                <a:cubicBezTo>
                  <a:pt x="385" y="1869"/>
                  <a:pt x="455" y="1839"/>
                  <a:pt x="507" y="1803"/>
                </a:cubicBezTo>
                <a:cubicBezTo>
                  <a:pt x="559" y="1767"/>
                  <a:pt x="585" y="1739"/>
                  <a:pt x="629" y="1680"/>
                </a:cubicBezTo>
                <a:cubicBezTo>
                  <a:pt x="673" y="1621"/>
                  <a:pt x="747" y="1537"/>
                  <a:pt x="773" y="1446"/>
                </a:cubicBezTo>
                <a:cubicBezTo>
                  <a:pt x="799" y="1355"/>
                  <a:pt x="825" y="1265"/>
                  <a:pt x="784" y="1136"/>
                </a:cubicBezTo>
                <a:cubicBezTo>
                  <a:pt x="743" y="1007"/>
                  <a:pt x="659" y="861"/>
                  <a:pt x="528" y="672"/>
                </a:cubicBezTo>
                <a:cubicBezTo>
                  <a:pt x="397" y="483"/>
                  <a:pt x="198" y="241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22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untitled.jpg                                                   0009F493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640013" y="6508750"/>
            <a:ext cx="1966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Imagen de satelite…..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665163" y="1228725"/>
            <a:ext cx="1879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119188" y="866775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100km</a:t>
            </a:r>
          </a:p>
        </p:txBody>
      </p:sp>
    </p:spTree>
    <p:extLst>
      <p:ext uri="{BB962C8B-B14F-4D97-AF65-F5344CB8AC3E}">
        <p14:creationId xmlns:p14="http://schemas.microsoft.com/office/powerpoint/2010/main" val="220762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Magna 464 Used map pie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6705600" cy="52197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legend magna 464 U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6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Corte magna 464 Us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66849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Freeform 4"/>
          <p:cNvSpPr>
            <a:spLocks noChangeArrowheads="1"/>
          </p:cNvSpPr>
          <p:nvPr/>
        </p:nvSpPr>
        <p:spPr bwMode="auto">
          <a:xfrm>
            <a:off x="1490663" y="5926138"/>
            <a:ext cx="7297737" cy="711200"/>
          </a:xfrm>
          <a:custGeom>
            <a:avLst/>
            <a:gdLst>
              <a:gd name="T0" fmla="*/ 16928 w 7298267"/>
              <a:gd name="T1" fmla="*/ 16933 h 711200"/>
              <a:gd name="T2" fmla="*/ 0 w 7298267"/>
              <a:gd name="T3" fmla="*/ 694266 h 711200"/>
              <a:gd name="T4" fmla="*/ 7295087 w 7298267"/>
              <a:gd name="T5" fmla="*/ 711200 h 711200"/>
              <a:gd name="T6" fmla="*/ 7295087 w 7298267"/>
              <a:gd name="T7" fmla="*/ 0 h 711200"/>
              <a:gd name="T8" fmla="*/ 0 60000 65536"/>
              <a:gd name="T9" fmla="*/ 0 60000 65536"/>
              <a:gd name="T10" fmla="*/ 0 60000 65536"/>
              <a:gd name="T11" fmla="*/ 0 60000 65536"/>
              <a:gd name="T12" fmla="*/ 0 w 7298267"/>
              <a:gd name="T13" fmla="*/ 0 h 711200"/>
              <a:gd name="T14" fmla="*/ 7298267 w 7298267"/>
              <a:gd name="T15" fmla="*/ 711200 h 711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98267" h="711200">
                <a:moveTo>
                  <a:pt x="16934" y="16933"/>
                </a:moveTo>
                <a:lnTo>
                  <a:pt x="0" y="694266"/>
                </a:lnTo>
                <a:lnTo>
                  <a:pt x="7298267" y="711200"/>
                </a:lnTo>
                <a:lnTo>
                  <a:pt x="7298267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83300" y="560546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>
            <a:off x="5368925" y="2497138"/>
            <a:ext cx="2236788" cy="3479800"/>
          </a:xfrm>
          <a:custGeom>
            <a:avLst/>
            <a:gdLst>
              <a:gd name="T0" fmla="*/ 0 w 1409"/>
              <a:gd name="T1" fmla="*/ 2192 h 2192"/>
              <a:gd name="T2" fmla="*/ 1130 w 1409"/>
              <a:gd name="T3" fmla="*/ 1424 h 2192"/>
              <a:gd name="T4" fmla="*/ 1344 w 1409"/>
              <a:gd name="T5" fmla="*/ 336 h 2192"/>
              <a:gd name="T6" fmla="*/ 741 w 1409"/>
              <a:gd name="T7" fmla="*/ 43 h 2192"/>
              <a:gd name="T8" fmla="*/ 106 w 1409"/>
              <a:gd name="T9" fmla="*/ 75 h 2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9" h="2192">
                <a:moveTo>
                  <a:pt x="0" y="2192"/>
                </a:moveTo>
                <a:cubicBezTo>
                  <a:pt x="453" y="1962"/>
                  <a:pt x="906" y="1733"/>
                  <a:pt x="1130" y="1424"/>
                </a:cubicBezTo>
                <a:cubicBezTo>
                  <a:pt x="1354" y="1115"/>
                  <a:pt x="1409" y="566"/>
                  <a:pt x="1344" y="336"/>
                </a:cubicBezTo>
                <a:cubicBezTo>
                  <a:pt x="1279" y="106"/>
                  <a:pt x="947" y="86"/>
                  <a:pt x="741" y="43"/>
                </a:cubicBezTo>
                <a:cubicBezTo>
                  <a:pt x="535" y="0"/>
                  <a:pt x="320" y="37"/>
                  <a:pt x="106" y="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19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" descr="Untitledjerecicio Canala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0"/>
            <a:ext cx="815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:\Mapas Estructural Grado\Editado_MAGNA50_278 recortado Leyenda Li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4576" r="37523" b="7280"/>
          <a:stretch/>
        </p:blipFill>
        <p:spPr bwMode="auto">
          <a:xfrm>
            <a:off x="467544" y="0"/>
            <a:ext cx="2056353" cy="4123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Conector recto 4"/>
          <p:cNvCxnSpPr/>
          <p:nvPr/>
        </p:nvCxnSpPr>
        <p:spPr>
          <a:xfrm>
            <a:off x="5940425" y="1196975"/>
            <a:ext cx="503238" cy="2232025"/>
          </a:xfrm>
          <a:prstGeom prst="line">
            <a:avLst/>
          </a:prstGeom>
          <a:ln>
            <a:solidFill>
              <a:srgbClr val="EF1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2" name="CuadroTexto 1"/>
          <p:cNvSpPr txBox="1">
            <a:spLocks noChangeArrowheads="1"/>
          </p:cNvSpPr>
          <p:nvPr/>
        </p:nvSpPr>
        <p:spPr bwMode="auto">
          <a:xfrm>
            <a:off x="1908175" y="5300663"/>
            <a:ext cx="30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22533" name="CuadroTexto 3"/>
          <p:cNvSpPr txBox="1">
            <a:spLocks noChangeArrowheads="1"/>
          </p:cNvSpPr>
          <p:nvPr/>
        </p:nvSpPr>
        <p:spPr bwMode="auto">
          <a:xfrm>
            <a:off x="5292725" y="836613"/>
            <a:ext cx="197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/>
              <a:t>corte del ejercicio</a:t>
            </a:r>
          </a:p>
        </p:txBody>
      </p:sp>
      <p:sp>
        <p:nvSpPr>
          <p:cNvPr id="22534" name="CuadroTexto 7"/>
          <p:cNvSpPr txBox="1">
            <a:spLocks noChangeArrowheads="1"/>
          </p:cNvSpPr>
          <p:nvPr/>
        </p:nvSpPr>
        <p:spPr bwMode="auto">
          <a:xfrm>
            <a:off x="971550" y="3357563"/>
            <a:ext cx="1173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</a:rPr>
              <a:t>Cambrico</a:t>
            </a:r>
          </a:p>
        </p:txBody>
      </p:sp>
      <p:sp>
        <p:nvSpPr>
          <p:cNvPr id="22535" name="CuadroTexto 8"/>
          <p:cNvSpPr txBox="1">
            <a:spLocks noChangeArrowheads="1"/>
          </p:cNvSpPr>
          <p:nvPr/>
        </p:nvSpPr>
        <p:spPr bwMode="auto">
          <a:xfrm>
            <a:off x="1187450" y="2565400"/>
            <a:ext cx="984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</a:rPr>
              <a:t>Triasico</a:t>
            </a:r>
          </a:p>
        </p:txBody>
      </p:sp>
      <p:sp>
        <p:nvSpPr>
          <p:cNvPr id="22536" name="CuadroTexto 9"/>
          <p:cNvSpPr txBox="1">
            <a:spLocks noChangeArrowheads="1"/>
          </p:cNvSpPr>
          <p:nvPr/>
        </p:nvSpPr>
        <p:spPr bwMode="auto">
          <a:xfrm>
            <a:off x="1187450" y="1773238"/>
            <a:ext cx="104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</a:rPr>
              <a:t>Jurasico</a:t>
            </a:r>
          </a:p>
        </p:txBody>
      </p:sp>
      <p:sp>
        <p:nvSpPr>
          <p:cNvPr id="22537" name="CuadroTexto 10"/>
          <p:cNvSpPr txBox="1">
            <a:spLocks noChangeArrowheads="1"/>
          </p:cNvSpPr>
          <p:nvPr/>
        </p:nvSpPr>
        <p:spPr bwMode="auto">
          <a:xfrm>
            <a:off x="1187450" y="620713"/>
            <a:ext cx="1160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</a:rPr>
              <a:t>Cretacico</a:t>
            </a:r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611188" y="2997200"/>
            <a:ext cx="18732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9" name="CuadroTexto 11"/>
          <p:cNvSpPr txBox="1">
            <a:spLocks noChangeArrowheads="1"/>
          </p:cNvSpPr>
          <p:nvPr/>
        </p:nvSpPr>
        <p:spPr bwMode="auto">
          <a:xfrm>
            <a:off x="971550" y="2924175"/>
            <a:ext cx="1049338" cy="201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50000"/>
              </a:lnSpc>
            </a:pPr>
            <a:r>
              <a:rPr lang="es-ES_tradnl" sz="1200">
                <a:solidFill>
                  <a:srgbClr val="000000"/>
                </a:solidFill>
              </a:rPr>
              <a:t>discordancia</a:t>
            </a:r>
          </a:p>
        </p:txBody>
      </p:sp>
      <p:cxnSp>
        <p:nvCxnSpPr>
          <p:cNvPr id="4" name="Conector recto de flecha 3"/>
          <p:cNvCxnSpPr/>
          <p:nvPr/>
        </p:nvCxnSpPr>
        <p:spPr bwMode="auto">
          <a:xfrm flipH="1">
            <a:off x="4504267" y="5604933"/>
            <a:ext cx="211666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CuadroTexto 5"/>
          <p:cNvSpPr txBox="1"/>
          <p:nvPr/>
        </p:nvSpPr>
        <p:spPr>
          <a:xfrm>
            <a:off x="4080934" y="5418667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discordancia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3506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boudin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14400"/>
            <a:ext cx="45910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71625" y="219075"/>
            <a:ext cx="4937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latin typeface="Helvetica" charset="0"/>
              </a:rPr>
              <a:t>budinaje</a:t>
            </a:r>
            <a:endParaRPr lang="en-US" sz="1600" dirty="0">
              <a:latin typeface="Helvetica" charset="0"/>
            </a:endParaRPr>
          </a:p>
          <a:p>
            <a:pPr>
              <a:defRPr/>
            </a:pPr>
            <a:r>
              <a:rPr lang="en-US" sz="1600" dirty="0">
                <a:latin typeface="Helvetica" charset="0"/>
              </a:rPr>
              <a:t>(</a:t>
            </a:r>
            <a:r>
              <a:rPr lang="en-US" sz="1600" i="1" dirty="0">
                <a:latin typeface="Helvetica" charset="0"/>
              </a:rPr>
              <a:t>Fr.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dirty="0" err="1">
                <a:latin typeface="Helvetica" charset="0"/>
              </a:rPr>
              <a:t>boudin</a:t>
            </a:r>
            <a:r>
              <a:rPr lang="en-US" sz="1600" dirty="0">
                <a:latin typeface="Helvetica" charset="0"/>
              </a:rPr>
              <a:t> = chorizo; </a:t>
            </a:r>
            <a:r>
              <a:rPr lang="en-US" sz="1600" dirty="0" err="1">
                <a:latin typeface="Helvetica" charset="0"/>
              </a:rPr>
              <a:t>boudinage</a:t>
            </a:r>
            <a:r>
              <a:rPr lang="en-US" sz="1600" dirty="0">
                <a:latin typeface="Helvetica" charset="0"/>
              </a:rPr>
              <a:t> = </a:t>
            </a:r>
            <a:r>
              <a:rPr lang="en-US" sz="1600" dirty="0" smtClean="0">
                <a:latin typeface="Helvetica" charset="0"/>
              </a:rPr>
              <a:t>“</a:t>
            </a:r>
            <a:r>
              <a:rPr lang="en-US" sz="1600" dirty="0" err="1" smtClean="0">
                <a:latin typeface="Helvetica" charset="0"/>
              </a:rPr>
              <a:t>chorizamiento</a:t>
            </a:r>
            <a:r>
              <a:rPr lang="en-US" sz="1600" dirty="0">
                <a:latin typeface="Helvetica" charset="0"/>
              </a:rPr>
              <a:t>")</a:t>
            </a:r>
          </a:p>
        </p:txBody>
      </p:sp>
      <p:pic>
        <p:nvPicPr>
          <p:cNvPr id="54275" name="Picture 4" descr="BoudinDi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4391025"/>
            <a:ext cx="415448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BoudinLaye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896938"/>
            <a:ext cx="41465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boud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052888"/>
            <a:ext cx="418623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36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lermont-Ferrand UHP 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3857625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83" y="1357488"/>
            <a:ext cx="3376084" cy="45014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83200" y="190501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Deformación de rocas en el laboratorio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48710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30" descr="Griggs 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53" b="34521"/>
          <a:stretch>
            <a:fillRect/>
          </a:stretch>
        </p:blipFill>
        <p:spPr bwMode="auto">
          <a:xfrm>
            <a:off x="1735680" y="1054633"/>
            <a:ext cx="7239000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1031"/>
          <p:cNvSpPr txBox="1">
            <a:spLocks noChangeArrowheads="1"/>
          </p:cNvSpPr>
          <p:nvPr/>
        </p:nvSpPr>
        <p:spPr bwMode="auto">
          <a:xfrm>
            <a:off x="5046134" y="126476"/>
            <a:ext cx="409786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800" i="1" dirty="0" smtClean="0">
                <a:solidFill>
                  <a:srgbClr val="FF0000"/>
                </a:solidFill>
                <a:latin typeface="Chalkboard"/>
                <a:cs typeface="Chalkboard"/>
              </a:rPr>
              <a:t>Presión </a:t>
            </a:r>
            <a:r>
              <a:rPr lang="es-ES_tradnl" sz="1800" i="1" dirty="0" err="1" smtClean="0">
                <a:solidFill>
                  <a:srgbClr val="FF0000"/>
                </a:solidFill>
                <a:latin typeface="Chalkboard"/>
                <a:cs typeface="Chalkboard"/>
              </a:rPr>
              <a:t>litostática</a:t>
            </a:r>
            <a:r>
              <a:rPr lang="es-ES_tradnl" sz="1800" i="1" dirty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  <a:r>
              <a:rPr lang="es-ES_tradnl" sz="1800" i="1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pPr>
              <a:defRPr/>
            </a:pPr>
            <a:r>
              <a:rPr lang="es-ES_tradnl" sz="2000" dirty="0" smtClean="0">
                <a:latin typeface="Symbol" charset="0"/>
                <a:sym typeface="Symbol" charset="0"/>
              </a:rPr>
              <a:t></a:t>
            </a:r>
            <a:r>
              <a:rPr lang="es-ES_tradnl" sz="2000" baseline="-25000" dirty="0">
                <a:latin typeface="Helvetica" charset="0"/>
              </a:rPr>
              <a:t>m</a:t>
            </a:r>
            <a:r>
              <a:rPr lang="es-ES_tradnl" sz="2000" dirty="0">
                <a:latin typeface="Helvetica" charset="0"/>
              </a:rPr>
              <a:t> </a:t>
            </a:r>
            <a:r>
              <a:rPr lang="es-ES_tradnl" sz="1800" dirty="0">
                <a:latin typeface="Helvetica" charset="0"/>
              </a:rPr>
              <a:t>= (</a:t>
            </a:r>
            <a:r>
              <a:rPr lang="es-ES_tradnl" sz="1800" dirty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 smtClean="0">
                <a:latin typeface="Helvetica" charset="0"/>
              </a:rPr>
              <a:t>1 </a:t>
            </a:r>
            <a:r>
              <a:rPr lang="es-ES_tradnl" sz="1800" dirty="0" smtClean="0">
                <a:latin typeface="Helvetica" charset="0"/>
              </a:rPr>
              <a:t>+ 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 smtClean="0">
                <a:latin typeface="Helvetica" charset="0"/>
              </a:rPr>
              <a:t>2 </a:t>
            </a:r>
            <a:r>
              <a:rPr lang="es-ES_tradnl" sz="1800" dirty="0" smtClean="0">
                <a:latin typeface="Helvetica" charset="0"/>
              </a:rPr>
              <a:t>+ 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>
                <a:latin typeface="Helvetica" charset="0"/>
              </a:rPr>
              <a:t>3</a:t>
            </a:r>
            <a:r>
              <a:rPr lang="es-ES_tradnl" sz="1800" dirty="0" smtClean="0">
                <a:latin typeface="Helvetica" charset="0"/>
              </a:rPr>
              <a:t>) / 3  </a:t>
            </a:r>
          </a:p>
          <a:p>
            <a:pPr>
              <a:defRPr/>
            </a:pPr>
            <a:r>
              <a:rPr lang="es-ES_tradnl" sz="1800" dirty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/>
              <a:t>m</a:t>
            </a:r>
            <a:r>
              <a:rPr lang="es-ES_tradnl" sz="1800" dirty="0"/>
              <a:t> </a:t>
            </a:r>
            <a:r>
              <a:rPr lang="es-ES_tradnl" sz="1800" dirty="0" smtClean="0">
                <a:latin typeface="Helvetica" charset="0"/>
              </a:rPr>
              <a:t>=  (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 smtClean="0">
                <a:latin typeface="Helvetica" charset="0"/>
              </a:rPr>
              <a:t>1</a:t>
            </a:r>
            <a:r>
              <a:rPr lang="es-ES_tradnl" sz="1800" i="1" dirty="0">
                <a:solidFill>
                  <a:srgbClr val="0000FF"/>
                </a:solidFill>
                <a:latin typeface="Helvetica" charset="0"/>
              </a:rPr>
              <a:t> </a:t>
            </a:r>
            <a:r>
              <a:rPr lang="es-ES_tradnl" sz="1800" dirty="0" smtClean="0">
                <a:latin typeface="Helvetica" charset="0"/>
              </a:rPr>
              <a:t>+ 2</a:t>
            </a:r>
            <a:r>
              <a:rPr lang="es-ES_tradnl" sz="1800" i="1" dirty="0" smtClean="0">
                <a:latin typeface="Helvetica" charset="0"/>
              </a:rPr>
              <a:t>p</a:t>
            </a:r>
            <a:r>
              <a:rPr lang="es-ES_tradnl" sz="1800" dirty="0" smtClean="0">
                <a:latin typeface="Helvetica" charset="0"/>
              </a:rPr>
              <a:t>) / 3</a:t>
            </a:r>
            <a:endParaRPr lang="es-ES_tradnl" sz="1800" dirty="0">
              <a:latin typeface="Helvetica" charset="0"/>
            </a:endParaRPr>
          </a:p>
          <a:p>
            <a:pPr>
              <a:defRPr/>
            </a:pPr>
            <a:endParaRPr lang="es-ES_tradnl" sz="1600" i="1" dirty="0">
              <a:latin typeface="Helvetica" charset="0"/>
            </a:endParaRPr>
          </a:p>
        </p:txBody>
      </p:sp>
      <p:sp>
        <p:nvSpPr>
          <p:cNvPr id="44040" name="Text Box 1032"/>
          <p:cNvSpPr txBox="1">
            <a:spLocks noChangeArrowheads="1"/>
          </p:cNvSpPr>
          <p:nvPr/>
        </p:nvSpPr>
        <p:spPr bwMode="auto">
          <a:xfrm>
            <a:off x="5644105" y="1248308"/>
            <a:ext cx="27886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1800" i="1" dirty="0">
                <a:solidFill>
                  <a:srgbClr val="FF0000"/>
                </a:solidFill>
                <a:latin typeface="Chalkboard"/>
                <a:cs typeface="Chalkboard"/>
              </a:rPr>
              <a:t>E</a:t>
            </a:r>
            <a:r>
              <a:rPr lang="es-ES_tradnl" sz="1800" i="1" dirty="0" smtClean="0">
                <a:solidFill>
                  <a:srgbClr val="FF0000"/>
                </a:solidFill>
                <a:latin typeface="Chalkboard"/>
                <a:cs typeface="Chalkboard"/>
              </a:rPr>
              <a:t>sfuerzo diferencial:</a:t>
            </a:r>
            <a:endParaRPr lang="es-ES_tradnl" sz="1800" i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>
                <a:latin typeface="Helvetica" charset="0"/>
              </a:rPr>
              <a:t>d</a:t>
            </a:r>
            <a:r>
              <a:rPr lang="es-ES_tradnl" sz="1800" dirty="0">
                <a:latin typeface="Helvetica" charset="0"/>
              </a:rPr>
              <a:t> = </a:t>
            </a:r>
            <a:r>
              <a:rPr lang="es-ES_tradnl" sz="1800" dirty="0" smtClean="0">
                <a:latin typeface="Helvetica" charset="0"/>
              </a:rPr>
              <a:t> 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 smtClean="0">
                <a:latin typeface="Helvetica" charset="0"/>
              </a:rPr>
              <a:t>1</a:t>
            </a:r>
            <a:r>
              <a:rPr lang="es-ES_tradnl" sz="1800" dirty="0" smtClean="0">
                <a:latin typeface="Helvetica" charset="0"/>
              </a:rPr>
              <a:t>- 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 smtClean="0">
                <a:latin typeface="Helvetica" charset="0"/>
              </a:rPr>
              <a:t>3  </a:t>
            </a:r>
          </a:p>
          <a:p>
            <a:pPr>
              <a:defRPr/>
            </a:pPr>
            <a:r>
              <a:rPr lang="es-ES_tradnl" sz="1800" dirty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/>
              <a:t>d  </a:t>
            </a:r>
            <a:r>
              <a:rPr lang="es-ES_tradnl" sz="1800" dirty="0" smtClean="0">
                <a:latin typeface="Helvetica" charset="0"/>
              </a:rPr>
              <a:t>=  </a:t>
            </a:r>
            <a:r>
              <a:rPr lang="es-ES_tradnl" sz="1800" dirty="0" smtClean="0">
                <a:latin typeface="Symbol" charset="0"/>
                <a:sym typeface="Symbol" charset="0"/>
              </a:rPr>
              <a:t></a:t>
            </a:r>
            <a:r>
              <a:rPr lang="es-ES_tradnl" sz="1800" baseline="-25000" dirty="0">
                <a:latin typeface="Helvetica" charset="0"/>
              </a:rPr>
              <a:t>1</a:t>
            </a:r>
            <a:r>
              <a:rPr lang="es-ES_tradnl" sz="1800" dirty="0">
                <a:latin typeface="Helvetica" charset="0"/>
              </a:rPr>
              <a:t> </a:t>
            </a:r>
            <a:r>
              <a:rPr lang="es-ES_tradnl" sz="1800" dirty="0" smtClean="0">
                <a:solidFill>
                  <a:srgbClr val="000000"/>
                </a:solidFill>
                <a:latin typeface="Helvetica" charset="0"/>
              </a:rPr>
              <a:t>– </a:t>
            </a:r>
            <a:r>
              <a:rPr lang="es-ES_tradnl" sz="1800" i="1" dirty="0" smtClean="0">
                <a:solidFill>
                  <a:srgbClr val="000000"/>
                </a:solidFill>
                <a:latin typeface="Helvetica"/>
                <a:cs typeface="Helvetica"/>
                <a:sym typeface="Symbol" charset="0"/>
              </a:rPr>
              <a:t>p</a:t>
            </a:r>
            <a:endParaRPr lang="es-ES_tradnl" sz="1800" i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4042" name="Text Box 1034"/>
          <p:cNvSpPr txBox="1">
            <a:spLocks noChangeArrowheads="1"/>
          </p:cNvSpPr>
          <p:nvPr/>
        </p:nvSpPr>
        <p:spPr bwMode="auto">
          <a:xfrm>
            <a:off x="135467" y="1841504"/>
            <a:ext cx="2396067" cy="1138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altLang="ja-JP" dirty="0" smtClean="0">
                <a:solidFill>
                  <a:srgbClr val="5DE3DD"/>
                </a:solidFill>
                <a:latin typeface="Arial" charset="0"/>
              </a:rPr>
              <a:t>presión de confinamiento</a:t>
            </a:r>
          </a:p>
          <a:p>
            <a:pPr algn="ctr">
              <a:defRPr/>
            </a:pPr>
            <a:r>
              <a:rPr lang="es-ES_tradnl" altLang="ja-JP" dirty="0" smtClean="0">
                <a:solidFill>
                  <a:srgbClr val="5DE3DD"/>
                </a:solidFill>
                <a:latin typeface="Arial" charset="0"/>
              </a:rPr>
              <a:t> (liquido o gas)</a:t>
            </a:r>
            <a:endParaRPr lang="es-ES_tradnl" altLang="ja-JP" i="1" dirty="0">
              <a:solidFill>
                <a:srgbClr val="5DE3DD"/>
              </a:solidFill>
              <a:latin typeface="Arial" charset="0"/>
            </a:endParaRPr>
          </a:p>
          <a:p>
            <a:pPr algn="ctr">
              <a:defRPr/>
            </a:pPr>
            <a:r>
              <a:rPr lang="es-ES_tradnl" altLang="ja-JP" sz="2000" i="1" dirty="0" smtClean="0">
                <a:solidFill>
                  <a:srgbClr val="5DE3DD"/>
                </a:solidFill>
                <a:latin typeface="Arial" charset="0"/>
              </a:rPr>
              <a:t>p </a:t>
            </a:r>
            <a:r>
              <a:rPr lang="es-ES_tradnl" altLang="ja-JP" sz="2000" i="1" dirty="0">
                <a:solidFill>
                  <a:srgbClr val="5DE3DD"/>
                </a:solidFill>
                <a:latin typeface="Arial" charset="0"/>
              </a:rPr>
              <a:t>= </a:t>
            </a:r>
            <a:r>
              <a:rPr lang="es-ES_tradnl" sz="2000" i="1" dirty="0">
                <a:solidFill>
                  <a:srgbClr val="5DE3DD"/>
                </a:solidFill>
                <a:latin typeface="Symbol" charset="0"/>
                <a:sym typeface="Symbol" charset="0"/>
              </a:rPr>
              <a:t></a:t>
            </a:r>
            <a:r>
              <a:rPr lang="es-ES_tradnl" sz="2000" i="1" baseline="-25000" dirty="0">
                <a:solidFill>
                  <a:srgbClr val="5DE3DD"/>
                </a:solidFill>
                <a:latin typeface="Helvetica" charset="0"/>
              </a:rPr>
              <a:t>2</a:t>
            </a:r>
            <a:r>
              <a:rPr lang="es-ES_tradnl" sz="2000" i="1" dirty="0">
                <a:solidFill>
                  <a:srgbClr val="5DE3DD"/>
                </a:solidFill>
                <a:latin typeface="Arial"/>
                <a:cs typeface="Arial"/>
              </a:rPr>
              <a:t> = </a:t>
            </a:r>
            <a:r>
              <a:rPr lang="es-ES_tradnl" sz="2000" i="1" dirty="0">
                <a:solidFill>
                  <a:srgbClr val="5DE3DD"/>
                </a:solidFill>
                <a:latin typeface="Symbol" charset="0"/>
                <a:sym typeface="Symbol" charset="0"/>
              </a:rPr>
              <a:t></a:t>
            </a:r>
            <a:r>
              <a:rPr lang="es-ES_tradnl" sz="2000" i="1" baseline="-25000" dirty="0">
                <a:solidFill>
                  <a:srgbClr val="5DE3DD"/>
                </a:solidFill>
                <a:latin typeface="Helvetica" charset="0"/>
              </a:rPr>
              <a:t>3</a:t>
            </a:r>
          </a:p>
        </p:txBody>
      </p:sp>
      <p:sp>
        <p:nvSpPr>
          <p:cNvPr id="44044" name="Text Box 1036"/>
          <p:cNvSpPr txBox="1">
            <a:spLocks noChangeArrowheads="1"/>
          </p:cNvSpPr>
          <p:nvPr/>
        </p:nvSpPr>
        <p:spPr bwMode="auto">
          <a:xfrm>
            <a:off x="4586830" y="2648483"/>
            <a:ext cx="136447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latin typeface="Arial" charset="0"/>
              </a:rPr>
              <a:t>pist</a:t>
            </a:r>
            <a:r>
              <a:rPr lang="es-ES_tradnl" altLang="ja-JP" dirty="0">
                <a:latin typeface="Arial" charset="0"/>
              </a:rPr>
              <a:t>ón superior</a:t>
            </a:r>
            <a:endParaRPr lang="es-ES_tradnl" dirty="0">
              <a:solidFill>
                <a:srgbClr val="0A00DD"/>
              </a:solidFill>
              <a:latin typeface="Arial" charset="0"/>
            </a:endParaRPr>
          </a:p>
        </p:txBody>
      </p:sp>
      <p:sp>
        <p:nvSpPr>
          <p:cNvPr id="44049" name="Text Box 1041"/>
          <p:cNvSpPr txBox="1">
            <a:spLocks noChangeArrowheads="1"/>
          </p:cNvSpPr>
          <p:nvPr/>
        </p:nvSpPr>
        <p:spPr bwMode="auto">
          <a:xfrm>
            <a:off x="5048793" y="3197758"/>
            <a:ext cx="15113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1600">
                <a:solidFill>
                  <a:schemeClr val="bg1"/>
                </a:solidFill>
              </a:rPr>
              <a:t>cilindro de roca</a:t>
            </a:r>
            <a:endParaRPr lang="es-ES_tradnl" sz="1600" i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44048" name="Text Box 1040"/>
          <p:cNvSpPr txBox="1">
            <a:spLocks noChangeArrowheads="1"/>
          </p:cNvSpPr>
          <p:nvPr/>
        </p:nvSpPr>
        <p:spPr bwMode="auto">
          <a:xfrm>
            <a:off x="4623343" y="3273958"/>
            <a:ext cx="12509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latin typeface="Arial" charset="0"/>
              </a:rPr>
              <a:t>pist</a:t>
            </a:r>
            <a:r>
              <a:rPr lang="es-ES_tradnl" altLang="ja-JP">
                <a:latin typeface="Arial" charset="0"/>
              </a:rPr>
              <a:t>ón inferior</a:t>
            </a:r>
            <a:endParaRPr lang="es-ES_tradnl">
              <a:solidFill>
                <a:srgbClr val="0A00DD"/>
              </a:solidFill>
              <a:latin typeface="Arial" charset="0"/>
            </a:endParaRPr>
          </a:p>
        </p:txBody>
      </p:sp>
      <p:sp>
        <p:nvSpPr>
          <p:cNvPr id="44047" name="Text Box 1039"/>
          <p:cNvSpPr txBox="1">
            <a:spLocks noChangeArrowheads="1"/>
          </p:cNvSpPr>
          <p:nvPr/>
        </p:nvSpPr>
        <p:spPr bwMode="auto">
          <a:xfrm>
            <a:off x="4670968" y="2951695"/>
            <a:ext cx="1594365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chemeClr val="bg1"/>
                </a:solidFill>
                <a:latin typeface="Arial" charset="0"/>
              </a:rPr>
              <a:t>cilindro de roca</a:t>
            </a:r>
            <a:endParaRPr lang="es-ES_tradnl" i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2523067" y="3069167"/>
            <a:ext cx="922880" cy="5503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CuadroTexto 1"/>
          <p:cNvSpPr txBox="1"/>
          <p:nvPr/>
        </p:nvSpPr>
        <p:spPr>
          <a:xfrm>
            <a:off x="8106847" y="4313767"/>
            <a:ext cx="49812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rgbClr val="5DE3DD"/>
                </a:solidFill>
                <a:latin typeface="Helvetica"/>
                <a:cs typeface="Helvetica"/>
              </a:rPr>
              <a:t>(</a:t>
            </a:r>
            <a:r>
              <a:rPr lang="es-ES_tradnl" sz="2000" i="1" dirty="0" smtClean="0">
                <a:solidFill>
                  <a:srgbClr val="5DE3DD"/>
                </a:solidFill>
                <a:latin typeface="Helvetica"/>
                <a:cs typeface="Helvetica"/>
              </a:rPr>
              <a:t>p</a:t>
            </a:r>
            <a:r>
              <a:rPr lang="es-ES_tradnl" sz="2000" dirty="0" smtClean="0">
                <a:solidFill>
                  <a:srgbClr val="5DE3DD"/>
                </a:solidFill>
                <a:latin typeface="Helvetica"/>
                <a:cs typeface="Helvetica"/>
              </a:rPr>
              <a:t>)</a:t>
            </a:r>
            <a:endParaRPr lang="es-ES_tradnl" sz="2000" dirty="0">
              <a:solidFill>
                <a:srgbClr val="5DE3DD"/>
              </a:solidFill>
              <a:latin typeface="Helvetica"/>
              <a:cs typeface="Helvetica"/>
            </a:endParaRPr>
          </a:p>
        </p:txBody>
      </p:sp>
      <p:sp>
        <p:nvSpPr>
          <p:cNvPr id="15" name="Text Box 1034"/>
          <p:cNvSpPr txBox="1">
            <a:spLocks noChangeArrowheads="1"/>
          </p:cNvSpPr>
          <p:nvPr/>
        </p:nvSpPr>
        <p:spPr bwMode="auto">
          <a:xfrm>
            <a:off x="7052733" y="2722037"/>
            <a:ext cx="601134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400" i="1" dirty="0" smtClean="0">
                <a:solidFill>
                  <a:srgbClr val="FF0000"/>
                </a:solidFill>
                <a:latin typeface="Symbol" charset="0"/>
                <a:sym typeface="Symbol" charset="0"/>
              </a:rPr>
              <a:t></a:t>
            </a:r>
            <a:r>
              <a:rPr lang="es-ES_tradnl" sz="2400" i="1" baseline="-25000" dirty="0" smtClean="0">
                <a:solidFill>
                  <a:srgbClr val="FF0000"/>
                </a:solidFill>
                <a:sym typeface="Symbol" charset="0"/>
              </a:rPr>
              <a:t>1</a:t>
            </a:r>
            <a:endParaRPr lang="es-ES_tradnl" sz="2400" i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8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eformed cylin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033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14868" y="482599"/>
            <a:ext cx="8271932" cy="37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marm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ól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deformado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 bajo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distintas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presiones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 de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confinamiento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 (p)</a:t>
            </a:r>
            <a:endParaRPr lang="en-US" sz="1800" baseline="-25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542116" y="4323288"/>
            <a:ext cx="16912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Arial" charset="0"/>
              </a:rPr>
              <a:t>frágil</a:t>
            </a:r>
            <a:endParaRPr lang="en-US" sz="2000" baseline="-25000" dirty="0">
              <a:latin typeface="Arial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360579" y="4230156"/>
            <a:ext cx="16912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Arial" charset="0"/>
              </a:rPr>
              <a:t>dúctil</a:t>
            </a:r>
            <a:endParaRPr lang="en-US" sz="2000" baseline="-25000" dirty="0">
              <a:latin typeface="Arial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3168054" y="6168023"/>
            <a:ext cx="3380913" cy="625501"/>
            <a:chOff x="1813387" y="6227289"/>
            <a:chExt cx="3380913" cy="625501"/>
          </a:xfrm>
        </p:grpSpPr>
        <p:sp>
          <p:nvSpPr>
            <p:cNvPr id="2" name="Rectángulo 1"/>
            <p:cNvSpPr/>
            <p:nvPr/>
          </p:nvSpPr>
          <p:spPr>
            <a:xfrm>
              <a:off x="4113923" y="6227289"/>
              <a:ext cx="10782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dirty="0" smtClean="0">
                  <a:latin typeface="Helvetica"/>
                  <a:cs typeface="Helvetica"/>
                </a:rPr>
                <a:t>( </a:t>
              </a:r>
              <a:r>
                <a:rPr lang="es-ES_tradnl" dirty="0" err="1" smtClean="0">
                  <a:latin typeface="Helvetica"/>
                  <a:cs typeface="Helvetica"/>
                </a:rPr>
                <a:t>2</a:t>
              </a:r>
              <a:r>
                <a:rPr lang="es-ES_tradnl" i="1" dirty="0" err="1" smtClean="0">
                  <a:latin typeface="Helvetica"/>
                  <a:cs typeface="Helvetica"/>
                </a:rPr>
                <a:t>p</a:t>
              </a:r>
              <a:r>
                <a:rPr lang="es-ES_tradnl" i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 </a:t>
              </a:r>
              <a:r>
                <a:rPr lang="es-ES_tradnl" dirty="0">
                  <a:latin typeface="Helvetica"/>
                  <a:cs typeface="Helvetica"/>
                </a:rPr>
                <a:t>+ </a:t>
              </a:r>
              <a:r>
                <a:rPr lang="es-ES_tradnl" dirty="0">
                  <a:latin typeface="Helvetica"/>
                  <a:cs typeface="Helvetica"/>
                  <a:sym typeface="Symbol" charset="0"/>
                </a:rPr>
                <a:t></a:t>
              </a:r>
              <a:r>
                <a:rPr lang="es-ES_tradnl" baseline="-25000" dirty="0" smtClean="0">
                  <a:latin typeface="Helvetica"/>
                  <a:cs typeface="Helvetica"/>
                </a:rPr>
                <a:t>1 </a:t>
              </a:r>
              <a:r>
                <a:rPr lang="es-ES_tradnl" dirty="0" smtClean="0">
                  <a:latin typeface="Helvetica"/>
                  <a:cs typeface="Helvetica"/>
                </a:rPr>
                <a:t>)</a:t>
              </a:r>
              <a:endParaRPr lang="es-ES_tradnl" dirty="0">
                <a:latin typeface="Helvetica"/>
                <a:cs typeface="Helvetica"/>
              </a:endParaRPr>
            </a:p>
          </p:txBody>
        </p:sp>
        <p:cxnSp>
          <p:nvCxnSpPr>
            <p:cNvPr id="4" name="Conector recto 3"/>
            <p:cNvCxnSpPr/>
            <p:nvPr/>
          </p:nvCxnSpPr>
          <p:spPr bwMode="auto">
            <a:xfrm flipV="1">
              <a:off x="4267298" y="6580715"/>
              <a:ext cx="694164" cy="84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ángulo 8"/>
            <p:cNvSpPr/>
            <p:nvPr/>
          </p:nvSpPr>
          <p:spPr>
            <a:xfrm>
              <a:off x="4471622" y="6514236"/>
              <a:ext cx="2987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dirty="0" smtClean="0">
                  <a:latin typeface="Helvetica"/>
                  <a:cs typeface="Helvetica"/>
                </a:rPr>
                <a:t>3</a:t>
              </a:r>
              <a:endParaRPr lang="es-ES_tradnl" dirty="0">
                <a:latin typeface="Helvetica"/>
                <a:cs typeface="Helvetica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13387" y="6318875"/>
              <a:ext cx="24124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dirty="0" smtClean="0">
                  <a:latin typeface="Helvetica"/>
                  <a:cs typeface="Helvetica"/>
                  <a:sym typeface="Symbol" charset="0"/>
                </a:rPr>
                <a:t>presión </a:t>
              </a:r>
              <a:r>
                <a:rPr lang="es-ES_tradnl" dirty="0" err="1" smtClean="0">
                  <a:latin typeface="Helvetica"/>
                  <a:cs typeface="Helvetica"/>
                  <a:sym typeface="Symbol" charset="0"/>
                </a:rPr>
                <a:t>litostática</a:t>
              </a:r>
              <a:r>
                <a:rPr lang="es-ES_tradnl" dirty="0" smtClean="0">
                  <a:latin typeface="Helvetica"/>
                  <a:cs typeface="Helvetica"/>
                  <a:sym typeface="Symbol" charset="0"/>
                </a:rPr>
                <a:t>:   </a:t>
              </a:r>
              <a:r>
                <a:rPr lang="es-ES_tradnl" baseline="-25000" dirty="0">
                  <a:latin typeface="Helvetica"/>
                  <a:cs typeface="Helvetica"/>
                </a:rPr>
                <a:t>m</a:t>
              </a:r>
              <a:r>
                <a:rPr lang="es-ES_tradnl" dirty="0">
                  <a:latin typeface="Helvetica"/>
                  <a:cs typeface="Helvetica"/>
                </a:rPr>
                <a:t> = </a:t>
              </a: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816100" y="6261100"/>
              <a:ext cx="3378200" cy="565150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79" charset="0"/>
              </a:endParaRPr>
            </a:p>
          </p:txBody>
        </p:sp>
      </p:grpSp>
      <p:sp>
        <p:nvSpPr>
          <p:cNvPr id="16" name="Flecha abajo 15"/>
          <p:cNvSpPr/>
          <p:nvPr/>
        </p:nvSpPr>
        <p:spPr>
          <a:xfrm>
            <a:off x="5333999" y="1388533"/>
            <a:ext cx="245534" cy="719667"/>
          </a:xfrm>
          <a:prstGeom prst="downArrow">
            <a:avLst/>
          </a:prstGeom>
          <a:noFill/>
          <a:ln w="28575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984500" y="5524500"/>
            <a:ext cx="1066800" cy="5207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6845300" y="5524500"/>
            <a:ext cx="1066800" cy="520700"/>
          </a:xfrm>
          <a:prstGeom prst="round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cxnSp>
        <p:nvCxnSpPr>
          <p:cNvPr id="10" name="Conector recto 9"/>
          <p:cNvCxnSpPr/>
          <p:nvPr/>
        </p:nvCxnSpPr>
        <p:spPr bwMode="auto">
          <a:xfrm>
            <a:off x="2819400" y="1744133"/>
            <a:ext cx="1557867" cy="22267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ector recto 12"/>
          <p:cNvCxnSpPr/>
          <p:nvPr/>
        </p:nvCxnSpPr>
        <p:spPr bwMode="auto">
          <a:xfrm flipH="1">
            <a:off x="2844800" y="1794933"/>
            <a:ext cx="1337733" cy="22775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lecha abajo 21"/>
          <p:cNvSpPr/>
          <p:nvPr/>
        </p:nvSpPr>
        <p:spPr>
          <a:xfrm>
            <a:off x="3293533" y="1566332"/>
            <a:ext cx="245534" cy="499533"/>
          </a:xfrm>
          <a:prstGeom prst="downArrow">
            <a:avLst/>
          </a:prstGeom>
          <a:noFill/>
          <a:ln w="28575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1" name="Flecha abajo 30"/>
          <p:cNvSpPr/>
          <p:nvPr/>
        </p:nvSpPr>
        <p:spPr>
          <a:xfrm>
            <a:off x="7323665" y="1219201"/>
            <a:ext cx="245534" cy="863600"/>
          </a:xfrm>
          <a:prstGeom prst="downArrow">
            <a:avLst/>
          </a:prstGeom>
          <a:noFill/>
          <a:ln w="28575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7512045" y="1326089"/>
            <a:ext cx="582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𝜎</a:t>
            </a:r>
            <a:r>
              <a:rPr lang="en-US" sz="2400" baseline="-25000" dirty="0" smtClean="0">
                <a:solidFill>
                  <a:schemeClr val="bg1"/>
                </a:solidFill>
                <a:latin typeface="Arial" charset="0"/>
              </a:rPr>
              <a:t>1</a:t>
            </a:r>
            <a:endParaRPr lang="en-US" sz="2400" baseline="-250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4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steel bending za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355060"/>
            <a:ext cx="4662488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83632" y="4428055"/>
            <a:ext cx="28151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dirty="0">
                <a:latin typeface="Helvetica" charset="0"/>
              </a:rPr>
              <a:t>el acero </a:t>
            </a:r>
            <a:r>
              <a:rPr lang="es-ES_tradnl" dirty="0" smtClean="0">
                <a:latin typeface="Helvetica" charset="0"/>
              </a:rPr>
              <a:t>es resistente con comportamiento d</a:t>
            </a:r>
            <a:r>
              <a:rPr lang="es-ES_tradnl" altLang="ja-JP" dirty="0" smtClean="0">
                <a:latin typeface="Arial"/>
              </a:rPr>
              <a:t>úctil</a:t>
            </a:r>
            <a:endParaRPr lang="es-ES_tradnl" dirty="0">
              <a:latin typeface="Helvetica" charset="0"/>
            </a:endParaRPr>
          </a:p>
        </p:txBody>
      </p:sp>
      <p:pic>
        <p:nvPicPr>
          <p:cNvPr id="22531" name="Picture 7" descr="ductile_brit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448722"/>
            <a:ext cx="579437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4258733" y="4339683"/>
            <a:ext cx="40216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dirty="0">
                <a:latin typeface="Helvetica" charset="0"/>
              </a:rPr>
              <a:t>el hormigón </a:t>
            </a:r>
            <a:r>
              <a:rPr lang="es-ES_tradnl" dirty="0" smtClean="0">
                <a:latin typeface="Helvetica" charset="0"/>
              </a:rPr>
              <a:t>es resistente con comportamiento </a:t>
            </a:r>
            <a:r>
              <a:rPr lang="es-ES_tradnl" dirty="0" err="1" smtClean="0">
                <a:latin typeface="Helvetica" charset="0"/>
              </a:rPr>
              <a:t>fragil</a:t>
            </a:r>
            <a:endParaRPr lang="es-ES_tradnl" dirty="0">
              <a:latin typeface="Helvetica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52396" y="5232401"/>
            <a:ext cx="88984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Deformación </a:t>
            </a:r>
            <a:r>
              <a:rPr lang="es-ES_tradnl" dirty="0" err="1" smtClean="0">
                <a:solidFill>
                  <a:srgbClr val="FF0000"/>
                </a:solidFill>
                <a:latin typeface="Chalkboard"/>
                <a:cs typeface="Chalkboard"/>
              </a:rPr>
              <a:t>d</a:t>
            </a:r>
            <a:r>
              <a:rPr lang="es-ES_tradnl" dirty="0" err="1">
                <a:solidFill>
                  <a:srgbClr val="FF0000"/>
                </a:solidFill>
                <a:latin typeface="Chalkboard"/>
                <a:cs typeface="Chalkboard"/>
              </a:rPr>
              <a:t>u</a:t>
            </a:r>
            <a:r>
              <a:rPr lang="es-ES_tradnl" sz="1600" dirty="0" err="1" smtClean="0">
                <a:solidFill>
                  <a:srgbClr val="FF0000"/>
                </a:solidFill>
                <a:latin typeface="Chalkboard"/>
                <a:cs typeface="Chalkboard"/>
              </a:rPr>
              <a:t>ctil</a:t>
            </a:r>
            <a:r>
              <a:rPr lang="es-ES_tradnl" sz="1600" dirty="0" smtClean="0">
                <a:latin typeface="Chalkboard"/>
                <a:cs typeface="Chalkboard"/>
              </a:rPr>
              <a:t>: </a:t>
            </a:r>
            <a:r>
              <a:rPr lang="es-ES_tradnl" sz="1600" dirty="0">
                <a:latin typeface="Chalkboard"/>
                <a:cs typeface="Chalkboard"/>
              </a:rPr>
              <a:t>el material </a:t>
            </a:r>
            <a:r>
              <a:rPr lang="es-ES_tradnl" sz="1600" dirty="0" smtClean="0">
                <a:latin typeface="Chalkboard"/>
                <a:cs typeface="Chalkboard"/>
              </a:rPr>
              <a:t>se deforma sin fracturarse</a:t>
            </a:r>
            <a:endParaRPr lang="es-ES_tradnl" altLang="ja-JP" sz="16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s-ES_tradnl" altLang="ja-JP" sz="1600" dirty="0" smtClean="0">
                <a:solidFill>
                  <a:srgbClr val="FF0000"/>
                </a:solidFill>
                <a:latin typeface="Chalkboard"/>
                <a:cs typeface="Chalkboard"/>
              </a:rPr>
              <a:t>Deformación </a:t>
            </a:r>
            <a:r>
              <a:rPr lang="es-ES_tradnl" altLang="ja-JP" sz="1600" dirty="0" err="1" smtClean="0">
                <a:solidFill>
                  <a:srgbClr val="FF0000"/>
                </a:solidFill>
                <a:latin typeface="Chalkboard"/>
                <a:cs typeface="Chalkboard"/>
              </a:rPr>
              <a:t>fragil</a:t>
            </a:r>
            <a:r>
              <a:rPr lang="es-ES_tradnl" altLang="ja-JP" sz="1600" dirty="0" smtClean="0">
                <a:solidFill>
                  <a:srgbClr val="FF0000"/>
                </a:solidFill>
                <a:latin typeface="Chalkboard"/>
                <a:cs typeface="Chalkboard"/>
              </a:rPr>
              <a:t>: </a:t>
            </a:r>
            <a:r>
              <a:rPr lang="es-ES_tradnl" altLang="ja-JP" sz="1600" dirty="0" smtClean="0">
                <a:latin typeface="Chalkboard"/>
                <a:cs typeface="Chalkboard"/>
              </a:rPr>
              <a:t>el </a:t>
            </a:r>
            <a:r>
              <a:rPr lang="es-ES_tradnl" altLang="ja-JP" sz="1600" dirty="0">
                <a:latin typeface="Chalkboard"/>
                <a:cs typeface="Chalkboard"/>
              </a:rPr>
              <a:t>material </a:t>
            </a:r>
            <a:r>
              <a:rPr lang="es-ES_tradnl" altLang="ja-JP" sz="1600" dirty="0" smtClean="0">
                <a:latin typeface="Chalkboard"/>
                <a:cs typeface="Chalkboard"/>
              </a:rPr>
              <a:t>se fractura</a:t>
            </a:r>
          </a:p>
          <a:p>
            <a:pPr>
              <a:defRPr/>
            </a:pPr>
            <a:r>
              <a:rPr lang="es-ES_tradnl" altLang="ja-JP" sz="1600" dirty="0" smtClean="0">
                <a:solidFill>
                  <a:srgbClr val="FF0000"/>
                </a:solidFill>
                <a:latin typeface="Chalkboard"/>
                <a:cs typeface="Chalkboard"/>
              </a:rPr>
              <a:t>Resistencia </a:t>
            </a:r>
            <a:r>
              <a:rPr lang="es-ES_tradnl" altLang="ja-JP" dirty="0" smtClean="0">
                <a:solidFill>
                  <a:srgbClr val="FF0000"/>
                </a:solidFill>
                <a:latin typeface="Chalkboard"/>
                <a:cs typeface="Chalkboard"/>
              </a:rPr>
              <a:t>del material</a:t>
            </a:r>
            <a:r>
              <a:rPr lang="es-ES_tradnl" altLang="ja-JP" sz="1600" dirty="0" smtClean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  <a:r>
              <a:rPr lang="es-ES_tradnl" altLang="ja-JP" sz="1600" dirty="0" smtClean="0">
                <a:latin typeface="Chalkboard"/>
                <a:cs typeface="Chalkboard"/>
              </a:rPr>
              <a:t> esfuerzo diferencial (</a:t>
            </a:r>
            <a:r>
              <a:rPr lang="es-ES_tradnl" altLang="ja-JP" sz="1600" dirty="0" err="1" smtClean="0">
                <a:latin typeface="Symbol" charset="2"/>
                <a:cs typeface="Symbol" charset="2"/>
              </a:rPr>
              <a:t>s</a:t>
            </a:r>
            <a:r>
              <a:rPr lang="es-ES_tradnl" altLang="ja-JP" sz="1600" baseline="-25000" dirty="0" err="1" smtClean="0">
                <a:latin typeface="Chalkboard"/>
                <a:cs typeface="Chalkboard"/>
              </a:rPr>
              <a:t>d</a:t>
            </a:r>
            <a:r>
              <a:rPr lang="es-ES_tradnl" altLang="ja-JP" sz="1600" dirty="0" smtClean="0">
                <a:latin typeface="Chalkboard"/>
                <a:cs typeface="Chalkboard"/>
              </a:rPr>
              <a:t>) necesario para </a:t>
            </a:r>
            <a:r>
              <a:rPr lang="es-ES_tradnl" altLang="ja-JP" dirty="0" smtClean="0">
                <a:latin typeface="Chalkboard"/>
                <a:cs typeface="Chalkboard"/>
              </a:rPr>
              <a:t>causar deformación irreversible (no elástica) o fracturación</a:t>
            </a:r>
            <a:endParaRPr lang="es-ES_tradnl" altLang="ja-JP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17484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Effect of confin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2" b="14513"/>
          <a:stretch/>
        </p:blipFill>
        <p:spPr bwMode="auto">
          <a:xfrm>
            <a:off x="612775" y="1657345"/>
            <a:ext cx="641032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1818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reeform 6"/>
          <p:cNvSpPr>
            <a:spLocks/>
          </p:cNvSpPr>
          <p:nvPr/>
        </p:nvSpPr>
        <p:spPr bwMode="auto">
          <a:xfrm>
            <a:off x="1851025" y="2727320"/>
            <a:ext cx="2643188" cy="2460625"/>
          </a:xfrm>
          <a:custGeom>
            <a:avLst/>
            <a:gdLst>
              <a:gd name="T0" fmla="*/ 0 w 1282"/>
              <a:gd name="T1" fmla="*/ 1193 h 1193"/>
              <a:gd name="T2" fmla="*/ 68 w 1282"/>
              <a:gd name="T3" fmla="*/ 623 h 1193"/>
              <a:gd name="T4" fmla="*/ 192 w 1282"/>
              <a:gd name="T5" fmla="*/ 267 h 1193"/>
              <a:gd name="T6" fmla="*/ 352 w 1282"/>
              <a:gd name="T7" fmla="*/ 101 h 1193"/>
              <a:gd name="T8" fmla="*/ 498 w 1282"/>
              <a:gd name="T9" fmla="*/ 37 h 1193"/>
              <a:gd name="T10" fmla="*/ 752 w 1282"/>
              <a:gd name="T11" fmla="*/ 3 h 1193"/>
              <a:gd name="T12" fmla="*/ 980 w 1282"/>
              <a:gd name="T13" fmla="*/ 21 h 1193"/>
              <a:gd name="T14" fmla="*/ 1282 w 1282"/>
              <a:gd name="T15" fmla="*/ 67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2" h="1193">
                <a:moveTo>
                  <a:pt x="0" y="1193"/>
                </a:moveTo>
                <a:cubicBezTo>
                  <a:pt x="18" y="985"/>
                  <a:pt x="36" y="777"/>
                  <a:pt x="68" y="623"/>
                </a:cubicBezTo>
                <a:cubicBezTo>
                  <a:pt x="100" y="469"/>
                  <a:pt x="145" y="354"/>
                  <a:pt x="192" y="267"/>
                </a:cubicBezTo>
                <a:cubicBezTo>
                  <a:pt x="239" y="180"/>
                  <a:pt x="301" y="139"/>
                  <a:pt x="352" y="101"/>
                </a:cubicBezTo>
                <a:cubicBezTo>
                  <a:pt x="403" y="63"/>
                  <a:pt x="431" y="53"/>
                  <a:pt x="498" y="37"/>
                </a:cubicBezTo>
                <a:cubicBezTo>
                  <a:pt x="565" y="21"/>
                  <a:pt x="672" y="6"/>
                  <a:pt x="752" y="3"/>
                </a:cubicBezTo>
                <a:cubicBezTo>
                  <a:pt x="832" y="0"/>
                  <a:pt x="892" y="10"/>
                  <a:pt x="980" y="21"/>
                </a:cubicBezTo>
                <a:cubicBezTo>
                  <a:pt x="1068" y="32"/>
                  <a:pt x="1175" y="49"/>
                  <a:pt x="1282" y="67"/>
                </a:cubicBezTo>
              </a:path>
            </a:pathLst>
          </a:cu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1851025" y="2659058"/>
            <a:ext cx="2532063" cy="2579687"/>
          </a:xfrm>
          <a:custGeom>
            <a:avLst/>
            <a:gdLst>
              <a:gd name="T0" fmla="*/ 0 w 1228"/>
              <a:gd name="T1" fmla="*/ 1250 h 1250"/>
              <a:gd name="T2" fmla="*/ 46 w 1228"/>
              <a:gd name="T3" fmla="*/ 636 h 1250"/>
              <a:gd name="T4" fmla="*/ 172 w 1228"/>
              <a:gd name="T5" fmla="*/ 214 h 1250"/>
              <a:gd name="T6" fmla="*/ 352 w 1228"/>
              <a:gd name="T7" fmla="*/ 70 h 1250"/>
              <a:gd name="T8" fmla="*/ 584 w 1228"/>
              <a:gd name="T9" fmla="*/ 10 h 1250"/>
              <a:gd name="T10" fmla="*/ 952 w 1228"/>
              <a:gd name="T11" fmla="*/ 12 h 1250"/>
              <a:gd name="T12" fmla="*/ 1228 w 1228"/>
              <a:gd name="T13" fmla="*/ 52 h 1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8" h="1250">
                <a:moveTo>
                  <a:pt x="0" y="1250"/>
                </a:moveTo>
                <a:cubicBezTo>
                  <a:pt x="8" y="1029"/>
                  <a:pt x="17" y="809"/>
                  <a:pt x="46" y="636"/>
                </a:cubicBezTo>
                <a:cubicBezTo>
                  <a:pt x="75" y="463"/>
                  <a:pt x="121" y="308"/>
                  <a:pt x="172" y="214"/>
                </a:cubicBezTo>
                <a:cubicBezTo>
                  <a:pt x="223" y="120"/>
                  <a:pt x="283" y="104"/>
                  <a:pt x="352" y="70"/>
                </a:cubicBezTo>
                <a:cubicBezTo>
                  <a:pt x="421" y="36"/>
                  <a:pt x="484" y="20"/>
                  <a:pt x="584" y="10"/>
                </a:cubicBezTo>
                <a:cubicBezTo>
                  <a:pt x="684" y="0"/>
                  <a:pt x="845" y="5"/>
                  <a:pt x="952" y="12"/>
                </a:cubicBezTo>
                <a:cubicBezTo>
                  <a:pt x="1059" y="19"/>
                  <a:pt x="1143" y="35"/>
                  <a:pt x="1228" y="52"/>
                </a:cubicBezTo>
              </a:path>
            </a:pathLst>
          </a:cu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1838325" y="2676520"/>
            <a:ext cx="2446338" cy="2420938"/>
          </a:xfrm>
          <a:custGeom>
            <a:avLst/>
            <a:gdLst>
              <a:gd name="T0" fmla="*/ 6 w 1186"/>
              <a:gd name="T1" fmla="*/ 1174 h 1174"/>
              <a:gd name="T2" fmla="*/ 18 w 1186"/>
              <a:gd name="T3" fmla="*/ 726 h 1174"/>
              <a:gd name="T4" fmla="*/ 112 w 1186"/>
              <a:gd name="T5" fmla="*/ 270 h 1174"/>
              <a:gd name="T6" fmla="*/ 290 w 1186"/>
              <a:gd name="T7" fmla="*/ 56 h 1174"/>
              <a:gd name="T8" fmla="*/ 570 w 1186"/>
              <a:gd name="T9" fmla="*/ 2 h 1174"/>
              <a:gd name="T10" fmla="*/ 866 w 1186"/>
              <a:gd name="T11" fmla="*/ 46 h 1174"/>
              <a:gd name="T12" fmla="*/ 1186 w 1186"/>
              <a:gd name="T13" fmla="*/ 116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6" h="1174">
                <a:moveTo>
                  <a:pt x="6" y="1174"/>
                </a:moveTo>
                <a:cubicBezTo>
                  <a:pt x="3" y="1025"/>
                  <a:pt x="0" y="877"/>
                  <a:pt x="18" y="726"/>
                </a:cubicBezTo>
                <a:cubicBezTo>
                  <a:pt x="36" y="575"/>
                  <a:pt x="67" y="382"/>
                  <a:pt x="112" y="270"/>
                </a:cubicBezTo>
                <a:cubicBezTo>
                  <a:pt x="157" y="158"/>
                  <a:pt x="214" y="101"/>
                  <a:pt x="290" y="56"/>
                </a:cubicBezTo>
                <a:cubicBezTo>
                  <a:pt x="366" y="11"/>
                  <a:pt x="474" y="4"/>
                  <a:pt x="570" y="2"/>
                </a:cubicBezTo>
                <a:cubicBezTo>
                  <a:pt x="666" y="0"/>
                  <a:pt x="763" y="27"/>
                  <a:pt x="866" y="46"/>
                </a:cubicBezTo>
                <a:cubicBezTo>
                  <a:pt x="969" y="65"/>
                  <a:pt x="1077" y="90"/>
                  <a:pt x="1186" y="116"/>
                </a:cubicBezTo>
              </a:path>
            </a:pathLst>
          </a:cu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1862138" y="3386133"/>
            <a:ext cx="771525" cy="1831975"/>
          </a:xfrm>
          <a:custGeom>
            <a:avLst/>
            <a:gdLst>
              <a:gd name="T0" fmla="*/ 0 w 374"/>
              <a:gd name="T1" fmla="*/ 888 h 888"/>
              <a:gd name="T2" fmla="*/ 52 w 374"/>
              <a:gd name="T3" fmla="*/ 636 h 888"/>
              <a:gd name="T4" fmla="*/ 176 w 374"/>
              <a:gd name="T5" fmla="*/ 216 h 888"/>
              <a:gd name="T6" fmla="*/ 280 w 374"/>
              <a:gd name="T7" fmla="*/ 50 h 888"/>
              <a:gd name="T8" fmla="*/ 374 w 374"/>
              <a:gd name="T9" fmla="*/ 0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4" h="888">
                <a:moveTo>
                  <a:pt x="0" y="888"/>
                </a:moveTo>
                <a:cubicBezTo>
                  <a:pt x="11" y="818"/>
                  <a:pt x="23" y="748"/>
                  <a:pt x="52" y="636"/>
                </a:cubicBezTo>
                <a:cubicBezTo>
                  <a:pt x="81" y="524"/>
                  <a:pt x="138" y="314"/>
                  <a:pt x="176" y="216"/>
                </a:cubicBezTo>
                <a:cubicBezTo>
                  <a:pt x="214" y="118"/>
                  <a:pt x="247" y="86"/>
                  <a:pt x="280" y="50"/>
                </a:cubicBezTo>
                <a:cubicBezTo>
                  <a:pt x="313" y="14"/>
                  <a:pt x="343" y="7"/>
                  <a:pt x="374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858963" y="3301995"/>
            <a:ext cx="1146175" cy="1895475"/>
          </a:xfrm>
          <a:custGeom>
            <a:avLst/>
            <a:gdLst>
              <a:gd name="T0" fmla="*/ 0 w 556"/>
              <a:gd name="T1" fmla="*/ 919 h 919"/>
              <a:gd name="T2" fmla="*/ 46 w 556"/>
              <a:gd name="T3" fmla="*/ 547 h 919"/>
              <a:gd name="T4" fmla="*/ 110 w 556"/>
              <a:gd name="T5" fmla="*/ 203 h 919"/>
              <a:gd name="T6" fmla="*/ 182 w 556"/>
              <a:gd name="T7" fmla="*/ 71 h 919"/>
              <a:gd name="T8" fmla="*/ 284 w 556"/>
              <a:gd name="T9" fmla="*/ 23 h 919"/>
              <a:gd name="T10" fmla="*/ 442 w 556"/>
              <a:gd name="T11" fmla="*/ 3 h 919"/>
              <a:gd name="T12" fmla="*/ 556 w 556"/>
              <a:gd name="T13" fmla="*/ 5 h 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6" h="919">
                <a:moveTo>
                  <a:pt x="0" y="919"/>
                </a:moveTo>
                <a:cubicBezTo>
                  <a:pt x="14" y="792"/>
                  <a:pt x="28" y="666"/>
                  <a:pt x="46" y="547"/>
                </a:cubicBezTo>
                <a:cubicBezTo>
                  <a:pt x="64" y="428"/>
                  <a:pt x="87" y="282"/>
                  <a:pt x="110" y="203"/>
                </a:cubicBezTo>
                <a:cubicBezTo>
                  <a:pt x="133" y="124"/>
                  <a:pt x="153" y="101"/>
                  <a:pt x="182" y="71"/>
                </a:cubicBezTo>
                <a:cubicBezTo>
                  <a:pt x="211" y="41"/>
                  <a:pt x="241" y="34"/>
                  <a:pt x="284" y="23"/>
                </a:cubicBezTo>
                <a:cubicBezTo>
                  <a:pt x="327" y="12"/>
                  <a:pt x="397" y="6"/>
                  <a:pt x="442" y="3"/>
                </a:cubicBezTo>
                <a:cubicBezTo>
                  <a:pt x="487" y="0"/>
                  <a:pt x="521" y="2"/>
                  <a:pt x="556" y="5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1870075" y="3325808"/>
            <a:ext cx="1601788" cy="1735137"/>
          </a:xfrm>
          <a:custGeom>
            <a:avLst/>
            <a:gdLst>
              <a:gd name="T0" fmla="*/ 776 w 776"/>
              <a:gd name="T1" fmla="*/ 153 h 841"/>
              <a:gd name="T2" fmla="*/ 586 w 776"/>
              <a:gd name="T3" fmla="*/ 43 h 841"/>
              <a:gd name="T4" fmla="*/ 430 w 776"/>
              <a:gd name="T5" fmla="*/ 3 h 841"/>
              <a:gd name="T6" fmla="*/ 290 w 776"/>
              <a:gd name="T7" fmla="*/ 23 h 841"/>
              <a:gd name="T8" fmla="*/ 178 w 776"/>
              <a:gd name="T9" fmla="*/ 81 h 841"/>
              <a:gd name="T10" fmla="*/ 128 w 776"/>
              <a:gd name="T11" fmla="*/ 137 h 841"/>
              <a:gd name="T12" fmla="*/ 90 w 776"/>
              <a:gd name="T13" fmla="*/ 317 h 841"/>
              <a:gd name="T14" fmla="*/ 56 w 776"/>
              <a:gd name="T15" fmla="*/ 515 h 841"/>
              <a:gd name="T16" fmla="*/ 0 w 776"/>
              <a:gd name="T17" fmla="*/ 841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76" h="841">
                <a:moveTo>
                  <a:pt x="776" y="153"/>
                </a:moveTo>
                <a:cubicBezTo>
                  <a:pt x="710" y="110"/>
                  <a:pt x="644" y="68"/>
                  <a:pt x="586" y="43"/>
                </a:cubicBezTo>
                <a:cubicBezTo>
                  <a:pt x="528" y="18"/>
                  <a:pt x="479" y="6"/>
                  <a:pt x="430" y="3"/>
                </a:cubicBezTo>
                <a:cubicBezTo>
                  <a:pt x="381" y="0"/>
                  <a:pt x="332" y="10"/>
                  <a:pt x="290" y="23"/>
                </a:cubicBezTo>
                <a:cubicBezTo>
                  <a:pt x="248" y="36"/>
                  <a:pt x="205" y="62"/>
                  <a:pt x="178" y="81"/>
                </a:cubicBezTo>
                <a:cubicBezTo>
                  <a:pt x="151" y="100"/>
                  <a:pt x="143" y="98"/>
                  <a:pt x="128" y="137"/>
                </a:cubicBezTo>
                <a:cubicBezTo>
                  <a:pt x="113" y="176"/>
                  <a:pt x="102" y="254"/>
                  <a:pt x="90" y="317"/>
                </a:cubicBezTo>
                <a:cubicBezTo>
                  <a:pt x="78" y="380"/>
                  <a:pt x="71" y="428"/>
                  <a:pt x="56" y="515"/>
                </a:cubicBezTo>
                <a:cubicBezTo>
                  <a:pt x="41" y="602"/>
                  <a:pt x="20" y="721"/>
                  <a:pt x="0" y="84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425450" y="393695"/>
            <a:ext cx="8350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800" dirty="0" smtClean="0">
                <a:latin typeface="Helvetica"/>
                <a:cs typeface="Helvetica"/>
              </a:rPr>
              <a:t>P</a:t>
            </a:r>
            <a:r>
              <a:rPr lang="es-ES" altLang="ja-JP" sz="1800" dirty="0" smtClean="0">
                <a:latin typeface="Helvetica"/>
                <a:cs typeface="Helvetica"/>
              </a:rPr>
              <a:t>resión de confinamiento: </a:t>
            </a:r>
            <a:r>
              <a:rPr lang="el-GR" altLang="ja-JP" sz="1800" dirty="0" smtClean="0">
                <a:latin typeface="Helvetica"/>
                <a:cs typeface="Helvetica"/>
              </a:rPr>
              <a:t> </a:t>
            </a:r>
            <a:r>
              <a:rPr lang="es-ES" altLang="ja-JP" sz="1800" i="1" dirty="0" smtClean="0">
                <a:latin typeface="Helvetica"/>
                <a:cs typeface="Helvetica"/>
              </a:rPr>
              <a:t>p = </a:t>
            </a:r>
            <a:r>
              <a:rPr lang="el-GR" altLang="ja-JP" sz="1800" i="1" dirty="0">
                <a:latin typeface="Helvetica"/>
                <a:cs typeface="Helvetica"/>
              </a:rPr>
              <a:t>σ</a:t>
            </a:r>
            <a:r>
              <a:rPr lang="es-ES" altLang="ja-JP" sz="1800" i="1" baseline="-25000" dirty="0">
                <a:latin typeface="Helvetica"/>
                <a:cs typeface="Helvetica"/>
              </a:rPr>
              <a:t>2</a:t>
            </a:r>
            <a:r>
              <a:rPr lang="es-ES" altLang="ja-JP" sz="1800" i="1" dirty="0" smtClean="0">
                <a:latin typeface="Helvetica"/>
                <a:cs typeface="Helvetica"/>
              </a:rPr>
              <a:t> = </a:t>
            </a:r>
            <a:r>
              <a:rPr lang="el-GR" altLang="ja-JP" sz="1800" i="1" dirty="0" smtClean="0">
                <a:latin typeface="Helvetica"/>
                <a:cs typeface="Helvetica"/>
              </a:rPr>
              <a:t>σ</a:t>
            </a:r>
            <a:r>
              <a:rPr lang="es-ES" altLang="ja-JP" sz="1800" i="1" baseline="-25000" dirty="0">
                <a:latin typeface="Helvetica"/>
                <a:cs typeface="Helvetica"/>
              </a:rPr>
              <a:t>3</a:t>
            </a:r>
            <a:r>
              <a:rPr lang="el-GR" altLang="ja-JP" sz="1800" i="1" dirty="0" smtClean="0">
                <a:latin typeface="Helvetica"/>
                <a:cs typeface="Helvetica"/>
              </a:rPr>
              <a:t> </a:t>
            </a:r>
            <a:endParaRPr lang="es-ES" altLang="ja-JP" sz="1800" dirty="0" smtClean="0">
              <a:latin typeface="Helvetica"/>
              <a:cs typeface="Helvetica"/>
            </a:endParaRPr>
          </a:p>
          <a:p>
            <a:pPr>
              <a:defRPr/>
            </a:pPr>
            <a:r>
              <a:rPr lang="es-ES" altLang="ja-JP" sz="1800" dirty="0" smtClean="0">
                <a:latin typeface="Helvetica"/>
                <a:cs typeface="Helvetica"/>
              </a:rPr>
              <a:t>Presión </a:t>
            </a:r>
            <a:r>
              <a:rPr lang="es-ES" altLang="ja-JP" sz="1800" dirty="0" err="1" smtClean="0">
                <a:latin typeface="Helvetica"/>
                <a:cs typeface="Helvetica"/>
              </a:rPr>
              <a:t>litostática</a:t>
            </a:r>
            <a:r>
              <a:rPr lang="es-ES_tradnl" altLang="ja-JP" sz="1800" dirty="0" err="1">
                <a:latin typeface="Helvetica"/>
                <a:cs typeface="Helvetica"/>
              </a:rPr>
              <a:t>: </a:t>
            </a:r>
            <a:r>
              <a:rPr lang="es-ES" altLang="ja-JP" sz="1800" dirty="0">
                <a:latin typeface="Helvetica"/>
                <a:cs typeface="Helvetica"/>
              </a:rPr>
              <a:t>P = </a:t>
            </a:r>
            <a:r>
              <a:rPr lang="el-GR" altLang="ja-JP" sz="1800" i="1" dirty="0">
                <a:latin typeface="Helvetica"/>
                <a:cs typeface="Helvetica"/>
              </a:rPr>
              <a:t>σ</a:t>
            </a:r>
            <a:r>
              <a:rPr lang="es-ES" altLang="ja-JP" sz="1800" i="1" baseline="-25000" dirty="0">
                <a:latin typeface="Helvetica"/>
                <a:cs typeface="Helvetica"/>
              </a:rPr>
              <a:t>m</a:t>
            </a:r>
            <a:r>
              <a:rPr lang="es-ES" altLang="ja-JP" sz="1800" dirty="0">
                <a:latin typeface="Helvetica"/>
                <a:cs typeface="Helvetica"/>
              </a:rPr>
              <a:t> = </a:t>
            </a:r>
            <a:r>
              <a:rPr lang="es-ES_tradnl" sz="1800" dirty="0">
                <a:latin typeface="Helvetica"/>
                <a:cs typeface="Helvetica"/>
              </a:rPr>
              <a:t>( 2</a:t>
            </a:r>
            <a:r>
              <a:rPr lang="es-ES_tradnl" sz="1800" i="1" dirty="0">
                <a:latin typeface="Helvetica"/>
                <a:cs typeface="Helvetica"/>
              </a:rPr>
              <a:t>p</a:t>
            </a:r>
            <a:r>
              <a:rPr lang="es-ES_tradnl" sz="18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s-ES_tradnl" sz="1800" dirty="0">
                <a:latin typeface="Helvetica"/>
                <a:cs typeface="Helvetica"/>
              </a:rPr>
              <a:t>+ </a:t>
            </a:r>
            <a:r>
              <a:rPr lang="es-ES_tradnl" sz="1800" dirty="0">
                <a:latin typeface="Helvetica"/>
                <a:cs typeface="Helvetica"/>
                <a:sym typeface="Symbol" charset="0"/>
              </a:rPr>
              <a:t></a:t>
            </a:r>
            <a:r>
              <a:rPr lang="es-ES_tradnl" sz="1800" baseline="-25000" dirty="0">
                <a:latin typeface="Helvetica"/>
                <a:cs typeface="Helvetica"/>
              </a:rPr>
              <a:t>1 </a:t>
            </a:r>
            <a:r>
              <a:rPr lang="es-ES_tradnl" sz="1800" dirty="0">
                <a:latin typeface="Helvetica"/>
                <a:cs typeface="Helvetica"/>
              </a:rPr>
              <a:t>) / 3</a:t>
            </a:r>
            <a:endParaRPr lang="es-ES" sz="1800" dirty="0">
              <a:latin typeface="Helvetica"/>
              <a:cs typeface="Helvetica"/>
            </a:endParaRPr>
          </a:p>
          <a:p>
            <a:pPr>
              <a:defRPr/>
            </a:pPr>
            <a:r>
              <a:rPr lang="es-ES" sz="1800" dirty="0">
                <a:latin typeface="Helvetica"/>
                <a:cs typeface="Helvetica"/>
              </a:rPr>
              <a:t>Esfuerzo diferencial:  </a:t>
            </a:r>
            <a:r>
              <a:rPr lang="es-ES_tradnl" sz="1800" dirty="0">
                <a:latin typeface="Helvetica"/>
                <a:cs typeface="Helvetica"/>
                <a:sym typeface="Symbol" charset="0"/>
              </a:rPr>
              <a:t></a:t>
            </a:r>
            <a:r>
              <a:rPr lang="es-ES_tradnl" sz="1800" baseline="-25000" dirty="0">
                <a:latin typeface="Helvetica"/>
                <a:cs typeface="Helvetica"/>
                <a:sym typeface="Symbol" charset="0"/>
              </a:rPr>
              <a:t>d</a:t>
            </a:r>
            <a:r>
              <a:rPr lang="es-ES_tradnl" sz="1800" baseline="-25000" dirty="0">
                <a:latin typeface="Helvetica"/>
                <a:cs typeface="Helvetica"/>
              </a:rPr>
              <a:t> </a:t>
            </a:r>
            <a:r>
              <a:rPr lang="es-ES" altLang="ja-JP" sz="1800" dirty="0">
                <a:latin typeface="Helvetica"/>
                <a:cs typeface="Helvetica"/>
              </a:rPr>
              <a:t>= </a:t>
            </a:r>
            <a:r>
              <a:rPr lang="es-ES_tradnl" sz="1800" dirty="0">
                <a:latin typeface="Helvetica"/>
                <a:cs typeface="Helvetica"/>
                <a:sym typeface="Symbol" charset="0"/>
              </a:rPr>
              <a:t></a:t>
            </a:r>
            <a:r>
              <a:rPr lang="es-ES_tradnl" sz="1800" baseline="-25000" dirty="0">
                <a:latin typeface="Helvetica"/>
                <a:cs typeface="Helvetica"/>
              </a:rPr>
              <a:t>1 </a:t>
            </a:r>
            <a:r>
              <a:rPr lang="es-ES_tradnl" sz="1800" dirty="0">
                <a:latin typeface="Helvetica"/>
                <a:cs typeface="Helvetica"/>
              </a:rPr>
              <a:t>-</a:t>
            </a:r>
            <a:r>
              <a:rPr lang="es-ES_tradnl" sz="1800" dirty="0">
                <a:latin typeface="Helvetica"/>
                <a:cs typeface="Helvetica"/>
                <a:sym typeface="Symbol" charset="0"/>
              </a:rPr>
              <a:t> </a:t>
            </a:r>
            <a:r>
              <a:rPr lang="es-ES_tradnl" sz="1800" i="1" dirty="0">
                <a:latin typeface="Helvetica"/>
                <a:cs typeface="Helvetica"/>
                <a:sym typeface="Symbol" charset="0"/>
              </a:rPr>
              <a:t>p</a:t>
            </a:r>
            <a:endParaRPr lang="es-ES_tradnl" sz="1800" i="1" dirty="0">
              <a:latin typeface="Helvetica"/>
              <a:cs typeface="Helvetica"/>
            </a:endParaRPr>
          </a:p>
          <a:p>
            <a:pPr>
              <a:defRPr/>
            </a:pPr>
            <a:endParaRPr lang="es-ES" altLang="ja-JP" sz="1800" dirty="0" err="1">
              <a:latin typeface="Helvetica"/>
              <a:cs typeface="Helvetica"/>
            </a:endParaRPr>
          </a:p>
        </p:txBody>
      </p:sp>
      <p:sp>
        <p:nvSpPr>
          <p:cNvPr id="22572" name="Rectangle 44"/>
          <p:cNvSpPr>
            <a:spLocks noChangeArrowheads="1"/>
          </p:cNvSpPr>
          <p:nvPr/>
        </p:nvSpPr>
        <p:spPr bwMode="auto">
          <a:xfrm>
            <a:off x="1692275" y="6057895"/>
            <a:ext cx="482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76" name="Text Box 48"/>
          <p:cNvSpPr txBox="1">
            <a:spLocks noChangeArrowheads="1"/>
          </p:cNvSpPr>
          <p:nvPr/>
        </p:nvSpPr>
        <p:spPr bwMode="auto">
          <a:xfrm>
            <a:off x="3282421" y="5538780"/>
            <a:ext cx="21063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 err="1" smtClean="0">
                <a:latin typeface="Helvetica"/>
                <a:cs typeface="Helvetica"/>
              </a:rPr>
              <a:t>strain</a:t>
            </a:r>
            <a:r>
              <a:rPr lang="es-ES" dirty="0" smtClean="0">
                <a:latin typeface="Helvetica"/>
                <a:cs typeface="Helvetica"/>
              </a:rPr>
              <a:t> = deformaci</a:t>
            </a:r>
            <a:r>
              <a:rPr lang="es-ES" altLang="ja-JP" dirty="0" smtClean="0">
                <a:latin typeface="Helvetica"/>
                <a:cs typeface="Helvetica"/>
              </a:rPr>
              <a:t>ón:</a:t>
            </a:r>
            <a:endParaRPr lang="es-ES" dirty="0">
              <a:latin typeface="Helvetica"/>
              <a:cs typeface="Helvetica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7343774" y="5270496"/>
            <a:ext cx="1189569" cy="927100"/>
            <a:chOff x="7178674" y="5727696"/>
            <a:chExt cx="1189569" cy="927100"/>
          </a:xfrm>
        </p:grpSpPr>
        <p:grpSp>
          <p:nvGrpSpPr>
            <p:cNvPr id="4" name="Agrupar 3"/>
            <p:cNvGrpSpPr/>
            <p:nvPr/>
          </p:nvGrpSpPr>
          <p:grpSpPr>
            <a:xfrm>
              <a:off x="7817380" y="5799663"/>
              <a:ext cx="550863" cy="825500"/>
              <a:chOff x="8139113" y="3505195"/>
              <a:chExt cx="550863" cy="825500"/>
            </a:xfrm>
          </p:grpSpPr>
          <p:sp>
            <p:nvSpPr>
              <p:cNvPr id="22544" name="Freeform 16"/>
              <p:cNvSpPr>
                <a:spLocks/>
              </p:cNvSpPr>
              <p:nvPr/>
            </p:nvSpPr>
            <p:spPr bwMode="auto">
              <a:xfrm>
                <a:off x="8139113" y="3505195"/>
                <a:ext cx="550863" cy="825500"/>
              </a:xfrm>
              <a:custGeom>
                <a:avLst/>
                <a:gdLst>
                  <a:gd name="T0" fmla="*/ 35 w 347"/>
                  <a:gd name="T1" fmla="*/ 0 h 520"/>
                  <a:gd name="T2" fmla="*/ 283 w 347"/>
                  <a:gd name="T3" fmla="*/ 0 h 520"/>
                  <a:gd name="T4" fmla="*/ 347 w 347"/>
                  <a:gd name="T5" fmla="*/ 304 h 520"/>
                  <a:gd name="T6" fmla="*/ 299 w 347"/>
                  <a:gd name="T7" fmla="*/ 520 h 520"/>
                  <a:gd name="T8" fmla="*/ 67 w 347"/>
                  <a:gd name="T9" fmla="*/ 520 h 520"/>
                  <a:gd name="T10" fmla="*/ 3 w 347"/>
                  <a:gd name="T11" fmla="*/ 240 h 520"/>
                  <a:gd name="T12" fmla="*/ 35 w 347"/>
                  <a:gd name="T13" fmla="*/ 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520">
                    <a:moveTo>
                      <a:pt x="35" y="0"/>
                    </a:moveTo>
                    <a:lnTo>
                      <a:pt x="283" y="0"/>
                    </a:lnTo>
                    <a:cubicBezTo>
                      <a:pt x="335" y="51"/>
                      <a:pt x="344" y="217"/>
                      <a:pt x="347" y="304"/>
                    </a:cubicBezTo>
                    <a:lnTo>
                      <a:pt x="299" y="520"/>
                    </a:lnTo>
                    <a:lnTo>
                      <a:pt x="67" y="520"/>
                    </a:lnTo>
                    <a:cubicBezTo>
                      <a:pt x="18" y="473"/>
                      <a:pt x="6" y="327"/>
                      <a:pt x="3" y="240"/>
                    </a:cubicBezTo>
                    <a:cubicBezTo>
                      <a:pt x="0" y="153"/>
                      <a:pt x="25" y="76"/>
                      <a:pt x="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Helvetica"/>
                  <a:cs typeface="Helvetica"/>
                </a:endParaRPr>
              </a:p>
            </p:txBody>
          </p:sp>
          <p:sp>
            <p:nvSpPr>
              <p:cNvPr id="22546" name="Text Box 18"/>
              <p:cNvSpPr txBox="1">
                <a:spLocks noChangeArrowheads="1"/>
              </p:cNvSpPr>
              <p:nvPr/>
            </p:nvSpPr>
            <p:spPr bwMode="auto">
              <a:xfrm>
                <a:off x="8331200" y="3675058"/>
                <a:ext cx="306388" cy="400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2000" i="1">
                    <a:latin typeface="Helvetica"/>
                    <a:cs typeface="Helvetica"/>
                  </a:rPr>
                  <a:t>l</a:t>
                </a:r>
                <a:endParaRPr lang="es-ES" sz="1600" i="1">
                  <a:latin typeface="Helvetica"/>
                  <a:cs typeface="Helvetica"/>
                </a:endParaRPr>
              </a:p>
            </p:txBody>
          </p:sp>
          <p:sp>
            <p:nvSpPr>
              <p:cNvPr id="22548" name="Line 20"/>
              <p:cNvSpPr>
                <a:spLocks noChangeShapeType="1"/>
              </p:cNvSpPr>
              <p:nvPr/>
            </p:nvSpPr>
            <p:spPr bwMode="auto">
              <a:xfrm>
                <a:off x="8391525" y="3505195"/>
                <a:ext cx="0" cy="825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6" name="Agrupar 5"/>
            <p:cNvGrpSpPr/>
            <p:nvPr/>
          </p:nvGrpSpPr>
          <p:grpSpPr>
            <a:xfrm>
              <a:off x="7178674" y="5727696"/>
              <a:ext cx="566738" cy="927100"/>
              <a:chOff x="7356475" y="3365495"/>
              <a:chExt cx="566738" cy="927100"/>
            </a:xfrm>
          </p:grpSpPr>
          <p:sp>
            <p:nvSpPr>
              <p:cNvPr id="22543" name="Rectangle 15"/>
              <p:cNvSpPr>
                <a:spLocks noChangeArrowheads="1"/>
              </p:cNvSpPr>
              <p:nvPr/>
            </p:nvSpPr>
            <p:spPr bwMode="auto">
              <a:xfrm>
                <a:off x="7356475" y="3365495"/>
                <a:ext cx="457200" cy="9271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Helvetica"/>
                  <a:cs typeface="Helvetica"/>
                </a:endParaRPr>
              </a:p>
            </p:txBody>
          </p:sp>
          <p:sp>
            <p:nvSpPr>
              <p:cNvPr id="22545" name="Text Box 17"/>
              <p:cNvSpPr txBox="1">
                <a:spLocks noChangeArrowheads="1"/>
              </p:cNvSpPr>
              <p:nvPr/>
            </p:nvSpPr>
            <p:spPr bwMode="auto">
              <a:xfrm>
                <a:off x="7531100" y="3630608"/>
                <a:ext cx="392113" cy="400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2000" i="1" dirty="0">
                    <a:latin typeface="Helvetica"/>
                    <a:cs typeface="Helvetica"/>
                  </a:rPr>
                  <a:t>l</a:t>
                </a:r>
                <a:r>
                  <a:rPr lang="es-ES" sz="1200" i="1" dirty="0">
                    <a:latin typeface="Helvetica"/>
                    <a:cs typeface="Helvetica"/>
                  </a:rPr>
                  <a:t>0</a:t>
                </a:r>
                <a:endParaRPr lang="es-ES" sz="1600" i="1" dirty="0">
                  <a:latin typeface="Helvetica"/>
                  <a:cs typeface="Helvetica"/>
                </a:endParaRPr>
              </a:p>
            </p:txBody>
          </p:sp>
          <p:sp>
            <p:nvSpPr>
              <p:cNvPr id="22547" name="Line 19"/>
              <p:cNvSpPr>
                <a:spLocks noChangeShapeType="1"/>
              </p:cNvSpPr>
              <p:nvPr/>
            </p:nvSpPr>
            <p:spPr bwMode="auto">
              <a:xfrm>
                <a:off x="7572375" y="3384545"/>
                <a:ext cx="0" cy="8953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3" name="CuadroTexto 2"/>
          <p:cNvSpPr txBox="1"/>
          <p:nvPr/>
        </p:nvSpPr>
        <p:spPr>
          <a:xfrm>
            <a:off x="2607729" y="3763433"/>
            <a:ext cx="880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fractura</a:t>
            </a:r>
            <a:endParaRPr lang="es-ES" dirty="0"/>
          </a:p>
        </p:txBody>
      </p:sp>
      <p:cxnSp>
        <p:nvCxnSpPr>
          <p:cNvPr id="9" name="Conector recto de flecha 8"/>
          <p:cNvCxnSpPr/>
          <p:nvPr/>
        </p:nvCxnSpPr>
        <p:spPr bwMode="auto">
          <a:xfrm flipV="1">
            <a:off x="1181100" y="2679700"/>
            <a:ext cx="0" cy="93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Conector recto de flecha 37"/>
          <p:cNvCxnSpPr/>
          <p:nvPr/>
        </p:nvCxnSpPr>
        <p:spPr bwMode="auto">
          <a:xfrm>
            <a:off x="3733800" y="5943600"/>
            <a:ext cx="8763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Flecha abajo 15"/>
          <p:cNvSpPr/>
          <p:nvPr/>
        </p:nvSpPr>
        <p:spPr>
          <a:xfrm>
            <a:off x="8077200" y="5029200"/>
            <a:ext cx="317500" cy="292100"/>
          </a:xfrm>
          <a:prstGeom prst="down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49" name="Flecha abajo 48"/>
          <p:cNvSpPr/>
          <p:nvPr/>
        </p:nvSpPr>
        <p:spPr>
          <a:xfrm rot="10800000">
            <a:off x="8077200" y="6172200"/>
            <a:ext cx="317500" cy="292100"/>
          </a:xfrm>
          <a:prstGeom prst="downArrow">
            <a:avLst/>
          </a:pr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79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064500" y="466090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σ</a:t>
            </a:r>
            <a:r>
              <a:rPr lang="es-ES_tradnl" baseline="-25000"/>
              <a:t>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860800" y="4089400"/>
            <a:ext cx="213360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_tradnl" i="1"/>
              <a:t>p</a:t>
            </a:r>
            <a:r>
              <a:rPr lang="es-ES_tradnl"/>
              <a:t> = 1 kbar</a:t>
            </a:r>
          </a:p>
          <a:p>
            <a:pPr algn="r"/>
            <a:r>
              <a:rPr lang="es-ES_tradnl" i="1"/>
              <a:t>p</a:t>
            </a:r>
            <a:r>
              <a:rPr lang="es-ES_tradnl"/>
              <a:t> = 2 kbar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051300" y="4289420"/>
            <a:ext cx="8001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4064000" y="4538658"/>
            <a:ext cx="800100" cy="0"/>
          </a:xfrm>
          <a:prstGeom prst="line">
            <a:avLst/>
          </a:prstGeom>
          <a:noFill/>
          <a:ln w="2857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8200" y="215900"/>
            <a:ext cx="2908300" cy="83099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s-ES_tradnl"/>
              <a:t>2 SERIES DE ENSAYOS DE DEFORMACION CON MARMOL</a:t>
            </a: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>
            <a:off x="6591300" y="1028700"/>
            <a:ext cx="533400" cy="86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1881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sp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6456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Freeform 6"/>
          <p:cNvSpPr>
            <a:spLocks/>
          </p:cNvSpPr>
          <p:nvPr/>
        </p:nvSpPr>
        <p:spPr bwMode="auto">
          <a:xfrm>
            <a:off x="2527300" y="4279900"/>
            <a:ext cx="3771900" cy="622300"/>
          </a:xfrm>
          <a:custGeom>
            <a:avLst/>
            <a:gdLst>
              <a:gd name="T0" fmla="*/ 0 w 2376"/>
              <a:gd name="T1" fmla="*/ 392 h 392"/>
              <a:gd name="T2" fmla="*/ 96 w 2376"/>
              <a:gd name="T3" fmla="*/ 128 h 392"/>
              <a:gd name="T4" fmla="*/ 272 w 2376"/>
              <a:gd name="T5" fmla="*/ 80 h 392"/>
              <a:gd name="T6" fmla="*/ 792 w 2376"/>
              <a:gd name="T7" fmla="*/ 40 h 392"/>
              <a:gd name="T8" fmla="*/ 2376 w 2376"/>
              <a:gd name="T9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6" h="392">
                <a:moveTo>
                  <a:pt x="0" y="392"/>
                </a:moveTo>
                <a:cubicBezTo>
                  <a:pt x="25" y="286"/>
                  <a:pt x="51" y="180"/>
                  <a:pt x="96" y="128"/>
                </a:cubicBezTo>
                <a:cubicBezTo>
                  <a:pt x="141" y="76"/>
                  <a:pt x="156" y="95"/>
                  <a:pt x="272" y="80"/>
                </a:cubicBezTo>
                <a:cubicBezTo>
                  <a:pt x="388" y="65"/>
                  <a:pt x="441" y="53"/>
                  <a:pt x="792" y="40"/>
                </a:cubicBezTo>
                <a:cubicBezTo>
                  <a:pt x="1143" y="27"/>
                  <a:pt x="1759" y="13"/>
                  <a:pt x="2376" y="0"/>
                </a:cubicBezTo>
              </a:path>
            </a:pathLst>
          </a:custGeom>
          <a:noFill/>
          <a:ln w="5715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73735" name="Freeform 7"/>
          <p:cNvSpPr>
            <a:spLocks/>
          </p:cNvSpPr>
          <p:nvPr/>
        </p:nvSpPr>
        <p:spPr bwMode="auto">
          <a:xfrm>
            <a:off x="2463800" y="1358900"/>
            <a:ext cx="3810000" cy="1193800"/>
          </a:xfrm>
          <a:custGeom>
            <a:avLst/>
            <a:gdLst>
              <a:gd name="T0" fmla="*/ 0 w 2400"/>
              <a:gd name="T1" fmla="*/ 752 h 752"/>
              <a:gd name="T2" fmla="*/ 56 w 2400"/>
              <a:gd name="T3" fmla="*/ 384 h 752"/>
              <a:gd name="T4" fmla="*/ 152 w 2400"/>
              <a:gd name="T5" fmla="*/ 208 h 752"/>
              <a:gd name="T6" fmla="*/ 280 w 2400"/>
              <a:gd name="T7" fmla="*/ 120 h 752"/>
              <a:gd name="T8" fmla="*/ 496 w 2400"/>
              <a:gd name="T9" fmla="*/ 80 h 752"/>
              <a:gd name="T10" fmla="*/ 1312 w 2400"/>
              <a:gd name="T11" fmla="*/ 32 h 752"/>
              <a:gd name="T12" fmla="*/ 2400 w 2400"/>
              <a:gd name="T13" fmla="*/ 0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0" h="752">
                <a:moveTo>
                  <a:pt x="0" y="752"/>
                </a:moveTo>
                <a:cubicBezTo>
                  <a:pt x="15" y="613"/>
                  <a:pt x="31" y="475"/>
                  <a:pt x="56" y="384"/>
                </a:cubicBezTo>
                <a:cubicBezTo>
                  <a:pt x="81" y="293"/>
                  <a:pt x="115" y="252"/>
                  <a:pt x="152" y="208"/>
                </a:cubicBezTo>
                <a:cubicBezTo>
                  <a:pt x="189" y="164"/>
                  <a:pt x="223" y="141"/>
                  <a:pt x="280" y="120"/>
                </a:cubicBezTo>
                <a:cubicBezTo>
                  <a:pt x="337" y="99"/>
                  <a:pt x="324" y="95"/>
                  <a:pt x="496" y="80"/>
                </a:cubicBezTo>
                <a:cubicBezTo>
                  <a:pt x="668" y="65"/>
                  <a:pt x="995" y="45"/>
                  <a:pt x="1312" y="32"/>
                </a:cubicBezTo>
                <a:cubicBezTo>
                  <a:pt x="1629" y="19"/>
                  <a:pt x="2014" y="9"/>
                  <a:pt x="2400" y="0"/>
                </a:cubicBezTo>
              </a:path>
            </a:pathLst>
          </a:custGeom>
          <a:noFill/>
          <a:ln w="5715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H="1">
            <a:off x="1295400" y="4292600"/>
            <a:ext cx="4978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H="1">
            <a:off x="1308100" y="1346200"/>
            <a:ext cx="48895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449263" y="1131888"/>
            <a:ext cx="900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/>
              <a:t>0,6  kbar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484188" y="4027488"/>
            <a:ext cx="849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/>
              <a:t>0,4 kbar</a:t>
            </a:r>
          </a:p>
        </p:txBody>
      </p:sp>
      <p:sp>
        <p:nvSpPr>
          <p:cNvPr id="7176" name="Rectángulo 2"/>
          <p:cNvSpPr>
            <a:spLocks noChangeArrowheads="1"/>
          </p:cNvSpPr>
          <p:nvPr/>
        </p:nvSpPr>
        <p:spPr bwMode="auto">
          <a:xfrm>
            <a:off x="6489700" y="1206500"/>
            <a:ext cx="723900" cy="384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s-ES" sz="1600">
              <a:latin typeface="Helvetica" charset="0"/>
            </a:endParaRPr>
          </a:p>
        </p:txBody>
      </p:sp>
      <p:sp>
        <p:nvSpPr>
          <p:cNvPr id="7181" name="CuadroTexto 1"/>
          <p:cNvSpPr txBox="1">
            <a:spLocks noChangeArrowheads="1"/>
          </p:cNvSpPr>
          <p:nvPr/>
        </p:nvSpPr>
        <p:spPr bwMode="auto">
          <a:xfrm>
            <a:off x="4698999" y="914400"/>
            <a:ext cx="100833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" sz="2400" dirty="0" err="1">
                <a:latin typeface="Chalkboard"/>
                <a:cs typeface="Chalkboard"/>
              </a:rPr>
              <a:t>700°C</a:t>
            </a:r>
            <a:endParaRPr lang="es-ES" sz="2400" dirty="0">
              <a:latin typeface="Chalkboard"/>
              <a:cs typeface="Chalkboard"/>
            </a:endParaRPr>
          </a:p>
        </p:txBody>
      </p:sp>
      <p:sp>
        <p:nvSpPr>
          <p:cNvPr id="7182" name="CuadroTexto 10"/>
          <p:cNvSpPr txBox="1">
            <a:spLocks noChangeArrowheads="1"/>
          </p:cNvSpPr>
          <p:nvPr/>
        </p:nvSpPr>
        <p:spPr bwMode="auto">
          <a:xfrm>
            <a:off x="4559371" y="3860980"/>
            <a:ext cx="1017516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_tradnl"/>
            </a:defPPr>
            <a:lvl1pPr>
              <a:defRPr sz="2400">
                <a:latin typeface="Chalkboard"/>
                <a:cs typeface="Chalkboard"/>
              </a:defRPr>
            </a:lvl1pPr>
            <a:lvl2pPr marL="742950" indent="-285750">
              <a:defRPr sz="1400">
                <a:latin typeface="Times New Roman" charset="0"/>
              </a:defRPr>
            </a:lvl2pPr>
            <a:lvl3pPr marL="1143000" indent="-228600">
              <a:defRPr sz="1400">
                <a:latin typeface="Times New Roman" charset="0"/>
              </a:defRPr>
            </a:lvl3pPr>
            <a:lvl4pPr marL="1600200" indent="-228600">
              <a:defRPr sz="1400">
                <a:latin typeface="Times New Roman" charset="0"/>
              </a:defRPr>
            </a:lvl4pPr>
            <a:lvl5pPr marL="2057400" indent="-228600">
              <a:defRPr sz="1400"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latin typeface="Times New Roman" charset="0"/>
              </a:defRPr>
            </a:lvl9pPr>
          </a:lstStyle>
          <a:p>
            <a:r>
              <a:rPr lang="es-ES" dirty="0" err="1"/>
              <a:t>800°C</a:t>
            </a:r>
            <a:endParaRPr lang="es-ES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2779713" y="2674938"/>
            <a:ext cx="5157787" cy="70788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Influencia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 de la </a:t>
            </a:r>
            <a:r>
              <a:rPr lang="en-US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temperatura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 y de 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en-US" sz="2000" dirty="0" err="1">
                <a:solidFill>
                  <a:schemeClr val="bg1"/>
                </a:solidFill>
                <a:latin typeface="Helvetica"/>
                <a:cs typeface="Helvetica"/>
              </a:rPr>
              <a:t>velocidad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Helvetica"/>
                <a:cs typeface="Helvetica"/>
              </a:rPr>
              <a:t>deformación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 (strain rate)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615238" y="1106488"/>
            <a:ext cx="152876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/>
              <a:t>(a) : mas </a:t>
            </a:r>
            <a:r>
              <a:rPr lang="en-US" sz="1600" dirty="0" err="1"/>
              <a:t>rápido</a:t>
            </a:r>
            <a:r>
              <a:rPr lang="en-US" sz="1600" dirty="0"/>
              <a:t> </a:t>
            </a:r>
          </a:p>
          <a:p>
            <a:pPr eaLnBrk="0" hangingPunct="0">
              <a:defRPr/>
            </a:pPr>
            <a:r>
              <a:rPr lang="en-US" sz="1600" dirty="0"/>
              <a:t>(d) : mas lento </a:t>
            </a:r>
          </a:p>
          <a:p>
            <a:pPr marL="342900" indent="-342900" eaLnBrk="0" hangingPunct="0">
              <a:buFontTx/>
              <a:buAutoNum type="alphaLcParenBoth"/>
              <a:defRPr/>
            </a:pPr>
            <a:endParaRPr lang="en-US" sz="1600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615238" y="4214813"/>
            <a:ext cx="15287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/>
              <a:t>(a) : mas rápido </a:t>
            </a:r>
          </a:p>
          <a:p>
            <a:pPr eaLnBrk="0" hangingPunct="0">
              <a:defRPr/>
            </a:pPr>
            <a:r>
              <a:rPr lang="en-US" sz="1600"/>
              <a:t>(d) : mas lento </a:t>
            </a:r>
          </a:p>
          <a:p>
            <a:pPr marL="342900" indent="-342900" eaLnBrk="0" hangingPunct="0">
              <a:buFontTx/>
              <a:buAutoNum type="alphaLcParenBoth"/>
              <a:defRPr/>
            </a:pPr>
            <a:endParaRPr lang="en-US" sz="1600"/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 flipV="1">
            <a:off x="6616700" y="3911600"/>
            <a:ext cx="977900" cy="40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onector recto de flecha 19"/>
          <p:cNvCxnSpPr/>
          <p:nvPr/>
        </p:nvCxnSpPr>
        <p:spPr bwMode="auto">
          <a:xfrm flipH="1" flipV="1">
            <a:off x="6197600" y="787400"/>
            <a:ext cx="1485900" cy="469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ector recto de flecha 21"/>
          <p:cNvCxnSpPr/>
          <p:nvPr/>
        </p:nvCxnSpPr>
        <p:spPr bwMode="auto">
          <a:xfrm flipH="1">
            <a:off x="6108700" y="4597400"/>
            <a:ext cx="1485900" cy="241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ector recto de flecha 23"/>
          <p:cNvCxnSpPr/>
          <p:nvPr/>
        </p:nvCxnSpPr>
        <p:spPr bwMode="auto">
          <a:xfrm flipH="1">
            <a:off x="5969000" y="1562100"/>
            <a:ext cx="1625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19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n 1" descr="WET DRY QUART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363538"/>
            <a:ext cx="6223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235200" y="304270"/>
            <a:ext cx="5880100" cy="4001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defRPr sz="20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err="1" smtClean="0"/>
              <a:t>influencia</a:t>
            </a:r>
            <a:r>
              <a:rPr lang="en-US" dirty="0" smtClean="0"/>
              <a:t> </a:t>
            </a:r>
            <a:r>
              <a:rPr lang="en-US" dirty="0"/>
              <a:t>de la </a:t>
            </a:r>
            <a:r>
              <a:rPr lang="en-US" dirty="0" err="1"/>
              <a:t>temperatura</a:t>
            </a:r>
            <a:r>
              <a:rPr lang="en-US" dirty="0"/>
              <a:t> y del </a:t>
            </a:r>
            <a:r>
              <a:rPr lang="en-US" dirty="0" err="1"/>
              <a:t>agua</a:t>
            </a:r>
          </a:p>
        </p:txBody>
      </p:sp>
      <p:sp>
        <p:nvSpPr>
          <p:cNvPr id="8195" name="CuadroTexto 2"/>
          <p:cNvSpPr txBox="1">
            <a:spLocks noChangeArrowheads="1"/>
          </p:cNvSpPr>
          <p:nvPr/>
        </p:nvSpPr>
        <p:spPr bwMode="auto">
          <a:xfrm>
            <a:off x="1041400" y="5765800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s-ES_tradnl">
                <a:latin typeface="Chalkboard" charset="0"/>
                <a:cs typeface="Chalkboard" charset="0"/>
              </a:rPr>
              <a:t>2</a:t>
            </a:r>
          </a:p>
        </p:txBody>
      </p:sp>
      <p:cxnSp>
        <p:nvCxnSpPr>
          <p:cNvPr id="8196" name="Conector recto 6"/>
          <p:cNvCxnSpPr>
            <a:cxnSpLocks noChangeShapeType="1"/>
          </p:cNvCxnSpPr>
          <p:nvPr/>
        </p:nvCxnSpPr>
        <p:spPr bwMode="auto">
          <a:xfrm flipH="1">
            <a:off x="1320800" y="5943600"/>
            <a:ext cx="1168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8197" name="Conector recto 9"/>
          <p:cNvCxnSpPr>
            <a:cxnSpLocks noChangeShapeType="1"/>
          </p:cNvCxnSpPr>
          <p:nvPr/>
        </p:nvCxnSpPr>
        <p:spPr bwMode="auto">
          <a:xfrm flipH="1">
            <a:off x="1658938" y="3987800"/>
            <a:ext cx="2176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8198" name="Elipse 10"/>
          <p:cNvSpPr>
            <a:spLocks noChangeArrowheads="1"/>
          </p:cNvSpPr>
          <p:nvPr/>
        </p:nvSpPr>
        <p:spPr bwMode="auto">
          <a:xfrm>
            <a:off x="4259263" y="3624263"/>
            <a:ext cx="1133475" cy="338137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s-ES_tradnl" sz="1600">
              <a:latin typeface="Helvetica" charset="0"/>
            </a:endParaRPr>
          </a:p>
        </p:txBody>
      </p:sp>
      <p:sp>
        <p:nvSpPr>
          <p:cNvPr id="8199" name="Elipse 12"/>
          <p:cNvSpPr>
            <a:spLocks noChangeArrowheads="1"/>
          </p:cNvSpPr>
          <p:nvPr/>
        </p:nvSpPr>
        <p:spPr bwMode="auto">
          <a:xfrm>
            <a:off x="2760133" y="5580062"/>
            <a:ext cx="1135063" cy="338137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s-ES_tradnl" sz="1600">
              <a:latin typeface="Helvetica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5753101" y="4419070"/>
            <a:ext cx="3149599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smtClean="0">
                <a:latin typeface="Chalkboard"/>
                <a:cs typeface="Chalkboard"/>
              </a:rPr>
              <a:t>la </a:t>
            </a:r>
            <a:r>
              <a:rPr lang="en-US" sz="1800" dirty="0" err="1" smtClean="0">
                <a:latin typeface="Chalkboard"/>
                <a:cs typeface="Chalkboard"/>
              </a:rPr>
              <a:t>resistencia</a:t>
            </a:r>
            <a:r>
              <a:rPr lang="en-US" sz="1800" dirty="0" smtClean="0">
                <a:latin typeface="Chalkboard"/>
                <a:cs typeface="Chalkboard"/>
              </a:rPr>
              <a:t> de </a:t>
            </a:r>
            <a:r>
              <a:rPr lang="en-US" sz="1800" dirty="0" err="1" smtClean="0">
                <a:latin typeface="Chalkboard"/>
                <a:cs typeface="Chalkboard"/>
              </a:rPr>
              <a:t>cuarzo</a:t>
            </a:r>
            <a:r>
              <a:rPr lang="en-US" sz="1800" dirty="0" smtClean="0">
                <a:latin typeface="Chalkboard"/>
                <a:cs typeface="Chalkboard"/>
              </a:rPr>
              <a:t> se reduce 10x </a:t>
            </a:r>
            <a:r>
              <a:rPr lang="en-US" sz="1800" dirty="0" err="1" smtClean="0">
                <a:latin typeface="Chalkboard"/>
                <a:cs typeface="Chalkboard"/>
              </a:rPr>
              <a:t>añadiendo</a:t>
            </a:r>
            <a:r>
              <a:rPr lang="en-US" sz="1800" dirty="0" smtClean="0">
                <a:latin typeface="Chalkboard"/>
                <a:cs typeface="Chalkboard"/>
              </a:rPr>
              <a:t> un </a:t>
            </a:r>
            <a:r>
              <a:rPr lang="en-US" sz="1800" dirty="0" err="1" smtClean="0">
                <a:latin typeface="Chalkboard"/>
                <a:cs typeface="Chalkboard"/>
              </a:rPr>
              <a:t>poco</a:t>
            </a:r>
            <a:r>
              <a:rPr lang="en-US" sz="1800" dirty="0" smtClean="0">
                <a:latin typeface="Chalkboard"/>
                <a:cs typeface="Chalkboard"/>
              </a:rPr>
              <a:t> de </a:t>
            </a:r>
            <a:r>
              <a:rPr lang="en-US" sz="1800" dirty="0" err="1" smtClean="0">
                <a:latin typeface="Chalkboard"/>
                <a:cs typeface="Chalkboard"/>
              </a:rPr>
              <a:t>agua</a:t>
            </a:r>
            <a:r>
              <a:rPr lang="en-US" sz="1800" dirty="0" smtClean="0">
                <a:latin typeface="Chalkboard"/>
                <a:cs typeface="Chalkboard"/>
              </a:rPr>
              <a:t> !</a:t>
            </a: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 flipV="1">
            <a:off x="5321300" y="4089400"/>
            <a:ext cx="317500" cy="469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Conector recto de flecha 5"/>
          <p:cNvCxnSpPr/>
          <p:nvPr/>
        </p:nvCxnSpPr>
        <p:spPr bwMode="auto">
          <a:xfrm flipH="1">
            <a:off x="3848100" y="4991100"/>
            <a:ext cx="1803400" cy="55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0697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7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79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6670</TotalTime>
  <Words>671</Words>
  <Application>Microsoft Macintosh PowerPoint</Application>
  <PresentationFormat>Presentación en pantalla (4:3)</PresentationFormat>
  <Paragraphs>152</Paragraphs>
  <Slides>26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372</cp:revision>
  <cp:lastPrinted>2013-11-10T16:01:49Z</cp:lastPrinted>
  <dcterms:created xsi:type="dcterms:W3CDTF">2013-11-10T15:55:08Z</dcterms:created>
  <dcterms:modified xsi:type="dcterms:W3CDTF">2023-10-23T08:03:23Z</dcterms:modified>
</cp:coreProperties>
</file>