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4v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4"/>
  </p:notesMasterIdLst>
  <p:sldIdLst>
    <p:sldId id="333" r:id="rId2"/>
    <p:sldId id="328" r:id="rId3"/>
    <p:sldId id="329" r:id="rId4"/>
    <p:sldId id="266" r:id="rId5"/>
    <p:sldId id="305" r:id="rId6"/>
    <p:sldId id="300" r:id="rId7"/>
    <p:sldId id="268" r:id="rId8"/>
    <p:sldId id="279" r:id="rId9"/>
    <p:sldId id="322" r:id="rId10"/>
    <p:sldId id="327" r:id="rId11"/>
    <p:sldId id="288" r:id="rId12"/>
    <p:sldId id="307" r:id="rId13"/>
    <p:sldId id="308" r:id="rId14"/>
    <p:sldId id="312" r:id="rId15"/>
    <p:sldId id="304" r:id="rId16"/>
    <p:sldId id="332" r:id="rId17"/>
    <p:sldId id="272" r:id="rId18"/>
    <p:sldId id="303" r:id="rId19"/>
    <p:sldId id="331" r:id="rId20"/>
    <p:sldId id="339" r:id="rId21"/>
    <p:sldId id="340" r:id="rId22"/>
    <p:sldId id="341" r:id="rId23"/>
    <p:sldId id="342" r:id="rId24"/>
    <p:sldId id="343" r:id="rId25"/>
    <p:sldId id="311" r:id="rId26"/>
    <p:sldId id="344" r:id="rId27"/>
    <p:sldId id="345" r:id="rId28"/>
    <p:sldId id="346" r:id="rId29"/>
    <p:sldId id="334" r:id="rId30"/>
    <p:sldId id="335" r:id="rId31"/>
    <p:sldId id="347" r:id="rId32"/>
    <p:sldId id="349" r:id="rId33"/>
  </p:sldIdLst>
  <p:sldSz cx="9144000" cy="6858000" type="screen4x3"/>
  <p:notesSz cx="6858000" cy="9144000"/>
  <p:defaultTextStyle>
    <a:defPPr>
      <a:defRPr lang="es-ES_tradnl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E14"/>
    <a:srgbClr val="4E7C24"/>
    <a:srgbClr val="FFC590"/>
    <a:srgbClr val="FF0290"/>
    <a:srgbClr val="FF8000"/>
    <a:srgbClr val="B0E1AC"/>
    <a:srgbClr val="0000FF"/>
    <a:srgbClr val="FFFF00"/>
    <a:srgbClr val="F4F4F4"/>
    <a:srgbClr val="4F6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93" autoAdjust="0"/>
    <p:restoredTop sz="90929"/>
  </p:normalViewPr>
  <p:slideViewPr>
    <p:cSldViewPr snapToGrid="0">
      <p:cViewPr>
        <p:scale>
          <a:sx n="100" d="100"/>
          <a:sy n="100" d="100"/>
        </p:scale>
        <p:origin x="-3864" y="-7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7" d="100"/>
        <a:sy n="7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16388" name="Placeholder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fld id="{82B6AE6E-014E-498E-8400-8F06C7A1FCF3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443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9CB9D6-C2EE-4B62-BCF6-C28945838214}" type="slidenum">
              <a:rPr lang="en-US"/>
              <a:pPr/>
              <a:t>3</a:t>
            </a:fld>
            <a:endParaRPr lang="en-US"/>
          </a:p>
        </p:txBody>
      </p:sp>
      <p:sp>
        <p:nvSpPr>
          <p:cNvPr id="17410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4C585D-0936-451B-B6BD-768623906A3F}" type="slidenum">
              <a:rPr lang="en-US"/>
              <a:pPr/>
              <a:t>22</a:t>
            </a:fld>
            <a:endParaRPr lang="en-US"/>
          </a:p>
        </p:txBody>
      </p:sp>
      <p:sp>
        <p:nvSpPr>
          <p:cNvPr id="4198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EE9DE7-489E-4C2E-82E2-02AE1FB39F09}" type="slidenum">
              <a:rPr lang="en-US"/>
              <a:pPr/>
              <a:t>23</a:t>
            </a:fld>
            <a:endParaRPr lang="en-US"/>
          </a:p>
        </p:txBody>
      </p:sp>
      <p:sp>
        <p:nvSpPr>
          <p:cNvPr id="4608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F2547E-5EBF-4DA9-A753-C52A7B36068E}" type="slidenum">
              <a:rPr lang="en-US"/>
              <a:pPr/>
              <a:t>24</a:t>
            </a:fld>
            <a:endParaRPr lang="en-US"/>
          </a:p>
        </p:txBody>
      </p:sp>
      <p:sp>
        <p:nvSpPr>
          <p:cNvPr id="48130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0AD676-B18A-4DF7-8BF3-305AA753E76F}" type="slidenum">
              <a:rPr lang="en-US"/>
              <a:pPr/>
              <a:t>26</a:t>
            </a:fld>
            <a:endParaRPr lang="en-US"/>
          </a:p>
        </p:txBody>
      </p:sp>
      <p:sp>
        <p:nvSpPr>
          <p:cNvPr id="53250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7951CE-7ABD-4442-B090-B166D0AC2971}" type="slidenum">
              <a:rPr lang="en-US"/>
              <a:pPr/>
              <a:t>27</a:t>
            </a:fld>
            <a:endParaRPr lang="en-US"/>
          </a:p>
        </p:txBody>
      </p:sp>
      <p:sp>
        <p:nvSpPr>
          <p:cNvPr id="58370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BA5EFE-89B9-4F68-BC3C-5546E4077621}" type="slidenum">
              <a:rPr lang="en-US"/>
              <a:pPr/>
              <a:t>28</a:t>
            </a:fld>
            <a:endParaRPr lang="en-US"/>
          </a:p>
        </p:txBody>
      </p:sp>
      <p:sp>
        <p:nvSpPr>
          <p:cNvPr id="59394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C766CC-DDD5-47DF-A256-5CD813D4024B}" type="slidenum">
              <a:rPr lang="en-US"/>
              <a:pPr/>
              <a:t>31</a:t>
            </a:fld>
            <a:endParaRPr lang="en-US"/>
          </a:p>
        </p:txBody>
      </p:sp>
      <p:sp>
        <p:nvSpPr>
          <p:cNvPr id="80898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D19B7F-7AAB-4FD2-B641-5691AB02C53D}" type="slidenum">
              <a:rPr lang="en-US"/>
              <a:pPr/>
              <a:t>32</a:t>
            </a:fld>
            <a:endParaRPr lang="en-US"/>
          </a:p>
        </p:txBody>
      </p:sp>
      <p:sp>
        <p:nvSpPr>
          <p:cNvPr id="60418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EBAA3A-A4FD-4177-B57B-2BDBAEEBE13B}" type="slidenum">
              <a:rPr lang="en-US"/>
              <a:pPr/>
              <a:t>4</a:t>
            </a:fld>
            <a:endParaRPr lang="en-US"/>
          </a:p>
        </p:txBody>
      </p:sp>
      <p:sp>
        <p:nvSpPr>
          <p:cNvPr id="19458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B0C366-0EB4-46F4-AF29-2A5306486DEE}" type="slidenum">
              <a:rPr lang="en-US"/>
              <a:pPr/>
              <a:t>7</a:t>
            </a:fld>
            <a:endParaRPr lang="en-US"/>
          </a:p>
        </p:txBody>
      </p:sp>
      <p:sp>
        <p:nvSpPr>
          <p:cNvPr id="28674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D5D9BD-7942-4238-8132-F882C0F4F162}" type="slidenum">
              <a:rPr lang="en-US"/>
              <a:pPr/>
              <a:t>8</a:t>
            </a:fld>
            <a:endParaRPr lang="en-US"/>
          </a:p>
        </p:txBody>
      </p:sp>
      <p:sp>
        <p:nvSpPr>
          <p:cNvPr id="54274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41E937-01C0-4B70-9603-AB1920544322}" type="slidenum">
              <a:rPr lang="en-US"/>
              <a:pPr/>
              <a:t>9</a:t>
            </a:fld>
            <a:endParaRPr lang="en-US"/>
          </a:p>
        </p:txBody>
      </p:sp>
      <p:sp>
        <p:nvSpPr>
          <p:cNvPr id="7270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63A4F5-0839-46EF-BE04-CB9640BDF0F6}" type="slidenum">
              <a:rPr lang="en-US"/>
              <a:pPr/>
              <a:t>11</a:t>
            </a:fld>
            <a:endParaRPr lang="en-US"/>
          </a:p>
        </p:txBody>
      </p:sp>
      <p:sp>
        <p:nvSpPr>
          <p:cNvPr id="6758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9BDA1E-38FF-4D9A-B462-861634B29DE9}" type="slidenum">
              <a:rPr lang="en-US"/>
              <a:pPr/>
              <a:t>17</a:t>
            </a:fld>
            <a:endParaRPr lang="en-US"/>
          </a:p>
        </p:txBody>
      </p:sp>
      <p:sp>
        <p:nvSpPr>
          <p:cNvPr id="34818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578823-AA1C-4FA2-953C-0CD5E1C5B415}" type="slidenum">
              <a:rPr lang="en-US"/>
              <a:pPr/>
              <a:t>20</a:t>
            </a:fld>
            <a:endParaRPr lang="en-US"/>
          </a:p>
        </p:txBody>
      </p:sp>
      <p:sp>
        <p:nvSpPr>
          <p:cNvPr id="64514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DAE3F9-FA5C-4819-8F96-1667C8F027F7}" type="slidenum">
              <a:rPr lang="en-US"/>
              <a:pPr/>
              <a:t>21</a:t>
            </a:fld>
            <a:endParaRPr lang="en-US"/>
          </a:p>
        </p:txBody>
      </p:sp>
      <p:sp>
        <p:nvSpPr>
          <p:cNvPr id="45058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71F8F8-32EA-479E-B780-AD010BA9F0EA}" type="slidenum">
              <a:rPr lang="es-ES_tradnl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22F334-8291-4D42-9460-AD2C08974DA1}" type="slidenum">
              <a:rPr lang="es-ES_tradnl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06E8A-3267-4FDC-98F9-8948F2ADC15B}" type="slidenum">
              <a:rPr lang="es-ES_tradnl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1EE742-9F96-45BA-A09A-D847D0446FB0}" type="slidenum">
              <a:rPr lang="es-ES_tradnl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29321C-724C-4F57-A335-D998800D0E94}" type="slidenum">
              <a:rPr lang="es-ES_tradnl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7CD640-33A3-4CE7-9530-0FBE7BFEC73A}" type="slidenum">
              <a:rPr lang="es-ES_tradnl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6DFB02-0799-400E-829F-02F86A222D47}" type="slidenum">
              <a:rPr lang="es-ES_tradnl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431275-9678-44B6-B150-FDBD2E8E8C93}" type="slidenum">
              <a:rPr lang="es-ES_tradnl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1C8701-5FBB-436A-879A-52708AA8A124}" type="slidenum">
              <a:rPr lang="es-ES_tradnl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8461FD-0AA6-4655-BC3C-8C0D89AF113B}" type="slidenum">
              <a:rPr lang="es-ES_tradnl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A9929B-A8E3-4826-A0FC-D2D727E8E70D}" type="slidenum">
              <a:rPr lang="es-ES_tradnl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s-ES_trad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s-ES_trad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16229873-4B5B-4EC8-8C31-6F55C7112ECF}" type="slidenum">
              <a:rPr lang="es-ES_tradnl"/>
              <a:pPr/>
              <a:t>‹Nr.›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hyperlink" Target="https://www.virtualmicroscope.org/content/uk-virtual-microscop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png"/><Relationship Id="rId5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2.jpg"/><Relationship Id="rId6" Type="http://schemas.openxmlformats.org/officeDocument/2006/relationships/image" Target="../media/image3.jpe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4024" b="3880"/>
          <a:stretch/>
        </p:blipFill>
        <p:spPr>
          <a:xfrm>
            <a:off x="0" y="2120900"/>
            <a:ext cx="9144000" cy="26162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044700" y="406401"/>
            <a:ext cx="523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000">
                <a:solidFill>
                  <a:schemeClr val="bg1"/>
                </a:solidFill>
                <a:latin typeface="Verdana"/>
                <a:cs typeface="Verdana"/>
              </a:rPr>
              <a:t>METAMORPHISMO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6337300" y="478790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>
                <a:solidFill>
                  <a:srgbClr val="FFFFFF"/>
                </a:solidFill>
              </a:rPr>
              <a:t>M.C. Escher</a:t>
            </a:r>
          </a:p>
        </p:txBody>
      </p:sp>
    </p:spTree>
    <p:extLst>
      <p:ext uri="{BB962C8B-B14F-4D97-AF65-F5344CB8AC3E}">
        <p14:creationId xmlns:p14="http://schemas.microsoft.com/office/powerpoint/2010/main" val="4091152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>
                <a:solidFill>
                  <a:srgbClr val="FF0000"/>
                </a:solidFill>
              </a:rPr>
              <a:t>Facies </a:t>
            </a:r>
            <a:r>
              <a:rPr lang="es-ES" sz="3600" dirty="0" err="1">
                <a:solidFill>
                  <a:srgbClr val="FF0000"/>
                </a:solidFill>
              </a:rPr>
              <a:t>metamorficos</a:t>
            </a:r>
            <a:r>
              <a:rPr lang="es-ES" sz="3600" dirty="0">
                <a:solidFill>
                  <a:srgbClr val="FF0000"/>
                </a:solidFill>
              </a:rPr>
              <a:t> y su contexto </a:t>
            </a:r>
            <a:r>
              <a:rPr lang="es-ES" sz="3600" dirty="0" err="1">
                <a:solidFill>
                  <a:srgbClr val="FF0000"/>
                </a:solidFill>
              </a:rPr>
              <a:t>geodinámico</a:t>
            </a:r>
            <a:endParaRPr lang="es-E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88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lithostatic pressure"/>
          <p:cNvPicPr>
            <a:picLocks noChangeAspect="1" noChangeArrowheads="1"/>
          </p:cNvPicPr>
          <p:nvPr/>
        </p:nvPicPr>
        <p:blipFill>
          <a:blip r:embed="rId3"/>
          <a:srcRect r="35316"/>
          <a:stretch>
            <a:fillRect/>
          </a:stretch>
        </p:blipFill>
        <p:spPr bwMode="auto">
          <a:xfrm>
            <a:off x="1020763" y="22225"/>
            <a:ext cx="5526087" cy="4297363"/>
          </a:xfrm>
          <a:prstGeom prst="rect">
            <a:avLst/>
          </a:prstGeom>
          <a:noFill/>
        </p:spPr>
      </p:pic>
      <p:sp>
        <p:nvSpPr>
          <p:cNvPr id="66574" name="AutoShape 14"/>
          <p:cNvSpPr>
            <a:spLocks noChangeArrowheads="1"/>
          </p:cNvSpPr>
          <p:nvPr/>
        </p:nvSpPr>
        <p:spPr bwMode="auto">
          <a:xfrm>
            <a:off x="1781175" y="3794125"/>
            <a:ext cx="203200" cy="182563"/>
          </a:xfrm>
          <a:prstGeom prst="cube">
            <a:avLst>
              <a:gd name="adj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halkboard"/>
              <a:cs typeface="Chalkboard"/>
            </a:endParaRPr>
          </a:p>
        </p:txBody>
      </p:sp>
      <p:sp>
        <p:nvSpPr>
          <p:cNvPr id="66575" name="Text Box 15"/>
          <p:cNvSpPr txBox="1">
            <a:spLocks noChangeArrowheads="1"/>
          </p:cNvSpPr>
          <p:nvPr/>
        </p:nvSpPr>
        <p:spPr bwMode="auto">
          <a:xfrm>
            <a:off x="350838" y="4297362"/>
            <a:ext cx="8374062" cy="23083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400" dirty="0" err="1">
                <a:solidFill>
                  <a:srgbClr val="FF0000"/>
                </a:solidFill>
                <a:latin typeface="Arial"/>
                <a:ea typeface="ＭＳ Ｐゴシック" charset="-128"/>
                <a:cs typeface="Arial"/>
              </a:rPr>
              <a:t>presión</a:t>
            </a:r>
            <a:r>
              <a:rPr lang="en-US" altLang="ja-JP" sz="2400" dirty="0">
                <a:solidFill>
                  <a:srgbClr val="FF0000"/>
                </a:solidFill>
                <a:latin typeface="Arial"/>
                <a:ea typeface="ＭＳ Ｐゴシック" charset="-128"/>
                <a:cs typeface="Arial"/>
              </a:rPr>
              <a:t> </a:t>
            </a:r>
            <a:r>
              <a:rPr lang="en-US" altLang="ja-JP" sz="2400" dirty="0" err="1">
                <a:solidFill>
                  <a:srgbClr val="FF0000"/>
                </a:solidFill>
                <a:latin typeface="Arial"/>
                <a:ea typeface="ＭＳ Ｐゴシック" charset="-128"/>
                <a:cs typeface="Arial"/>
              </a:rPr>
              <a:t>litostática</a:t>
            </a:r>
            <a:r>
              <a:rPr lang="en-US" altLang="ja-JP" sz="2400" dirty="0">
                <a:solidFill>
                  <a:srgbClr val="FF0000"/>
                </a:solidFill>
                <a:latin typeface="Arial"/>
                <a:ea typeface="ＭＳ Ｐゴシック" charset="-128"/>
                <a:cs typeface="Arial"/>
              </a:rPr>
              <a:t> </a:t>
            </a:r>
          </a:p>
          <a:p>
            <a:r>
              <a:rPr lang="en-US" altLang="ja-JP" sz="2400" dirty="0">
                <a:latin typeface="Arial"/>
                <a:ea typeface="ＭＳ Ｐゴシック" charset="-128"/>
                <a:cs typeface="Arial"/>
              </a:rPr>
              <a:t>  </a:t>
            </a:r>
            <a:r>
              <a:rPr lang="en-US" altLang="ja-JP" sz="2400" dirty="0">
                <a:latin typeface="Arial"/>
                <a:ea typeface="ＭＳ Ｐゴシック" charset="-128"/>
                <a:cs typeface="Arial"/>
                <a:sym typeface="Symbol" charset="2"/>
              </a:rPr>
              <a:t>P = </a:t>
            </a:r>
            <a:r>
              <a:rPr lang="el-GR" altLang="ja-JP" sz="2400" dirty="0" err="1">
                <a:latin typeface="Arial"/>
                <a:ea typeface="ＭＳ Ｐゴシック" charset="-128"/>
                <a:cs typeface="Arial"/>
                <a:sym typeface="Symbol" charset="2"/>
              </a:rPr>
              <a:t>ρ</a:t>
            </a:r>
            <a:r>
              <a:rPr lang="en-US" altLang="ja-JP" sz="2400" dirty="0" err="1">
                <a:latin typeface="Arial"/>
                <a:ea typeface="ＭＳ Ｐゴシック" charset="-128"/>
                <a:cs typeface="Arial"/>
              </a:rPr>
              <a:t>.g.d</a:t>
            </a:r>
            <a:endParaRPr lang="en-US" altLang="ja-JP" sz="2400" dirty="0">
              <a:latin typeface="Arial"/>
              <a:ea typeface="ＭＳ Ｐゴシック" charset="-128"/>
              <a:cs typeface="Arial"/>
            </a:endParaRPr>
          </a:p>
          <a:p>
            <a:pPr>
              <a:buFont typeface="Symbol" charset="2"/>
              <a:buChar char="r"/>
            </a:pPr>
            <a:r>
              <a:rPr lang="en-US" altLang="ja-JP" sz="1800" dirty="0">
                <a:latin typeface="Arial"/>
                <a:ea typeface="ＭＳ Ｐゴシック" charset="-128"/>
                <a:cs typeface="Arial"/>
              </a:rPr>
              <a:t> = </a:t>
            </a:r>
            <a:r>
              <a:rPr lang="en-US" altLang="ja-JP" sz="1800" dirty="0" err="1">
                <a:latin typeface="Arial"/>
                <a:ea typeface="ＭＳ Ｐゴシック" charset="-128"/>
                <a:cs typeface="Arial"/>
              </a:rPr>
              <a:t>densidad</a:t>
            </a:r>
            <a:r>
              <a:rPr lang="en-US" altLang="ja-JP" sz="1800" dirty="0">
                <a:latin typeface="Arial"/>
                <a:ea typeface="ＭＳ Ｐゴシック" charset="-128"/>
                <a:cs typeface="Arial"/>
              </a:rPr>
              <a:t> (kg/</a:t>
            </a:r>
            <a:r>
              <a:rPr lang="en-US" altLang="ja-JP" sz="1800" dirty="0" err="1">
                <a:latin typeface="Arial"/>
                <a:ea typeface="ＭＳ Ｐゴシック" charset="-128"/>
                <a:cs typeface="Arial"/>
              </a:rPr>
              <a:t>m</a:t>
            </a:r>
            <a:r>
              <a:rPr lang="en-US" altLang="ja-JP" sz="1800" baseline="30000" dirty="0" err="1">
                <a:latin typeface="Arial"/>
                <a:ea typeface="ＭＳ Ｐゴシック" charset="-128"/>
                <a:cs typeface="Arial"/>
              </a:rPr>
              <a:t>3</a:t>
            </a:r>
            <a:r>
              <a:rPr lang="en-US" altLang="ja-JP" sz="1800" dirty="0">
                <a:latin typeface="Arial"/>
                <a:ea typeface="ＭＳ Ｐゴシック" charset="-128"/>
                <a:cs typeface="Arial"/>
              </a:rPr>
              <a:t>)</a:t>
            </a:r>
          </a:p>
          <a:p>
            <a:pPr>
              <a:buFont typeface="Symbol" charset="2"/>
              <a:buNone/>
            </a:pPr>
            <a:r>
              <a:rPr lang="en-US" altLang="ja-JP" sz="1800" dirty="0">
                <a:latin typeface="Arial"/>
                <a:ea typeface="ＭＳ Ｐゴシック" charset="-128"/>
                <a:cs typeface="Arial"/>
              </a:rPr>
              <a:t>g = </a:t>
            </a:r>
            <a:r>
              <a:rPr lang="en-US" altLang="ja-JP" sz="1800" dirty="0" err="1">
                <a:latin typeface="Arial"/>
                <a:ea typeface="ＭＳ Ｐゴシック" charset="-128"/>
                <a:cs typeface="Arial"/>
              </a:rPr>
              <a:t>gravedad</a:t>
            </a:r>
            <a:r>
              <a:rPr lang="en-US" altLang="ja-JP" sz="1800" dirty="0">
                <a:latin typeface="Arial"/>
                <a:ea typeface="ＭＳ Ｐゴシック" charset="-128"/>
                <a:cs typeface="Arial"/>
              </a:rPr>
              <a:t> = 9,8 N/kg</a:t>
            </a:r>
          </a:p>
          <a:p>
            <a:pPr>
              <a:buFont typeface="Symbol" charset="2"/>
              <a:buNone/>
            </a:pPr>
            <a:r>
              <a:rPr lang="en-US" altLang="ja-JP" sz="1800" dirty="0">
                <a:latin typeface="Arial"/>
                <a:ea typeface="ＭＳ Ｐゴシック" charset="-128"/>
                <a:cs typeface="Arial"/>
              </a:rPr>
              <a:t>d = </a:t>
            </a:r>
            <a:r>
              <a:rPr lang="en-US" altLang="ja-JP" sz="1800" dirty="0" err="1">
                <a:latin typeface="Arial"/>
                <a:ea typeface="ＭＳ Ｐゴシック" charset="-128"/>
                <a:cs typeface="Arial"/>
              </a:rPr>
              <a:t>profundidad</a:t>
            </a:r>
            <a:r>
              <a:rPr lang="en-US" altLang="ja-JP" sz="1800" dirty="0">
                <a:latin typeface="Arial"/>
                <a:ea typeface="ＭＳ Ｐゴシック" charset="-128"/>
                <a:cs typeface="Arial"/>
              </a:rPr>
              <a:t> (m)</a:t>
            </a:r>
          </a:p>
          <a:p>
            <a:pPr>
              <a:buFont typeface="Symbol" charset="2"/>
              <a:buNone/>
            </a:pPr>
            <a:endParaRPr lang="en-US" altLang="ja-JP" sz="1400" dirty="0" smtClean="0">
              <a:latin typeface="Arial"/>
              <a:ea typeface="ＭＳ Ｐゴシック" charset="-128"/>
              <a:cs typeface="Arial"/>
            </a:endParaRPr>
          </a:p>
          <a:p>
            <a:r>
              <a:rPr lang="en-US" sz="1400" dirty="0" smtClean="0">
                <a:latin typeface="Arial"/>
                <a:ea typeface="ＭＳ Ｐゴシック" charset="-128"/>
                <a:cs typeface="Arial"/>
              </a:rPr>
              <a:t>Ejemplo: Presión litostática a </a:t>
            </a:r>
            <a:r>
              <a:rPr lang="en-US" sz="1400" dirty="0">
                <a:latin typeface="Arial"/>
                <a:ea typeface="ＭＳ Ｐゴシック" charset="-128"/>
                <a:cs typeface="Arial"/>
              </a:rPr>
              <a:t>10 km de profundidad: </a:t>
            </a:r>
          </a:p>
          <a:p>
            <a:r>
              <a:rPr lang="en-US" sz="1400" dirty="0" smtClean="0">
                <a:latin typeface="Arial"/>
                <a:ea typeface="ＭＳ Ｐゴシック" charset="-128"/>
                <a:cs typeface="Arial"/>
              </a:rPr>
              <a:t>P </a:t>
            </a:r>
            <a:r>
              <a:rPr lang="en-US" sz="1400" dirty="0">
                <a:latin typeface="Arial"/>
                <a:ea typeface="ＭＳ Ｐゴシック" charset="-128"/>
                <a:cs typeface="Arial"/>
              </a:rPr>
              <a:t>= 2800 x 9,8 x 10000 </a:t>
            </a:r>
            <a:r>
              <a:rPr lang="en-US" sz="1400" dirty="0" smtClean="0">
                <a:latin typeface="Arial"/>
                <a:ea typeface="ＭＳ Ｐゴシック" charset="-128"/>
                <a:cs typeface="Arial"/>
              </a:rPr>
              <a:t>= 2,75 x 10</a:t>
            </a:r>
            <a:r>
              <a:rPr lang="en-US" sz="1400" baseline="30000" dirty="0" smtClean="0">
                <a:latin typeface="Arial"/>
                <a:ea typeface="ＭＳ Ｐゴシック" charset="-128"/>
                <a:cs typeface="Arial"/>
              </a:rPr>
              <a:t>8</a:t>
            </a:r>
            <a:r>
              <a:rPr lang="en-US" sz="1400" dirty="0" smtClean="0">
                <a:latin typeface="Arial"/>
                <a:ea typeface="ＭＳ Ｐゴシック" charset="-128"/>
                <a:cs typeface="Arial"/>
              </a:rPr>
              <a:t> Pa (1Pa = 1 </a:t>
            </a:r>
            <a:r>
              <a:rPr lang="en-US" sz="1400" dirty="0">
                <a:latin typeface="Arial"/>
                <a:ea typeface="ＭＳ Ｐゴシック" charset="-128"/>
                <a:cs typeface="Arial"/>
              </a:rPr>
              <a:t>N/m</a:t>
            </a:r>
            <a:r>
              <a:rPr lang="en-US" sz="1400" baseline="30000" dirty="0">
                <a:latin typeface="Arial"/>
                <a:ea typeface="ＭＳ Ｐゴシック" charset="-128"/>
                <a:cs typeface="Arial"/>
              </a:rPr>
              <a:t>2</a:t>
            </a:r>
            <a:r>
              <a:rPr lang="en-US" sz="1400" dirty="0">
                <a:latin typeface="Arial"/>
                <a:ea typeface="ＭＳ Ｐゴシック" charset="-128"/>
                <a:cs typeface="Arial"/>
              </a:rPr>
              <a:t>) 	</a:t>
            </a:r>
            <a:r>
              <a:rPr lang="en-US" sz="1400" dirty="0" smtClean="0">
                <a:latin typeface="Arial"/>
                <a:ea typeface="ＭＳ Ｐゴシック" charset="-128"/>
                <a:cs typeface="Arial"/>
              </a:rPr>
              <a:t>= </a:t>
            </a:r>
            <a:r>
              <a:rPr lang="en-US" sz="1400" dirty="0">
                <a:latin typeface="Arial"/>
                <a:ea typeface="ＭＳ Ｐゴシック" charset="-128"/>
                <a:cs typeface="Arial"/>
              </a:rPr>
              <a:t>2,75 kbar   </a:t>
            </a:r>
            <a:r>
              <a:rPr lang="en-US" sz="1400" dirty="0" smtClean="0">
                <a:latin typeface="Arial"/>
                <a:ea typeface="ＭＳ Ｐゴシック" charset="-128"/>
                <a:cs typeface="Arial"/>
              </a:rPr>
              <a:t>= 0.275 </a:t>
            </a:r>
            <a:r>
              <a:rPr lang="en-US" sz="1400" dirty="0" err="1" smtClean="0">
                <a:latin typeface="Arial"/>
                <a:ea typeface="ＭＳ Ｐゴシック" charset="-128"/>
                <a:cs typeface="Arial"/>
              </a:rPr>
              <a:t>GPa</a:t>
            </a:r>
            <a:endParaRPr lang="en-US" sz="1400" dirty="0"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66577" name="Line 17"/>
          <p:cNvSpPr>
            <a:spLocks noChangeShapeType="1"/>
          </p:cNvSpPr>
          <p:nvPr/>
        </p:nvSpPr>
        <p:spPr bwMode="auto">
          <a:xfrm flipV="1">
            <a:off x="1257300" y="3930650"/>
            <a:ext cx="517525" cy="349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halkboard"/>
              <a:cs typeface="Chalkboard"/>
            </a:endParaRPr>
          </a:p>
        </p:txBody>
      </p:sp>
      <p:sp>
        <p:nvSpPr>
          <p:cNvPr id="66576" name="Rectangle 16"/>
          <p:cNvSpPr>
            <a:spLocks noChangeArrowheads="1"/>
          </p:cNvSpPr>
          <p:nvPr/>
        </p:nvSpPr>
        <p:spPr bwMode="auto">
          <a:xfrm>
            <a:off x="3489325" y="3290888"/>
            <a:ext cx="2909888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halkboard"/>
              <a:cs typeface="Chalkboard"/>
            </a:endParaRPr>
          </a:p>
        </p:txBody>
      </p:sp>
      <p:sp>
        <p:nvSpPr>
          <p:cNvPr id="2" name="Rectángulo 1"/>
          <p:cNvSpPr/>
          <p:nvPr/>
        </p:nvSpPr>
        <p:spPr bwMode="auto">
          <a:xfrm>
            <a:off x="3767667" y="2887131"/>
            <a:ext cx="2413000" cy="29633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/>
              <a:cs typeface="Chalkboard"/>
            </a:endParaRP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3841221" y="2984497"/>
            <a:ext cx="5010679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Las fuerzas que actuan sobre </a:t>
            </a:r>
            <a:r>
              <a:rPr lang="en-US" sz="1800" dirty="0" err="1">
                <a:latin typeface="Arial"/>
                <a:cs typeface="Arial"/>
              </a:rPr>
              <a:t>las 6 caras </a:t>
            </a:r>
            <a:r>
              <a:rPr lang="en-US" sz="1800" dirty="0">
                <a:latin typeface="Arial"/>
                <a:cs typeface="Arial"/>
              </a:rPr>
              <a:t>de un </a:t>
            </a:r>
            <a:r>
              <a:rPr lang="en-US" sz="1800" dirty="0" err="1">
                <a:latin typeface="Arial"/>
                <a:cs typeface="Arial"/>
              </a:rPr>
              <a:t>cubo</a:t>
            </a:r>
            <a:r>
              <a:rPr lang="en-US" sz="1800" dirty="0">
                <a:latin typeface="Arial"/>
                <a:cs typeface="Arial"/>
              </a:rPr>
              <a:t> sumergido en un liquido son todas iguales. Los esfuerzos (=fuerza/área) también. La magnitud de los esfuerzos es la </a:t>
            </a:r>
            <a:r>
              <a:rPr lang="en-US" sz="1800" dirty="0">
                <a:solidFill>
                  <a:srgbClr val="FF0000"/>
                </a:solidFill>
                <a:latin typeface="Arial"/>
                <a:cs typeface="Arial"/>
              </a:rPr>
              <a:t>presión hidrostática P</a:t>
            </a:r>
            <a:r>
              <a:rPr lang="en-US" sz="1800" dirty="0">
                <a:latin typeface="Arial"/>
                <a:cs typeface="Arial"/>
              </a:rPr>
              <a:t>. Esta depende de la </a:t>
            </a:r>
            <a:r>
              <a:rPr lang="en-US" sz="1800" dirty="0" err="1" smtClean="0">
                <a:latin typeface="Arial"/>
                <a:cs typeface="Arial"/>
              </a:rPr>
              <a:t>profundidad (d), la densidad (</a:t>
            </a:r>
            <a:r>
              <a:rPr lang="el-GR" sz="1800" dirty="0" err="1" smtClean="0">
                <a:latin typeface="Arial"/>
                <a:cs typeface="Arial"/>
              </a:rPr>
              <a:t>ρ</a:t>
            </a:r>
            <a:r>
              <a:rPr lang="es-ES_tradnl" sz="1800" dirty="0" err="1" smtClean="0">
                <a:latin typeface="Arial"/>
                <a:cs typeface="Arial"/>
              </a:rPr>
              <a:t>) </a:t>
            </a:r>
            <a:r>
              <a:rPr lang="en-US" sz="1800" dirty="0" err="1" smtClean="0">
                <a:latin typeface="Arial"/>
                <a:cs typeface="Arial"/>
              </a:rPr>
              <a:t>del medio y la constante de gravedad (g). </a:t>
            </a:r>
            <a:r>
              <a:rPr lang="en-US" altLang="ja-JP" sz="1800" dirty="0">
                <a:latin typeface="Arial"/>
                <a:ea typeface="ＭＳ Ｐゴシック" charset="-128"/>
                <a:cs typeface="Arial"/>
              </a:rPr>
              <a:t>A gran </a:t>
            </a:r>
            <a:r>
              <a:rPr lang="en-US" altLang="ja-JP" sz="1800" dirty="0" err="1">
                <a:latin typeface="Arial"/>
                <a:ea typeface="ＭＳ Ｐゴシック" charset="-128"/>
                <a:cs typeface="Arial"/>
              </a:rPr>
              <a:t>profundidad</a:t>
            </a:r>
            <a:r>
              <a:rPr lang="en-US" altLang="ja-JP" sz="1800" dirty="0">
                <a:latin typeface="Arial"/>
                <a:ea typeface="ＭＳ Ｐゴシック" charset="-128"/>
                <a:cs typeface="Arial"/>
              </a:rPr>
              <a:t> (&gt; 10km) dentro de </a:t>
            </a:r>
            <a:r>
              <a:rPr lang="en-US" altLang="ja-JP" sz="1800" dirty="0" smtClean="0">
                <a:latin typeface="Arial"/>
                <a:ea typeface="ＭＳ Ｐゴシック" charset="-128"/>
                <a:cs typeface="Arial"/>
              </a:rPr>
              <a:t>la </a:t>
            </a:r>
            <a:r>
              <a:rPr lang="en-US" altLang="ja-JP" sz="1800" dirty="0" err="1" smtClean="0">
                <a:latin typeface="Arial"/>
                <a:ea typeface="ＭＳ Ｐゴシック" charset="-128"/>
                <a:cs typeface="Arial"/>
              </a:rPr>
              <a:t>corteza</a:t>
            </a:r>
            <a:r>
              <a:rPr lang="en-US" altLang="ja-JP" sz="1800" dirty="0" smtClean="0">
                <a:latin typeface="Arial"/>
                <a:ea typeface="ＭＳ Ｐゴシック" charset="-128"/>
                <a:cs typeface="Arial"/>
              </a:rPr>
              <a:t> </a:t>
            </a:r>
            <a:r>
              <a:rPr lang="en-US" altLang="ja-JP" sz="1800" dirty="0" err="1" smtClean="0">
                <a:latin typeface="Arial"/>
                <a:ea typeface="ＭＳ Ｐゴシック" charset="-128"/>
                <a:cs typeface="Arial"/>
              </a:rPr>
              <a:t>terrestre </a:t>
            </a:r>
            <a:r>
              <a:rPr lang="en-US" altLang="ja-JP" sz="1800" dirty="0" smtClean="0">
                <a:latin typeface="Arial"/>
                <a:ea typeface="ＭＳ Ｐゴシック" charset="-128"/>
                <a:cs typeface="Arial"/>
              </a:rPr>
              <a:t>la presión es  aproximadamente</a:t>
            </a:r>
            <a:r>
              <a:rPr lang="en-US" altLang="ja-JP" sz="1800" dirty="0">
                <a:latin typeface="Arial"/>
                <a:ea typeface="ＭＳ Ｐゴシック" charset="-128"/>
                <a:cs typeface="Arial"/>
              </a:rPr>
              <a:t> </a:t>
            </a:r>
            <a:r>
              <a:rPr lang="en-US" altLang="ja-JP" sz="1800" dirty="0" smtClean="0">
                <a:latin typeface="Arial"/>
                <a:ea typeface="ＭＳ Ｐゴシック" charset="-128"/>
                <a:cs typeface="Arial"/>
              </a:rPr>
              <a:t>hidrostática / </a:t>
            </a:r>
            <a:r>
              <a:rPr lang="en-US" altLang="ja-JP" sz="1800" dirty="0" err="1">
                <a:solidFill>
                  <a:srgbClr val="FF0000"/>
                </a:solidFill>
                <a:latin typeface="Arial"/>
                <a:ea typeface="ＭＳ Ｐゴシック" charset="-128"/>
                <a:cs typeface="Arial"/>
              </a:rPr>
              <a:t>litostática</a:t>
            </a:r>
            <a:endParaRPr lang="en-US" sz="18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PT fields simpl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0"/>
            <a:ext cx="8489342" cy="6858000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3086100" y="3556000"/>
            <a:ext cx="3276600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_tradnl" sz="2800" dirty="0">
                <a:latin typeface="Helvetica"/>
                <a:cs typeface="Helvetica"/>
              </a:rPr>
              <a:t>gradientes</a:t>
            </a:r>
          </a:p>
          <a:p>
            <a:r>
              <a:rPr lang="es-ES_tradnl" sz="2800" dirty="0">
                <a:latin typeface="Helvetica"/>
                <a:cs typeface="Helvetica"/>
              </a:rPr>
              <a:t>geotérmicos</a:t>
            </a:r>
          </a:p>
        </p:txBody>
      </p:sp>
    </p:spTree>
    <p:extLst>
      <p:ext uri="{BB962C8B-B14F-4D97-AF65-F5344CB8AC3E}">
        <p14:creationId xmlns:p14="http://schemas.microsoft.com/office/powerpoint/2010/main" val="1038486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T fields simpl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0"/>
            <a:ext cx="8489342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 rot="20128326">
            <a:off x="4313452" y="4432300"/>
            <a:ext cx="2967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metamorfismo ‘Baroviano’</a:t>
            </a:r>
          </a:p>
        </p:txBody>
      </p:sp>
      <p:sp>
        <p:nvSpPr>
          <p:cNvPr id="6" name="CuadroTexto 5"/>
          <p:cNvSpPr txBox="1"/>
          <p:nvPr/>
        </p:nvSpPr>
        <p:spPr>
          <a:xfrm rot="18586004">
            <a:off x="2863178" y="2286001"/>
            <a:ext cx="34804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Alta presión / Baja Temperatura</a:t>
            </a:r>
          </a:p>
        </p:txBody>
      </p:sp>
    </p:spTree>
    <p:extLst>
      <p:ext uri="{BB962C8B-B14F-4D97-AF65-F5344CB8AC3E}">
        <p14:creationId xmlns:p14="http://schemas.microsoft.com/office/powerpoint/2010/main" val="2006793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060700" y="3581400"/>
            <a:ext cx="915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pizarra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956300" y="3556000"/>
            <a:ext cx="11606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>
                <a:solidFill>
                  <a:schemeClr val="bg1"/>
                </a:solidFill>
                <a:latin typeface="Calibri"/>
                <a:cs typeface="Calibri"/>
              </a:rPr>
              <a:t>corneana</a:t>
            </a:r>
            <a:endParaRPr lang="es-ES_tradnl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79400" y="1181100"/>
            <a:ext cx="328930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Calibri"/>
                <a:cs typeface="Calibri"/>
              </a:rPr>
              <a:t>METAMORFISMO DE CONTACTO</a:t>
            </a:r>
          </a:p>
          <a:p>
            <a:pPr algn="ctr"/>
            <a:r>
              <a:rPr lang="es-ES" dirty="0">
                <a:solidFill>
                  <a:schemeClr val="bg1"/>
                </a:solidFill>
                <a:latin typeface="Calibri"/>
                <a:cs typeface="Calibri"/>
              </a:rPr>
              <a:t>(facies de </a:t>
            </a:r>
            <a:r>
              <a:rPr lang="es-ES" dirty="0" err="1">
                <a:solidFill>
                  <a:schemeClr val="bg1"/>
                </a:solidFill>
                <a:latin typeface="Calibri"/>
                <a:cs typeface="Calibri"/>
              </a:rPr>
              <a:t>coreneanas</a:t>
            </a:r>
            <a:r>
              <a:rPr lang="es-ES" dirty="0">
                <a:solidFill>
                  <a:schemeClr val="bg1"/>
                </a:solidFill>
                <a:latin typeface="Calibri"/>
                <a:cs typeface="Calibri"/>
              </a:rPr>
              <a:t>)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5435600" y="6159500"/>
            <a:ext cx="3441700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600" dirty="0">
                <a:noFill/>
                <a:latin typeface="Calibri"/>
                <a:cs typeface="Calibri"/>
                <a:hlinkClick r:id="rId3"/>
              </a:rPr>
              <a:t>ejemplo de corneana (Ingl. hornfels)</a:t>
            </a:r>
            <a:endParaRPr lang="es-ES" sz="1600" dirty="0">
              <a:noFill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2656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4431549"/>
            <a:ext cx="8293100" cy="242645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100" y="685800"/>
            <a:ext cx="4789900" cy="3765743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sp>
        <p:nvSpPr>
          <p:cNvPr id="8" name="Forma libre 7"/>
          <p:cNvSpPr/>
          <p:nvPr/>
        </p:nvSpPr>
        <p:spPr>
          <a:xfrm>
            <a:off x="7829550" y="1044575"/>
            <a:ext cx="1314450" cy="581025"/>
          </a:xfrm>
          <a:custGeom>
            <a:avLst/>
            <a:gdLst>
              <a:gd name="connsiteX0" fmla="*/ 0 w 1314450"/>
              <a:gd name="connsiteY0" fmla="*/ 546100 h 581025"/>
              <a:gd name="connsiteX1" fmla="*/ 15875 w 1314450"/>
              <a:gd name="connsiteY1" fmla="*/ 542925 h 581025"/>
              <a:gd name="connsiteX2" fmla="*/ 34925 w 1314450"/>
              <a:gd name="connsiteY2" fmla="*/ 539750 h 581025"/>
              <a:gd name="connsiteX3" fmla="*/ 47625 w 1314450"/>
              <a:gd name="connsiteY3" fmla="*/ 536575 h 581025"/>
              <a:gd name="connsiteX4" fmla="*/ 73025 w 1314450"/>
              <a:gd name="connsiteY4" fmla="*/ 530225 h 581025"/>
              <a:gd name="connsiteX5" fmla="*/ 92075 w 1314450"/>
              <a:gd name="connsiteY5" fmla="*/ 517525 h 581025"/>
              <a:gd name="connsiteX6" fmla="*/ 111125 w 1314450"/>
              <a:gd name="connsiteY6" fmla="*/ 504825 h 581025"/>
              <a:gd name="connsiteX7" fmla="*/ 120650 w 1314450"/>
              <a:gd name="connsiteY7" fmla="*/ 498475 h 581025"/>
              <a:gd name="connsiteX8" fmla="*/ 130175 w 1314450"/>
              <a:gd name="connsiteY8" fmla="*/ 492125 h 581025"/>
              <a:gd name="connsiteX9" fmla="*/ 139700 w 1314450"/>
              <a:gd name="connsiteY9" fmla="*/ 482600 h 581025"/>
              <a:gd name="connsiteX10" fmla="*/ 158750 w 1314450"/>
              <a:gd name="connsiteY10" fmla="*/ 469900 h 581025"/>
              <a:gd name="connsiteX11" fmla="*/ 168275 w 1314450"/>
              <a:gd name="connsiteY11" fmla="*/ 463550 h 581025"/>
              <a:gd name="connsiteX12" fmla="*/ 196850 w 1314450"/>
              <a:gd name="connsiteY12" fmla="*/ 434975 h 581025"/>
              <a:gd name="connsiteX13" fmla="*/ 206375 w 1314450"/>
              <a:gd name="connsiteY13" fmla="*/ 425450 h 581025"/>
              <a:gd name="connsiteX14" fmla="*/ 215900 w 1314450"/>
              <a:gd name="connsiteY14" fmla="*/ 415925 h 581025"/>
              <a:gd name="connsiteX15" fmla="*/ 231775 w 1314450"/>
              <a:gd name="connsiteY15" fmla="*/ 396875 h 581025"/>
              <a:gd name="connsiteX16" fmla="*/ 238125 w 1314450"/>
              <a:gd name="connsiteY16" fmla="*/ 387350 h 581025"/>
              <a:gd name="connsiteX17" fmla="*/ 257175 w 1314450"/>
              <a:gd name="connsiteY17" fmla="*/ 368300 h 581025"/>
              <a:gd name="connsiteX18" fmla="*/ 273050 w 1314450"/>
              <a:gd name="connsiteY18" fmla="*/ 349250 h 581025"/>
              <a:gd name="connsiteX19" fmla="*/ 288925 w 1314450"/>
              <a:gd name="connsiteY19" fmla="*/ 333375 h 581025"/>
              <a:gd name="connsiteX20" fmla="*/ 295275 w 1314450"/>
              <a:gd name="connsiteY20" fmla="*/ 323850 h 581025"/>
              <a:gd name="connsiteX21" fmla="*/ 314325 w 1314450"/>
              <a:gd name="connsiteY21" fmla="*/ 304800 h 581025"/>
              <a:gd name="connsiteX22" fmla="*/ 333375 w 1314450"/>
              <a:gd name="connsiteY22" fmla="*/ 276225 h 581025"/>
              <a:gd name="connsiteX23" fmla="*/ 339725 w 1314450"/>
              <a:gd name="connsiteY23" fmla="*/ 266700 h 581025"/>
              <a:gd name="connsiteX24" fmla="*/ 346075 w 1314450"/>
              <a:gd name="connsiteY24" fmla="*/ 257175 h 581025"/>
              <a:gd name="connsiteX25" fmla="*/ 361950 w 1314450"/>
              <a:gd name="connsiteY25" fmla="*/ 231775 h 581025"/>
              <a:gd name="connsiteX26" fmla="*/ 365125 w 1314450"/>
              <a:gd name="connsiteY26" fmla="*/ 222250 h 581025"/>
              <a:gd name="connsiteX27" fmla="*/ 377825 w 1314450"/>
              <a:gd name="connsiteY27" fmla="*/ 203200 h 581025"/>
              <a:gd name="connsiteX28" fmla="*/ 396875 w 1314450"/>
              <a:gd name="connsiteY28" fmla="*/ 146050 h 581025"/>
              <a:gd name="connsiteX29" fmla="*/ 403225 w 1314450"/>
              <a:gd name="connsiteY29" fmla="*/ 127000 h 581025"/>
              <a:gd name="connsiteX30" fmla="*/ 406400 w 1314450"/>
              <a:gd name="connsiteY30" fmla="*/ 117475 h 581025"/>
              <a:gd name="connsiteX31" fmla="*/ 419100 w 1314450"/>
              <a:gd name="connsiteY31" fmla="*/ 98425 h 581025"/>
              <a:gd name="connsiteX32" fmla="*/ 425450 w 1314450"/>
              <a:gd name="connsiteY32" fmla="*/ 88900 h 581025"/>
              <a:gd name="connsiteX33" fmla="*/ 434975 w 1314450"/>
              <a:gd name="connsiteY33" fmla="*/ 79375 h 581025"/>
              <a:gd name="connsiteX34" fmla="*/ 447675 w 1314450"/>
              <a:gd name="connsiteY34" fmla="*/ 60325 h 581025"/>
              <a:gd name="connsiteX35" fmla="*/ 466725 w 1314450"/>
              <a:gd name="connsiteY35" fmla="*/ 41275 h 581025"/>
              <a:gd name="connsiteX36" fmla="*/ 476250 w 1314450"/>
              <a:gd name="connsiteY36" fmla="*/ 31750 h 581025"/>
              <a:gd name="connsiteX37" fmla="*/ 485775 w 1314450"/>
              <a:gd name="connsiteY37" fmla="*/ 25400 h 581025"/>
              <a:gd name="connsiteX38" fmla="*/ 495300 w 1314450"/>
              <a:gd name="connsiteY38" fmla="*/ 15875 h 581025"/>
              <a:gd name="connsiteX39" fmla="*/ 514350 w 1314450"/>
              <a:gd name="connsiteY39" fmla="*/ 9525 h 581025"/>
              <a:gd name="connsiteX40" fmla="*/ 558800 w 1314450"/>
              <a:gd name="connsiteY40" fmla="*/ 0 h 581025"/>
              <a:gd name="connsiteX41" fmla="*/ 606425 w 1314450"/>
              <a:gd name="connsiteY41" fmla="*/ 6350 h 581025"/>
              <a:gd name="connsiteX42" fmla="*/ 625475 w 1314450"/>
              <a:gd name="connsiteY42" fmla="*/ 12700 h 581025"/>
              <a:gd name="connsiteX43" fmla="*/ 635000 w 1314450"/>
              <a:gd name="connsiteY43" fmla="*/ 15875 h 581025"/>
              <a:gd name="connsiteX44" fmla="*/ 641350 w 1314450"/>
              <a:gd name="connsiteY44" fmla="*/ 25400 h 581025"/>
              <a:gd name="connsiteX45" fmla="*/ 660400 w 1314450"/>
              <a:gd name="connsiteY45" fmla="*/ 38100 h 581025"/>
              <a:gd name="connsiteX46" fmla="*/ 669925 w 1314450"/>
              <a:gd name="connsiteY46" fmla="*/ 44450 h 581025"/>
              <a:gd name="connsiteX47" fmla="*/ 688975 w 1314450"/>
              <a:gd name="connsiteY47" fmla="*/ 63500 h 581025"/>
              <a:gd name="connsiteX48" fmla="*/ 708025 w 1314450"/>
              <a:gd name="connsiteY48" fmla="*/ 76200 h 581025"/>
              <a:gd name="connsiteX49" fmla="*/ 717550 w 1314450"/>
              <a:gd name="connsiteY49" fmla="*/ 85725 h 581025"/>
              <a:gd name="connsiteX50" fmla="*/ 746125 w 1314450"/>
              <a:gd name="connsiteY50" fmla="*/ 104775 h 581025"/>
              <a:gd name="connsiteX51" fmla="*/ 755650 w 1314450"/>
              <a:gd name="connsiteY51" fmla="*/ 111125 h 581025"/>
              <a:gd name="connsiteX52" fmla="*/ 777875 w 1314450"/>
              <a:gd name="connsiteY52" fmla="*/ 130175 h 581025"/>
              <a:gd name="connsiteX53" fmla="*/ 796925 w 1314450"/>
              <a:gd name="connsiteY53" fmla="*/ 142875 h 581025"/>
              <a:gd name="connsiteX54" fmla="*/ 812800 w 1314450"/>
              <a:gd name="connsiteY54" fmla="*/ 158750 h 581025"/>
              <a:gd name="connsiteX55" fmla="*/ 831850 w 1314450"/>
              <a:gd name="connsiteY55" fmla="*/ 177800 h 581025"/>
              <a:gd name="connsiteX56" fmla="*/ 841375 w 1314450"/>
              <a:gd name="connsiteY56" fmla="*/ 187325 h 581025"/>
              <a:gd name="connsiteX57" fmla="*/ 847725 w 1314450"/>
              <a:gd name="connsiteY57" fmla="*/ 196850 h 581025"/>
              <a:gd name="connsiteX58" fmla="*/ 866775 w 1314450"/>
              <a:gd name="connsiteY58" fmla="*/ 215900 h 581025"/>
              <a:gd name="connsiteX59" fmla="*/ 882650 w 1314450"/>
              <a:gd name="connsiteY59" fmla="*/ 238125 h 581025"/>
              <a:gd name="connsiteX60" fmla="*/ 901700 w 1314450"/>
              <a:gd name="connsiteY60" fmla="*/ 257175 h 581025"/>
              <a:gd name="connsiteX61" fmla="*/ 923925 w 1314450"/>
              <a:gd name="connsiteY61" fmla="*/ 285750 h 581025"/>
              <a:gd name="connsiteX62" fmla="*/ 930275 w 1314450"/>
              <a:gd name="connsiteY62" fmla="*/ 295275 h 581025"/>
              <a:gd name="connsiteX63" fmla="*/ 939800 w 1314450"/>
              <a:gd name="connsiteY63" fmla="*/ 307975 h 581025"/>
              <a:gd name="connsiteX64" fmla="*/ 946150 w 1314450"/>
              <a:gd name="connsiteY64" fmla="*/ 317500 h 581025"/>
              <a:gd name="connsiteX65" fmla="*/ 968375 w 1314450"/>
              <a:gd name="connsiteY65" fmla="*/ 346075 h 581025"/>
              <a:gd name="connsiteX66" fmla="*/ 974725 w 1314450"/>
              <a:gd name="connsiteY66" fmla="*/ 355600 h 581025"/>
              <a:gd name="connsiteX67" fmla="*/ 981075 w 1314450"/>
              <a:gd name="connsiteY67" fmla="*/ 365125 h 581025"/>
              <a:gd name="connsiteX68" fmla="*/ 990600 w 1314450"/>
              <a:gd name="connsiteY68" fmla="*/ 374650 h 581025"/>
              <a:gd name="connsiteX69" fmla="*/ 1012825 w 1314450"/>
              <a:gd name="connsiteY69" fmla="*/ 400050 h 581025"/>
              <a:gd name="connsiteX70" fmla="*/ 1038225 w 1314450"/>
              <a:gd name="connsiteY70" fmla="*/ 422275 h 581025"/>
              <a:gd name="connsiteX71" fmla="*/ 1047750 w 1314450"/>
              <a:gd name="connsiteY71" fmla="*/ 428625 h 581025"/>
              <a:gd name="connsiteX72" fmla="*/ 1069975 w 1314450"/>
              <a:gd name="connsiteY72" fmla="*/ 454025 h 581025"/>
              <a:gd name="connsiteX73" fmla="*/ 1095375 w 1314450"/>
              <a:gd name="connsiteY73" fmla="*/ 482600 h 581025"/>
              <a:gd name="connsiteX74" fmla="*/ 1104900 w 1314450"/>
              <a:gd name="connsiteY74" fmla="*/ 488950 h 581025"/>
              <a:gd name="connsiteX75" fmla="*/ 1114425 w 1314450"/>
              <a:gd name="connsiteY75" fmla="*/ 498475 h 581025"/>
              <a:gd name="connsiteX76" fmla="*/ 1127125 w 1314450"/>
              <a:gd name="connsiteY76" fmla="*/ 504825 h 581025"/>
              <a:gd name="connsiteX77" fmla="*/ 1136650 w 1314450"/>
              <a:gd name="connsiteY77" fmla="*/ 514350 h 581025"/>
              <a:gd name="connsiteX78" fmla="*/ 1149350 w 1314450"/>
              <a:gd name="connsiteY78" fmla="*/ 523875 h 581025"/>
              <a:gd name="connsiteX79" fmla="*/ 1168400 w 1314450"/>
              <a:gd name="connsiteY79" fmla="*/ 533400 h 581025"/>
              <a:gd name="connsiteX80" fmla="*/ 1187450 w 1314450"/>
              <a:gd name="connsiteY80" fmla="*/ 546100 h 581025"/>
              <a:gd name="connsiteX81" fmla="*/ 1196975 w 1314450"/>
              <a:gd name="connsiteY81" fmla="*/ 552450 h 581025"/>
              <a:gd name="connsiteX82" fmla="*/ 1216025 w 1314450"/>
              <a:gd name="connsiteY82" fmla="*/ 558800 h 581025"/>
              <a:gd name="connsiteX83" fmla="*/ 1225550 w 1314450"/>
              <a:gd name="connsiteY83" fmla="*/ 561975 h 581025"/>
              <a:gd name="connsiteX84" fmla="*/ 1257300 w 1314450"/>
              <a:gd name="connsiteY84" fmla="*/ 571500 h 581025"/>
              <a:gd name="connsiteX85" fmla="*/ 1266825 w 1314450"/>
              <a:gd name="connsiteY85" fmla="*/ 574675 h 581025"/>
              <a:gd name="connsiteX86" fmla="*/ 1276350 w 1314450"/>
              <a:gd name="connsiteY86" fmla="*/ 577850 h 581025"/>
              <a:gd name="connsiteX87" fmla="*/ 1314450 w 1314450"/>
              <a:gd name="connsiteY87" fmla="*/ 581025 h 58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314450" h="581025">
                <a:moveTo>
                  <a:pt x="0" y="546100"/>
                </a:moveTo>
                <a:lnTo>
                  <a:pt x="15875" y="542925"/>
                </a:lnTo>
                <a:cubicBezTo>
                  <a:pt x="22209" y="541773"/>
                  <a:pt x="28612" y="541013"/>
                  <a:pt x="34925" y="539750"/>
                </a:cubicBezTo>
                <a:cubicBezTo>
                  <a:pt x="39204" y="538894"/>
                  <a:pt x="43365" y="537522"/>
                  <a:pt x="47625" y="536575"/>
                </a:cubicBezTo>
                <a:cubicBezTo>
                  <a:pt x="52316" y="535532"/>
                  <a:pt x="67351" y="533377"/>
                  <a:pt x="73025" y="530225"/>
                </a:cubicBezTo>
                <a:cubicBezTo>
                  <a:pt x="79696" y="526519"/>
                  <a:pt x="85725" y="521758"/>
                  <a:pt x="92075" y="517525"/>
                </a:cubicBezTo>
                <a:lnTo>
                  <a:pt x="111125" y="504825"/>
                </a:lnTo>
                <a:lnTo>
                  <a:pt x="120650" y="498475"/>
                </a:lnTo>
                <a:cubicBezTo>
                  <a:pt x="123825" y="496358"/>
                  <a:pt x="127477" y="494823"/>
                  <a:pt x="130175" y="492125"/>
                </a:cubicBezTo>
                <a:cubicBezTo>
                  <a:pt x="133350" y="488950"/>
                  <a:pt x="136156" y="485357"/>
                  <a:pt x="139700" y="482600"/>
                </a:cubicBezTo>
                <a:cubicBezTo>
                  <a:pt x="145724" y="477915"/>
                  <a:pt x="152400" y="474133"/>
                  <a:pt x="158750" y="469900"/>
                </a:cubicBezTo>
                <a:cubicBezTo>
                  <a:pt x="161925" y="467783"/>
                  <a:pt x="165577" y="466248"/>
                  <a:pt x="168275" y="463550"/>
                </a:cubicBezTo>
                <a:lnTo>
                  <a:pt x="196850" y="434975"/>
                </a:lnTo>
                <a:lnTo>
                  <a:pt x="206375" y="425450"/>
                </a:lnTo>
                <a:cubicBezTo>
                  <a:pt x="209550" y="422275"/>
                  <a:pt x="213409" y="419661"/>
                  <a:pt x="215900" y="415925"/>
                </a:cubicBezTo>
                <a:cubicBezTo>
                  <a:pt x="231666" y="392276"/>
                  <a:pt x="211403" y="421321"/>
                  <a:pt x="231775" y="396875"/>
                </a:cubicBezTo>
                <a:cubicBezTo>
                  <a:pt x="234218" y="393944"/>
                  <a:pt x="235590" y="390202"/>
                  <a:pt x="238125" y="387350"/>
                </a:cubicBezTo>
                <a:cubicBezTo>
                  <a:pt x="244091" y="380638"/>
                  <a:pt x="252194" y="375772"/>
                  <a:pt x="257175" y="368300"/>
                </a:cubicBezTo>
                <a:cubicBezTo>
                  <a:pt x="272941" y="344651"/>
                  <a:pt x="252678" y="373696"/>
                  <a:pt x="273050" y="349250"/>
                </a:cubicBezTo>
                <a:cubicBezTo>
                  <a:pt x="286279" y="333375"/>
                  <a:pt x="271463" y="345017"/>
                  <a:pt x="288925" y="333375"/>
                </a:cubicBezTo>
                <a:cubicBezTo>
                  <a:pt x="291042" y="330200"/>
                  <a:pt x="292740" y="326702"/>
                  <a:pt x="295275" y="323850"/>
                </a:cubicBezTo>
                <a:cubicBezTo>
                  <a:pt x="301241" y="317138"/>
                  <a:pt x="309344" y="312272"/>
                  <a:pt x="314325" y="304800"/>
                </a:cubicBezTo>
                <a:lnTo>
                  <a:pt x="333375" y="276225"/>
                </a:lnTo>
                <a:lnTo>
                  <a:pt x="339725" y="266700"/>
                </a:lnTo>
                <a:cubicBezTo>
                  <a:pt x="341842" y="263525"/>
                  <a:pt x="344368" y="260588"/>
                  <a:pt x="346075" y="257175"/>
                </a:cubicBezTo>
                <a:cubicBezTo>
                  <a:pt x="354792" y="239742"/>
                  <a:pt x="349585" y="248261"/>
                  <a:pt x="361950" y="231775"/>
                </a:cubicBezTo>
                <a:cubicBezTo>
                  <a:pt x="363008" y="228600"/>
                  <a:pt x="363500" y="225176"/>
                  <a:pt x="365125" y="222250"/>
                </a:cubicBezTo>
                <a:cubicBezTo>
                  <a:pt x="368831" y="215579"/>
                  <a:pt x="375412" y="210440"/>
                  <a:pt x="377825" y="203200"/>
                </a:cubicBezTo>
                <a:lnTo>
                  <a:pt x="396875" y="146050"/>
                </a:lnTo>
                <a:lnTo>
                  <a:pt x="403225" y="127000"/>
                </a:lnTo>
                <a:cubicBezTo>
                  <a:pt x="404283" y="123825"/>
                  <a:pt x="404544" y="120260"/>
                  <a:pt x="406400" y="117475"/>
                </a:cubicBezTo>
                <a:lnTo>
                  <a:pt x="419100" y="98425"/>
                </a:lnTo>
                <a:cubicBezTo>
                  <a:pt x="421217" y="95250"/>
                  <a:pt x="422752" y="91598"/>
                  <a:pt x="425450" y="88900"/>
                </a:cubicBezTo>
                <a:cubicBezTo>
                  <a:pt x="428625" y="85725"/>
                  <a:pt x="432218" y="82919"/>
                  <a:pt x="434975" y="79375"/>
                </a:cubicBezTo>
                <a:cubicBezTo>
                  <a:pt x="439660" y="73351"/>
                  <a:pt x="442279" y="65721"/>
                  <a:pt x="447675" y="60325"/>
                </a:cubicBezTo>
                <a:lnTo>
                  <a:pt x="466725" y="41275"/>
                </a:lnTo>
                <a:cubicBezTo>
                  <a:pt x="469900" y="38100"/>
                  <a:pt x="472514" y="34241"/>
                  <a:pt x="476250" y="31750"/>
                </a:cubicBezTo>
                <a:cubicBezTo>
                  <a:pt x="479425" y="29633"/>
                  <a:pt x="482844" y="27843"/>
                  <a:pt x="485775" y="25400"/>
                </a:cubicBezTo>
                <a:cubicBezTo>
                  <a:pt x="489224" y="22525"/>
                  <a:pt x="491375" y="18056"/>
                  <a:pt x="495300" y="15875"/>
                </a:cubicBezTo>
                <a:cubicBezTo>
                  <a:pt x="501151" y="12624"/>
                  <a:pt x="507856" y="11148"/>
                  <a:pt x="514350" y="9525"/>
                </a:cubicBezTo>
                <a:cubicBezTo>
                  <a:pt x="545995" y="1614"/>
                  <a:pt x="531142" y="4610"/>
                  <a:pt x="558800" y="0"/>
                </a:cubicBezTo>
                <a:cubicBezTo>
                  <a:pt x="582670" y="2170"/>
                  <a:pt x="588133" y="862"/>
                  <a:pt x="606425" y="6350"/>
                </a:cubicBezTo>
                <a:cubicBezTo>
                  <a:pt x="612836" y="8273"/>
                  <a:pt x="619125" y="10583"/>
                  <a:pt x="625475" y="12700"/>
                </a:cubicBezTo>
                <a:lnTo>
                  <a:pt x="635000" y="15875"/>
                </a:lnTo>
                <a:cubicBezTo>
                  <a:pt x="637117" y="19050"/>
                  <a:pt x="638478" y="22887"/>
                  <a:pt x="641350" y="25400"/>
                </a:cubicBezTo>
                <a:cubicBezTo>
                  <a:pt x="647093" y="30426"/>
                  <a:pt x="654050" y="33867"/>
                  <a:pt x="660400" y="38100"/>
                </a:cubicBezTo>
                <a:cubicBezTo>
                  <a:pt x="663575" y="40217"/>
                  <a:pt x="667227" y="41752"/>
                  <a:pt x="669925" y="44450"/>
                </a:cubicBezTo>
                <a:cubicBezTo>
                  <a:pt x="676275" y="50800"/>
                  <a:pt x="681503" y="58519"/>
                  <a:pt x="688975" y="63500"/>
                </a:cubicBezTo>
                <a:cubicBezTo>
                  <a:pt x="695325" y="67733"/>
                  <a:pt x="702629" y="70804"/>
                  <a:pt x="708025" y="76200"/>
                </a:cubicBezTo>
                <a:cubicBezTo>
                  <a:pt x="711200" y="79375"/>
                  <a:pt x="714006" y="82968"/>
                  <a:pt x="717550" y="85725"/>
                </a:cubicBezTo>
                <a:lnTo>
                  <a:pt x="746125" y="104775"/>
                </a:lnTo>
                <a:cubicBezTo>
                  <a:pt x="749300" y="106892"/>
                  <a:pt x="752952" y="108427"/>
                  <a:pt x="755650" y="111125"/>
                </a:cubicBezTo>
                <a:cubicBezTo>
                  <a:pt x="766613" y="122088"/>
                  <a:pt x="764298" y="120671"/>
                  <a:pt x="777875" y="130175"/>
                </a:cubicBezTo>
                <a:cubicBezTo>
                  <a:pt x="784127" y="134552"/>
                  <a:pt x="796925" y="142875"/>
                  <a:pt x="796925" y="142875"/>
                </a:cubicBezTo>
                <a:cubicBezTo>
                  <a:pt x="810010" y="162502"/>
                  <a:pt x="795482" y="143356"/>
                  <a:pt x="812800" y="158750"/>
                </a:cubicBezTo>
                <a:cubicBezTo>
                  <a:pt x="819512" y="164716"/>
                  <a:pt x="825500" y="171450"/>
                  <a:pt x="831850" y="177800"/>
                </a:cubicBezTo>
                <a:cubicBezTo>
                  <a:pt x="835025" y="180975"/>
                  <a:pt x="838884" y="183589"/>
                  <a:pt x="841375" y="187325"/>
                </a:cubicBezTo>
                <a:cubicBezTo>
                  <a:pt x="843492" y="190500"/>
                  <a:pt x="845190" y="193998"/>
                  <a:pt x="847725" y="196850"/>
                </a:cubicBezTo>
                <a:cubicBezTo>
                  <a:pt x="853691" y="203562"/>
                  <a:pt x="861794" y="208428"/>
                  <a:pt x="866775" y="215900"/>
                </a:cubicBezTo>
                <a:cubicBezTo>
                  <a:pt x="871192" y="222525"/>
                  <a:pt x="877587" y="232499"/>
                  <a:pt x="882650" y="238125"/>
                </a:cubicBezTo>
                <a:cubicBezTo>
                  <a:pt x="888657" y="244800"/>
                  <a:pt x="896719" y="249703"/>
                  <a:pt x="901700" y="257175"/>
                </a:cubicBezTo>
                <a:cubicBezTo>
                  <a:pt x="933798" y="305323"/>
                  <a:pt x="899056" y="255907"/>
                  <a:pt x="923925" y="285750"/>
                </a:cubicBezTo>
                <a:cubicBezTo>
                  <a:pt x="926368" y="288681"/>
                  <a:pt x="928057" y="292170"/>
                  <a:pt x="930275" y="295275"/>
                </a:cubicBezTo>
                <a:cubicBezTo>
                  <a:pt x="933351" y="299581"/>
                  <a:pt x="936724" y="303669"/>
                  <a:pt x="939800" y="307975"/>
                </a:cubicBezTo>
                <a:cubicBezTo>
                  <a:pt x="942018" y="311080"/>
                  <a:pt x="943707" y="314569"/>
                  <a:pt x="946150" y="317500"/>
                </a:cubicBezTo>
                <a:cubicBezTo>
                  <a:pt x="971019" y="347343"/>
                  <a:pt x="936277" y="297927"/>
                  <a:pt x="968375" y="346075"/>
                </a:cubicBezTo>
                <a:lnTo>
                  <a:pt x="974725" y="355600"/>
                </a:lnTo>
                <a:cubicBezTo>
                  <a:pt x="976842" y="358775"/>
                  <a:pt x="978377" y="362427"/>
                  <a:pt x="981075" y="365125"/>
                </a:cubicBezTo>
                <a:cubicBezTo>
                  <a:pt x="984250" y="368300"/>
                  <a:pt x="987843" y="371106"/>
                  <a:pt x="990600" y="374650"/>
                </a:cubicBezTo>
                <a:cubicBezTo>
                  <a:pt x="1010546" y="400294"/>
                  <a:pt x="994386" y="387757"/>
                  <a:pt x="1012825" y="400050"/>
                </a:cubicBezTo>
                <a:cubicBezTo>
                  <a:pt x="1023408" y="415925"/>
                  <a:pt x="1016000" y="407458"/>
                  <a:pt x="1038225" y="422275"/>
                </a:cubicBezTo>
                <a:lnTo>
                  <a:pt x="1047750" y="428625"/>
                </a:lnTo>
                <a:cubicBezTo>
                  <a:pt x="1062567" y="450850"/>
                  <a:pt x="1054100" y="443442"/>
                  <a:pt x="1069975" y="454025"/>
                </a:cubicBezTo>
                <a:cubicBezTo>
                  <a:pt x="1077610" y="465477"/>
                  <a:pt x="1082326" y="473901"/>
                  <a:pt x="1095375" y="482600"/>
                </a:cubicBezTo>
                <a:cubicBezTo>
                  <a:pt x="1098550" y="484717"/>
                  <a:pt x="1101969" y="486507"/>
                  <a:pt x="1104900" y="488950"/>
                </a:cubicBezTo>
                <a:cubicBezTo>
                  <a:pt x="1108349" y="491825"/>
                  <a:pt x="1110771" y="495865"/>
                  <a:pt x="1114425" y="498475"/>
                </a:cubicBezTo>
                <a:cubicBezTo>
                  <a:pt x="1118276" y="501226"/>
                  <a:pt x="1123274" y="502074"/>
                  <a:pt x="1127125" y="504825"/>
                </a:cubicBezTo>
                <a:cubicBezTo>
                  <a:pt x="1130779" y="507435"/>
                  <a:pt x="1133241" y="511428"/>
                  <a:pt x="1136650" y="514350"/>
                </a:cubicBezTo>
                <a:cubicBezTo>
                  <a:pt x="1140668" y="517794"/>
                  <a:pt x="1145044" y="520799"/>
                  <a:pt x="1149350" y="523875"/>
                </a:cubicBezTo>
                <a:cubicBezTo>
                  <a:pt x="1178950" y="545018"/>
                  <a:pt x="1140091" y="517673"/>
                  <a:pt x="1168400" y="533400"/>
                </a:cubicBezTo>
                <a:cubicBezTo>
                  <a:pt x="1175071" y="537106"/>
                  <a:pt x="1181100" y="541867"/>
                  <a:pt x="1187450" y="546100"/>
                </a:cubicBezTo>
                <a:cubicBezTo>
                  <a:pt x="1190625" y="548217"/>
                  <a:pt x="1193355" y="551243"/>
                  <a:pt x="1196975" y="552450"/>
                </a:cubicBezTo>
                <a:lnTo>
                  <a:pt x="1216025" y="558800"/>
                </a:lnTo>
                <a:cubicBezTo>
                  <a:pt x="1219200" y="559858"/>
                  <a:pt x="1222303" y="561163"/>
                  <a:pt x="1225550" y="561975"/>
                </a:cubicBezTo>
                <a:cubicBezTo>
                  <a:pt x="1244744" y="566773"/>
                  <a:pt x="1234110" y="563770"/>
                  <a:pt x="1257300" y="571500"/>
                </a:cubicBezTo>
                <a:lnTo>
                  <a:pt x="1266825" y="574675"/>
                </a:lnTo>
                <a:cubicBezTo>
                  <a:pt x="1270000" y="575733"/>
                  <a:pt x="1273015" y="577572"/>
                  <a:pt x="1276350" y="577850"/>
                </a:cubicBezTo>
                <a:lnTo>
                  <a:pt x="1314450" y="581025"/>
                </a:lnTo>
              </a:path>
            </a:pathLst>
          </a:custGeom>
          <a:ln w="12700" cmpd="sng">
            <a:solidFill>
              <a:srgbClr val="000000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9" name="Forma libre 8"/>
          <p:cNvSpPr/>
          <p:nvPr/>
        </p:nvSpPr>
        <p:spPr>
          <a:xfrm>
            <a:off x="7962900" y="1139825"/>
            <a:ext cx="1166325" cy="730252"/>
          </a:xfrm>
          <a:custGeom>
            <a:avLst/>
            <a:gdLst>
              <a:gd name="connsiteX0" fmla="*/ 0 w 1166325"/>
              <a:gd name="connsiteY0" fmla="*/ 574675 h 730252"/>
              <a:gd name="connsiteX1" fmla="*/ 19050 w 1166325"/>
              <a:gd name="connsiteY1" fmla="*/ 568325 h 730252"/>
              <a:gd name="connsiteX2" fmla="*/ 31750 w 1166325"/>
              <a:gd name="connsiteY2" fmla="*/ 561975 h 730252"/>
              <a:gd name="connsiteX3" fmla="*/ 50800 w 1166325"/>
              <a:gd name="connsiteY3" fmla="*/ 555625 h 730252"/>
              <a:gd name="connsiteX4" fmla="*/ 63500 w 1166325"/>
              <a:gd name="connsiteY4" fmla="*/ 549275 h 730252"/>
              <a:gd name="connsiteX5" fmla="*/ 82550 w 1166325"/>
              <a:gd name="connsiteY5" fmla="*/ 542925 h 730252"/>
              <a:gd name="connsiteX6" fmla="*/ 92075 w 1166325"/>
              <a:gd name="connsiteY6" fmla="*/ 536575 h 730252"/>
              <a:gd name="connsiteX7" fmla="*/ 101600 w 1166325"/>
              <a:gd name="connsiteY7" fmla="*/ 533400 h 730252"/>
              <a:gd name="connsiteX8" fmla="*/ 120650 w 1166325"/>
              <a:gd name="connsiteY8" fmla="*/ 520700 h 730252"/>
              <a:gd name="connsiteX9" fmla="*/ 130175 w 1166325"/>
              <a:gd name="connsiteY9" fmla="*/ 514350 h 730252"/>
              <a:gd name="connsiteX10" fmla="*/ 161925 w 1166325"/>
              <a:gd name="connsiteY10" fmla="*/ 488950 h 730252"/>
              <a:gd name="connsiteX11" fmla="*/ 171450 w 1166325"/>
              <a:gd name="connsiteY11" fmla="*/ 479425 h 730252"/>
              <a:gd name="connsiteX12" fmla="*/ 180975 w 1166325"/>
              <a:gd name="connsiteY12" fmla="*/ 469900 h 730252"/>
              <a:gd name="connsiteX13" fmla="*/ 193675 w 1166325"/>
              <a:gd name="connsiteY13" fmla="*/ 450850 h 730252"/>
              <a:gd name="connsiteX14" fmla="*/ 200025 w 1166325"/>
              <a:gd name="connsiteY14" fmla="*/ 441325 h 730252"/>
              <a:gd name="connsiteX15" fmla="*/ 209550 w 1166325"/>
              <a:gd name="connsiteY15" fmla="*/ 422275 h 730252"/>
              <a:gd name="connsiteX16" fmla="*/ 222250 w 1166325"/>
              <a:gd name="connsiteY16" fmla="*/ 403225 h 730252"/>
              <a:gd name="connsiteX17" fmla="*/ 225425 w 1166325"/>
              <a:gd name="connsiteY17" fmla="*/ 393700 h 730252"/>
              <a:gd name="connsiteX18" fmla="*/ 238125 w 1166325"/>
              <a:gd name="connsiteY18" fmla="*/ 374650 h 730252"/>
              <a:gd name="connsiteX19" fmla="*/ 247650 w 1166325"/>
              <a:gd name="connsiteY19" fmla="*/ 355600 h 730252"/>
              <a:gd name="connsiteX20" fmla="*/ 254000 w 1166325"/>
              <a:gd name="connsiteY20" fmla="*/ 336550 h 730252"/>
              <a:gd name="connsiteX21" fmla="*/ 263525 w 1166325"/>
              <a:gd name="connsiteY21" fmla="*/ 307975 h 730252"/>
              <a:gd name="connsiteX22" fmla="*/ 266700 w 1166325"/>
              <a:gd name="connsiteY22" fmla="*/ 298450 h 730252"/>
              <a:gd name="connsiteX23" fmla="*/ 269875 w 1166325"/>
              <a:gd name="connsiteY23" fmla="*/ 273050 h 730252"/>
              <a:gd name="connsiteX24" fmla="*/ 273050 w 1166325"/>
              <a:gd name="connsiteY24" fmla="*/ 234950 h 730252"/>
              <a:gd name="connsiteX25" fmla="*/ 279400 w 1166325"/>
              <a:gd name="connsiteY25" fmla="*/ 209550 h 730252"/>
              <a:gd name="connsiteX26" fmla="*/ 282575 w 1166325"/>
              <a:gd name="connsiteY26" fmla="*/ 187325 h 730252"/>
              <a:gd name="connsiteX27" fmla="*/ 285750 w 1166325"/>
              <a:gd name="connsiteY27" fmla="*/ 177800 h 730252"/>
              <a:gd name="connsiteX28" fmla="*/ 288925 w 1166325"/>
              <a:gd name="connsiteY28" fmla="*/ 158750 h 730252"/>
              <a:gd name="connsiteX29" fmla="*/ 292100 w 1166325"/>
              <a:gd name="connsiteY29" fmla="*/ 149225 h 730252"/>
              <a:gd name="connsiteX30" fmla="*/ 298450 w 1166325"/>
              <a:gd name="connsiteY30" fmla="*/ 123825 h 730252"/>
              <a:gd name="connsiteX31" fmla="*/ 304800 w 1166325"/>
              <a:gd name="connsiteY31" fmla="*/ 98425 h 730252"/>
              <a:gd name="connsiteX32" fmla="*/ 311150 w 1166325"/>
              <a:gd name="connsiteY32" fmla="*/ 88900 h 730252"/>
              <a:gd name="connsiteX33" fmla="*/ 314325 w 1166325"/>
              <a:gd name="connsiteY33" fmla="*/ 79375 h 730252"/>
              <a:gd name="connsiteX34" fmla="*/ 327025 w 1166325"/>
              <a:gd name="connsiteY34" fmla="*/ 60325 h 730252"/>
              <a:gd name="connsiteX35" fmla="*/ 333375 w 1166325"/>
              <a:gd name="connsiteY35" fmla="*/ 50800 h 730252"/>
              <a:gd name="connsiteX36" fmla="*/ 342900 w 1166325"/>
              <a:gd name="connsiteY36" fmla="*/ 41275 h 730252"/>
              <a:gd name="connsiteX37" fmla="*/ 349250 w 1166325"/>
              <a:gd name="connsiteY37" fmla="*/ 31750 h 730252"/>
              <a:gd name="connsiteX38" fmla="*/ 377825 w 1166325"/>
              <a:gd name="connsiteY38" fmla="*/ 9525 h 730252"/>
              <a:gd name="connsiteX39" fmla="*/ 396875 w 1166325"/>
              <a:gd name="connsiteY39" fmla="*/ 3175 h 730252"/>
              <a:gd name="connsiteX40" fmla="*/ 406400 w 1166325"/>
              <a:gd name="connsiteY40" fmla="*/ 0 h 730252"/>
              <a:gd name="connsiteX41" fmla="*/ 431800 w 1166325"/>
              <a:gd name="connsiteY41" fmla="*/ 3175 h 730252"/>
              <a:gd name="connsiteX42" fmla="*/ 460375 w 1166325"/>
              <a:gd name="connsiteY42" fmla="*/ 6350 h 730252"/>
              <a:gd name="connsiteX43" fmla="*/ 479425 w 1166325"/>
              <a:gd name="connsiteY43" fmla="*/ 12700 h 730252"/>
              <a:gd name="connsiteX44" fmla="*/ 488950 w 1166325"/>
              <a:gd name="connsiteY44" fmla="*/ 22225 h 730252"/>
              <a:gd name="connsiteX45" fmla="*/ 498475 w 1166325"/>
              <a:gd name="connsiteY45" fmla="*/ 28575 h 730252"/>
              <a:gd name="connsiteX46" fmla="*/ 501650 w 1166325"/>
              <a:gd name="connsiteY46" fmla="*/ 38100 h 730252"/>
              <a:gd name="connsiteX47" fmla="*/ 511175 w 1166325"/>
              <a:gd name="connsiteY47" fmla="*/ 44450 h 730252"/>
              <a:gd name="connsiteX48" fmla="*/ 527050 w 1166325"/>
              <a:gd name="connsiteY48" fmla="*/ 63500 h 730252"/>
              <a:gd name="connsiteX49" fmla="*/ 536575 w 1166325"/>
              <a:gd name="connsiteY49" fmla="*/ 69850 h 730252"/>
              <a:gd name="connsiteX50" fmla="*/ 558800 w 1166325"/>
              <a:gd name="connsiteY50" fmla="*/ 98425 h 730252"/>
              <a:gd name="connsiteX51" fmla="*/ 574675 w 1166325"/>
              <a:gd name="connsiteY51" fmla="*/ 114300 h 730252"/>
              <a:gd name="connsiteX52" fmla="*/ 587375 w 1166325"/>
              <a:gd name="connsiteY52" fmla="*/ 133350 h 730252"/>
              <a:gd name="connsiteX53" fmla="*/ 606425 w 1166325"/>
              <a:gd name="connsiteY53" fmla="*/ 152400 h 730252"/>
              <a:gd name="connsiteX54" fmla="*/ 622300 w 1166325"/>
              <a:gd name="connsiteY54" fmla="*/ 168275 h 730252"/>
              <a:gd name="connsiteX55" fmla="*/ 644525 w 1166325"/>
              <a:gd name="connsiteY55" fmla="*/ 196850 h 730252"/>
              <a:gd name="connsiteX56" fmla="*/ 654050 w 1166325"/>
              <a:gd name="connsiteY56" fmla="*/ 209550 h 730252"/>
              <a:gd name="connsiteX57" fmla="*/ 663575 w 1166325"/>
              <a:gd name="connsiteY57" fmla="*/ 219075 h 730252"/>
              <a:gd name="connsiteX58" fmla="*/ 676275 w 1166325"/>
              <a:gd name="connsiteY58" fmla="*/ 238125 h 730252"/>
              <a:gd name="connsiteX59" fmla="*/ 682625 w 1166325"/>
              <a:gd name="connsiteY59" fmla="*/ 247650 h 730252"/>
              <a:gd name="connsiteX60" fmla="*/ 692150 w 1166325"/>
              <a:gd name="connsiteY60" fmla="*/ 254000 h 730252"/>
              <a:gd name="connsiteX61" fmla="*/ 714375 w 1166325"/>
              <a:gd name="connsiteY61" fmla="*/ 279400 h 730252"/>
              <a:gd name="connsiteX62" fmla="*/ 720725 w 1166325"/>
              <a:gd name="connsiteY62" fmla="*/ 288925 h 730252"/>
              <a:gd name="connsiteX63" fmla="*/ 739775 w 1166325"/>
              <a:gd name="connsiteY63" fmla="*/ 307975 h 730252"/>
              <a:gd name="connsiteX64" fmla="*/ 755650 w 1166325"/>
              <a:gd name="connsiteY64" fmla="*/ 323850 h 730252"/>
              <a:gd name="connsiteX65" fmla="*/ 771525 w 1166325"/>
              <a:gd name="connsiteY65" fmla="*/ 346075 h 730252"/>
              <a:gd name="connsiteX66" fmla="*/ 777875 w 1166325"/>
              <a:gd name="connsiteY66" fmla="*/ 355600 h 730252"/>
              <a:gd name="connsiteX67" fmla="*/ 781050 w 1166325"/>
              <a:gd name="connsiteY67" fmla="*/ 365125 h 730252"/>
              <a:gd name="connsiteX68" fmla="*/ 793750 w 1166325"/>
              <a:gd name="connsiteY68" fmla="*/ 384175 h 730252"/>
              <a:gd name="connsiteX69" fmla="*/ 800100 w 1166325"/>
              <a:gd name="connsiteY69" fmla="*/ 403225 h 730252"/>
              <a:gd name="connsiteX70" fmla="*/ 803275 w 1166325"/>
              <a:gd name="connsiteY70" fmla="*/ 412750 h 730252"/>
              <a:gd name="connsiteX71" fmla="*/ 812800 w 1166325"/>
              <a:gd name="connsiteY71" fmla="*/ 431800 h 730252"/>
              <a:gd name="connsiteX72" fmla="*/ 819150 w 1166325"/>
              <a:gd name="connsiteY72" fmla="*/ 441325 h 730252"/>
              <a:gd name="connsiteX73" fmla="*/ 825500 w 1166325"/>
              <a:gd name="connsiteY73" fmla="*/ 460375 h 730252"/>
              <a:gd name="connsiteX74" fmla="*/ 838200 w 1166325"/>
              <a:gd name="connsiteY74" fmla="*/ 479425 h 730252"/>
              <a:gd name="connsiteX75" fmla="*/ 841375 w 1166325"/>
              <a:gd name="connsiteY75" fmla="*/ 488950 h 730252"/>
              <a:gd name="connsiteX76" fmla="*/ 847725 w 1166325"/>
              <a:gd name="connsiteY76" fmla="*/ 498475 h 730252"/>
              <a:gd name="connsiteX77" fmla="*/ 854075 w 1166325"/>
              <a:gd name="connsiteY77" fmla="*/ 520700 h 730252"/>
              <a:gd name="connsiteX78" fmla="*/ 860425 w 1166325"/>
              <a:gd name="connsiteY78" fmla="*/ 530225 h 730252"/>
              <a:gd name="connsiteX79" fmla="*/ 866775 w 1166325"/>
              <a:gd name="connsiteY79" fmla="*/ 542925 h 730252"/>
              <a:gd name="connsiteX80" fmla="*/ 869950 w 1166325"/>
              <a:gd name="connsiteY80" fmla="*/ 552450 h 730252"/>
              <a:gd name="connsiteX81" fmla="*/ 892175 w 1166325"/>
              <a:gd name="connsiteY81" fmla="*/ 581025 h 730252"/>
              <a:gd name="connsiteX82" fmla="*/ 901700 w 1166325"/>
              <a:gd name="connsiteY82" fmla="*/ 600075 h 730252"/>
              <a:gd name="connsiteX83" fmla="*/ 908050 w 1166325"/>
              <a:gd name="connsiteY83" fmla="*/ 612775 h 730252"/>
              <a:gd name="connsiteX84" fmla="*/ 939800 w 1166325"/>
              <a:gd name="connsiteY84" fmla="*/ 641350 h 730252"/>
              <a:gd name="connsiteX85" fmla="*/ 965200 w 1166325"/>
              <a:gd name="connsiteY85" fmla="*/ 663575 h 730252"/>
              <a:gd name="connsiteX86" fmla="*/ 990600 w 1166325"/>
              <a:gd name="connsiteY86" fmla="*/ 676275 h 730252"/>
              <a:gd name="connsiteX87" fmla="*/ 1012825 w 1166325"/>
              <a:gd name="connsiteY87" fmla="*/ 685800 h 730252"/>
              <a:gd name="connsiteX88" fmla="*/ 1022350 w 1166325"/>
              <a:gd name="connsiteY88" fmla="*/ 692150 h 730252"/>
              <a:gd name="connsiteX89" fmla="*/ 1038225 w 1166325"/>
              <a:gd name="connsiteY89" fmla="*/ 698500 h 730252"/>
              <a:gd name="connsiteX90" fmla="*/ 1069975 w 1166325"/>
              <a:gd name="connsiteY90" fmla="*/ 711200 h 730252"/>
              <a:gd name="connsiteX91" fmla="*/ 1095375 w 1166325"/>
              <a:gd name="connsiteY91" fmla="*/ 717550 h 730252"/>
              <a:gd name="connsiteX92" fmla="*/ 1104900 w 1166325"/>
              <a:gd name="connsiteY92" fmla="*/ 720725 h 730252"/>
              <a:gd name="connsiteX93" fmla="*/ 1149350 w 1166325"/>
              <a:gd name="connsiteY93" fmla="*/ 727075 h 730252"/>
              <a:gd name="connsiteX94" fmla="*/ 1162050 w 1166325"/>
              <a:gd name="connsiteY94" fmla="*/ 730250 h 730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166325" h="730252">
                <a:moveTo>
                  <a:pt x="0" y="574675"/>
                </a:moveTo>
                <a:cubicBezTo>
                  <a:pt x="6350" y="572558"/>
                  <a:pt x="12835" y="570811"/>
                  <a:pt x="19050" y="568325"/>
                </a:cubicBezTo>
                <a:cubicBezTo>
                  <a:pt x="23444" y="566567"/>
                  <a:pt x="27356" y="563733"/>
                  <a:pt x="31750" y="561975"/>
                </a:cubicBezTo>
                <a:cubicBezTo>
                  <a:pt x="37965" y="559489"/>
                  <a:pt x="44813" y="558618"/>
                  <a:pt x="50800" y="555625"/>
                </a:cubicBezTo>
                <a:cubicBezTo>
                  <a:pt x="55033" y="553508"/>
                  <a:pt x="59106" y="551033"/>
                  <a:pt x="63500" y="549275"/>
                </a:cubicBezTo>
                <a:cubicBezTo>
                  <a:pt x="69715" y="546789"/>
                  <a:pt x="76981" y="546638"/>
                  <a:pt x="82550" y="542925"/>
                </a:cubicBezTo>
                <a:cubicBezTo>
                  <a:pt x="85725" y="540808"/>
                  <a:pt x="88662" y="538282"/>
                  <a:pt x="92075" y="536575"/>
                </a:cubicBezTo>
                <a:cubicBezTo>
                  <a:pt x="95068" y="535078"/>
                  <a:pt x="98674" y="535025"/>
                  <a:pt x="101600" y="533400"/>
                </a:cubicBezTo>
                <a:cubicBezTo>
                  <a:pt x="108271" y="529694"/>
                  <a:pt x="114300" y="524933"/>
                  <a:pt x="120650" y="520700"/>
                </a:cubicBezTo>
                <a:cubicBezTo>
                  <a:pt x="123825" y="518583"/>
                  <a:pt x="126762" y="516057"/>
                  <a:pt x="130175" y="514350"/>
                </a:cubicBezTo>
                <a:cubicBezTo>
                  <a:pt x="150907" y="503984"/>
                  <a:pt x="139528" y="511347"/>
                  <a:pt x="161925" y="488950"/>
                </a:cubicBezTo>
                <a:lnTo>
                  <a:pt x="171450" y="479425"/>
                </a:lnTo>
                <a:cubicBezTo>
                  <a:pt x="174625" y="476250"/>
                  <a:pt x="178484" y="473636"/>
                  <a:pt x="180975" y="469900"/>
                </a:cubicBezTo>
                <a:lnTo>
                  <a:pt x="193675" y="450850"/>
                </a:lnTo>
                <a:cubicBezTo>
                  <a:pt x="195792" y="447675"/>
                  <a:pt x="198818" y="444945"/>
                  <a:pt x="200025" y="441325"/>
                </a:cubicBezTo>
                <a:cubicBezTo>
                  <a:pt x="208005" y="417384"/>
                  <a:pt x="197240" y="446894"/>
                  <a:pt x="209550" y="422275"/>
                </a:cubicBezTo>
                <a:cubicBezTo>
                  <a:pt x="218740" y="403895"/>
                  <a:pt x="204194" y="421281"/>
                  <a:pt x="222250" y="403225"/>
                </a:cubicBezTo>
                <a:cubicBezTo>
                  <a:pt x="223308" y="400050"/>
                  <a:pt x="223800" y="396626"/>
                  <a:pt x="225425" y="393700"/>
                </a:cubicBezTo>
                <a:cubicBezTo>
                  <a:pt x="229131" y="387029"/>
                  <a:pt x="235712" y="381890"/>
                  <a:pt x="238125" y="374650"/>
                </a:cubicBezTo>
                <a:cubicBezTo>
                  <a:pt x="249704" y="339912"/>
                  <a:pt x="231237" y="392529"/>
                  <a:pt x="247650" y="355600"/>
                </a:cubicBezTo>
                <a:cubicBezTo>
                  <a:pt x="250368" y="349483"/>
                  <a:pt x="251883" y="342900"/>
                  <a:pt x="254000" y="336550"/>
                </a:cubicBezTo>
                <a:lnTo>
                  <a:pt x="263525" y="307975"/>
                </a:lnTo>
                <a:lnTo>
                  <a:pt x="266700" y="298450"/>
                </a:lnTo>
                <a:cubicBezTo>
                  <a:pt x="267758" y="289983"/>
                  <a:pt x="269026" y="281540"/>
                  <a:pt x="269875" y="273050"/>
                </a:cubicBezTo>
                <a:cubicBezTo>
                  <a:pt x="271143" y="260369"/>
                  <a:pt x="271561" y="247607"/>
                  <a:pt x="273050" y="234950"/>
                </a:cubicBezTo>
                <a:cubicBezTo>
                  <a:pt x="274443" y="223108"/>
                  <a:pt x="276031" y="219658"/>
                  <a:pt x="279400" y="209550"/>
                </a:cubicBezTo>
                <a:cubicBezTo>
                  <a:pt x="280458" y="202142"/>
                  <a:pt x="281107" y="194663"/>
                  <a:pt x="282575" y="187325"/>
                </a:cubicBezTo>
                <a:cubicBezTo>
                  <a:pt x="283231" y="184043"/>
                  <a:pt x="285024" y="181067"/>
                  <a:pt x="285750" y="177800"/>
                </a:cubicBezTo>
                <a:cubicBezTo>
                  <a:pt x="287147" y="171516"/>
                  <a:pt x="287528" y="165034"/>
                  <a:pt x="288925" y="158750"/>
                </a:cubicBezTo>
                <a:cubicBezTo>
                  <a:pt x="289651" y="155483"/>
                  <a:pt x="291219" y="152454"/>
                  <a:pt x="292100" y="149225"/>
                </a:cubicBezTo>
                <a:cubicBezTo>
                  <a:pt x="294396" y="140805"/>
                  <a:pt x="296738" y="132383"/>
                  <a:pt x="298450" y="123825"/>
                </a:cubicBezTo>
                <a:cubicBezTo>
                  <a:pt x="299658" y="117787"/>
                  <a:pt x="301546" y="104934"/>
                  <a:pt x="304800" y="98425"/>
                </a:cubicBezTo>
                <a:cubicBezTo>
                  <a:pt x="306507" y="95012"/>
                  <a:pt x="309443" y="92313"/>
                  <a:pt x="311150" y="88900"/>
                </a:cubicBezTo>
                <a:cubicBezTo>
                  <a:pt x="312647" y="85907"/>
                  <a:pt x="312700" y="82301"/>
                  <a:pt x="314325" y="79375"/>
                </a:cubicBezTo>
                <a:cubicBezTo>
                  <a:pt x="318031" y="72704"/>
                  <a:pt x="322792" y="66675"/>
                  <a:pt x="327025" y="60325"/>
                </a:cubicBezTo>
                <a:cubicBezTo>
                  <a:pt x="329142" y="57150"/>
                  <a:pt x="330677" y="53498"/>
                  <a:pt x="333375" y="50800"/>
                </a:cubicBezTo>
                <a:cubicBezTo>
                  <a:pt x="336550" y="47625"/>
                  <a:pt x="340025" y="44724"/>
                  <a:pt x="342900" y="41275"/>
                </a:cubicBezTo>
                <a:cubicBezTo>
                  <a:pt x="345343" y="38344"/>
                  <a:pt x="346807" y="34681"/>
                  <a:pt x="349250" y="31750"/>
                </a:cubicBezTo>
                <a:cubicBezTo>
                  <a:pt x="355572" y="24164"/>
                  <a:pt x="369656" y="12248"/>
                  <a:pt x="377825" y="9525"/>
                </a:cubicBezTo>
                <a:lnTo>
                  <a:pt x="396875" y="3175"/>
                </a:lnTo>
                <a:lnTo>
                  <a:pt x="406400" y="0"/>
                </a:lnTo>
                <a:lnTo>
                  <a:pt x="431800" y="3175"/>
                </a:lnTo>
                <a:cubicBezTo>
                  <a:pt x="441318" y="4295"/>
                  <a:pt x="450977" y="4470"/>
                  <a:pt x="460375" y="6350"/>
                </a:cubicBezTo>
                <a:cubicBezTo>
                  <a:pt x="466939" y="7663"/>
                  <a:pt x="479425" y="12700"/>
                  <a:pt x="479425" y="12700"/>
                </a:cubicBezTo>
                <a:cubicBezTo>
                  <a:pt x="482600" y="15875"/>
                  <a:pt x="485501" y="19350"/>
                  <a:pt x="488950" y="22225"/>
                </a:cubicBezTo>
                <a:cubicBezTo>
                  <a:pt x="491881" y="24668"/>
                  <a:pt x="496091" y="25595"/>
                  <a:pt x="498475" y="28575"/>
                </a:cubicBezTo>
                <a:cubicBezTo>
                  <a:pt x="500566" y="31188"/>
                  <a:pt x="499559" y="35487"/>
                  <a:pt x="501650" y="38100"/>
                </a:cubicBezTo>
                <a:cubicBezTo>
                  <a:pt x="504034" y="41080"/>
                  <a:pt x="508244" y="42007"/>
                  <a:pt x="511175" y="44450"/>
                </a:cubicBezTo>
                <a:cubicBezTo>
                  <a:pt x="542383" y="70457"/>
                  <a:pt x="502075" y="38525"/>
                  <a:pt x="527050" y="63500"/>
                </a:cubicBezTo>
                <a:cubicBezTo>
                  <a:pt x="529748" y="66198"/>
                  <a:pt x="533400" y="67733"/>
                  <a:pt x="536575" y="69850"/>
                </a:cubicBezTo>
                <a:cubicBezTo>
                  <a:pt x="568673" y="117998"/>
                  <a:pt x="533931" y="68582"/>
                  <a:pt x="558800" y="98425"/>
                </a:cubicBezTo>
                <a:cubicBezTo>
                  <a:pt x="572029" y="114300"/>
                  <a:pt x="557213" y="102658"/>
                  <a:pt x="574675" y="114300"/>
                </a:cubicBezTo>
                <a:cubicBezTo>
                  <a:pt x="578908" y="120650"/>
                  <a:pt x="581979" y="127954"/>
                  <a:pt x="587375" y="133350"/>
                </a:cubicBezTo>
                <a:cubicBezTo>
                  <a:pt x="593725" y="139700"/>
                  <a:pt x="601444" y="144928"/>
                  <a:pt x="606425" y="152400"/>
                </a:cubicBezTo>
                <a:cubicBezTo>
                  <a:pt x="614892" y="165100"/>
                  <a:pt x="609600" y="159808"/>
                  <a:pt x="622300" y="168275"/>
                </a:cubicBezTo>
                <a:cubicBezTo>
                  <a:pt x="650171" y="210082"/>
                  <a:pt x="622143" y="170737"/>
                  <a:pt x="644525" y="196850"/>
                </a:cubicBezTo>
                <a:cubicBezTo>
                  <a:pt x="647969" y="200868"/>
                  <a:pt x="650606" y="205532"/>
                  <a:pt x="654050" y="209550"/>
                </a:cubicBezTo>
                <a:cubicBezTo>
                  <a:pt x="656972" y="212959"/>
                  <a:pt x="660818" y="215531"/>
                  <a:pt x="663575" y="219075"/>
                </a:cubicBezTo>
                <a:cubicBezTo>
                  <a:pt x="668260" y="225099"/>
                  <a:pt x="672042" y="231775"/>
                  <a:pt x="676275" y="238125"/>
                </a:cubicBezTo>
                <a:cubicBezTo>
                  <a:pt x="678392" y="241300"/>
                  <a:pt x="679450" y="245533"/>
                  <a:pt x="682625" y="247650"/>
                </a:cubicBezTo>
                <a:lnTo>
                  <a:pt x="692150" y="254000"/>
                </a:lnTo>
                <a:cubicBezTo>
                  <a:pt x="706967" y="276225"/>
                  <a:pt x="698500" y="268817"/>
                  <a:pt x="714375" y="279400"/>
                </a:cubicBezTo>
                <a:cubicBezTo>
                  <a:pt x="716492" y="282575"/>
                  <a:pt x="718190" y="286073"/>
                  <a:pt x="720725" y="288925"/>
                </a:cubicBezTo>
                <a:cubicBezTo>
                  <a:pt x="726691" y="295637"/>
                  <a:pt x="734794" y="300503"/>
                  <a:pt x="739775" y="307975"/>
                </a:cubicBezTo>
                <a:cubicBezTo>
                  <a:pt x="748242" y="320675"/>
                  <a:pt x="742950" y="315383"/>
                  <a:pt x="755650" y="323850"/>
                </a:cubicBezTo>
                <a:cubicBezTo>
                  <a:pt x="770615" y="346298"/>
                  <a:pt x="751834" y="318508"/>
                  <a:pt x="771525" y="346075"/>
                </a:cubicBezTo>
                <a:cubicBezTo>
                  <a:pt x="773743" y="349180"/>
                  <a:pt x="776168" y="352187"/>
                  <a:pt x="777875" y="355600"/>
                </a:cubicBezTo>
                <a:cubicBezTo>
                  <a:pt x="779372" y="358593"/>
                  <a:pt x="779425" y="362199"/>
                  <a:pt x="781050" y="365125"/>
                </a:cubicBezTo>
                <a:cubicBezTo>
                  <a:pt x="784756" y="371796"/>
                  <a:pt x="791337" y="376935"/>
                  <a:pt x="793750" y="384175"/>
                </a:cubicBezTo>
                <a:lnTo>
                  <a:pt x="800100" y="403225"/>
                </a:lnTo>
                <a:cubicBezTo>
                  <a:pt x="801158" y="406400"/>
                  <a:pt x="801419" y="409965"/>
                  <a:pt x="803275" y="412750"/>
                </a:cubicBezTo>
                <a:cubicBezTo>
                  <a:pt x="821473" y="440047"/>
                  <a:pt x="799655" y="405510"/>
                  <a:pt x="812800" y="431800"/>
                </a:cubicBezTo>
                <a:cubicBezTo>
                  <a:pt x="814507" y="435213"/>
                  <a:pt x="817600" y="437838"/>
                  <a:pt x="819150" y="441325"/>
                </a:cubicBezTo>
                <a:cubicBezTo>
                  <a:pt x="821868" y="447442"/>
                  <a:pt x="821787" y="454806"/>
                  <a:pt x="825500" y="460375"/>
                </a:cubicBezTo>
                <a:cubicBezTo>
                  <a:pt x="829733" y="466725"/>
                  <a:pt x="835787" y="472185"/>
                  <a:pt x="838200" y="479425"/>
                </a:cubicBezTo>
                <a:cubicBezTo>
                  <a:pt x="839258" y="482600"/>
                  <a:pt x="839878" y="485957"/>
                  <a:pt x="841375" y="488950"/>
                </a:cubicBezTo>
                <a:cubicBezTo>
                  <a:pt x="843082" y="492363"/>
                  <a:pt x="846018" y="495062"/>
                  <a:pt x="847725" y="498475"/>
                </a:cubicBezTo>
                <a:cubicBezTo>
                  <a:pt x="853904" y="510832"/>
                  <a:pt x="847971" y="506458"/>
                  <a:pt x="854075" y="520700"/>
                </a:cubicBezTo>
                <a:cubicBezTo>
                  <a:pt x="855578" y="524207"/>
                  <a:pt x="858532" y="526912"/>
                  <a:pt x="860425" y="530225"/>
                </a:cubicBezTo>
                <a:cubicBezTo>
                  <a:pt x="862773" y="534334"/>
                  <a:pt x="864911" y="538575"/>
                  <a:pt x="866775" y="542925"/>
                </a:cubicBezTo>
                <a:cubicBezTo>
                  <a:pt x="868093" y="546001"/>
                  <a:pt x="868325" y="549524"/>
                  <a:pt x="869950" y="552450"/>
                </a:cubicBezTo>
                <a:cubicBezTo>
                  <a:pt x="879444" y="569540"/>
                  <a:pt x="880605" y="569455"/>
                  <a:pt x="892175" y="581025"/>
                </a:cubicBezTo>
                <a:cubicBezTo>
                  <a:pt x="897996" y="598489"/>
                  <a:pt x="891852" y="582841"/>
                  <a:pt x="901700" y="600075"/>
                </a:cubicBezTo>
                <a:cubicBezTo>
                  <a:pt x="904048" y="604184"/>
                  <a:pt x="905093" y="609079"/>
                  <a:pt x="908050" y="612775"/>
                </a:cubicBezTo>
                <a:cubicBezTo>
                  <a:pt x="941795" y="654956"/>
                  <a:pt x="913462" y="615012"/>
                  <a:pt x="939800" y="641350"/>
                </a:cubicBezTo>
                <a:cubicBezTo>
                  <a:pt x="957263" y="658813"/>
                  <a:pt x="929217" y="645583"/>
                  <a:pt x="965200" y="663575"/>
                </a:cubicBezTo>
                <a:cubicBezTo>
                  <a:pt x="973667" y="667808"/>
                  <a:pt x="981620" y="673282"/>
                  <a:pt x="990600" y="676275"/>
                </a:cubicBezTo>
                <a:cubicBezTo>
                  <a:pt x="1001286" y="679837"/>
                  <a:pt x="1001840" y="679523"/>
                  <a:pt x="1012825" y="685800"/>
                </a:cubicBezTo>
                <a:cubicBezTo>
                  <a:pt x="1016138" y="687693"/>
                  <a:pt x="1018937" y="690443"/>
                  <a:pt x="1022350" y="692150"/>
                </a:cubicBezTo>
                <a:cubicBezTo>
                  <a:pt x="1027448" y="694699"/>
                  <a:pt x="1033017" y="696185"/>
                  <a:pt x="1038225" y="698500"/>
                </a:cubicBezTo>
                <a:cubicBezTo>
                  <a:pt x="1055117" y="706008"/>
                  <a:pt x="1048973" y="705949"/>
                  <a:pt x="1069975" y="711200"/>
                </a:cubicBezTo>
                <a:cubicBezTo>
                  <a:pt x="1078442" y="713317"/>
                  <a:pt x="1087096" y="714790"/>
                  <a:pt x="1095375" y="717550"/>
                </a:cubicBezTo>
                <a:cubicBezTo>
                  <a:pt x="1098550" y="718608"/>
                  <a:pt x="1101604" y="720143"/>
                  <a:pt x="1104900" y="720725"/>
                </a:cubicBezTo>
                <a:cubicBezTo>
                  <a:pt x="1119639" y="723326"/>
                  <a:pt x="1134674" y="724140"/>
                  <a:pt x="1149350" y="727075"/>
                </a:cubicBezTo>
                <a:cubicBezTo>
                  <a:pt x="1166263" y="730458"/>
                  <a:pt x="1170621" y="730250"/>
                  <a:pt x="1162050" y="730250"/>
                </a:cubicBezTo>
              </a:path>
            </a:pathLst>
          </a:custGeom>
          <a:ln w="12700" cmpd="sng">
            <a:solidFill>
              <a:srgbClr val="000000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s-ES">
              <a:latin typeface="Helvetica"/>
              <a:cs typeface="Helvetica"/>
            </a:endParaRPr>
          </a:p>
        </p:txBody>
      </p:sp>
      <p:sp>
        <p:nvSpPr>
          <p:cNvPr id="12" name="Forma libre 11"/>
          <p:cNvSpPr/>
          <p:nvPr/>
        </p:nvSpPr>
        <p:spPr>
          <a:xfrm>
            <a:off x="4406900" y="1176718"/>
            <a:ext cx="4730750" cy="3011210"/>
          </a:xfrm>
          <a:custGeom>
            <a:avLst/>
            <a:gdLst>
              <a:gd name="connsiteX0" fmla="*/ 4730750 w 4730750"/>
              <a:gd name="connsiteY0" fmla="*/ 861632 h 3011210"/>
              <a:gd name="connsiteX1" fmla="*/ 4362450 w 4730750"/>
              <a:gd name="connsiteY1" fmla="*/ 747332 h 3011210"/>
              <a:gd name="connsiteX2" fmla="*/ 4165600 w 4730750"/>
              <a:gd name="connsiteY2" fmla="*/ 372682 h 3011210"/>
              <a:gd name="connsiteX3" fmla="*/ 3975100 w 4730750"/>
              <a:gd name="connsiteY3" fmla="*/ 4382 h 3011210"/>
              <a:gd name="connsiteX4" fmla="*/ 3860800 w 4730750"/>
              <a:gd name="connsiteY4" fmla="*/ 201232 h 3011210"/>
              <a:gd name="connsiteX5" fmla="*/ 3803650 w 4730750"/>
              <a:gd name="connsiteY5" fmla="*/ 658432 h 3011210"/>
              <a:gd name="connsiteX6" fmla="*/ 3314700 w 4730750"/>
              <a:gd name="connsiteY6" fmla="*/ 829882 h 3011210"/>
              <a:gd name="connsiteX7" fmla="*/ 2552700 w 4730750"/>
              <a:gd name="connsiteY7" fmla="*/ 963232 h 3011210"/>
              <a:gd name="connsiteX8" fmla="*/ 2317750 w 4730750"/>
              <a:gd name="connsiteY8" fmla="*/ 1115632 h 3011210"/>
              <a:gd name="connsiteX9" fmla="*/ 2476500 w 4730750"/>
              <a:gd name="connsiteY9" fmla="*/ 1547432 h 3011210"/>
              <a:gd name="connsiteX10" fmla="*/ 2990850 w 4730750"/>
              <a:gd name="connsiteY10" fmla="*/ 2391982 h 3011210"/>
              <a:gd name="connsiteX11" fmla="*/ 3213100 w 4730750"/>
              <a:gd name="connsiteY11" fmla="*/ 2887282 h 3011210"/>
              <a:gd name="connsiteX12" fmla="*/ 3073400 w 4730750"/>
              <a:gd name="connsiteY12" fmla="*/ 3007932 h 3011210"/>
              <a:gd name="connsiteX13" fmla="*/ 2781300 w 4730750"/>
              <a:gd name="connsiteY13" fmla="*/ 2931732 h 3011210"/>
              <a:gd name="connsiteX14" fmla="*/ 2305050 w 4730750"/>
              <a:gd name="connsiteY14" fmla="*/ 2493582 h 3011210"/>
              <a:gd name="connsiteX15" fmla="*/ 1498600 w 4730750"/>
              <a:gd name="connsiteY15" fmla="*/ 1236282 h 3011210"/>
              <a:gd name="connsiteX16" fmla="*/ 857250 w 4730750"/>
              <a:gd name="connsiteY16" fmla="*/ 1102932 h 3011210"/>
              <a:gd name="connsiteX17" fmla="*/ 0 w 4730750"/>
              <a:gd name="connsiteY17" fmla="*/ 1102932 h 301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730750" h="3011210">
                <a:moveTo>
                  <a:pt x="4730750" y="861632"/>
                </a:moveTo>
                <a:cubicBezTo>
                  <a:pt x="4593696" y="845228"/>
                  <a:pt x="4456642" y="828824"/>
                  <a:pt x="4362450" y="747332"/>
                </a:cubicBezTo>
                <a:cubicBezTo>
                  <a:pt x="4268258" y="665840"/>
                  <a:pt x="4230158" y="496507"/>
                  <a:pt x="4165600" y="372682"/>
                </a:cubicBezTo>
                <a:cubicBezTo>
                  <a:pt x="4101042" y="248857"/>
                  <a:pt x="4025900" y="32957"/>
                  <a:pt x="3975100" y="4382"/>
                </a:cubicBezTo>
                <a:cubicBezTo>
                  <a:pt x="3924300" y="-24193"/>
                  <a:pt x="3889375" y="92224"/>
                  <a:pt x="3860800" y="201232"/>
                </a:cubicBezTo>
                <a:cubicBezTo>
                  <a:pt x="3832225" y="310240"/>
                  <a:pt x="3894667" y="553657"/>
                  <a:pt x="3803650" y="658432"/>
                </a:cubicBezTo>
                <a:cubicBezTo>
                  <a:pt x="3712633" y="763207"/>
                  <a:pt x="3523191" y="779082"/>
                  <a:pt x="3314700" y="829882"/>
                </a:cubicBezTo>
                <a:cubicBezTo>
                  <a:pt x="3106209" y="880682"/>
                  <a:pt x="2718858" y="915607"/>
                  <a:pt x="2552700" y="963232"/>
                </a:cubicBezTo>
                <a:cubicBezTo>
                  <a:pt x="2386542" y="1010857"/>
                  <a:pt x="2330450" y="1018265"/>
                  <a:pt x="2317750" y="1115632"/>
                </a:cubicBezTo>
                <a:cubicBezTo>
                  <a:pt x="2305050" y="1212999"/>
                  <a:pt x="2364317" y="1334707"/>
                  <a:pt x="2476500" y="1547432"/>
                </a:cubicBezTo>
                <a:cubicBezTo>
                  <a:pt x="2588683" y="1760157"/>
                  <a:pt x="2868083" y="2168674"/>
                  <a:pt x="2990850" y="2391982"/>
                </a:cubicBezTo>
                <a:cubicBezTo>
                  <a:pt x="3113617" y="2615290"/>
                  <a:pt x="3199342" y="2784624"/>
                  <a:pt x="3213100" y="2887282"/>
                </a:cubicBezTo>
                <a:cubicBezTo>
                  <a:pt x="3226858" y="2989940"/>
                  <a:pt x="3145367" y="3000524"/>
                  <a:pt x="3073400" y="3007932"/>
                </a:cubicBezTo>
                <a:cubicBezTo>
                  <a:pt x="3001433" y="3015340"/>
                  <a:pt x="2909358" y="3017457"/>
                  <a:pt x="2781300" y="2931732"/>
                </a:cubicBezTo>
                <a:cubicBezTo>
                  <a:pt x="2653242" y="2846007"/>
                  <a:pt x="2518833" y="2776157"/>
                  <a:pt x="2305050" y="2493582"/>
                </a:cubicBezTo>
                <a:cubicBezTo>
                  <a:pt x="2091267" y="2211007"/>
                  <a:pt x="1739900" y="1468057"/>
                  <a:pt x="1498600" y="1236282"/>
                </a:cubicBezTo>
                <a:cubicBezTo>
                  <a:pt x="1257300" y="1004507"/>
                  <a:pt x="1107017" y="1125157"/>
                  <a:pt x="857250" y="1102932"/>
                </a:cubicBezTo>
                <a:cubicBezTo>
                  <a:pt x="607483" y="1080707"/>
                  <a:pt x="0" y="1102932"/>
                  <a:pt x="0" y="1102932"/>
                </a:cubicBezTo>
              </a:path>
            </a:pathLst>
          </a:custGeom>
          <a:ln w="12700" cmpd="sng">
            <a:solidFill>
              <a:srgbClr val="000000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s-ES">
              <a:latin typeface="Helvetica"/>
              <a:cs typeface="Helvetica"/>
            </a:endParaRPr>
          </a:p>
        </p:txBody>
      </p:sp>
      <p:sp>
        <p:nvSpPr>
          <p:cNvPr id="13" name="CuadroTexto 12"/>
          <p:cNvSpPr txBox="1"/>
          <p:nvPr/>
        </p:nvSpPr>
        <p:spPr>
          <a:xfrm rot="20995725">
            <a:off x="7074600" y="1859206"/>
            <a:ext cx="6206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latin typeface="Helvetica"/>
                <a:cs typeface="Helvetica"/>
              </a:rPr>
              <a:t>400 °C</a:t>
            </a:r>
          </a:p>
        </p:txBody>
      </p:sp>
      <p:sp>
        <p:nvSpPr>
          <p:cNvPr id="14" name="Rectángulo 13"/>
          <p:cNvSpPr/>
          <p:nvPr/>
        </p:nvSpPr>
        <p:spPr bwMode="auto">
          <a:xfrm>
            <a:off x="4419600" y="736600"/>
            <a:ext cx="2667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5" name="Rectángulo 14"/>
          <p:cNvSpPr/>
          <p:nvPr/>
        </p:nvSpPr>
        <p:spPr bwMode="auto">
          <a:xfrm>
            <a:off x="3797300" y="965200"/>
            <a:ext cx="2667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4330700" y="3276601"/>
            <a:ext cx="1943100" cy="584776"/>
          </a:xfrm>
          <a:prstGeom prst="rect">
            <a:avLst/>
          </a:prstGeom>
          <a:noFill/>
          <a:ln w="12700" cmpd="sng">
            <a:noFill/>
          </a:ln>
        </p:spPr>
        <p:txBody>
          <a:bodyPr wrap="square" rtlCol="0">
            <a:spAutoFit/>
          </a:bodyPr>
          <a:lstStyle>
            <a:defPPr>
              <a:defRPr lang="es-ES_tradnl"/>
            </a:defPPr>
            <a:lvl1pPr marL="342900" indent="-342900" algn="ctr">
              <a:buAutoNum type="alphaLcParenBoth"/>
              <a:defRPr sz="16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0" indent="0">
              <a:buNone/>
            </a:pPr>
            <a:r>
              <a:rPr lang="es-ES" dirty="0">
                <a:latin typeface="Helvetica"/>
                <a:cs typeface="Helvetica"/>
              </a:rPr>
              <a:t>Alta P</a:t>
            </a:r>
          </a:p>
          <a:p>
            <a:pPr marL="0" indent="0">
              <a:buNone/>
            </a:pPr>
            <a:r>
              <a:rPr lang="es-ES" dirty="0">
                <a:latin typeface="Helvetica"/>
                <a:cs typeface="Helvetica"/>
              </a:rPr>
              <a:t>Baja T</a:t>
            </a:r>
          </a:p>
        </p:txBody>
      </p:sp>
      <p:grpSp>
        <p:nvGrpSpPr>
          <p:cNvPr id="40" name="Agrupar 39"/>
          <p:cNvGrpSpPr/>
          <p:nvPr/>
        </p:nvGrpSpPr>
        <p:grpSpPr>
          <a:xfrm>
            <a:off x="114300" y="685800"/>
            <a:ext cx="4087829" cy="2959100"/>
            <a:chOff x="114300" y="685800"/>
            <a:chExt cx="4087829" cy="2959100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00" y="685800"/>
              <a:ext cx="4087829" cy="2959100"/>
            </a:xfrm>
            <a:prstGeom prst="rect">
              <a:avLst/>
            </a:prstGeom>
            <a:ln w="19050" cmpd="sng">
              <a:solidFill>
                <a:schemeClr val="tx1"/>
              </a:solidFill>
            </a:ln>
          </p:spPr>
        </p:pic>
        <p:sp>
          <p:nvSpPr>
            <p:cNvPr id="18" name="Rectángulo 17"/>
            <p:cNvSpPr/>
            <p:nvPr/>
          </p:nvSpPr>
          <p:spPr bwMode="auto">
            <a:xfrm>
              <a:off x="1879600" y="3111500"/>
              <a:ext cx="1435100" cy="342900"/>
            </a:xfrm>
            <a:prstGeom prst="rect">
              <a:avLst/>
            </a:prstGeom>
            <a:solidFill>
              <a:srgbClr val="4E7C2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/>
                <a:cs typeface="Helvetica"/>
              </a:endParaRPr>
            </a:p>
          </p:txBody>
        </p:sp>
      </p:grpSp>
      <p:sp>
        <p:nvSpPr>
          <p:cNvPr id="16" name="CuadroTexto 15"/>
          <p:cNvSpPr txBox="1"/>
          <p:nvPr/>
        </p:nvSpPr>
        <p:spPr>
          <a:xfrm>
            <a:off x="2019300" y="3048000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>
                <a:solidFill>
                  <a:schemeClr val="bg1"/>
                </a:solidFill>
                <a:latin typeface="Helvetica"/>
                <a:cs typeface="Helvetica"/>
              </a:rPr>
              <a:t>Baroviano</a:t>
            </a:r>
            <a:endParaRPr lang="es-ES" sz="16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7264400" y="2552700"/>
            <a:ext cx="1714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marL="342900" indent="-342900" algn="ctr">
              <a:buAutoNum type="alphaLcParenBoth"/>
              <a:defRPr sz="16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0" indent="0" algn="l">
              <a:buNone/>
            </a:pPr>
            <a:r>
              <a:rPr lang="es-ES_tradnl" dirty="0">
                <a:latin typeface="Helvetica"/>
                <a:cs typeface="Helvetica"/>
              </a:rPr>
              <a:t>  </a:t>
            </a:r>
            <a:r>
              <a:rPr lang="es-ES_tradnl" dirty="0" err="1">
                <a:latin typeface="Helvetica"/>
                <a:cs typeface="Helvetica"/>
              </a:rPr>
              <a:t>Baroviano</a:t>
            </a:r>
            <a:endParaRPr lang="es-ES" dirty="0">
              <a:latin typeface="Helvetica"/>
              <a:cs typeface="Helvetica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774700" y="0"/>
            <a:ext cx="7400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solidFill>
                  <a:srgbClr val="FF0000"/>
                </a:solidFill>
                <a:latin typeface="Helvetica"/>
                <a:cs typeface="Helvetica"/>
              </a:rPr>
              <a:t>TIPOS DE METAMORFISMO EN CONTEXTO GEODINÁMICO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2514600" y="711200"/>
            <a:ext cx="1651000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Helvetica"/>
                <a:cs typeface="Helvetica"/>
              </a:rPr>
              <a:t>OROGENO </a:t>
            </a:r>
          </a:p>
          <a:p>
            <a:pPr algn="ctr"/>
            <a:r>
              <a:rPr lang="es-ES" sz="1600" dirty="0">
                <a:latin typeface="Helvetica"/>
                <a:cs typeface="Helvetica"/>
              </a:rPr>
              <a:t>DE COLISION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4483100" y="723900"/>
            <a:ext cx="1943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Helvetica"/>
                <a:cs typeface="Helvetica"/>
              </a:rPr>
              <a:t>MARGEN ACTIVO</a:t>
            </a:r>
          </a:p>
        </p:txBody>
      </p:sp>
      <p:cxnSp>
        <p:nvCxnSpPr>
          <p:cNvPr id="31" name="Conector recto de flecha 30"/>
          <p:cNvCxnSpPr/>
          <p:nvPr/>
        </p:nvCxnSpPr>
        <p:spPr bwMode="auto">
          <a:xfrm flipV="1">
            <a:off x="7924800" y="1892300"/>
            <a:ext cx="12700" cy="5969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Conector recto de flecha 32"/>
          <p:cNvCxnSpPr>
            <a:stCxn id="34" idx="3"/>
          </p:cNvCxnSpPr>
          <p:nvPr/>
        </p:nvCxnSpPr>
        <p:spPr bwMode="auto">
          <a:xfrm flipV="1">
            <a:off x="5816600" y="3479800"/>
            <a:ext cx="1155700" cy="14605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Conector recto de flecha 34"/>
          <p:cNvCxnSpPr/>
          <p:nvPr/>
        </p:nvCxnSpPr>
        <p:spPr bwMode="auto">
          <a:xfrm flipH="1" flipV="1">
            <a:off x="2197100" y="1765300"/>
            <a:ext cx="355600" cy="12319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Rectángulo redondeado 2"/>
          <p:cNvSpPr/>
          <p:nvPr/>
        </p:nvSpPr>
        <p:spPr bwMode="auto">
          <a:xfrm>
            <a:off x="6642100" y="609600"/>
            <a:ext cx="1155700" cy="609600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6324600" y="647700"/>
            <a:ext cx="17145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marL="342900" indent="-342900" algn="ctr">
              <a:buAutoNum type="alphaLcParenBoth"/>
              <a:defRPr sz="16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0" indent="0">
              <a:buNone/>
            </a:pPr>
            <a:r>
              <a:rPr lang="es-ES_tradnl" dirty="0">
                <a:solidFill>
                  <a:srgbClr val="000000"/>
                </a:solidFill>
                <a:latin typeface="Helvetica"/>
                <a:cs typeface="Helvetica"/>
              </a:rPr>
              <a:t>Alta T</a:t>
            </a:r>
          </a:p>
          <a:p>
            <a:pPr marL="0" indent="0">
              <a:buNone/>
            </a:pPr>
            <a:r>
              <a:rPr lang="es-ES_tradnl" dirty="0">
                <a:solidFill>
                  <a:srgbClr val="000000"/>
                </a:solidFill>
                <a:latin typeface="Helvetica"/>
                <a:cs typeface="Helvetica"/>
              </a:rPr>
              <a:t>Baja P</a:t>
            </a:r>
          </a:p>
        </p:txBody>
      </p:sp>
      <p:cxnSp>
        <p:nvCxnSpPr>
          <p:cNvPr id="29" name="Conector recto de flecha 28"/>
          <p:cNvCxnSpPr>
            <a:endCxn id="9" idx="31"/>
          </p:cNvCxnSpPr>
          <p:nvPr/>
        </p:nvCxnSpPr>
        <p:spPr bwMode="auto">
          <a:xfrm>
            <a:off x="7594600" y="914400"/>
            <a:ext cx="673100" cy="3238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Rectángulo redondeado 4"/>
          <p:cNvSpPr/>
          <p:nvPr/>
        </p:nvSpPr>
        <p:spPr bwMode="auto">
          <a:xfrm>
            <a:off x="7213600" y="2514600"/>
            <a:ext cx="1422400" cy="4191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32" name="Rectángulo redondeado 31"/>
          <p:cNvSpPr/>
          <p:nvPr/>
        </p:nvSpPr>
        <p:spPr bwMode="auto">
          <a:xfrm>
            <a:off x="1917700" y="3009900"/>
            <a:ext cx="1498600" cy="4445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34" name="Rectángulo redondeado 33"/>
          <p:cNvSpPr/>
          <p:nvPr/>
        </p:nvSpPr>
        <p:spPr bwMode="auto">
          <a:xfrm>
            <a:off x="4737100" y="3289300"/>
            <a:ext cx="1079500" cy="6731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30" name="CuadroTexto 26">
            <a:extLst>
              <a:ext uri="{FF2B5EF4-FFF2-40B4-BE49-F238E27FC236}">
                <a16:creationId xmlns="" xmlns:a16="http://schemas.microsoft.com/office/drawing/2014/main" id="{B23E7B36-3964-B947-B0BB-ED71255F78AA}"/>
              </a:ext>
            </a:extLst>
          </p:cNvPr>
          <p:cNvSpPr txBox="1"/>
          <p:nvPr/>
        </p:nvSpPr>
        <p:spPr>
          <a:xfrm>
            <a:off x="2967107" y="4642043"/>
            <a:ext cx="1714500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marL="342900" indent="-342900" algn="ctr">
              <a:buAutoNum type="alphaLcParenBoth"/>
              <a:defRPr sz="16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0" indent="0" algn="r">
              <a:buNone/>
            </a:pPr>
            <a:r>
              <a:rPr lang="es-ES_tradnl" dirty="0">
                <a:solidFill>
                  <a:srgbClr val="000000"/>
                </a:solidFill>
                <a:latin typeface="Helvetica"/>
                <a:cs typeface="Helvetica"/>
              </a:rPr>
              <a:t>Metamorfismo hidrotermal</a:t>
            </a:r>
          </a:p>
        </p:txBody>
      </p:sp>
      <p:cxnSp>
        <p:nvCxnSpPr>
          <p:cNvPr id="10" name="Conector recto de flecha 9"/>
          <p:cNvCxnSpPr/>
          <p:nvPr/>
        </p:nvCxnSpPr>
        <p:spPr bwMode="auto">
          <a:xfrm flipH="1" flipV="1">
            <a:off x="1422400" y="3708400"/>
            <a:ext cx="12700" cy="11303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Rectángulo 10"/>
          <p:cNvSpPr/>
          <p:nvPr/>
        </p:nvSpPr>
        <p:spPr bwMode="auto">
          <a:xfrm>
            <a:off x="5715000" y="4851400"/>
            <a:ext cx="2336800" cy="17018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36" name="Conector recto de flecha 35"/>
          <p:cNvCxnSpPr/>
          <p:nvPr/>
        </p:nvCxnSpPr>
        <p:spPr bwMode="auto">
          <a:xfrm flipH="1" flipV="1">
            <a:off x="6654800" y="4445000"/>
            <a:ext cx="12700" cy="406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" name="Rectángulo 37"/>
          <p:cNvSpPr/>
          <p:nvPr/>
        </p:nvSpPr>
        <p:spPr bwMode="auto">
          <a:xfrm>
            <a:off x="469900" y="4826000"/>
            <a:ext cx="1320800" cy="13589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892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 descr="DALRADIAN metamorphic Zon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0"/>
            <a:ext cx="7090990" cy="6858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841049" y="6028258"/>
            <a:ext cx="2302951" cy="73866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1400" dirty="0">
                <a:latin typeface="Chalkboard"/>
                <a:cs typeface="Chalkboard"/>
              </a:rPr>
              <a:t>PIZARRA - FILITA</a:t>
            </a:r>
          </a:p>
          <a:p>
            <a:r>
              <a:rPr lang="es-ES_tradnl" sz="1400" dirty="0">
                <a:latin typeface="Chalkboard"/>
                <a:cs typeface="Chalkboard"/>
              </a:rPr>
              <a:t>grado metamórfico bajo</a:t>
            </a:r>
          </a:p>
          <a:p>
            <a:r>
              <a:rPr lang="es-ES_tradnl" sz="1400" dirty="0">
                <a:latin typeface="Chalkboard"/>
                <a:cs typeface="Chalkboard"/>
              </a:rPr>
              <a:t>(</a:t>
            </a:r>
            <a:r>
              <a:rPr lang="es-ES_tradnl" sz="1400" dirty="0">
                <a:solidFill>
                  <a:srgbClr val="FF0000"/>
                </a:solidFill>
                <a:latin typeface="Chalkboard"/>
                <a:cs typeface="Chalkboard"/>
              </a:rPr>
              <a:t>T ≈ 200-400°C</a:t>
            </a:r>
            <a:r>
              <a:rPr lang="es-ES_tradnl" sz="1400" dirty="0">
                <a:latin typeface="Chalkboard"/>
                <a:cs typeface="Chalkboard"/>
              </a:rPr>
              <a:t>)</a:t>
            </a:r>
          </a:p>
        </p:txBody>
      </p:sp>
      <p:sp>
        <p:nvSpPr>
          <p:cNvPr id="18" name="Abrir llave 17"/>
          <p:cNvSpPr/>
          <p:nvPr/>
        </p:nvSpPr>
        <p:spPr bwMode="auto">
          <a:xfrm rot="10800000">
            <a:off x="6502400" y="6210300"/>
            <a:ext cx="254000" cy="550332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6584019" y="1744132"/>
            <a:ext cx="25599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800" dirty="0">
                <a:latin typeface="Calibri"/>
                <a:cs typeface="Calibri"/>
              </a:rPr>
              <a:t>ISOGRADAS: limites entre rocas con distinto grado metamórfico indicado por distintos minerales índice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279042" y="-25400"/>
            <a:ext cx="3080858" cy="95410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ES_tradnl" dirty="0">
                <a:solidFill>
                  <a:srgbClr val="FF0000"/>
                </a:solidFill>
                <a:latin typeface="Helvetica"/>
                <a:cs typeface="Helvetica"/>
              </a:rPr>
              <a:t>Mapa metamórfico de Escocia </a:t>
            </a:r>
            <a:r>
              <a:rPr lang="es-ES_tradnl" sz="1600" dirty="0">
                <a:latin typeface="Helvetica"/>
                <a:cs typeface="Helvetica"/>
              </a:rPr>
              <a:t>(</a:t>
            </a:r>
            <a:r>
              <a:rPr lang="es-ES_tradnl" sz="1600" dirty="0" err="1">
                <a:latin typeface="Helvetica"/>
                <a:cs typeface="Helvetica"/>
              </a:rPr>
              <a:t>orógeno</a:t>
            </a:r>
            <a:r>
              <a:rPr lang="es-ES_tradnl" sz="1600" dirty="0">
                <a:latin typeface="Helvetica"/>
                <a:cs typeface="Helvetica"/>
              </a:rPr>
              <a:t> Caledoniano (450-400Ma)</a:t>
            </a:r>
            <a:endParaRPr lang="es-ES_tradnl" sz="1600" b="1" dirty="0">
              <a:latin typeface="Helvetica"/>
              <a:cs typeface="Helvetica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6828349" y="5101159"/>
            <a:ext cx="2315651" cy="73866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1400" dirty="0">
                <a:latin typeface="Chalkboard"/>
                <a:cs typeface="Chalkboard"/>
              </a:rPr>
              <a:t>MICAESQUISTO </a:t>
            </a:r>
          </a:p>
          <a:p>
            <a:r>
              <a:rPr lang="es-ES_tradnl" sz="1400" dirty="0">
                <a:latin typeface="Chalkboard"/>
                <a:cs typeface="Chalkboard"/>
              </a:rPr>
              <a:t>grado metamórfico medio </a:t>
            </a:r>
          </a:p>
          <a:p>
            <a:r>
              <a:rPr lang="es-ES_tradnl" sz="1400" dirty="0">
                <a:latin typeface="Chalkboard"/>
                <a:cs typeface="Chalkboard"/>
              </a:rPr>
              <a:t>(</a:t>
            </a:r>
            <a:r>
              <a:rPr lang="es-ES_tradnl" sz="1400" dirty="0">
                <a:solidFill>
                  <a:srgbClr val="FF0000"/>
                </a:solidFill>
                <a:latin typeface="Chalkboard"/>
                <a:cs typeface="Chalkboard"/>
              </a:rPr>
              <a:t>T ≈ 400-550°C</a:t>
            </a:r>
            <a:r>
              <a:rPr lang="es-ES_tradnl" sz="1400" dirty="0">
                <a:latin typeface="Chalkboard"/>
                <a:cs typeface="Chalkboard"/>
              </a:rPr>
              <a:t>)</a:t>
            </a:r>
          </a:p>
        </p:txBody>
      </p:sp>
      <p:sp>
        <p:nvSpPr>
          <p:cNvPr id="27" name="Abrir llave 26"/>
          <p:cNvSpPr/>
          <p:nvPr/>
        </p:nvSpPr>
        <p:spPr bwMode="auto">
          <a:xfrm rot="10800000">
            <a:off x="6477000" y="4826000"/>
            <a:ext cx="279400" cy="120650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pSp>
        <p:nvGrpSpPr>
          <p:cNvPr id="50" name="Agrupar 49"/>
          <p:cNvGrpSpPr/>
          <p:nvPr/>
        </p:nvGrpSpPr>
        <p:grpSpPr>
          <a:xfrm>
            <a:off x="1981200" y="2711040"/>
            <a:ext cx="4445000" cy="2457860"/>
            <a:chOff x="1981200" y="2711040"/>
            <a:chExt cx="4445000" cy="2457860"/>
          </a:xfrm>
          <a:solidFill>
            <a:schemeClr val="tx1"/>
          </a:solidFill>
        </p:grpSpPr>
        <p:sp>
          <p:nvSpPr>
            <p:cNvPr id="35" name="Forma libre 34"/>
            <p:cNvSpPr/>
            <p:nvPr/>
          </p:nvSpPr>
          <p:spPr>
            <a:xfrm>
              <a:off x="2089150" y="3784028"/>
              <a:ext cx="1060678" cy="1384872"/>
            </a:xfrm>
            <a:custGeom>
              <a:avLst/>
              <a:gdLst>
                <a:gd name="connsiteX0" fmla="*/ 927100 w 1060678"/>
                <a:gd name="connsiteY0" fmla="*/ 572 h 1384872"/>
                <a:gd name="connsiteX1" fmla="*/ 895350 w 1060678"/>
                <a:gd name="connsiteY1" fmla="*/ 19622 h 1384872"/>
                <a:gd name="connsiteX2" fmla="*/ 857250 w 1060678"/>
                <a:gd name="connsiteY2" fmla="*/ 32322 h 1384872"/>
                <a:gd name="connsiteX3" fmla="*/ 838200 w 1060678"/>
                <a:gd name="connsiteY3" fmla="*/ 38672 h 1384872"/>
                <a:gd name="connsiteX4" fmla="*/ 774700 w 1060678"/>
                <a:gd name="connsiteY4" fmla="*/ 83122 h 1384872"/>
                <a:gd name="connsiteX5" fmla="*/ 762000 w 1060678"/>
                <a:gd name="connsiteY5" fmla="*/ 102172 h 1384872"/>
                <a:gd name="connsiteX6" fmla="*/ 742950 w 1060678"/>
                <a:gd name="connsiteY6" fmla="*/ 114872 h 1384872"/>
                <a:gd name="connsiteX7" fmla="*/ 723900 w 1060678"/>
                <a:gd name="connsiteY7" fmla="*/ 133922 h 1384872"/>
                <a:gd name="connsiteX8" fmla="*/ 704850 w 1060678"/>
                <a:gd name="connsiteY8" fmla="*/ 146622 h 1384872"/>
                <a:gd name="connsiteX9" fmla="*/ 673100 w 1060678"/>
                <a:gd name="connsiteY9" fmla="*/ 184722 h 1384872"/>
                <a:gd name="connsiteX10" fmla="*/ 666750 w 1060678"/>
                <a:gd name="connsiteY10" fmla="*/ 203772 h 1384872"/>
                <a:gd name="connsiteX11" fmla="*/ 685800 w 1060678"/>
                <a:gd name="connsiteY11" fmla="*/ 311722 h 1384872"/>
                <a:gd name="connsiteX12" fmla="*/ 698500 w 1060678"/>
                <a:gd name="connsiteY12" fmla="*/ 330772 h 1384872"/>
                <a:gd name="connsiteX13" fmla="*/ 711200 w 1060678"/>
                <a:gd name="connsiteY13" fmla="*/ 406972 h 1384872"/>
                <a:gd name="connsiteX14" fmla="*/ 723900 w 1060678"/>
                <a:gd name="connsiteY14" fmla="*/ 445072 h 1384872"/>
                <a:gd name="connsiteX15" fmla="*/ 755650 w 1060678"/>
                <a:gd name="connsiteY15" fmla="*/ 483172 h 1384872"/>
                <a:gd name="connsiteX16" fmla="*/ 781050 w 1060678"/>
                <a:gd name="connsiteY16" fmla="*/ 521272 h 1384872"/>
                <a:gd name="connsiteX17" fmla="*/ 806450 w 1060678"/>
                <a:gd name="connsiteY17" fmla="*/ 559372 h 1384872"/>
                <a:gd name="connsiteX18" fmla="*/ 819150 w 1060678"/>
                <a:gd name="connsiteY18" fmla="*/ 578422 h 1384872"/>
                <a:gd name="connsiteX19" fmla="*/ 793750 w 1060678"/>
                <a:gd name="connsiteY19" fmla="*/ 603822 h 1384872"/>
                <a:gd name="connsiteX20" fmla="*/ 774700 w 1060678"/>
                <a:gd name="connsiteY20" fmla="*/ 616522 h 1384872"/>
                <a:gd name="connsiteX21" fmla="*/ 742950 w 1060678"/>
                <a:gd name="connsiteY21" fmla="*/ 641922 h 1384872"/>
                <a:gd name="connsiteX22" fmla="*/ 723900 w 1060678"/>
                <a:gd name="connsiteY22" fmla="*/ 654622 h 1384872"/>
                <a:gd name="connsiteX23" fmla="*/ 660400 w 1060678"/>
                <a:gd name="connsiteY23" fmla="*/ 680022 h 1384872"/>
                <a:gd name="connsiteX24" fmla="*/ 641350 w 1060678"/>
                <a:gd name="connsiteY24" fmla="*/ 686372 h 1384872"/>
                <a:gd name="connsiteX25" fmla="*/ 577850 w 1060678"/>
                <a:gd name="connsiteY25" fmla="*/ 705422 h 1384872"/>
                <a:gd name="connsiteX26" fmla="*/ 558800 w 1060678"/>
                <a:gd name="connsiteY26" fmla="*/ 718122 h 1384872"/>
                <a:gd name="connsiteX27" fmla="*/ 520700 w 1060678"/>
                <a:gd name="connsiteY27" fmla="*/ 730822 h 1384872"/>
                <a:gd name="connsiteX28" fmla="*/ 482600 w 1060678"/>
                <a:gd name="connsiteY28" fmla="*/ 756222 h 1384872"/>
                <a:gd name="connsiteX29" fmla="*/ 463550 w 1060678"/>
                <a:gd name="connsiteY29" fmla="*/ 794322 h 1384872"/>
                <a:gd name="connsiteX30" fmla="*/ 457200 w 1060678"/>
                <a:gd name="connsiteY30" fmla="*/ 851472 h 1384872"/>
                <a:gd name="connsiteX31" fmla="*/ 450850 w 1060678"/>
                <a:gd name="connsiteY31" fmla="*/ 870522 h 1384872"/>
                <a:gd name="connsiteX32" fmla="*/ 393700 w 1060678"/>
                <a:gd name="connsiteY32" fmla="*/ 914972 h 1384872"/>
                <a:gd name="connsiteX33" fmla="*/ 355600 w 1060678"/>
                <a:gd name="connsiteY33" fmla="*/ 927672 h 1384872"/>
                <a:gd name="connsiteX34" fmla="*/ 336550 w 1060678"/>
                <a:gd name="connsiteY34" fmla="*/ 940372 h 1384872"/>
                <a:gd name="connsiteX35" fmla="*/ 285750 w 1060678"/>
                <a:gd name="connsiteY35" fmla="*/ 959422 h 1384872"/>
                <a:gd name="connsiteX36" fmla="*/ 266700 w 1060678"/>
                <a:gd name="connsiteY36" fmla="*/ 972122 h 1384872"/>
                <a:gd name="connsiteX37" fmla="*/ 247650 w 1060678"/>
                <a:gd name="connsiteY37" fmla="*/ 991172 h 1384872"/>
                <a:gd name="connsiteX38" fmla="*/ 196850 w 1060678"/>
                <a:gd name="connsiteY38" fmla="*/ 997522 h 1384872"/>
                <a:gd name="connsiteX39" fmla="*/ 120650 w 1060678"/>
                <a:gd name="connsiteY39" fmla="*/ 1003872 h 1384872"/>
                <a:gd name="connsiteX40" fmla="*/ 76200 w 1060678"/>
                <a:gd name="connsiteY40" fmla="*/ 1022922 h 1384872"/>
                <a:gd name="connsiteX41" fmla="*/ 38100 w 1060678"/>
                <a:gd name="connsiteY41" fmla="*/ 1041972 h 1384872"/>
                <a:gd name="connsiteX42" fmla="*/ 19050 w 1060678"/>
                <a:gd name="connsiteY42" fmla="*/ 1086422 h 1384872"/>
                <a:gd name="connsiteX43" fmla="*/ 6350 w 1060678"/>
                <a:gd name="connsiteY43" fmla="*/ 1124522 h 1384872"/>
                <a:gd name="connsiteX44" fmla="*/ 6350 w 1060678"/>
                <a:gd name="connsiteY44" fmla="*/ 1219772 h 1384872"/>
                <a:gd name="connsiteX45" fmla="*/ 12700 w 1060678"/>
                <a:gd name="connsiteY45" fmla="*/ 1245172 h 1384872"/>
                <a:gd name="connsiteX46" fmla="*/ 38100 w 1060678"/>
                <a:gd name="connsiteY46" fmla="*/ 1283272 h 1384872"/>
                <a:gd name="connsiteX47" fmla="*/ 50800 w 1060678"/>
                <a:gd name="connsiteY47" fmla="*/ 1302322 h 1384872"/>
                <a:gd name="connsiteX48" fmla="*/ 63500 w 1060678"/>
                <a:gd name="connsiteY48" fmla="*/ 1321372 h 1384872"/>
                <a:gd name="connsiteX49" fmla="*/ 76200 w 1060678"/>
                <a:gd name="connsiteY49" fmla="*/ 1340422 h 1384872"/>
                <a:gd name="connsiteX50" fmla="*/ 95250 w 1060678"/>
                <a:gd name="connsiteY50" fmla="*/ 1353122 h 1384872"/>
                <a:gd name="connsiteX51" fmla="*/ 107950 w 1060678"/>
                <a:gd name="connsiteY51" fmla="*/ 1372172 h 1384872"/>
                <a:gd name="connsiteX52" fmla="*/ 146050 w 1060678"/>
                <a:gd name="connsiteY52" fmla="*/ 1384872 h 1384872"/>
                <a:gd name="connsiteX53" fmla="*/ 203200 w 1060678"/>
                <a:gd name="connsiteY53" fmla="*/ 1378522 h 1384872"/>
                <a:gd name="connsiteX54" fmla="*/ 222250 w 1060678"/>
                <a:gd name="connsiteY54" fmla="*/ 1359472 h 1384872"/>
                <a:gd name="connsiteX55" fmla="*/ 241300 w 1060678"/>
                <a:gd name="connsiteY55" fmla="*/ 1346772 h 1384872"/>
                <a:gd name="connsiteX56" fmla="*/ 266700 w 1060678"/>
                <a:gd name="connsiteY56" fmla="*/ 1308672 h 1384872"/>
                <a:gd name="connsiteX57" fmla="*/ 279400 w 1060678"/>
                <a:gd name="connsiteY57" fmla="*/ 1289622 h 1384872"/>
                <a:gd name="connsiteX58" fmla="*/ 317500 w 1060678"/>
                <a:gd name="connsiteY58" fmla="*/ 1264222 h 1384872"/>
                <a:gd name="connsiteX59" fmla="*/ 355600 w 1060678"/>
                <a:gd name="connsiteY59" fmla="*/ 1232472 h 1384872"/>
                <a:gd name="connsiteX60" fmla="*/ 374650 w 1060678"/>
                <a:gd name="connsiteY60" fmla="*/ 1226122 h 1384872"/>
                <a:gd name="connsiteX61" fmla="*/ 387350 w 1060678"/>
                <a:gd name="connsiteY61" fmla="*/ 1207072 h 1384872"/>
                <a:gd name="connsiteX62" fmla="*/ 425450 w 1060678"/>
                <a:gd name="connsiteY62" fmla="*/ 1168972 h 1384872"/>
                <a:gd name="connsiteX63" fmla="*/ 431800 w 1060678"/>
                <a:gd name="connsiteY63" fmla="*/ 1149922 h 1384872"/>
                <a:gd name="connsiteX64" fmla="*/ 450850 w 1060678"/>
                <a:gd name="connsiteY64" fmla="*/ 1130872 h 1384872"/>
                <a:gd name="connsiteX65" fmla="*/ 463550 w 1060678"/>
                <a:gd name="connsiteY65" fmla="*/ 1111822 h 1384872"/>
                <a:gd name="connsiteX66" fmla="*/ 488950 w 1060678"/>
                <a:gd name="connsiteY66" fmla="*/ 1010222 h 1384872"/>
                <a:gd name="connsiteX67" fmla="*/ 501650 w 1060678"/>
                <a:gd name="connsiteY67" fmla="*/ 991172 h 1384872"/>
                <a:gd name="connsiteX68" fmla="*/ 520700 w 1060678"/>
                <a:gd name="connsiteY68" fmla="*/ 984822 h 1384872"/>
                <a:gd name="connsiteX69" fmla="*/ 590550 w 1060678"/>
                <a:gd name="connsiteY69" fmla="*/ 991172 h 1384872"/>
                <a:gd name="connsiteX70" fmla="*/ 609600 w 1060678"/>
                <a:gd name="connsiteY70" fmla="*/ 997522 h 1384872"/>
                <a:gd name="connsiteX71" fmla="*/ 628650 w 1060678"/>
                <a:gd name="connsiteY71" fmla="*/ 1010222 h 1384872"/>
                <a:gd name="connsiteX72" fmla="*/ 711200 w 1060678"/>
                <a:gd name="connsiteY72" fmla="*/ 1016572 h 1384872"/>
                <a:gd name="connsiteX73" fmla="*/ 730250 w 1060678"/>
                <a:gd name="connsiteY73" fmla="*/ 1010222 h 1384872"/>
                <a:gd name="connsiteX74" fmla="*/ 825500 w 1060678"/>
                <a:gd name="connsiteY74" fmla="*/ 991172 h 1384872"/>
                <a:gd name="connsiteX75" fmla="*/ 863600 w 1060678"/>
                <a:gd name="connsiteY75" fmla="*/ 965772 h 1384872"/>
                <a:gd name="connsiteX76" fmla="*/ 920750 w 1060678"/>
                <a:gd name="connsiteY76" fmla="*/ 914972 h 1384872"/>
                <a:gd name="connsiteX77" fmla="*/ 952500 w 1060678"/>
                <a:gd name="connsiteY77" fmla="*/ 883222 h 1384872"/>
                <a:gd name="connsiteX78" fmla="*/ 971550 w 1060678"/>
                <a:gd name="connsiteY78" fmla="*/ 864172 h 1384872"/>
                <a:gd name="connsiteX79" fmla="*/ 990600 w 1060678"/>
                <a:gd name="connsiteY79" fmla="*/ 851472 h 1384872"/>
                <a:gd name="connsiteX80" fmla="*/ 1047750 w 1060678"/>
                <a:gd name="connsiteY80" fmla="*/ 800672 h 1384872"/>
                <a:gd name="connsiteX81" fmla="*/ 1060450 w 1060678"/>
                <a:gd name="connsiteY81" fmla="*/ 762572 h 1384872"/>
                <a:gd name="connsiteX82" fmla="*/ 1047750 w 1060678"/>
                <a:gd name="connsiteY82" fmla="*/ 699072 h 1384872"/>
                <a:gd name="connsiteX83" fmla="*/ 1035050 w 1060678"/>
                <a:gd name="connsiteY83" fmla="*/ 680022 h 1384872"/>
                <a:gd name="connsiteX84" fmla="*/ 984250 w 1060678"/>
                <a:gd name="connsiteY84" fmla="*/ 622872 h 1384872"/>
                <a:gd name="connsiteX85" fmla="*/ 977900 w 1060678"/>
                <a:gd name="connsiteY85" fmla="*/ 603822 h 1384872"/>
                <a:gd name="connsiteX86" fmla="*/ 965200 w 1060678"/>
                <a:gd name="connsiteY86" fmla="*/ 584772 h 1384872"/>
                <a:gd name="connsiteX87" fmla="*/ 952500 w 1060678"/>
                <a:gd name="connsiteY87" fmla="*/ 546672 h 1384872"/>
                <a:gd name="connsiteX88" fmla="*/ 914400 w 1060678"/>
                <a:gd name="connsiteY88" fmla="*/ 489522 h 1384872"/>
                <a:gd name="connsiteX89" fmla="*/ 901700 w 1060678"/>
                <a:gd name="connsiteY89" fmla="*/ 470472 h 1384872"/>
                <a:gd name="connsiteX90" fmla="*/ 889000 w 1060678"/>
                <a:gd name="connsiteY90" fmla="*/ 432372 h 1384872"/>
                <a:gd name="connsiteX91" fmla="*/ 882650 w 1060678"/>
                <a:gd name="connsiteY91" fmla="*/ 400622 h 1384872"/>
                <a:gd name="connsiteX92" fmla="*/ 876300 w 1060678"/>
                <a:gd name="connsiteY92" fmla="*/ 356172 h 1384872"/>
                <a:gd name="connsiteX93" fmla="*/ 857250 w 1060678"/>
                <a:gd name="connsiteY93" fmla="*/ 318072 h 1384872"/>
                <a:gd name="connsiteX94" fmla="*/ 831850 w 1060678"/>
                <a:gd name="connsiteY94" fmla="*/ 311722 h 1384872"/>
                <a:gd name="connsiteX95" fmla="*/ 793750 w 1060678"/>
                <a:gd name="connsiteY95" fmla="*/ 299022 h 1384872"/>
                <a:gd name="connsiteX96" fmla="*/ 762000 w 1060678"/>
                <a:gd name="connsiteY96" fmla="*/ 260922 h 1384872"/>
                <a:gd name="connsiteX97" fmla="*/ 768350 w 1060678"/>
                <a:gd name="connsiteY97" fmla="*/ 222822 h 1384872"/>
                <a:gd name="connsiteX98" fmla="*/ 774700 w 1060678"/>
                <a:gd name="connsiteY98" fmla="*/ 203772 h 1384872"/>
                <a:gd name="connsiteX99" fmla="*/ 800100 w 1060678"/>
                <a:gd name="connsiteY99" fmla="*/ 165672 h 1384872"/>
                <a:gd name="connsiteX100" fmla="*/ 857250 w 1060678"/>
                <a:gd name="connsiteY100" fmla="*/ 127572 h 1384872"/>
                <a:gd name="connsiteX101" fmla="*/ 876300 w 1060678"/>
                <a:gd name="connsiteY101" fmla="*/ 114872 h 1384872"/>
                <a:gd name="connsiteX102" fmla="*/ 895350 w 1060678"/>
                <a:gd name="connsiteY102" fmla="*/ 102172 h 1384872"/>
                <a:gd name="connsiteX103" fmla="*/ 933450 w 1060678"/>
                <a:gd name="connsiteY103" fmla="*/ 89472 h 1384872"/>
                <a:gd name="connsiteX104" fmla="*/ 952500 w 1060678"/>
                <a:gd name="connsiteY104" fmla="*/ 83122 h 1384872"/>
                <a:gd name="connsiteX105" fmla="*/ 965200 w 1060678"/>
                <a:gd name="connsiteY105" fmla="*/ 64072 h 1384872"/>
                <a:gd name="connsiteX106" fmla="*/ 965200 w 1060678"/>
                <a:gd name="connsiteY106" fmla="*/ 6922 h 1384872"/>
                <a:gd name="connsiteX107" fmla="*/ 927100 w 1060678"/>
                <a:gd name="connsiteY107" fmla="*/ 572 h 13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1060678" h="1384872">
                  <a:moveTo>
                    <a:pt x="927100" y="572"/>
                  </a:moveTo>
                  <a:cubicBezTo>
                    <a:pt x="915458" y="2689"/>
                    <a:pt x="906586" y="14515"/>
                    <a:pt x="895350" y="19622"/>
                  </a:cubicBezTo>
                  <a:cubicBezTo>
                    <a:pt x="883163" y="25162"/>
                    <a:pt x="869950" y="28089"/>
                    <a:pt x="857250" y="32322"/>
                  </a:cubicBezTo>
                  <a:cubicBezTo>
                    <a:pt x="850900" y="34439"/>
                    <a:pt x="843769" y="34959"/>
                    <a:pt x="838200" y="38672"/>
                  </a:cubicBezTo>
                  <a:cubicBezTo>
                    <a:pt x="831976" y="42821"/>
                    <a:pt x="784103" y="73719"/>
                    <a:pt x="774700" y="83122"/>
                  </a:cubicBezTo>
                  <a:cubicBezTo>
                    <a:pt x="769304" y="88518"/>
                    <a:pt x="767396" y="96776"/>
                    <a:pt x="762000" y="102172"/>
                  </a:cubicBezTo>
                  <a:cubicBezTo>
                    <a:pt x="756604" y="107568"/>
                    <a:pt x="748813" y="109986"/>
                    <a:pt x="742950" y="114872"/>
                  </a:cubicBezTo>
                  <a:cubicBezTo>
                    <a:pt x="736051" y="120621"/>
                    <a:pt x="730799" y="128173"/>
                    <a:pt x="723900" y="133922"/>
                  </a:cubicBezTo>
                  <a:cubicBezTo>
                    <a:pt x="718037" y="138808"/>
                    <a:pt x="710713" y="141736"/>
                    <a:pt x="704850" y="146622"/>
                  </a:cubicBezTo>
                  <a:cubicBezTo>
                    <a:pt x="692813" y="156653"/>
                    <a:pt x="680236" y="170451"/>
                    <a:pt x="673100" y="184722"/>
                  </a:cubicBezTo>
                  <a:cubicBezTo>
                    <a:pt x="670107" y="190709"/>
                    <a:pt x="668867" y="197422"/>
                    <a:pt x="666750" y="203772"/>
                  </a:cubicBezTo>
                  <a:cubicBezTo>
                    <a:pt x="668771" y="226006"/>
                    <a:pt x="668879" y="286341"/>
                    <a:pt x="685800" y="311722"/>
                  </a:cubicBezTo>
                  <a:lnTo>
                    <a:pt x="698500" y="330772"/>
                  </a:lnTo>
                  <a:cubicBezTo>
                    <a:pt x="703003" y="366792"/>
                    <a:pt x="702210" y="377004"/>
                    <a:pt x="711200" y="406972"/>
                  </a:cubicBezTo>
                  <a:cubicBezTo>
                    <a:pt x="715047" y="419794"/>
                    <a:pt x="716474" y="433933"/>
                    <a:pt x="723900" y="445072"/>
                  </a:cubicBezTo>
                  <a:cubicBezTo>
                    <a:pt x="741581" y="471594"/>
                    <a:pt x="731204" y="458726"/>
                    <a:pt x="755650" y="483172"/>
                  </a:cubicBezTo>
                  <a:cubicBezTo>
                    <a:pt x="775476" y="542650"/>
                    <a:pt x="742997" y="454680"/>
                    <a:pt x="781050" y="521272"/>
                  </a:cubicBezTo>
                  <a:cubicBezTo>
                    <a:pt x="806284" y="565431"/>
                    <a:pt x="765244" y="531901"/>
                    <a:pt x="806450" y="559372"/>
                  </a:cubicBezTo>
                  <a:cubicBezTo>
                    <a:pt x="810683" y="565722"/>
                    <a:pt x="817895" y="570894"/>
                    <a:pt x="819150" y="578422"/>
                  </a:cubicBezTo>
                  <a:cubicBezTo>
                    <a:pt x="823058" y="601868"/>
                    <a:pt x="806776" y="597309"/>
                    <a:pt x="793750" y="603822"/>
                  </a:cubicBezTo>
                  <a:cubicBezTo>
                    <a:pt x="786924" y="607235"/>
                    <a:pt x="781050" y="612289"/>
                    <a:pt x="774700" y="616522"/>
                  </a:cubicBezTo>
                  <a:cubicBezTo>
                    <a:pt x="753291" y="648635"/>
                    <a:pt x="773622" y="626586"/>
                    <a:pt x="742950" y="641922"/>
                  </a:cubicBezTo>
                  <a:cubicBezTo>
                    <a:pt x="736124" y="645335"/>
                    <a:pt x="730526" y="650836"/>
                    <a:pt x="723900" y="654622"/>
                  </a:cubicBezTo>
                  <a:cubicBezTo>
                    <a:pt x="697738" y="669571"/>
                    <a:pt x="691624" y="669614"/>
                    <a:pt x="660400" y="680022"/>
                  </a:cubicBezTo>
                  <a:cubicBezTo>
                    <a:pt x="654050" y="682139"/>
                    <a:pt x="647844" y="684749"/>
                    <a:pt x="641350" y="686372"/>
                  </a:cubicBezTo>
                  <a:cubicBezTo>
                    <a:pt x="627151" y="689922"/>
                    <a:pt x="587126" y="699238"/>
                    <a:pt x="577850" y="705422"/>
                  </a:cubicBezTo>
                  <a:cubicBezTo>
                    <a:pt x="571500" y="709655"/>
                    <a:pt x="565774" y="715022"/>
                    <a:pt x="558800" y="718122"/>
                  </a:cubicBezTo>
                  <a:cubicBezTo>
                    <a:pt x="546567" y="723559"/>
                    <a:pt x="531839" y="723396"/>
                    <a:pt x="520700" y="730822"/>
                  </a:cubicBezTo>
                  <a:lnTo>
                    <a:pt x="482600" y="756222"/>
                  </a:lnTo>
                  <a:cubicBezTo>
                    <a:pt x="472848" y="770850"/>
                    <a:pt x="466471" y="776795"/>
                    <a:pt x="463550" y="794322"/>
                  </a:cubicBezTo>
                  <a:cubicBezTo>
                    <a:pt x="460399" y="813228"/>
                    <a:pt x="460351" y="832566"/>
                    <a:pt x="457200" y="851472"/>
                  </a:cubicBezTo>
                  <a:cubicBezTo>
                    <a:pt x="456100" y="858074"/>
                    <a:pt x="454563" y="864953"/>
                    <a:pt x="450850" y="870522"/>
                  </a:cubicBezTo>
                  <a:cubicBezTo>
                    <a:pt x="441458" y="884611"/>
                    <a:pt x="404513" y="911368"/>
                    <a:pt x="393700" y="914972"/>
                  </a:cubicBezTo>
                  <a:cubicBezTo>
                    <a:pt x="381000" y="919205"/>
                    <a:pt x="366739" y="920246"/>
                    <a:pt x="355600" y="927672"/>
                  </a:cubicBezTo>
                  <a:cubicBezTo>
                    <a:pt x="349250" y="931905"/>
                    <a:pt x="343565" y="937366"/>
                    <a:pt x="336550" y="940372"/>
                  </a:cubicBezTo>
                  <a:cubicBezTo>
                    <a:pt x="274045" y="967160"/>
                    <a:pt x="349242" y="923141"/>
                    <a:pt x="285750" y="959422"/>
                  </a:cubicBezTo>
                  <a:cubicBezTo>
                    <a:pt x="279124" y="963208"/>
                    <a:pt x="272563" y="967236"/>
                    <a:pt x="266700" y="972122"/>
                  </a:cubicBezTo>
                  <a:cubicBezTo>
                    <a:pt x="259801" y="977871"/>
                    <a:pt x="256090" y="988103"/>
                    <a:pt x="247650" y="991172"/>
                  </a:cubicBezTo>
                  <a:cubicBezTo>
                    <a:pt x="231612" y="997004"/>
                    <a:pt x="213830" y="995824"/>
                    <a:pt x="196850" y="997522"/>
                  </a:cubicBezTo>
                  <a:cubicBezTo>
                    <a:pt x="171488" y="1000058"/>
                    <a:pt x="146050" y="1001755"/>
                    <a:pt x="120650" y="1003872"/>
                  </a:cubicBezTo>
                  <a:cubicBezTo>
                    <a:pt x="67787" y="1017088"/>
                    <a:pt x="120053" y="1000996"/>
                    <a:pt x="76200" y="1022922"/>
                  </a:cubicBezTo>
                  <a:cubicBezTo>
                    <a:pt x="23620" y="1049212"/>
                    <a:pt x="92695" y="1005576"/>
                    <a:pt x="38100" y="1041972"/>
                  </a:cubicBezTo>
                  <a:cubicBezTo>
                    <a:pt x="17951" y="1072195"/>
                    <a:pt x="30233" y="1049145"/>
                    <a:pt x="19050" y="1086422"/>
                  </a:cubicBezTo>
                  <a:cubicBezTo>
                    <a:pt x="15203" y="1099244"/>
                    <a:pt x="6350" y="1124522"/>
                    <a:pt x="6350" y="1124522"/>
                  </a:cubicBezTo>
                  <a:cubicBezTo>
                    <a:pt x="-746" y="1181292"/>
                    <a:pt x="-3387" y="1166218"/>
                    <a:pt x="6350" y="1219772"/>
                  </a:cubicBezTo>
                  <a:cubicBezTo>
                    <a:pt x="7911" y="1228358"/>
                    <a:pt x="8797" y="1237366"/>
                    <a:pt x="12700" y="1245172"/>
                  </a:cubicBezTo>
                  <a:cubicBezTo>
                    <a:pt x="19526" y="1258824"/>
                    <a:pt x="29633" y="1270572"/>
                    <a:pt x="38100" y="1283272"/>
                  </a:cubicBezTo>
                  <a:lnTo>
                    <a:pt x="50800" y="1302322"/>
                  </a:lnTo>
                  <a:lnTo>
                    <a:pt x="63500" y="1321372"/>
                  </a:lnTo>
                  <a:cubicBezTo>
                    <a:pt x="67733" y="1327722"/>
                    <a:pt x="69850" y="1336189"/>
                    <a:pt x="76200" y="1340422"/>
                  </a:cubicBezTo>
                  <a:lnTo>
                    <a:pt x="95250" y="1353122"/>
                  </a:lnTo>
                  <a:cubicBezTo>
                    <a:pt x="99483" y="1359472"/>
                    <a:pt x="101478" y="1368127"/>
                    <a:pt x="107950" y="1372172"/>
                  </a:cubicBezTo>
                  <a:cubicBezTo>
                    <a:pt x="119302" y="1379267"/>
                    <a:pt x="146050" y="1384872"/>
                    <a:pt x="146050" y="1384872"/>
                  </a:cubicBezTo>
                  <a:cubicBezTo>
                    <a:pt x="165100" y="1382755"/>
                    <a:pt x="185016" y="1384583"/>
                    <a:pt x="203200" y="1378522"/>
                  </a:cubicBezTo>
                  <a:cubicBezTo>
                    <a:pt x="211719" y="1375682"/>
                    <a:pt x="215351" y="1365221"/>
                    <a:pt x="222250" y="1359472"/>
                  </a:cubicBezTo>
                  <a:cubicBezTo>
                    <a:pt x="228113" y="1354586"/>
                    <a:pt x="234950" y="1351005"/>
                    <a:pt x="241300" y="1346772"/>
                  </a:cubicBezTo>
                  <a:lnTo>
                    <a:pt x="266700" y="1308672"/>
                  </a:lnTo>
                  <a:cubicBezTo>
                    <a:pt x="270933" y="1302322"/>
                    <a:pt x="273050" y="1293855"/>
                    <a:pt x="279400" y="1289622"/>
                  </a:cubicBezTo>
                  <a:cubicBezTo>
                    <a:pt x="292100" y="1281155"/>
                    <a:pt x="306707" y="1275015"/>
                    <a:pt x="317500" y="1264222"/>
                  </a:cubicBezTo>
                  <a:cubicBezTo>
                    <a:pt x="331544" y="1250178"/>
                    <a:pt x="337919" y="1241313"/>
                    <a:pt x="355600" y="1232472"/>
                  </a:cubicBezTo>
                  <a:cubicBezTo>
                    <a:pt x="361587" y="1229479"/>
                    <a:pt x="368300" y="1228239"/>
                    <a:pt x="374650" y="1226122"/>
                  </a:cubicBezTo>
                  <a:cubicBezTo>
                    <a:pt x="378883" y="1219772"/>
                    <a:pt x="382280" y="1212776"/>
                    <a:pt x="387350" y="1207072"/>
                  </a:cubicBezTo>
                  <a:cubicBezTo>
                    <a:pt x="399282" y="1193648"/>
                    <a:pt x="425450" y="1168972"/>
                    <a:pt x="425450" y="1168972"/>
                  </a:cubicBezTo>
                  <a:cubicBezTo>
                    <a:pt x="427567" y="1162622"/>
                    <a:pt x="428087" y="1155491"/>
                    <a:pt x="431800" y="1149922"/>
                  </a:cubicBezTo>
                  <a:cubicBezTo>
                    <a:pt x="436781" y="1142450"/>
                    <a:pt x="445101" y="1137771"/>
                    <a:pt x="450850" y="1130872"/>
                  </a:cubicBezTo>
                  <a:cubicBezTo>
                    <a:pt x="455736" y="1125009"/>
                    <a:pt x="459317" y="1118172"/>
                    <a:pt x="463550" y="1111822"/>
                  </a:cubicBezTo>
                  <a:cubicBezTo>
                    <a:pt x="465382" y="1102662"/>
                    <a:pt x="477792" y="1026959"/>
                    <a:pt x="488950" y="1010222"/>
                  </a:cubicBezTo>
                  <a:cubicBezTo>
                    <a:pt x="493183" y="1003872"/>
                    <a:pt x="495691" y="995940"/>
                    <a:pt x="501650" y="991172"/>
                  </a:cubicBezTo>
                  <a:cubicBezTo>
                    <a:pt x="506877" y="986991"/>
                    <a:pt x="514350" y="986939"/>
                    <a:pt x="520700" y="984822"/>
                  </a:cubicBezTo>
                  <a:cubicBezTo>
                    <a:pt x="543983" y="986939"/>
                    <a:pt x="567406" y="987866"/>
                    <a:pt x="590550" y="991172"/>
                  </a:cubicBezTo>
                  <a:cubicBezTo>
                    <a:pt x="597176" y="992119"/>
                    <a:pt x="603613" y="994529"/>
                    <a:pt x="609600" y="997522"/>
                  </a:cubicBezTo>
                  <a:cubicBezTo>
                    <a:pt x="616426" y="1000935"/>
                    <a:pt x="621149" y="1008816"/>
                    <a:pt x="628650" y="1010222"/>
                  </a:cubicBezTo>
                  <a:cubicBezTo>
                    <a:pt x="655775" y="1015308"/>
                    <a:pt x="683683" y="1014455"/>
                    <a:pt x="711200" y="1016572"/>
                  </a:cubicBezTo>
                  <a:cubicBezTo>
                    <a:pt x="717550" y="1014455"/>
                    <a:pt x="723648" y="1011322"/>
                    <a:pt x="730250" y="1010222"/>
                  </a:cubicBezTo>
                  <a:cubicBezTo>
                    <a:pt x="754810" y="1006129"/>
                    <a:pt x="801271" y="1007325"/>
                    <a:pt x="825500" y="991172"/>
                  </a:cubicBezTo>
                  <a:cubicBezTo>
                    <a:pt x="838200" y="982705"/>
                    <a:pt x="852807" y="976565"/>
                    <a:pt x="863600" y="965772"/>
                  </a:cubicBezTo>
                  <a:cubicBezTo>
                    <a:pt x="907096" y="922276"/>
                    <a:pt x="886756" y="937635"/>
                    <a:pt x="920750" y="914972"/>
                  </a:cubicBezTo>
                  <a:cubicBezTo>
                    <a:pt x="944033" y="880047"/>
                    <a:pt x="920750" y="909680"/>
                    <a:pt x="952500" y="883222"/>
                  </a:cubicBezTo>
                  <a:cubicBezTo>
                    <a:pt x="959399" y="877473"/>
                    <a:pt x="964651" y="869921"/>
                    <a:pt x="971550" y="864172"/>
                  </a:cubicBezTo>
                  <a:cubicBezTo>
                    <a:pt x="977413" y="859286"/>
                    <a:pt x="984896" y="856542"/>
                    <a:pt x="990600" y="851472"/>
                  </a:cubicBezTo>
                  <a:cubicBezTo>
                    <a:pt x="1055845" y="793477"/>
                    <a:pt x="1004515" y="829496"/>
                    <a:pt x="1047750" y="800672"/>
                  </a:cubicBezTo>
                  <a:cubicBezTo>
                    <a:pt x="1051983" y="787972"/>
                    <a:pt x="1062343" y="775824"/>
                    <a:pt x="1060450" y="762572"/>
                  </a:cubicBezTo>
                  <a:cubicBezTo>
                    <a:pt x="1058110" y="746191"/>
                    <a:pt x="1056616" y="716805"/>
                    <a:pt x="1047750" y="699072"/>
                  </a:cubicBezTo>
                  <a:cubicBezTo>
                    <a:pt x="1044337" y="692246"/>
                    <a:pt x="1040120" y="685726"/>
                    <a:pt x="1035050" y="680022"/>
                  </a:cubicBezTo>
                  <a:cubicBezTo>
                    <a:pt x="1015816" y="658384"/>
                    <a:pt x="996603" y="647578"/>
                    <a:pt x="984250" y="622872"/>
                  </a:cubicBezTo>
                  <a:cubicBezTo>
                    <a:pt x="981257" y="616885"/>
                    <a:pt x="980893" y="609809"/>
                    <a:pt x="977900" y="603822"/>
                  </a:cubicBezTo>
                  <a:cubicBezTo>
                    <a:pt x="974487" y="596996"/>
                    <a:pt x="968300" y="591746"/>
                    <a:pt x="965200" y="584772"/>
                  </a:cubicBezTo>
                  <a:cubicBezTo>
                    <a:pt x="959763" y="572539"/>
                    <a:pt x="959926" y="557811"/>
                    <a:pt x="952500" y="546672"/>
                  </a:cubicBezTo>
                  <a:lnTo>
                    <a:pt x="914400" y="489522"/>
                  </a:lnTo>
                  <a:cubicBezTo>
                    <a:pt x="910167" y="483172"/>
                    <a:pt x="904113" y="477712"/>
                    <a:pt x="901700" y="470472"/>
                  </a:cubicBezTo>
                  <a:cubicBezTo>
                    <a:pt x="897467" y="457772"/>
                    <a:pt x="891625" y="445499"/>
                    <a:pt x="889000" y="432372"/>
                  </a:cubicBezTo>
                  <a:cubicBezTo>
                    <a:pt x="886883" y="421789"/>
                    <a:pt x="884424" y="411268"/>
                    <a:pt x="882650" y="400622"/>
                  </a:cubicBezTo>
                  <a:cubicBezTo>
                    <a:pt x="880189" y="385859"/>
                    <a:pt x="879235" y="370848"/>
                    <a:pt x="876300" y="356172"/>
                  </a:cubicBezTo>
                  <a:cubicBezTo>
                    <a:pt x="874350" y="346420"/>
                    <a:pt x="865895" y="323835"/>
                    <a:pt x="857250" y="318072"/>
                  </a:cubicBezTo>
                  <a:cubicBezTo>
                    <a:pt x="849988" y="313231"/>
                    <a:pt x="840209" y="314230"/>
                    <a:pt x="831850" y="311722"/>
                  </a:cubicBezTo>
                  <a:cubicBezTo>
                    <a:pt x="819028" y="307875"/>
                    <a:pt x="793750" y="299022"/>
                    <a:pt x="793750" y="299022"/>
                  </a:cubicBezTo>
                  <a:cubicBezTo>
                    <a:pt x="788809" y="294081"/>
                    <a:pt x="763105" y="270868"/>
                    <a:pt x="762000" y="260922"/>
                  </a:cubicBezTo>
                  <a:cubicBezTo>
                    <a:pt x="760578" y="248126"/>
                    <a:pt x="765557" y="235391"/>
                    <a:pt x="768350" y="222822"/>
                  </a:cubicBezTo>
                  <a:cubicBezTo>
                    <a:pt x="769802" y="216288"/>
                    <a:pt x="771449" y="209623"/>
                    <a:pt x="774700" y="203772"/>
                  </a:cubicBezTo>
                  <a:cubicBezTo>
                    <a:pt x="782113" y="190429"/>
                    <a:pt x="787400" y="174139"/>
                    <a:pt x="800100" y="165672"/>
                  </a:cubicBezTo>
                  <a:lnTo>
                    <a:pt x="857250" y="127572"/>
                  </a:lnTo>
                  <a:lnTo>
                    <a:pt x="876300" y="114872"/>
                  </a:lnTo>
                  <a:cubicBezTo>
                    <a:pt x="882650" y="110639"/>
                    <a:pt x="888110" y="104585"/>
                    <a:pt x="895350" y="102172"/>
                  </a:cubicBezTo>
                  <a:lnTo>
                    <a:pt x="933450" y="89472"/>
                  </a:lnTo>
                  <a:lnTo>
                    <a:pt x="952500" y="83122"/>
                  </a:lnTo>
                  <a:cubicBezTo>
                    <a:pt x="956733" y="76772"/>
                    <a:pt x="961787" y="70898"/>
                    <a:pt x="965200" y="64072"/>
                  </a:cubicBezTo>
                  <a:cubicBezTo>
                    <a:pt x="974749" y="44974"/>
                    <a:pt x="974329" y="28222"/>
                    <a:pt x="965200" y="6922"/>
                  </a:cubicBezTo>
                  <a:cubicBezTo>
                    <a:pt x="963336" y="2572"/>
                    <a:pt x="938742" y="-1545"/>
                    <a:pt x="927100" y="572"/>
                  </a:cubicBezTo>
                  <a:close/>
                </a:path>
              </a:pathLst>
            </a:custGeom>
            <a:grpFill/>
            <a:ln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6" name="Forma libre 35"/>
            <p:cNvSpPr/>
            <p:nvPr/>
          </p:nvSpPr>
          <p:spPr>
            <a:xfrm>
              <a:off x="3803650" y="3549650"/>
              <a:ext cx="677043" cy="374650"/>
            </a:xfrm>
            <a:custGeom>
              <a:avLst/>
              <a:gdLst>
                <a:gd name="connsiteX0" fmla="*/ 666750 w 677043"/>
                <a:gd name="connsiteY0" fmla="*/ 25400 h 374650"/>
                <a:gd name="connsiteX1" fmla="*/ 520700 w 677043"/>
                <a:gd name="connsiteY1" fmla="*/ 12700 h 374650"/>
                <a:gd name="connsiteX2" fmla="*/ 463550 w 677043"/>
                <a:gd name="connsiteY2" fmla="*/ 0 h 374650"/>
                <a:gd name="connsiteX3" fmla="*/ 349250 w 677043"/>
                <a:gd name="connsiteY3" fmla="*/ 6350 h 374650"/>
                <a:gd name="connsiteX4" fmla="*/ 190500 w 677043"/>
                <a:gd name="connsiteY4" fmla="*/ 12700 h 374650"/>
                <a:gd name="connsiteX5" fmla="*/ 133350 w 677043"/>
                <a:gd name="connsiteY5" fmla="*/ 25400 h 374650"/>
                <a:gd name="connsiteX6" fmla="*/ 95250 w 677043"/>
                <a:gd name="connsiteY6" fmla="*/ 38100 h 374650"/>
                <a:gd name="connsiteX7" fmla="*/ 57150 w 677043"/>
                <a:gd name="connsiteY7" fmla="*/ 76200 h 374650"/>
                <a:gd name="connsiteX8" fmla="*/ 12700 w 677043"/>
                <a:gd name="connsiteY8" fmla="*/ 133350 h 374650"/>
                <a:gd name="connsiteX9" fmla="*/ 0 w 677043"/>
                <a:gd name="connsiteY9" fmla="*/ 171450 h 374650"/>
                <a:gd name="connsiteX10" fmla="*/ 6350 w 677043"/>
                <a:gd name="connsiteY10" fmla="*/ 234950 h 374650"/>
                <a:gd name="connsiteX11" fmla="*/ 12700 w 677043"/>
                <a:gd name="connsiteY11" fmla="*/ 254000 h 374650"/>
                <a:gd name="connsiteX12" fmla="*/ 31750 w 677043"/>
                <a:gd name="connsiteY12" fmla="*/ 266700 h 374650"/>
                <a:gd name="connsiteX13" fmla="*/ 50800 w 677043"/>
                <a:gd name="connsiteY13" fmla="*/ 273050 h 374650"/>
                <a:gd name="connsiteX14" fmla="*/ 76200 w 677043"/>
                <a:gd name="connsiteY14" fmla="*/ 266700 h 374650"/>
                <a:gd name="connsiteX15" fmla="*/ 88900 w 677043"/>
                <a:gd name="connsiteY15" fmla="*/ 247650 h 374650"/>
                <a:gd name="connsiteX16" fmla="*/ 127000 w 677043"/>
                <a:gd name="connsiteY16" fmla="*/ 222250 h 374650"/>
                <a:gd name="connsiteX17" fmla="*/ 152400 w 677043"/>
                <a:gd name="connsiteY17" fmla="*/ 228600 h 374650"/>
                <a:gd name="connsiteX18" fmla="*/ 177800 w 677043"/>
                <a:gd name="connsiteY18" fmla="*/ 298450 h 374650"/>
                <a:gd name="connsiteX19" fmla="*/ 184150 w 677043"/>
                <a:gd name="connsiteY19" fmla="*/ 317500 h 374650"/>
                <a:gd name="connsiteX20" fmla="*/ 222250 w 677043"/>
                <a:gd name="connsiteY20" fmla="*/ 342900 h 374650"/>
                <a:gd name="connsiteX21" fmla="*/ 241300 w 677043"/>
                <a:gd name="connsiteY21" fmla="*/ 355600 h 374650"/>
                <a:gd name="connsiteX22" fmla="*/ 279400 w 677043"/>
                <a:gd name="connsiteY22" fmla="*/ 368300 h 374650"/>
                <a:gd name="connsiteX23" fmla="*/ 298450 w 677043"/>
                <a:gd name="connsiteY23" fmla="*/ 374650 h 374650"/>
                <a:gd name="connsiteX24" fmla="*/ 361950 w 677043"/>
                <a:gd name="connsiteY24" fmla="*/ 361950 h 374650"/>
                <a:gd name="connsiteX25" fmla="*/ 381000 w 677043"/>
                <a:gd name="connsiteY25" fmla="*/ 349250 h 374650"/>
                <a:gd name="connsiteX26" fmla="*/ 406400 w 677043"/>
                <a:gd name="connsiteY26" fmla="*/ 311150 h 374650"/>
                <a:gd name="connsiteX27" fmla="*/ 419100 w 677043"/>
                <a:gd name="connsiteY27" fmla="*/ 292100 h 374650"/>
                <a:gd name="connsiteX28" fmla="*/ 431800 w 677043"/>
                <a:gd name="connsiteY28" fmla="*/ 228600 h 374650"/>
                <a:gd name="connsiteX29" fmla="*/ 444500 w 677043"/>
                <a:gd name="connsiteY29" fmla="*/ 247650 h 374650"/>
                <a:gd name="connsiteX30" fmla="*/ 482600 w 677043"/>
                <a:gd name="connsiteY30" fmla="*/ 260350 h 374650"/>
                <a:gd name="connsiteX31" fmla="*/ 520700 w 677043"/>
                <a:gd name="connsiteY31" fmla="*/ 254000 h 374650"/>
                <a:gd name="connsiteX32" fmla="*/ 546100 w 677043"/>
                <a:gd name="connsiteY32" fmla="*/ 247650 h 374650"/>
                <a:gd name="connsiteX33" fmla="*/ 590550 w 677043"/>
                <a:gd name="connsiteY33" fmla="*/ 203200 h 374650"/>
                <a:gd name="connsiteX34" fmla="*/ 622300 w 677043"/>
                <a:gd name="connsiteY34" fmla="*/ 171450 h 374650"/>
                <a:gd name="connsiteX35" fmla="*/ 654050 w 677043"/>
                <a:gd name="connsiteY35" fmla="*/ 133350 h 374650"/>
                <a:gd name="connsiteX36" fmla="*/ 660400 w 677043"/>
                <a:gd name="connsiteY36" fmla="*/ 107950 h 374650"/>
                <a:gd name="connsiteX37" fmla="*/ 666750 w 677043"/>
                <a:gd name="connsiteY37" fmla="*/ 25400 h 37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77043" h="374650">
                  <a:moveTo>
                    <a:pt x="666750" y="25400"/>
                  </a:moveTo>
                  <a:cubicBezTo>
                    <a:pt x="643467" y="9525"/>
                    <a:pt x="568854" y="19579"/>
                    <a:pt x="520700" y="12700"/>
                  </a:cubicBezTo>
                  <a:cubicBezTo>
                    <a:pt x="501890" y="10013"/>
                    <a:pt x="482038" y="4622"/>
                    <a:pt x="463550" y="0"/>
                  </a:cubicBezTo>
                  <a:lnTo>
                    <a:pt x="349250" y="6350"/>
                  </a:lnTo>
                  <a:cubicBezTo>
                    <a:pt x="296348" y="8811"/>
                    <a:pt x="243342" y="9177"/>
                    <a:pt x="190500" y="12700"/>
                  </a:cubicBezTo>
                  <a:cubicBezTo>
                    <a:pt x="182731" y="13218"/>
                    <a:pt x="142909" y="22532"/>
                    <a:pt x="133350" y="25400"/>
                  </a:cubicBezTo>
                  <a:cubicBezTo>
                    <a:pt x="120528" y="29247"/>
                    <a:pt x="95250" y="38100"/>
                    <a:pt x="95250" y="38100"/>
                  </a:cubicBezTo>
                  <a:lnTo>
                    <a:pt x="57150" y="76200"/>
                  </a:lnTo>
                  <a:cubicBezTo>
                    <a:pt x="40713" y="92637"/>
                    <a:pt x="20295" y="110564"/>
                    <a:pt x="12700" y="133350"/>
                  </a:cubicBezTo>
                  <a:lnTo>
                    <a:pt x="0" y="171450"/>
                  </a:lnTo>
                  <a:cubicBezTo>
                    <a:pt x="2117" y="192617"/>
                    <a:pt x="3115" y="213925"/>
                    <a:pt x="6350" y="234950"/>
                  </a:cubicBezTo>
                  <a:cubicBezTo>
                    <a:pt x="7368" y="241566"/>
                    <a:pt x="8519" y="248773"/>
                    <a:pt x="12700" y="254000"/>
                  </a:cubicBezTo>
                  <a:cubicBezTo>
                    <a:pt x="17468" y="259959"/>
                    <a:pt x="24924" y="263287"/>
                    <a:pt x="31750" y="266700"/>
                  </a:cubicBezTo>
                  <a:cubicBezTo>
                    <a:pt x="37737" y="269693"/>
                    <a:pt x="44450" y="270933"/>
                    <a:pt x="50800" y="273050"/>
                  </a:cubicBezTo>
                  <a:cubicBezTo>
                    <a:pt x="59267" y="270933"/>
                    <a:pt x="68938" y="271541"/>
                    <a:pt x="76200" y="266700"/>
                  </a:cubicBezTo>
                  <a:cubicBezTo>
                    <a:pt x="82550" y="262467"/>
                    <a:pt x="84014" y="253513"/>
                    <a:pt x="88900" y="247650"/>
                  </a:cubicBezTo>
                  <a:cubicBezTo>
                    <a:pt x="107195" y="225696"/>
                    <a:pt x="103521" y="230076"/>
                    <a:pt x="127000" y="222250"/>
                  </a:cubicBezTo>
                  <a:cubicBezTo>
                    <a:pt x="135467" y="224367"/>
                    <a:pt x="145138" y="223759"/>
                    <a:pt x="152400" y="228600"/>
                  </a:cubicBezTo>
                  <a:cubicBezTo>
                    <a:pt x="169515" y="240010"/>
                    <a:pt x="175295" y="290935"/>
                    <a:pt x="177800" y="298450"/>
                  </a:cubicBezTo>
                  <a:cubicBezTo>
                    <a:pt x="179917" y="304800"/>
                    <a:pt x="179417" y="312767"/>
                    <a:pt x="184150" y="317500"/>
                  </a:cubicBezTo>
                  <a:cubicBezTo>
                    <a:pt x="194943" y="328293"/>
                    <a:pt x="209550" y="334433"/>
                    <a:pt x="222250" y="342900"/>
                  </a:cubicBezTo>
                  <a:cubicBezTo>
                    <a:pt x="228600" y="347133"/>
                    <a:pt x="234060" y="353187"/>
                    <a:pt x="241300" y="355600"/>
                  </a:cubicBezTo>
                  <a:lnTo>
                    <a:pt x="279400" y="368300"/>
                  </a:lnTo>
                  <a:lnTo>
                    <a:pt x="298450" y="374650"/>
                  </a:lnTo>
                  <a:cubicBezTo>
                    <a:pt x="314831" y="372310"/>
                    <a:pt x="344217" y="370816"/>
                    <a:pt x="361950" y="361950"/>
                  </a:cubicBezTo>
                  <a:cubicBezTo>
                    <a:pt x="368776" y="358537"/>
                    <a:pt x="374650" y="353483"/>
                    <a:pt x="381000" y="349250"/>
                  </a:cubicBezTo>
                  <a:lnTo>
                    <a:pt x="406400" y="311150"/>
                  </a:lnTo>
                  <a:lnTo>
                    <a:pt x="419100" y="292100"/>
                  </a:lnTo>
                  <a:cubicBezTo>
                    <a:pt x="423333" y="270933"/>
                    <a:pt x="419826" y="210639"/>
                    <a:pt x="431800" y="228600"/>
                  </a:cubicBezTo>
                  <a:cubicBezTo>
                    <a:pt x="436033" y="234950"/>
                    <a:pt x="438028" y="243605"/>
                    <a:pt x="444500" y="247650"/>
                  </a:cubicBezTo>
                  <a:cubicBezTo>
                    <a:pt x="455852" y="254745"/>
                    <a:pt x="482600" y="260350"/>
                    <a:pt x="482600" y="260350"/>
                  </a:cubicBezTo>
                  <a:cubicBezTo>
                    <a:pt x="495300" y="258233"/>
                    <a:pt x="508075" y="256525"/>
                    <a:pt x="520700" y="254000"/>
                  </a:cubicBezTo>
                  <a:cubicBezTo>
                    <a:pt x="529258" y="252288"/>
                    <a:pt x="539532" y="253397"/>
                    <a:pt x="546100" y="247650"/>
                  </a:cubicBezTo>
                  <a:cubicBezTo>
                    <a:pt x="608805" y="192783"/>
                    <a:pt x="542289" y="219287"/>
                    <a:pt x="590550" y="203200"/>
                  </a:cubicBezTo>
                  <a:cubicBezTo>
                    <a:pt x="613833" y="168275"/>
                    <a:pt x="590550" y="197908"/>
                    <a:pt x="622300" y="171450"/>
                  </a:cubicBezTo>
                  <a:cubicBezTo>
                    <a:pt x="640635" y="156171"/>
                    <a:pt x="641563" y="152081"/>
                    <a:pt x="654050" y="133350"/>
                  </a:cubicBezTo>
                  <a:cubicBezTo>
                    <a:pt x="656167" y="124883"/>
                    <a:pt x="658965" y="116558"/>
                    <a:pt x="660400" y="107950"/>
                  </a:cubicBezTo>
                  <a:cubicBezTo>
                    <a:pt x="667538" y="65124"/>
                    <a:pt x="690033" y="41275"/>
                    <a:pt x="666750" y="25400"/>
                  </a:cubicBezTo>
                  <a:close/>
                </a:path>
              </a:pathLst>
            </a:custGeom>
            <a:grpFill/>
            <a:ln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7" name="Forma libre 36"/>
            <p:cNvSpPr/>
            <p:nvPr/>
          </p:nvSpPr>
          <p:spPr>
            <a:xfrm>
              <a:off x="4908068" y="3460750"/>
              <a:ext cx="902182" cy="647700"/>
            </a:xfrm>
            <a:custGeom>
              <a:avLst/>
              <a:gdLst>
                <a:gd name="connsiteX0" fmla="*/ 6832 w 902182"/>
                <a:gd name="connsiteY0" fmla="*/ 571500 h 647700"/>
                <a:gd name="connsiteX1" fmla="*/ 32232 w 902182"/>
                <a:gd name="connsiteY1" fmla="*/ 501650 h 647700"/>
                <a:gd name="connsiteX2" fmla="*/ 51282 w 902182"/>
                <a:gd name="connsiteY2" fmla="*/ 438150 h 647700"/>
                <a:gd name="connsiteX3" fmla="*/ 57632 w 902182"/>
                <a:gd name="connsiteY3" fmla="*/ 419100 h 647700"/>
                <a:gd name="connsiteX4" fmla="*/ 63982 w 902182"/>
                <a:gd name="connsiteY4" fmla="*/ 400050 h 647700"/>
                <a:gd name="connsiteX5" fmla="*/ 83032 w 902182"/>
                <a:gd name="connsiteY5" fmla="*/ 387350 h 647700"/>
                <a:gd name="connsiteX6" fmla="*/ 159232 w 902182"/>
                <a:gd name="connsiteY6" fmla="*/ 374650 h 647700"/>
                <a:gd name="connsiteX7" fmla="*/ 165582 w 902182"/>
                <a:gd name="connsiteY7" fmla="*/ 355600 h 647700"/>
                <a:gd name="connsiteX8" fmla="*/ 178282 w 902182"/>
                <a:gd name="connsiteY8" fmla="*/ 336550 h 647700"/>
                <a:gd name="connsiteX9" fmla="*/ 216382 w 902182"/>
                <a:gd name="connsiteY9" fmla="*/ 317500 h 647700"/>
                <a:gd name="connsiteX10" fmla="*/ 292582 w 902182"/>
                <a:gd name="connsiteY10" fmla="*/ 323850 h 647700"/>
                <a:gd name="connsiteX11" fmla="*/ 356082 w 902182"/>
                <a:gd name="connsiteY11" fmla="*/ 342900 h 647700"/>
                <a:gd name="connsiteX12" fmla="*/ 413232 w 902182"/>
                <a:gd name="connsiteY12" fmla="*/ 361950 h 647700"/>
                <a:gd name="connsiteX13" fmla="*/ 470382 w 902182"/>
                <a:gd name="connsiteY13" fmla="*/ 381000 h 647700"/>
                <a:gd name="connsiteX14" fmla="*/ 489432 w 902182"/>
                <a:gd name="connsiteY14" fmla="*/ 387350 h 647700"/>
                <a:gd name="connsiteX15" fmla="*/ 508482 w 902182"/>
                <a:gd name="connsiteY15" fmla="*/ 400050 h 647700"/>
                <a:gd name="connsiteX16" fmla="*/ 546582 w 902182"/>
                <a:gd name="connsiteY16" fmla="*/ 412750 h 647700"/>
                <a:gd name="connsiteX17" fmla="*/ 584682 w 902182"/>
                <a:gd name="connsiteY17" fmla="*/ 431800 h 647700"/>
                <a:gd name="connsiteX18" fmla="*/ 743432 w 902182"/>
                <a:gd name="connsiteY18" fmla="*/ 425450 h 647700"/>
                <a:gd name="connsiteX19" fmla="*/ 730732 w 902182"/>
                <a:gd name="connsiteY19" fmla="*/ 406400 h 647700"/>
                <a:gd name="connsiteX20" fmla="*/ 692632 w 902182"/>
                <a:gd name="connsiteY20" fmla="*/ 393700 h 647700"/>
                <a:gd name="connsiteX21" fmla="*/ 673582 w 902182"/>
                <a:gd name="connsiteY21" fmla="*/ 387350 h 647700"/>
                <a:gd name="connsiteX22" fmla="*/ 660882 w 902182"/>
                <a:gd name="connsiteY22" fmla="*/ 349250 h 647700"/>
                <a:gd name="connsiteX23" fmla="*/ 654532 w 902182"/>
                <a:gd name="connsiteY23" fmla="*/ 330200 h 647700"/>
                <a:gd name="connsiteX24" fmla="*/ 597382 w 902182"/>
                <a:gd name="connsiteY24" fmla="*/ 311150 h 647700"/>
                <a:gd name="connsiteX25" fmla="*/ 578332 w 902182"/>
                <a:gd name="connsiteY25" fmla="*/ 304800 h 647700"/>
                <a:gd name="connsiteX26" fmla="*/ 559282 w 902182"/>
                <a:gd name="connsiteY26" fmla="*/ 298450 h 647700"/>
                <a:gd name="connsiteX27" fmla="*/ 508482 w 902182"/>
                <a:gd name="connsiteY27" fmla="*/ 292100 h 647700"/>
                <a:gd name="connsiteX28" fmla="*/ 451332 w 902182"/>
                <a:gd name="connsiteY28" fmla="*/ 285750 h 647700"/>
                <a:gd name="connsiteX29" fmla="*/ 406882 w 902182"/>
                <a:gd name="connsiteY29" fmla="*/ 279400 h 647700"/>
                <a:gd name="connsiteX30" fmla="*/ 387832 w 902182"/>
                <a:gd name="connsiteY30" fmla="*/ 273050 h 647700"/>
                <a:gd name="connsiteX31" fmla="*/ 406882 w 902182"/>
                <a:gd name="connsiteY31" fmla="*/ 254000 h 647700"/>
                <a:gd name="connsiteX32" fmla="*/ 432282 w 902182"/>
                <a:gd name="connsiteY32" fmla="*/ 247650 h 647700"/>
                <a:gd name="connsiteX33" fmla="*/ 451332 w 902182"/>
                <a:gd name="connsiteY33" fmla="*/ 241300 h 647700"/>
                <a:gd name="connsiteX34" fmla="*/ 464032 w 902182"/>
                <a:gd name="connsiteY34" fmla="*/ 222250 h 647700"/>
                <a:gd name="connsiteX35" fmla="*/ 495782 w 902182"/>
                <a:gd name="connsiteY35" fmla="*/ 171450 h 647700"/>
                <a:gd name="connsiteX36" fmla="*/ 552932 w 902182"/>
                <a:gd name="connsiteY36" fmla="*/ 152400 h 647700"/>
                <a:gd name="connsiteX37" fmla="*/ 571982 w 902182"/>
                <a:gd name="connsiteY37" fmla="*/ 146050 h 647700"/>
                <a:gd name="connsiteX38" fmla="*/ 591032 w 902182"/>
                <a:gd name="connsiteY38" fmla="*/ 127000 h 647700"/>
                <a:gd name="connsiteX39" fmla="*/ 629132 w 902182"/>
                <a:gd name="connsiteY39" fmla="*/ 101600 h 647700"/>
                <a:gd name="connsiteX40" fmla="*/ 673582 w 902182"/>
                <a:gd name="connsiteY40" fmla="*/ 50800 h 647700"/>
                <a:gd name="connsiteX41" fmla="*/ 679932 w 902182"/>
                <a:gd name="connsiteY41" fmla="*/ 31750 h 647700"/>
                <a:gd name="connsiteX42" fmla="*/ 698982 w 902182"/>
                <a:gd name="connsiteY42" fmla="*/ 19050 h 647700"/>
                <a:gd name="connsiteX43" fmla="*/ 718032 w 902182"/>
                <a:gd name="connsiteY43" fmla="*/ 0 h 647700"/>
                <a:gd name="connsiteX44" fmla="*/ 762482 w 902182"/>
                <a:gd name="connsiteY44" fmla="*/ 19050 h 647700"/>
                <a:gd name="connsiteX45" fmla="*/ 787882 w 902182"/>
                <a:gd name="connsiteY45" fmla="*/ 76200 h 647700"/>
                <a:gd name="connsiteX46" fmla="*/ 806932 w 902182"/>
                <a:gd name="connsiteY46" fmla="*/ 133350 h 647700"/>
                <a:gd name="connsiteX47" fmla="*/ 825982 w 902182"/>
                <a:gd name="connsiteY47" fmla="*/ 171450 h 647700"/>
                <a:gd name="connsiteX48" fmla="*/ 845032 w 902182"/>
                <a:gd name="connsiteY48" fmla="*/ 184150 h 647700"/>
                <a:gd name="connsiteX49" fmla="*/ 870432 w 902182"/>
                <a:gd name="connsiteY49" fmla="*/ 222250 h 647700"/>
                <a:gd name="connsiteX50" fmla="*/ 883132 w 902182"/>
                <a:gd name="connsiteY50" fmla="*/ 260350 h 647700"/>
                <a:gd name="connsiteX51" fmla="*/ 902182 w 902182"/>
                <a:gd name="connsiteY51" fmla="*/ 298450 h 647700"/>
                <a:gd name="connsiteX52" fmla="*/ 883132 w 902182"/>
                <a:gd name="connsiteY52" fmla="*/ 349250 h 647700"/>
                <a:gd name="connsiteX53" fmla="*/ 845032 w 902182"/>
                <a:gd name="connsiteY53" fmla="*/ 361950 h 647700"/>
                <a:gd name="connsiteX54" fmla="*/ 825982 w 902182"/>
                <a:gd name="connsiteY54" fmla="*/ 374650 h 647700"/>
                <a:gd name="connsiteX55" fmla="*/ 825982 w 902182"/>
                <a:gd name="connsiteY55" fmla="*/ 412750 h 647700"/>
                <a:gd name="connsiteX56" fmla="*/ 813282 w 902182"/>
                <a:gd name="connsiteY56" fmla="*/ 450850 h 647700"/>
                <a:gd name="connsiteX57" fmla="*/ 806932 w 902182"/>
                <a:gd name="connsiteY57" fmla="*/ 469900 h 647700"/>
                <a:gd name="connsiteX58" fmla="*/ 768832 w 902182"/>
                <a:gd name="connsiteY58" fmla="*/ 495300 h 647700"/>
                <a:gd name="connsiteX59" fmla="*/ 749782 w 902182"/>
                <a:gd name="connsiteY59" fmla="*/ 501650 h 647700"/>
                <a:gd name="connsiteX60" fmla="*/ 711682 w 902182"/>
                <a:gd name="connsiteY60" fmla="*/ 527050 h 647700"/>
                <a:gd name="connsiteX61" fmla="*/ 692632 w 902182"/>
                <a:gd name="connsiteY61" fmla="*/ 533400 h 647700"/>
                <a:gd name="connsiteX62" fmla="*/ 654532 w 902182"/>
                <a:gd name="connsiteY62" fmla="*/ 558800 h 647700"/>
                <a:gd name="connsiteX63" fmla="*/ 635482 w 902182"/>
                <a:gd name="connsiteY63" fmla="*/ 571500 h 647700"/>
                <a:gd name="connsiteX64" fmla="*/ 597382 w 902182"/>
                <a:gd name="connsiteY64" fmla="*/ 590550 h 647700"/>
                <a:gd name="connsiteX65" fmla="*/ 578332 w 902182"/>
                <a:gd name="connsiteY65" fmla="*/ 596900 h 647700"/>
                <a:gd name="connsiteX66" fmla="*/ 540232 w 902182"/>
                <a:gd name="connsiteY66" fmla="*/ 622300 h 647700"/>
                <a:gd name="connsiteX67" fmla="*/ 502132 w 902182"/>
                <a:gd name="connsiteY67" fmla="*/ 641350 h 647700"/>
                <a:gd name="connsiteX68" fmla="*/ 483082 w 902182"/>
                <a:gd name="connsiteY68" fmla="*/ 647700 h 647700"/>
                <a:gd name="connsiteX69" fmla="*/ 343382 w 902182"/>
                <a:gd name="connsiteY69" fmla="*/ 635000 h 647700"/>
                <a:gd name="connsiteX70" fmla="*/ 279882 w 902182"/>
                <a:gd name="connsiteY70" fmla="*/ 622300 h 647700"/>
                <a:gd name="connsiteX71" fmla="*/ 260832 w 902182"/>
                <a:gd name="connsiteY71" fmla="*/ 615950 h 647700"/>
                <a:gd name="connsiteX72" fmla="*/ 222732 w 902182"/>
                <a:gd name="connsiteY72" fmla="*/ 584200 h 647700"/>
                <a:gd name="connsiteX73" fmla="*/ 210032 w 902182"/>
                <a:gd name="connsiteY73" fmla="*/ 565150 h 647700"/>
                <a:gd name="connsiteX74" fmla="*/ 171932 w 902182"/>
                <a:gd name="connsiteY74" fmla="*/ 552450 h 647700"/>
                <a:gd name="connsiteX75" fmla="*/ 6832 w 902182"/>
                <a:gd name="connsiteY75" fmla="*/ 5715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902182" h="647700">
                  <a:moveTo>
                    <a:pt x="6832" y="571500"/>
                  </a:moveTo>
                  <a:cubicBezTo>
                    <a:pt x="-16451" y="563033"/>
                    <a:pt x="26797" y="523389"/>
                    <a:pt x="32232" y="501650"/>
                  </a:cubicBezTo>
                  <a:cubicBezTo>
                    <a:pt x="41829" y="463263"/>
                    <a:pt x="35822" y="484529"/>
                    <a:pt x="51282" y="438150"/>
                  </a:cubicBezTo>
                  <a:lnTo>
                    <a:pt x="57632" y="419100"/>
                  </a:lnTo>
                  <a:cubicBezTo>
                    <a:pt x="59749" y="412750"/>
                    <a:pt x="58413" y="403763"/>
                    <a:pt x="63982" y="400050"/>
                  </a:cubicBezTo>
                  <a:cubicBezTo>
                    <a:pt x="70332" y="395817"/>
                    <a:pt x="76206" y="390763"/>
                    <a:pt x="83032" y="387350"/>
                  </a:cubicBezTo>
                  <a:cubicBezTo>
                    <a:pt x="104308" y="376712"/>
                    <a:pt x="141124" y="376662"/>
                    <a:pt x="159232" y="374650"/>
                  </a:cubicBezTo>
                  <a:cubicBezTo>
                    <a:pt x="161349" y="368300"/>
                    <a:pt x="162589" y="361587"/>
                    <a:pt x="165582" y="355600"/>
                  </a:cubicBezTo>
                  <a:cubicBezTo>
                    <a:pt x="168995" y="348774"/>
                    <a:pt x="172886" y="341946"/>
                    <a:pt x="178282" y="336550"/>
                  </a:cubicBezTo>
                  <a:cubicBezTo>
                    <a:pt x="190592" y="324240"/>
                    <a:pt x="200888" y="322665"/>
                    <a:pt x="216382" y="317500"/>
                  </a:cubicBezTo>
                  <a:cubicBezTo>
                    <a:pt x="241782" y="319617"/>
                    <a:pt x="267291" y="320689"/>
                    <a:pt x="292582" y="323850"/>
                  </a:cubicBezTo>
                  <a:cubicBezTo>
                    <a:pt x="307937" y="325769"/>
                    <a:pt x="345033" y="339217"/>
                    <a:pt x="356082" y="342900"/>
                  </a:cubicBezTo>
                  <a:lnTo>
                    <a:pt x="413232" y="361950"/>
                  </a:lnTo>
                  <a:lnTo>
                    <a:pt x="470382" y="381000"/>
                  </a:lnTo>
                  <a:cubicBezTo>
                    <a:pt x="476732" y="383117"/>
                    <a:pt x="483863" y="383637"/>
                    <a:pt x="489432" y="387350"/>
                  </a:cubicBezTo>
                  <a:cubicBezTo>
                    <a:pt x="495782" y="391583"/>
                    <a:pt x="501508" y="396950"/>
                    <a:pt x="508482" y="400050"/>
                  </a:cubicBezTo>
                  <a:cubicBezTo>
                    <a:pt x="520715" y="405487"/>
                    <a:pt x="535443" y="405324"/>
                    <a:pt x="546582" y="412750"/>
                  </a:cubicBezTo>
                  <a:cubicBezTo>
                    <a:pt x="571201" y="429163"/>
                    <a:pt x="558392" y="423037"/>
                    <a:pt x="584682" y="431800"/>
                  </a:cubicBezTo>
                  <a:cubicBezTo>
                    <a:pt x="637599" y="429683"/>
                    <a:pt x="691256" y="434524"/>
                    <a:pt x="743432" y="425450"/>
                  </a:cubicBezTo>
                  <a:cubicBezTo>
                    <a:pt x="750951" y="424142"/>
                    <a:pt x="737204" y="410445"/>
                    <a:pt x="730732" y="406400"/>
                  </a:cubicBezTo>
                  <a:cubicBezTo>
                    <a:pt x="719380" y="399305"/>
                    <a:pt x="705332" y="397933"/>
                    <a:pt x="692632" y="393700"/>
                  </a:cubicBezTo>
                  <a:lnTo>
                    <a:pt x="673582" y="387350"/>
                  </a:lnTo>
                  <a:lnTo>
                    <a:pt x="660882" y="349250"/>
                  </a:lnTo>
                  <a:cubicBezTo>
                    <a:pt x="658765" y="342900"/>
                    <a:pt x="660882" y="332317"/>
                    <a:pt x="654532" y="330200"/>
                  </a:cubicBezTo>
                  <a:lnTo>
                    <a:pt x="597382" y="311150"/>
                  </a:lnTo>
                  <a:lnTo>
                    <a:pt x="578332" y="304800"/>
                  </a:lnTo>
                  <a:cubicBezTo>
                    <a:pt x="571982" y="302683"/>
                    <a:pt x="565924" y="299280"/>
                    <a:pt x="559282" y="298450"/>
                  </a:cubicBezTo>
                  <a:lnTo>
                    <a:pt x="508482" y="292100"/>
                  </a:lnTo>
                  <a:lnTo>
                    <a:pt x="451332" y="285750"/>
                  </a:lnTo>
                  <a:cubicBezTo>
                    <a:pt x="436480" y="283894"/>
                    <a:pt x="421699" y="281517"/>
                    <a:pt x="406882" y="279400"/>
                  </a:cubicBezTo>
                  <a:cubicBezTo>
                    <a:pt x="400532" y="277283"/>
                    <a:pt x="387832" y="279743"/>
                    <a:pt x="387832" y="273050"/>
                  </a:cubicBezTo>
                  <a:cubicBezTo>
                    <a:pt x="387832" y="264070"/>
                    <a:pt x="399085" y="258455"/>
                    <a:pt x="406882" y="254000"/>
                  </a:cubicBezTo>
                  <a:cubicBezTo>
                    <a:pt x="414459" y="249670"/>
                    <a:pt x="423891" y="250048"/>
                    <a:pt x="432282" y="247650"/>
                  </a:cubicBezTo>
                  <a:cubicBezTo>
                    <a:pt x="438718" y="245811"/>
                    <a:pt x="444982" y="243417"/>
                    <a:pt x="451332" y="241300"/>
                  </a:cubicBezTo>
                  <a:cubicBezTo>
                    <a:pt x="455565" y="234950"/>
                    <a:pt x="460932" y="229224"/>
                    <a:pt x="464032" y="222250"/>
                  </a:cubicBezTo>
                  <a:cubicBezTo>
                    <a:pt x="478906" y="188784"/>
                    <a:pt x="465730" y="184806"/>
                    <a:pt x="495782" y="171450"/>
                  </a:cubicBezTo>
                  <a:lnTo>
                    <a:pt x="552932" y="152400"/>
                  </a:lnTo>
                  <a:lnTo>
                    <a:pt x="571982" y="146050"/>
                  </a:lnTo>
                  <a:cubicBezTo>
                    <a:pt x="578332" y="139700"/>
                    <a:pt x="583943" y="132513"/>
                    <a:pt x="591032" y="127000"/>
                  </a:cubicBezTo>
                  <a:cubicBezTo>
                    <a:pt x="603080" y="117629"/>
                    <a:pt x="629132" y="101600"/>
                    <a:pt x="629132" y="101600"/>
                  </a:cubicBezTo>
                  <a:cubicBezTo>
                    <a:pt x="658765" y="57150"/>
                    <a:pt x="641832" y="71967"/>
                    <a:pt x="673582" y="50800"/>
                  </a:cubicBezTo>
                  <a:cubicBezTo>
                    <a:pt x="675699" y="44450"/>
                    <a:pt x="675751" y="36977"/>
                    <a:pt x="679932" y="31750"/>
                  </a:cubicBezTo>
                  <a:cubicBezTo>
                    <a:pt x="684700" y="25791"/>
                    <a:pt x="693119" y="23936"/>
                    <a:pt x="698982" y="19050"/>
                  </a:cubicBezTo>
                  <a:cubicBezTo>
                    <a:pt x="705881" y="13301"/>
                    <a:pt x="711682" y="6350"/>
                    <a:pt x="718032" y="0"/>
                  </a:cubicBezTo>
                  <a:cubicBezTo>
                    <a:pt x="737463" y="4858"/>
                    <a:pt x="747864" y="4432"/>
                    <a:pt x="762482" y="19050"/>
                  </a:cubicBezTo>
                  <a:cubicBezTo>
                    <a:pt x="777576" y="34144"/>
                    <a:pt x="781594" y="57337"/>
                    <a:pt x="787882" y="76200"/>
                  </a:cubicBezTo>
                  <a:lnTo>
                    <a:pt x="806932" y="133350"/>
                  </a:lnTo>
                  <a:cubicBezTo>
                    <a:pt x="812097" y="148844"/>
                    <a:pt x="813672" y="159140"/>
                    <a:pt x="825982" y="171450"/>
                  </a:cubicBezTo>
                  <a:cubicBezTo>
                    <a:pt x="831378" y="176846"/>
                    <a:pt x="838682" y="179917"/>
                    <a:pt x="845032" y="184150"/>
                  </a:cubicBezTo>
                  <a:cubicBezTo>
                    <a:pt x="853499" y="196850"/>
                    <a:pt x="865605" y="207770"/>
                    <a:pt x="870432" y="222250"/>
                  </a:cubicBezTo>
                  <a:cubicBezTo>
                    <a:pt x="874665" y="234950"/>
                    <a:pt x="875706" y="249211"/>
                    <a:pt x="883132" y="260350"/>
                  </a:cubicBezTo>
                  <a:cubicBezTo>
                    <a:pt x="899545" y="284969"/>
                    <a:pt x="893419" y="272160"/>
                    <a:pt x="902182" y="298450"/>
                  </a:cubicBezTo>
                  <a:cubicBezTo>
                    <a:pt x="899621" y="311256"/>
                    <a:pt x="898081" y="339907"/>
                    <a:pt x="883132" y="349250"/>
                  </a:cubicBezTo>
                  <a:cubicBezTo>
                    <a:pt x="871780" y="356345"/>
                    <a:pt x="857732" y="357717"/>
                    <a:pt x="845032" y="361950"/>
                  </a:cubicBezTo>
                  <a:cubicBezTo>
                    <a:pt x="837792" y="364363"/>
                    <a:pt x="832332" y="370417"/>
                    <a:pt x="825982" y="374650"/>
                  </a:cubicBezTo>
                  <a:cubicBezTo>
                    <a:pt x="800582" y="450850"/>
                    <a:pt x="834449" y="336550"/>
                    <a:pt x="825982" y="412750"/>
                  </a:cubicBezTo>
                  <a:cubicBezTo>
                    <a:pt x="824504" y="426055"/>
                    <a:pt x="817515" y="438150"/>
                    <a:pt x="813282" y="450850"/>
                  </a:cubicBezTo>
                  <a:cubicBezTo>
                    <a:pt x="811165" y="457200"/>
                    <a:pt x="812501" y="466187"/>
                    <a:pt x="806932" y="469900"/>
                  </a:cubicBezTo>
                  <a:cubicBezTo>
                    <a:pt x="794232" y="478367"/>
                    <a:pt x="783312" y="490473"/>
                    <a:pt x="768832" y="495300"/>
                  </a:cubicBezTo>
                  <a:cubicBezTo>
                    <a:pt x="762482" y="497417"/>
                    <a:pt x="755633" y="498399"/>
                    <a:pt x="749782" y="501650"/>
                  </a:cubicBezTo>
                  <a:cubicBezTo>
                    <a:pt x="736439" y="509063"/>
                    <a:pt x="726162" y="522223"/>
                    <a:pt x="711682" y="527050"/>
                  </a:cubicBezTo>
                  <a:cubicBezTo>
                    <a:pt x="705332" y="529167"/>
                    <a:pt x="698483" y="530149"/>
                    <a:pt x="692632" y="533400"/>
                  </a:cubicBezTo>
                  <a:cubicBezTo>
                    <a:pt x="679289" y="540813"/>
                    <a:pt x="667232" y="550333"/>
                    <a:pt x="654532" y="558800"/>
                  </a:cubicBezTo>
                  <a:cubicBezTo>
                    <a:pt x="648182" y="563033"/>
                    <a:pt x="642722" y="569087"/>
                    <a:pt x="635482" y="571500"/>
                  </a:cubicBezTo>
                  <a:cubicBezTo>
                    <a:pt x="587599" y="587461"/>
                    <a:pt x="646621" y="565931"/>
                    <a:pt x="597382" y="590550"/>
                  </a:cubicBezTo>
                  <a:cubicBezTo>
                    <a:pt x="591395" y="593543"/>
                    <a:pt x="584183" y="593649"/>
                    <a:pt x="578332" y="596900"/>
                  </a:cubicBezTo>
                  <a:cubicBezTo>
                    <a:pt x="564989" y="604313"/>
                    <a:pt x="554712" y="617473"/>
                    <a:pt x="540232" y="622300"/>
                  </a:cubicBezTo>
                  <a:cubicBezTo>
                    <a:pt x="492349" y="638261"/>
                    <a:pt x="551371" y="616731"/>
                    <a:pt x="502132" y="641350"/>
                  </a:cubicBezTo>
                  <a:cubicBezTo>
                    <a:pt x="496145" y="644343"/>
                    <a:pt x="489432" y="645583"/>
                    <a:pt x="483082" y="647700"/>
                  </a:cubicBezTo>
                  <a:cubicBezTo>
                    <a:pt x="449567" y="644907"/>
                    <a:pt x="378927" y="639443"/>
                    <a:pt x="343382" y="635000"/>
                  </a:cubicBezTo>
                  <a:cubicBezTo>
                    <a:pt x="321205" y="632228"/>
                    <a:pt x="301144" y="628375"/>
                    <a:pt x="279882" y="622300"/>
                  </a:cubicBezTo>
                  <a:cubicBezTo>
                    <a:pt x="273446" y="620461"/>
                    <a:pt x="266819" y="618943"/>
                    <a:pt x="260832" y="615950"/>
                  </a:cubicBezTo>
                  <a:cubicBezTo>
                    <a:pt x="246561" y="608814"/>
                    <a:pt x="232763" y="596237"/>
                    <a:pt x="222732" y="584200"/>
                  </a:cubicBezTo>
                  <a:cubicBezTo>
                    <a:pt x="217846" y="578337"/>
                    <a:pt x="216504" y="569195"/>
                    <a:pt x="210032" y="565150"/>
                  </a:cubicBezTo>
                  <a:cubicBezTo>
                    <a:pt x="198680" y="558055"/>
                    <a:pt x="185308" y="552985"/>
                    <a:pt x="171932" y="552450"/>
                  </a:cubicBezTo>
                  <a:cubicBezTo>
                    <a:pt x="10191" y="545980"/>
                    <a:pt x="30115" y="579967"/>
                    <a:pt x="6832" y="571500"/>
                  </a:cubicBezTo>
                  <a:close/>
                </a:path>
              </a:pathLst>
            </a:custGeom>
            <a:grpFill/>
            <a:ln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8" name="Forma libre 37"/>
            <p:cNvSpPr/>
            <p:nvPr/>
          </p:nvSpPr>
          <p:spPr>
            <a:xfrm>
              <a:off x="3073400" y="3553767"/>
              <a:ext cx="234950" cy="249883"/>
            </a:xfrm>
            <a:custGeom>
              <a:avLst/>
              <a:gdLst>
                <a:gd name="connsiteX0" fmla="*/ 165100 w 234950"/>
                <a:gd name="connsiteY0" fmla="*/ 2233 h 249883"/>
                <a:gd name="connsiteX1" fmla="*/ 95250 w 234950"/>
                <a:gd name="connsiteY1" fmla="*/ 27633 h 249883"/>
                <a:gd name="connsiteX2" fmla="*/ 50800 w 234950"/>
                <a:gd name="connsiteY2" fmla="*/ 40333 h 249883"/>
                <a:gd name="connsiteX3" fmla="*/ 19050 w 234950"/>
                <a:gd name="connsiteY3" fmla="*/ 72083 h 249883"/>
                <a:gd name="connsiteX4" fmla="*/ 0 w 234950"/>
                <a:gd name="connsiteY4" fmla="*/ 110183 h 249883"/>
                <a:gd name="connsiteX5" fmla="*/ 6350 w 234950"/>
                <a:gd name="connsiteY5" fmla="*/ 192733 h 249883"/>
                <a:gd name="connsiteX6" fmla="*/ 12700 w 234950"/>
                <a:gd name="connsiteY6" fmla="*/ 211783 h 249883"/>
                <a:gd name="connsiteX7" fmla="*/ 31750 w 234950"/>
                <a:gd name="connsiteY7" fmla="*/ 218133 h 249883"/>
                <a:gd name="connsiteX8" fmla="*/ 88900 w 234950"/>
                <a:gd name="connsiteY8" fmla="*/ 249883 h 249883"/>
                <a:gd name="connsiteX9" fmla="*/ 152400 w 234950"/>
                <a:gd name="connsiteY9" fmla="*/ 237183 h 249883"/>
                <a:gd name="connsiteX10" fmla="*/ 171450 w 234950"/>
                <a:gd name="connsiteY10" fmla="*/ 224483 h 249883"/>
                <a:gd name="connsiteX11" fmla="*/ 184150 w 234950"/>
                <a:gd name="connsiteY11" fmla="*/ 205433 h 249883"/>
                <a:gd name="connsiteX12" fmla="*/ 203200 w 234950"/>
                <a:gd name="connsiteY12" fmla="*/ 192733 h 249883"/>
                <a:gd name="connsiteX13" fmla="*/ 215900 w 234950"/>
                <a:gd name="connsiteY13" fmla="*/ 154633 h 249883"/>
                <a:gd name="connsiteX14" fmla="*/ 228600 w 234950"/>
                <a:gd name="connsiteY14" fmla="*/ 116533 h 249883"/>
                <a:gd name="connsiteX15" fmla="*/ 234950 w 234950"/>
                <a:gd name="connsiteY15" fmla="*/ 97483 h 249883"/>
                <a:gd name="connsiteX16" fmla="*/ 228600 w 234950"/>
                <a:gd name="connsiteY16" fmla="*/ 40333 h 249883"/>
                <a:gd name="connsiteX17" fmla="*/ 222250 w 234950"/>
                <a:gd name="connsiteY17" fmla="*/ 21283 h 249883"/>
                <a:gd name="connsiteX18" fmla="*/ 203200 w 234950"/>
                <a:gd name="connsiteY18" fmla="*/ 8583 h 249883"/>
                <a:gd name="connsiteX19" fmla="*/ 184150 w 234950"/>
                <a:gd name="connsiteY19" fmla="*/ 2233 h 249883"/>
                <a:gd name="connsiteX20" fmla="*/ 165100 w 234950"/>
                <a:gd name="connsiteY20" fmla="*/ 2233 h 249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4950" h="249883">
                  <a:moveTo>
                    <a:pt x="165100" y="2233"/>
                  </a:moveTo>
                  <a:cubicBezTo>
                    <a:pt x="150283" y="6466"/>
                    <a:pt x="116989" y="22198"/>
                    <a:pt x="95250" y="27633"/>
                  </a:cubicBezTo>
                  <a:cubicBezTo>
                    <a:pt x="63356" y="35606"/>
                    <a:pt x="78129" y="31223"/>
                    <a:pt x="50800" y="40333"/>
                  </a:cubicBezTo>
                  <a:cubicBezTo>
                    <a:pt x="16933" y="91133"/>
                    <a:pt x="61383" y="29750"/>
                    <a:pt x="19050" y="72083"/>
                  </a:cubicBezTo>
                  <a:cubicBezTo>
                    <a:pt x="6740" y="84393"/>
                    <a:pt x="5165" y="94689"/>
                    <a:pt x="0" y="110183"/>
                  </a:cubicBezTo>
                  <a:cubicBezTo>
                    <a:pt x="2117" y="137700"/>
                    <a:pt x="2927" y="165348"/>
                    <a:pt x="6350" y="192733"/>
                  </a:cubicBezTo>
                  <a:cubicBezTo>
                    <a:pt x="7180" y="199375"/>
                    <a:pt x="7967" y="207050"/>
                    <a:pt x="12700" y="211783"/>
                  </a:cubicBezTo>
                  <a:cubicBezTo>
                    <a:pt x="17433" y="216516"/>
                    <a:pt x="25899" y="214882"/>
                    <a:pt x="31750" y="218133"/>
                  </a:cubicBezTo>
                  <a:cubicBezTo>
                    <a:pt x="97254" y="254524"/>
                    <a:pt x="45795" y="235515"/>
                    <a:pt x="88900" y="249883"/>
                  </a:cubicBezTo>
                  <a:cubicBezTo>
                    <a:pt x="105281" y="247543"/>
                    <a:pt x="134667" y="246049"/>
                    <a:pt x="152400" y="237183"/>
                  </a:cubicBezTo>
                  <a:cubicBezTo>
                    <a:pt x="159226" y="233770"/>
                    <a:pt x="165100" y="228716"/>
                    <a:pt x="171450" y="224483"/>
                  </a:cubicBezTo>
                  <a:cubicBezTo>
                    <a:pt x="175683" y="218133"/>
                    <a:pt x="178754" y="210829"/>
                    <a:pt x="184150" y="205433"/>
                  </a:cubicBezTo>
                  <a:cubicBezTo>
                    <a:pt x="189546" y="200037"/>
                    <a:pt x="199155" y="199205"/>
                    <a:pt x="203200" y="192733"/>
                  </a:cubicBezTo>
                  <a:cubicBezTo>
                    <a:pt x="210295" y="181381"/>
                    <a:pt x="211667" y="167333"/>
                    <a:pt x="215900" y="154633"/>
                  </a:cubicBezTo>
                  <a:lnTo>
                    <a:pt x="228600" y="116533"/>
                  </a:lnTo>
                  <a:lnTo>
                    <a:pt x="234950" y="97483"/>
                  </a:lnTo>
                  <a:cubicBezTo>
                    <a:pt x="232833" y="78433"/>
                    <a:pt x="231751" y="59239"/>
                    <a:pt x="228600" y="40333"/>
                  </a:cubicBezTo>
                  <a:cubicBezTo>
                    <a:pt x="227500" y="33731"/>
                    <a:pt x="226431" y="26510"/>
                    <a:pt x="222250" y="21283"/>
                  </a:cubicBezTo>
                  <a:cubicBezTo>
                    <a:pt x="217482" y="15324"/>
                    <a:pt x="210026" y="11996"/>
                    <a:pt x="203200" y="8583"/>
                  </a:cubicBezTo>
                  <a:cubicBezTo>
                    <a:pt x="197213" y="5590"/>
                    <a:pt x="190803" y="2972"/>
                    <a:pt x="184150" y="2233"/>
                  </a:cubicBezTo>
                  <a:cubicBezTo>
                    <a:pt x="171528" y="831"/>
                    <a:pt x="179917" y="-2000"/>
                    <a:pt x="165100" y="2233"/>
                  </a:cubicBezTo>
                  <a:close/>
                </a:path>
              </a:pathLst>
            </a:custGeom>
            <a:grpFill/>
            <a:ln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9" name="Forma libre 38"/>
            <p:cNvSpPr/>
            <p:nvPr/>
          </p:nvSpPr>
          <p:spPr>
            <a:xfrm>
              <a:off x="4451350" y="3845921"/>
              <a:ext cx="317500" cy="287929"/>
            </a:xfrm>
            <a:custGeom>
              <a:avLst/>
              <a:gdLst>
                <a:gd name="connsiteX0" fmla="*/ 114300 w 317500"/>
                <a:gd name="connsiteY0" fmla="*/ 2179 h 287929"/>
                <a:gd name="connsiteX1" fmla="*/ 82550 w 317500"/>
                <a:gd name="connsiteY1" fmla="*/ 27579 h 287929"/>
                <a:gd name="connsiteX2" fmla="*/ 44450 w 317500"/>
                <a:gd name="connsiteY2" fmla="*/ 52979 h 287929"/>
                <a:gd name="connsiteX3" fmla="*/ 0 w 317500"/>
                <a:gd name="connsiteY3" fmla="*/ 103779 h 287929"/>
                <a:gd name="connsiteX4" fmla="*/ 19050 w 317500"/>
                <a:gd name="connsiteY4" fmla="*/ 167279 h 287929"/>
                <a:gd name="connsiteX5" fmla="*/ 31750 w 317500"/>
                <a:gd name="connsiteY5" fmla="*/ 205379 h 287929"/>
                <a:gd name="connsiteX6" fmla="*/ 69850 w 317500"/>
                <a:gd name="connsiteY6" fmla="*/ 218079 h 287929"/>
                <a:gd name="connsiteX7" fmla="*/ 88900 w 317500"/>
                <a:gd name="connsiteY7" fmla="*/ 224429 h 287929"/>
                <a:gd name="connsiteX8" fmla="*/ 114300 w 317500"/>
                <a:gd name="connsiteY8" fmla="*/ 262529 h 287929"/>
                <a:gd name="connsiteX9" fmla="*/ 127000 w 317500"/>
                <a:gd name="connsiteY9" fmla="*/ 281579 h 287929"/>
                <a:gd name="connsiteX10" fmla="*/ 146050 w 317500"/>
                <a:gd name="connsiteY10" fmla="*/ 287929 h 287929"/>
                <a:gd name="connsiteX11" fmla="*/ 196850 w 317500"/>
                <a:gd name="connsiteY11" fmla="*/ 281579 h 287929"/>
                <a:gd name="connsiteX12" fmla="*/ 254000 w 317500"/>
                <a:gd name="connsiteY12" fmla="*/ 249829 h 287929"/>
                <a:gd name="connsiteX13" fmla="*/ 292100 w 317500"/>
                <a:gd name="connsiteY13" fmla="*/ 230779 h 287929"/>
                <a:gd name="connsiteX14" fmla="*/ 304800 w 317500"/>
                <a:gd name="connsiteY14" fmla="*/ 211729 h 287929"/>
                <a:gd name="connsiteX15" fmla="*/ 317500 w 317500"/>
                <a:gd name="connsiteY15" fmla="*/ 173629 h 287929"/>
                <a:gd name="connsiteX16" fmla="*/ 304800 w 317500"/>
                <a:gd name="connsiteY16" fmla="*/ 135529 h 287929"/>
                <a:gd name="connsiteX17" fmla="*/ 298450 w 317500"/>
                <a:gd name="connsiteY17" fmla="*/ 116479 h 287929"/>
                <a:gd name="connsiteX18" fmla="*/ 273050 w 317500"/>
                <a:gd name="connsiteY18" fmla="*/ 59329 h 287929"/>
                <a:gd name="connsiteX19" fmla="*/ 266700 w 317500"/>
                <a:gd name="connsiteY19" fmla="*/ 40279 h 287929"/>
                <a:gd name="connsiteX20" fmla="*/ 260350 w 317500"/>
                <a:gd name="connsiteY20" fmla="*/ 21229 h 287929"/>
                <a:gd name="connsiteX21" fmla="*/ 184150 w 317500"/>
                <a:gd name="connsiteY21" fmla="*/ 8529 h 287929"/>
                <a:gd name="connsiteX22" fmla="*/ 146050 w 317500"/>
                <a:gd name="connsiteY22" fmla="*/ 2179 h 287929"/>
                <a:gd name="connsiteX23" fmla="*/ 114300 w 317500"/>
                <a:gd name="connsiteY23" fmla="*/ 2179 h 287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17500" h="287929">
                  <a:moveTo>
                    <a:pt x="114300" y="2179"/>
                  </a:moveTo>
                  <a:cubicBezTo>
                    <a:pt x="103717" y="6412"/>
                    <a:pt x="93511" y="19607"/>
                    <a:pt x="82550" y="27579"/>
                  </a:cubicBezTo>
                  <a:cubicBezTo>
                    <a:pt x="70206" y="36557"/>
                    <a:pt x="44450" y="52979"/>
                    <a:pt x="44450" y="52979"/>
                  </a:cubicBezTo>
                  <a:cubicBezTo>
                    <a:pt x="14817" y="97429"/>
                    <a:pt x="31750" y="82612"/>
                    <a:pt x="0" y="103779"/>
                  </a:cubicBezTo>
                  <a:cubicBezTo>
                    <a:pt x="13933" y="201309"/>
                    <a:pt x="-5268" y="112563"/>
                    <a:pt x="19050" y="167279"/>
                  </a:cubicBezTo>
                  <a:cubicBezTo>
                    <a:pt x="24487" y="179512"/>
                    <a:pt x="19050" y="201146"/>
                    <a:pt x="31750" y="205379"/>
                  </a:cubicBezTo>
                  <a:lnTo>
                    <a:pt x="69850" y="218079"/>
                  </a:lnTo>
                  <a:lnTo>
                    <a:pt x="88900" y="224429"/>
                  </a:lnTo>
                  <a:lnTo>
                    <a:pt x="114300" y="262529"/>
                  </a:lnTo>
                  <a:cubicBezTo>
                    <a:pt x="118533" y="268879"/>
                    <a:pt x="119760" y="279166"/>
                    <a:pt x="127000" y="281579"/>
                  </a:cubicBezTo>
                  <a:lnTo>
                    <a:pt x="146050" y="287929"/>
                  </a:lnTo>
                  <a:cubicBezTo>
                    <a:pt x="162983" y="285812"/>
                    <a:pt x="180060" y="284632"/>
                    <a:pt x="196850" y="281579"/>
                  </a:cubicBezTo>
                  <a:cubicBezTo>
                    <a:pt x="238981" y="273919"/>
                    <a:pt x="190719" y="270923"/>
                    <a:pt x="254000" y="249829"/>
                  </a:cubicBezTo>
                  <a:cubicBezTo>
                    <a:pt x="280290" y="241066"/>
                    <a:pt x="267481" y="247192"/>
                    <a:pt x="292100" y="230779"/>
                  </a:cubicBezTo>
                  <a:cubicBezTo>
                    <a:pt x="296333" y="224429"/>
                    <a:pt x="301700" y="218703"/>
                    <a:pt x="304800" y="211729"/>
                  </a:cubicBezTo>
                  <a:cubicBezTo>
                    <a:pt x="310237" y="199496"/>
                    <a:pt x="317500" y="173629"/>
                    <a:pt x="317500" y="173629"/>
                  </a:cubicBezTo>
                  <a:lnTo>
                    <a:pt x="304800" y="135529"/>
                  </a:lnTo>
                  <a:cubicBezTo>
                    <a:pt x="302683" y="129179"/>
                    <a:pt x="302163" y="122048"/>
                    <a:pt x="298450" y="116479"/>
                  </a:cubicBezTo>
                  <a:cubicBezTo>
                    <a:pt x="278324" y="86290"/>
                    <a:pt x="288163" y="104669"/>
                    <a:pt x="273050" y="59329"/>
                  </a:cubicBezTo>
                  <a:lnTo>
                    <a:pt x="266700" y="40279"/>
                  </a:lnTo>
                  <a:cubicBezTo>
                    <a:pt x="264583" y="33929"/>
                    <a:pt x="266914" y="22542"/>
                    <a:pt x="260350" y="21229"/>
                  </a:cubicBezTo>
                  <a:cubicBezTo>
                    <a:pt x="204457" y="10050"/>
                    <a:pt x="252412" y="19031"/>
                    <a:pt x="184150" y="8529"/>
                  </a:cubicBezTo>
                  <a:cubicBezTo>
                    <a:pt x="171425" y="6571"/>
                    <a:pt x="158892" y="3096"/>
                    <a:pt x="146050" y="2179"/>
                  </a:cubicBezTo>
                  <a:cubicBezTo>
                    <a:pt x="129160" y="973"/>
                    <a:pt x="124883" y="-2054"/>
                    <a:pt x="114300" y="2179"/>
                  </a:cubicBezTo>
                  <a:close/>
                </a:path>
              </a:pathLst>
            </a:custGeom>
            <a:grpFill/>
            <a:ln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40" name="Forma libre 39"/>
            <p:cNvSpPr/>
            <p:nvPr/>
          </p:nvSpPr>
          <p:spPr>
            <a:xfrm>
              <a:off x="3764928" y="4032250"/>
              <a:ext cx="191385" cy="190500"/>
            </a:xfrm>
            <a:custGeom>
              <a:avLst/>
              <a:gdLst>
                <a:gd name="connsiteX0" fmla="*/ 95872 w 191385"/>
                <a:gd name="connsiteY0" fmla="*/ 6350 h 190500"/>
                <a:gd name="connsiteX1" fmla="*/ 26022 w 191385"/>
                <a:gd name="connsiteY1" fmla="*/ 44450 h 190500"/>
                <a:gd name="connsiteX2" fmla="*/ 6972 w 191385"/>
                <a:gd name="connsiteY2" fmla="*/ 57150 h 190500"/>
                <a:gd name="connsiteX3" fmla="*/ 6972 w 191385"/>
                <a:gd name="connsiteY3" fmla="*/ 114300 h 190500"/>
                <a:gd name="connsiteX4" fmla="*/ 13322 w 191385"/>
                <a:gd name="connsiteY4" fmla="*/ 133350 h 190500"/>
                <a:gd name="connsiteX5" fmla="*/ 70472 w 191385"/>
                <a:gd name="connsiteY5" fmla="*/ 158750 h 190500"/>
                <a:gd name="connsiteX6" fmla="*/ 127622 w 191385"/>
                <a:gd name="connsiteY6" fmla="*/ 177800 h 190500"/>
                <a:gd name="connsiteX7" fmla="*/ 146672 w 191385"/>
                <a:gd name="connsiteY7" fmla="*/ 184150 h 190500"/>
                <a:gd name="connsiteX8" fmla="*/ 178422 w 191385"/>
                <a:gd name="connsiteY8" fmla="*/ 190500 h 190500"/>
                <a:gd name="connsiteX9" fmla="*/ 191122 w 191385"/>
                <a:gd name="connsiteY9" fmla="*/ 171450 h 190500"/>
                <a:gd name="connsiteX10" fmla="*/ 184772 w 191385"/>
                <a:gd name="connsiteY10" fmla="*/ 133350 h 190500"/>
                <a:gd name="connsiteX11" fmla="*/ 172072 w 191385"/>
                <a:gd name="connsiteY11" fmla="*/ 95250 h 190500"/>
                <a:gd name="connsiteX12" fmla="*/ 159372 w 191385"/>
                <a:gd name="connsiteY12" fmla="*/ 38100 h 190500"/>
                <a:gd name="connsiteX13" fmla="*/ 121272 w 191385"/>
                <a:gd name="connsiteY13" fmla="*/ 6350 h 190500"/>
                <a:gd name="connsiteX14" fmla="*/ 102222 w 191385"/>
                <a:gd name="connsiteY14" fmla="*/ 0 h 190500"/>
                <a:gd name="connsiteX15" fmla="*/ 95872 w 191385"/>
                <a:gd name="connsiteY15" fmla="*/ 63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1385" h="190500">
                  <a:moveTo>
                    <a:pt x="95872" y="6350"/>
                  </a:moveTo>
                  <a:cubicBezTo>
                    <a:pt x="49950" y="24719"/>
                    <a:pt x="73606" y="12727"/>
                    <a:pt x="26022" y="44450"/>
                  </a:cubicBezTo>
                  <a:lnTo>
                    <a:pt x="6972" y="57150"/>
                  </a:lnTo>
                  <a:cubicBezTo>
                    <a:pt x="-2675" y="86091"/>
                    <a:pt x="-1968" y="74068"/>
                    <a:pt x="6972" y="114300"/>
                  </a:cubicBezTo>
                  <a:cubicBezTo>
                    <a:pt x="8424" y="120834"/>
                    <a:pt x="9141" y="128123"/>
                    <a:pt x="13322" y="133350"/>
                  </a:cubicBezTo>
                  <a:cubicBezTo>
                    <a:pt x="24300" y="147072"/>
                    <a:pt x="58830" y="154869"/>
                    <a:pt x="70472" y="158750"/>
                  </a:cubicBezTo>
                  <a:lnTo>
                    <a:pt x="127622" y="177800"/>
                  </a:lnTo>
                  <a:cubicBezTo>
                    <a:pt x="133972" y="179917"/>
                    <a:pt x="140108" y="182837"/>
                    <a:pt x="146672" y="184150"/>
                  </a:cubicBezTo>
                  <a:lnTo>
                    <a:pt x="178422" y="190500"/>
                  </a:lnTo>
                  <a:cubicBezTo>
                    <a:pt x="182655" y="184150"/>
                    <a:pt x="190279" y="179035"/>
                    <a:pt x="191122" y="171450"/>
                  </a:cubicBezTo>
                  <a:cubicBezTo>
                    <a:pt x="192544" y="158654"/>
                    <a:pt x="187895" y="145841"/>
                    <a:pt x="184772" y="133350"/>
                  </a:cubicBezTo>
                  <a:cubicBezTo>
                    <a:pt x="181525" y="120363"/>
                    <a:pt x="174273" y="108455"/>
                    <a:pt x="172072" y="95250"/>
                  </a:cubicBezTo>
                  <a:cubicBezTo>
                    <a:pt x="171304" y="90640"/>
                    <a:pt x="166320" y="48521"/>
                    <a:pt x="159372" y="38100"/>
                  </a:cubicBezTo>
                  <a:cubicBezTo>
                    <a:pt x="152350" y="27567"/>
                    <a:pt x="132986" y="12207"/>
                    <a:pt x="121272" y="6350"/>
                  </a:cubicBezTo>
                  <a:cubicBezTo>
                    <a:pt x="115285" y="3357"/>
                    <a:pt x="108915" y="0"/>
                    <a:pt x="102222" y="0"/>
                  </a:cubicBezTo>
                  <a:cubicBezTo>
                    <a:pt x="97489" y="0"/>
                    <a:pt x="93755" y="4233"/>
                    <a:pt x="95872" y="6350"/>
                  </a:cubicBezTo>
                  <a:close/>
                </a:path>
              </a:pathLst>
            </a:custGeom>
            <a:grpFill/>
            <a:ln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41" name="Forma libre 40"/>
            <p:cNvSpPr/>
            <p:nvPr/>
          </p:nvSpPr>
          <p:spPr>
            <a:xfrm>
              <a:off x="3689350" y="3302000"/>
              <a:ext cx="203499" cy="247650"/>
            </a:xfrm>
            <a:custGeom>
              <a:avLst/>
              <a:gdLst>
                <a:gd name="connsiteX0" fmla="*/ 88900 w 203499"/>
                <a:gd name="connsiteY0" fmla="*/ 6350 h 247650"/>
                <a:gd name="connsiteX1" fmla="*/ 76200 w 203499"/>
                <a:gd name="connsiteY1" fmla="*/ 38100 h 247650"/>
                <a:gd name="connsiteX2" fmla="*/ 19050 w 203499"/>
                <a:gd name="connsiteY2" fmla="*/ 69850 h 247650"/>
                <a:gd name="connsiteX3" fmla="*/ 0 w 203499"/>
                <a:gd name="connsiteY3" fmla="*/ 107950 h 247650"/>
                <a:gd name="connsiteX4" fmla="*/ 19050 w 203499"/>
                <a:gd name="connsiteY4" fmla="*/ 146050 h 247650"/>
                <a:gd name="connsiteX5" fmla="*/ 38100 w 203499"/>
                <a:gd name="connsiteY5" fmla="*/ 158750 h 247650"/>
                <a:gd name="connsiteX6" fmla="*/ 50800 w 203499"/>
                <a:gd name="connsiteY6" fmla="*/ 196850 h 247650"/>
                <a:gd name="connsiteX7" fmla="*/ 57150 w 203499"/>
                <a:gd name="connsiteY7" fmla="*/ 215900 h 247650"/>
                <a:gd name="connsiteX8" fmla="*/ 114300 w 203499"/>
                <a:gd name="connsiteY8" fmla="*/ 247650 h 247650"/>
                <a:gd name="connsiteX9" fmla="*/ 133350 w 203499"/>
                <a:gd name="connsiteY9" fmla="*/ 234950 h 247650"/>
                <a:gd name="connsiteX10" fmla="*/ 139700 w 203499"/>
                <a:gd name="connsiteY10" fmla="*/ 215900 h 247650"/>
                <a:gd name="connsiteX11" fmla="*/ 171450 w 203499"/>
                <a:gd name="connsiteY11" fmla="*/ 184150 h 247650"/>
                <a:gd name="connsiteX12" fmla="*/ 184150 w 203499"/>
                <a:gd name="connsiteY12" fmla="*/ 165100 h 247650"/>
                <a:gd name="connsiteX13" fmla="*/ 203200 w 203499"/>
                <a:gd name="connsiteY13" fmla="*/ 95250 h 247650"/>
                <a:gd name="connsiteX14" fmla="*/ 184150 w 203499"/>
                <a:gd name="connsiteY14" fmla="*/ 6350 h 247650"/>
                <a:gd name="connsiteX15" fmla="*/ 152400 w 203499"/>
                <a:gd name="connsiteY15" fmla="*/ 0 h 247650"/>
                <a:gd name="connsiteX16" fmla="*/ 88900 w 203499"/>
                <a:gd name="connsiteY16" fmla="*/ 635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499" h="247650">
                  <a:moveTo>
                    <a:pt x="88900" y="6350"/>
                  </a:moveTo>
                  <a:cubicBezTo>
                    <a:pt x="76200" y="12700"/>
                    <a:pt x="83773" y="29581"/>
                    <a:pt x="76200" y="38100"/>
                  </a:cubicBezTo>
                  <a:cubicBezTo>
                    <a:pt x="57813" y="58785"/>
                    <a:pt x="41493" y="62369"/>
                    <a:pt x="19050" y="69850"/>
                  </a:cubicBezTo>
                  <a:cubicBezTo>
                    <a:pt x="12629" y="79482"/>
                    <a:pt x="0" y="94805"/>
                    <a:pt x="0" y="107950"/>
                  </a:cubicBezTo>
                  <a:cubicBezTo>
                    <a:pt x="0" y="118279"/>
                    <a:pt x="12629" y="139629"/>
                    <a:pt x="19050" y="146050"/>
                  </a:cubicBezTo>
                  <a:cubicBezTo>
                    <a:pt x="24446" y="151446"/>
                    <a:pt x="31750" y="154517"/>
                    <a:pt x="38100" y="158750"/>
                  </a:cubicBezTo>
                  <a:lnTo>
                    <a:pt x="50800" y="196850"/>
                  </a:lnTo>
                  <a:cubicBezTo>
                    <a:pt x="52917" y="203200"/>
                    <a:pt x="51581" y="212187"/>
                    <a:pt x="57150" y="215900"/>
                  </a:cubicBezTo>
                  <a:cubicBezTo>
                    <a:pt x="100819" y="245013"/>
                    <a:pt x="80770" y="236473"/>
                    <a:pt x="114300" y="247650"/>
                  </a:cubicBezTo>
                  <a:cubicBezTo>
                    <a:pt x="120650" y="243417"/>
                    <a:pt x="128582" y="240909"/>
                    <a:pt x="133350" y="234950"/>
                  </a:cubicBezTo>
                  <a:cubicBezTo>
                    <a:pt x="137531" y="229723"/>
                    <a:pt x="136707" y="221887"/>
                    <a:pt x="139700" y="215900"/>
                  </a:cubicBezTo>
                  <a:cubicBezTo>
                    <a:pt x="150283" y="194733"/>
                    <a:pt x="152400" y="196850"/>
                    <a:pt x="171450" y="184150"/>
                  </a:cubicBezTo>
                  <a:cubicBezTo>
                    <a:pt x="175683" y="177800"/>
                    <a:pt x="181050" y="172074"/>
                    <a:pt x="184150" y="165100"/>
                  </a:cubicBezTo>
                  <a:cubicBezTo>
                    <a:pt x="195869" y="138733"/>
                    <a:pt x="197768" y="122412"/>
                    <a:pt x="203200" y="95250"/>
                  </a:cubicBezTo>
                  <a:cubicBezTo>
                    <a:pt x="203161" y="94818"/>
                    <a:pt x="207533" y="19712"/>
                    <a:pt x="184150" y="6350"/>
                  </a:cubicBezTo>
                  <a:cubicBezTo>
                    <a:pt x="174779" y="995"/>
                    <a:pt x="162983" y="2117"/>
                    <a:pt x="152400" y="0"/>
                  </a:cubicBezTo>
                  <a:cubicBezTo>
                    <a:pt x="101664" y="7248"/>
                    <a:pt x="101600" y="0"/>
                    <a:pt x="88900" y="6350"/>
                  </a:cubicBezTo>
                  <a:close/>
                </a:path>
              </a:pathLst>
            </a:custGeom>
            <a:grpFill/>
            <a:ln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42" name="Forma libre 41"/>
            <p:cNvSpPr/>
            <p:nvPr/>
          </p:nvSpPr>
          <p:spPr>
            <a:xfrm>
              <a:off x="4864100" y="3588027"/>
              <a:ext cx="474655" cy="241369"/>
            </a:xfrm>
            <a:custGeom>
              <a:avLst/>
              <a:gdLst>
                <a:gd name="connsiteX0" fmla="*/ 463550 w 474655"/>
                <a:gd name="connsiteY0" fmla="*/ 6073 h 241369"/>
                <a:gd name="connsiteX1" fmla="*/ 298450 w 474655"/>
                <a:gd name="connsiteY1" fmla="*/ 6073 h 241369"/>
                <a:gd name="connsiteX2" fmla="*/ 260350 w 474655"/>
                <a:gd name="connsiteY2" fmla="*/ 25123 h 241369"/>
                <a:gd name="connsiteX3" fmla="*/ 222250 w 474655"/>
                <a:gd name="connsiteY3" fmla="*/ 31473 h 241369"/>
                <a:gd name="connsiteX4" fmla="*/ 184150 w 474655"/>
                <a:gd name="connsiteY4" fmla="*/ 25123 h 241369"/>
                <a:gd name="connsiteX5" fmla="*/ 165100 w 474655"/>
                <a:gd name="connsiteY5" fmla="*/ 12423 h 241369"/>
                <a:gd name="connsiteX6" fmla="*/ 146050 w 474655"/>
                <a:gd name="connsiteY6" fmla="*/ 6073 h 241369"/>
                <a:gd name="connsiteX7" fmla="*/ 127000 w 474655"/>
                <a:gd name="connsiteY7" fmla="*/ 12423 h 241369"/>
                <a:gd name="connsiteX8" fmla="*/ 95250 w 474655"/>
                <a:gd name="connsiteY8" fmla="*/ 37823 h 241369"/>
                <a:gd name="connsiteX9" fmla="*/ 69850 w 474655"/>
                <a:gd name="connsiteY9" fmla="*/ 75923 h 241369"/>
                <a:gd name="connsiteX10" fmla="*/ 57150 w 474655"/>
                <a:gd name="connsiteY10" fmla="*/ 94973 h 241369"/>
                <a:gd name="connsiteX11" fmla="*/ 38100 w 474655"/>
                <a:gd name="connsiteY11" fmla="*/ 101323 h 241369"/>
                <a:gd name="connsiteX12" fmla="*/ 12700 w 474655"/>
                <a:gd name="connsiteY12" fmla="*/ 139423 h 241369"/>
                <a:gd name="connsiteX13" fmla="*/ 0 w 474655"/>
                <a:gd name="connsiteY13" fmla="*/ 177523 h 241369"/>
                <a:gd name="connsiteX14" fmla="*/ 6350 w 474655"/>
                <a:gd name="connsiteY14" fmla="*/ 228323 h 241369"/>
                <a:gd name="connsiteX15" fmla="*/ 69850 w 474655"/>
                <a:gd name="connsiteY15" fmla="*/ 234673 h 241369"/>
                <a:gd name="connsiteX16" fmla="*/ 88900 w 474655"/>
                <a:gd name="connsiteY16" fmla="*/ 221973 h 241369"/>
                <a:gd name="connsiteX17" fmla="*/ 114300 w 474655"/>
                <a:gd name="connsiteY17" fmla="*/ 183873 h 241369"/>
                <a:gd name="connsiteX18" fmla="*/ 127000 w 474655"/>
                <a:gd name="connsiteY18" fmla="*/ 164823 h 241369"/>
                <a:gd name="connsiteX19" fmla="*/ 146050 w 474655"/>
                <a:gd name="connsiteY19" fmla="*/ 158473 h 241369"/>
                <a:gd name="connsiteX20" fmla="*/ 158750 w 474655"/>
                <a:gd name="connsiteY20" fmla="*/ 139423 h 241369"/>
                <a:gd name="connsiteX21" fmla="*/ 196850 w 474655"/>
                <a:gd name="connsiteY21" fmla="*/ 126723 h 241369"/>
                <a:gd name="connsiteX22" fmla="*/ 203200 w 474655"/>
                <a:gd name="connsiteY22" fmla="*/ 107673 h 241369"/>
                <a:gd name="connsiteX23" fmla="*/ 285750 w 474655"/>
                <a:gd name="connsiteY23" fmla="*/ 107673 h 241369"/>
                <a:gd name="connsiteX24" fmla="*/ 323850 w 474655"/>
                <a:gd name="connsiteY24" fmla="*/ 114023 h 241369"/>
                <a:gd name="connsiteX25" fmla="*/ 368300 w 474655"/>
                <a:gd name="connsiteY25" fmla="*/ 107673 h 241369"/>
                <a:gd name="connsiteX26" fmla="*/ 387350 w 474655"/>
                <a:gd name="connsiteY26" fmla="*/ 69573 h 241369"/>
                <a:gd name="connsiteX27" fmla="*/ 406400 w 474655"/>
                <a:gd name="connsiteY27" fmla="*/ 50523 h 241369"/>
                <a:gd name="connsiteX28" fmla="*/ 450850 w 474655"/>
                <a:gd name="connsiteY28" fmla="*/ 37823 h 241369"/>
                <a:gd name="connsiteX29" fmla="*/ 463550 w 474655"/>
                <a:gd name="connsiteY29" fmla="*/ 6073 h 241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74655" h="241369">
                  <a:moveTo>
                    <a:pt x="463550" y="6073"/>
                  </a:moveTo>
                  <a:cubicBezTo>
                    <a:pt x="438150" y="781"/>
                    <a:pt x="424413" y="-4424"/>
                    <a:pt x="298450" y="6073"/>
                  </a:cubicBezTo>
                  <a:cubicBezTo>
                    <a:pt x="269660" y="8472"/>
                    <a:pt x="287820" y="15966"/>
                    <a:pt x="260350" y="25123"/>
                  </a:cubicBezTo>
                  <a:cubicBezTo>
                    <a:pt x="248136" y="29194"/>
                    <a:pt x="234950" y="29356"/>
                    <a:pt x="222250" y="31473"/>
                  </a:cubicBezTo>
                  <a:cubicBezTo>
                    <a:pt x="209550" y="29356"/>
                    <a:pt x="196364" y="29194"/>
                    <a:pt x="184150" y="25123"/>
                  </a:cubicBezTo>
                  <a:cubicBezTo>
                    <a:pt x="176910" y="22710"/>
                    <a:pt x="171926" y="15836"/>
                    <a:pt x="165100" y="12423"/>
                  </a:cubicBezTo>
                  <a:cubicBezTo>
                    <a:pt x="159113" y="9430"/>
                    <a:pt x="152400" y="8190"/>
                    <a:pt x="146050" y="6073"/>
                  </a:cubicBezTo>
                  <a:cubicBezTo>
                    <a:pt x="139700" y="8190"/>
                    <a:pt x="132227" y="8242"/>
                    <a:pt x="127000" y="12423"/>
                  </a:cubicBezTo>
                  <a:cubicBezTo>
                    <a:pt x="85968" y="45249"/>
                    <a:pt x="143133" y="21862"/>
                    <a:pt x="95250" y="37823"/>
                  </a:cubicBezTo>
                  <a:lnTo>
                    <a:pt x="69850" y="75923"/>
                  </a:lnTo>
                  <a:cubicBezTo>
                    <a:pt x="65617" y="82273"/>
                    <a:pt x="64390" y="92560"/>
                    <a:pt x="57150" y="94973"/>
                  </a:cubicBezTo>
                  <a:lnTo>
                    <a:pt x="38100" y="101323"/>
                  </a:lnTo>
                  <a:cubicBezTo>
                    <a:pt x="29633" y="114023"/>
                    <a:pt x="17527" y="124943"/>
                    <a:pt x="12700" y="139423"/>
                  </a:cubicBezTo>
                  <a:lnTo>
                    <a:pt x="0" y="177523"/>
                  </a:lnTo>
                  <a:cubicBezTo>
                    <a:pt x="2117" y="194456"/>
                    <a:pt x="12" y="212478"/>
                    <a:pt x="6350" y="228323"/>
                  </a:cubicBezTo>
                  <a:cubicBezTo>
                    <a:pt x="16000" y="252447"/>
                    <a:pt x="60704" y="235980"/>
                    <a:pt x="69850" y="234673"/>
                  </a:cubicBezTo>
                  <a:cubicBezTo>
                    <a:pt x="76200" y="230440"/>
                    <a:pt x="83874" y="227716"/>
                    <a:pt x="88900" y="221973"/>
                  </a:cubicBezTo>
                  <a:cubicBezTo>
                    <a:pt x="98951" y="210486"/>
                    <a:pt x="105833" y="196573"/>
                    <a:pt x="114300" y="183873"/>
                  </a:cubicBezTo>
                  <a:cubicBezTo>
                    <a:pt x="118533" y="177523"/>
                    <a:pt x="119760" y="167236"/>
                    <a:pt x="127000" y="164823"/>
                  </a:cubicBezTo>
                  <a:lnTo>
                    <a:pt x="146050" y="158473"/>
                  </a:lnTo>
                  <a:cubicBezTo>
                    <a:pt x="150283" y="152123"/>
                    <a:pt x="152278" y="143468"/>
                    <a:pt x="158750" y="139423"/>
                  </a:cubicBezTo>
                  <a:cubicBezTo>
                    <a:pt x="170102" y="132328"/>
                    <a:pt x="196850" y="126723"/>
                    <a:pt x="196850" y="126723"/>
                  </a:cubicBezTo>
                  <a:cubicBezTo>
                    <a:pt x="198967" y="120373"/>
                    <a:pt x="199019" y="112900"/>
                    <a:pt x="203200" y="107673"/>
                  </a:cubicBezTo>
                  <a:cubicBezTo>
                    <a:pt x="225561" y="79721"/>
                    <a:pt x="256200" y="102748"/>
                    <a:pt x="285750" y="107673"/>
                  </a:cubicBezTo>
                  <a:lnTo>
                    <a:pt x="323850" y="114023"/>
                  </a:lnTo>
                  <a:cubicBezTo>
                    <a:pt x="338667" y="111906"/>
                    <a:pt x="354623" y="113752"/>
                    <a:pt x="368300" y="107673"/>
                  </a:cubicBezTo>
                  <a:cubicBezTo>
                    <a:pt x="382499" y="101362"/>
                    <a:pt x="380528" y="79805"/>
                    <a:pt x="387350" y="69573"/>
                  </a:cubicBezTo>
                  <a:cubicBezTo>
                    <a:pt x="392331" y="62101"/>
                    <a:pt x="398928" y="55504"/>
                    <a:pt x="406400" y="50523"/>
                  </a:cubicBezTo>
                  <a:cubicBezTo>
                    <a:pt x="411866" y="46879"/>
                    <a:pt x="447463" y="38670"/>
                    <a:pt x="450850" y="37823"/>
                  </a:cubicBezTo>
                  <a:cubicBezTo>
                    <a:pt x="464724" y="17012"/>
                    <a:pt x="488950" y="11365"/>
                    <a:pt x="463550" y="6073"/>
                  </a:cubicBezTo>
                  <a:close/>
                </a:path>
              </a:pathLst>
            </a:custGeom>
            <a:grpFill/>
            <a:ln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44" name="Forma libre 43"/>
            <p:cNvSpPr/>
            <p:nvPr/>
          </p:nvSpPr>
          <p:spPr>
            <a:xfrm>
              <a:off x="3409654" y="3047633"/>
              <a:ext cx="368596" cy="368667"/>
            </a:xfrm>
            <a:custGeom>
              <a:avLst/>
              <a:gdLst>
                <a:gd name="connsiteX0" fmla="*/ 305096 w 368596"/>
                <a:gd name="connsiteY0" fmla="*/ 367 h 368667"/>
                <a:gd name="connsiteX1" fmla="*/ 286046 w 368596"/>
                <a:gd name="connsiteY1" fmla="*/ 32117 h 368667"/>
                <a:gd name="connsiteX2" fmla="*/ 273346 w 368596"/>
                <a:gd name="connsiteY2" fmla="*/ 51167 h 368667"/>
                <a:gd name="connsiteX3" fmla="*/ 254296 w 368596"/>
                <a:gd name="connsiteY3" fmla="*/ 63867 h 368667"/>
                <a:gd name="connsiteX4" fmla="*/ 222546 w 368596"/>
                <a:gd name="connsiteY4" fmla="*/ 101967 h 368667"/>
                <a:gd name="connsiteX5" fmla="*/ 209846 w 368596"/>
                <a:gd name="connsiteY5" fmla="*/ 121017 h 368667"/>
                <a:gd name="connsiteX6" fmla="*/ 190796 w 368596"/>
                <a:gd name="connsiteY6" fmla="*/ 140067 h 368667"/>
                <a:gd name="connsiteX7" fmla="*/ 165396 w 368596"/>
                <a:gd name="connsiteY7" fmla="*/ 178167 h 368667"/>
                <a:gd name="connsiteX8" fmla="*/ 152696 w 368596"/>
                <a:gd name="connsiteY8" fmla="*/ 197217 h 368667"/>
                <a:gd name="connsiteX9" fmla="*/ 139996 w 368596"/>
                <a:gd name="connsiteY9" fmla="*/ 216267 h 368667"/>
                <a:gd name="connsiteX10" fmla="*/ 101896 w 368596"/>
                <a:gd name="connsiteY10" fmla="*/ 248017 h 368667"/>
                <a:gd name="connsiteX11" fmla="*/ 95546 w 368596"/>
                <a:gd name="connsiteY11" fmla="*/ 228967 h 368667"/>
                <a:gd name="connsiteX12" fmla="*/ 76496 w 368596"/>
                <a:gd name="connsiteY12" fmla="*/ 222617 h 368667"/>
                <a:gd name="connsiteX13" fmla="*/ 19346 w 368596"/>
                <a:gd name="connsiteY13" fmla="*/ 248017 h 368667"/>
                <a:gd name="connsiteX14" fmla="*/ 12996 w 368596"/>
                <a:gd name="connsiteY14" fmla="*/ 267067 h 368667"/>
                <a:gd name="connsiteX15" fmla="*/ 296 w 368596"/>
                <a:gd name="connsiteY15" fmla="*/ 286117 h 368667"/>
                <a:gd name="connsiteX16" fmla="*/ 6646 w 368596"/>
                <a:gd name="connsiteY16" fmla="*/ 336917 h 368667"/>
                <a:gd name="connsiteX17" fmla="*/ 12996 w 368596"/>
                <a:gd name="connsiteY17" fmla="*/ 355967 h 368667"/>
                <a:gd name="connsiteX18" fmla="*/ 51096 w 368596"/>
                <a:gd name="connsiteY18" fmla="*/ 368667 h 368667"/>
                <a:gd name="connsiteX19" fmla="*/ 114596 w 368596"/>
                <a:gd name="connsiteY19" fmla="*/ 349617 h 368667"/>
                <a:gd name="connsiteX20" fmla="*/ 152696 w 368596"/>
                <a:gd name="connsiteY20" fmla="*/ 324217 h 368667"/>
                <a:gd name="connsiteX21" fmla="*/ 171746 w 368596"/>
                <a:gd name="connsiteY21" fmla="*/ 311517 h 368667"/>
                <a:gd name="connsiteX22" fmla="*/ 190796 w 368596"/>
                <a:gd name="connsiteY22" fmla="*/ 298817 h 368667"/>
                <a:gd name="connsiteX23" fmla="*/ 203496 w 368596"/>
                <a:gd name="connsiteY23" fmla="*/ 279767 h 368667"/>
                <a:gd name="connsiteX24" fmla="*/ 216196 w 368596"/>
                <a:gd name="connsiteY24" fmla="*/ 222617 h 368667"/>
                <a:gd name="connsiteX25" fmla="*/ 228896 w 368596"/>
                <a:gd name="connsiteY25" fmla="*/ 171817 h 368667"/>
                <a:gd name="connsiteX26" fmla="*/ 235246 w 368596"/>
                <a:gd name="connsiteY26" fmla="*/ 146417 h 368667"/>
                <a:gd name="connsiteX27" fmla="*/ 273346 w 368596"/>
                <a:gd name="connsiteY27" fmla="*/ 127367 h 368667"/>
                <a:gd name="connsiteX28" fmla="*/ 311446 w 368596"/>
                <a:gd name="connsiteY28" fmla="*/ 101967 h 368667"/>
                <a:gd name="connsiteX29" fmla="*/ 330496 w 368596"/>
                <a:gd name="connsiteY29" fmla="*/ 89267 h 368667"/>
                <a:gd name="connsiteX30" fmla="*/ 349546 w 368596"/>
                <a:gd name="connsiteY30" fmla="*/ 76567 h 368667"/>
                <a:gd name="connsiteX31" fmla="*/ 368596 w 368596"/>
                <a:gd name="connsiteY31" fmla="*/ 38467 h 368667"/>
                <a:gd name="connsiteX32" fmla="*/ 362246 w 368596"/>
                <a:gd name="connsiteY32" fmla="*/ 19417 h 368667"/>
                <a:gd name="connsiteX33" fmla="*/ 305096 w 368596"/>
                <a:gd name="connsiteY33" fmla="*/ 367 h 36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68596" h="368667">
                  <a:moveTo>
                    <a:pt x="305096" y="367"/>
                  </a:moveTo>
                  <a:cubicBezTo>
                    <a:pt x="292396" y="2484"/>
                    <a:pt x="292587" y="21651"/>
                    <a:pt x="286046" y="32117"/>
                  </a:cubicBezTo>
                  <a:cubicBezTo>
                    <a:pt x="282001" y="38589"/>
                    <a:pt x="278742" y="45771"/>
                    <a:pt x="273346" y="51167"/>
                  </a:cubicBezTo>
                  <a:cubicBezTo>
                    <a:pt x="267950" y="56563"/>
                    <a:pt x="260646" y="59634"/>
                    <a:pt x="254296" y="63867"/>
                  </a:cubicBezTo>
                  <a:cubicBezTo>
                    <a:pt x="222764" y="111165"/>
                    <a:pt x="263290" y="53074"/>
                    <a:pt x="222546" y="101967"/>
                  </a:cubicBezTo>
                  <a:cubicBezTo>
                    <a:pt x="217660" y="107830"/>
                    <a:pt x="214732" y="115154"/>
                    <a:pt x="209846" y="121017"/>
                  </a:cubicBezTo>
                  <a:cubicBezTo>
                    <a:pt x="204097" y="127916"/>
                    <a:pt x="196309" y="132978"/>
                    <a:pt x="190796" y="140067"/>
                  </a:cubicBezTo>
                  <a:cubicBezTo>
                    <a:pt x="181425" y="152115"/>
                    <a:pt x="173863" y="165467"/>
                    <a:pt x="165396" y="178167"/>
                  </a:cubicBezTo>
                  <a:lnTo>
                    <a:pt x="152696" y="197217"/>
                  </a:lnTo>
                  <a:cubicBezTo>
                    <a:pt x="148463" y="203567"/>
                    <a:pt x="145392" y="210871"/>
                    <a:pt x="139996" y="216267"/>
                  </a:cubicBezTo>
                  <a:cubicBezTo>
                    <a:pt x="115550" y="240713"/>
                    <a:pt x="128418" y="230336"/>
                    <a:pt x="101896" y="248017"/>
                  </a:cubicBezTo>
                  <a:cubicBezTo>
                    <a:pt x="99779" y="241667"/>
                    <a:pt x="100279" y="233700"/>
                    <a:pt x="95546" y="228967"/>
                  </a:cubicBezTo>
                  <a:cubicBezTo>
                    <a:pt x="90813" y="224234"/>
                    <a:pt x="83149" y="221878"/>
                    <a:pt x="76496" y="222617"/>
                  </a:cubicBezTo>
                  <a:cubicBezTo>
                    <a:pt x="49292" y="225640"/>
                    <a:pt x="39196" y="234784"/>
                    <a:pt x="19346" y="248017"/>
                  </a:cubicBezTo>
                  <a:cubicBezTo>
                    <a:pt x="17229" y="254367"/>
                    <a:pt x="15989" y="261080"/>
                    <a:pt x="12996" y="267067"/>
                  </a:cubicBezTo>
                  <a:cubicBezTo>
                    <a:pt x="9583" y="273893"/>
                    <a:pt x="987" y="278517"/>
                    <a:pt x="296" y="286117"/>
                  </a:cubicBezTo>
                  <a:cubicBezTo>
                    <a:pt x="-1249" y="303112"/>
                    <a:pt x="3593" y="320127"/>
                    <a:pt x="6646" y="336917"/>
                  </a:cubicBezTo>
                  <a:cubicBezTo>
                    <a:pt x="7843" y="343503"/>
                    <a:pt x="7549" y="352076"/>
                    <a:pt x="12996" y="355967"/>
                  </a:cubicBezTo>
                  <a:cubicBezTo>
                    <a:pt x="23889" y="363748"/>
                    <a:pt x="51096" y="368667"/>
                    <a:pt x="51096" y="368667"/>
                  </a:cubicBezTo>
                  <a:cubicBezTo>
                    <a:pt x="65295" y="365117"/>
                    <a:pt x="105320" y="355801"/>
                    <a:pt x="114596" y="349617"/>
                  </a:cubicBezTo>
                  <a:lnTo>
                    <a:pt x="152696" y="324217"/>
                  </a:lnTo>
                  <a:lnTo>
                    <a:pt x="171746" y="311517"/>
                  </a:lnTo>
                  <a:lnTo>
                    <a:pt x="190796" y="298817"/>
                  </a:lnTo>
                  <a:cubicBezTo>
                    <a:pt x="195029" y="292467"/>
                    <a:pt x="200083" y="286593"/>
                    <a:pt x="203496" y="279767"/>
                  </a:cubicBezTo>
                  <a:cubicBezTo>
                    <a:pt x="211493" y="263773"/>
                    <a:pt x="213409" y="237947"/>
                    <a:pt x="216196" y="222617"/>
                  </a:cubicBezTo>
                  <a:cubicBezTo>
                    <a:pt x="225879" y="169363"/>
                    <a:pt x="217880" y="210372"/>
                    <a:pt x="228896" y="171817"/>
                  </a:cubicBezTo>
                  <a:cubicBezTo>
                    <a:pt x="231294" y="163426"/>
                    <a:pt x="230405" y="153679"/>
                    <a:pt x="235246" y="146417"/>
                  </a:cubicBezTo>
                  <a:cubicBezTo>
                    <a:pt x="245195" y="131493"/>
                    <a:pt x="259922" y="134825"/>
                    <a:pt x="273346" y="127367"/>
                  </a:cubicBezTo>
                  <a:cubicBezTo>
                    <a:pt x="286689" y="119954"/>
                    <a:pt x="298746" y="110434"/>
                    <a:pt x="311446" y="101967"/>
                  </a:cubicBezTo>
                  <a:lnTo>
                    <a:pt x="330496" y="89267"/>
                  </a:lnTo>
                  <a:lnTo>
                    <a:pt x="349546" y="76567"/>
                  </a:lnTo>
                  <a:cubicBezTo>
                    <a:pt x="355967" y="66935"/>
                    <a:pt x="368596" y="51612"/>
                    <a:pt x="368596" y="38467"/>
                  </a:cubicBezTo>
                  <a:cubicBezTo>
                    <a:pt x="368596" y="31774"/>
                    <a:pt x="367693" y="23308"/>
                    <a:pt x="362246" y="19417"/>
                  </a:cubicBezTo>
                  <a:cubicBezTo>
                    <a:pt x="342592" y="5378"/>
                    <a:pt x="317796" y="-1750"/>
                    <a:pt x="305096" y="367"/>
                  </a:cubicBezTo>
                  <a:close/>
                </a:path>
              </a:pathLst>
            </a:custGeom>
            <a:grpFill/>
            <a:ln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45" name="Forma libre 44"/>
            <p:cNvSpPr/>
            <p:nvPr/>
          </p:nvSpPr>
          <p:spPr>
            <a:xfrm>
              <a:off x="4572000" y="2858788"/>
              <a:ext cx="178636" cy="157462"/>
            </a:xfrm>
            <a:custGeom>
              <a:avLst/>
              <a:gdLst>
                <a:gd name="connsiteX0" fmla="*/ 152400 w 178636"/>
                <a:gd name="connsiteY0" fmla="*/ 5062 h 157462"/>
                <a:gd name="connsiteX1" fmla="*/ 120650 w 178636"/>
                <a:gd name="connsiteY1" fmla="*/ 11412 h 157462"/>
                <a:gd name="connsiteX2" fmla="*/ 50800 w 178636"/>
                <a:gd name="connsiteY2" fmla="*/ 24112 h 157462"/>
                <a:gd name="connsiteX3" fmla="*/ 38100 w 178636"/>
                <a:gd name="connsiteY3" fmla="*/ 43162 h 157462"/>
                <a:gd name="connsiteX4" fmla="*/ 19050 w 178636"/>
                <a:gd name="connsiteY4" fmla="*/ 55862 h 157462"/>
                <a:gd name="connsiteX5" fmla="*/ 12700 w 178636"/>
                <a:gd name="connsiteY5" fmla="*/ 74912 h 157462"/>
                <a:gd name="connsiteX6" fmla="*/ 0 w 178636"/>
                <a:gd name="connsiteY6" fmla="*/ 93962 h 157462"/>
                <a:gd name="connsiteX7" fmla="*/ 6350 w 178636"/>
                <a:gd name="connsiteY7" fmla="*/ 138412 h 157462"/>
                <a:gd name="connsiteX8" fmla="*/ 57150 w 178636"/>
                <a:gd name="connsiteY8" fmla="*/ 157462 h 157462"/>
                <a:gd name="connsiteX9" fmla="*/ 107950 w 178636"/>
                <a:gd name="connsiteY9" fmla="*/ 151112 h 157462"/>
                <a:gd name="connsiteX10" fmla="*/ 146050 w 178636"/>
                <a:gd name="connsiteY10" fmla="*/ 125712 h 157462"/>
                <a:gd name="connsiteX11" fmla="*/ 165100 w 178636"/>
                <a:gd name="connsiteY11" fmla="*/ 113012 h 157462"/>
                <a:gd name="connsiteX12" fmla="*/ 177800 w 178636"/>
                <a:gd name="connsiteY12" fmla="*/ 93962 h 157462"/>
                <a:gd name="connsiteX13" fmla="*/ 152400 w 178636"/>
                <a:gd name="connsiteY13" fmla="*/ 5062 h 157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8636" h="157462">
                  <a:moveTo>
                    <a:pt x="152400" y="5062"/>
                  </a:moveTo>
                  <a:cubicBezTo>
                    <a:pt x="142875" y="-8696"/>
                    <a:pt x="131317" y="9771"/>
                    <a:pt x="120650" y="11412"/>
                  </a:cubicBezTo>
                  <a:cubicBezTo>
                    <a:pt x="53976" y="21669"/>
                    <a:pt x="89660" y="11159"/>
                    <a:pt x="50800" y="24112"/>
                  </a:cubicBezTo>
                  <a:cubicBezTo>
                    <a:pt x="46567" y="30462"/>
                    <a:pt x="43496" y="37766"/>
                    <a:pt x="38100" y="43162"/>
                  </a:cubicBezTo>
                  <a:cubicBezTo>
                    <a:pt x="32704" y="48558"/>
                    <a:pt x="23818" y="49903"/>
                    <a:pt x="19050" y="55862"/>
                  </a:cubicBezTo>
                  <a:cubicBezTo>
                    <a:pt x="14869" y="61089"/>
                    <a:pt x="15693" y="68925"/>
                    <a:pt x="12700" y="74912"/>
                  </a:cubicBezTo>
                  <a:cubicBezTo>
                    <a:pt x="9287" y="81738"/>
                    <a:pt x="4233" y="87612"/>
                    <a:pt x="0" y="93962"/>
                  </a:cubicBezTo>
                  <a:cubicBezTo>
                    <a:pt x="2117" y="108779"/>
                    <a:pt x="271" y="124735"/>
                    <a:pt x="6350" y="138412"/>
                  </a:cubicBezTo>
                  <a:cubicBezTo>
                    <a:pt x="12731" y="152769"/>
                    <a:pt x="48533" y="155739"/>
                    <a:pt x="57150" y="157462"/>
                  </a:cubicBezTo>
                  <a:cubicBezTo>
                    <a:pt x="74083" y="155345"/>
                    <a:pt x="91879" y="156852"/>
                    <a:pt x="107950" y="151112"/>
                  </a:cubicBezTo>
                  <a:cubicBezTo>
                    <a:pt x="122324" y="145978"/>
                    <a:pt x="133350" y="134179"/>
                    <a:pt x="146050" y="125712"/>
                  </a:cubicBezTo>
                  <a:lnTo>
                    <a:pt x="165100" y="113012"/>
                  </a:lnTo>
                  <a:cubicBezTo>
                    <a:pt x="169333" y="106662"/>
                    <a:pt x="177324" y="101579"/>
                    <a:pt x="177800" y="93962"/>
                  </a:cubicBezTo>
                  <a:cubicBezTo>
                    <a:pt x="183091" y="9302"/>
                    <a:pt x="161925" y="18820"/>
                    <a:pt x="152400" y="5062"/>
                  </a:cubicBezTo>
                  <a:close/>
                </a:path>
              </a:pathLst>
            </a:custGeom>
            <a:grpFill/>
            <a:ln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46" name="Forma libre 45"/>
            <p:cNvSpPr/>
            <p:nvPr/>
          </p:nvSpPr>
          <p:spPr>
            <a:xfrm>
              <a:off x="5391150" y="3200400"/>
              <a:ext cx="152400" cy="204449"/>
            </a:xfrm>
            <a:custGeom>
              <a:avLst/>
              <a:gdLst>
                <a:gd name="connsiteX0" fmla="*/ 25400 w 152400"/>
                <a:gd name="connsiteY0" fmla="*/ 19050 h 204449"/>
                <a:gd name="connsiteX1" fmla="*/ 19050 w 152400"/>
                <a:gd name="connsiteY1" fmla="*/ 50800 h 204449"/>
                <a:gd name="connsiteX2" fmla="*/ 12700 w 152400"/>
                <a:gd name="connsiteY2" fmla="*/ 76200 h 204449"/>
                <a:gd name="connsiteX3" fmla="*/ 6350 w 152400"/>
                <a:gd name="connsiteY3" fmla="*/ 114300 h 204449"/>
                <a:gd name="connsiteX4" fmla="*/ 0 w 152400"/>
                <a:gd name="connsiteY4" fmla="*/ 146050 h 204449"/>
                <a:gd name="connsiteX5" fmla="*/ 6350 w 152400"/>
                <a:gd name="connsiteY5" fmla="*/ 190500 h 204449"/>
                <a:gd name="connsiteX6" fmla="*/ 88900 w 152400"/>
                <a:gd name="connsiteY6" fmla="*/ 196850 h 204449"/>
                <a:gd name="connsiteX7" fmla="*/ 107950 w 152400"/>
                <a:gd name="connsiteY7" fmla="*/ 184150 h 204449"/>
                <a:gd name="connsiteX8" fmla="*/ 133350 w 152400"/>
                <a:gd name="connsiteY8" fmla="*/ 127000 h 204449"/>
                <a:gd name="connsiteX9" fmla="*/ 139700 w 152400"/>
                <a:gd name="connsiteY9" fmla="*/ 107950 h 204449"/>
                <a:gd name="connsiteX10" fmla="*/ 146050 w 152400"/>
                <a:gd name="connsiteY10" fmla="*/ 88900 h 204449"/>
                <a:gd name="connsiteX11" fmla="*/ 152400 w 152400"/>
                <a:gd name="connsiteY11" fmla="*/ 50800 h 204449"/>
                <a:gd name="connsiteX12" fmla="*/ 139700 w 152400"/>
                <a:gd name="connsiteY12" fmla="*/ 6350 h 204449"/>
                <a:gd name="connsiteX13" fmla="*/ 120650 w 152400"/>
                <a:gd name="connsiteY13" fmla="*/ 0 h 204449"/>
                <a:gd name="connsiteX14" fmla="*/ 25400 w 152400"/>
                <a:gd name="connsiteY14" fmla="*/ 19050 h 20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2400" h="204449">
                  <a:moveTo>
                    <a:pt x="25400" y="19050"/>
                  </a:moveTo>
                  <a:cubicBezTo>
                    <a:pt x="8467" y="27517"/>
                    <a:pt x="21391" y="40264"/>
                    <a:pt x="19050" y="50800"/>
                  </a:cubicBezTo>
                  <a:cubicBezTo>
                    <a:pt x="17157" y="59319"/>
                    <a:pt x="14412" y="67642"/>
                    <a:pt x="12700" y="76200"/>
                  </a:cubicBezTo>
                  <a:cubicBezTo>
                    <a:pt x="10175" y="88825"/>
                    <a:pt x="8653" y="101632"/>
                    <a:pt x="6350" y="114300"/>
                  </a:cubicBezTo>
                  <a:cubicBezTo>
                    <a:pt x="4419" y="124919"/>
                    <a:pt x="2117" y="135467"/>
                    <a:pt x="0" y="146050"/>
                  </a:cubicBezTo>
                  <a:cubicBezTo>
                    <a:pt x="2117" y="160867"/>
                    <a:pt x="271" y="176823"/>
                    <a:pt x="6350" y="190500"/>
                  </a:cubicBezTo>
                  <a:cubicBezTo>
                    <a:pt x="18339" y="217476"/>
                    <a:pt x="86821" y="197058"/>
                    <a:pt x="88900" y="196850"/>
                  </a:cubicBezTo>
                  <a:cubicBezTo>
                    <a:pt x="95250" y="192617"/>
                    <a:pt x="102554" y="189546"/>
                    <a:pt x="107950" y="184150"/>
                  </a:cubicBezTo>
                  <a:cubicBezTo>
                    <a:pt x="123044" y="169056"/>
                    <a:pt x="127062" y="145863"/>
                    <a:pt x="133350" y="127000"/>
                  </a:cubicBezTo>
                  <a:lnTo>
                    <a:pt x="139700" y="107950"/>
                  </a:lnTo>
                  <a:cubicBezTo>
                    <a:pt x="141817" y="101600"/>
                    <a:pt x="144950" y="95502"/>
                    <a:pt x="146050" y="88900"/>
                  </a:cubicBezTo>
                  <a:lnTo>
                    <a:pt x="152400" y="50800"/>
                  </a:lnTo>
                  <a:cubicBezTo>
                    <a:pt x="152345" y="50580"/>
                    <a:pt x="142737" y="9387"/>
                    <a:pt x="139700" y="6350"/>
                  </a:cubicBezTo>
                  <a:cubicBezTo>
                    <a:pt x="134967" y="1617"/>
                    <a:pt x="127000" y="2117"/>
                    <a:pt x="120650" y="0"/>
                  </a:cubicBezTo>
                  <a:cubicBezTo>
                    <a:pt x="29639" y="6501"/>
                    <a:pt x="42333" y="10583"/>
                    <a:pt x="25400" y="19050"/>
                  </a:cubicBezTo>
                  <a:close/>
                </a:path>
              </a:pathLst>
            </a:custGeom>
            <a:grpFill/>
            <a:ln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47" name="Forma libre 46"/>
            <p:cNvSpPr/>
            <p:nvPr/>
          </p:nvSpPr>
          <p:spPr>
            <a:xfrm>
              <a:off x="6280150" y="2711040"/>
              <a:ext cx="146050" cy="286160"/>
            </a:xfrm>
            <a:custGeom>
              <a:avLst/>
              <a:gdLst>
                <a:gd name="connsiteX0" fmla="*/ 82550 w 146050"/>
                <a:gd name="connsiteY0" fmla="*/ 410 h 286160"/>
                <a:gd name="connsiteX1" fmla="*/ 50800 w 146050"/>
                <a:gd name="connsiteY1" fmla="*/ 19460 h 286160"/>
                <a:gd name="connsiteX2" fmla="*/ 12700 w 146050"/>
                <a:gd name="connsiteY2" fmla="*/ 95660 h 286160"/>
                <a:gd name="connsiteX3" fmla="*/ 6350 w 146050"/>
                <a:gd name="connsiteY3" fmla="*/ 114710 h 286160"/>
                <a:gd name="connsiteX4" fmla="*/ 0 w 146050"/>
                <a:gd name="connsiteY4" fmla="*/ 133760 h 286160"/>
                <a:gd name="connsiteX5" fmla="*/ 6350 w 146050"/>
                <a:gd name="connsiteY5" fmla="*/ 222660 h 286160"/>
                <a:gd name="connsiteX6" fmla="*/ 12700 w 146050"/>
                <a:gd name="connsiteY6" fmla="*/ 248060 h 286160"/>
                <a:gd name="connsiteX7" fmla="*/ 38100 w 146050"/>
                <a:gd name="connsiteY7" fmla="*/ 286160 h 286160"/>
                <a:gd name="connsiteX8" fmla="*/ 63500 w 146050"/>
                <a:gd name="connsiteY8" fmla="*/ 279810 h 286160"/>
                <a:gd name="connsiteX9" fmla="*/ 82550 w 146050"/>
                <a:gd name="connsiteY9" fmla="*/ 241710 h 286160"/>
                <a:gd name="connsiteX10" fmla="*/ 95250 w 146050"/>
                <a:gd name="connsiteY10" fmla="*/ 222660 h 286160"/>
                <a:gd name="connsiteX11" fmla="*/ 101600 w 146050"/>
                <a:gd name="connsiteY11" fmla="*/ 203610 h 286160"/>
                <a:gd name="connsiteX12" fmla="*/ 127000 w 146050"/>
                <a:gd name="connsiteY12" fmla="*/ 165510 h 286160"/>
                <a:gd name="connsiteX13" fmla="*/ 139700 w 146050"/>
                <a:gd name="connsiteY13" fmla="*/ 127410 h 286160"/>
                <a:gd name="connsiteX14" fmla="*/ 146050 w 146050"/>
                <a:gd name="connsiteY14" fmla="*/ 108360 h 286160"/>
                <a:gd name="connsiteX15" fmla="*/ 133350 w 146050"/>
                <a:gd name="connsiteY15" fmla="*/ 38510 h 286160"/>
                <a:gd name="connsiteX16" fmla="*/ 95250 w 146050"/>
                <a:gd name="connsiteY16" fmla="*/ 6760 h 286160"/>
                <a:gd name="connsiteX17" fmla="*/ 82550 w 146050"/>
                <a:gd name="connsiteY17" fmla="*/ 410 h 28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6050" h="286160">
                  <a:moveTo>
                    <a:pt x="82550" y="410"/>
                  </a:moveTo>
                  <a:cubicBezTo>
                    <a:pt x="75142" y="2527"/>
                    <a:pt x="59527" y="10733"/>
                    <a:pt x="50800" y="19460"/>
                  </a:cubicBezTo>
                  <a:cubicBezTo>
                    <a:pt x="26181" y="44079"/>
                    <a:pt x="23029" y="64672"/>
                    <a:pt x="12700" y="95660"/>
                  </a:cubicBezTo>
                  <a:lnTo>
                    <a:pt x="6350" y="114710"/>
                  </a:lnTo>
                  <a:lnTo>
                    <a:pt x="0" y="133760"/>
                  </a:lnTo>
                  <a:cubicBezTo>
                    <a:pt x="2117" y="163393"/>
                    <a:pt x="3069" y="193133"/>
                    <a:pt x="6350" y="222660"/>
                  </a:cubicBezTo>
                  <a:cubicBezTo>
                    <a:pt x="7314" y="231334"/>
                    <a:pt x="8797" y="240254"/>
                    <a:pt x="12700" y="248060"/>
                  </a:cubicBezTo>
                  <a:cubicBezTo>
                    <a:pt x="19526" y="261712"/>
                    <a:pt x="38100" y="286160"/>
                    <a:pt x="38100" y="286160"/>
                  </a:cubicBezTo>
                  <a:cubicBezTo>
                    <a:pt x="46567" y="284043"/>
                    <a:pt x="56238" y="284651"/>
                    <a:pt x="63500" y="279810"/>
                  </a:cubicBezTo>
                  <a:cubicBezTo>
                    <a:pt x="77149" y="270711"/>
                    <a:pt x="76211" y="254388"/>
                    <a:pt x="82550" y="241710"/>
                  </a:cubicBezTo>
                  <a:cubicBezTo>
                    <a:pt x="85963" y="234884"/>
                    <a:pt x="91837" y="229486"/>
                    <a:pt x="95250" y="222660"/>
                  </a:cubicBezTo>
                  <a:cubicBezTo>
                    <a:pt x="98243" y="216673"/>
                    <a:pt x="98349" y="209461"/>
                    <a:pt x="101600" y="203610"/>
                  </a:cubicBezTo>
                  <a:cubicBezTo>
                    <a:pt x="109013" y="190267"/>
                    <a:pt x="122173" y="179990"/>
                    <a:pt x="127000" y="165510"/>
                  </a:cubicBezTo>
                  <a:lnTo>
                    <a:pt x="139700" y="127410"/>
                  </a:lnTo>
                  <a:lnTo>
                    <a:pt x="146050" y="108360"/>
                  </a:lnTo>
                  <a:cubicBezTo>
                    <a:pt x="145781" y="106206"/>
                    <a:pt x="142386" y="52064"/>
                    <a:pt x="133350" y="38510"/>
                  </a:cubicBezTo>
                  <a:cubicBezTo>
                    <a:pt x="121734" y="21085"/>
                    <a:pt x="110869" y="18474"/>
                    <a:pt x="95250" y="6760"/>
                  </a:cubicBezTo>
                  <a:cubicBezTo>
                    <a:pt x="92855" y="4964"/>
                    <a:pt x="89958" y="-1707"/>
                    <a:pt x="82550" y="410"/>
                  </a:cubicBezTo>
                  <a:close/>
                </a:path>
              </a:pathLst>
            </a:custGeom>
            <a:grpFill/>
            <a:ln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48" name="Forma libre 47"/>
            <p:cNvSpPr/>
            <p:nvPr/>
          </p:nvSpPr>
          <p:spPr>
            <a:xfrm>
              <a:off x="1981200" y="4559300"/>
              <a:ext cx="203941" cy="215900"/>
            </a:xfrm>
            <a:custGeom>
              <a:avLst/>
              <a:gdLst>
                <a:gd name="connsiteX0" fmla="*/ 44450 w 203941"/>
                <a:gd name="connsiteY0" fmla="*/ 6350 h 215900"/>
                <a:gd name="connsiteX1" fmla="*/ 19050 w 203941"/>
                <a:gd name="connsiteY1" fmla="*/ 76200 h 215900"/>
                <a:gd name="connsiteX2" fmla="*/ 12700 w 203941"/>
                <a:gd name="connsiteY2" fmla="*/ 95250 h 215900"/>
                <a:gd name="connsiteX3" fmla="*/ 6350 w 203941"/>
                <a:gd name="connsiteY3" fmla="*/ 114300 h 215900"/>
                <a:gd name="connsiteX4" fmla="*/ 0 w 203941"/>
                <a:gd name="connsiteY4" fmla="*/ 139700 h 215900"/>
                <a:gd name="connsiteX5" fmla="*/ 6350 w 203941"/>
                <a:gd name="connsiteY5" fmla="*/ 203200 h 215900"/>
                <a:gd name="connsiteX6" fmla="*/ 25400 w 203941"/>
                <a:gd name="connsiteY6" fmla="*/ 209550 h 215900"/>
                <a:gd name="connsiteX7" fmla="*/ 95250 w 203941"/>
                <a:gd name="connsiteY7" fmla="*/ 215900 h 215900"/>
                <a:gd name="connsiteX8" fmla="*/ 152400 w 203941"/>
                <a:gd name="connsiteY8" fmla="*/ 209550 h 215900"/>
                <a:gd name="connsiteX9" fmla="*/ 177800 w 203941"/>
                <a:gd name="connsiteY9" fmla="*/ 177800 h 215900"/>
                <a:gd name="connsiteX10" fmla="*/ 190500 w 203941"/>
                <a:gd name="connsiteY10" fmla="*/ 158750 h 215900"/>
                <a:gd name="connsiteX11" fmla="*/ 203200 w 203941"/>
                <a:gd name="connsiteY11" fmla="*/ 76200 h 215900"/>
                <a:gd name="connsiteX12" fmla="*/ 196850 w 203941"/>
                <a:gd name="connsiteY12" fmla="*/ 19050 h 215900"/>
                <a:gd name="connsiteX13" fmla="*/ 158750 w 203941"/>
                <a:gd name="connsiteY13" fmla="*/ 6350 h 215900"/>
                <a:gd name="connsiteX14" fmla="*/ 139700 w 203941"/>
                <a:gd name="connsiteY14" fmla="*/ 0 h 215900"/>
                <a:gd name="connsiteX15" fmla="*/ 63500 w 203941"/>
                <a:gd name="connsiteY15" fmla="*/ 6350 h 215900"/>
                <a:gd name="connsiteX16" fmla="*/ 44450 w 203941"/>
                <a:gd name="connsiteY16" fmla="*/ 6350 h 2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941" h="215900">
                  <a:moveTo>
                    <a:pt x="44450" y="6350"/>
                  </a:moveTo>
                  <a:cubicBezTo>
                    <a:pt x="26778" y="50529"/>
                    <a:pt x="35355" y="27286"/>
                    <a:pt x="19050" y="76200"/>
                  </a:cubicBezTo>
                  <a:lnTo>
                    <a:pt x="12700" y="95250"/>
                  </a:lnTo>
                  <a:cubicBezTo>
                    <a:pt x="10583" y="101600"/>
                    <a:pt x="7973" y="107806"/>
                    <a:pt x="6350" y="114300"/>
                  </a:cubicBezTo>
                  <a:lnTo>
                    <a:pt x="0" y="139700"/>
                  </a:lnTo>
                  <a:cubicBezTo>
                    <a:pt x="2117" y="160867"/>
                    <a:pt x="-920" y="183208"/>
                    <a:pt x="6350" y="203200"/>
                  </a:cubicBezTo>
                  <a:cubicBezTo>
                    <a:pt x="8637" y="209490"/>
                    <a:pt x="18774" y="208603"/>
                    <a:pt x="25400" y="209550"/>
                  </a:cubicBezTo>
                  <a:cubicBezTo>
                    <a:pt x="48544" y="212856"/>
                    <a:pt x="71967" y="213783"/>
                    <a:pt x="95250" y="215900"/>
                  </a:cubicBezTo>
                  <a:cubicBezTo>
                    <a:pt x="114300" y="213783"/>
                    <a:pt x="133805" y="214199"/>
                    <a:pt x="152400" y="209550"/>
                  </a:cubicBezTo>
                  <a:cubicBezTo>
                    <a:pt x="176867" y="203433"/>
                    <a:pt x="169170" y="195060"/>
                    <a:pt x="177800" y="177800"/>
                  </a:cubicBezTo>
                  <a:cubicBezTo>
                    <a:pt x="181213" y="170974"/>
                    <a:pt x="186267" y="165100"/>
                    <a:pt x="190500" y="158750"/>
                  </a:cubicBezTo>
                  <a:cubicBezTo>
                    <a:pt x="198169" y="128075"/>
                    <a:pt x="203200" y="112769"/>
                    <a:pt x="203200" y="76200"/>
                  </a:cubicBezTo>
                  <a:cubicBezTo>
                    <a:pt x="203200" y="57033"/>
                    <a:pt x="207140" y="35221"/>
                    <a:pt x="196850" y="19050"/>
                  </a:cubicBezTo>
                  <a:cubicBezTo>
                    <a:pt x="189663" y="7756"/>
                    <a:pt x="171450" y="10583"/>
                    <a:pt x="158750" y="6350"/>
                  </a:cubicBezTo>
                  <a:lnTo>
                    <a:pt x="139700" y="0"/>
                  </a:lnTo>
                  <a:cubicBezTo>
                    <a:pt x="114300" y="2117"/>
                    <a:pt x="88764" y="2981"/>
                    <a:pt x="63500" y="6350"/>
                  </a:cubicBezTo>
                  <a:cubicBezTo>
                    <a:pt x="10855" y="13369"/>
                    <a:pt x="47745" y="12700"/>
                    <a:pt x="44450" y="6350"/>
                  </a:cubicBezTo>
                  <a:close/>
                </a:path>
              </a:pathLst>
            </a:custGeom>
            <a:grpFill/>
            <a:ln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49" name="Forma libre 48"/>
            <p:cNvSpPr/>
            <p:nvPr/>
          </p:nvSpPr>
          <p:spPr>
            <a:xfrm>
              <a:off x="2342969" y="4203700"/>
              <a:ext cx="137514" cy="146050"/>
            </a:xfrm>
            <a:custGeom>
              <a:avLst/>
              <a:gdLst>
                <a:gd name="connsiteX0" fmla="*/ 82731 w 137514"/>
                <a:gd name="connsiteY0" fmla="*/ 12700 h 146050"/>
                <a:gd name="connsiteX1" fmla="*/ 31931 w 137514"/>
                <a:gd name="connsiteY1" fmla="*/ 25400 h 146050"/>
                <a:gd name="connsiteX2" fmla="*/ 12881 w 137514"/>
                <a:gd name="connsiteY2" fmla="*/ 38100 h 146050"/>
                <a:gd name="connsiteX3" fmla="*/ 6531 w 137514"/>
                <a:gd name="connsiteY3" fmla="*/ 114300 h 146050"/>
                <a:gd name="connsiteX4" fmla="*/ 12881 w 137514"/>
                <a:gd name="connsiteY4" fmla="*/ 133350 h 146050"/>
                <a:gd name="connsiteX5" fmla="*/ 50981 w 137514"/>
                <a:gd name="connsiteY5" fmla="*/ 146050 h 146050"/>
                <a:gd name="connsiteX6" fmla="*/ 95431 w 137514"/>
                <a:gd name="connsiteY6" fmla="*/ 127000 h 146050"/>
                <a:gd name="connsiteX7" fmla="*/ 127181 w 137514"/>
                <a:gd name="connsiteY7" fmla="*/ 95250 h 146050"/>
                <a:gd name="connsiteX8" fmla="*/ 127181 w 137514"/>
                <a:gd name="connsiteY8" fmla="*/ 6350 h 146050"/>
                <a:gd name="connsiteX9" fmla="*/ 108131 w 137514"/>
                <a:gd name="connsiteY9" fmla="*/ 0 h 146050"/>
                <a:gd name="connsiteX10" fmla="*/ 76381 w 137514"/>
                <a:gd name="connsiteY10" fmla="*/ 6350 h 146050"/>
                <a:gd name="connsiteX11" fmla="*/ 82731 w 137514"/>
                <a:gd name="connsiteY11" fmla="*/ 12700 h 14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514" h="146050">
                  <a:moveTo>
                    <a:pt x="82731" y="12700"/>
                  </a:moveTo>
                  <a:cubicBezTo>
                    <a:pt x="75323" y="15875"/>
                    <a:pt x="44948" y="18891"/>
                    <a:pt x="31931" y="25400"/>
                  </a:cubicBezTo>
                  <a:cubicBezTo>
                    <a:pt x="25105" y="28813"/>
                    <a:pt x="19231" y="33867"/>
                    <a:pt x="12881" y="38100"/>
                  </a:cubicBezTo>
                  <a:cubicBezTo>
                    <a:pt x="-2112" y="83080"/>
                    <a:pt x="-3730" y="68126"/>
                    <a:pt x="6531" y="114300"/>
                  </a:cubicBezTo>
                  <a:cubicBezTo>
                    <a:pt x="7983" y="120834"/>
                    <a:pt x="7434" y="129459"/>
                    <a:pt x="12881" y="133350"/>
                  </a:cubicBezTo>
                  <a:cubicBezTo>
                    <a:pt x="23774" y="141131"/>
                    <a:pt x="50981" y="146050"/>
                    <a:pt x="50981" y="146050"/>
                  </a:cubicBezTo>
                  <a:cubicBezTo>
                    <a:pt x="70412" y="141192"/>
                    <a:pt x="80813" y="141618"/>
                    <a:pt x="95431" y="127000"/>
                  </a:cubicBezTo>
                  <a:cubicBezTo>
                    <a:pt x="137764" y="84667"/>
                    <a:pt x="76381" y="129117"/>
                    <a:pt x="127181" y="95250"/>
                  </a:cubicBezTo>
                  <a:cubicBezTo>
                    <a:pt x="138269" y="61986"/>
                    <a:pt x="143412" y="55042"/>
                    <a:pt x="127181" y="6350"/>
                  </a:cubicBezTo>
                  <a:cubicBezTo>
                    <a:pt x="125064" y="0"/>
                    <a:pt x="114481" y="2117"/>
                    <a:pt x="108131" y="0"/>
                  </a:cubicBezTo>
                  <a:cubicBezTo>
                    <a:pt x="97548" y="2117"/>
                    <a:pt x="86917" y="4009"/>
                    <a:pt x="76381" y="6350"/>
                  </a:cubicBezTo>
                  <a:cubicBezTo>
                    <a:pt x="45496" y="13213"/>
                    <a:pt x="90139" y="9525"/>
                    <a:pt x="82731" y="12700"/>
                  </a:cubicBezTo>
                  <a:close/>
                </a:path>
              </a:pathLst>
            </a:custGeom>
            <a:grpFill/>
            <a:ln>
              <a:solidFill>
                <a:srgbClr val="0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51" name="Rectángulo 50"/>
          <p:cNvSpPr/>
          <p:nvPr/>
        </p:nvSpPr>
        <p:spPr bwMode="auto">
          <a:xfrm>
            <a:off x="7264400" y="4368800"/>
            <a:ext cx="482600" cy="2794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2" name="CuadroTexto 51"/>
          <p:cNvSpPr txBox="1"/>
          <p:nvPr/>
        </p:nvSpPr>
        <p:spPr>
          <a:xfrm>
            <a:off x="7907849" y="4262959"/>
            <a:ext cx="1236151" cy="523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_tradnl" sz="1400" dirty="0">
                <a:latin typeface="Helvetica"/>
                <a:cs typeface="Helvetica"/>
              </a:rPr>
              <a:t>Intrusiones graníticas</a:t>
            </a:r>
          </a:p>
        </p:txBody>
      </p:sp>
      <p:sp>
        <p:nvSpPr>
          <p:cNvPr id="53" name="CuadroTexto 52"/>
          <p:cNvSpPr txBox="1"/>
          <p:nvPr/>
        </p:nvSpPr>
        <p:spPr>
          <a:xfrm>
            <a:off x="0" y="0"/>
            <a:ext cx="32893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Calibri"/>
                <a:cs typeface="Calibri"/>
              </a:rPr>
              <a:t>METAMORFISMO REGIONAL</a:t>
            </a:r>
          </a:p>
        </p:txBody>
      </p:sp>
      <p:cxnSp>
        <p:nvCxnSpPr>
          <p:cNvPr id="3" name="Conector recto 2"/>
          <p:cNvCxnSpPr/>
          <p:nvPr/>
        </p:nvCxnSpPr>
        <p:spPr bwMode="auto">
          <a:xfrm>
            <a:off x="7137400" y="4102100"/>
            <a:ext cx="2006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CuadroTexto 1"/>
          <p:cNvSpPr txBox="1"/>
          <p:nvPr/>
        </p:nvSpPr>
        <p:spPr>
          <a:xfrm>
            <a:off x="5295900" y="4445001"/>
            <a:ext cx="16256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Calibri"/>
                <a:cs typeface="Calibri"/>
              </a:rPr>
              <a:t>MINERALES ÍNDICE</a:t>
            </a:r>
          </a:p>
        </p:txBody>
      </p:sp>
    </p:spTree>
    <p:extLst>
      <p:ext uri="{BB962C8B-B14F-4D97-AF65-F5344CB8AC3E}">
        <p14:creationId xmlns:p14="http://schemas.microsoft.com/office/powerpoint/2010/main" val="1139279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91" name="Text Box 23"/>
          <p:cNvSpPr txBox="1">
            <a:spLocks noChangeArrowheads="1"/>
          </p:cNvSpPr>
          <p:nvPr/>
        </p:nvSpPr>
        <p:spPr bwMode="auto">
          <a:xfrm>
            <a:off x="350367" y="114300"/>
            <a:ext cx="7980833" cy="83099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Arial"/>
                <a:ea typeface="ＭＳ Ｐゴシック" charset="-128"/>
                <a:cs typeface="Arial"/>
              </a:rPr>
              <a:t>Tres </a:t>
            </a:r>
            <a:r>
              <a:rPr lang="en-US" altLang="ja-JP" sz="2400" dirty="0" err="1">
                <a:solidFill>
                  <a:srgbClr val="FF0000"/>
                </a:solidFill>
                <a:latin typeface="Arial"/>
                <a:ea typeface="ＭＳ Ｐゴシック" charset="-128"/>
                <a:cs typeface="Arial"/>
              </a:rPr>
              <a:t>polimorfos</a:t>
            </a:r>
            <a:r>
              <a:rPr lang="en-US" altLang="ja-JP" sz="2400" dirty="0">
                <a:solidFill>
                  <a:srgbClr val="FF0000"/>
                </a:solidFill>
                <a:latin typeface="Arial"/>
                <a:ea typeface="ＭＳ Ｐゴシック" charset="-128"/>
                <a:cs typeface="Arial"/>
              </a:rPr>
              <a:t> de </a:t>
            </a:r>
            <a:r>
              <a:rPr lang="en-US" altLang="ja-JP" sz="2400" dirty="0" err="1">
                <a:solidFill>
                  <a:srgbClr val="FF0000"/>
                </a:solidFill>
                <a:latin typeface="Arial"/>
                <a:ea typeface="ＭＳ Ｐゴシック" charset="-128"/>
                <a:cs typeface="Arial"/>
              </a:rPr>
              <a:t>Al</a:t>
            </a:r>
            <a:r>
              <a:rPr lang="en-US" altLang="ja-JP" sz="2400" baseline="-25000" dirty="0" err="1">
                <a:solidFill>
                  <a:srgbClr val="FF0000"/>
                </a:solidFill>
                <a:latin typeface="Arial"/>
                <a:ea typeface="ＭＳ Ｐゴシック" charset="-128"/>
                <a:cs typeface="Arial"/>
              </a:rPr>
              <a:t>2</a:t>
            </a:r>
            <a:r>
              <a:rPr lang="en-US" altLang="ja-JP" sz="2400" dirty="0" err="1">
                <a:solidFill>
                  <a:srgbClr val="FF0000"/>
                </a:solidFill>
                <a:latin typeface="Arial"/>
                <a:ea typeface="ＭＳ Ｐゴシック" charset="-128"/>
                <a:cs typeface="Arial"/>
              </a:rPr>
              <a:t>SiO</a:t>
            </a:r>
            <a:r>
              <a:rPr lang="en-US" altLang="ja-JP" sz="2400" baseline="-25000" dirty="0" err="1">
                <a:solidFill>
                  <a:srgbClr val="FF0000"/>
                </a:solidFill>
                <a:latin typeface="Arial"/>
                <a:ea typeface="ＭＳ Ｐゴシック" charset="-128"/>
                <a:cs typeface="Arial"/>
              </a:rPr>
              <a:t>5 </a:t>
            </a:r>
            <a:r>
              <a:rPr lang="en-US" altLang="ja-JP" sz="2400" dirty="0" err="1">
                <a:solidFill>
                  <a:srgbClr val="FF0000"/>
                </a:solidFill>
                <a:latin typeface="Arial"/>
                <a:ea typeface="ＭＳ Ｐゴシック" charset="-128"/>
                <a:cs typeface="Arial"/>
              </a:rPr>
              <a:t>:</a:t>
            </a:r>
          </a:p>
          <a:p>
            <a:r>
              <a:rPr lang="en-US" altLang="ja-JP" sz="2400" dirty="0" err="1">
                <a:solidFill>
                  <a:srgbClr val="FF0000"/>
                </a:solidFill>
                <a:latin typeface="Arial"/>
                <a:ea typeface="ＭＳ Ｐゴシック" charset="-128"/>
                <a:cs typeface="Arial"/>
              </a:rPr>
              <a:t>Andalucita </a:t>
            </a:r>
            <a:r>
              <a:rPr lang="mr-IN" altLang="ja-JP" sz="2400" dirty="0" err="1">
                <a:solidFill>
                  <a:srgbClr val="FF0000"/>
                </a:solidFill>
                <a:latin typeface="Arial"/>
                <a:ea typeface="ＭＳ Ｐゴシック" charset="-128"/>
                <a:cs typeface="Arial"/>
              </a:rPr>
              <a:t>–</a:t>
            </a:r>
            <a:r>
              <a:rPr lang="en-US" altLang="ja-JP" sz="2400" dirty="0" err="1">
                <a:solidFill>
                  <a:srgbClr val="FF0000"/>
                </a:solidFill>
                <a:latin typeface="Arial"/>
                <a:ea typeface="ＭＳ Ｐゴシック" charset="-128"/>
                <a:cs typeface="Arial"/>
              </a:rPr>
              <a:t> Distena/Kyanita </a:t>
            </a:r>
            <a:r>
              <a:rPr lang="mr-IN" altLang="ja-JP" sz="2400" dirty="0" err="1">
                <a:solidFill>
                  <a:srgbClr val="FF0000"/>
                </a:solidFill>
                <a:latin typeface="Arial"/>
                <a:ea typeface="ＭＳ Ｐゴシック" charset="-128"/>
                <a:cs typeface="Arial"/>
              </a:rPr>
              <a:t>–</a:t>
            </a:r>
            <a:r>
              <a:rPr lang="en-US" altLang="ja-JP" sz="2400" dirty="0" err="1">
                <a:solidFill>
                  <a:srgbClr val="FF0000"/>
                </a:solidFill>
                <a:latin typeface="Arial"/>
                <a:ea typeface="ＭＳ Ｐゴシック" charset="-128"/>
                <a:cs typeface="Arial"/>
              </a:rPr>
              <a:t> Silimanita</a:t>
            </a:r>
            <a:endParaRPr lang="en-US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7" name="Agrupar 6"/>
          <p:cNvGrpSpPr/>
          <p:nvPr/>
        </p:nvGrpSpPr>
        <p:grpSpPr>
          <a:xfrm>
            <a:off x="-114300" y="1333500"/>
            <a:ext cx="6625554" cy="5067300"/>
            <a:chOff x="-292100" y="990600"/>
            <a:chExt cx="7073900" cy="5410200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800" y="990600"/>
              <a:ext cx="5715000" cy="5410200"/>
            </a:xfrm>
            <a:prstGeom prst="rect">
              <a:avLst/>
            </a:prstGeom>
          </p:spPr>
        </p:pic>
        <p:grpSp>
          <p:nvGrpSpPr>
            <p:cNvPr id="32775" name="Group 7"/>
            <p:cNvGrpSpPr>
              <a:grpSpLocks/>
            </p:cNvGrpSpPr>
            <p:nvPr/>
          </p:nvGrpSpPr>
          <p:grpSpPr bwMode="auto">
            <a:xfrm>
              <a:off x="1808961" y="1346199"/>
              <a:ext cx="4655339" cy="4337929"/>
              <a:chOff x="1680" y="1200"/>
              <a:chExt cx="2112" cy="1968"/>
            </a:xfrm>
          </p:grpSpPr>
          <p:sp>
            <p:nvSpPr>
              <p:cNvPr id="32773" name="Line 5"/>
              <p:cNvSpPr>
                <a:spLocks noChangeShapeType="1"/>
              </p:cNvSpPr>
              <p:nvPr/>
            </p:nvSpPr>
            <p:spPr bwMode="auto">
              <a:xfrm flipV="1">
                <a:off x="1680" y="2448"/>
                <a:ext cx="2112" cy="720"/>
              </a:xfrm>
              <a:prstGeom prst="line">
                <a:avLst/>
              </a:prstGeom>
              <a:noFill/>
              <a:ln w="57150" cmpd="sng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2774" name="Line 6"/>
              <p:cNvSpPr>
                <a:spLocks noChangeShapeType="1"/>
              </p:cNvSpPr>
              <p:nvPr/>
            </p:nvSpPr>
            <p:spPr bwMode="auto">
              <a:xfrm flipV="1">
                <a:off x="1680" y="1200"/>
                <a:ext cx="2112" cy="1920"/>
              </a:xfrm>
              <a:prstGeom prst="line">
                <a:avLst/>
              </a:prstGeom>
              <a:noFill/>
              <a:ln w="57150" cmpd="sng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sp>
          <p:nvSpPr>
            <p:cNvPr id="32777" name="Line 9"/>
            <p:cNvSpPr>
              <a:spLocks noChangeShapeType="1"/>
            </p:cNvSpPr>
            <p:nvPr/>
          </p:nvSpPr>
          <p:spPr bwMode="auto">
            <a:xfrm flipH="1" flipV="1">
              <a:off x="977898" y="1066800"/>
              <a:ext cx="0" cy="46251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32781" name="Text Box 13"/>
            <p:cNvSpPr txBox="1">
              <a:spLocks noChangeArrowheads="1"/>
            </p:cNvSpPr>
            <p:nvPr/>
          </p:nvSpPr>
          <p:spPr bwMode="auto">
            <a:xfrm>
              <a:off x="-50799" y="4076700"/>
              <a:ext cx="10287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>
                  <a:latin typeface="Arial"/>
                  <a:cs typeface="Arial"/>
                </a:rPr>
                <a:t>10km</a:t>
              </a:r>
            </a:p>
          </p:txBody>
        </p:sp>
        <p:sp>
          <p:nvSpPr>
            <p:cNvPr id="32782" name="Text Box 14"/>
            <p:cNvSpPr txBox="1">
              <a:spLocks noChangeArrowheads="1"/>
            </p:cNvSpPr>
            <p:nvPr/>
          </p:nvSpPr>
          <p:spPr bwMode="auto">
            <a:xfrm>
              <a:off x="-292100" y="2759615"/>
              <a:ext cx="111228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dirty="0" err="1">
                  <a:latin typeface="Arial"/>
                  <a:cs typeface="Arial"/>
                </a:rPr>
                <a:t>20km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32783" name="Line 15"/>
            <p:cNvSpPr>
              <a:spLocks noChangeShapeType="1"/>
            </p:cNvSpPr>
            <p:nvPr/>
          </p:nvSpPr>
          <p:spPr bwMode="auto">
            <a:xfrm>
              <a:off x="836863" y="2936355"/>
              <a:ext cx="147388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32784" name="Line 16"/>
            <p:cNvSpPr>
              <a:spLocks noChangeShapeType="1"/>
            </p:cNvSpPr>
            <p:nvPr/>
          </p:nvSpPr>
          <p:spPr bwMode="auto">
            <a:xfrm>
              <a:off x="976886" y="4343399"/>
              <a:ext cx="164525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32786" name="Text Box 18"/>
            <p:cNvSpPr txBox="1">
              <a:spLocks noChangeArrowheads="1"/>
            </p:cNvSpPr>
            <p:nvPr/>
          </p:nvSpPr>
          <p:spPr bwMode="auto">
            <a:xfrm>
              <a:off x="-33398" y="1365791"/>
              <a:ext cx="87159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dirty="0" err="1">
                  <a:latin typeface="Arial"/>
                  <a:cs typeface="Arial"/>
                </a:rPr>
                <a:t>30km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32787" name="Line 19"/>
            <p:cNvSpPr>
              <a:spLocks noChangeShapeType="1"/>
            </p:cNvSpPr>
            <p:nvPr/>
          </p:nvSpPr>
          <p:spPr bwMode="auto">
            <a:xfrm>
              <a:off x="823672" y="1525600"/>
              <a:ext cx="141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24" name="Line 15"/>
            <p:cNvSpPr>
              <a:spLocks noChangeShapeType="1"/>
            </p:cNvSpPr>
            <p:nvPr/>
          </p:nvSpPr>
          <p:spPr bwMode="auto">
            <a:xfrm>
              <a:off x="798762" y="5218113"/>
              <a:ext cx="7696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ash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25" name="CuadroTexto 24"/>
            <p:cNvSpPr txBox="1"/>
            <p:nvPr/>
          </p:nvSpPr>
          <p:spPr>
            <a:xfrm>
              <a:off x="228593" y="5048250"/>
              <a:ext cx="6436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200" dirty="0">
                  <a:latin typeface="Arial"/>
                  <a:cs typeface="Arial"/>
                </a:rPr>
                <a:t>3,5 km</a:t>
              </a: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7800" y="508000"/>
            <a:ext cx="2520000" cy="1890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7800" y="2451101"/>
            <a:ext cx="2520000" cy="19293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7800" y="4457700"/>
            <a:ext cx="2520000" cy="202608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7741796" y="4533900"/>
            <a:ext cx="1326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solidFill>
                  <a:schemeClr val="bg1"/>
                </a:solidFill>
              </a:rPr>
              <a:t>Andalucita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7894196" y="2552700"/>
            <a:ext cx="1249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solidFill>
                  <a:schemeClr val="bg1"/>
                </a:solidFill>
              </a:rPr>
              <a:t>Silimanita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7995796" y="546100"/>
            <a:ext cx="979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solidFill>
                  <a:schemeClr val="bg1"/>
                </a:solidFill>
              </a:rPr>
              <a:t>Distena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 descr="petrogenic grid metapelite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704351"/>
            <a:ext cx="8496300" cy="5574362"/>
          </a:xfrm>
          <a:prstGeom prst="rect">
            <a:avLst/>
          </a:prstGeom>
        </p:spPr>
      </p:pic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693267" y="0"/>
            <a:ext cx="6190133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latin typeface="Helvetica"/>
                <a:cs typeface="Helvetica"/>
              </a:rPr>
              <a:t>Algunas r</a:t>
            </a:r>
            <a:r>
              <a:rPr lang="en-US" sz="2400" dirty="0" err="1" smtClean="0">
                <a:latin typeface="Helvetica"/>
                <a:cs typeface="Helvetica"/>
              </a:rPr>
              <a:t>eacciones</a:t>
            </a:r>
            <a:r>
              <a:rPr lang="en-US" sz="2400" dirty="0" smtClean="0">
                <a:latin typeface="Helvetica"/>
                <a:cs typeface="Helvetica"/>
              </a:rPr>
              <a:t> químicas </a:t>
            </a:r>
            <a:r>
              <a:rPr lang="en-US" sz="2400" dirty="0" err="1" smtClean="0">
                <a:latin typeface="Helvetica"/>
                <a:cs typeface="Helvetica"/>
              </a:rPr>
              <a:t>metamorficas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-321431" y="3886200"/>
            <a:ext cx="77863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 dirty="0">
                <a:latin typeface="Chalkboard"/>
                <a:cs typeface="Chalkboard"/>
              </a:rPr>
              <a:t>10km</a:t>
            </a: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455863" y="2250555"/>
            <a:ext cx="147388" cy="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halkboard"/>
              <a:cs typeface="Chalkboard"/>
            </a:endParaRPr>
          </a:p>
        </p:txBody>
      </p: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456186" y="4025899"/>
            <a:ext cx="164525" cy="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halkboard"/>
              <a:cs typeface="Chalkboard"/>
            </a:endParaRPr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-414398" y="2089691"/>
            <a:ext cx="871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 dirty="0">
                <a:latin typeface="Chalkboard"/>
                <a:cs typeface="Chalkboard"/>
              </a:rPr>
              <a:t>20km</a:t>
            </a:r>
          </a:p>
        </p:txBody>
      </p:sp>
      <p:grpSp>
        <p:nvGrpSpPr>
          <p:cNvPr id="2" name="Agrupar 1"/>
          <p:cNvGrpSpPr/>
          <p:nvPr/>
        </p:nvGrpSpPr>
        <p:grpSpPr>
          <a:xfrm>
            <a:off x="657225" y="6199018"/>
            <a:ext cx="6111875" cy="545412"/>
            <a:chOff x="3121025" y="6262518"/>
            <a:chExt cx="6111875" cy="545412"/>
          </a:xfrm>
        </p:grpSpPr>
        <p:sp>
          <p:nvSpPr>
            <p:cNvPr id="17" name="Text Box 11"/>
            <p:cNvSpPr txBox="1">
              <a:spLocks noChangeArrowheads="1"/>
            </p:cNvSpPr>
            <p:nvPr/>
          </p:nvSpPr>
          <p:spPr bwMode="auto">
            <a:xfrm>
              <a:off x="3161005" y="6515353"/>
              <a:ext cx="645682" cy="277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halkboard"/>
                  <a:cs typeface="Chalkboard"/>
                </a:rPr>
                <a:t>cuarzo</a:t>
              </a:r>
            </a:p>
          </p:txBody>
        </p:sp>
        <p:sp>
          <p:nvSpPr>
            <p:cNvPr id="18" name="Text Box 12"/>
            <p:cNvSpPr txBox="1">
              <a:spLocks noChangeArrowheads="1"/>
            </p:cNvSpPr>
            <p:nvPr/>
          </p:nvSpPr>
          <p:spPr bwMode="auto">
            <a:xfrm>
              <a:off x="4351007" y="6510422"/>
              <a:ext cx="82962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dirty="0" err="1">
                  <a:latin typeface="Chalkboard"/>
                  <a:cs typeface="Chalkboard"/>
                </a:rPr>
                <a:t>moscovita</a:t>
              </a:r>
              <a:endParaRPr lang="en-US" sz="1200" dirty="0">
                <a:latin typeface="Chalkboard"/>
                <a:cs typeface="Chalkboard"/>
              </a:endParaRPr>
            </a:p>
          </p:txBody>
        </p:sp>
        <p:sp>
          <p:nvSpPr>
            <p:cNvPr id="19" name="Text Box 13"/>
            <p:cNvSpPr txBox="1">
              <a:spLocks noChangeArrowheads="1"/>
            </p:cNvSpPr>
            <p:nvPr/>
          </p:nvSpPr>
          <p:spPr bwMode="auto">
            <a:xfrm>
              <a:off x="7412411" y="6505491"/>
              <a:ext cx="812309" cy="277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 err="1">
                  <a:latin typeface="Chalkboard"/>
                  <a:cs typeface="Chalkboard"/>
                </a:rPr>
                <a:t>silimanita</a:t>
              </a:r>
              <a:endParaRPr lang="en-US" sz="1200" dirty="0">
                <a:latin typeface="Chalkboard"/>
                <a:cs typeface="Chalkboard"/>
              </a:endParaRPr>
            </a:p>
          </p:txBody>
        </p:sp>
        <p:sp>
          <p:nvSpPr>
            <p:cNvPr id="20" name="Text Box 14"/>
            <p:cNvSpPr txBox="1">
              <a:spLocks noChangeArrowheads="1"/>
            </p:cNvSpPr>
            <p:nvPr/>
          </p:nvSpPr>
          <p:spPr bwMode="auto">
            <a:xfrm>
              <a:off x="6238606" y="6530146"/>
              <a:ext cx="1068499" cy="277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 err="1">
                  <a:latin typeface="Chalkboard"/>
                  <a:cs typeface="Chalkboard"/>
                </a:rPr>
                <a:t>feldespato</a:t>
              </a:r>
              <a:r>
                <a:rPr lang="en-US" sz="1200" dirty="0">
                  <a:latin typeface="Chalkboard"/>
                  <a:cs typeface="Chalkboard"/>
                </a:rPr>
                <a:t>-K</a:t>
              </a:r>
            </a:p>
          </p:txBody>
        </p:sp>
        <p:sp>
          <p:nvSpPr>
            <p:cNvPr id="21" name="Text Box 7"/>
            <p:cNvSpPr txBox="1">
              <a:spLocks noChangeArrowheads="1"/>
            </p:cNvSpPr>
            <p:nvPr/>
          </p:nvSpPr>
          <p:spPr bwMode="auto">
            <a:xfrm>
              <a:off x="3121025" y="6262518"/>
              <a:ext cx="611187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s-ES_tradnl" sz="1800" dirty="0">
                  <a:solidFill>
                    <a:srgbClr val="000000"/>
                  </a:solidFill>
                  <a:latin typeface="Chalkboard"/>
                  <a:cs typeface="Chalkboard"/>
                </a:rPr>
                <a:t>SiO</a:t>
              </a:r>
              <a:r>
                <a:rPr lang="es-ES_tradnl" sz="1800" baseline="-25000" dirty="0">
                  <a:solidFill>
                    <a:srgbClr val="000000"/>
                  </a:solidFill>
                  <a:latin typeface="Chalkboard"/>
                  <a:cs typeface="Chalkboard"/>
                </a:rPr>
                <a:t>2 </a:t>
              </a:r>
              <a:r>
                <a:rPr lang="es-ES_tradnl" sz="1800" dirty="0">
                  <a:solidFill>
                    <a:srgbClr val="000000"/>
                  </a:solidFill>
                  <a:latin typeface="Chalkboard"/>
                  <a:cs typeface="Chalkboard"/>
                </a:rPr>
                <a:t>+ KAl</a:t>
              </a:r>
              <a:r>
                <a:rPr lang="es-ES_tradnl" sz="1800" baseline="-25000" dirty="0">
                  <a:solidFill>
                    <a:srgbClr val="000000"/>
                  </a:solidFill>
                  <a:latin typeface="Chalkboard"/>
                  <a:cs typeface="Chalkboard"/>
                </a:rPr>
                <a:t>2</a:t>
              </a:r>
              <a:r>
                <a:rPr lang="es-ES_tradnl" sz="1800" dirty="0">
                  <a:solidFill>
                    <a:srgbClr val="000000"/>
                  </a:solidFill>
                  <a:latin typeface="Chalkboard"/>
                  <a:cs typeface="Chalkboard"/>
                </a:rPr>
                <a:t>Si</a:t>
              </a:r>
              <a:r>
                <a:rPr lang="es-ES_tradnl" sz="1800" baseline="-25000" dirty="0">
                  <a:solidFill>
                    <a:srgbClr val="000000"/>
                  </a:solidFill>
                  <a:latin typeface="Chalkboard"/>
                  <a:cs typeface="Chalkboard"/>
                </a:rPr>
                <a:t>3</a:t>
              </a:r>
              <a:r>
                <a:rPr lang="es-ES_tradnl" sz="1800" dirty="0">
                  <a:solidFill>
                    <a:srgbClr val="000000"/>
                  </a:solidFill>
                  <a:latin typeface="Chalkboard"/>
                  <a:cs typeface="Chalkboard"/>
                </a:rPr>
                <a:t>AlO</a:t>
              </a:r>
              <a:r>
                <a:rPr lang="es-ES_tradnl" sz="1800" baseline="-25000" dirty="0">
                  <a:solidFill>
                    <a:srgbClr val="000000"/>
                  </a:solidFill>
                  <a:latin typeface="Chalkboard"/>
                  <a:cs typeface="Chalkboard"/>
                </a:rPr>
                <a:t>10</a:t>
              </a:r>
              <a:r>
                <a:rPr lang="es-ES_tradnl" sz="1800" dirty="0">
                  <a:solidFill>
                    <a:srgbClr val="000000"/>
                  </a:solidFill>
                  <a:latin typeface="Chalkboard"/>
                  <a:cs typeface="Chalkboard"/>
                </a:rPr>
                <a:t>(OH)</a:t>
              </a:r>
              <a:r>
                <a:rPr lang="es-ES_tradnl" sz="1800" baseline="-25000" dirty="0">
                  <a:solidFill>
                    <a:srgbClr val="000000"/>
                  </a:solidFill>
                  <a:latin typeface="Chalkboard"/>
                  <a:cs typeface="Chalkboard"/>
                </a:rPr>
                <a:t>2</a:t>
              </a:r>
              <a:r>
                <a:rPr lang="es-ES_tradnl" sz="1800" dirty="0">
                  <a:solidFill>
                    <a:srgbClr val="000000"/>
                  </a:solidFill>
                  <a:latin typeface="Chalkboard"/>
                  <a:cs typeface="Chalkboard"/>
                </a:rPr>
                <a:t>  =&gt;  KALSi</a:t>
              </a:r>
              <a:r>
                <a:rPr lang="es-ES_tradnl" sz="1800" baseline="-25000" dirty="0">
                  <a:solidFill>
                    <a:srgbClr val="000000"/>
                  </a:solidFill>
                  <a:latin typeface="Chalkboard"/>
                  <a:cs typeface="Chalkboard"/>
                </a:rPr>
                <a:t>3</a:t>
              </a:r>
              <a:r>
                <a:rPr lang="es-ES_tradnl" sz="1800" dirty="0">
                  <a:solidFill>
                    <a:srgbClr val="000000"/>
                  </a:solidFill>
                  <a:latin typeface="Chalkboard"/>
                  <a:cs typeface="Chalkboard"/>
                </a:rPr>
                <a:t>O</a:t>
              </a:r>
              <a:r>
                <a:rPr lang="es-ES_tradnl" sz="1800" baseline="-25000" dirty="0">
                  <a:solidFill>
                    <a:srgbClr val="000000"/>
                  </a:solidFill>
                  <a:latin typeface="Chalkboard"/>
                  <a:cs typeface="Chalkboard"/>
                </a:rPr>
                <a:t>8</a:t>
              </a:r>
              <a:r>
                <a:rPr lang="es-ES_tradnl" sz="1800" dirty="0">
                  <a:solidFill>
                    <a:srgbClr val="000000"/>
                  </a:solidFill>
                  <a:latin typeface="Chalkboard"/>
                  <a:cs typeface="Chalkboard"/>
                </a:rPr>
                <a:t> + Al</a:t>
              </a:r>
              <a:r>
                <a:rPr lang="es-ES_tradnl" sz="1800" baseline="-25000" dirty="0">
                  <a:solidFill>
                    <a:srgbClr val="000000"/>
                  </a:solidFill>
                  <a:latin typeface="Chalkboard"/>
                  <a:cs typeface="Chalkboard"/>
                </a:rPr>
                <a:t>2</a:t>
              </a:r>
              <a:r>
                <a:rPr lang="es-ES_tradnl" sz="1800" dirty="0">
                  <a:solidFill>
                    <a:srgbClr val="000000"/>
                  </a:solidFill>
                  <a:latin typeface="Chalkboard"/>
                  <a:cs typeface="Chalkboard"/>
                </a:rPr>
                <a:t>SiO</a:t>
              </a:r>
              <a:r>
                <a:rPr lang="es-ES_tradnl" sz="1800" baseline="-25000" dirty="0">
                  <a:solidFill>
                    <a:srgbClr val="000000"/>
                  </a:solidFill>
                  <a:latin typeface="Chalkboard"/>
                  <a:cs typeface="Chalkboard"/>
                </a:rPr>
                <a:t>5</a:t>
              </a:r>
              <a:r>
                <a:rPr lang="es-ES_tradnl" sz="1800" dirty="0">
                  <a:solidFill>
                    <a:srgbClr val="000000"/>
                  </a:solidFill>
                  <a:latin typeface="Chalkboard"/>
                  <a:cs typeface="Chalkboard"/>
                </a:rPr>
                <a:t> + H</a:t>
              </a:r>
              <a:r>
                <a:rPr lang="es-ES_tradnl" sz="1800" baseline="-25000" dirty="0">
                  <a:solidFill>
                    <a:srgbClr val="000000"/>
                  </a:solidFill>
                  <a:latin typeface="Chalkboard"/>
                  <a:cs typeface="Chalkboard"/>
                </a:rPr>
                <a:t>2</a:t>
              </a:r>
              <a:r>
                <a:rPr lang="es-ES_tradnl" sz="1800" dirty="0">
                  <a:solidFill>
                    <a:srgbClr val="000000"/>
                  </a:solidFill>
                  <a:latin typeface="Chalkboard"/>
                  <a:cs typeface="Chalkboard"/>
                </a:rPr>
                <a:t>0</a:t>
              </a:r>
              <a:endParaRPr lang="en-US" sz="2400" dirty="0">
                <a:solidFill>
                  <a:srgbClr val="000000"/>
                </a:solidFill>
                <a:latin typeface="Chalkboard"/>
                <a:cs typeface="Chalkboard"/>
              </a:endParaRPr>
            </a:p>
          </p:txBody>
        </p:sp>
      </p:grpSp>
      <p:cxnSp>
        <p:nvCxnSpPr>
          <p:cNvPr id="24" name="Conector recto 23"/>
          <p:cNvCxnSpPr/>
          <p:nvPr/>
        </p:nvCxnSpPr>
        <p:spPr bwMode="auto">
          <a:xfrm flipH="1">
            <a:off x="3556000" y="952500"/>
            <a:ext cx="1638300" cy="3556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ángulo redondeado 2"/>
          <p:cNvSpPr/>
          <p:nvPr/>
        </p:nvSpPr>
        <p:spPr bwMode="auto">
          <a:xfrm>
            <a:off x="6096000" y="3746500"/>
            <a:ext cx="2349500" cy="17272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870700" y="2921000"/>
            <a:ext cx="2351926" cy="70788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campo de estabilidad </a:t>
            </a:r>
          </a:p>
          <a:p>
            <a:r>
              <a:rPr lang="es-ES" dirty="0" smtClean="0"/>
              <a:t>de Granate (GT)</a:t>
            </a:r>
            <a:endParaRPr lang="es-ES" dirty="0"/>
          </a:p>
        </p:txBody>
      </p:sp>
      <p:cxnSp>
        <p:nvCxnSpPr>
          <p:cNvPr id="25" name="Conector recto 24"/>
          <p:cNvCxnSpPr/>
          <p:nvPr/>
        </p:nvCxnSpPr>
        <p:spPr bwMode="auto">
          <a:xfrm flipH="1">
            <a:off x="3543300" y="1003300"/>
            <a:ext cx="1638300" cy="3556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Forma libre 5"/>
          <p:cNvSpPr/>
          <p:nvPr/>
        </p:nvSpPr>
        <p:spPr>
          <a:xfrm>
            <a:off x="251552" y="2509415"/>
            <a:ext cx="4129948" cy="3662785"/>
          </a:xfrm>
          <a:custGeom>
            <a:avLst/>
            <a:gdLst>
              <a:gd name="connsiteX0" fmla="*/ 4129948 w 4129948"/>
              <a:gd name="connsiteY0" fmla="*/ 106785 h 3662785"/>
              <a:gd name="connsiteX1" fmla="*/ 1399448 w 4129948"/>
              <a:gd name="connsiteY1" fmla="*/ 335385 h 3662785"/>
              <a:gd name="connsiteX2" fmla="*/ 15148 w 4129948"/>
              <a:gd name="connsiteY2" fmla="*/ 2900785 h 3662785"/>
              <a:gd name="connsiteX3" fmla="*/ 624748 w 4129948"/>
              <a:gd name="connsiteY3" fmla="*/ 3662785 h 3662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9948" h="3662785">
                <a:moveTo>
                  <a:pt x="4129948" y="106785"/>
                </a:moveTo>
                <a:cubicBezTo>
                  <a:pt x="3107598" y="-11749"/>
                  <a:pt x="2085248" y="-130282"/>
                  <a:pt x="1399448" y="335385"/>
                </a:cubicBezTo>
                <a:cubicBezTo>
                  <a:pt x="713648" y="801052"/>
                  <a:pt x="144265" y="2346218"/>
                  <a:pt x="15148" y="2900785"/>
                </a:cubicBezTo>
                <a:cubicBezTo>
                  <a:pt x="-113969" y="3455352"/>
                  <a:pt x="624748" y="3662785"/>
                  <a:pt x="624748" y="3662785"/>
                </a:cubicBezTo>
              </a:path>
            </a:pathLst>
          </a:custGeom>
          <a:ln>
            <a:solidFill>
              <a:srgbClr val="FF0000"/>
            </a:solidFill>
            <a:headEnd type="none"/>
            <a:tailEnd type="arrow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8" name="Text Box 23"/>
          <p:cNvSpPr txBox="1">
            <a:spLocks noChangeArrowheads="1"/>
          </p:cNvSpPr>
          <p:nvPr/>
        </p:nvSpPr>
        <p:spPr bwMode="auto">
          <a:xfrm>
            <a:off x="6611467" y="6045200"/>
            <a:ext cx="2532533" cy="58477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err="1" smtClean="0">
                <a:latin typeface="Helvetica"/>
                <a:cs typeface="Helvetica"/>
              </a:rPr>
              <a:t>reación de deshidratación</a:t>
            </a:r>
          </a:p>
          <a:p>
            <a:r>
              <a:rPr lang="en-US" sz="1600" dirty="0" err="1">
                <a:latin typeface="Helvetica"/>
                <a:cs typeface="Helvetica"/>
              </a:rPr>
              <a:t>(metamorfismo progrado)</a:t>
            </a:r>
            <a:endParaRPr lang="en-US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37861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PT fields simpl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0"/>
            <a:ext cx="8327774" cy="6858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527800" y="2286000"/>
            <a:ext cx="2400300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1400" dirty="0">
                <a:latin typeface="Helvetica"/>
                <a:cs typeface="Helvetica"/>
              </a:rPr>
              <a:t>Los facies metamórficos reciben su nombre de las </a:t>
            </a:r>
            <a:r>
              <a:rPr lang="es-ES_tradnl" sz="1400" dirty="0" err="1">
                <a:latin typeface="Helvetica"/>
                <a:cs typeface="Helvetica"/>
              </a:rPr>
              <a:t>metabasitas</a:t>
            </a:r>
            <a:endParaRPr lang="es-ES_tradnl" sz="1400" dirty="0">
              <a:latin typeface="Helvetica"/>
              <a:cs typeface="Helvetica"/>
            </a:endParaRPr>
          </a:p>
        </p:txBody>
      </p:sp>
      <p:sp>
        <p:nvSpPr>
          <p:cNvPr id="10" name="Rectángulo redondeado 3">
            <a:extLst>
              <a:ext uri="{FF2B5EF4-FFF2-40B4-BE49-F238E27FC236}">
                <a16:creationId xmlns="" xmlns:a16="http://schemas.microsoft.com/office/drawing/2014/main" id="{5185F0CB-A9EB-F149-9148-A06E08A227EB}"/>
              </a:ext>
            </a:extLst>
          </p:cNvPr>
          <p:cNvSpPr/>
          <p:nvPr/>
        </p:nvSpPr>
        <p:spPr bwMode="auto">
          <a:xfrm>
            <a:off x="5245100" y="101600"/>
            <a:ext cx="3111500" cy="5334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CuadroTexto 45">
            <a:extLst>
              <a:ext uri="{FF2B5EF4-FFF2-40B4-BE49-F238E27FC236}">
                <a16:creationId xmlns="" xmlns:a16="http://schemas.microsoft.com/office/drawing/2014/main" id="{21219A77-BC1B-8C41-A2D3-638ACEF38A8B}"/>
              </a:ext>
            </a:extLst>
          </p:cNvPr>
          <p:cNvSpPr txBox="1"/>
          <p:nvPr/>
        </p:nvSpPr>
        <p:spPr>
          <a:xfrm>
            <a:off x="5143500" y="584201"/>
            <a:ext cx="40005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ES_tradnl"/>
            </a:defPPr>
            <a:lvl1pPr>
              <a:defRPr sz="1400">
                <a:latin typeface="Helvetica"/>
                <a:cs typeface="Helvetica"/>
              </a:defRPr>
            </a:lvl1pPr>
          </a:lstStyle>
          <a:p>
            <a:r>
              <a:rPr lang="es-ES_tradnl" sz="1600" dirty="0"/>
              <a:t>rocas ígneas </a:t>
            </a:r>
            <a:r>
              <a:rPr lang="es-ES_tradnl" sz="1600" dirty="0" err="1"/>
              <a:t>máficas</a:t>
            </a:r>
            <a:r>
              <a:rPr lang="es-ES_tradnl" sz="1600" dirty="0"/>
              <a:t> </a:t>
            </a:r>
            <a:r>
              <a:rPr lang="es-ES_tradnl" sz="1600" dirty="0" err="1"/>
              <a:t>metamorfizadas</a:t>
            </a:r>
            <a:endParaRPr lang="es-ES_tradnl" sz="1600" dirty="0"/>
          </a:p>
        </p:txBody>
      </p:sp>
      <p:sp>
        <p:nvSpPr>
          <p:cNvPr id="7" name="CuadroTexto 6"/>
          <p:cNvSpPr txBox="1"/>
          <p:nvPr/>
        </p:nvSpPr>
        <p:spPr>
          <a:xfrm>
            <a:off x="5803900" y="4203700"/>
            <a:ext cx="11136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b="1" i="1">
                <a:solidFill>
                  <a:schemeClr val="bg1">
                    <a:lumMod val="50000"/>
                  </a:schemeClr>
                </a:solidFill>
              </a:rPr>
              <a:t>facies de</a:t>
            </a:r>
          </a:p>
          <a:p>
            <a:r>
              <a:rPr lang="es-ES_tradnl" sz="1600" b="1" i="1">
                <a:solidFill>
                  <a:schemeClr val="bg1">
                    <a:lumMod val="50000"/>
                  </a:schemeClr>
                </a:solidFill>
              </a:rPr>
              <a:t> granulita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254500" y="4673600"/>
            <a:ext cx="11476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b="1" i="1">
                <a:solidFill>
                  <a:schemeClr val="bg1">
                    <a:lumMod val="50000"/>
                  </a:schemeClr>
                </a:solidFill>
              </a:rPr>
              <a:t>facies de</a:t>
            </a:r>
          </a:p>
          <a:p>
            <a:r>
              <a:rPr lang="es-ES_tradnl" sz="1600" b="1" i="1">
                <a:solidFill>
                  <a:schemeClr val="bg1">
                    <a:lumMod val="50000"/>
                  </a:schemeClr>
                </a:solidFill>
              </a:rPr>
              <a:t> anfibolita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3543300" y="1612900"/>
            <a:ext cx="10108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b="1" i="1">
                <a:solidFill>
                  <a:schemeClr val="bg1">
                    <a:lumMod val="50000"/>
                  </a:schemeClr>
                </a:solidFill>
              </a:rPr>
              <a:t>facies de</a:t>
            </a:r>
          </a:p>
          <a:p>
            <a:r>
              <a:rPr lang="es-ES_tradnl" sz="1600" b="1" i="1">
                <a:solidFill>
                  <a:schemeClr val="bg1">
                    <a:lumMod val="50000"/>
                  </a:schemeClr>
                </a:solidFill>
              </a:rPr>
              <a:t> esquisto</a:t>
            </a:r>
          </a:p>
          <a:p>
            <a:r>
              <a:rPr lang="es-ES_tradnl" sz="1600" b="1" i="1">
                <a:solidFill>
                  <a:schemeClr val="bg1">
                    <a:lumMod val="50000"/>
                  </a:schemeClr>
                </a:solidFill>
              </a:rPr>
              <a:t>azul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4762500" y="1663700"/>
            <a:ext cx="10103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b="1" i="1">
                <a:solidFill>
                  <a:schemeClr val="bg1">
                    <a:lumMod val="50000"/>
                  </a:schemeClr>
                </a:solidFill>
              </a:rPr>
              <a:t>facies de</a:t>
            </a:r>
          </a:p>
          <a:p>
            <a:r>
              <a:rPr lang="es-ES_tradnl" sz="1600" b="1" i="1">
                <a:solidFill>
                  <a:schemeClr val="bg1">
                    <a:lumMod val="50000"/>
                  </a:schemeClr>
                </a:solidFill>
              </a:rPr>
              <a:t>eclogita</a:t>
            </a:r>
          </a:p>
        </p:txBody>
      </p:sp>
    </p:spTree>
    <p:extLst>
      <p:ext uri="{BB962C8B-B14F-4D97-AF65-F5344CB8AC3E}">
        <p14:creationId xmlns:p14="http://schemas.microsoft.com/office/powerpoint/2010/main" val="4067999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s-ES" sz="4000" dirty="0">
                <a:solidFill>
                  <a:srgbClr val="FF0000"/>
                </a:solidFill>
                <a:latin typeface="Times New Roman"/>
                <a:cs typeface="Times New Roman"/>
              </a:rPr>
              <a:t>Factores condicionantes de metamorfismo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3009900"/>
          </a:xfrm>
        </p:spPr>
        <p:txBody>
          <a:bodyPr/>
          <a:lstStyle/>
          <a:p>
            <a:r>
              <a:rPr lang="es-ES" sz="2400" dirty="0">
                <a:latin typeface="Helvetica"/>
                <a:cs typeface="Helvetica"/>
              </a:rPr>
              <a:t>Presión </a:t>
            </a:r>
            <a:r>
              <a:rPr lang="es-ES" sz="2400" dirty="0" err="1">
                <a:latin typeface="Helvetica"/>
                <a:cs typeface="Helvetica"/>
              </a:rPr>
              <a:t>litostática</a:t>
            </a:r>
            <a:r>
              <a:rPr lang="es-ES" sz="2400" dirty="0">
                <a:latin typeface="Helvetica"/>
                <a:cs typeface="Helvetica"/>
              </a:rPr>
              <a:t> (depende de la profundidad)</a:t>
            </a:r>
          </a:p>
          <a:p>
            <a:r>
              <a:rPr lang="es-ES_tradnl" sz="2400" dirty="0">
                <a:latin typeface="Helvetica"/>
                <a:cs typeface="Helvetica"/>
              </a:rPr>
              <a:t>Temperatura (depende de la profundidad y el gradiente geotérmico)</a:t>
            </a:r>
            <a:endParaRPr lang="es-ES" sz="2400" dirty="0">
              <a:latin typeface="Helvetica"/>
              <a:cs typeface="Helvetica"/>
            </a:endParaRPr>
          </a:p>
          <a:p>
            <a:r>
              <a:rPr lang="es-ES" sz="2400" dirty="0">
                <a:latin typeface="Helvetica"/>
                <a:cs typeface="Helvetica"/>
              </a:rPr>
              <a:t>Deformaci</a:t>
            </a:r>
            <a:r>
              <a:rPr lang="es-ES" sz="2400" dirty="0">
                <a:latin typeface="Helvetica"/>
                <a:cs typeface="Helvetica"/>
              </a:rPr>
              <a:t>ón y p</a:t>
            </a:r>
            <a:r>
              <a:rPr lang="es-ES" sz="2400" dirty="0">
                <a:latin typeface="Helvetica"/>
                <a:cs typeface="Helvetica"/>
              </a:rPr>
              <a:t>resencia de liquido (aumenta la velocidad de las reacciones metam</a:t>
            </a:r>
            <a:r>
              <a:rPr lang="es-ES" sz="2400" dirty="0">
                <a:latin typeface="Helvetica"/>
                <a:cs typeface="Helvetica"/>
              </a:rPr>
              <a:t>órficas)</a:t>
            </a:r>
            <a:endParaRPr lang="es-ES" sz="2400" dirty="0">
              <a:latin typeface="Helvetica"/>
              <a:cs typeface="Helvetica"/>
            </a:endParaRPr>
          </a:p>
          <a:p>
            <a:r>
              <a:rPr lang="es-ES" sz="2400" dirty="0">
                <a:latin typeface="Helvetica"/>
                <a:cs typeface="Helvetica"/>
              </a:rPr>
              <a:t>Composición del </a:t>
            </a:r>
            <a:r>
              <a:rPr lang="es-ES" sz="2400" dirty="0" err="1">
                <a:latin typeface="Helvetica"/>
                <a:cs typeface="Helvetica"/>
              </a:rPr>
              <a:t>protolito (</a:t>
            </a:r>
            <a:r>
              <a:rPr lang="es-ES" sz="2400" dirty="0">
                <a:latin typeface="Helvetica"/>
                <a:cs typeface="Helvetica"/>
              </a:rPr>
              <a:t>la roca sedimentaria o ígnea original)</a:t>
            </a:r>
          </a:p>
        </p:txBody>
      </p:sp>
    </p:spTree>
    <p:extLst>
      <p:ext uri="{BB962C8B-B14F-4D97-AF65-F5344CB8AC3E}">
        <p14:creationId xmlns:p14="http://schemas.microsoft.com/office/powerpoint/2010/main" val="1993630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3" name="Picture 5" descr="greenschi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2057400"/>
            <a:ext cx="5892800" cy="4419600"/>
          </a:xfrm>
          <a:prstGeom prst="rect">
            <a:avLst/>
          </a:prstGeom>
          <a:noFill/>
        </p:spPr>
      </p:pic>
      <p:pic>
        <p:nvPicPr>
          <p:cNvPr id="63492" name="Picture 4" descr="greenschis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228600"/>
            <a:ext cx="3586163" cy="2752725"/>
          </a:xfrm>
          <a:prstGeom prst="rect">
            <a:avLst/>
          </a:prstGeom>
          <a:noFill/>
        </p:spPr>
      </p:pic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4022725" y="776288"/>
            <a:ext cx="362718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halkboard"/>
                <a:cs typeface="Chalkboard"/>
              </a:rPr>
              <a:t>ESQUISTO VERDE</a:t>
            </a:r>
          </a:p>
          <a:p>
            <a:r>
              <a:rPr lang="en-US" dirty="0">
                <a:latin typeface="Chalkboard"/>
                <a:cs typeface="Chalkboard"/>
              </a:rPr>
              <a:t>(</a:t>
            </a:r>
            <a:r>
              <a:rPr lang="en-US" dirty="0" err="1">
                <a:latin typeface="Chalkboard"/>
                <a:cs typeface="Chalkboard"/>
              </a:rPr>
              <a:t>metabasita</a:t>
            </a:r>
            <a:r>
              <a:rPr lang="en-US" dirty="0">
                <a:latin typeface="Chalkboard"/>
                <a:cs typeface="Chalkboard"/>
              </a:rPr>
              <a:t> de </a:t>
            </a:r>
            <a:r>
              <a:rPr lang="en-US" dirty="0" err="1">
                <a:latin typeface="Chalkboard"/>
                <a:cs typeface="Chalkboard"/>
              </a:rPr>
              <a:t>bajo</a:t>
            </a:r>
            <a:r>
              <a:rPr lang="en-US" dirty="0">
                <a:latin typeface="Chalkboard"/>
                <a:cs typeface="Chalkboard"/>
              </a:rPr>
              <a:t> </a:t>
            </a:r>
            <a:r>
              <a:rPr lang="en-US" dirty="0" err="1">
                <a:latin typeface="Chalkboard"/>
                <a:cs typeface="Chalkboard"/>
              </a:rPr>
              <a:t>grado</a:t>
            </a:r>
            <a:r>
              <a:rPr lang="en-US" dirty="0">
                <a:latin typeface="Chalkboard"/>
                <a:cs typeface="Chalkboard"/>
              </a:rPr>
              <a:t>)</a:t>
            </a:r>
          </a:p>
          <a:p>
            <a:r>
              <a:rPr lang="en-US" dirty="0" err="1">
                <a:latin typeface="Chalkboard"/>
                <a:cs typeface="Chalkboard"/>
              </a:rPr>
              <a:t>chlorita</a:t>
            </a:r>
            <a:r>
              <a:rPr lang="en-US" dirty="0">
                <a:latin typeface="Chalkboard"/>
                <a:cs typeface="Chalkboard"/>
              </a:rPr>
              <a:t>, </a:t>
            </a:r>
            <a:r>
              <a:rPr lang="en-US" dirty="0" err="1">
                <a:latin typeface="Chalkboard"/>
                <a:cs typeface="Chalkboard"/>
              </a:rPr>
              <a:t>epidota</a:t>
            </a:r>
            <a:r>
              <a:rPr lang="en-US" dirty="0">
                <a:latin typeface="Chalkboard"/>
                <a:cs typeface="Chalkboard"/>
              </a:rPr>
              <a:t>, </a:t>
            </a:r>
            <a:r>
              <a:rPr lang="en-US" dirty="0" err="1">
                <a:latin typeface="Chalkboard"/>
                <a:cs typeface="Chalkboard"/>
              </a:rPr>
              <a:t>plagioclasa</a:t>
            </a:r>
            <a:r>
              <a:rPr lang="en-US" dirty="0">
                <a:latin typeface="Chalkboard"/>
                <a:cs typeface="Chalkboard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88894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3" name="Picture 5" descr="amphibol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28975"/>
            <a:ext cx="5029200" cy="3629025"/>
          </a:xfrm>
          <a:prstGeom prst="rect">
            <a:avLst/>
          </a:prstGeom>
          <a:noFill/>
        </p:spPr>
      </p:pic>
      <p:pic>
        <p:nvPicPr>
          <p:cNvPr id="43012" name="Picture 4" descr="Amphibolite pebble_Alsen_Os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0"/>
            <a:ext cx="5943600" cy="3624263"/>
          </a:xfrm>
          <a:prstGeom prst="rect">
            <a:avLst/>
          </a:prstGeom>
          <a:noFill/>
        </p:spPr>
      </p:pic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0" y="0"/>
            <a:ext cx="4382077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Chalkboard"/>
                <a:cs typeface="Chalkboard"/>
              </a:rPr>
              <a:t>ANFIBOLITA</a:t>
            </a:r>
          </a:p>
          <a:p>
            <a:r>
              <a:rPr lang="en-US" sz="2400" i="1" dirty="0">
                <a:latin typeface="Chalkboard"/>
                <a:cs typeface="Chalkboard"/>
              </a:rPr>
              <a:t>(meta-</a:t>
            </a:r>
            <a:r>
              <a:rPr lang="en-US" sz="2400" i="1" dirty="0" err="1">
                <a:latin typeface="Chalkboard"/>
                <a:cs typeface="Chalkboard"/>
              </a:rPr>
              <a:t>basalto</a:t>
            </a:r>
            <a:r>
              <a:rPr lang="en-US" sz="2400" i="1" dirty="0">
                <a:latin typeface="Chalkboard"/>
                <a:cs typeface="Chalkboard"/>
              </a:rPr>
              <a:t> o meta-gabbro)</a:t>
            </a:r>
          </a:p>
          <a:p>
            <a:r>
              <a:rPr lang="en-US" sz="2400" dirty="0" err="1">
                <a:latin typeface="Chalkboard"/>
                <a:cs typeface="Chalkboard"/>
              </a:rPr>
              <a:t>anfibol</a:t>
            </a:r>
            <a:r>
              <a:rPr lang="en-US" sz="2400" dirty="0">
                <a:latin typeface="Chalkboard"/>
                <a:cs typeface="Chalkboard"/>
              </a:rPr>
              <a:t> + plagioclasa</a:t>
            </a:r>
          </a:p>
        </p:txBody>
      </p:sp>
      <p:pic>
        <p:nvPicPr>
          <p:cNvPr id="43018" name="Picture 10" descr="amphibolite folde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90857" y="3636962"/>
            <a:ext cx="4853143" cy="32210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3010" name="Picture 2" descr="amphibolit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41800" y="977900"/>
            <a:ext cx="4742733" cy="3556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013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5" descr="Granulite from China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938" y="685800"/>
            <a:ext cx="9151938" cy="5992813"/>
          </a:xfrm>
          <a:prstGeom prst="rect">
            <a:avLst/>
          </a:prstGeom>
          <a:noFill/>
        </p:spPr>
      </p:pic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1181100" y="201612"/>
            <a:ext cx="53655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8000"/>
                </a:solidFill>
                <a:latin typeface="Chalkboard"/>
                <a:cs typeface="Chalkboard"/>
              </a:rPr>
              <a:t>GRANULITA</a:t>
            </a:r>
            <a:r>
              <a:rPr lang="en-US">
                <a:latin typeface="Chalkboard"/>
                <a:cs typeface="Chalkboard"/>
              </a:rPr>
              <a:t> : granate, plagioclasa, piroxeno</a:t>
            </a:r>
          </a:p>
        </p:txBody>
      </p:sp>
      <p:grpSp>
        <p:nvGrpSpPr>
          <p:cNvPr id="40971" name="Group 11"/>
          <p:cNvGrpSpPr>
            <a:grpSpLocks/>
          </p:cNvGrpSpPr>
          <p:nvPr/>
        </p:nvGrpSpPr>
        <p:grpSpPr bwMode="auto">
          <a:xfrm>
            <a:off x="3640138" y="627063"/>
            <a:ext cx="5503862" cy="6230937"/>
            <a:chOff x="2293" y="395"/>
            <a:chExt cx="3467" cy="3925"/>
          </a:xfrm>
        </p:grpSpPr>
        <p:pic>
          <p:nvPicPr>
            <p:cNvPr id="40966" name="Picture 6" descr="granulit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04" y="1712"/>
              <a:ext cx="3456" cy="2608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40968" name="Line 8"/>
            <p:cNvSpPr>
              <a:spLocks noChangeShapeType="1"/>
            </p:cNvSpPr>
            <p:nvPr/>
          </p:nvSpPr>
          <p:spPr bwMode="auto">
            <a:xfrm>
              <a:off x="2293" y="395"/>
              <a:ext cx="486" cy="173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halkboard"/>
                <a:cs typeface="Chalkboard"/>
              </a:endParaRPr>
            </a:p>
          </p:txBody>
        </p:sp>
        <p:sp>
          <p:nvSpPr>
            <p:cNvPr id="40969" name="Line 9"/>
            <p:cNvSpPr>
              <a:spLocks noChangeShapeType="1"/>
            </p:cNvSpPr>
            <p:nvPr/>
          </p:nvSpPr>
          <p:spPr bwMode="auto">
            <a:xfrm>
              <a:off x="2853" y="400"/>
              <a:ext cx="331" cy="1386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halkboard"/>
                <a:cs typeface="Chalkboard"/>
              </a:endParaRPr>
            </a:p>
          </p:txBody>
        </p:sp>
        <p:sp>
          <p:nvSpPr>
            <p:cNvPr id="40970" name="Line 10"/>
            <p:cNvSpPr>
              <a:spLocks noChangeShapeType="1"/>
            </p:cNvSpPr>
            <p:nvPr/>
          </p:nvSpPr>
          <p:spPr bwMode="auto">
            <a:xfrm>
              <a:off x="3557" y="416"/>
              <a:ext cx="363" cy="182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halkboard"/>
                <a:cs typeface="Chalkboar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7691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eclog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8600"/>
            <a:ext cx="3429000" cy="4286250"/>
          </a:xfrm>
          <a:prstGeom prst="rect">
            <a:avLst/>
          </a:prstGeom>
          <a:noFill/>
        </p:spPr>
      </p:pic>
      <p:pic>
        <p:nvPicPr>
          <p:cNvPr id="44037" name="Picture 5" descr="eclogiteFoldsNordfjor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228600"/>
            <a:ext cx="4564063" cy="5400675"/>
          </a:xfrm>
          <a:prstGeom prst="rect">
            <a:avLst/>
          </a:prstGeom>
          <a:noFill/>
        </p:spPr>
      </p:pic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239713" y="4452938"/>
            <a:ext cx="37142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8000"/>
                </a:solidFill>
                <a:latin typeface="Chalkboard"/>
                <a:cs typeface="Chalkboard"/>
              </a:rPr>
              <a:t>ECLOGITA</a:t>
            </a:r>
            <a:r>
              <a:rPr lang="en-US" sz="1800">
                <a:latin typeface="Chalkboard"/>
                <a:cs typeface="Chalkboard"/>
              </a:rPr>
              <a:t>: granate + piroxeno</a:t>
            </a:r>
            <a:endParaRPr lang="en-US" sz="2400">
              <a:latin typeface="Chalkboard"/>
              <a:cs typeface="Chalkboard"/>
            </a:endParaRPr>
          </a:p>
        </p:txBody>
      </p:sp>
      <p:pic>
        <p:nvPicPr>
          <p:cNvPr id="44039" name="Picture 7" descr="eclogite_dl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7000" y="5143500"/>
            <a:ext cx="2286000" cy="1714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41967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blueshistmac2_5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6333" y="143934"/>
            <a:ext cx="6858000" cy="4854575"/>
          </a:xfrm>
          <a:prstGeom prst="rect">
            <a:avLst/>
          </a:prstGeom>
          <a:noFill/>
        </p:spPr>
      </p:pic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1676400" y="6346825"/>
            <a:ext cx="68877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halkboard"/>
                <a:cs typeface="Chalkboard"/>
              </a:rPr>
              <a:t>ESQUISTO AZUL</a:t>
            </a:r>
            <a:r>
              <a:rPr lang="en-US" dirty="0">
                <a:latin typeface="Chalkboard"/>
                <a:cs typeface="Chalkboard"/>
              </a:rPr>
              <a:t>: mineral </a:t>
            </a:r>
            <a:r>
              <a:rPr lang="en-US" dirty="0" err="1">
                <a:latin typeface="Chalkboard"/>
                <a:cs typeface="Chalkboard"/>
              </a:rPr>
              <a:t>índice</a:t>
            </a:r>
            <a:r>
              <a:rPr lang="en-US" dirty="0">
                <a:latin typeface="Chalkboard"/>
                <a:cs typeface="Chalkboard"/>
              </a:rPr>
              <a:t>: </a:t>
            </a:r>
            <a:r>
              <a:rPr lang="en-US" dirty="0" err="1">
                <a:latin typeface="Chalkboard"/>
                <a:cs typeface="Chalkboard"/>
              </a:rPr>
              <a:t>glaucofana</a:t>
            </a:r>
            <a:r>
              <a:rPr lang="en-US" dirty="0">
                <a:latin typeface="Chalkboard"/>
                <a:cs typeface="Chalkboard"/>
              </a:rPr>
              <a:t> (</a:t>
            </a:r>
            <a:r>
              <a:rPr lang="en-US" dirty="0" err="1">
                <a:latin typeface="Chalkboard"/>
                <a:cs typeface="Chalkboard"/>
              </a:rPr>
              <a:t>anfibol</a:t>
            </a:r>
            <a:r>
              <a:rPr lang="en-US" dirty="0">
                <a:latin typeface="Chalkboard"/>
                <a:cs typeface="Chalkboard"/>
              </a:rPr>
              <a:t> </a:t>
            </a:r>
            <a:r>
              <a:rPr lang="en-US" dirty="0" err="1">
                <a:latin typeface="Chalkboard"/>
                <a:cs typeface="Chalkboard"/>
              </a:rPr>
              <a:t>azul</a:t>
            </a:r>
            <a:r>
              <a:rPr lang="en-US" dirty="0">
                <a:latin typeface="Chalkboard"/>
                <a:cs typeface="Chalkboard"/>
              </a:rPr>
              <a:t>)</a:t>
            </a:r>
          </a:p>
        </p:txBody>
      </p:sp>
      <p:pic>
        <p:nvPicPr>
          <p:cNvPr id="6" name="Imagen 5" descr="ageofbluesc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844" y="1769532"/>
            <a:ext cx="5429956" cy="4072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0" name="Conector recto de flecha 9"/>
          <p:cNvCxnSpPr/>
          <p:nvPr/>
        </p:nvCxnSpPr>
        <p:spPr bwMode="auto">
          <a:xfrm flipH="1" flipV="1">
            <a:off x="5765800" y="4174067"/>
            <a:ext cx="364067" cy="22775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1293487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T fields simpl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0"/>
            <a:ext cx="8327774" cy="6858000"/>
          </a:xfrm>
          <a:prstGeom prst="rect">
            <a:avLst/>
          </a:prstGeom>
        </p:spPr>
      </p:pic>
      <p:sp>
        <p:nvSpPr>
          <p:cNvPr id="4" name="Rectángulo redondeado 3"/>
          <p:cNvSpPr/>
          <p:nvPr/>
        </p:nvSpPr>
        <p:spPr bwMode="auto">
          <a:xfrm>
            <a:off x="5245100" y="101600"/>
            <a:ext cx="3111500" cy="5334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6" name="CuadroTexto 45"/>
          <p:cNvSpPr txBox="1"/>
          <p:nvPr/>
        </p:nvSpPr>
        <p:spPr>
          <a:xfrm>
            <a:off x="4978400" y="596900"/>
            <a:ext cx="41275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ES_tradnl"/>
            </a:defPPr>
            <a:lvl1pPr>
              <a:defRPr sz="1400">
                <a:latin typeface="Helvetica"/>
                <a:cs typeface="Helvetica"/>
              </a:defRPr>
            </a:lvl1pPr>
          </a:lstStyle>
          <a:p>
            <a:r>
              <a:rPr lang="es-ES_tradnl" sz="1600" dirty="0"/>
              <a:t>Sedimentos arcillosos </a:t>
            </a:r>
            <a:r>
              <a:rPr lang="es-ES_tradnl" sz="1600" dirty="0" err="1"/>
              <a:t>metamorfizados</a:t>
            </a:r>
            <a:endParaRPr lang="es-ES_tradnl" sz="1600" dirty="0"/>
          </a:p>
        </p:txBody>
      </p:sp>
      <p:sp>
        <p:nvSpPr>
          <p:cNvPr id="2" name="CuadroTexto 1"/>
          <p:cNvSpPr txBox="1"/>
          <p:nvPr/>
        </p:nvSpPr>
        <p:spPr>
          <a:xfrm>
            <a:off x="5803900" y="4203700"/>
            <a:ext cx="11136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b="1" i="1">
                <a:solidFill>
                  <a:schemeClr val="bg1">
                    <a:lumMod val="50000"/>
                  </a:schemeClr>
                </a:solidFill>
              </a:rPr>
              <a:t>facies de</a:t>
            </a:r>
          </a:p>
          <a:p>
            <a:r>
              <a:rPr lang="es-ES_tradnl" sz="1600" b="1" i="1">
                <a:solidFill>
                  <a:schemeClr val="bg1">
                    <a:lumMod val="50000"/>
                  </a:schemeClr>
                </a:solidFill>
              </a:rPr>
              <a:t> granulita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254500" y="4673600"/>
            <a:ext cx="11476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b="1" i="1">
                <a:solidFill>
                  <a:schemeClr val="bg1">
                    <a:lumMod val="50000"/>
                  </a:schemeClr>
                </a:solidFill>
              </a:rPr>
              <a:t>facies de</a:t>
            </a:r>
          </a:p>
          <a:p>
            <a:r>
              <a:rPr lang="es-ES_tradnl" sz="1600" b="1" i="1">
                <a:solidFill>
                  <a:schemeClr val="bg1">
                    <a:lumMod val="50000"/>
                  </a:schemeClr>
                </a:solidFill>
              </a:rPr>
              <a:t> anfibolita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3022600" y="5524500"/>
            <a:ext cx="14665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b="1" i="1">
                <a:solidFill>
                  <a:schemeClr val="bg1">
                    <a:lumMod val="50000"/>
                  </a:schemeClr>
                </a:solidFill>
              </a:rPr>
              <a:t>facies de</a:t>
            </a:r>
          </a:p>
          <a:p>
            <a:r>
              <a:rPr lang="es-ES_tradnl" sz="1600" b="1" i="1">
                <a:solidFill>
                  <a:schemeClr val="bg1">
                    <a:lumMod val="50000"/>
                  </a:schemeClr>
                </a:solidFill>
              </a:rPr>
              <a:t>esquisto verde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251200" y="2692400"/>
            <a:ext cx="10108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b="1" i="1">
                <a:solidFill>
                  <a:schemeClr val="bg1">
                    <a:lumMod val="50000"/>
                  </a:schemeClr>
                </a:solidFill>
              </a:rPr>
              <a:t>facies de</a:t>
            </a:r>
          </a:p>
          <a:p>
            <a:r>
              <a:rPr lang="es-ES_tradnl" sz="1600" b="1" i="1">
                <a:solidFill>
                  <a:schemeClr val="bg1">
                    <a:lumMod val="50000"/>
                  </a:schemeClr>
                </a:solidFill>
              </a:rPr>
              <a:t> esquisto</a:t>
            </a:r>
          </a:p>
          <a:p>
            <a:r>
              <a:rPr lang="es-ES_tradnl" sz="1600" b="1" i="1">
                <a:solidFill>
                  <a:schemeClr val="bg1">
                    <a:lumMod val="50000"/>
                  </a:schemeClr>
                </a:solidFill>
              </a:rPr>
              <a:t>azul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5092700" y="1435100"/>
            <a:ext cx="10103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b="1" i="1">
                <a:solidFill>
                  <a:schemeClr val="bg1">
                    <a:lumMod val="50000"/>
                  </a:schemeClr>
                </a:solidFill>
              </a:rPr>
              <a:t>facies de</a:t>
            </a:r>
          </a:p>
          <a:p>
            <a:r>
              <a:rPr lang="es-ES_tradnl" sz="1600" b="1" i="1">
                <a:solidFill>
                  <a:schemeClr val="bg1">
                    <a:lumMod val="50000"/>
                  </a:schemeClr>
                </a:solidFill>
              </a:rPr>
              <a:t>eclogita</a:t>
            </a:r>
          </a:p>
        </p:txBody>
      </p:sp>
    </p:spTree>
    <p:extLst>
      <p:ext uri="{BB962C8B-B14F-4D97-AF65-F5344CB8AC3E}">
        <p14:creationId xmlns:p14="http://schemas.microsoft.com/office/powerpoint/2010/main" val="2518990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1" name="Picture 5" descr="slates foldsNovaSct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2187575"/>
            <a:ext cx="6629400" cy="4670425"/>
          </a:xfrm>
          <a:prstGeom prst="rect">
            <a:avLst/>
          </a:prstGeom>
          <a:noFill/>
        </p:spPr>
      </p:pic>
      <p:pic>
        <p:nvPicPr>
          <p:cNvPr id="50179" name="Picture 3" descr="slate fold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033838" cy="53800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4632325" y="1012825"/>
            <a:ext cx="180049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  <a:latin typeface="Chalkboard"/>
                <a:cs typeface="Chalkboard"/>
              </a:rPr>
              <a:t>PIZARRA</a:t>
            </a:r>
          </a:p>
          <a:p>
            <a:r>
              <a:rPr lang="en-US">
                <a:latin typeface="Chalkboard"/>
                <a:cs typeface="Chalkboard"/>
              </a:rPr>
              <a:t>mica + cuarzo</a:t>
            </a:r>
          </a:p>
        </p:txBody>
      </p:sp>
      <p:pic>
        <p:nvPicPr>
          <p:cNvPr id="50183" name="Picture 7" descr="sla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152400"/>
            <a:ext cx="2514600" cy="1885950"/>
          </a:xfrm>
          <a:prstGeom prst="rect">
            <a:avLst/>
          </a:prstGeom>
          <a:noFill/>
        </p:spPr>
      </p:pic>
      <p:sp>
        <p:nvSpPr>
          <p:cNvPr id="50184" name="Line 8"/>
          <p:cNvSpPr>
            <a:spLocks noChangeShapeType="1"/>
          </p:cNvSpPr>
          <p:nvPr/>
        </p:nvSpPr>
        <p:spPr bwMode="auto">
          <a:xfrm>
            <a:off x="1033463" y="820738"/>
            <a:ext cx="812800" cy="20748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halkboard"/>
              <a:cs typeface="Chalkboard"/>
            </a:endParaRP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1246188" y="923925"/>
            <a:ext cx="2287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halkboard"/>
                <a:cs typeface="Chalkboard"/>
              </a:rPr>
              <a:t>planos de foliaci</a:t>
            </a:r>
            <a:r>
              <a:rPr lang="en-US" altLang="ja-JP">
                <a:solidFill>
                  <a:schemeClr val="bg1"/>
                </a:solidFill>
                <a:latin typeface="Chalkboard"/>
                <a:ea typeface="ＭＳ Ｐゴシック" charset="-128"/>
                <a:cs typeface="Chalkboard"/>
              </a:rPr>
              <a:t>ón</a:t>
            </a:r>
            <a:endParaRPr lang="en-US">
              <a:solidFill>
                <a:schemeClr val="bg1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8387110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NYCschi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858000" cy="5402263"/>
          </a:xfrm>
          <a:prstGeom prst="rect">
            <a:avLst/>
          </a:prstGeom>
          <a:noFill/>
        </p:spPr>
      </p:pic>
      <p:pic>
        <p:nvPicPr>
          <p:cNvPr id="55300" name="Picture 4" descr="DSC_000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0425" y="0"/>
            <a:ext cx="4473575" cy="6761163"/>
          </a:xfrm>
          <a:prstGeom prst="rect">
            <a:avLst/>
          </a:prstGeom>
          <a:noFill/>
        </p:spPr>
      </p:pic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669925" y="5965825"/>
            <a:ext cx="36824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  <a:latin typeface="Chalkboard"/>
                <a:cs typeface="Chalkboard"/>
              </a:rPr>
              <a:t>MICAESQUISTO</a:t>
            </a:r>
          </a:p>
          <a:p>
            <a:r>
              <a:rPr lang="en-US">
                <a:latin typeface="Chalkboard"/>
                <a:cs typeface="Chalkboard"/>
              </a:rPr>
              <a:t>mica + quarzo + porfiroblastos</a:t>
            </a:r>
          </a:p>
        </p:txBody>
      </p:sp>
      <p:pic>
        <p:nvPicPr>
          <p:cNvPr id="55302" name="Picture 6" descr="GT_schis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2819400"/>
            <a:ext cx="4191000" cy="31432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5568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migmatite bwrock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324600" cy="4562475"/>
          </a:xfrm>
          <a:prstGeom prst="rect">
            <a:avLst/>
          </a:prstGeom>
          <a:noFill/>
        </p:spPr>
      </p:pic>
      <p:pic>
        <p:nvPicPr>
          <p:cNvPr id="56323" name="Picture 3" descr="MIG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41800" y="1577975"/>
            <a:ext cx="4902200" cy="5280025"/>
          </a:xfrm>
          <a:prstGeom prst="rect">
            <a:avLst/>
          </a:prstGeom>
          <a:noFill/>
        </p:spPr>
      </p:pic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6689725" y="225425"/>
            <a:ext cx="189841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  <a:latin typeface="Chalkboard"/>
                <a:cs typeface="Chalkboard"/>
              </a:rPr>
              <a:t>MIGMATITA</a:t>
            </a:r>
          </a:p>
          <a:p>
            <a:r>
              <a:rPr lang="en-US">
                <a:latin typeface="Chalkboard"/>
                <a:cs typeface="Chalkboard"/>
              </a:rPr>
              <a:t>(fusi</a:t>
            </a:r>
            <a:r>
              <a:rPr lang="en-US" altLang="ja-JP">
                <a:latin typeface="Chalkboard"/>
                <a:ea typeface="ＭＳ Ｐゴシック" charset="-128"/>
                <a:cs typeface="Chalkboard"/>
              </a:rPr>
              <a:t>ón parcial)</a:t>
            </a:r>
          </a:p>
          <a:p>
            <a:endParaRPr lang="en-US">
              <a:latin typeface="Chalkboard"/>
              <a:cs typeface="Chalkboard"/>
            </a:endParaRPr>
          </a:p>
        </p:txBody>
      </p:sp>
      <p:pic>
        <p:nvPicPr>
          <p:cNvPr id="56325" name="Picture 5" descr="migmatite1_5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3840163"/>
            <a:ext cx="4191000" cy="30178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763588" y="4349750"/>
            <a:ext cx="14475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halkboard"/>
                <a:cs typeface="Chalkboard"/>
              </a:rPr>
              <a:t>leucosomas</a:t>
            </a:r>
          </a:p>
        </p:txBody>
      </p:sp>
      <p:sp>
        <p:nvSpPr>
          <p:cNvPr id="56327" name="Line 7"/>
          <p:cNvSpPr>
            <a:spLocks noChangeShapeType="1"/>
          </p:cNvSpPr>
          <p:nvPr/>
        </p:nvSpPr>
        <p:spPr bwMode="auto">
          <a:xfrm>
            <a:off x="1938338" y="4724400"/>
            <a:ext cx="1127125" cy="795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halkboard"/>
              <a:cs typeface="Chalkboard"/>
            </a:endParaRPr>
          </a:p>
        </p:txBody>
      </p:sp>
      <p:sp>
        <p:nvSpPr>
          <p:cNvPr id="56328" name="Line 8"/>
          <p:cNvSpPr>
            <a:spLocks noChangeShapeType="1"/>
          </p:cNvSpPr>
          <p:nvPr/>
        </p:nvSpPr>
        <p:spPr bwMode="auto">
          <a:xfrm flipH="1">
            <a:off x="830263" y="4691063"/>
            <a:ext cx="406400" cy="355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5264449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Screen Shot 2020-11-11 at 13.42.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0"/>
            <a:ext cx="7839190" cy="6858000"/>
          </a:xfrm>
          <a:prstGeom prst="rect">
            <a:avLst/>
          </a:prstGeom>
        </p:spPr>
      </p:pic>
      <p:cxnSp>
        <p:nvCxnSpPr>
          <p:cNvPr id="3" name="Conector recto de flecha 2"/>
          <p:cNvCxnSpPr/>
          <p:nvPr/>
        </p:nvCxnSpPr>
        <p:spPr bwMode="auto">
          <a:xfrm>
            <a:off x="1866900" y="1689100"/>
            <a:ext cx="0" cy="17272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" name="Conector recto de flecha 4"/>
          <p:cNvCxnSpPr/>
          <p:nvPr/>
        </p:nvCxnSpPr>
        <p:spPr bwMode="auto">
          <a:xfrm>
            <a:off x="1866900" y="4445000"/>
            <a:ext cx="0" cy="17272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63813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i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34" y="4610100"/>
            <a:ext cx="5809488" cy="1767840"/>
          </a:xfrm>
          <a:prstGeom prst="rect">
            <a:avLst/>
          </a:prstGeom>
        </p:spPr>
      </p:pic>
      <p:pic>
        <p:nvPicPr>
          <p:cNvPr id="11268" name="Picture 4" descr="metamorphism"/>
          <p:cNvPicPr>
            <a:picLocks noChangeAspect="1" noChangeArrowheads="1"/>
          </p:cNvPicPr>
          <p:nvPr/>
        </p:nvPicPr>
        <p:blipFill>
          <a:blip r:embed="rId6"/>
          <a:srcRect t="10588"/>
          <a:stretch>
            <a:fillRect/>
          </a:stretch>
        </p:blipFill>
        <p:spPr bwMode="auto">
          <a:xfrm>
            <a:off x="296863" y="161925"/>
            <a:ext cx="4516437" cy="3713163"/>
          </a:xfrm>
          <a:prstGeom prst="rect">
            <a:avLst/>
          </a:prstGeom>
          <a:noFill/>
        </p:spPr>
      </p:pic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1087438" y="2135188"/>
            <a:ext cx="208347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Helvetica"/>
                <a:cs typeface="Helvetica"/>
              </a:rPr>
              <a:t>cambios</a:t>
            </a:r>
            <a:r>
              <a:rPr lang="en-US" sz="2400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</a:p>
          <a:p>
            <a:r>
              <a:rPr lang="en-US" sz="2400" dirty="0" err="1">
                <a:solidFill>
                  <a:srgbClr val="FF0000"/>
                </a:solidFill>
                <a:latin typeface="Helvetica"/>
                <a:cs typeface="Helvetica"/>
              </a:rPr>
              <a:t>mineralógicos</a:t>
            </a:r>
            <a:endParaRPr lang="en-US" sz="24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222251" y="3917890"/>
            <a:ext cx="55689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Helvetica"/>
                <a:cs typeface="Helvetica"/>
              </a:rPr>
              <a:t>y </a:t>
            </a:r>
            <a:r>
              <a:rPr lang="en-US" sz="2400" dirty="0" err="1">
                <a:solidFill>
                  <a:srgbClr val="FF0000"/>
                </a:solidFill>
                <a:latin typeface="Helvetica"/>
                <a:cs typeface="Helvetica"/>
              </a:rPr>
              <a:t>cambios</a:t>
            </a:r>
            <a:r>
              <a:rPr lang="en-US" sz="2400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Helvetica"/>
                <a:cs typeface="Helvetica"/>
              </a:rPr>
              <a:t>texturales</a:t>
            </a:r>
            <a:r>
              <a:rPr lang="en-US" sz="2400" dirty="0">
                <a:solidFill>
                  <a:srgbClr val="FF0000"/>
                </a:solidFill>
                <a:latin typeface="Helvetica"/>
                <a:cs typeface="Helvetica"/>
              </a:rPr>
              <a:t> (</a:t>
            </a:r>
            <a:r>
              <a:rPr lang="en-US" sz="2400" dirty="0" err="1">
                <a:solidFill>
                  <a:srgbClr val="FF0000"/>
                </a:solidFill>
                <a:latin typeface="Helvetica"/>
                <a:cs typeface="Helvetica"/>
              </a:rPr>
              <a:t>foliación</a:t>
            </a:r>
            <a:r>
              <a:rPr lang="en-US" sz="2400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Helvetica"/>
                <a:cs typeface="Helvetica"/>
              </a:rPr>
              <a:t>tectónica</a:t>
            </a:r>
            <a:r>
              <a:rPr lang="en-US" sz="2400" dirty="0">
                <a:solidFill>
                  <a:srgbClr val="FF0000"/>
                </a:solidFill>
                <a:latin typeface="Helvetica"/>
                <a:cs typeface="Helvetica"/>
              </a:rPr>
              <a:t>)</a:t>
            </a:r>
          </a:p>
        </p:txBody>
      </p:sp>
      <p:sp>
        <p:nvSpPr>
          <p:cNvPr id="11277" name="AutoShape 13"/>
          <p:cNvSpPr>
            <a:spLocks noChangeArrowheads="1"/>
          </p:cNvSpPr>
          <p:nvPr/>
        </p:nvSpPr>
        <p:spPr bwMode="auto">
          <a:xfrm>
            <a:off x="2749550" y="6035675"/>
            <a:ext cx="304800" cy="457200"/>
          </a:xfrm>
          <a:prstGeom prst="upArrow">
            <a:avLst>
              <a:gd name="adj1" fmla="val 16667"/>
              <a:gd name="adj2" fmla="val 7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halkboard"/>
              <a:cs typeface="Chalkboard"/>
            </a:endParaRPr>
          </a:p>
        </p:txBody>
      </p:sp>
      <p:sp>
        <p:nvSpPr>
          <p:cNvPr id="11280" name="AutoShape 16"/>
          <p:cNvSpPr>
            <a:spLocks noChangeArrowheads="1"/>
          </p:cNvSpPr>
          <p:nvPr/>
        </p:nvSpPr>
        <p:spPr bwMode="auto">
          <a:xfrm flipH="1" flipV="1">
            <a:off x="2749550" y="4587875"/>
            <a:ext cx="304800" cy="457200"/>
          </a:xfrm>
          <a:prstGeom prst="upArrow">
            <a:avLst>
              <a:gd name="adj1" fmla="val 16667"/>
              <a:gd name="adj2" fmla="val 7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halkboard"/>
              <a:cs typeface="Chalkboard"/>
            </a:endParaRPr>
          </a:p>
        </p:txBody>
      </p:sp>
      <p:sp>
        <p:nvSpPr>
          <p:cNvPr id="11281" name="AutoShape 17"/>
          <p:cNvSpPr>
            <a:spLocks noChangeArrowheads="1"/>
          </p:cNvSpPr>
          <p:nvPr/>
        </p:nvSpPr>
        <p:spPr bwMode="auto">
          <a:xfrm flipH="1" flipV="1">
            <a:off x="4959350" y="4664075"/>
            <a:ext cx="304800" cy="457200"/>
          </a:xfrm>
          <a:prstGeom prst="upArrow">
            <a:avLst>
              <a:gd name="adj1" fmla="val 16667"/>
              <a:gd name="adj2" fmla="val 7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halkboard"/>
              <a:cs typeface="Chalkboard"/>
            </a:endParaRPr>
          </a:p>
        </p:txBody>
      </p:sp>
      <p:pic>
        <p:nvPicPr>
          <p:cNvPr id="12" name="recrystallizationdynamic_Win Means-desktop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73800" y="4085936"/>
            <a:ext cx="2641600" cy="19211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" name="Agrupar 2"/>
          <p:cNvGrpSpPr/>
          <p:nvPr/>
        </p:nvGrpSpPr>
        <p:grpSpPr>
          <a:xfrm>
            <a:off x="6303432" y="301624"/>
            <a:ext cx="2611968" cy="1958976"/>
            <a:chOff x="6112932" y="2828924"/>
            <a:chExt cx="2611968" cy="1958976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12932" y="2828924"/>
              <a:ext cx="2611968" cy="1958976"/>
            </a:xfrm>
            <a:prstGeom prst="rect">
              <a:avLst/>
            </a:prstGeom>
          </p:spPr>
        </p:pic>
        <p:sp>
          <p:nvSpPr>
            <p:cNvPr id="13" name="Text Box 24"/>
            <p:cNvSpPr txBox="1">
              <a:spLocks noChangeArrowheads="1"/>
            </p:cNvSpPr>
            <p:nvPr/>
          </p:nvSpPr>
          <p:spPr bwMode="auto">
            <a:xfrm>
              <a:off x="7229475" y="3386138"/>
              <a:ext cx="595888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latin typeface="Chalkboard"/>
                  <a:cs typeface="Chalkboard"/>
                </a:rPr>
                <a:t>Kyanite</a:t>
              </a: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8118475" y="3576638"/>
              <a:ext cx="60028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latin typeface="Chalkboard"/>
                  <a:cs typeface="Chalkboard"/>
                </a:rPr>
                <a:t>Quartz</a:t>
              </a:r>
            </a:p>
          </p:txBody>
        </p:sp>
        <p:sp>
          <p:nvSpPr>
            <p:cNvPr id="15" name="Text Box 24"/>
            <p:cNvSpPr txBox="1">
              <a:spLocks noChangeArrowheads="1"/>
            </p:cNvSpPr>
            <p:nvPr/>
          </p:nvSpPr>
          <p:spPr bwMode="auto">
            <a:xfrm>
              <a:off x="7051675" y="3106738"/>
              <a:ext cx="54940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latin typeface="Chalkboard"/>
                  <a:cs typeface="Chalkboard"/>
                </a:rPr>
                <a:t>Biotite</a:t>
              </a:r>
            </a:p>
          </p:txBody>
        </p:sp>
      </p:grp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5664200" y="3251200"/>
            <a:ext cx="36195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s-ES_tradnl"/>
            </a:defPPr>
            <a:lvl1pPr>
              <a:defRPr sz="16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Deformación</a:t>
            </a:r>
            <a:r>
              <a:rPr lang="en-US" dirty="0">
                <a:solidFill>
                  <a:srgbClr val="000000"/>
                </a:solidFill>
              </a:rPr>
              <a:t> de </a:t>
            </a:r>
            <a:r>
              <a:rPr lang="en-US" dirty="0" err="1">
                <a:solidFill>
                  <a:srgbClr val="000000"/>
                </a:solidFill>
              </a:rPr>
              <a:t>octacloropropano</a:t>
            </a:r>
          </a:p>
          <a:p>
            <a:r>
              <a:rPr lang="en-US" dirty="0">
                <a:solidFill>
                  <a:srgbClr val="000000"/>
                </a:solidFill>
              </a:rPr>
              <a:t> (usado como </a:t>
            </a:r>
            <a:r>
              <a:rPr lang="en-US" dirty="0" err="1">
                <a:solidFill>
                  <a:srgbClr val="000000"/>
                </a:solidFill>
              </a:rPr>
              <a:t>modelo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para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cuarzo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6324332" y="1524000"/>
            <a:ext cx="27180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"/>
                <a:cs typeface="Helvetica"/>
              </a:rPr>
              <a:t>micaesquisto con </a:t>
            </a:r>
            <a:r>
              <a:rPr lang="en-US" sz="1600" dirty="0" err="1">
                <a:solidFill>
                  <a:schemeClr val="bg1"/>
                </a:solidFill>
                <a:latin typeface="Helvetica"/>
                <a:cs typeface="Helvetica"/>
              </a:rPr>
              <a:t>foliación</a:t>
            </a:r>
            <a:endParaRPr lang="en-US" sz="16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295400" y="6502400"/>
            <a:ext cx="3352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latin typeface="Helvetica"/>
                <a:cs typeface="Helvetica"/>
              </a:rPr>
              <a:t>ESFUERZO DIFERENCIAL</a:t>
            </a:r>
          </a:p>
        </p:txBody>
      </p:sp>
      <p:sp>
        <p:nvSpPr>
          <p:cNvPr id="19" name="AutoShape 13"/>
          <p:cNvSpPr>
            <a:spLocks noChangeArrowheads="1"/>
          </p:cNvSpPr>
          <p:nvPr/>
        </p:nvSpPr>
        <p:spPr bwMode="auto">
          <a:xfrm>
            <a:off x="4984750" y="6099175"/>
            <a:ext cx="304800" cy="457200"/>
          </a:xfrm>
          <a:prstGeom prst="upArrow">
            <a:avLst>
              <a:gd name="adj1" fmla="val 16667"/>
              <a:gd name="adj2" fmla="val 7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081123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Screen Shot 2020-11-11 at 13.42.4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5"/>
          <a:stretch/>
        </p:blipFill>
        <p:spPr>
          <a:xfrm>
            <a:off x="0" y="1485900"/>
            <a:ext cx="9144000" cy="49911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838200" y="1714500"/>
            <a:ext cx="483914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000">
                <a:solidFill>
                  <a:srgbClr val="FF0000"/>
                </a:solidFill>
                <a:latin typeface="Helvetica"/>
                <a:cs typeface="Helvetica"/>
              </a:rPr>
              <a:t>O</a:t>
            </a:r>
          </a:p>
          <a:p>
            <a:r>
              <a:rPr lang="es-ES_tradnl" sz="3000">
                <a:solidFill>
                  <a:srgbClr val="FF0000"/>
                </a:solidFill>
                <a:latin typeface="Helvetica"/>
                <a:cs typeface="Helvetica"/>
              </a:rPr>
              <a:t>T</a:t>
            </a:r>
          </a:p>
          <a:p>
            <a:r>
              <a:rPr lang="es-ES_tradnl" sz="3000">
                <a:solidFill>
                  <a:srgbClr val="FF0000"/>
                </a:solidFill>
                <a:latin typeface="Helvetica"/>
                <a:cs typeface="Helvetica"/>
              </a:rPr>
              <a:t>R</a:t>
            </a:r>
          </a:p>
          <a:p>
            <a:r>
              <a:rPr lang="es-ES_tradnl" sz="3000">
                <a:solidFill>
                  <a:srgbClr val="FF0000"/>
                </a:solidFill>
                <a:latin typeface="Helvetica"/>
                <a:cs typeface="Helvetica"/>
              </a:rPr>
              <a:t>A</a:t>
            </a:r>
          </a:p>
          <a:p>
            <a:r>
              <a:rPr lang="es-ES_tradnl" sz="3000">
                <a:solidFill>
                  <a:srgbClr val="FF0000"/>
                </a:solidFill>
                <a:latin typeface="Helvetica"/>
                <a:cs typeface="Helvetica"/>
              </a:rPr>
              <a:t>S</a:t>
            </a:r>
          </a:p>
        </p:txBody>
      </p:sp>
      <p:sp>
        <p:nvSpPr>
          <p:cNvPr id="6" name="Rectángulo 5"/>
          <p:cNvSpPr/>
          <p:nvPr/>
        </p:nvSpPr>
        <p:spPr bwMode="auto">
          <a:xfrm>
            <a:off x="152400" y="1612900"/>
            <a:ext cx="8851900" cy="26035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1397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4" descr="Mineral_Cuarcita_GDFL0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09913" y="284163"/>
            <a:ext cx="5564187" cy="4171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9877" name="Picture 5" descr="Armoricana_Peña-Falcó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5438" y="655638"/>
            <a:ext cx="2598737" cy="3465512"/>
          </a:xfrm>
          <a:prstGeom prst="rect">
            <a:avLst/>
          </a:prstGeom>
          <a:noFill/>
        </p:spPr>
      </p:pic>
      <p:pic>
        <p:nvPicPr>
          <p:cNvPr id="79878" name="Picture 6" descr="122460477648fdfc6820b3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5913" y="4525963"/>
            <a:ext cx="2830512" cy="2144712"/>
          </a:xfrm>
          <a:prstGeom prst="rect">
            <a:avLst/>
          </a:prstGeom>
          <a:noFill/>
        </p:spPr>
      </p:pic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3684588" y="4684713"/>
            <a:ext cx="470217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charset="0"/>
              </a:rPr>
              <a:t>CUARCITA</a:t>
            </a:r>
          </a:p>
          <a:p>
            <a:r>
              <a:rPr lang="en-US">
                <a:latin typeface="Arial" charset="0"/>
              </a:rPr>
              <a:t>areniscas metamorfizadas</a:t>
            </a:r>
          </a:p>
          <a:p>
            <a:r>
              <a:rPr lang="en-US">
                <a:latin typeface="Arial" charset="0"/>
              </a:rPr>
              <a:t>Muy resistente y duro</a:t>
            </a:r>
          </a:p>
          <a:p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No llevan minerales </a:t>
            </a:r>
            <a:r>
              <a:rPr lang="en-US" altLang="ja-JP">
                <a:latin typeface="Arial" charset="0"/>
                <a:ea typeface="ＭＳ Ｐゴシック" charset="-128"/>
                <a:cs typeface="ＭＳ Ｐゴシック" charset="-128"/>
              </a:rPr>
              <a:t>índice (solo cuarzo)</a:t>
            </a: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5483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5" name="Picture 11" descr="DSC009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7350" name="Picture 6" descr="marmol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6934200" cy="5199063"/>
          </a:xfrm>
          <a:prstGeom prst="rect">
            <a:avLst/>
          </a:prstGeom>
          <a:noFill/>
        </p:spPr>
      </p:pic>
      <p:sp>
        <p:nvSpPr>
          <p:cNvPr id="57356" name="Text Box 12"/>
          <p:cNvSpPr txBox="1">
            <a:spLocks noChangeArrowheads="1"/>
          </p:cNvSpPr>
          <p:nvPr/>
        </p:nvSpPr>
        <p:spPr bwMode="auto">
          <a:xfrm>
            <a:off x="5241925" y="781050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marmol (Macael)</a:t>
            </a:r>
          </a:p>
        </p:txBody>
      </p:sp>
    </p:spTree>
    <p:extLst>
      <p:ext uri="{BB962C8B-B14F-4D97-AF65-F5344CB8AC3E}">
        <p14:creationId xmlns:p14="http://schemas.microsoft.com/office/powerpoint/2010/main" val="1547023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blaste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28600"/>
            <a:ext cx="8997950" cy="6054725"/>
          </a:xfrm>
          <a:prstGeom prst="rect">
            <a:avLst/>
          </a:prstGeom>
          <a:noFill/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1584325" y="184150"/>
            <a:ext cx="5748389" cy="461665"/>
          </a:xfrm>
          <a:prstGeom prst="rect">
            <a:avLst/>
          </a:prstGeom>
          <a:solidFill>
            <a:srgbClr val="F4F4F4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Arial"/>
                <a:cs typeface="Arial"/>
              </a:rPr>
              <a:t>CRECIMIENTO DE PORFIROBLASTOS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336800" y="60960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>
                <a:latin typeface="Arial"/>
                <a:cs typeface="Arial"/>
              </a:rPr>
              <a:t>borde de reaccion o ‘corona’</a:t>
            </a:r>
          </a:p>
        </p:txBody>
      </p:sp>
      <p:cxnSp>
        <p:nvCxnSpPr>
          <p:cNvPr id="4" name="Conector recto 3"/>
          <p:cNvCxnSpPr/>
          <p:nvPr/>
        </p:nvCxnSpPr>
        <p:spPr bwMode="auto">
          <a:xfrm rot="10800000">
            <a:off x="1879600" y="5549900"/>
            <a:ext cx="444500" cy="5715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573168" y="1274682"/>
            <a:ext cx="5978686" cy="44894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571500"/>
            <a:ext cx="3454400" cy="29845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98500" y="203200"/>
            <a:ext cx="394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porfiroblastos</a:t>
            </a:r>
            <a:endParaRPr lang="es-ES" sz="2400" dirty="0"/>
          </a:p>
        </p:txBody>
      </p:sp>
      <p:pic>
        <p:nvPicPr>
          <p:cNvPr id="7" name="Picture 5" descr="Staurolite 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2472" y="3716863"/>
            <a:ext cx="4078328" cy="2791399"/>
          </a:xfrm>
          <a:prstGeom prst="rect">
            <a:avLst/>
          </a:prstGeom>
          <a:noFill/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876794" y="6457890"/>
            <a:ext cx="41985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err="1">
                <a:solidFill>
                  <a:srgbClr val="FF0000"/>
                </a:solidFill>
                <a:latin typeface="Helvetica"/>
                <a:cs typeface="Helvetica"/>
              </a:rPr>
              <a:t>porfiroblasto</a:t>
            </a:r>
            <a:r>
              <a:rPr lang="en-US" sz="1200" dirty="0">
                <a:solidFill>
                  <a:srgbClr val="FF0000"/>
                </a:solidFill>
                <a:latin typeface="Helvetica"/>
                <a:cs typeface="Helvetica"/>
              </a:rPr>
              <a:t> de </a:t>
            </a:r>
            <a:r>
              <a:rPr lang="en-US" sz="1200" dirty="0" err="1">
                <a:solidFill>
                  <a:srgbClr val="FF0000"/>
                </a:solidFill>
                <a:latin typeface="Helvetica"/>
                <a:cs typeface="Helvetica"/>
              </a:rPr>
              <a:t>estaurolita</a:t>
            </a:r>
            <a:r>
              <a:rPr lang="en-US" sz="1200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sz="1200" dirty="0">
                <a:latin typeface="Helvetica"/>
                <a:cs typeface="Helvetica"/>
              </a:rPr>
              <a:t> </a:t>
            </a:r>
            <a:r>
              <a:rPr lang="es-ES_tradnl" sz="1200" dirty="0">
                <a:latin typeface="Helvetica"/>
                <a:cs typeface="Helvetica"/>
              </a:rPr>
              <a:t>(</a:t>
            </a:r>
            <a:r>
              <a:rPr lang="es-ES_tradnl" sz="1200" dirty="0" err="1">
                <a:latin typeface="Helvetica"/>
                <a:cs typeface="Helvetica"/>
              </a:rPr>
              <a:t>Fe,Mg,Zn</a:t>
            </a:r>
            <a:r>
              <a:rPr lang="es-ES_tradnl" sz="1200" dirty="0">
                <a:latin typeface="Helvetica"/>
                <a:cs typeface="Helvetica"/>
              </a:rPr>
              <a:t>)</a:t>
            </a:r>
            <a:r>
              <a:rPr lang="es-ES_tradnl" sz="1200" baseline="-25000" dirty="0">
                <a:latin typeface="Helvetica"/>
                <a:cs typeface="Helvetica"/>
              </a:rPr>
              <a:t>2</a:t>
            </a:r>
            <a:r>
              <a:rPr lang="es-ES_tradnl" sz="1200" dirty="0">
                <a:latin typeface="Helvetica"/>
                <a:cs typeface="Helvetica"/>
              </a:rPr>
              <a:t>Al</a:t>
            </a:r>
            <a:r>
              <a:rPr lang="es-ES_tradnl" sz="1200" baseline="-25000" dirty="0">
                <a:latin typeface="Helvetica"/>
                <a:cs typeface="Helvetica"/>
              </a:rPr>
              <a:t>9</a:t>
            </a:r>
            <a:r>
              <a:rPr lang="es-ES_tradnl" sz="1200" dirty="0">
                <a:latin typeface="Helvetica"/>
                <a:cs typeface="Helvetica"/>
              </a:rPr>
              <a:t>(</a:t>
            </a:r>
            <a:r>
              <a:rPr lang="es-ES_tradnl" sz="1200" dirty="0" err="1">
                <a:latin typeface="Helvetica"/>
                <a:cs typeface="Helvetica"/>
              </a:rPr>
              <a:t>Si,Al</a:t>
            </a:r>
            <a:r>
              <a:rPr lang="es-ES_tradnl" sz="1200" dirty="0">
                <a:latin typeface="Helvetica"/>
                <a:cs typeface="Helvetica"/>
              </a:rPr>
              <a:t>)</a:t>
            </a:r>
            <a:r>
              <a:rPr lang="es-ES_tradnl" sz="1200" baseline="-25000" dirty="0">
                <a:latin typeface="Helvetica"/>
                <a:cs typeface="Helvetica"/>
              </a:rPr>
              <a:t>4</a:t>
            </a:r>
            <a:r>
              <a:rPr lang="es-ES_tradnl" sz="1200" dirty="0">
                <a:latin typeface="Helvetica"/>
                <a:cs typeface="Helvetica"/>
              </a:rPr>
              <a:t>O</a:t>
            </a:r>
            <a:r>
              <a:rPr lang="es-ES_tradnl" sz="1200" baseline="-25000" dirty="0">
                <a:latin typeface="Helvetica"/>
                <a:cs typeface="Helvetica"/>
              </a:rPr>
              <a:t>22</a:t>
            </a:r>
            <a:r>
              <a:rPr lang="es-ES_tradnl" sz="1200" dirty="0">
                <a:latin typeface="Helvetica"/>
                <a:cs typeface="Helvetica"/>
              </a:rPr>
              <a:t>(OH)</a:t>
            </a:r>
            <a:r>
              <a:rPr lang="es-ES_tradnl" sz="1200" baseline="-25000" dirty="0">
                <a:latin typeface="Helvetica"/>
                <a:cs typeface="Helvetica"/>
              </a:rPr>
              <a:t>2</a:t>
            </a:r>
            <a:endParaRPr lang="es-ES_tradnl" sz="1200" dirty="0">
              <a:latin typeface="Helvetica"/>
              <a:cs typeface="Helvetica"/>
            </a:endParaRPr>
          </a:p>
          <a:p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25705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ordenes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69" y="0"/>
            <a:ext cx="7194395" cy="6858000"/>
          </a:xfrm>
          <a:prstGeom prst="rect">
            <a:avLst/>
          </a:prstGeom>
        </p:spPr>
      </p:pic>
      <p:grpSp>
        <p:nvGrpSpPr>
          <p:cNvPr id="12" name="Agrupar 11"/>
          <p:cNvGrpSpPr/>
          <p:nvPr/>
        </p:nvGrpSpPr>
        <p:grpSpPr>
          <a:xfrm>
            <a:off x="1032941" y="2788"/>
            <a:ext cx="6692892" cy="6855212"/>
            <a:chOff x="1032941" y="2788"/>
            <a:chExt cx="6692892" cy="6855212"/>
          </a:xfrm>
        </p:grpSpPr>
        <p:pic>
          <p:nvPicPr>
            <p:cNvPr id="3" name="Imagen 2" descr="Doodskop_yellow-brown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941" y="2788"/>
              <a:ext cx="4589507" cy="6855212"/>
            </a:xfrm>
            <a:prstGeom prst="rect">
              <a:avLst/>
            </a:prstGeom>
          </p:spPr>
        </p:pic>
        <p:sp>
          <p:nvSpPr>
            <p:cNvPr id="5" name="Rectángulo 4"/>
            <p:cNvSpPr/>
            <p:nvPr/>
          </p:nvSpPr>
          <p:spPr bwMode="auto">
            <a:xfrm>
              <a:off x="6148917" y="666750"/>
              <a:ext cx="1576916" cy="147108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3498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0" y="93134"/>
            <a:ext cx="66992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ISOGRADA</a:t>
            </a:r>
            <a:r>
              <a:rPr lang="en-US" sz="1600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sz="1600" dirty="0">
                <a:latin typeface="Helvetica"/>
                <a:cs typeface="Helvetica"/>
              </a:rPr>
              <a:t>: </a:t>
            </a:r>
            <a:r>
              <a:rPr lang="en-US" sz="1600" dirty="0" err="1">
                <a:latin typeface="Helvetica"/>
                <a:cs typeface="Helvetica"/>
              </a:rPr>
              <a:t>linea</a:t>
            </a:r>
            <a:r>
              <a:rPr lang="en-US" sz="1600" dirty="0">
                <a:latin typeface="Helvetica"/>
                <a:cs typeface="Helvetica"/>
              </a:rPr>
              <a:t> </a:t>
            </a:r>
            <a:r>
              <a:rPr lang="en-US" sz="1600" dirty="0" err="1">
                <a:latin typeface="Helvetica"/>
                <a:cs typeface="Helvetica"/>
              </a:rPr>
              <a:t>que</a:t>
            </a:r>
            <a:r>
              <a:rPr lang="en-US" sz="1600" dirty="0">
                <a:latin typeface="Helvetica"/>
                <a:cs typeface="Helvetica"/>
              </a:rPr>
              <a:t> </a:t>
            </a:r>
            <a:r>
              <a:rPr lang="en-US" sz="1600" dirty="0" err="1">
                <a:latin typeface="Helvetica"/>
                <a:cs typeface="Helvetica"/>
              </a:rPr>
              <a:t>separan</a:t>
            </a:r>
            <a:r>
              <a:rPr lang="en-US" sz="1600" dirty="0">
                <a:latin typeface="Helvetica"/>
                <a:cs typeface="Helvetica"/>
              </a:rPr>
              <a:t> </a:t>
            </a:r>
            <a:r>
              <a:rPr lang="en-US" sz="1600" dirty="0" err="1">
                <a:latin typeface="Helvetica"/>
                <a:cs typeface="Helvetica"/>
              </a:rPr>
              <a:t>zonas</a:t>
            </a:r>
            <a:r>
              <a:rPr lang="en-US" sz="1600" dirty="0">
                <a:latin typeface="Helvetica"/>
                <a:cs typeface="Helvetica"/>
              </a:rPr>
              <a:t> con </a:t>
            </a:r>
            <a:r>
              <a:rPr lang="en-US" sz="1600" dirty="0" err="1">
                <a:latin typeface="Helvetica"/>
                <a:cs typeface="Helvetica"/>
              </a:rPr>
              <a:t>distintos</a:t>
            </a:r>
            <a:r>
              <a:rPr lang="en-US" sz="1600" dirty="0">
                <a:latin typeface="Helvetica"/>
                <a:cs typeface="Helvetica"/>
              </a:rPr>
              <a:t> </a:t>
            </a:r>
            <a:r>
              <a:rPr lang="en-US" sz="1600" dirty="0" err="1">
                <a:latin typeface="Helvetica"/>
                <a:cs typeface="Helvetica"/>
              </a:rPr>
              <a:t>minerales</a:t>
            </a:r>
            <a:r>
              <a:rPr lang="en-US" sz="1600" dirty="0">
                <a:latin typeface="Helvetica"/>
                <a:cs typeface="Helvetica"/>
              </a:rPr>
              <a:t> </a:t>
            </a:r>
            <a:r>
              <a:rPr lang="en-US" sz="1600" dirty="0" err="1">
                <a:latin typeface="Helvetica"/>
                <a:cs typeface="Helvetica"/>
              </a:rPr>
              <a:t>índice</a:t>
            </a:r>
            <a:endParaRPr lang="en-US" sz="1600" dirty="0">
              <a:latin typeface="Helvetica"/>
              <a:cs typeface="Helvetica"/>
            </a:endParaRPr>
          </a:p>
        </p:txBody>
      </p:sp>
      <p:pic>
        <p:nvPicPr>
          <p:cNvPr id="14342" name="Picture 6" descr="isograd concep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7007" y="511175"/>
            <a:ext cx="8529638" cy="6346825"/>
          </a:xfrm>
          <a:prstGeom prst="rect">
            <a:avLst/>
          </a:prstGeom>
          <a:noFill/>
        </p:spPr>
      </p:pic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6537317" y="2432050"/>
            <a:ext cx="227648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Helvetica"/>
                <a:cs typeface="Helvetica"/>
              </a:rPr>
              <a:t>isograda</a:t>
            </a:r>
            <a:r>
              <a:rPr lang="en-US" sz="16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Helvetica"/>
                <a:cs typeface="Helvetica"/>
              </a:rPr>
              <a:t>que</a:t>
            </a:r>
            <a:r>
              <a:rPr lang="en-US" sz="16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Helvetica"/>
                <a:cs typeface="Helvetica"/>
              </a:rPr>
              <a:t>marca</a:t>
            </a:r>
            <a:r>
              <a:rPr lang="en-US" sz="1600" dirty="0">
                <a:solidFill>
                  <a:srgbClr val="000000"/>
                </a:solidFill>
                <a:latin typeface="Helvetica"/>
                <a:cs typeface="Helvetica"/>
              </a:rPr>
              <a:t> la </a:t>
            </a:r>
            <a:r>
              <a:rPr lang="en-US" sz="1600" dirty="0" err="1">
                <a:solidFill>
                  <a:srgbClr val="000000"/>
                </a:solidFill>
                <a:latin typeface="Helvetica"/>
                <a:cs typeface="Helvetica"/>
              </a:rPr>
              <a:t>aparición</a:t>
            </a:r>
            <a:r>
              <a:rPr lang="en-US" sz="1600" dirty="0">
                <a:solidFill>
                  <a:srgbClr val="000000"/>
                </a:solidFill>
                <a:latin typeface="Helvetica"/>
                <a:cs typeface="Helvetica"/>
              </a:rPr>
              <a:t> de </a:t>
            </a:r>
            <a:r>
              <a:rPr lang="en-US" sz="1600" dirty="0" err="1">
                <a:solidFill>
                  <a:srgbClr val="000000"/>
                </a:solidFill>
                <a:latin typeface="Helvetica"/>
                <a:cs typeface="Helvetica"/>
              </a:rPr>
              <a:t>granate</a:t>
            </a:r>
            <a:r>
              <a:rPr lang="en-US" sz="16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</a:p>
        </p:txBody>
      </p:sp>
      <p:cxnSp>
        <p:nvCxnSpPr>
          <p:cNvPr id="3" name="Conector recto de flecha 2"/>
          <p:cNvCxnSpPr>
            <a:endCxn id="4" idx="4"/>
          </p:cNvCxnSpPr>
          <p:nvPr/>
        </p:nvCxnSpPr>
        <p:spPr bwMode="auto">
          <a:xfrm flipH="1">
            <a:off x="4902200" y="3365500"/>
            <a:ext cx="1524000" cy="10795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Conector recto de flecha 7"/>
          <p:cNvCxnSpPr>
            <a:stCxn id="14343" idx="1"/>
          </p:cNvCxnSpPr>
          <p:nvPr/>
        </p:nvCxnSpPr>
        <p:spPr bwMode="auto">
          <a:xfrm flipH="1" flipV="1">
            <a:off x="6138335" y="2463801"/>
            <a:ext cx="398982" cy="2606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Forma libre 1"/>
          <p:cNvSpPr/>
          <p:nvPr/>
        </p:nvSpPr>
        <p:spPr>
          <a:xfrm>
            <a:off x="745067" y="660400"/>
            <a:ext cx="5223933" cy="1778000"/>
          </a:xfrm>
          <a:custGeom>
            <a:avLst/>
            <a:gdLst>
              <a:gd name="connsiteX0" fmla="*/ 0 w 5223933"/>
              <a:gd name="connsiteY0" fmla="*/ 0 h 1778000"/>
              <a:gd name="connsiteX1" fmla="*/ 889000 w 5223933"/>
              <a:gd name="connsiteY1" fmla="*/ 364067 h 1778000"/>
              <a:gd name="connsiteX2" fmla="*/ 2142066 w 5223933"/>
              <a:gd name="connsiteY2" fmla="*/ 762000 h 1778000"/>
              <a:gd name="connsiteX3" fmla="*/ 3496733 w 5223933"/>
              <a:gd name="connsiteY3" fmla="*/ 1143000 h 1778000"/>
              <a:gd name="connsiteX4" fmla="*/ 4385733 w 5223933"/>
              <a:gd name="connsiteY4" fmla="*/ 1456267 h 1778000"/>
              <a:gd name="connsiteX5" fmla="*/ 5223933 w 5223933"/>
              <a:gd name="connsiteY5" fmla="*/ 1778000 h 177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23933" h="1778000">
                <a:moveTo>
                  <a:pt x="0" y="0"/>
                </a:moveTo>
                <a:cubicBezTo>
                  <a:pt x="265994" y="118533"/>
                  <a:pt x="531989" y="237067"/>
                  <a:pt x="889000" y="364067"/>
                </a:cubicBezTo>
                <a:cubicBezTo>
                  <a:pt x="1246011" y="491067"/>
                  <a:pt x="1707444" y="632178"/>
                  <a:pt x="2142066" y="762000"/>
                </a:cubicBezTo>
                <a:cubicBezTo>
                  <a:pt x="2576688" y="891822"/>
                  <a:pt x="3122789" y="1027289"/>
                  <a:pt x="3496733" y="1143000"/>
                </a:cubicBezTo>
                <a:cubicBezTo>
                  <a:pt x="3870677" y="1258711"/>
                  <a:pt x="4097866" y="1350434"/>
                  <a:pt x="4385733" y="1456267"/>
                </a:cubicBezTo>
                <a:cubicBezTo>
                  <a:pt x="4673600" y="1562100"/>
                  <a:pt x="5223933" y="1778000"/>
                  <a:pt x="5223933" y="1778000"/>
                </a:cubicBezTo>
              </a:path>
            </a:pathLst>
          </a:custGeom>
          <a:ln w="38100" cmpd="sng">
            <a:solidFill>
              <a:srgbClr val="FF0000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4" name="Forma libre 3"/>
          <p:cNvSpPr/>
          <p:nvPr/>
        </p:nvSpPr>
        <p:spPr>
          <a:xfrm>
            <a:off x="194733" y="2777067"/>
            <a:ext cx="5198534" cy="1871133"/>
          </a:xfrm>
          <a:custGeom>
            <a:avLst/>
            <a:gdLst>
              <a:gd name="connsiteX0" fmla="*/ 0 w 5198534"/>
              <a:gd name="connsiteY0" fmla="*/ 0 h 1871133"/>
              <a:gd name="connsiteX1" fmla="*/ 1109134 w 5198534"/>
              <a:gd name="connsiteY1" fmla="*/ 364066 h 1871133"/>
              <a:gd name="connsiteX2" fmla="*/ 2633134 w 5198534"/>
              <a:gd name="connsiteY2" fmla="*/ 914400 h 1871133"/>
              <a:gd name="connsiteX3" fmla="*/ 3750734 w 5198534"/>
              <a:gd name="connsiteY3" fmla="*/ 1329266 h 1871133"/>
              <a:gd name="connsiteX4" fmla="*/ 4707467 w 5198534"/>
              <a:gd name="connsiteY4" fmla="*/ 1667933 h 1871133"/>
              <a:gd name="connsiteX5" fmla="*/ 5198534 w 5198534"/>
              <a:gd name="connsiteY5" fmla="*/ 1871133 h 1871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98534" h="1871133">
                <a:moveTo>
                  <a:pt x="0" y="0"/>
                </a:moveTo>
                <a:cubicBezTo>
                  <a:pt x="335139" y="105833"/>
                  <a:pt x="670278" y="211666"/>
                  <a:pt x="1109134" y="364066"/>
                </a:cubicBezTo>
                <a:cubicBezTo>
                  <a:pt x="1547990" y="516466"/>
                  <a:pt x="2633134" y="914400"/>
                  <a:pt x="2633134" y="914400"/>
                </a:cubicBezTo>
                <a:lnTo>
                  <a:pt x="3750734" y="1329266"/>
                </a:lnTo>
                <a:lnTo>
                  <a:pt x="4707467" y="1667933"/>
                </a:lnTo>
                <a:cubicBezTo>
                  <a:pt x="4948767" y="1758244"/>
                  <a:pt x="5198534" y="1871133"/>
                  <a:pt x="5198534" y="1871133"/>
                </a:cubicBezTo>
              </a:path>
            </a:pathLst>
          </a:custGeom>
          <a:ln w="38100" cmpd="sng">
            <a:solidFill>
              <a:srgbClr val="FF0000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345767" y="770467"/>
            <a:ext cx="2455333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1600" b="1" dirty="0">
                <a:solidFill>
                  <a:srgbClr val="FF0000"/>
                </a:solidFill>
                <a:latin typeface="Helvetica"/>
                <a:cs typeface="Helvetica"/>
              </a:rPr>
              <a:t>grado metamórfico</a:t>
            </a:r>
            <a:r>
              <a:rPr lang="es-ES_tradnl" sz="1600" dirty="0">
                <a:solidFill>
                  <a:srgbClr val="FF0000"/>
                </a:solidFill>
                <a:latin typeface="Helvetica"/>
                <a:cs typeface="Helvetica"/>
              </a:rPr>
              <a:t>: Se refiere a la temperatura </a:t>
            </a:r>
            <a:r>
              <a:rPr lang="es-ES_tradnl" sz="1600" dirty="0" err="1">
                <a:solidFill>
                  <a:srgbClr val="FF0000"/>
                </a:solidFill>
                <a:latin typeface="Helvetica"/>
                <a:cs typeface="Helvetica"/>
              </a:rPr>
              <a:t>maxima</a:t>
            </a:r>
            <a:r>
              <a:rPr lang="es-ES_tradnl" sz="1600" dirty="0">
                <a:solidFill>
                  <a:srgbClr val="FF0000"/>
                </a:solidFill>
                <a:latin typeface="Helvetica"/>
                <a:cs typeface="Helvetica"/>
              </a:rPr>
              <a:t> alcanzada durante el metamorfismo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6146800" y="3797301"/>
            <a:ext cx="2908300" cy="31700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Calibri"/>
                <a:cs typeface="Calibri"/>
              </a:rPr>
              <a:t>Minerales </a:t>
            </a:r>
            <a:r>
              <a:rPr lang="es-ES" b="1" dirty="0" smtClean="0">
                <a:latin typeface="Calibri"/>
                <a:cs typeface="Calibri"/>
              </a:rPr>
              <a:t>índice:</a:t>
            </a:r>
            <a:endParaRPr lang="es-ES" b="1" dirty="0">
              <a:latin typeface="Calibri"/>
              <a:cs typeface="Calibri"/>
            </a:endParaRPr>
          </a:p>
          <a:p>
            <a:r>
              <a:rPr lang="es-ES" dirty="0">
                <a:latin typeface="Calibri"/>
                <a:cs typeface="Calibri"/>
              </a:rPr>
              <a:t>CHL </a:t>
            </a:r>
            <a:r>
              <a:rPr lang="mr-IN" dirty="0">
                <a:latin typeface="Calibri"/>
                <a:cs typeface="Calibri"/>
              </a:rPr>
              <a:t>–</a:t>
            </a:r>
            <a:r>
              <a:rPr lang="es-ES" dirty="0">
                <a:latin typeface="Calibri"/>
                <a:cs typeface="Calibri"/>
              </a:rPr>
              <a:t> </a:t>
            </a:r>
            <a:r>
              <a:rPr lang="es-ES" dirty="0" err="1">
                <a:latin typeface="Calibri"/>
                <a:cs typeface="Calibri"/>
              </a:rPr>
              <a:t>Chlorita</a:t>
            </a:r>
            <a:endParaRPr lang="es-ES" dirty="0">
              <a:latin typeface="Calibri"/>
              <a:cs typeface="Calibri"/>
            </a:endParaRPr>
          </a:p>
          <a:p>
            <a:r>
              <a:rPr lang="es-ES" dirty="0" smtClean="0">
                <a:latin typeface="Calibri"/>
                <a:cs typeface="Calibri"/>
              </a:rPr>
              <a:t>BIO </a:t>
            </a:r>
            <a:r>
              <a:rPr lang="mr-IN" dirty="0">
                <a:latin typeface="Calibri"/>
                <a:cs typeface="Calibri"/>
              </a:rPr>
              <a:t>–</a:t>
            </a:r>
            <a:r>
              <a:rPr lang="es-ES" dirty="0">
                <a:latin typeface="Calibri"/>
                <a:cs typeface="Calibri"/>
              </a:rPr>
              <a:t> Biotita (mica negra)</a:t>
            </a:r>
          </a:p>
          <a:p>
            <a:r>
              <a:rPr lang="es-ES" dirty="0">
                <a:latin typeface="Calibri"/>
                <a:cs typeface="Calibri"/>
              </a:rPr>
              <a:t>GT </a:t>
            </a:r>
            <a:r>
              <a:rPr lang="mr-IN" dirty="0" smtClean="0">
                <a:latin typeface="Calibri"/>
                <a:cs typeface="Calibri"/>
              </a:rPr>
              <a:t>–</a:t>
            </a:r>
            <a:r>
              <a:rPr lang="es-ES" dirty="0" smtClean="0">
                <a:latin typeface="Calibri"/>
                <a:cs typeface="Calibri"/>
              </a:rPr>
              <a:t> Granate</a:t>
            </a:r>
          </a:p>
          <a:p>
            <a:r>
              <a:rPr lang="es-ES" b="1" dirty="0" smtClean="0">
                <a:latin typeface="Calibri"/>
                <a:cs typeface="Calibri"/>
              </a:rPr>
              <a:t>Minerales no-índice:</a:t>
            </a:r>
            <a:endParaRPr lang="es-ES" b="1" dirty="0">
              <a:latin typeface="Calibri"/>
              <a:cs typeface="Calibri"/>
            </a:endParaRPr>
          </a:p>
          <a:p>
            <a:r>
              <a:rPr lang="es-ES" dirty="0" smtClean="0">
                <a:latin typeface="Calibri"/>
                <a:cs typeface="Calibri"/>
              </a:rPr>
              <a:t>MS </a:t>
            </a:r>
            <a:r>
              <a:rPr lang="mr-IN" dirty="0">
                <a:latin typeface="Calibri"/>
                <a:cs typeface="Calibri"/>
              </a:rPr>
              <a:t>–</a:t>
            </a:r>
            <a:r>
              <a:rPr lang="es-ES" dirty="0">
                <a:latin typeface="Calibri"/>
                <a:cs typeface="Calibri"/>
              </a:rPr>
              <a:t> Moscovita (mica blanca)</a:t>
            </a:r>
          </a:p>
          <a:p>
            <a:r>
              <a:rPr lang="es-ES" dirty="0">
                <a:latin typeface="Calibri"/>
                <a:cs typeface="Calibri"/>
              </a:rPr>
              <a:t>AB </a:t>
            </a:r>
            <a:r>
              <a:rPr lang="mr-IN" dirty="0">
                <a:latin typeface="Calibri"/>
                <a:cs typeface="Calibri"/>
              </a:rPr>
              <a:t>–</a:t>
            </a:r>
            <a:r>
              <a:rPr lang="es-ES" dirty="0">
                <a:latin typeface="Calibri"/>
                <a:cs typeface="Calibri"/>
              </a:rPr>
              <a:t> Albita</a:t>
            </a:r>
          </a:p>
          <a:p>
            <a:r>
              <a:rPr lang="es-ES" dirty="0">
                <a:latin typeface="Calibri"/>
                <a:cs typeface="Calibri"/>
              </a:rPr>
              <a:t>QZ </a:t>
            </a:r>
            <a:r>
              <a:rPr lang="mr-IN" dirty="0">
                <a:latin typeface="Calibri"/>
                <a:cs typeface="Calibri"/>
              </a:rPr>
              <a:t>–</a:t>
            </a:r>
            <a:r>
              <a:rPr lang="es-ES" dirty="0">
                <a:latin typeface="Calibri"/>
                <a:cs typeface="Calibri"/>
              </a:rPr>
              <a:t> Cuarzo</a:t>
            </a:r>
          </a:p>
          <a:p>
            <a:endParaRPr lang="es-ES" dirty="0">
              <a:latin typeface="Calibri"/>
              <a:cs typeface="Calibri"/>
            </a:endParaRPr>
          </a:p>
        </p:txBody>
      </p:sp>
      <p:sp>
        <p:nvSpPr>
          <p:cNvPr id="14" name="Forma libre 13"/>
          <p:cNvSpPr/>
          <p:nvPr/>
        </p:nvSpPr>
        <p:spPr>
          <a:xfrm flipV="1">
            <a:off x="4059767" y="5326381"/>
            <a:ext cx="613833" cy="45719"/>
          </a:xfrm>
          <a:custGeom>
            <a:avLst/>
            <a:gdLst>
              <a:gd name="connsiteX0" fmla="*/ 0 w 5223933"/>
              <a:gd name="connsiteY0" fmla="*/ 0 h 1778000"/>
              <a:gd name="connsiteX1" fmla="*/ 889000 w 5223933"/>
              <a:gd name="connsiteY1" fmla="*/ 364067 h 1778000"/>
              <a:gd name="connsiteX2" fmla="*/ 2142066 w 5223933"/>
              <a:gd name="connsiteY2" fmla="*/ 762000 h 1778000"/>
              <a:gd name="connsiteX3" fmla="*/ 3496733 w 5223933"/>
              <a:gd name="connsiteY3" fmla="*/ 1143000 h 1778000"/>
              <a:gd name="connsiteX4" fmla="*/ 4385733 w 5223933"/>
              <a:gd name="connsiteY4" fmla="*/ 1456267 h 1778000"/>
              <a:gd name="connsiteX5" fmla="*/ 5223933 w 5223933"/>
              <a:gd name="connsiteY5" fmla="*/ 1778000 h 177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23933" h="1778000">
                <a:moveTo>
                  <a:pt x="0" y="0"/>
                </a:moveTo>
                <a:cubicBezTo>
                  <a:pt x="265994" y="118533"/>
                  <a:pt x="531989" y="237067"/>
                  <a:pt x="889000" y="364067"/>
                </a:cubicBezTo>
                <a:cubicBezTo>
                  <a:pt x="1246011" y="491067"/>
                  <a:pt x="1707444" y="632178"/>
                  <a:pt x="2142066" y="762000"/>
                </a:cubicBezTo>
                <a:cubicBezTo>
                  <a:pt x="2576688" y="891822"/>
                  <a:pt x="3122789" y="1027289"/>
                  <a:pt x="3496733" y="1143000"/>
                </a:cubicBezTo>
                <a:cubicBezTo>
                  <a:pt x="3870677" y="1258711"/>
                  <a:pt x="4097866" y="1350434"/>
                  <a:pt x="4385733" y="1456267"/>
                </a:cubicBezTo>
                <a:cubicBezTo>
                  <a:pt x="4673600" y="1562100"/>
                  <a:pt x="5223933" y="1778000"/>
                  <a:pt x="5223933" y="1778000"/>
                </a:cubicBezTo>
              </a:path>
            </a:pathLst>
          </a:custGeom>
          <a:ln w="38100" cmpd="sng">
            <a:solidFill>
              <a:srgbClr val="FF0000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6511917" y="3067050"/>
            <a:ext cx="227648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Helvetica"/>
                <a:cs typeface="Helvetica"/>
              </a:rPr>
              <a:t>isograda</a:t>
            </a:r>
            <a:r>
              <a:rPr lang="en-US" sz="16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Helvetica"/>
                <a:cs typeface="Helvetica"/>
              </a:rPr>
              <a:t>que</a:t>
            </a:r>
            <a:r>
              <a:rPr lang="en-US" sz="16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Helvetica"/>
                <a:cs typeface="Helvetica"/>
              </a:rPr>
              <a:t>marca</a:t>
            </a:r>
            <a:r>
              <a:rPr lang="en-US" sz="1600" dirty="0">
                <a:solidFill>
                  <a:srgbClr val="000000"/>
                </a:solidFill>
                <a:latin typeface="Helvetica"/>
                <a:cs typeface="Helvetica"/>
              </a:rPr>
              <a:t> la </a:t>
            </a:r>
            <a:r>
              <a:rPr lang="en-US" sz="1600" dirty="0" err="1">
                <a:solidFill>
                  <a:srgbClr val="000000"/>
                </a:solidFill>
                <a:latin typeface="Helvetica"/>
                <a:cs typeface="Helvetica"/>
              </a:rPr>
              <a:t>aparición</a:t>
            </a:r>
            <a:r>
              <a:rPr lang="en-US" sz="1600" dirty="0">
                <a:solidFill>
                  <a:srgbClr val="000000"/>
                </a:solidFill>
                <a:latin typeface="Helvetica"/>
                <a:cs typeface="Helvetica"/>
              </a:rPr>
              <a:t> de </a:t>
            </a:r>
            <a:r>
              <a:rPr lang="en-US" sz="1600" dirty="0" err="1">
                <a:solidFill>
                  <a:srgbClr val="000000"/>
                </a:solidFill>
                <a:latin typeface="Helvetica"/>
                <a:cs typeface="Helvetica"/>
              </a:rPr>
              <a:t>biotita</a:t>
            </a:r>
            <a:endParaRPr lang="en-US" sz="16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60" name="Picture 8" descr="Untitl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563" y="282575"/>
            <a:ext cx="4951412" cy="6318250"/>
          </a:xfrm>
          <a:prstGeom prst="rect">
            <a:avLst/>
          </a:prstGeom>
          <a:noFill/>
        </p:spPr>
      </p:pic>
      <p:sp>
        <p:nvSpPr>
          <p:cNvPr id="49177" name="Text Box 25"/>
          <p:cNvSpPr txBox="1">
            <a:spLocks noChangeArrowheads="1"/>
          </p:cNvSpPr>
          <p:nvPr/>
        </p:nvSpPr>
        <p:spPr bwMode="auto">
          <a:xfrm>
            <a:off x="669925" y="3494088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49178" name="Text Box 26"/>
          <p:cNvSpPr txBox="1">
            <a:spLocks noChangeArrowheads="1"/>
          </p:cNvSpPr>
          <p:nvPr/>
        </p:nvSpPr>
        <p:spPr bwMode="auto">
          <a:xfrm>
            <a:off x="4622800" y="3494088"/>
            <a:ext cx="412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Helvetica"/>
                <a:cs typeface="Helvetica"/>
              </a:rPr>
              <a:t>A</a:t>
            </a:r>
            <a:r>
              <a:rPr lang="en-US" altLang="ja-JP">
                <a:latin typeface="Helvetica"/>
                <a:cs typeface="Helvetica"/>
              </a:rPr>
              <a:t>'</a:t>
            </a:r>
            <a:endParaRPr lang="en-US">
              <a:latin typeface="Helvetica"/>
              <a:cs typeface="Helvetica"/>
            </a:endParaRPr>
          </a:p>
        </p:txBody>
      </p:sp>
      <p:cxnSp>
        <p:nvCxnSpPr>
          <p:cNvPr id="3" name="Conector recto 2"/>
          <p:cNvCxnSpPr/>
          <p:nvPr/>
        </p:nvCxnSpPr>
        <p:spPr bwMode="auto">
          <a:xfrm>
            <a:off x="4411134" y="262467"/>
            <a:ext cx="0" cy="598593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B0E1A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Conector recto 21"/>
          <p:cNvCxnSpPr/>
          <p:nvPr/>
        </p:nvCxnSpPr>
        <p:spPr bwMode="auto">
          <a:xfrm>
            <a:off x="4411128" y="253994"/>
            <a:ext cx="0" cy="838206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5729287" y="2906713"/>
            <a:ext cx="321574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Las </a:t>
            </a:r>
            <a:r>
              <a:rPr lang="en-US" sz="1600" dirty="0" err="1">
                <a:solidFill>
                  <a:srgbClr val="0000FF"/>
                </a:solidFill>
                <a:latin typeface="Helvetica"/>
                <a:cs typeface="Helvetica"/>
              </a:rPr>
              <a:t>isogradas</a:t>
            </a:r>
            <a:r>
              <a:rPr lang="en-US" sz="1600" dirty="0">
                <a:latin typeface="Helvetica"/>
                <a:ea typeface="ＭＳ Ｐゴシック" charset="-128"/>
                <a:cs typeface="Helvetica"/>
              </a:rPr>
              <a:t> </a:t>
            </a:r>
            <a:r>
              <a:rPr lang="en-US" sz="1600" dirty="0" err="1">
                <a:latin typeface="Helvetica"/>
                <a:ea typeface="ＭＳ Ｐゴシック" charset="-128"/>
                <a:cs typeface="Helvetica"/>
              </a:rPr>
              <a:t>separan</a:t>
            </a:r>
            <a:r>
              <a:rPr lang="en-US" sz="1600" dirty="0">
                <a:latin typeface="Helvetica"/>
                <a:ea typeface="ＭＳ Ｐゴシック" charset="-128"/>
                <a:cs typeface="Helvetica"/>
              </a:rPr>
              <a:t> </a:t>
            </a:r>
            <a:r>
              <a:rPr lang="en-US" sz="1600" dirty="0" err="1">
                <a:latin typeface="Helvetica"/>
                <a:ea typeface="ＭＳ Ｐゴシック" charset="-128"/>
                <a:cs typeface="Helvetica"/>
              </a:rPr>
              <a:t>distintos</a:t>
            </a:r>
            <a:r>
              <a:rPr lang="en-US" sz="1600" dirty="0">
                <a:latin typeface="Helvetica"/>
                <a:ea typeface="ＭＳ Ｐゴシック" charset="-128"/>
                <a:cs typeface="Helvetica"/>
              </a:rPr>
              <a:t> </a:t>
            </a:r>
            <a:r>
              <a:rPr lang="en-US" altLang="ja-JP" sz="1600" dirty="0" err="1">
                <a:latin typeface="Helvetica"/>
                <a:ea typeface="ＭＳ Ｐゴシック" charset="-128"/>
                <a:cs typeface="Helvetica"/>
              </a:rPr>
              <a:t>minerales</a:t>
            </a:r>
            <a:r>
              <a:rPr lang="en-US" altLang="ja-JP" sz="1600" dirty="0">
                <a:latin typeface="Helvetica"/>
                <a:ea typeface="ＭＳ Ｐゴシック" charset="-128"/>
                <a:cs typeface="Helvetica"/>
              </a:rPr>
              <a:t> </a:t>
            </a:r>
            <a:r>
              <a:rPr lang="en-US" altLang="ja-JP" sz="1600" dirty="0" err="1">
                <a:latin typeface="Helvetica"/>
                <a:ea typeface="ＭＳ Ｐゴシック" charset="-128"/>
                <a:cs typeface="Helvetica"/>
              </a:rPr>
              <a:t>índice</a:t>
            </a:r>
            <a:r>
              <a:rPr lang="en-US" altLang="ja-JP" sz="1600" dirty="0">
                <a:latin typeface="Helvetica"/>
                <a:ea typeface="ＭＳ Ｐゴシック" charset="-128"/>
                <a:cs typeface="Helvetica"/>
              </a:rPr>
              <a:t> </a:t>
            </a:r>
            <a:r>
              <a:rPr lang="en-US" altLang="ja-JP" sz="1600" dirty="0" err="1">
                <a:latin typeface="Helvetica"/>
                <a:ea typeface="ＭＳ Ｐゴシック" charset="-128"/>
                <a:cs typeface="Helvetica"/>
              </a:rPr>
              <a:t>hallados</a:t>
            </a:r>
            <a:r>
              <a:rPr lang="en-US" altLang="ja-JP" sz="1600" dirty="0">
                <a:latin typeface="Helvetica"/>
                <a:ea typeface="ＭＳ Ｐゴシック" charset="-128"/>
                <a:cs typeface="Helvetica"/>
              </a:rPr>
              <a:t> en </a:t>
            </a:r>
            <a:r>
              <a:rPr lang="en-US" altLang="ja-JP" sz="1600" dirty="0" err="1">
                <a:latin typeface="Helvetica"/>
                <a:ea typeface="ＭＳ Ｐゴシック" charset="-128"/>
                <a:cs typeface="Helvetica"/>
              </a:rPr>
              <a:t>las</a:t>
            </a:r>
            <a:r>
              <a:rPr lang="en-US" altLang="ja-JP" sz="1600" dirty="0">
                <a:latin typeface="Helvetica"/>
                <a:ea typeface="ＭＳ Ｐゴシック" charset="-128"/>
                <a:cs typeface="Helvetica"/>
              </a:rPr>
              <a:t> </a:t>
            </a:r>
            <a:r>
              <a:rPr lang="en-US" altLang="ja-JP" sz="1600" dirty="0" err="1">
                <a:latin typeface="Helvetica"/>
                <a:ea typeface="ＭＳ Ｐゴシック" charset="-128"/>
                <a:cs typeface="Helvetica"/>
              </a:rPr>
              <a:t>metapelitas</a:t>
            </a:r>
            <a:r>
              <a:rPr lang="en-US" altLang="ja-JP" sz="1600" dirty="0">
                <a:latin typeface="Helvetica"/>
                <a:ea typeface="ＭＳ Ｐゴシック" charset="-128"/>
                <a:cs typeface="Helvetica"/>
              </a:rPr>
              <a:t> de </a:t>
            </a:r>
            <a:r>
              <a:rPr lang="en-US" altLang="ja-JP" sz="1600" dirty="0" err="1">
                <a:latin typeface="Helvetica"/>
                <a:ea typeface="ＭＳ Ｐゴシック" charset="-128"/>
                <a:cs typeface="Helvetica"/>
              </a:rPr>
              <a:t>esta</a:t>
            </a:r>
            <a:r>
              <a:rPr lang="en-US" altLang="ja-JP" sz="1600" dirty="0">
                <a:latin typeface="Helvetica"/>
                <a:ea typeface="ＭＳ Ｐゴシック" charset="-128"/>
                <a:cs typeface="Helvetica"/>
              </a:rPr>
              <a:t> </a:t>
            </a:r>
            <a:r>
              <a:rPr lang="en-US" altLang="ja-JP" sz="1600" dirty="0" err="1">
                <a:latin typeface="Helvetica"/>
                <a:ea typeface="ＭＳ Ｐゴシック" charset="-128"/>
                <a:cs typeface="Helvetica"/>
              </a:rPr>
              <a:t>región</a:t>
            </a:r>
            <a:r>
              <a:rPr lang="en-US" altLang="ja-JP" sz="1600" dirty="0">
                <a:latin typeface="Helvetica"/>
                <a:ea typeface="ＭＳ Ｐゴシック" charset="-128"/>
                <a:cs typeface="Helvetica"/>
              </a:rPr>
              <a:t> (no en el </a:t>
            </a:r>
            <a:r>
              <a:rPr lang="en-US" altLang="ja-JP" sz="1600" dirty="0" err="1">
                <a:latin typeface="Helvetica"/>
                <a:ea typeface="ＭＳ Ｐゴシック" charset="-128"/>
                <a:cs typeface="Helvetica"/>
              </a:rPr>
              <a:t>marmol</a:t>
            </a:r>
            <a:r>
              <a:rPr lang="en-US" altLang="ja-JP" sz="1600" dirty="0">
                <a:latin typeface="Helvetica"/>
                <a:ea typeface="ＭＳ Ｐゴシック" charset="-128"/>
                <a:cs typeface="Helvetica"/>
              </a:rPr>
              <a:t>)</a:t>
            </a:r>
          </a:p>
          <a:p>
            <a:endParaRPr lang="en-US" altLang="ja-JP" sz="1600" dirty="0">
              <a:latin typeface="Helvetica"/>
              <a:ea typeface="ＭＳ Ｐゴシック" charset="-128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altLang="ja-JP" sz="1600" dirty="0" err="1">
                <a:latin typeface="Helvetica"/>
                <a:ea typeface="ＭＳ Ｐゴシック" charset="-128"/>
                <a:cs typeface="Helvetica"/>
              </a:rPr>
              <a:t>cloritoide</a:t>
            </a:r>
            <a:endParaRPr lang="en-US" altLang="ja-JP" sz="1600" dirty="0">
              <a:latin typeface="Helvetica"/>
              <a:ea typeface="ＭＳ Ｐゴシック" charset="-128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altLang="ja-JP" sz="1600" dirty="0" err="1">
                <a:latin typeface="Helvetica"/>
                <a:ea typeface="ＭＳ Ｐゴシック" charset="-128"/>
                <a:cs typeface="Helvetica"/>
              </a:rPr>
              <a:t>granate</a:t>
            </a:r>
            <a:endParaRPr lang="en-US" altLang="ja-JP" sz="1600" dirty="0">
              <a:latin typeface="Helvetica"/>
              <a:ea typeface="ＭＳ Ｐゴシック" charset="-128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altLang="ja-JP" sz="1600" dirty="0" err="1">
                <a:latin typeface="Helvetica"/>
                <a:ea typeface="ＭＳ Ｐゴシック" charset="-128"/>
                <a:cs typeface="Helvetica"/>
              </a:rPr>
              <a:t>estaurolita</a:t>
            </a:r>
            <a:endParaRPr lang="en-US" altLang="ja-JP" sz="1600" dirty="0">
              <a:latin typeface="Helvetica"/>
              <a:ea typeface="ＭＳ Ｐゴシック" charset="-128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altLang="ja-JP" sz="1600" dirty="0" err="1">
                <a:latin typeface="Helvetica"/>
                <a:ea typeface="ＭＳ Ｐゴシック" charset="-128"/>
                <a:cs typeface="Helvetica"/>
              </a:rPr>
              <a:t>kyanita</a:t>
            </a:r>
            <a:r>
              <a:rPr lang="en-US" altLang="ja-JP" sz="1600" dirty="0">
                <a:latin typeface="Helvetica"/>
                <a:ea typeface="ＭＳ Ｐゴシック" charset="-128"/>
                <a:cs typeface="Helvetica"/>
              </a:rPr>
              <a:t> (=</a:t>
            </a:r>
            <a:r>
              <a:rPr lang="en-US" altLang="ja-JP" sz="1600" dirty="0" err="1">
                <a:latin typeface="Helvetica"/>
                <a:ea typeface="ＭＳ Ｐゴシック" charset="-128"/>
                <a:cs typeface="Helvetica"/>
              </a:rPr>
              <a:t>distena</a:t>
            </a:r>
            <a:r>
              <a:rPr lang="en-US" altLang="ja-JP" sz="1600" dirty="0">
                <a:latin typeface="Helvetica"/>
                <a:ea typeface="ＭＳ Ｐゴシック" charset="-128"/>
                <a:cs typeface="Helvetica"/>
              </a:rPr>
              <a:t>)</a:t>
            </a:r>
          </a:p>
          <a:p>
            <a:endParaRPr lang="en-US" altLang="ja-JP" sz="1600" dirty="0">
              <a:latin typeface="Helvetica"/>
              <a:ea typeface="ＭＳ Ｐゴシック" charset="-128"/>
              <a:cs typeface="Helvetica"/>
            </a:endParaRPr>
          </a:p>
          <a:p>
            <a:r>
              <a:rPr lang="en-US" altLang="ja-JP" sz="1600" dirty="0" err="1">
                <a:latin typeface="Helvetica"/>
                <a:ea typeface="ＭＳ Ｐゴシック" charset="-128"/>
                <a:cs typeface="Helvetica"/>
              </a:rPr>
              <a:t>Estos</a:t>
            </a:r>
            <a:r>
              <a:rPr lang="en-US" altLang="ja-JP" sz="1600" dirty="0">
                <a:latin typeface="Helvetica"/>
                <a:ea typeface="ＭＳ Ｐゴシック" charset="-128"/>
                <a:cs typeface="Helvetica"/>
              </a:rPr>
              <a:t> </a:t>
            </a:r>
            <a:r>
              <a:rPr lang="en-US" altLang="ja-JP" sz="1600" dirty="0" err="1">
                <a:latin typeface="Helvetica"/>
                <a:ea typeface="ＭＳ Ｐゴシック" charset="-128"/>
                <a:cs typeface="Helvetica"/>
              </a:rPr>
              <a:t>minerales</a:t>
            </a:r>
            <a:r>
              <a:rPr lang="en-US" altLang="ja-JP" sz="1600" dirty="0">
                <a:latin typeface="Helvetica"/>
                <a:ea typeface="ＭＳ Ｐゴシック" charset="-128"/>
                <a:cs typeface="Helvetica"/>
              </a:rPr>
              <a:t> </a:t>
            </a:r>
            <a:r>
              <a:rPr lang="en-US" altLang="ja-JP" sz="1600" dirty="0" err="1">
                <a:latin typeface="Helvetica"/>
                <a:ea typeface="ＭＳ Ｐゴシック" charset="-128"/>
                <a:cs typeface="Helvetica"/>
              </a:rPr>
              <a:t>indican</a:t>
            </a:r>
            <a:r>
              <a:rPr lang="en-US" altLang="ja-JP" sz="1600" dirty="0">
                <a:latin typeface="Helvetica"/>
                <a:ea typeface="ＭＳ Ｐゴシック" charset="-128"/>
                <a:cs typeface="Helvetica"/>
              </a:rPr>
              <a:t> un </a:t>
            </a:r>
            <a:r>
              <a:rPr lang="en-US" altLang="ja-JP" sz="1600" dirty="0" err="1">
                <a:latin typeface="Helvetica"/>
                <a:ea typeface="ＭＳ Ｐゴシック" charset="-128"/>
                <a:cs typeface="Helvetica"/>
              </a:rPr>
              <a:t>aumento</a:t>
            </a:r>
            <a:r>
              <a:rPr lang="en-US" altLang="ja-JP" sz="1600" dirty="0">
                <a:latin typeface="Helvetica"/>
                <a:ea typeface="ＭＳ Ｐゴシック" charset="-128"/>
                <a:cs typeface="Helvetica"/>
              </a:rPr>
              <a:t> de </a:t>
            </a:r>
            <a:r>
              <a:rPr lang="en-US" altLang="ja-JP" sz="1600" dirty="0" err="1">
                <a:solidFill>
                  <a:srgbClr val="FF0000"/>
                </a:solidFill>
                <a:latin typeface="Helvetica"/>
                <a:ea typeface="ＭＳ Ｐゴシック" charset="-128"/>
                <a:cs typeface="Helvetica"/>
              </a:rPr>
              <a:t>grado</a:t>
            </a:r>
            <a:r>
              <a:rPr lang="en-US" altLang="ja-JP" sz="1600" dirty="0">
                <a:solidFill>
                  <a:srgbClr val="FF0000"/>
                </a:solidFill>
                <a:latin typeface="Helvetica"/>
                <a:ea typeface="ＭＳ Ｐゴシック" charset="-128"/>
                <a:cs typeface="Helvetica"/>
              </a:rPr>
              <a:t> </a:t>
            </a:r>
            <a:r>
              <a:rPr lang="en-US" altLang="ja-JP" sz="1600" dirty="0" err="1">
                <a:solidFill>
                  <a:srgbClr val="FF0000"/>
                </a:solidFill>
                <a:latin typeface="Helvetica"/>
                <a:ea typeface="ＭＳ Ｐゴシック" charset="-128"/>
                <a:cs typeface="Helvetica"/>
              </a:rPr>
              <a:t>metamorfico</a:t>
            </a:r>
            <a:r>
              <a:rPr lang="en-US" altLang="ja-JP" sz="1600" dirty="0">
                <a:latin typeface="Helvetica"/>
                <a:ea typeface="ＭＳ Ｐゴシック" charset="-128"/>
                <a:cs typeface="Helvetica"/>
              </a:rPr>
              <a:t> </a:t>
            </a:r>
            <a:r>
              <a:rPr lang="en-US" altLang="ja-JP" sz="1600" dirty="0" err="1">
                <a:latin typeface="Helvetica"/>
                <a:ea typeface="ＭＳ Ｐゴシック" charset="-128"/>
                <a:cs typeface="Helvetica"/>
              </a:rPr>
              <a:t>hacia</a:t>
            </a:r>
            <a:r>
              <a:rPr lang="en-US" altLang="ja-JP" sz="1600" dirty="0">
                <a:latin typeface="Helvetica"/>
                <a:ea typeface="ＭＳ Ｐゴシック" charset="-128"/>
                <a:cs typeface="Helvetica"/>
              </a:rPr>
              <a:t> el </a:t>
            </a:r>
            <a:r>
              <a:rPr lang="en-US" altLang="ja-JP" sz="1600" dirty="0" err="1">
                <a:latin typeface="Helvetica"/>
                <a:ea typeface="ＭＳ Ｐゴシック" charset="-128"/>
                <a:cs typeface="Helvetica"/>
              </a:rPr>
              <a:t>centro</a:t>
            </a:r>
            <a:r>
              <a:rPr lang="en-US" altLang="ja-JP" sz="1600" dirty="0">
                <a:latin typeface="Helvetica"/>
                <a:ea typeface="ＭＳ Ｐゴシック" charset="-128"/>
                <a:cs typeface="Helvetica"/>
              </a:rPr>
              <a:t> del domo </a:t>
            </a:r>
            <a:r>
              <a:rPr lang="en-US" altLang="ja-JP" sz="1600" dirty="0" err="1">
                <a:latin typeface="Helvetica"/>
                <a:ea typeface="ＭＳ Ｐゴシック" charset="-128"/>
                <a:cs typeface="Helvetica"/>
              </a:rPr>
              <a:t>donde</a:t>
            </a:r>
            <a:r>
              <a:rPr lang="en-US" altLang="ja-JP" sz="1600" dirty="0">
                <a:latin typeface="Helvetica"/>
                <a:ea typeface="ＭＳ Ｐゴシック" charset="-128"/>
                <a:cs typeface="Helvetica"/>
              </a:rPr>
              <a:t> </a:t>
            </a:r>
            <a:r>
              <a:rPr lang="en-US" altLang="ja-JP" sz="1600" dirty="0" err="1">
                <a:latin typeface="Helvetica"/>
                <a:ea typeface="ＭＳ Ｐゴシック" charset="-128"/>
                <a:cs typeface="Helvetica"/>
              </a:rPr>
              <a:t>aflora</a:t>
            </a:r>
            <a:r>
              <a:rPr lang="en-US" altLang="ja-JP" sz="1600" dirty="0">
                <a:latin typeface="Helvetica"/>
                <a:ea typeface="ＭＳ Ｐゴシック" charset="-128"/>
                <a:cs typeface="Helvetica"/>
              </a:rPr>
              <a:t> un </a:t>
            </a:r>
            <a:r>
              <a:rPr lang="en-US" altLang="ja-JP" sz="1600" dirty="0" err="1">
                <a:latin typeface="Helvetica"/>
                <a:ea typeface="ＭＳ Ｐゴシック" charset="-128"/>
                <a:cs typeface="Helvetica"/>
              </a:rPr>
              <a:t>ortogneis</a:t>
            </a:r>
            <a:r>
              <a:rPr lang="en-US" altLang="ja-JP" sz="1600" dirty="0">
                <a:latin typeface="Helvetica"/>
                <a:ea typeface="ＭＳ Ｐゴシック" charset="-128"/>
                <a:cs typeface="Helvetica"/>
              </a:rPr>
              <a:t> (</a:t>
            </a:r>
            <a:r>
              <a:rPr lang="en-US" altLang="ja-JP" sz="1600" dirty="0" err="1">
                <a:latin typeface="Helvetica"/>
                <a:ea typeface="ＭＳ Ｐゴシック" charset="-128"/>
                <a:cs typeface="Helvetica"/>
              </a:rPr>
              <a:t>granito</a:t>
            </a:r>
            <a:r>
              <a:rPr lang="en-US" altLang="ja-JP" sz="1600" dirty="0">
                <a:latin typeface="Helvetica"/>
                <a:ea typeface="ＭＳ Ｐゴシック" charset="-128"/>
                <a:cs typeface="Helvetica"/>
              </a:rPr>
              <a:t> </a:t>
            </a:r>
            <a:r>
              <a:rPr lang="en-US" altLang="ja-JP" sz="1600" dirty="0" err="1">
                <a:latin typeface="Helvetica"/>
                <a:ea typeface="ＭＳ Ｐゴシック" charset="-128"/>
                <a:cs typeface="Helvetica"/>
              </a:rPr>
              <a:t>metamorfizado</a:t>
            </a:r>
            <a:r>
              <a:rPr lang="en-US" altLang="ja-JP" sz="1600" dirty="0">
                <a:latin typeface="Helvetica"/>
                <a:ea typeface="ＭＳ Ｐゴシック" charset="-128"/>
                <a:cs typeface="Helvetica"/>
              </a:rPr>
              <a:t>)</a:t>
            </a:r>
          </a:p>
        </p:txBody>
      </p:sp>
      <p:grpSp>
        <p:nvGrpSpPr>
          <p:cNvPr id="7" name="Agrupar 6"/>
          <p:cNvGrpSpPr/>
          <p:nvPr/>
        </p:nvGrpSpPr>
        <p:grpSpPr>
          <a:xfrm>
            <a:off x="4499505" y="422275"/>
            <a:ext cx="4541837" cy="1809750"/>
            <a:chOff x="4567238" y="15875"/>
            <a:chExt cx="4541837" cy="1809750"/>
          </a:xfrm>
        </p:grpSpPr>
        <p:pic>
          <p:nvPicPr>
            <p:cNvPr id="49165" name="Picture 13" descr="Ghandar Dome isograds"/>
            <p:cNvPicPr>
              <a:picLocks noChangeAspect="1" noChangeArrowheads="1"/>
            </p:cNvPicPr>
            <p:nvPr/>
          </p:nvPicPr>
          <p:blipFill>
            <a:blip r:embed="rId4"/>
            <a:srcRect l="1648" t="18105" r="2747" b="23442"/>
            <a:stretch>
              <a:fillRect/>
            </a:stretch>
          </p:blipFill>
          <p:spPr bwMode="auto">
            <a:xfrm>
              <a:off x="4603750" y="663575"/>
              <a:ext cx="4421188" cy="1162050"/>
            </a:xfrm>
            <a:prstGeom prst="rect">
              <a:avLst/>
            </a:prstGeom>
            <a:noFill/>
            <a:ln w="76200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49166" name="Freeform 14"/>
            <p:cNvSpPr>
              <a:spLocks/>
            </p:cNvSpPr>
            <p:nvPr/>
          </p:nvSpPr>
          <p:spPr bwMode="auto">
            <a:xfrm>
              <a:off x="6342063" y="534988"/>
              <a:ext cx="1244600" cy="625475"/>
            </a:xfrm>
            <a:custGeom>
              <a:avLst/>
              <a:gdLst/>
              <a:ahLst/>
              <a:cxnLst>
                <a:cxn ang="0">
                  <a:pos x="0" y="212"/>
                </a:cxn>
                <a:cxn ang="0">
                  <a:pos x="197" y="58"/>
                </a:cxn>
                <a:cxn ang="0">
                  <a:pos x="453" y="15"/>
                </a:cxn>
                <a:cxn ang="0">
                  <a:pos x="672" y="148"/>
                </a:cxn>
                <a:cxn ang="0">
                  <a:pos x="784" y="394"/>
                </a:cxn>
              </a:cxnLst>
              <a:rect l="0" t="0" r="r" b="b"/>
              <a:pathLst>
                <a:path w="784" h="394">
                  <a:moveTo>
                    <a:pt x="0" y="212"/>
                  </a:moveTo>
                  <a:cubicBezTo>
                    <a:pt x="61" y="151"/>
                    <a:pt x="122" y="91"/>
                    <a:pt x="197" y="58"/>
                  </a:cubicBezTo>
                  <a:cubicBezTo>
                    <a:pt x="272" y="25"/>
                    <a:pt x="374" y="0"/>
                    <a:pt x="453" y="15"/>
                  </a:cubicBezTo>
                  <a:cubicBezTo>
                    <a:pt x="532" y="30"/>
                    <a:pt x="617" y="85"/>
                    <a:pt x="672" y="148"/>
                  </a:cubicBezTo>
                  <a:cubicBezTo>
                    <a:pt x="727" y="211"/>
                    <a:pt x="755" y="302"/>
                    <a:pt x="784" y="394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67" name="Freeform 15"/>
            <p:cNvSpPr>
              <a:spLocks/>
            </p:cNvSpPr>
            <p:nvPr/>
          </p:nvSpPr>
          <p:spPr bwMode="auto">
            <a:xfrm>
              <a:off x="5926138" y="238125"/>
              <a:ext cx="1851025" cy="836613"/>
            </a:xfrm>
            <a:custGeom>
              <a:avLst/>
              <a:gdLst/>
              <a:ahLst/>
              <a:cxnLst>
                <a:cxn ang="0">
                  <a:pos x="0" y="463"/>
                </a:cxn>
                <a:cxn ang="0">
                  <a:pos x="198" y="229"/>
                </a:cxn>
                <a:cxn ang="0">
                  <a:pos x="496" y="47"/>
                </a:cxn>
                <a:cxn ang="0">
                  <a:pos x="715" y="21"/>
                </a:cxn>
                <a:cxn ang="0">
                  <a:pos x="1014" y="170"/>
                </a:cxn>
                <a:cxn ang="0">
                  <a:pos x="1142" y="421"/>
                </a:cxn>
                <a:cxn ang="0">
                  <a:pos x="1158" y="527"/>
                </a:cxn>
              </a:cxnLst>
              <a:rect l="0" t="0" r="r" b="b"/>
              <a:pathLst>
                <a:path w="1166" h="527">
                  <a:moveTo>
                    <a:pt x="0" y="463"/>
                  </a:moveTo>
                  <a:cubicBezTo>
                    <a:pt x="57" y="380"/>
                    <a:pt x="115" y="298"/>
                    <a:pt x="198" y="229"/>
                  </a:cubicBezTo>
                  <a:cubicBezTo>
                    <a:pt x="281" y="160"/>
                    <a:pt x="410" y="82"/>
                    <a:pt x="496" y="47"/>
                  </a:cubicBezTo>
                  <a:cubicBezTo>
                    <a:pt x="582" y="12"/>
                    <a:pt x="629" y="0"/>
                    <a:pt x="715" y="21"/>
                  </a:cubicBezTo>
                  <a:cubicBezTo>
                    <a:pt x="801" y="42"/>
                    <a:pt x="943" y="104"/>
                    <a:pt x="1014" y="170"/>
                  </a:cubicBezTo>
                  <a:cubicBezTo>
                    <a:pt x="1085" y="236"/>
                    <a:pt x="1118" y="362"/>
                    <a:pt x="1142" y="421"/>
                  </a:cubicBezTo>
                  <a:cubicBezTo>
                    <a:pt x="1166" y="480"/>
                    <a:pt x="1162" y="503"/>
                    <a:pt x="1158" y="527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68" name="Freeform 16"/>
            <p:cNvSpPr>
              <a:spLocks/>
            </p:cNvSpPr>
            <p:nvPr/>
          </p:nvSpPr>
          <p:spPr bwMode="auto">
            <a:xfrm>
              <a:off x="5664200" y="15875"/>
              <a:ext cx="2243138" cy="1025525"/>
            </a:xfrm>
            <a:custGeom>
              <a:avLst/>
              <a:gdLst/>
              <a:ahLst/>
              <a:cxnLst>
                <a:cxn ang="0">
                  <a:pos x="0" y="646"/>
                </a:cxn>
                <a:cxn ang="0">
                  <a:pos x="229" y="342"/>
                </a:cxn>
                <a:cxn ang="0">
                  <a:pos x="667" y="49"/>
                </a:cxn>
                <a:cxn ang="0">
                  <a:pos x="1072" y="49"/>
                </a:cxn>
                <a:cxn ang="0">
                  <a:pos x="1312" y="257"/>
                </a:cxn>
                <a:cxn ang="0">
                  <a:pos x="1392" y="443"/>
                </a:cxn>
                <a:cxn ang="0">
                  <a:pos x="1413" y="571"/>
                </a:cxn>
              </a:cxnLst>
              <a:rect l="0" t="0" r="r" b="b"/>
              <a:pathLst>
                <a:path w="1413" h="646">
                  <a:moveTo>
                    <a:pt x="0" y="646"/>
                  </a:moveTo>
                  <a:cubicBezTo>
                    <a:pt x="59" y="543"/>
                    <a:pt x="118" y="441"/>
                    <a:pt x="229" y="342"/>
                  </a:cubicBezTo>
                  <a:cubicBezTo>
                    <a:pt x="340" y="243"/>
                    <a:pt x="527" y="98"/>
                    <a:pt x="667" y="49"/>
                  </a:cubicBezTo>
                  <a:cubicBezTo>
                    <a:pt x="807" y="0"/>
                    <a:pt x="965" y="14"/>
                    <a:pt x="1072" y="49"/>
                  </a:cubicBezTo>
                  <a:cubicBezTo>
                    <a:pt x="1179" y="84"/>
                    <a:pt x="1259" y="191"/>
                    <a:pt x="1312" y="257"/>
                  </a:cubicBezTo>
                  <a:cubicBezTo>
                    <a:pt x="1365" y="323"/>
                    <a:pt x="1375" y="391"/>
                    <a:pt x="1392" y="443"/>
                  </a:cubicBezTo>
                  <a:cubicBezTo>
                    <a:pt x="1409" y="495"/>
                    <a:pt x="1411" y="533"/>
                    <a:pt x="1413" y="571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71" name="Text Box 19"/>
            <p:cNvSpPr txBox="1">
              <a:spLocks noChangeArrowheads="1"/>
            </p:cNvSpPr>
            <p:nvPr/>
          </p:nvSpPr>
          <p:spPr bwMode="auto">
            <a:xfrm>
              <a:off x="4686300" y="344488"/>
              <a:ext cx="7620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i="1" dirty="0" err="1"/>
                <a:t>Oeste</a:t>
              </a:r>
              <a:endParaRPr lang="en-US" dirty="0"/>
            </a:p>
          </p:txBody>
        </p:sp>
        <p:sp>
          <p:nvSpPr>
            <p:cNvPr id="49172" name="Text Box 20"/>
            <p:cNvSpPr txBox="1">
              <a:spLocks noChangeArrowheads="1"/>
            </p:cNvSpPr>
            <p:nvPr/>
          </p:nvSpPr>
          <p:spPr bwMode="auto">
            <a:xfrm>
              <a:off x="8488363" y="344488"/>
              <a:ext cx="620712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i="1"/>
                <a:t>Este</a:t>
              </a:r>
              <a:endParaRPr lang="en-US"/>
            </a:p>
          </p:txBody>
        </p:sp>
        <p:sp>
          <p:nvSpPr>
            <p:cNvPr id="49179" name="Text Box 27"/>
            <p:cNvSpPr txBox="1">
              <a:spLocks noChangeArrowheads="1"/>
            </p:cNvSpPr>
            <p:nvPr/>
          </p:nvSpPr>
          <p:spPr bwMode="auto">
            <a:xfrm>
              <a:off x="8685213" y="1322388"/>
              <a:ext cx="4127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A</a:t>
              </a:r>
              <a:r>
                <a:rPr lang="en-US" altLang="ja-JP"/>
                <a:t>'</a:t>
              </a:r>
              <a:endParaRPr lang="en-US"/>
            </a:p>
          </p:txBody>
        </p:sp>
        <p:sp>
          <p:nvSpPr>
            <p:cNvPr id="49180" name="Text Box 28"/>
            <p:cNvSpPr txBox="1">
              <a:spLocks noChangeArrowheads="1"/>
            </p:cNvSpPr>
            <p:nvPr/>
          </p:nvSpPr>
          <p:spPr bwMode="auto">
            <a:xfrm>
              <a:off x="4567238" y="1335088"/>
              <a:ext cx="3683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A</a:t>
              </a:r>
            </a:p>
          </p:txBody>
        </p:sp>
      </p:grpSp>
      <p:grpSp>
        <p:nvGrpSpPr>
          <p:cNvPr id="8" name="Agrupar 7"/>
          <p:cNvGrpSpPr/>
          <p:nvPr/>
        </p:nvGrpSpPr>
        <p:grpSpPr>
          <a:xfrm>
            <a:off x="754063" y="3352800"/>
            <a:ext cx="4267200" cy="160338"/>
            <a:chOff x="754063" y="3352800"/>
            <a:chExt cx="4267200" cy="160338"/>
          </a:xfrm>
        </p:grpSpPr>
        <p:sp>
          <p:nvSpPr>
            <p:cNvPr id="49175" name="Line 23"/>
            <p:cNvSpPr>
              <a:spLocks noChangeShapeType="1"/>
            </p:cNvSpPr>
            <p:nvPr/>
          </p:nvSpPr>
          <p:spPr bwMode="auto">
            <a:xfrm>
              <a:off x="754063" y="3352800"/>
              <a:ext cx="0" cy="160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76" name="Line 24"/>
            <p:cNvSpPr>
              <a:spLocks noChangeShapeType="1"/>
            </p:cNvSpPr>
            <p:nvPr/>
          </p:nvSpPr>
          <p:spPr bwMode="auto">
            <a:xfrm>
              <a:off x="5013325" y="3352800"/>
              <a:ext cx="0" cy="160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74" name="Line 22"/>
            <p:cNvSpPr>
              <a:spLocks noChangeShapeType="1"/>
            </p:cNvSpPr>
            <p:nvPr/>
          </p:nvSpPr>
          <p:spPr bwMode="auto">
            <a:xfrm>
              <a:off x="762000" y="3436938"/>
              <a:ext cx="425926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6292320" y="1607080"/>
            <a:ext cx="11879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latin typeface="Helvetica"/>
                <a:cs typeface="Helvetica"/>
              </a:rPr>
              <a:t>ortogneis</a:t>
            </a:r>
            <a:endParaRPr lang="en-US" altLang="ja-JP" sz="1600" dirty="0">
              <a:latin typeface="Helvetica"/>
              <a:ea typeface="ＭＳ Ｐゴシック" charset="-128"/>
              <a:cs typeface="Helvetica"/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5733520" y="2256423"/>
            <a:ext cx="14546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latin typeface="Helvetica"/>
                <a:cs typeface="Helvetica"/>
              </a:rPr>
              <a:t>metapelitas</a:t>
            </a:r>
            <a:endParaRPr lang="en-US" altLang="ja-JP" sz="1600" dirty="0">
              <a:latin typeface="Helvetica"/>
              <a:ea typeface="ＭＳ Ｐゴシック" charset="-128"/>
              <a:cs typeface="Helvetica"/>
            </a:endParaRPr>
          </a:p>
        </p:txBody>
      </p:sp>
      <p:cxnSp>
        <p:nvCxnSpPr>
          <p:cNvPr id="4" name="Conector recto de flecha 3"/>
          <p:cNvCxnSpPr/>
          <p:nvPr/>
        </p:nvCxnSpPr>
        <p:spPr bwMode="auto">
          <a:xfrm flipH="1" flipV="1">
            <a:off x="5041900" y="1689100"/>
            <a:ext cx="63500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Conector recto de flecha 25"/>
          <p:cNvCxnSpPr/>
          <p:nvPr/>
        </p:nvCxnSpPr>
        <p:spPr bwMode="auto">
          <a:xfrm flipH="1" flipV="1">
            <a:off x="5740400" y="1790700"/>
            <a:ext cx="152400" cy="5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Conector recto de flecha 28"/>
          <p:cNvCxnSpPr/>
          <p:nvPr/>
        </p:nvCxnSpPr>
        <p:spPr bwMode="auto">
          <a:xfrm flipH="1" flipV="1">
            <a:off x="8407400" y="2082800"/>
            <a:ext cx="114300" cy="3683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8260820" y="2370722"/>
            <a:ext cx="8831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latin typeface="Helvetica"/>
                <a:cs typeface="Helvetica"/>
              </a:rPr>
              <a:t>marmol</a:t>
            </a:r>
            <a:endParaRPr lang="en-US" altLang="ja-JP" sz="1600" dirty="0">
              <a:latin typeface="Helvetica"/>
              <a:ea typeface="ＭＳ Ｐゴシック" charset="-128"/>
              <a:cs typeface="Helvetic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CS_gneiss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4295775"/>
            <a:ext cx="3638550" cy="2416175"/>
          </a:xfrm>
          <a:prstGeom prst="rect">
            <a:avLst/>
          </a:prstGeom>
          <a:noFill/>
        </p:spPr>
      </p:pic>
      <p:pic>
        <p:nvPicPr>
          <p:cNvPr id="71685" name="Picture 5" descr="ortogn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1113"/>
            <a:ext cx="5119688" cy="6834187"/>
          </a:xfrm>
          <a:prstGeom prst="rect">
            <a:avLst/>
          </a:prstGeom>
          <a:noFill/>
        </p:spPr>
      </p:pic>
      <p:pic>
        <p:nvPicPr>
          <p:cNvPr id="71686" name="Picture 6" descr="ortogn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22888" y="1581150"/>
            <a:ext cx="3648075" cy="2579688"/>
          </a:xfrm>
          <a:prstGeom prst="rect">
            <a:avLst/>
          </a:prstGeom>
          <a:noFill/>
        </p:spPr>
      </p:pic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5564188" y="131763"/>
            <a:ext cx="174919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halkboard"/>
                <a:cs typeface="Chalkboard"/>
              </a:rPr>
              <a:t>(</a:t>
            </a:r>
            <a:r>
              <a:rPr lang="en-US" dirty="0" err="1">
                <a:latin typeface="Chalkboard"/>
                <a:cs typeface="Chalkboard"/>
              </a:rPr>
              <a:t>orto</a:t>
            </a:r>
            <a:r>
              <a:rPr lang="en-US" dirty="0">
                <a:latin typeface="Chalkboard"/>
                <a:cs typeface="Chalkboard"/>
              </a:rPr>
              <a:t>)</a:t>
            </a:r>
            <a:r>
              <a:rPr lang="en-US" dirty="0" err="1">
                <a:latin typeface="Chalkboard"/>
                <a:cs typeface="Chalkboard"/>
              </a:rPr>
              <a:t>gneis</a:t>
            </a:r>
            <a:endParaRPr lang="en-US" dirty="0">
              <a:latin typeface="Chalkboard"/>
              <a:cs typeface="Chalkboard"/>
            </a:endParaRPr>
          </a:p>
          <a:p>
            <a:r>
              <a:rPr lang="en-US" dirty="0">
                <a:latin typeface="Chalkboard"/>
                <a:cs typeface="Chalkboard"/>
              </a:rPr>
              <a:t>= meta</a:t>
            </a:r>
            <a:r>
              <a:rPr lang="en-US" dirty="0" err="1">
                <a:latin typeface="Chalkboard"/>
                <a:cs typeface="Chalkboard"/>
              </a:rPr>
              <a:t>granito</a:t>
            </a:r>
            <a:endParaRPr lang="en-US" dirty="0">
              <a:latin typeface="Chalkboard"/>
              <a:cs typeface="Chalkboard"/>
            </a:endParaRPr>
          </a:p>
        </p:txBody>
      </p:sp>
      <p:sp>
        <p:nvSpPr>
          <p:cNvPr id="71688" name="Text Box 8"/>
          <p:cNvSpPr txBox="1">
            <a:spLocks noChangeArrowheads="1"/>
          </p:cNvSpPr>
          <p:nvPr/>
        </p:nvSpPr>
        <p:spPr bwMode="auto">
          <a:xfrm>
            <a:off x="788458" y="0"/>
            <a:ext cx="41233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Chalkboard"/>
                <a:cs typeface="Chalkboard"/>
              </a:rPr>
              <a:t>ortogneis</a:t>
            </a:r>
            <a:r>
              <a:rPr lang="en-US" dirty="0">
                <a:solidFill>
                  <a:schemeClr val="bg1"/>
                </a:solidFill>
                <a:latin typeface="Chalkboard"/>
                <a:cs typeface="Chalkboard"/>
              </a:rPr>
              <a:t> con "</a:t>
            </a:r>
            <a:r>
              <a:rPr lang="en-US" dirty="0" err="1">
                <a:solidFill>
                  <a:schemeClr val="bg1"/>
                </a:solidFill>
                <a:latin typeface="Chalkboard"/>
                <a:cs typeface="Chalkboard"/>
              </a:rPr>
              <a:t>ojos</a:t>
            </a:r>
            <a:r>
              <a:rPr lang="en-US" dirty="0">
                <a:solidFill>
                  <a:schemeClr val="bg1"/>
                </a:solidFill>
                <a:latin typeface="Chalkboard"/>
                <a:cs typeface="Chalkboard"/>
              </a:rPr>
              <a:t>" de </a:t>
            </a:r>
            <a:r>
              <a:rPr lang="en-US" dirty="0" err="1">
                <a:solidFill>
                  <a:schemeClr val="bg1"/>
                </a:solidFill>
                <a:latin typeface="Chalkboard"/>
                <a:cs typeface="Chalkboard"/>
              </a:rPr>
              <a:t>feldespato</a:t>
            </a:r>
            <a:endParaRPr lang="en-US" dirty="0">
              <a:solidFill>
                <a:schemeClr val="bg1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286171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ción en blanco">
  <a:themeElements>
    <a:clrScheme name="Personaliza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99"/>
      </a:hlink>
      <a:folHlink>
        <a:srgbClr val="99CC00"/>
      </a:folHlink>
    </a:clrScheme>
    <a:fontScheme name="Presentación 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Presentación 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3613</TotalTime>
  <Words>742</Words>
  <Application>Microsoft Macintosh PowerPoint</Application>
  <PresentationFormat>Presentación en pantalla (4:3)</PresentationFormat>
  <Paragraphs>184</Paragraphs>
  <Slides>32</Slides>
  <Notes>17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3" baseType="lpstr">
      <vt:lpstr>Presentación en blanco</vt:lpstr>
      <vt:lpstr>Presentación de PowerPoint</vt:lpstr>
      <vt:lpstr>Factores condicionantes de metamorfismo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Facies metamorficos y su contexto geodinámico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Universidad de Granada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Domingo Aerden</dc:creator>
  <cp:lastModifiedBy>Domingo</cp:lastModifiedBy>
  <cp:revision>214</cp:revision>
  <dcterms:created xsi:type="dcterms:W3CDTF">2007-11-21T13:26:00Z</dcterms:created>
  <dcterms:modified xsi:type="dcterms:W3CDTF">2023-10-17T07:58:44Z</dcterms:modified>
</cp:coreProperties>
</file>