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3"/>
  </p:notesMasterIdLst>
  <p:sldIdLst>
    <p:sldId id="297" r:id="rId2"/>
    <p:sldId id="293" r:id="rId3"/>
    <p:sldId id="295" r:id="rId4"/>
    <p:sldId id="320" r:id="rId5"/>
    <p:sldId id="321" r:id="rId6"/>
    <p:sldId id="307" r:id="rId7"/>
    <p:sldId id="311" r:id="rId8"/>
    <p:sldId id="312" r:id="rId9"/>
    <p:sldId id="315" r:id="rId10"/>
    <p:sldId id="328" r:id="rId11"/>
    <p:sldId id="329" r:id="rId12"/>
    <p:sldId id="323" r:id="rId13"/>
    <p:sldId id="308" r:id="rId14"/>
    <p:sldId id="299" r:id="rId15"/>
    <p:sldId id="330" r:id="rId16"/>
    <p:sldId id="331" r:id="rId17"/>
    <p:sldId id="333" r:id="rId18"/>
    <p:sldId id="334" r:id="rId19"/>
    <p:sldId id="335" r:id="rId20"/>
    <p:sldId id="336" r:id="rId21"/>
    <p:sldId id="298" r:id="rId22"/>
    <p:sldId id="294" r:id="rId23"/>
    <p:sldId id="319" r:id="rId24"/>
    <p:sldId id="288" r:id="rId25"/>
    <p:sldId id="304" r:id="rId26"/>
    <p:sldId id="262" r:id="rId27"/>
    <p:sldId id="275" r:id="rId28"/>
    <p:sldId id="310" r:id="rId29"/>
    <p:sldId id="284" r:id="rId30"/>
    <p:sldId id="285" r:id="rId31"/>
    <p:sldId id="283" r:id="rId32"/>
    <p:sldId id="286" r:id="rId33"/>
    <p:sldId id="291" r:id="rId34"/>
    <p:sldId id="305" r:id="rId35"/>
    <p:sldId id="317" r:id="rId36"/>
    <p:sldId id="256" r:id="rId37"/>
    <p:sldId id="258" r:id="rId38"/>
    <p:sldId id="289" r:id="rId39"/>
    <p:sldId id="290" r:id="rId40"/>
    <p:sldId id="266" r:id="rId41"/>
    <p:sldId id="325" r:id="rId42"/>
    <p:sldId id="292" r:id="rId43"/>
    <p:sldId id="306" r:id="rId44"/>
    <p:sldId id="265" r:id="rId45"/>
    <p:sldId id="300" r:id="rId46"/>
    <p:sldId id="318" r:id="rId47"/>
    <p:sldId id="273" r:id="rId48"/>
    <p:sldId id="303" r:id="rId49"/>
    <p:sldId id="279" r:id="rId50"/>
    <p:sldId id="268" r:id="rId51"/>
    <p:sldId id="337" r:id="rId52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AFD5"/>
    <a:srgbClr val="FF0000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392" y="-9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5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57DDC0-A1E9-7048-96D8-BE73267DC3D5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33AA71A-EC71-B54B-B752-55BC5B3CD48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21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E8481-98EC-0F4C-8A20-4C6C6C86769A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D61FE-9764-8143-B148-FB81EA37E1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4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B81C-67D7-5C48-939C-E1A1D310DA17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BFEEF-6A39-2242-8F25-5ECD845714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9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9DB42-1E12-7E46-9BF8-6F6BDB32A9C0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22011-1DCD-FF4E-BD76-4978536D49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5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98E55-0205-0F48-AC89-34512B5B1D08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BA02D-AF5A-2342-AFC4-B9E9E6B932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4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DD094-897B-5B4C-A1F9-AFDA15F67BCF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C8FB-92F0-8D48-B273-92602DFD565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9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19131-0125-F544-9368-E564771A360C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19D7C-5AB5-4846-8C60-F82B0B621D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27575-9355-7842-A757-2E1AF8A99BBF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15C70-E89A-DC43-B27B-462723C79CC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06802-6722-AD4F-876B-5F5C3C9FB3A1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A114B-4620-3D43-9C6B-4EAA7BA54FB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7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E291-FD7F-2B49-95B3-054CE7A88AF2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BF185-AB53-0F4E-80AA-D2A702DA1E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E825-EED3-E34D-87CF-2F2352A4A9EA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54444-2A6E-BE40-8153-BB279793D8E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2D82-D62F-2247-9183-B1066372CDE4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7267-0CFA-B14F-B9BF-F77139BA4DF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BDC3F9-BB35-C54D-A044-81CB78A35DF4}" type="datetime1">
              <a:rPr lang="en-US"/>
              <a:pPr>
                <a:defRPr/>
              </a:pPr>
              <a:t>11/10/23</a:t>
            </a:fld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31BDC1-31D7-3E40-BA73-2B55E8D9A13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emf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hyperlink" Target="https://www.youtube.com/watch?v=UVzBjY8oLkk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CHCk54pFxy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6. </a:t>
            </a:r>
            <a:r>
              <a:rPr lang="en-US" dirty="0" err="1" smtClean="0">
                <a:solidFill>
                  <a:schemeClr val="bg1"/>
                </a:solidFill>
              </a:rPr>
              <a:t>Rocas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Sedimentarias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37166" y="0"/>
            <a:ext cx="4055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3366FF"/>
                </a:solidFill>
                <a:latin typeface="Chalkboard"/>
                <a:cs typeface="Chalkboard"/>
              </a:rPr>
              <a:t>meteorización </a:t>
            </a:r>
            <a:r>
              <a:rPr lang="es-ES_tradnl" dirty="0" err="1" smtClean="0">
                <a:solidFill>
                  <a:srgbClr val="3366FF"/>
                </a:solidFill>
                <a:latin typeface="Chalkboard"/>
                <a:cs typeface="Chalkboard"/>
              </a:rPr>
              <a:t>quimica</a:t>
            </a:r>
            <a:endParaRPr lang="es-ES_tradnl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/>
          <a:srcRect b="7853"/>
          <a:stretch/>
        </p:blipFill>
        <p:spPr>
          <a:xfrm>
            <a:off x="5905565" y="2451100"/>
            <a:ext cx="3238435" cy="223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Elipse 25"/>
          <p:cNvSpPr/>
          <p:nvPr/>
        </p:nvSpPr>
        <p:spPr bwMode="auto">
          <a:xfrm>
            <a:off x="3011669" y="3561253"/>
            <a:ext cx="391931" cy="343998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32832" y="3162299"/>
            <a:ext cx="63330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Calibri"/>
                <a:cs typeface="Calibri"/>
              </a:rPr>
              <a:t>Disolución de calizas</a:t>
            </a:r>
          </a:p>
          <a:p>
            <a:endParaRPr lang="de-DE" sz="1200" dirty="0" smtClean="0">
              <a:latin typeface="Calibri"/>
              <a:cs typeface="Calibri"/>
            </a:endParaRPr>
          </a:p>
          <a:p>
            <a:r>
              <a:rPr lang="de-DE" sz="1200" dirty="0" smtClean="0">
                <a:latin typeface="Calibri"/>
                <a:cs typeface="Calibri"/>
              </a:rPr>
              <a:t>CaCO</a:t>
            </a:r>
            <a:r>
              <a:rPr lang="de-DE" sz="1200" baseline="-25000" dirty="0">
                <a:latin typeface="Calibri"/>
                <a:cs typeface="Calibri"/>
              </a:rPr>
              <a:t>3</a:t>
            </a:r>
            <a:r>
              <a:rPr lang="de-DE" sz="1200" dirty="0" smtClean="0">
                <a:latin typeface="Calibri"/>
                <a:cs typeface="Calibri"/>
              </a:rPr>
              <a:t>   +    H</a:t>
            </a:r>
            <a:r>
              <a:rPr lang="de-DE" sz="1200" baseline="-25000" dirty="0" smtClean="0">
                <a:latin typeface="Calibri"/>
                <a:cs typeface="Calibri"/>
              </a:rPr>
              <a:t>2</a:t>
            </a:r>
            <a:r>
              <a:rPr lang="de-DE" sz="1200" dirty="0" smtClean="0">
                <a:latin typeface="Calibri"/>
                <a:cs typeface="Calibri"/>
              </a:rPr>
              <a:t>O    +    C</a:t>
            </a:r>
            <a:r>
              <a:rPr lang="es-ES_tradnl" sz="1200" dirty="0" smtClean="0">
                <a:latin typeface="Calibri"/>
                <a:cs typeface="Calibri"/>
              </a:rPr>
              <a:t>O</a:t>
            </a:r>
            <a:r>
              <a:rPr lang="es-ES_tradnl" sz="1200" baseline="-25000" dirty="0" smtClean="0">
                <a:latin typeface="Calibri"/>
                <a:cs typeface="Calibri"/>
              </a:rPr>
              <a:t>2</a:t>
            </a:r>
            <a:r>
              <a:rPr lang="es-ES_tradnl" sz="1200" dirty="0" smtClean="0">
                <a:latin typeface="Calibri"/>
                <a:cs typeface="Calibri"/>
              </a:rPr>
              <a:t>   </a:t>
            </a:r>
            <a:r>
              <a:rPr lang="de-DE" sz="1200" dirty="0" smtClean="0">
                <a:latin typeface="Calibri"/>
                <a:cs typeface="Calibri"/>
              </a:rPr>
              <a:t> </a:t>
            </a:r>
            <a:r>
              <a:rPr lang="es-ES" sz="1200" dirty="0" smtClean="0">
                <a:latin typeface="Calibri"/>
                <a:cs typeface="Calibri"/>
              </a:rPr>
              <a:t>→   </a:t>
            </a:r>
            <a:r>
              <a:rPr lang="de-DE" sz="1200" dirty="0" smtClean="0">
                <a:latin typeface="Calibri"/>
                <a:cs typeface="Calibri"/>
              </a:rPr>
              <a:t> </a:t>
            </a:r>
            <a:r>
              <a:rPr lang="en-GB" sz="1200" dirty="0" smtClean="0">
                <a:latin typeface="Calibri"/>
                <a:cs typeface="Calibri"/>
              </a:rPr>
              <a:t>2 HCO</a:t>
            </a:r>
            <a:r>
              <a:rPr lang="es-ES_tradnl" sz="1200" baseline="-25000" dirty="0">
                <a:latin typeface="Calibri"/>
                <a:cs typeface="Calibri"/>
              </a:rPr>
              <a:t>3</a:t>
            </a:r>
            <a:r>
              <a:rPr lang="en-GB" sz="1200" baseline="30000" dirty="0" smtClean="0">
                <a:latin typeface="Calibri"/>
                <a:cs typeface="Calibri"/>
              </a:rPr>
              <a:t>−</a:t>
            </a:r>
            <a:r>
              <a:rPr lang="de-DE" sz="1200" baseline="-25000" dirty="0" smtClean="0">
                <a:latin typeface="Calibri"/>
                <a:cs typeface="Calibri"/>
              </a:rPr>
              <a:t>   </a:t>
            </a:r>
            <a:r>
              <a:rPr lang="de-DE" sz="1200" dirty="0" smtClean="0">
                <a:latin typeface="Calibri"/>
                <a:cs typeface="Calibri"/>
              </a:rPr>
              <a:t> + </a:t>
            </a:r>
            <a:r>
              <a:rPr lang="de-DE" sz="1200" dirty="0">
                <a:latin typeface="Calibri"/>
                <a:cs typeface="Calibri"/>
              </a:rPr>
              <a:t>   Ca</a:t>
            </a:r>
            <a:r>
              <a:rPr lang="de-DE" sz="1200" baseline="30000" dirty="0">
                <a:latin typeface="Calibri"/>
                <a:cs typeface="Calibri"/>
              </a:rPr>
              <a:t>2</a:t>
            </a:r>
            <a:r>
              <a:rPr lang="de-DE" sz="1200" baseline="30000" dirty="0" smtClean="0">
                <a:latin typeface="Calibri"/>
                <a:cs typeface="Calibri"/>
              </a:rPr>
              <a:t>+</a:t>
            </a:r>
            <a:endParaRPr lang="es-ES" sz="1200" baseline="-25000" dirty="0" smtClean="0">
              <a:latin typeface="Calibri"/>
              <a:cs typeface="Calibri"/>
            </a:endParaRPr>
          </a:p>
          <a:p>
            <a:r>
              <a:rPr lang="es-ES_tradnl" sz="1200" b="1" dirty="0">
                <a:latin typeface="Calibri"/>
                <a:cs typeface="Calibri"/>
              </a:rPr>
              <a:t>caliza /calcita </a:t>
            </a:r>
            <a:r>
              <a:rPr lang="es-ES_tradnl" sz="1000" dirty="0" smtClean="0">
                <a:latin typeface="Calibri"/>
                <a:cs typeface="Calibri"/>
              </a:rPr>
              <a:t>	                                 </a:t>
            </a:r>
            <a:r>
              <a:rPr lang="es-ES_tradnl" sz="1200" b="1" dirty="0">
                <a:latin typeface="Calibri"/>
                <a:cs typeface="Calibri"/>
              </a:rPr>
              <a:t>bicarbonato</a:t>
            </a:r>
          </a:p>
        </p:txBody>
      </p:sp>
      <p:sp>
        <p:nvSpPr>
          <p:cNvPr id="20" name="Rectángulo redondeado 19"/>
          <p:cNvSpPr/>
          <p:nvPr/>
        </p:nvSpPr>
        <p:spPr bwMode="auto">
          <a:xfrm>
            <a:off x="171450" y="3079750"/>
            <a:ext cx="5403850" cy="108585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171450" y="546100"/>
            <a:ext cx="6394450" cy="2089150"/>
            <a:chOff x="171450" y="1111250"/>
            <a:chExt cx="6394450" cy="2089150"/>
          </a:xfrm>
        </p:grpSpPr>
        <p:sp>
          <p:nvSpPr>
            <p:cNvPr id="3" name="Elipse 2"/>
            <p:cNvSpPr/>
            <p:nvPr/>
          </p:nvSpPr>
          <p:spPr bwMode="auto">
            <a:xfrm>
              <a:off x="4389619" y="1548303"/>
              <a:ext cx="391931" cy="343998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20132" y="1162049"/>
              <a:ext cx="63330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Hidrolisis de feldespatos</a:t>
              </a:r>
              <a:endParaRPr lang="es-ES" sz="1600" b="1" baseline="30000" dirty="0" smtClean="0">
                <a:solidFill>
                  <a:srgbClr val="FF0000"/>
                </a:solidFill>
                <a:latin typeface="Calibri"/>
                <a:cs typeface="Calibri"/>
              </a:endParaRPr>
            </a:p>
            <a:p>
              <a:endParaRPr lang="es-ES" sz="1200" dirty="0" smtClean="0">
                <a:latin typeface="Calibri"/>
                <a:cs typeface="Calibri"/>
              </a:endParaRPr>
            </a:p>
            <a:p>
              <a:r>
                <a:rPr lang="de-DE" sz="1200" dirty="0" smtClean="0">
                  <a:latin typeface="Calibri"/>
                  <a:cs typeface="Calibri"/>
                </a:rPr>
                <a:t>(</a:t>
              </a:r>
              <a:r>
                <a:rPr lang="de-DE" sz="1200" dirty="0" err="1" smtClean="0">
                  <a:latin typeface="Calibri"/>
                  <a:cs typeface="Calibri"/>
                </a:rPr>
                <a:t>Ca,NaAl</a:t>
              </a:r>
              <a:r>
                <a:rPr lang="de-DE" sz="1200" dirty="0" smtClean="0">
                  <a:latin typeface="Calibri"/>
                  <a:cs typeface="Calibri"/>
                </a:rPr>
                <a:t>) Al</a:t>
              </a:r>
              <a:r>
                <a:rPr lang="de-DE" sz="1200" baseline="-25000" dirty="0" smtClean="0">
                  <a:latin typeface="Calibri"/>
                  <a:cs typeface="Calibri"/>
                </a:rPr>
                <a:t>2</a:t>
              </a:r>
              <a:r>
                <a:rPr lang="de-DE" sz="1200" dirty="0" smtClean="0">
                  <a:latin typeface="Calibri"/>
                  <a:cs typeface="Calibri"/>
                </a:rPr>
                <a:t>Si</a:t>
              </a:r>
              <a:r>
                <a:rPr lang="de-DE" sz="1200" baseline="-25000" dirty="0" smtClean="0">
                  <a:latin typeface="Calibri"/>
                  <a:cs typeface="Calibri"/>
                </a:rPr>
                <a:t>2</a:t>
              </a:r>
              <a:r>
                <a:rPr lang="de-DE" sz="1200" dirty="0" smtClean="0">
                  <a:latin typeface="Calibri"/>
                  <a:cs typeface="Calibri"/>
                </a:rPr>
                <a:t>O</a:t>
              </a:r>
              <a:r>
                <a:rPr lang="de-DE" sz="1200" baseline="-25000" dirty="0" smtClean="0">
                  <a:latin typeface="Calibri"/>
                  <a:cs typeface="Calibri"/>
                </a:rPr>
                <a:t>8   </a:t>
              </a:r>
              <a:r>
                <a:rPr lang="de-DE" sz="1200" dirty="0" smtClean="0">
                  <a:latin typeface="Calibri"/>
                  <a:cs typeface="Calibri"/>
                </a:rPr>
                <a:t>+  </a:t>
              </a:r>
              <a:r>
                <a:rPr lang="en-GB" sz="1200" dirty="0" smtClean="0">
                  <a:latin typeface="Calibri"/>
                  <a:cs typeface="Calibri"/>
                </a:rPr>
                <a:t>2CO</a:t>
              </a:r>
              <a:r>
                <a:rPr lang="en-GB" sz="1200" baseline="-25000" dirty="0" smtClean="0">
                  <a:latin typeface="Calibri"/>
                  <a:cs typeface="Calibri"/>
                </a:rPr>
                <a:t>2  </a:t>
              </a:r>
              <a:r>
                <a:rPr lang="en-GB" sz="1200" dirty="0" smtClean="0">
                  <a:latin typeface="Calibri"/>
                  <a:cs typeface="Calibri"/>
                </a:rPr>
                <a:t>+  3H</a:t>
              </a:r>
              <a:r>
                <a:rPr lang="en-GB" sz="1200" baseline="-25000" dirty="0" smtClean="0">
                  <a:latin typeface="Calibri"/>
                  <a:cs typeface="Calibri"/>
                </a:rPr>
                <a:t>2</a:t>
              </a:r>
              <a:r>
                <a:rPr lang="en-GB" sz="1200" dirty="0" smtClean="0">
                  <a:latin typeface="Calibri"/>
                  <a:cs typeface="Calibri"/>
                </a:rPr>
                <a:t>O  </a:t>
              </a:r>
              <a:r>
                <a:rPr lang="de-DE" sz="1200" dirty="0" smtClean="0">
                  <a:latin typeface="Calibri"/>
                  <a:cs typeface="Calibri"/>
                </a:rPr>
                <a:t> </a:t>
              </a:r>
              <a:r>
                <a:rPr lang="es-ES" sz="1200" dirty="0" smtClean="0">
                  <a:latin typeface="Calibri"/>
                  <a:cs typeface="Calibri"/>
                </a:rPr>
                <a:t>→  </a:t>
              </a:r>
              <a:r>
                <a:rPr lang="de-DE" sz="1200" dirty="0" smtClean="0">
                  <a:latin typeface="Calibri"/>
                  <a:cs typeface="Calibri"/>
                </a:rPr>
                <a:t>Al</a:t>
              </a:r>
              <a:r>
                <a:rPr lang="de-DE" sz="1200" baseline="-25000" dirty="0" smtClean="0">
                  <a:latin typeface="Calibri"/>
                  <a:cs typeface="Calibri"/>
                </a:rPr>
                <a:t>2</a:t>
              </a:r>
              <a:r>
                <a:rPr lang="de-DE" sz="1200" dirty="0" smtClean="0">
                  <a:latin typeface="Calibri"/>
                  <a:cs typeface="Calibri"/>
                </a:rPr>
                <a:t>Si</a:t>
              </a:r>
              <a:r>
                <a:rPr lang="de-DE" sz="1200" baseline="-25000" dirty="0" smtClean="0">
                  <a:latin typeface="Calibri"/>
                  <a:cs typeface="Calibri"/>
                </a:rPr>
                <a:t>2</a:t>
              </a:r>
              <a:r>
                <a:rPr lang="de-DE" sz="1200" dirty="0" smtClean="0">
                  <a:latin typeface="Calibri"/>
                  <a:cs typeface="Calibri"/>
                </a:rPr>
                <a:t>O</a:t>
              </a:r>
              <a:r>
                <a:rPr lang="de-DE" sz="1200" baseline="-25000" dirty="0" smtClean="0">
                  <a:latin typeface="Calibri"/>
                  <a:cs typeface="Calibri"/>
                </a:rPr>
                <a:t>5</a:t>
              </a:r>
              <a:r>
                <a:rPr lang="de-DE" sz="1200" dirty="0" smtClean="0">
                  <a:latin typeface="Calibri"/>
                  <a:cs typeface="Calibri"/>
                </a:rPr>
                <a:t>(OH)</a:t>
              </a:r>
              <a:r>
                <a:rPr lang="de-DE" sz="1200" baseline="-25000" dirty="0" smtClean="0">
                  <a:latin typeface="Calibri"/>
                  <a:cs typeface="Calibri"/>
                </a:rPr>
                <a:t>4   </a:t>
              </a:r>
              <a:r>
                <a:rPr lang="en-GB" sz="1200" dirty="0" smtClean="0">
                  <a:latin typeface="Calibri"/>
                  <a:cs typeface="Calibri"/>
                </a:rPr>
                <a:t>+  2HCO</a:t>
              </a:r>
              <a:r>
                <a:rPr lang="en-GB" sz="1200" baseline="30000" dirty="0" smtClean="0">
                  <a:latin typeface="Calibri"/>
                  <a:cs typeface="Calibri"/>
                </a:rPr>
                <a:t>3−  </a:t>
              </a:r>
              <a:r>
                <a:rPr lang="de-DE" sz="1200" dirty="0" smtClean="0">
                  <a:latin typeface="Calibri"/>
                  <a:cs typeface="Calibri"/>
                </a:rPr>
                <a:t>+  Ca</a:t>
              </a:r>
              <a:r>
                <a:rPr lang="de-DE" sz="1200" baseline="30000" dirty="0" smtClean="0">
                  <a:latin typeface="Calibri"/>
                  <a:cs typeface="Calibri"/>
                </a:rPr>
                <a:t>2+</a:t>
              </a:r>
              <a:r>
                <a:rPr lang="de-DE" sz="1200" dirty="0">
                  <a:latin typeface="Calibri"/>
                  <a:cs typeface="Calibri"/>
                </a:rPr>
                <a:t> </a:t>
              </a:r>
              <a:r>
                <a:rPr lang="de-DE" sz="1200" dirty="0" smtClean="0">
                  <a:latin typeface="Calibri"/>
                  <a:cs typeface="Calibri"/>
                </a:rPr>
                <a:t> + Na</a:t>
              </a:r>
              <a:r>
                <a:rPr lang="de-DE" sz="1200" baseline="30000" dirty="0" smtClean="0">
                  <a:latin typeface="Calibri"/>
                  <a:cs typeface="Calibri"/>
                </a:rPr>
                <a:t>+</a:t>
              </a:r>
              <a:endParaRPr lang="de-DE" sz="1200" dirty="0">
                <a:latin typeface="Calibri"/>
                <a:cs typeface="Calibri"/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32832" y="2330449"/>
              <a:ext cx="63330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200" dirty="0" smtClean="0">
                <a:latin typeface="Calibri"/>
                <a:cs typeface="Calibri"/>
              </a:endParaRPr>
            </a:p>
            <a:p>
              <a:r>
                <a:rPr lang="de-DE" sz="1200" dirty="0" smtClean="0">
                  <a:latin typeface="Calibri"/>
                  <a:cs typeface="Calibri"/>
                </a:rPr>
                <a:t>KAlSi</a:t>
              </a:r>
              <a:r>
                <a:rPr lang="de-DE" sz="1200" baseline="-25000" dirty="0" smtClean="0">
                  <a:latin typeface="Calibri"/>
                  <a:cs typeface="Calibri"/>
                </a:rPr>
                <a:t>3</a:t>
              </a:r>
              <a:r>
                <a:rPr lang="de-DE" sz="1200" dirty="0" smtClean="0">
                  <a:latin typeface="Calibri"/>
                  <a:cs typeface="Calibri"/>
                </a:rPr>
                <a:t>O</a:t>
              </a:r>
              <a:r>
                <a:rPr lang="de-DE" sz="1200" baseline="-25000" dirty="0" smtClean="0">
                  <a:latin typeface="Calibri"/>
                  <a:cs typeface="Calibri"/>
                </a:rPr>
                <a:t>8 </a:t>
              </a:r>
              <a:r>
                <a:rPr lang="de-DE" sz="1000" dirty="0" smtClean="0">
                  <a:solidFill>
                    <a:srgbClr val="000000"/>
                  </a:solidFill>
                  <a:latin typeface="Calibri"/>
                  <a:cs typeface="Calibri"/>
                </a:rPr>
                <a:t>  </a:t>
              </a:r>
              <a:r>
                <a:rPr lang="de-DE" sz="1200" dirty="0" smtClean="0">
                  <a:latin typeface="Calibri"/>
                  <a:cs typeface="Calibri"/>
                </a:rPr>
                <a:t>+   </a:t>
              </a:r>
              <a:r>
                <a:rPr lang="en-GB" sz="1200" dirty="0" smtClean="0">
                  <a:latin typeface="Calibri"/>
                  <a:cs typeface="Calibri"/>
                </a:rPr>
                <a:t>2CO</a:t>
              </a:r>
              <a:r>
                <a:rPr lang="en-GB" sz="1200" baseline="-25000" dirty="0" smtClean="0">
                  <a:latin typeface="Calibri"/>
                  <a:cs typeface="Calibri"/>
                </a:rPr>
                <a:t>2   </a:t>
              </a:r>
              <a:r>
                <a:rPr lang="en-GB" sz="1200" dirty="0" smtClean="0">
                  <a:latin typeface="Calibri"/>
                  <a:cs typeface="Calibri"/>
                </a:rPr>
                <a:t>+   3H</a:t>
              </a:r>
              <a:r>
                <a:rPr lang="en-GB" sz="1200" baseline="-25000" dirty="0" smtClean="0">
                  <a:latin typeface="Calibri"/>
                  <a:cs typeface="Calibri"/>
                </a:rPr>
                <a:t>2</a:t>
              </a:r>
              <a:r>
                <a:rPr lang="en-GB" sz="1200" dirty="0" smtClean="0">
                  <a:latin typeface="Calibri"/>
                  <a:cs typeface="Calibri"/>
                </a:rPr>
                <a:t>O  </a:t>
              </a:r>
              <a:r>
                <a:rPr lang="de-DE" sz="1200" dirty="0" smtClean="0">
                  <a:latin typeface="Calibri"/>
                  <a:cs typeface="Calibri"/>
                </a:rPr>
                <a:t> </a:t>
              </a:r>
              <a:r>
                <a:rPr lang="es-ES" sz="1200" dirty="0" smtClean="0">
                  <a:latin typeface="Calibri"/>
                  <a:cs typeface="Calibri"/>
                </a:rPr>
                <a:t>→  </a:t>
              </a:r>
              <a:r>
                <a:rPr lang="de-DE" sz="1200" dirty="0" smtClean="0">
                  <a:latin typeface="Calibri"/>
                  <a:cs typeface="Calibri"/>
                </a:rPr>
                <a:t> KAlSi</a:t>
              </a:r>
              <a:r>
                <a:rPr lang="de-DE" sz="1200" baseline="-25000" dirty="0" smtClean="0">
                  <a:latin typeface="Calibri"/>
                  <a:cs typeface="Calibri"/>
                </a:rPr>
                <a:t>3</a:t>
              </a:r>
              <a:r>
                <a:rPr lang="de-DE" sz="1200" dirty="0" smtClean="0">
                  <a:latin typeface="Calibri"/>
                  <a:cs typeface="Calibri"/>
                </a:rPr>
                <a:t>O</a:t>
              </a:r>
              <a:r>
                <a:rPr lang="de-DE" sz="1200" baseline="-25000" dirty="0" smtClean="0">
                  <a:latin typeface="Calibri"/>
                  <a:cs typeface="Calibri"/>
                </a:rPr>
                <a:t>5</a:t>
              </a:r>
              <a:r>
                <a:rPr lang="de-DE" sz="1200" dirty="0" smtClean="0">
                  <a:latin typeface="Calibri"/>
                  <a:cs typeface="Calibri"/>
                </a:rPr>
                <a:t>(OH)</a:t>
              </a:r>
              <a:r>
                <a:rPr lang="de-DE" sz="1200" baseline="-25000" dirty="0" smtClean="0">
                  <a:latin typeface="Calibri"/>
                  <a:cs typeface="Calibri"/>
                </a:rPr>
                <a:t>4   </a:t>
              </a:r>
              <a:r>
                <a:rPr lang="en-GB" sz="1200" dirty="0" smtClean="0">
                  <a:latin typeface="Calibri"/>
                  <a:cs typeface="Calibri"/>
                </a:rPr>
                <a:t>+   2HCO</a:t>
              </a:r>
              <a:r>
                <a:rPr lang="en-GB" sz="1200" baseline="30000" dirty="0" smtClean="0">
                  <a:latin typeface="Calibri"/>
                  <a:cs typeface="Calibri"/>
                </a:rPr>
                <a:t>3−</a:t>
              </a:r>
              <a:endParaRPr lang="es-ES" sz="1200" dirty="0" smtClean="0">
                <a:latin typeface="Calibri"/>
                <a:cs typeface="Calibri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571750" y="1816100"/>
              <a:ext cx="12902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latin typeface="Calibri"/>
                  <a:cs typeface="Calibri"/>
                </a:rPr>
                <a:t>mineral de arcilla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184400" y="2743200"/>
              <a:ext cx="12902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latin typeface="Calibri"/>
                  <a:cs typeface="Calibri"/>
                </a:rPr>
                <a:t>mineral de arcilla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279400" y="1816100"/>
              <a:ext cx="890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 err="1">
                  <a:latin typeface="Calibri"/>
                  <a:cs typeface="Calibri"/>
                </a:rPr>
                <a:t>plagioclasa</a:t>
              </a:r>
              <a:endParaRPr lang="es-ES" sz="1200" b="1" dirty="0">
                <a:latin typeface="Calibri"/>
                <a:cs typeface="Calibri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79400" y="2768600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latin typeface="Calibri"/>
                  <a:cs typeface="Calibri"/>
                </a:rPr>
                <a:t>ortosa</a:t>
              </a:r>
            </a:p>
          </p:txBody>
        </p:sp>
        <p:sp>
          <p:nvSpPr>
            <p:cNvPr id="22" name="Rectángulo redondeado 21"/>
            <p:cNvSpPr/>
            <p:nvPr/>
          </p:nvSpPr>
          <p:spPr bwMode="auto">
            <a:xfrm>
              <a:off x="171450" y="1111250"/>
              <a:ext cx="5403850" cy="208915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4292600" y="1879600"/>
              <a:ext cx="10544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dirty="0">
                  <a:latin typeface="Calibri"/>
                  <a:cs typeface="Calibri"/>
                </a:rPr>
                <a:t>Calcio y sodio</a:t>
              </a:r>
            </a:p>
            <a:p>
              <a:r>
                <a:rPr lang="es-ES" sz="1200" b="1" dirty="0">
                  <a:latin typeface="Calibri"/>
                  <a:cs typeface="Calibri"/>
                </a:rPr>
                <a:t>disuelto</a:t>
              </a:r>
            </a:p>
          </p:txBody>
        </p:sp>
      </p:grpSp>
      <p:sp>
        <p:nvSpPr>
          <p:cNvPr id="4" name="Rectángulo 3"/>
          <p:cNvSpPr/>
          <p:nvPr/>
        </p:nvSpPr>
        <p:spPr>
          <a:xfrm>
            <a:off x="317500" y="528176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  <a:latin typeface="Calibri"/>
                <a:cs typeface="Calibri"/>
              </a:rPr>
              <a:t>Oxidación de minerales </a:t>
            </a:r>
            <a:r>
              <a:rPr lang="es-ES" sz="1600" b="1" dirty="0" err="1" smtClean="0">
                <a:solidFill>
                  <a:srgbClr val="FF0000"/>
                </a:solidFill>
                <a:latin typeface="Calibri"/>
                <a:cs typeface="Calibri"/>
              </a:rPr>
              <a:t>máficos</a:t>
            </a:r>
            <a:endParaRPr lang="es-ES" sz="16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s-ES" sz="16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de-DE" sz="1200" dirty="0">
                <a:latin typeface="Calibri"/>
                <a:cs typeface="Calibri"/>
              </a:rPr>
              <a:t>Fe</a:t>
            </a:r>
            <a:r>
              <a:rPr lang="de-DE" sz="1200" baseline="-25000" dirty="0">
                <a:latin typeface="Calibri"/>
                <a:cs typeface="Calibri"/>
              </a:rPr>
              <a:t>2</a:t>
            </a:r>
            <a:r>
              <a:rPr lang="de-DE" sz="1200" dirty="0">
                <a:latin typeface="Calibri"/>
                <a:cs typeface="Calibri"/>
              </a:rPr>
              <a:t>Si2O6 + O</a:t>
            </a:r>
            <a:r>
              <a:rPr lang="de-DE" sz="1200" baseline="-25000" dirty="0">
                <a:latin typeface="Calibri"/>
                <a:cs typeface="Calibri"/>
              </a:rPr>
              <a:t>2</a:t>
            </a:r>
            <a:r>
              <a:rPr lang="de-DE" sz="1200" dirty="0">
                <a:latin typeface="Calibri"/>
                <a:cs typeface="Calibri"/>
              </a:rPr>
              <a:t> + 4</a:t>
            </a:r>
            <a:r>
              <a:rPr lang="es-ES_tradnl" sz="1200" dirty="0">
                <a:latin typeface="Calibri"/>
                <a:cs typeface="Calibri"/>
              </a:rPr>
              <a:t>H</a:t>
            </a:r>
            <a:r>
              <a:rPr lang="es-ES_tradnl" sz="1200" baseline="-25000" dirty="0">
                <a:latin typeface="Calibri"/>
                <a:cs typeface="Calibri"/>
              </a:rPr>
              <a:t>2</a:t>
            </a:r>
            <a:r>
              <a:rPr lang="es-ES_tradnl" sz="1200" dirty="0">
                <a:latin typeface="Calibri"/>
                <a:cs typeface="Calibri"/>
              </a:rPr>
              <a:t>O</a:t>
            </a:r>
            <a:r>
              <a:rPr lang="de-DE" sz="1200" dirty="0">
                <a:latin typeface="Calibri"/>
                <a:cs typeface="Calibri"/>
              </a:rPr>
              <a:t> </a:t>
            </a:r>
            <a:r>
              <a:rPr lang="es-ES" sz="1200" dirty="0">
                <a:latin typeface="Calibri"/>
                <a:cs typeface="Calibri"/>
              </a:rPr>
              <a:t>→</a:t>
            </a:r>
            <a:r>
              <a:rPr lang="de-DE" sz="1200" dirty="0">
                <a:latin typeface="Calibri"/>
                <a:cs typeface="Calibri"/>
              </a:rPr>
              <a:t> 2 </a:t>
            </a:r>
            <a:r>
              <a:rPr lang="de-DE" sz="1200" dirty="0" err="1">
                <a:latin typeface="Calibri"/>
                <a:cs typeface="Calibri"/>
              </a:rPr>
              <a:t>Fe</a:t>
            </a:r>
            <a:r>
              <a:rPr lang="de-DE" sz="1200" dirty="0">
                <a:latin typeface="Calibri"/>
                <a:cs typeface="Calibri"/>
              </a:rPr>
              <a:t>(OH)</a:t>
            </a:r>
            <a:r>
              <a:rPr lang="de-DE" sz="1200" baseline="-25000" dirty="0">
                <a:latin typeface="Calibri"/>
                <a:cs typeface="Calibri"/>
              </a:rPr>
              <a:t>3</a:t>
            </a:r>
            <a:r>
              <a:rPr lang="de-DE" sz="1200" dirty="0">
                <a:latin typeface="Calibri"/>
                <a:cs typeface="Calibri"/>
              </a:rPr>
              <a:t> + 2 H</a:t>
            </a:r>
            <a:r>
              <a:rPr lang="de-DE" sz="1200" baseline="-25000" dirty="0">
                <a:latin typeface="Calibri"/>
                <a:cs typeface="Calibri"/>
              </a:rPr>
              <a:t>4</a:t>
            </a:r>
            <a:r>
              <a:rPr lang="de-DE" sz="1200" dirty="0">
                <a:latin typeface="Calibri"/>
                <a:cs typeface="Calibri"/>
              </a:rPr>
              <a:t>SiO</a:t>
            </a:r>
            <a:r>
              <a:rPr lang="de-DE" sz="1200" baseline="-25000" dirty="0">
                <a:latin typeface="Calibri"/>
                <a:cs typeface="Calibri"/>
              </a:rPr>
              <a:t>4</a:t>
            </a:r>
            <a:endParaRPr lang="es-ES" sz="1200" baseline="-25000" dirty="0">
              <a:latin typeface="Calibri"/>
              <a:cs typeface="Calibri"/>
            </a:endParaRPr>
          </a:p>
          <a:p>
            <a:r>
              <a:rPr lang="es-ES_tradnl" sz="1200" b="1" dirty="0" err="1">
                <a:latin typeface="Calibri"/>
                <a:cs typeface="Calibri"/>
              </a:rPr>
              <a:t>pyroxeno</a:t>
            </a:r>
            <a:r>
              <a:rPr lang="es-ES_tradnl" sz="1600" dirty="0" smtClean="0">
                <a:latin typeface="Calibri"/>
                <a:cs typeface="Calibri"/>
              </a:rPr>
              <a:t> </a:t>
            </a:r>
            <a:r>
              <a:rPr lang="es-ES_tradnl" sz="1600" dirty="0">
                <a:latin typeface="Calibri"/>
                <a:cs typeface="Calibri"/>
              </a:rPr>
              <a:t>	           </a:t>
            </a:r>
            <a:r>
              <a:rPr lang="es-ES_tradnl" sz="1600" dirty="0" smtClean="0">
                <a:latin typeface="Calibri"/>
                <a:cs typeface="Calibri"/>
              </a:rPr>
              <a:t> </a:t>
            </a:r>
            <a:r>
              <a:rPr lang="es-ES_tradnl" sz="1200" b="1" dirty="0" smtClean="0">
                <a:latin typeface="Calibri"/>
                <a:cs typeface="Calibri"/>
              </a:rPr>
              <a:t>limonita</a:t>
            </a:r>
            <a:r>
              <a:rPr lang="es-ES_tradnl" sz="1600" dirty="0" smtClean="0">
                <a:latin typeface="Calibri"/>
                <a:cs typeface="Calibri"/>
              </a:rPr>
              <a:t>      </a:t>
            </a:r>
            <a:r>
              <a:rPr lang="es-ES_tradnl" sz="1200" b="1" dirty="0">
                <a:latin typeface="Calibri"/>
                <a:cs typeface="Calibri"/>
              </a:rPr>
              <a:t>acido </a:t>
            </a:r>
            <a:r>
              <a:rPr lang="es-ES_tradnl" sz="1200" b="1" dirty="0" smtClean="0">
                <a:latin typeface="Calibri"/>
                <a:cs typeface="Calibri"/>
              </a:rPr>
              <a:t>silicio</a:t>
            </a:r>
            <a:endParaRPr lang="es-ES_tradnl" sz="1200" b="1" dirty="0">
              <a:latin typeface="Calibri"/>
              <a:cs typeface="Calibri"/>
            </a:endParaRPr>
          </a:p>
        </p:txBody>
      </p:sp>
      <p:sp>
        <p:nvSpPr>
          <p:cNvPr id="21" name="Rectángulo redondeado 20"/>
          <p:cNvSpPr/>
          <p:nvPr/>
        </p:nvSpPr>
        <p:spPr bwMode="auto">
          <a:xfrm>
            <a:off x="190500" y="5314950"/>
            <a:ext cx="5403850" cy="108585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660" y="4794250"/>
            <a:ext cx="3229340" cy="2063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236" y="63500"/>
            <a:ext cx="3517764" cy="233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622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/>
          <p:cNvSpPr/>
          <p:nvPr/>
        </p:nvSpPr>
        <p:spPr bwMode="auto">
          <a:xfrm>
            <a:off x="1519419" y="1751503"/>
            <a:ext cx="493531" cy="433172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8800" y="558800"/>
            <a:ext cx="8515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s-ES_tradnl" sz="2800" b="1" dirty="0" smtClean="0">
                <a:latin typeface="Calibri"/>
                <a:cs typeface="Calibri"/>
              </a:rPr>
              <a:t>Calizas (origen orgánico): </a:t>
            </a:r>
          </a:p>
          <a:p>
            <a:pPr marL="355600" indent="-355600"/>
            <a:endParaRPr lang="es-ES_tradnl" sz="2800" b="1" dirty="0">
              <a:latin typeface="Calibri"/>
              <a:cs typeface="Calibri"/>
            </a:endParaRPr>
          </a:p>
          <a:p>
            <a:pPr marL="355600" indent="-355600"/>
            <a:r>
              <a:rPr lang="es-ES_tradnl" sz="2000" b="1" dirty="0" smtClean="0">
                <a:latin typeface="Calibri"/>
                <a:cs typeface="Calibri"/>
              </a:rPr>
              <a:t>H</a:t>
            </a:r>
            <a:r>
              <a:rPr lang="es-ES_tradnl" sz="2000" b="1" baseline="-25000" dirty="0" smtClean="0">
                <a:latin typeface="Calibri"/>
                <a:cs typeface="Calibri"/>
              </a:rPr>
              <a:t>2</a:t>
            </a:r>
            <a:r>
              <a:rPr lang="es-ES_tradnl" sz="2000" b="1" dirty="0" smtClean="0">
                <a:latin typeface="Calibri"/>
                <a:cs typeface="Calibri"/>
              </a:rPr>
              <a:t>O </a:t>
            </a:r>
            <a:r>
              <a:rPr lang="es-ES_tradnl" sz="2000" b="1" dirty="0">
                <a:latin typeface="Calibri"/>
                <a:cs typeface="Calibri"/>
              </a:rPr>
              <a:t>+ </a:t>
            </a:r>
            <a:r>
              <a:rPr lang="es-ES_tradnl" sz="2000" b="1" dirty="0" smtClean="0">
                <a:latin typeface="Calibri"/>
                <a:cs typeface="Calibri"/>
              </a:rPr>
              <a:t>CO</a:t>
            </a:r>
            <a:r>
              <a:rPr lang="es-ES_tradnl" sz="2000" b="1" baseline="-25000" dirty="0" smtClean="0">
                <a:latin typeface="Calibri"/>
                <a:cs typeface="Calibri"/>
              </a:rPr>
              <a:t>2    </a:t>
            </a:r>
            <a:r>
              <a:rPr lang="es-ES_tradnl" sz="2000" b="1" dirty="0" smtClean="0">
                <a:latin typeface="Calibri"/>
                <a:cs typeface="Calibri"/>
              </a:rPr>
              <a:t>=&gt;   H</a:t>
            </a:r>
            <a:r>
              <a:rPr lang="es-ES_tradnl" sz="2000" b="1" baseline="-25000" dirty="0" smtClean="0">
                <a:latin typeface="Calibri"/>
                <a:cs typeface="Calibri"/>
              </a:rPr>
              <a:t>2</a:t>
            </a:r>
            <a:r>
              <a:rPr lang="es-ES_tradnl" sz="2000" b="1" dirty="0" smtClean="0">
                <a:latin typeface="Calibri"/>
                <a:cs typeface="Calibri"/>
              </a:rPr>
              <a:t>CO</a:t>
            </a:r>
            <a:r>
              <a:rPr lang="es-ES_tradnl" sz="2000" b="1" baseline="-25000" dirty="0" smtClean="0">
                <a:latin typeface="Calibri"/>
                <a:cs typeface="Calibri"/>
              </a:rPr>
              <a:t>3</a:t>
            </a:r>
            <a:r>
              <a:rPr lang="es-ES_tradnl" sz="2000" b="1" dirty="0" smtClean="0">
                <a:latin typeface="Calibri"/>
                <a:cs typeface="Calibri"/>
              </a:rPr>
              <a:t>   =&gt;   HCO</a:t>
            </a:r>
            <a:r>
              <a:rPr lang="es-ES_tradnl" sz="2000" b="1" baseline="-25000" dirty="0" smtClean="0">
                <a:latin typeface="Calibri"/>
                <a:cs typeface="Calibri"/>
              </a:rPr>
              <a:t>3</a:t>
            </a:r>
            <a:r>
              <a:rPr lang="es-ES_tradnl" sz="2000" b="1" baseline="30000" dirty="0" smtClean="0">
                <a:latin typeface="Calibri"/>
                <a:cs typeface="Calibri"/>
              </a:rPr>
              <a:t>-</a:t>
            </a:r>
            <a:r>
              <a:rPr lang="es-ES_tradnl" sz="2000" b="1" dirty="0" smtClean="0">
                <a:latin typeface="Calibri"/>
                <a:cs typeface="Calibri"/>
              </a:rPr>
              <a:t>  + H</a:t>
            </a:r>
            <a:r>
              <a:rPr lang="es-ES_tradnl" sz="2000" b="1" baseline="30000" dirty="0" smtClean="0">
                <a:latin typeface="Calibri"/>
                <a:cs typeface="Calibri"/>
              </a:rPr>
              <a:t>+</a:t>
            </a:r>
            <a:endParaRPr lang="es-ES_tradnl" sz="2000" b="1" baseline="30000" dirty="0">
              <a:latin typeface="Calibri"/>
              <a:cs typeface="Calibri"/>
            </a:endParaRPr>
          </a:p>
          <a:p>
            <a:pPr marL="355600" indent="-355600"/>
            <a:r>
              <a:rPr lang="es-ES_tradnl" sz="2000" b="1" dirty="0" smtClean="0">
                <a:latin typeface="Calibri"/>
                <a:cs typeface="Calibri"/>
              </a:rPr>
              <a:t>HCO</a:t>
            </a:r>
            <a:r>
              <a:rPr lang="es-ES_tradnl" sz="2000" b="1" baseline="-25000" dirty="0" smtClean="0">
                <a:latin typeface="Calibri"/>
                <a:cs typeface="Calibri"/>
              </a:rPr>
              <a:t>3</a:t>
            </a:r>
            <a:r>
              <a:rPr lang="es-ES_tradnl" sz="2000" b="1" baseline="30000" dirty="0">
                <a:latin typeface="Calibri"/>
                <a:cs typeface="Calibri"/>
              </a:rPr>
              <a:t>-</a:t>
            </a:r>
            <a:r>
              <a:rPr lang="es-ES_tradnl" sz="2000" b="1" dirty="0">
                <a:latin typeface="Calibri"/>
                <a:cs typeface="Calibri"/>
              </a:rPr>
              <a:t> </a:t>
            </a:r>
            <a:r>
              <a:rPr lang="es-ES_tradnl" sz="2000" b="1" dirty="0" smtClean="0">
                <a:latin typeface="Calibri"/>
                <a:cs typeface="Calibri"/>
              </a:rPr>
              <a:t>+  Ca</a:t>
            </a:r>
            <a:r>
              <a:rPr lang="es-ES_tradnl" sz="2000" b="1" baseline="30000" dirty="0" smtClean="0">
                <a:latin typeface="Calibri"/>
                <a:cs typeface="Calibri"/>
              </a:rPr>
              <a:t>2+  </a:t>
            </a:r>
            <a:r>
              <a:rPr lang="es-ES_tradnl" sz="2000" b="1" dirty="0" smtClean="0">
                <a:latin typeface="Calibri"/>
                <a:cs typeface="Calibri"/>
              </a:rPr>
              <a:t>=</a:t>
            </a:r>
            <a:r>
              <a:rPr lang="es-ES_tradnl" sz="2000" b="1" dirty="0">
                <a:latin typeface="Calibri"/>
                <a:cs typeface="Calibri"/>
              </a:rPr>
              <a:t>&gt; CaCO</a:t>
            </a:r>
            <a:r>
              <a:rPr lang="es-ES_tradnl" sz="2000" b="1" baseline="-25000" dirty="0">
                <a:latin typeface="Calibri"/>
                <a:cs typeface="Calibri"/>
              </a:rPr>
              <a:t>3</a:t>
            </a:r>
            <a:r>
              <a:rPr lang="es-ES_tradnl" sz="2000" b="1" dirty="0">
                <a:latin typeface="Calibri"/>
                <a:cs typeface="Calibri"/>
              </a:rPr>
              <a:t> + H</a:t>
            </a:r>
            <a:r>
              <a:rPr lang="es-ES_tradnl" sz="2000" b="1" baseline="30000" dirty="0">
                <a:latin typeface="Calibri"/>
                <a:cs typeface="Calibri"/>
              </a:rPr>
              <a:t>+</a:t>
            </a:r>
          </a:p>
          <a:p>
            <a:endParaRPr lang="es-ES_tradnl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s-ES_tradnl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4043" y="61268"/>
            <a:ext cx="3719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Chalkboard"/>
                <a:cs typeface="Chalkboard"/>
              </a:rPr>
              <a:t>SEDIMENTOS QUIMICOS</a:t>
            </a:r>
          </a:p>
        </p:txBody>
      </p:sp>
      <p:sp>
        <p:nvSpPr>
          <p:cNvPr id="3" name="Rectángulo redondeado 2"/>
          <p:cNvSpPr/>
          <p:nvPr/>
        </p:nvSpPr>
        <p:spPr bwMode="auto">
          <a:xfrm>
            <a:off x="514350" y="546100"/>
            <a:ext cx="3860800" cy="5969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5616"/>
            <a:ext cx="9144000" cy="30723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096000" y="5111751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solidFill>
                  <a:srgbClr val="FF0000"/>
                </a:solidFill>
                <a:latin typeface="Helvetica"/>
                <a:cs typeface="Helvetica"/>
              </a:rPr>
              <a:t>grava-arena</a:t>
            </a:r>
            <a:endParaRPr lang="es-ES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140200" y="5238751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solidFill>
                  <a:srgbClr val="FF0000"/>
                </a:solidFill>
                <a:latin typeface="Helvetica"/>
                <a:cs typeface="Helvetica"/>
              </a:rPr>
              <a:t>limo-arcilla</a:t>
            </a:r>
            <a:endParaRPr lang="es-ES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14500" y="5492750"/>
            <a:ext cx="1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smtClean="0">
                <a:solidFill>
                  <a:srgbClr val="FF0000"/>
                </a:solidFill>
                <a:latin typeface="Helvetica"/>
                <a:cs typeface="Helvetica"/>
              </a:rPr>
              <a:t>caliza</a:t>
            </a:r>
            <a:endParaRPr lang="es-ES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333750" y="1270001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bicarbonato</a:t>
            </a:r>
            <a:endParaRPr lang="es-ES" sz="12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076450" y="1263651"/>
            <a:ext cx="145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acido carbónico</a:t>
            </a:r>
            <a:endParaRPr lang="es-ES" sz="1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070100" y="2076451"/>
            <a:ext cx="162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latin typeface="Helvetica"/>
                <a:cs typeface="Helvetica"/>
              </a:rPr>
              <a:t>carbonato </a:t>
            </a:r>
            <a:r>
              <a:rPr lang="es-ES" sz="1200" dirty="0" err="1" smtClean="0">
                <a:latin typeface="Helvetica"/>
                <a:cs typeface="Helvetica"/>
              </a:rPr>
              <a:t>calcico</a:t>
            </a:r>
            <a:endParaRPr lang="es-ES" sz="1200" dirty="0">
              <a:latin typeface="Helvetica"/>
              <a:cs typeface="Helvetica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77" y="1007374"/>
            <a:ext cx="2022263" cy="27050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1003300"/>
            <a:ext cx="2162584" cy="270837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145" y="2496780"/>
            <a:ext cx="2364655" cy="15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5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8800" y="1308100"/>
            <a:ext cx="828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s-ES_tradnl" sz="2800" b="1" dirty="0" smtClean="0">
                <a:latin typeface="Calibri"/>
                <a:cs typeface="Calibri"/>
              </a:rPr>
              <a:t>Calizas (origen orgánico)</a:t>
            </a:r>
          </a:p>
          <a:p>
            <a:pPr marL="355600" indent="-355600">
              <a:buFont typeface="Arial"/>
              <a:buChar char="•"/>
            </a:pPr>
            <a:r>
              <a:rPr lang="es-ES_tradnl" dirty="0" err="1" smtClean="0">
                <a:latin typeface="Calibri"/>
                <a:cs typeface="Calibri"/>
              </a:rPr>
              <a:t>Bioclastos</a:t>
            </a:r>
            <a:r>
              <a:rPr lang="es-ES_tradnl" dirty="0" smtClean="0">
                <a:latin typeface="Calibri"/>
                <a:cs typeface="Calibri"/>
              </a:rPr>
              <a:t> &gt; </a:t>
            </a:r>
            <a:r>
              <a:rPr lang="es-ES_tradnl" dirty="0" err="1" smtClean="0">
                <a:latin typeface="Calibri"/>
                <a:cs typeface="Calibri"/>
              </a:rPr>
              <a:t>2mm</a:t>
            </a:r>
            <a:r>
              <a:rPr lang="es-ES_tradnl" dirty="0" smtClean="0">
                <a:latin typeface="Calibri"/>
                <a:cs typeface="Calibri"/>
              </a:rPr>
              <a:t> = </a:t>
            </a:r>
            <a:r>
              <a:rPr lang="es-ES_tradnl" dirty="0" smtClean="0">
                <a:solidFill>
                  <a:srgbClr val="FF0000"/>
                </a:solidFill>
                <a:latin typeface="Calibri"/>
                <a:cs typeface="Calibri"/>
              </a:rPr>
              <a:t>Grava </a:t>
            </a:r>
            <a:r>
              <a:rPr lang="es-ES_tradnl" dirty="0" err="1" smtClean="0">
                <a:solidFill>
                  <a:srgbClr val="FF0000"/>
                </a:solidFill>
                <a:latin typeface="Calibri"/>
                <a:cs typeface="Calibri"/>
              </a:rPr>
              <a:t>bioclastica</a:t>
            </a:r>
            <a:r>
              <a:rPr lang="es-ES_tradnl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s-ES_tradnl" dirty="0" smtClean="0">
                <a:latin typeface="Calibri"/>
                <a:cs typeface="Calibri"/>
              </a:rPr>
              <a:t>= </a:t>
            </a:r>
            <a:r>
              <a:rPr lang="es-ES_tradnl" dirty="0" err="1" smtClean="0">
                <a:solidFill>
                  <a:srgbClr val="0000FF"/>
                </a:solidFill>
                <a:latin typeface="Calibri"/>
                <a:cs typeface="Calibri"/>
              </a:rPr>
              <a:t>Calcorudita</a:t>
            </a:r>
            <a:r>
              <a:rPr lang="es-ES_tradnl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marL="355600" indent="-355600">
              <a:buFont typeface="Arial"/>
              <a:buChar char="•"/>
            </a:pPr>
            <a:r>
              <a:rPr lang="es-ES_tradnl" dirty="0" err="1" smtClean="0">
                <a:latin typeface="Calibri"/>
                <a:cs typeface="Calibri"/>
              </a:rPr>
              <a:t>Bioclastos</a:t>
            </a:r>
            <a:r>
              <a:rPr lang="es-ES_tradnl" dirty="0" smtClean="0">
                <a:latin typeface="Calibri"/>
                <a:cs typeface="Calibri"/>
              </a:rPr>
              <a:t> &gt; 0,062 - 2,0 mm = </a:t>
            </a:r>
            <a:r>
              <a:rPr lang="es-ES_tradnl" dirty="0" smtClean="0">
                <a:solidFill>
                  <a:srgbClr val="FF0000"/>
                </a:solidFill>
                <a:latin typeface="Calibri"/>
                <a:cs typeface="Calibri"/>
              </a:rPr>
              <a:t>Arena bioclástica</a:t>
            </a:r>
            <a:r>
              <a:rPr lang="es-ES_tradnl" dirty="0" smtClean="0">
                <a:latin typeface="Calibri"/>
                <a:cs typeface="Calibri"/>
              </a:rPr>
              <a:t> = </a:t>
            </a:r>
            <a:r>
              <a:rPr lang="es-ES_tradnl" dirty="0" err="1" smtClean="0">
                <a:solidFill>
                  <a:srgbClr val="0000FF"/>
                </a:solidFill>
                <a:latin typeface="Calibri"/>
                <a:cs typeface="Calibri"/>
              </a:rPr>
              <a:t>Calcarenita</a:t>
            </a:r>
            <a:endParaRPr lang="es-ES_tradnl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355600" indent="-355600">
              <a:buFont typeface="Arial"/>
              <a:buChar char="•"/>
            </a:pPr>
            <a:r>
              <a:rPr lang="es-ES_tradnl" dirty="0" err="1" smtClean="0">
                <a:latin typeface="Calibri"/>
                <a:cs typeface="Calibri"/>
              </a:rPr>
              <a:t>Bioclastos</a:t>
            </a:r>
            <a:r>
              <a:rPr lang="es-ES_tradnl" dirty="0" smtClean="0">
                <a:latin typeface="Calibri"/>
                <a:cs typeface="Calibri"/>
              </a:rPr>
              <a:t> &lt; 0,062 mm = </a:t>
            </a:r>
            <a:r>
              <a:rPr lang="es-ES_tradnl" dirty="0" smtClean="0">
                <a:solidFill>
                  <a:srgbClr val="FF0000"/>
                </a:solidFill>
                <a:latin typeface="Calibri"/>
                <a:cs typeface="Calibri"/>
              </a:rPr>
              <a:t>Micrita</a:t>
            </a:r>
            <a:r>
              <a:rPr lang="es-ES_tradnl" dirty="0" smtClean="0">
                <a:latin typeface="Calibri"/>
                <a:cs typeface="Calibri"/>
              </a:rPr>
              <a:t> = </a:t>
            </a:r>
            <a:r>
              <a:rPr lang="es-ES_tradnl" dirty="0" err="1" smtClean="0">
                <a:solidFill>
                  <a:srgbClr val="0000FF"/>
                </a:solidFill>
                <a:latin typeface="Calibri"/>
                <a:cs typeface="Calibri"/>
              </a:rPr>
              <a:t>Calcolutita</a:t>
            </a:r>
            <a:r>
              <a:rPr lang="es-ES_tradnl" dirty="0" smtClean="0">
                <a:solidFill>
                  <a:srgbClr val="0000FF"/>
                </a:solidFill>
                <a:latin typeface="Calibri"/>
                <a:cs typeface="Calibri"/>
              </a:rPr>
              <a:t> / Caliza </a:t>
            </a:r>
            <a:r>
              <a:rPr lang="es-ES_tradnl" dirty="0" err="1" smtClean="0">
                <a:solidFill>
                  <a:srgbClr val="0000FF"/>
                </a:solidFill>
                <a:latin typeface="Calibri"/>
                <a:cs typeface="Calibri"/>
              </a:rPr>
              <a:t>Micritica</a:t>
            </a:r>
            <a:endParaRPr lang="es-ES_tradnl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12243" y="620068"/>
            <a:ext cx="3719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Chalkboard"/>
                <a:cs typeface="Chalkboard"/>
              </a:rPr>
              <a:t>SEDIMENTOS QUIMICOS</a:t>
            </a:r>
          </a:p>
        </p:txBody>
      </p:sp>
    </p:spTree>
    <p:extLst>
      <p:ext uri="{BB962C8B-B14F-4D97-AF65-F5344CB8AC3E}">
        <p14:creationId xmlns:p14="http://schemas.microsoft.com/office/powerpoint/2010/main" val="248238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uadroTexto 6"/>
          <p:cNvSpPr txBox="1">
            <a:spLocks noChangeArrowheads="1"/>
          </p:cNvSpPr>
          <p:nvPr/>
        </p:nvSpPr>
        <p:spPr bwMode="auto">
          <a:xfrm>
            <a:off x="177800" y="93663"/>
            <a:ext cx="12338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" sz="3200" dirty="0" smtClean="0">
                <a:latin typeface="Arial" charset="0"/>
                <a:cs typeface="Arial" charset="0"/>
              </a:rPr>
              <a:t>caliza</a:t>
            </a:r>
            <a:endParaRPr lang="es-ES" sz="32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1663" y="2184400"/>
            <a:ext cx="30749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>
                <a:latin typeface="+mn-lt"/>
              </a:rPr>
              <a:t>CALIZA (Calco-lutita)</a:t>
            </a:r>
          </a:p>
        </p:txBody>
      </p:sp>
      <p:pic>
        <p:nvPicPr>
          <p:cNvPr id="15364" name="Imagen 10" descr="Caliza_de_crinoides.4_-_Fos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596900"/>
            <a:ext cx="4605337" cy="345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Imagen 1" descr="Limeston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300" y="457200"/>
            <a:ext cx="48387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0" y="3041650"/>
            <a:ext cx="5726113" cy="3851275"/>
            <a:chOff x="0" y="3041650"/>
            <a:chExt cx="5726112" cy="3850978"/>
          </a:xfrm>
        </p:grpSpPr>
        <p:pic>
          <p:nvPicPr>
            <p:cNvPr id="7" name="Imagen 9" descr="Caliza_naranjo_de_buln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41650"/>
              <a:ext cx="5726112" cy="38163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CuadroTexto 6"/>
            <p:cNvSpPr txBox="1">
              <a:spLocks noChangeArrowheads="1"/>
            </p:cNvSpPr>
            <p:nvPr/>
          </p:nvSpPr>
          <p:spPr bwMode="auto">
            <a:xfrm>
              <a:off x="292100" y="6430963"/>
              <a:ext cx="48037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s-ES">
                  <a:latin typeface="Arial" charset="0"/>
                  <a:cs typeface="Arial" charset="0"/>
                </a:rPr>
                <a:t>macizo calizo de Picos de Europa</a:t>
              </a: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675063" y="534987"/>
            <a:ext cx="28880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 smtClean="0">
                <a:latin typeface="Chalkboard"/>
                <a:cs typeface="Chalkboard"/>
              </a:rPr>
              <a:t>Facies de mar de </a:t>
            </a:r>
            <a:r>
              <a:rPr lang="en-US" sz="1600" dirty="0" err="1" smtClean="0">
                <a:latin typeface="Chalkboard"/>
                <a:cs typeface="Chalkboard"/>
              </a:rPr>
              <a:t>plataforma</a:t>
            </a:r>
            <a:endParaRPr lang="en-US" sz="16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4" descr="calcaren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47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741363" y="5691187"/>
            <a:ext cx="2255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 smtClean="0">
                <a:latin typeface="Chalkboard"/>
                <a:cs typeface="Chalkboard"/>
              </a:rPr>
              <a:t>Facies </a:t>
            </a:r>
            <a:r>
              <a:rPr lang="en-US" sz="1600" dirty="0" err="1" smtClean="0">
                <a:latin typeface="Chalkboard"/>
                <a:cs typeface="Chalkboard"/>
              </a:rPr>
              <a:t>marino</a:t>
            </a:r>
            <a:r>
              <a:rPr lang="en-US" sz="1600" dirty="0" smtClean="0">
                <a:latin typeface="Chalkboard"/>
                <a:cs typeface="Chalkboard"/>
              </a:rPr>
              <a:t> de </a:t>
            </a:r>
            <a:r>
              <a:rPr lang="en-US" sz="1600" dirty="0">
                <a:latin typeface="Chalkboard"/>
                <a:cs typeface="Chalkboard"/>
              </a:rPr>
              <a:t>costa</a:t>
            </a:r>
          </a:p>
        </p:txBody>
      </p:sp>
      <p:pic>
        <p:nvPicPr>
          <p:cNvPr id="11267" name="Picture 7" descr="Calcaren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2686050"/>
            <a:ext cx="4171950" cy="417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6" descr="calcarenite l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975" y="39688"/>
            <a:ext cx="2286000" cy="287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6"/>
          <p:cNvSpPr txBox="1">
            <a:spLocks noChangeArrowheads="1"/>
          </p:cNvSpPr>
          <p:nvPr/>
        </p:nvSpPr>
        <p:spPr bwMode="auto">
          <a:xfrm>
            <a:off x="203201" y="4716463"/>
            <a:ext cx="223519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" sz="3200" dirty="0" smtClean="0">
                <a:latin typeface="Arial" charset="0"/>
                <a:cs typeface="Arial" charset="0"/>
              </a:rPr>
              <a:t>calcarenita</a:t>
            </a:r>
            <a:endParaRPr lang="es-ES" sz="3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8800" y="730250"/>
            <a:ext cx="828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s-ES_tradnl" b="1" dirty="0" err="1" smtClean="0">
                <a:latin typeface="Calibri"/>
                <a:cs typeface="Calibri"/>
              </a:rPr>
              <a:t>Travertino</a:t>
            </a:r>
            <a:r>
              <a:rPr lang="es-ES_tradnl" b="1" dirty="0" smtClean="0">
                <a:latin typeface="Calibri"/>
                <a:cs typeface="Calibri"/>
              </a:rPr>
              <a:t> (caliza inorgánica)</a:t>
            </a:r>
            <a:r>
              <a:rPr lang="es-ES_tradnl" dirty="0" smtClean="0">
                <a:latin typeface="Calibri"/>
                <a:cs typeface="Calibri"/>
              </a:rPr>
              <a:t>: precipitación química directa de CaCO</a:t>
            </a:r>
            <a:r>
              <a:rPr lang="es-ES_tradnl" baseline="-25000" dirty="0" smtClean="0">
                <a:latin typeface="Calibri"/>
                <a:cs typeface="Calibri"/>
              </a:rPr>
              <a:t>3</a:t>
            </a:r>
            <a:r>
              <a:rPr lang="es-ES_tradnl" dirty="0">
                <a:latin typeface="Calibri"/>
                <a:cs typeface="Calibri"/>
              </a:rPr>
              <a:t> </a:t>
            </a:r>
            <a:r>
              <a:rPr lang="es-ES_tradnl" dirty="0" smtClean="0">
                <a:latin typeface="Calibri"/>
                <a:cs typeface="Calibri"/>
              </a:rPr>
              <a:t>alrededor de manantiales:  </a:t>
            </a:r>
            <a:r>
              <a:rPr lang="pt-BR" sz="1800" dirty="0">
                <a:latin typeface="Calibri"/>
                <a:cs typeface="Calibri"/>
              </a:rPr>
              <a:t>Ca</a:t>
            </a:r>
            <a:r>
              <a:rPr lang="pt-BR" sz="1800" baseline="30000" dirty="0">
                <a:latin typeface="Calibri"/>
                <a:cs typeface="Calibri"/>
              </a:rPr>
              <a:t>2+</a:t>
            </a:r>
            <a:r>
              <a:rPr lang="pt-BR" sz="1800" dirty="0">
                <a:latin typeface="Calibri"/>
                <a:cs typeface="Calibri"/>
              </a:rPr>
              <a:t> + </a:t>
            </a:r>
            <a:r>
              <a:rPr lang="pt-BR" sz="1800" dirty="0" smtClean="0">
                <a:latin typeface="Calibri"/>
                <a:cs typeface="Calibri"/>
              </a:rPr>
              <a:t>2HCO</a:t>
            </a:r>
            <a:r>
              <a:rPr lang="pt-BR" sz="1800" baseline="-25000" dirty="0" smtClean="0">
                <a:latin typeface="Calibri"/>
                <a:cs typeface="Calibri"/>
              </a:rPr>
              <a:t>3</a:t>
            </a:r>
            <a:r>
              <a:rPr lang="pt-BR" sz="1800" baseline="30000" dirty="0" smtClean="0">
                <a:latin typeface="Calibri"/>
                <a:cs typeface="Calibri"/>
              </a:rPr>
              <a:t>− </a:t>
            </a:r>
            <a:r>
              <a:rPr lang="pt-BR" sz="1800" dirty="0" smtClean="0">
                <a:latin typeface="Calibri"/>
                <a:cs typeface="Calibri"/>
              </a:rPr>
              <a:t>→ H</a:t>
            </a:r>
            <a:r>
              <a:rPr lang="pt-BR" sz="1800" baseline="-25000" dirty="0" smtClean="0">
                <a:latin typeface="Calibri"/>
                <a:cs typeface="Calibri"/>
              </a:rPr>
              <a:t>2</a:t>
            </a:r>
            <a:r>
              <a:rPr lang="pt-BR" sz="1800" dirty="0" smtClean="0">
                <a:latin typeface="Calibri"/>
                <a:cs typeface="Calibri"/>
              </a:rPr>
              <a:t>O </a:t>
            </a:r>
            <a:r>
              <a:rPr lang="pt-BR" sz="1800" dirty="0">
                <a:latin typeface="Calibri"/>
                <a:cs typeface="Calibri"/>
              </a:rPr>
              <a:t>+ </a:t>
            </a:r>
            <a:r>
              <a:rPr lang="pt-BR" sz="1800" dirty="0" smtClean="0">
                <a:latin typeface="Calibri"/>
                <a:cs typeface="Calibri"/>
              </a:rPr>
              <a:t>CaCO</a:t>
            </a:r>
            <a:r>
              <a:rPr lang="pt-BR" sz="1800" baseline="-25000" dirty="0" smtClean="0">
                <a:latin typeface="Calibri"/>
                <a:cs typeface="Calibri"/>
              </a:rPr>
              <a:t>3</a:t>
            </a:r>
            <a:r>
              <a:rPr lang="pt-BR" sz="1800" dirty="0">
                <a:latin typeface="Calibri"/>
                <a:cs typeface="Calibri"/>
              </a:rPr>
              <a:t> </a:t>
            </a:r>
            <a:r>
              <a:rPr lang="pt-BR" sz="1800" dirty="0" smtClean="0">
                <a:latin typeface="Calibri"/>
                <a:cs typeface="Calibri"/>
              </a:rPr>
              <a:t>+ CO</a:t>
            </a:r>
            <a:r>
              <a:rPr lang="pt-BR" sz="1800" baseline="-25000" dirty="0" smtClean="0">
                <a:latin typeface="Calibri"/>
                <a:cs typeface="Calibri"/>
              </a:rPr>
              <a:t>2</a:t>
            </a:r>
            <a:endParaRPr lang="es-ES_tradnl" sz="1800" baseline="30000" dirty="0">
              <a:latin typeface="Calibri"/>
              <a:cs typeface="Calibri"/>
            </a:endParaRPr>
          </a:p>
          <a:p>
            <a:pPr marL="355600" indent="-355600"/>
            <a:endParaRPr lang="es-ES_tradnl" sz="1800" dirty="0">
              <a:latin typeface="Calibri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12243" y="226368"/>
            <a:ext cx="3719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Chalkboard"/>
                <a:cs typeface="Chalkboard"/>
              </a:rPr>
              <a:t>SEDIMENTOS QUIMICOS</a:t>
            </a:r>
          </a:p>
        </p:txBody>
      </p:sp>
      <p:sp>
        <p:nvSpPr>
          <p:cNvPr id="3" name="Rectángulo redondeado 2"/>
          <p:cNvSpPr/>
          <p:nvPr/>
        </p:nvSpPr>
        <p:spPr bwMode="auto">
          <a:xfrm>
            <a:off x="603250" y="679450"/>
            <a:ext cx="3841750" cy="50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4539655" cy="30302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0772" t="8889" r="7002" b="12592"/>
          <a:stretch/>
        </p:blipFill>
        <p:spPr>
          <a:xfrm>
            <a:off x="4703132" y="1504362"/>
            <a:ext cx="4440868" cy="34740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" y="4266752"/>
            <a:ext cx="5372100" cy="25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8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8800" y="406400"/>
            <a:ext cx="5867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s-ES_tradnl" b="1" dirty="0" smtClean="0">
                <a:latin typeface="Calibri"/>
                <a:cs typeface="Calibri"/>
              </a:rPr>
              <a:t>DOLOMIA</a:t>
            </a:r>
            <a:r>
              <a:rPr lang="es-ES_tradnl" dirty="0" smtClean="0">
                <a:latin typeface="Calibri"/>
                <a:cs typeface="Calibri"/>
              </a:rPr>
              <a:t>: </a:t>
            </a:r>
          </a:p>
          <a:p>
            <a:pPr marL="355600" indent="-355600"/>
            <a:r>
              <a:rPr lang="es-ES_tradnl" sz="1800" dirty="0">
                <a:latin typeface="Calibri"/>
                <a:cs typeface="Calibri"/>
              </a:rPr>
              <a:t>Origen diagenético: sustitución de calcio</a:t>
            </a:r>
            <a:r>
              <a:rPr lang="es-ES_tradnl" sz="1800" dirty="0" smtClean="0">
                <a:latin typeface="Calibri"/>
                <a:cs typeface="Calibri"/>
              </a:rPr>
              <a:t> en sedimentos calizos no litificados por Mg aportado por li</a:t>
            </a:r>
            <a:r>
              <a:rPr lang="es-ES_tradnl" sz="1800" dirty="0">
                <a:latin typeface="Calibri"/>
                <a:cs typeface="Calibri"/>
              </a:rPr>
              <a:t>quidos de poros que circula por el sedimento (dolimitización)</a:t>
            </a:r>
            <a:r>
              <a:rPr lang="es-ES_tradnl" sz="1600" dirty="0">
                <a:latin typeface="Calibri"/>
                <a:cs typeface="Calibri"/>
              </a:rPr>
              <a:t> </a:t>
            </a:r>
          </a:p>
          <a:p>
            <a:pPr marL="355600" indent="-355600"/>
            <a:r>
              <a:rPr lang="es-ES_tradnl" sz="2000" dirty="0" smtClean="0">
                <a:latin typeface="Calibri"/>
                <a:cs typeface="Calibri"/>
              </a:rPr>
              <a:t>	2CaCO</a:t>
            </a:r>
            <a:r>
              <a:rPr lang="es-ES_tradnl" sz="2000" baseline="-25000" dirty="0" smtClean="0">
                <a:latin typeface="Calibri"/>
                <a:cs typeface="Calibri"/>
              </a:rPr>
              <a:t>3</a:t>
            </a:r>
            <a:r>
              <a:rPr lang="es-ES_tradnl" sz="2000" dirty="0">
                <a:latin typeface="Calibri"/>
                <a:cs typeface="Calibri"/>
              </a:rPr>
              <a:t> + Mg</a:t>
            </a:r>
            <a:r>
              <a:rPr lang="es-ES_tradnl" sz="2000" baseline="30000" dirty="0">
                <a:latin typeface="Calibri"/>
                <a:cs typeface="Calibri"/>
              </a:rPr>
              <a:t>2+</a:t>
            </a:r>
            <a:r>
              <a:rPr lang="es-ES_tradnl" sz="2000" dirty="0">
                <a:latin typeface="Calibri"/>
                <a:cs typeface="Calibri"/>
              </a:rPr>
              <a:t> =&gt; </a:t>
            </a:r>
            <a:r>
              <a:rPr lang="es-ES_tradnl" sz="2000" dirty="0" err="1" smtClean="0">
                <a:latin typeface="Calibri"/>
                <a:cs typeface="Calibri"/>
              </a:rPr>
              <a:t>MgCa</a:t>
            </a:r>
            <a:r>
              <a:rPr lang="es-ES_tradnl" sz="2000" dirty="0" smtClean="0">
                <a:latin typeface="Calibri"/>
                <a:cs typeface="Calibri"/>
              </a:rPr>
              <a:t>(CO</a:t>
            </a:r>
            <a:r>
              <a:rPr lang="es-ES_tradnl" sz="2000" baseline="-25000" dirty="0" smtClean="0">
                <a:latin typeface="Calibri"/>
                <a:cs typeface="Calibri"/>
              </a:rPr>
              <a:t>3</a:t>
            </a:r>
            <a:r>
              <a:rPr lang="es-ES_tradnl" sz="2000" dirty="0" smtClean="0">
                <a:latin typeface="Calibri"/>
                <a:cs typeface="Calibri"/>
              </a:rPr>
              <a:t>)</a:t>
            </a:r>
            <a:r>
              <a:rPr lang="es-ES_tradnl" sz="2000" baseline="-25000" dirty="0" smtClean="0">
                <a:latin typeface="Calibri"/>
                <a:cs typeface="Calibri"/>
              </a:rPr>
              <a:t>2</a:t>
            </a:r>
            <a:r>
              <a:rPr lang="es-ES_tradnl" sz="2000" dirty="0" smtClean="0">
                <a:latin typeface="Calibri"/>
                <a:cs typeface="Calibri"/>
              </a:rPr>
              <a:t> + Ca</a:t>
            </a:r>
            <a:r>
              <a:rPr lang="es-ES_tradnl" sz="2000" baseline="30000" dirty="0" smtClean="0">
                <a:latin typeface="Calibri"/>
                <a:cs typeface="Calibri"/>
              </a:rPr>
              <a:t>2+</a:t>
            </a:r>
            <a:endParaRPr lang="es-ES_tradnl" sz="2000" dirty="0" smtClean="0">
              <a:latin typeface="Calibri"/>
              <a:cs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1793" y="-2232"/>
            <a:ext cx="6391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OTRAS ROCAS SEDIMENTARIAS QUIMICAS</a:t>
            </a:r>
            <a:endParaRPr lang="es-ES_tradnl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3" name="Imagen 2" descr="dolomit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1" y="3159957"/>
            <a:ext cx="3047999" cy="3567287"/>
          </a:xfrm>
          <a:prstGeom prst="rect">
            <a:avLst/>
          </a:prstGeom>
        </p:spPr>
      </p:pic>
      <p:pic>
        <p:nvPicPr>
          <p:cNvPr id="5" name="Imagen 4" descr="Dolomi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05" y="3139854"/>
            <a:ext cx="2699996" cy="3599996"/>
          </a:xfrm>
          <a:prstGeom prst="rect">
            <a:avLst/>
          </a:prstGeom>
        </p:spPr>
      </p:pic>
      <p:pic>
        <p:nvPicPr>
          <p:cNvPr id="6" name="Imagen 5" descr="Dolomite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225" y="3537230"/>
            <a:ext cx="3634539" cy="2880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956300" y="3276600"/>
            <a:ext cx="299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solidFill>
                  <a:schemeClr val="bg1"/>
                </a:solidFill>
                <a:latin typeface="Arial"/>
                <a:cs typeface="Arial"/>
              </a:rPr>
              <a:t>“textura de piel de elefante”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2565400" y="2311400"/>
            <a:ext cx="6400800" cy="2857500"/>
            <a:chOff x="2590800" y="241300"/>
            <a:chExt cx="6400800" cy="285750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/>
            <a:srcRect l="7770" b="5833"/>
            <a:stretch/>
          </p:blipFill>
          <p:spPr>
            <a:xfrm>
              <a:off x="6731337" y="292100"/>
              <a:ext cx="2260263" cy="2806700"/>
            </a:xfrm>
            <a:prstGeom prst="rect">
              <a:avLst/>
            </a:prstGeom>
          </p:spPr>
        </p:pic>
        <p:grpSp>
          <p:nvGrpSpPr>
            <p:cNvPr id="14" name="Agrupar 13"/>
            <p:cNvGrpSpPr/>
            <p:nvPr/>
          </p:nvGrpSpPr>
          <p:grpSpPr>
            <a:xfrm>
              <a:off x="2590800" y="241300"/>
              <a:ext cx="4127500" cy="2760266"/>
              <a:chOff x="2590800" y="241300"/>
              <a:chExt cx="4127500" cy="2760266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0800" y="241300"/>
                <a:ext cx="4127500" cy="2760266"/>
              </a:xfrm>
              <a:prstGeom prst="rect">
                <a:avLst/>
              </a:prstGeom>
            </p:spPr>
          </p:pic>
          <p:sp>
            <p:nvSpPr>
              <p:cNvPr id="13" name="CuadroTexto 12"/>
              <p:cNvSpPr txBox="1"/>
              <p:nvPr/>
            </p:nvSpPr>
            <p:spPr>
              <a:xfrm>
                <a:off x="2755900" y="2603500"/>
                <a:ext cx="3674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1800">
                    <a:solidFill>
                      <a:schemeClr val="bg1"/>
                    </a:solidFill>
                    <a:latin typeface="Arial"/>
                    <a:cs typeface="Arial"/>
                  </a:rPr>
                  <a:t>Montañas de las Dolomitas (Italia)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208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393700" y="9609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/>
            <a:r>
              <a:rPr lang="es-ES_tradnl" b="1" dirty="0" err="1">
                <a:latin typeface="Calibri"/>
                <a:cs typeface="Calibri"/>
              </a:rPr>
              <a:t>Silex</a:t>
            </a:r>
            <a:r>
              <a:rPr lang="es-ES_tradnl" dirty="0">
                <a:latin typeface="Calibri"/>
                <a:cs typeface="Calibri"/>
              </a:rPr>
              <a:t>: </a:t>
            </a:r>
          </a:p>
          <a:p>
            <a:pPr marL="355600" indent="-355600">
              <a:buFont typeface="Arial"/>
              <a:buChar char="•"/>
            </a:pPr>
            <a:r>
              <a:rPr lang="es-ES_tradnl" dirty="0" err="1">
                <a:solidFill>
                  <a:srgbClr val="0000FF"/>
                </a:solidFill>
                <a:latin typeface="Calibri"/>
                <a:cs typeface="Calibri"/>
              </a:rPr>
              <a:t>Nodulos</a:t>
            </a: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 de </a:t>
            </a:r>
            <a:r>
              <a:rPr lang="es-ES_tradnl" dirty="0" err="1">
                <a:solidFill>
                  <a:srgbClr val="0000FF"/>
                </a:solidFill>
                <a:latin typeface="Calibri"/>
                <a:cs typeface="Calibri"/>
              </a:rPr>
              <a:t>silex</a:t>
            </a: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es-ES_tradnl" dirty="0">
                <a:latin typeface="Calibri"/>
                <a:cs typeface="Calibri"/>
              </a:rPr>
              <a:t> diagénesis de calizas (</a:t>
            </a:r>
            <a:r>
              <a:rPr lang="es-ES_tradnl" dirty="0" err="1">
                <a:latin typeface="Calibri"/>
                <a:cs typeface="Calibri"/>
              </a:rPr>
              <a:t>inorganico</a:t>
            </a:r>
            <a:r>
              <a:rPr lang="es-ES_tradnl" dirty="0">
                <a:latin typeface="Calibri"/>
                <a:cs typeface="Calibri"/>
              </a:rPr>
              <a:t>)</a:t>
            </a:r>
          </a:p>
          <a:p>
            <a:pPr marL="355600" indent="-355600">
              <a:buFont typeface="Arial"/>
              <a:buChar char="•"/>
            </a:pP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Radiolaritas</a:t>
            </a:r>
            <a:r>
              <a:rPr lang="es-ES_tradnl" dirty="0">
                <a:latin typeface="Calibri"/>
                <a:cs typeface="Calibri"/>
              </a:rPr>
              <a:t> - acumulación de plancton silicio (orgánico)</a:t>
            </a:r>
            <a:endParaRPr lang="es-ES_tradnl" b="1" dirty="0">
              <a:latin typeface="Calibri"/>
              <a:cs typeface="Calibri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32" y="0"/>
            <a:ext cx="4250267" cy="3187700"/>
          </a:xfrm>
          <a:prstGeom prst="rect">
            <a:avLst/>
          </a:prstGeom>
        </p:spPr>
      </p:pic>
      <p:pic>
        <p:nvPicPr>
          <p:cNvPr id="12" name="Picture 3" descr="Nodulos Atar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479" y="2954338"/>
            <a:ext cx="5204521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03992" y="99368"/>
            <a:ext cx="64000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OTRAS ROCAS SEDIMENTARIAS</a:t>
            </a:r>
          </a:p>
          <a:p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QUIMICAS</a:t>
            </a:r>
            <a:endParaRPr lang="es-ES_tradnl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61464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393700" y="9609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/>
            <a:r>
              <a:rPr lang="es-ES_tradnl" b="1" dirty="0" err="1">
                <a:latin typeface="Calibri"/>
                <a:cs typeface="Calibri"/>
              </a:rPr>
              <a:t>Evaporitos</a:t>
            </a:r>
            <a:r>
              <a:rPr lang="es-ES_tradnl" b="1" dirty="0">
                <a:latin typeface="Calibri"/>
                <a:cs typeface="Calibri"/>
              </a:rPr>
              <a:t>: </a:t>
            </a:r>
          </a:p>
          <a:p>
            <a:pPr marL="355600" indent="-355600">
              <a:buFont typeface="Arial"/>
              <a:buChar char="•"/>
            </a:pP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Yeso: CaSO</a:t>
            </a:r>
            <a:r>
              <a:rPr lang="es-ES_tradnl" baseline="-25000" dirty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(H</a:t>
            </a:r>
            <a:r>
              <a:rPr lang="es-ES_tradnl" baseline="-250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0)</a:t>
            </a:r>
            <a:r>
              <a:rPr lang="es-ES_tradnl" baseline="-25000" dirty="0">
                <a:solidFill>
                  <a:srgbClr val="0000FF"/>
                </a:solidFill>
                <a:latin typeface="Calibri"/>
                <a:cs typeface="Calibri"/>
              </a:rPr>
              <a:t> 2   </a:t>
            </a: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778" b="9533"/>
          <a:stretch/>
        </p:blipFill>
        <p:spPr>
          <a:xfrm>
            <a:off x="4849862" y="3213100"/>
            <a:ext cx="4395738" cy="3352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941" y="3200400"/>
            <a:ext cx="4768927" cy="3365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2300" y="6019800"/>
            <a:ext cx="333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FFFF"/>
                </a:solidFill>
                <a:latin typeface="Arial"/>
                <a:cs typeface="Arial"/>
              </a:rPr>
              <a:t>Flor del desierto (yeso)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16" y="101600"/>
            <a:ext cx="4012197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73100" y="30564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5600" indent="-355600"/>
            <a:r>
              <a:rPr lang="es-ES_tradnl" b="1" dirty="0" err="1">
                <a:latin typeface="Calibri"/>
                <a:cs typeface="Calibri"/>
              </a:rPr>
              <a:t>Evaporitos</a:t>
            </a:r>
            <a:r>
              <a:rPr lang="es-ES_tradnl" b="1" dirty="0">
                <a:latin typeface="Calibri"/>
                <a:cs typeface="Calibri"/>
              </a:rPr>
              <a:t>: </a:t>
            </a:r>
          </a:p>
          <a:p>
            <a:pPr marL="355600" indent="-355600">
              <a:buFont typeface="Arial"/>
              <a:buChar char="•"/>
            </a:pPr>
            <a:r>
              <a:rPr lang="es-ES_tradnl" dirty="0">
                <a:solidFill>
                  <a:srgbClr val="0000FF"/>
                </a:solidFill>
                <a:latin typeface="Calibri"/>
                <a:cs typeface="Calibri"/>
              </a:rPr>
              <a:t>HALITA (Sal) = NaCl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" y="203200"/>
            <a:ext cx="5354320" cy="2806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203200"/>
            <a:ext cx="3086100" cy="27389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t="18151" b="10274"/>
          <a:stretch/>
        </p:blipFill>
        <p:spPr>
          <a:xfrm>
            <a:off x="2159000" y="4064000"/>
            <a:ext cx="6985000" cy="2654300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600404" y="6216650"/>
            <a:ext cx="2211100" cy="369332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92AFD5"/>
            </a:solidFill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FF00FF"/>
                </a:solidFill>
                <a:latin typeface="Helvetica" charset="0"/>
              </a:rPr>
              <a:t>DIAPIROS DE SAL</a:t>
            </a:r>
            <a:endParaRPr lang="en-US" sz="1800" b="1" dirty="0">
              <a:solidFill>
                <a:srgbClr val="FF00FF"/>
              </a:solidFill>
              <a:latin typeface="Helvetica" charset="0"/>
            </a:endParaRPr>
          </a:p>
        </p:txBody>
      </p:sp>
      <p:cxnSp>
        <p:nvCxnSpPr>
          <p:cNvPr id="14" name="Conector recto de flecha 13"/>
          <p:cNvCxnSpPr/>
          <p:nvPr/>
        </p:nvCxnSpPr>
        <p:spPr bwMode="auto">
          <a:xfrm flipH="1" flipV="1">
            <a:off x="5372100" y="5511800"/>
            <a:ext cx="5588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ector recto de flecha 15"/>
          <p:cNvCxnSpPr/>
          <p:nvPr/>
        </p:nvCxnSpPr>
        <p:spPr bwMode="auto">
          <a:xfrm flipH="1" flipV="1">
            <a:off x="5905500" y="5486400"/>
            <a:ext cx="88900" cy="812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0583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2994379" y="1285346"/>
            <a:ext cx="9199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 smtClean="0">
                <a:latin typeface="Verdana" charset="0"/>
              </a:rPr>
              <a:t>rift </a:t>
            </a:r>
            <a:r>
              <a:rPr lang="en-US" sz="1200" dirty="0" err="1" smtClean="0">
                <a:latin typeface="Verdana" charset="0"/>
              </a:rPr>
              <a:t>activo</a:t>
            </a:r>
            <a:endParaRPr lang="en-US" sz="1200" dirty="0">
              <a:latin typeface="Verdana" charset="0"/>
            </a:endParaRP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1384299" y="1045633"/>
            <a:ext cx="1201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200" dirty="0" err="1">
                <a:latin typeface="Verdana" charset="0"/>
              </a:rPr>
              <a:t>c</a:t>
            </a:r>
            <a:r>
              <a:rPr lang="en-US" sz="1200" dirty="0" err="1" smtClean="0">
                <a:latin typeface="Verdana" charset="0"/>
              </a:rPr>
              <a:t>uenca</a:t>
            </a:r>
            <a:r>
              <a:rPr lang="en-US" sz="1200" dirty="0" smtClean="0">
                <a:latin typeface="Verdana" charset="0"/>
              </a:rPr>
              <a:t> </a:t>
            </a:r>
            <a:r>
              <a:rPr lang="en-US" sz="1200" dirty="0">
                <a:latin typeface="Verdana" charset="0"/>
              </a:rPr>
              <a:t>de </a:t>
            </a:r>
            <a:r>
              <a:rPr lang="en-US" sz="1200" dirty="0" err="1">
                <a:latin typeface="Verdana" charset="0"/>
              </a:rPr>
              <a:t>antepais</a:t>
            </a:r>
            <a:endParaRPr lang="en-US" sz="1200" dirty="0">
              <a:latin typeface="Verdana" charset="0"/>
            </a:endParaRP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4696239" y="1131889"/>
            <a:ext cx="186331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 err="1" smtClean="0">
                <a:latin typeface="Verdana" charset="0"/>
              </a:rPr>
              <a:t>cuenca</a:t>
            </a:r>
            <a:r>
              <a:rPr lang="en-US" sz="1200" dirty="0" smtClean="0">
                <a:latin typeface="Verdana" charset="0"/>
              </a:rPr>
              <a:t> </a:t>
            </a:r>
            <a:r>
              <a:rPr lang="en-US" sz="1200" dirty="0" err="1" smtClean="0">
                <a:latin typeface="Verdana" charset="0"/>
              </a:rPr>
              <a:t>epicontinental</a:t>
            </a:r>
            <a:endParaRPr lang="en-US" sz="1200" dirty="0" smtClean="0">
              <a:latin typeface="Verdana" charset="0"/>
            </a:endParaRPr>
          </a:p>
          <a:p>
            <a:pPr algn="ctr" eaLnBrk="0" hangingPunct="0">
              <a:defRPr/>
            </a:pPr>
            <a:r>
              <a:rPr lang="en-US" sz="1000" dirty="0" smtClean="0">
                <a:latin typeface="Verdana" charset="0"/>
              </a:rPr>
              <a:t>(rift </a:t>
            </a:r>
            <a:r>
              <a:rPr lang="en-US" sz="1000" dirty="0" err="1" smtClean="0">
                <a:latin typeface="Verdana" charset="0"/>
              </a:rPr>
              <a:t>abortado</a:t>
            </a:r>
            <a:r>
              <a:rPr lang="en-US" sz="1000" dirty="0" smtClean="0">
                <a:latin typeface="Verdana" charset="0"/>
              </a:rPr>
              <a:t>)</a:t>
            </a:r>
            <a:endParaRPr lang="en-US" sz="1000" dirty="0">
              <a:latin typeface="Verdana" charset="0"/>
            </a:endParaRP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6748463" y="1241954"/>
            <a:ext cx="13053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 err="1">
                <a:latin typeface="Verdana" charset="0"/>
              </a:rPr>
              <a:t>Margen</a:t>
            </a:r>
            <a:r>
              <a:rPr lang="en-US" sz="1200" dirty="0">
                <a:latin typeface="Verdana" charset="0"/>
              </a:rPr>
              <a:t> </a:t>
            </a:r>
            <a:r>
              <a:rPr lang="en-US" sz="1200" dirty="0" err="1">
                <a:latin typeface="Verdana" charset="0"/>
              </a:rPr>
              <a:t>pasivo</a:t>
            </a:r>
            <a:endParaRPr lang="en-US" sz="1200" dirty="0">
              <a:latin typeface="Verdana" charset="0"/>
            </a:endParaRP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5664200" y="1699154"/>
            <a:ext cx="1619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Verdana" charset="0"/>
              </a:rPr>
              <a:t>Margen activo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5182" b="31848"/>
          <a:stretch/>
        </p:blipFill>
        <p:spPr>
          <a:xfrm>
            <a:off x="546100" y="1515533"/>
            <a:ext cx="8128000" cy="13589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76867" y="448733"/>
            <a:ext cx="5161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cuencas sedimentarias continentales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879167" y="448733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cuenca marina</a:t>
            </a:r>
            <a:endParaRPr lang="es-ES_tradnl" dirty="0">
              <a:latin typeface="Chalkboard"/>
              <a:cs typeface="Chalkboard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V="1">
            <a:off x="6684433" y="-71967"/>
            <a:ext cx="0" cy="1409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Forma libre 5"/>
          <p:cNvSpPr/>
          <p:nvPr/>
        </p:nvSpPr>
        <p:spPr>
          <a:xfrm>
            <a:off x="4011705" y="1677460"/>
            <a:ext cx="172944" cy="107950"/>
          </a:xfrm>
          <a:custGeom>
            <a:avLst/>
            <a:gdLst>
              <a:gd name="connsiteX0" fmla="*/ 1494 w 172944"/>
              <a:gd name="connsiteY0" fmla="*/ 98425 h 107950"/>
              <a:gd name="connsiteX1" fmla="*/ 80869 w 172944"/>
              <a:gd name="connsiteY1" fmla="*/ 22225 h 107950"/>
              <a:gd name="connsiteX2" fmla="*/ 84044 w 172944"/>
              <a:gd name="connsiteY2" fmla="*/ 12700 h 107950"/>
              <a:gd name="connsiteX3" fmla="*/ 99919 w 172944"/>
              <a:gd name="connsiteY3" fmla="*/ 0 h 107950"/>
              <a:gd name="connsiteX4" fmla="*/ 118969 w 172944"/>
              <a:gd name="connsiteY4" fmla="*/ 15875 h 107950"/>
              <a:gd name="connsiteX5" fmla="*/ 125319 w 172944"/>
              <a:gd name="connsiteY5" fmla="*/ 25400 h 107950"/>
              <a:gd name="connsiteX6" fmla="*/ 134844 w 172944"/>
              <a:gd name="connsiteY6" fmla="*/ 28575 h 107950"/>
              <a:gd name="connsiteX7" fmla="*/ 153894 w 172944"/>
              <a:gd name="connsiteY7" fmla="*/ 60325 h 107950"/>
              <a:gd name="connsiteX8" fmla="*/ 172944 w 172944"/>
              <a:gd name="connsiteY8" fmla="*/ 73025 h 107950"/>
              <a:gd name="connsiteX9" fmla="*/ 157069 w 172944"/>
              <a:gd name="connsiteY9" fmla="*/ 95250 h 107950"/>
              <a:gd name="connsiteX10" fmla="*/ 150719 w 172944"/>
              <a:gd name="connsiteY10" fmla="*/ 104775 h 107950"/>
              <a:gd name="connsiteX11" fmla="*/ 141194 w 172944"/>
              <a:gd name="connsiteY11" fmla="*/ 107950 h 107950"/>
              <a:gd name="connsiteX12" fmla="*/ 39594 w 172944"/>
              <a:gd name="connsiteY12" fmla="*/ 104775 h 107950"/>
              <a:gd name="connsiteX13" fmla="*/ 30069 w 172944"/>
              <a:gd name="connsiteY13" fmla="*/ 101600 h 107950"/>
              <a:gd name="connsiteX14" fmla="*/ 1494 w 172944"/>
              <a:gd name="connsiteY14" fmla="*/ 98425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2944" h="107950">
                <a:moveTo>
                  <a:pt x="1494" y="98425"/>
                </a:moveTo>
                <a:cubicBezTo>
                  <a:pt x="9961" y="85196"/>
                  <a:pt x="-1051" y="97022"/>
                  <a:pt x="80869" y="22225"/>
                </a:cubicBezTo>
                <a:cubicBezTo>
                  <a:pt x="83341" y="19968"/>
                  <a:pt x="82547" y="15693"/>
                  <a:pt x="84044" y="12700"/>
                </a:cubicBezTo>
                <a:cubicBezTo>
                  <a:pt x="89789" y="1211"/>
                  <a:pt x="88933" y="3662"/>
                  <a:pt x="99919" y="0"/>
                </a:cubicBezTo>
                <a:cubicBezTo>
                  <a:pt x="109285" y="6244"/>
                  <a:pt x="111329" y="6708"/>
                  <a:pt x="118969" y="15875"/>
                </a:cubicBezTo>
                <a:cubicBezTo>
                  <a:pt x="121412" y="18806"/>
                  <a:pt x="122339" y="23016"/>
                  <a:pt x="125319" y="25400"/>
                </a:cubicBezTo>
                <a:cubicBezTo>
                  <a:pt x="127932" y="27491"/>
                  <a:pt x="131669" y="27517"/>
                  <a:pt x="134844" y="28575"/>
                </a:cubicBezTo>
                <a:cubicBezTo>
                  <a:pt x="138667" y="36221"/>
                  <a:pt x="148147" y="56494"/>
                  <a:pt x="153894" y="60325"/>
                </a:cubicBezTo>
                <a:lnTo>
                  <a:pt x="172944" y="73025"/>
                </a:lnTo>
                <a:cubicBezTo>
                  <a:pt x="165536" y="95250"/>
                  <a:pt x="172944" y="89958"/>
                  <a:pt x="157069" y="95250"/>
                </a:cubicBezTo>
                <a:cubicBezTo>
                  <a:pt x="154952" y="98425"/>
                  <a:pt x="153699" y="102391"/>
                  <a:pt x="150719" y="104775"/>
                </a:cubicBezTo>
                <a:cubicBezTo>
                  <a:pt x="148106" y="106866"/>
                  <a:pt x="144541" y="107950"/>
                  <a:pt x="141194" y="107950"/>
                </a:cubicBezTo>
                <a:cubicBezTo>
                  <a:pt x="107311" y="107950"/>
                  <a:pt x="73461" y="105833"/>
                  <a:pt x="39594" y="104775"/>
                </a:cubicBezTo>
                <a:cubicBezTo>
                  <a:pt x="36419" y="103717"/>
                  <a:pt x="32711" y="103655"/>
                  <a:pt x="30069" y="101600"/>
                </a:cubicBezTo>
                <a:cubicBezTo>
                  <a:pt x="22980" y="96087"/>
                  <a:pt x="-6973" y="111654"/>
                  <a:pt x="1494" y="98425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4051300" y="1432984"/>
            <a:ext cx="153154" cy="247651"/>
          </a:xfrm>
          <a:custGeom>
            <a:avLst/>
            <a:gdLst>
              <a:gd name="connsiteX0" fmla="*/ 114461 w 343231"/>
              <a:gd name="connsiteY0" fmla="*/ 364291 h 364291"/>
              <a:gd name="connsiteX1" fmla="*/ 114461 w 343231"/>
              <a:gd name="connsiteY1" fmla="*/ 335716 h 364291"/>
              <a:gd name="connsiteX2" fmla="*/ 123986 w 343231"/>
              <a:gd name="connsiteY2" fmla="*/ 329366 h 364291"/>
              <a:gd name="connsiteX3" fmla="*/ 111286 w 343231"/>
              <a:gd name="connsiteY3" fmla="*/ 319841 h 364291"/>
              <a:gd name="connsiteX4" fmla="*/ 95411 w 343231"/>
              <a:gd name="connsiteY4" fmla="*/ 316666 h 364291"/>
              <a:gd name="connsiteX5" fmla="*/ 82711 w 343231"/>
              <a:gd name="connsiteY5" fmla="*/ 310316 h 364291"/>
              <a:gd name="connsiteX6" fmla="*/ 79536 w 343231"/>
              <a:gd name="connsiteY6" fmla="*/ 300791 h 364291"/>
              <a:gd name="connsiteX7" fmla="*/ 79536 w 343231"/>
              <a:gd name="connsiteY7" fmla="*/ 275391 h 364291"/>
              <a:gd name="connsiteX8" fmla="*/ 76361 w 343231"/>
              <a:gd name="connsiteY8" fmla="*/ 269041 h 364291"/>
              <a:gd name="connsiteX9" fmla="*/ 63661 w 343231"/>
              <a:gd name="connsiteY9" fmla="*/ 262691 h 364291"/>
              <a:gd name="connsiteX10" fmla="*/ 57311 w 343231"/>
              <a:gd name="connsiteY10" fmla="*/ 249991 h 364291"/>
              <a:gd name="connsiteX11" fmla="*/ 54136 w 343231"/>
              <a:gd name="connsiteY11" fmla="*/ 224591 h 364291"/>
              <a:gd name="connsiteX12" fmla="*/ 41436 w 343231"/>
              <a:gd name="connsiteY12" fmla="*/ 221416 h 364291"/>
              <a:gd name="connsiteX13" fmla="*/ 31911 w 343231"/>
              <a:gd name="connsiteY13" fmla="*/ 218241 h 364291"/>
              <a:gd name="connsiteX14" fmla="*/ 25561 w 343231"/>
              <a:gd name="connsiteY14" fmla="*/ 208716 h 364291"/>
              <a:gd name="connsiteX15" fmla="*/ 28736 w 343231"/>
              <a:gd name="connsiteY15" fmla="*/ 199191 h 364291"/>
              <a:gd name="connsiteX16" fmla="*/ 44611 w 343231"/>
              <a:gd name="connsiteY16" fmla="*/ 180141 h 364291"/>
              <a:gd name="connsiteX17" fmla="*/ 12861 w 343231"/>
              <a:gd name="connsiteY17" fmla="*/ 164266 h 364291"/>
              <a:gd name="connsiteX18" fmla="*/ 6511 w 343231"/>
              <a:gd name="connsiteY18" fmla="*/ 154741 h 364291"/>
              <a:gd name="connsiteX19" fmla="*/ 9686 w 343231"/>
              <a:gd name="connsiteY19" fmla="*/ 135691 h 364291"/>
              <a:gd name="connsiteX20" fmla="*/ 3336 w 343231"/>
              <a:gd name="connsiteY20" fmla="*/ 126166 h 364291"/>
              <a:gd name="connsiteX21" fmla="*/ 6511 w 343231"/>
              <a:gd name="connsiteY21" fmla="*/ 97591 h 364291"/>
              <a:gd name="connsiteX22" fmla="*/ 16036 w 343231"/>
              <a:gd name="connsiteY22" fmla="*/ 94416 h 364291"/>
              <a:gd name="connsiteX23" fmla="*/ 6511 w 343231"/>
              <a:gd name="connsiteY23" fmla="*/ 100766 h 364291"/>
              <a:gd name="connsiteX24" fmla="*/ 161 w 343231"/>
              <a:gd name="connsiteY24" fmla="*/ 88066 h 364291"/>
              <a:gd name="connsiteX25" fmla="*/ 9686 w 343231"/>
              <a:gd name="connsiteY25" fmla="*/ 59491 h 364291"/>
              <a:gd name="connsiteX26" fmla="*/ 19211 w 343231"/>
              <a:gd name="connsiteY26" fmla="*/ 53141 h 364291"/>
              <a:gd name="connsiteX27" fmla="*/ 28736 w 343231"/>
              <a:gd name="connsiteY27" fmla="*/ 49966 h 364291"/>
              <a:gd name="connsiteX28" fmla="*/ 50961 w 343231"/>
              <a:gd name="connsiteY28" fmla="*/ 40441 h 364291"/>
              <a:gd name="connsiteX29" fmla="*/ 63661 w 343231"/>
              <a:gd name="connsiteY29" fmla="*/ 49966 h 364291"/>
              <a:gd name="connsiteX30" fmla="*/ 60486 w 343231"/>
              <a:gd name="connsiteY30" fmla="*/ 40441 h 364291"/>
              <a:gd name="connsiteX31" fmla="*/ 70011 w 343231"/>
              <a:gd name="connsiteY31" fmla="*/ 37266 h 364291"/>
              <a:gd name="connsiteX32" fmla="*/ 92236 w 343231"/>
              <a:gd name="connsiteY32" fmla="*/ 24566 h 364291"/>
              <a:gd name="connsiteX33" fmla="*/ 108111 w 343231"/>
              <a:gd name="connsiteY33" fmla="*/ 21391 h 364291"/>
              <a:gd name="connsiteX34" fmla="*/ 165261 w 343231"/>
              <a:gd name="connsiteY34" fmla="*/ 21391 h 364291"/>
              <a:gd name="connsiteX35" fmla="*/ 162086 w 343231"/>
              <a:gd name="connsiteY35" fmla="*/ 34091 h 364291"/>
              <a:gd name="connsiteX36" fmla="*/ 158911 w 343231"/>
              <a:gd name="connsiteY36" fmla="*/ 24566 h 364291"/>
              <a:gd name="connsiteX37" fmla="*/ 190661 w 343231"/>
              <a:gd name="connsiteY37" fmla="*/ 11866 h 364291"/>
              <a:gd name="connsiteX38" fmla="*/ 260511 w 343231"/>
              <a:gd name="connsiteY38" fmla="*/ 8691 h 364291"/>
              <a:gd name="connsiteX39" fmla="*/ 263686 w 343231"/>
              <a:gd name="connsiteY39" fmla="*/ 27741 h 364291"/>
              <a:gd name="connsiteX40" fmla="*/ 254161 w 343231"/>
              <a:gd name="connsiteY40" fmla="*/ 37266 h 364291"/>
              <a:gd name="connsiteX41" fmla="*/ 244636 w 343231"/>
              <a:gd name="connsiteY41" fmla="*/ 43616 h 364291"/>
              <a:gd name="connsiteX42" fmla="*/ 250986 w 343231"/>
              <a:gd name="connsiteY42" fmla="*/ 34091 h 364291"/>
              <a:gd name="connsiteX43" fmla="*/ 266861 w 343231"/>
              <a:gd name="connsiteY43" fmla="*/ 30916 h 364291"/>
              <a:gd name="connsiteX44" fmla="*/ 320836 w 343231"/>
              <a:gd name="connsiteY44" fmla="*/ 37266 h 364291"/>
              <a:gd name="connsiteX45" fmla="*/ 330361 w 343231"/>
              <a:gd name="connsiteY45" fmla="*/ 43616 h 364291"/>
              <a:gd name="connsiteX46" fmla="*/ 343061 w 343231"/>
              <a:gd name="connsiteY46" fmla="*/ 62666 h 364291"/>
              <a:gd name="connsiteX47" fmla="*/ 333536 w 343231"/>
              <a:gd name="connsiteY47" fmla="*/ 107116 h 364291"/>
              <a:gd name="connsiteX48" fmla="*/ 317661 w 343231"/>
              <a:gd name="connsiteY48" fmla="*/ 116641 h 364291"/>
              <a:gd name="connsiteX49" fmla="*/ 295436 w 343231"/>
              <a:gd name="connsiteY49" fmla="*/ 129341 h 364291"/>
              <a:gd name="connsiteX50" fmla="*/ 314486 w 343231"/>
              <a:gd name="connsiteY50" fmla="*/ 142041 h 364291"/>
              <a:gd name="connsiteX51" fmla="*/ 324011 w 343231"/>
              <a:gd name="connsiteY51" fmla="*/ 157916 h 364291"/>
              <a:gd name="connsiteX52" fmla="*/ 327186 w 343231"/>
              <a:gd name="connsiteY52" fmla="*/ 170616 h 364291"/>
              <a:gd name="connsiteX53" fmla="*/ 324011 w 343231"/>
              <a:gd name="connsiteY53" fmla="*/ 189666 h 364291"/>
              <a:gd name="connsiteX54" fmla="*/ 314486 w 343231"/>
              <a:gd name="connsiteY54" fmla="*/ 199191 h 364291"/>
              <a:gd name="connsiteX55" fmla="*/ 301786 w 343231"/>
              <a:gd name="connsiteY55" fmla="*/ 208716 h 364291"/>
              <a:gd name="connsiteX56" fmla="*/ 254161 w 343231"/>
              <a:gd name="connsiteY56" fmla="*/ 218241 h 364291"/>
              <a:gd name="connsiteX57" fmla="*/ 241461 w 343231"/>
              <a:gd name="connsiteY57" fmla="*/ 224591 h 364291"/>
              <a:gd name="connsiteX58" fmla="*/ 244636 w 343231"/>
              <a:gd name="connsiteY58" fmla="*/ 234116 h 364291"/>
              <a:gd name="connsiteX59" fmla="*/ 241461 w 343231"/>
              <a:gd name="connsiteY59" fmla="*/ 243641 h 364291"/>
              <a:gd name="connsiteX60" fmla="*/ 225586 w 343231"/>
              <a:gd name="connsiteY60" fmla="*/ 259516 h 364291"/>
              <a:gd name="connsiteX61" fmla="*/ 216061 w 343231"/>
              <a:gd name="connsiteY61" fmla="*/ 262691 h 364291"/>
              <a:gd name="connsiteX62" fmla="*/ 190661 w 343231"/>
              <a:gd name="connsiteY62" fmla="*/ 272216 h 364291"/>
              <a:gd name="connsiteX63" fmla="*/ 200186 w 343231"/>
              <a:gd name="connsiteY63" fmla="*/ 278566 h 364291"/>
              <a:gd name="connsiteX64" fmla="*/ 209711 w 343231"/>
              <a:gd name="connsiteY64" fmla="*/ 303966 h 364291"/>
              <a:gd name="connsiteX65" fmla="*/ 212886 w 343231"/>
              <a:gd name="connsiteY65" fmla="*/ 313491 h 364291"/>
              <a:gd name="connsiteX66" fmla="*/ 203361 w 343231"/>
              <a:gd name="connsiteY66" fmla="*/ 316666 h 364291"/>
              <a:gd name="connsiteX67" fmla="*/ 187486 w 343231"/>
              <a:gd name="connsiteY67" fmla="*/ 323016 h 364291"/>
              <a:gd name="connsiteX68" fmla="*/ 171611 w 343231"/>
              <a:gd name="connsiteY68" fmla="*/ 326191 h 364291"/>
              <a:gd name="connsiteX69" fmla="*/ 155736 w 343231"/>
              <a:gd name="connsiteY69" fmla="*/ 332541 h 364291"/>
              <a:gd name="connsiteX70" fmla="*/ 146211 w 343231"/>
              <a:gd name="connsiteY70" fmla="*/ 335716 h 364291"/>
              <a:gd name="connsiteX71" fmla="*/ 162086 w 343231"/>
              <a:gd name="connsiteY71" fmla="*/ 354766 h 364291"/>
              <a:gd name="connsiteX72" fmla="*/ 139861 w 343231"/>
              <a:gd name="connsiteY72" fmla="*/ 364291 h 364291"/>
              <a:gd name="connsiteX73" fmla="*/ 114461 w 343231"/>
              <a:gd name="connsiteY73" fmla="*/ 364291 h 36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3231" h="364291">
                <a:moveTo>
                  <a:pt x="114461" y="364291"/>
                </a:moveTo>
                <a:cubicBezTo>
                  <a:pt x="112563" y="354801"/>
                  <a:pt x="108253" y="345029"/>
                  <a:pt x="114461" y="335716"/>
                </a:cubicBezTo>
                <a:cubicBezTo>
                  <a:pt x="116578" y="332541"/>
                  <a:pt x="120811" y="331483"/>
                  <a:pt x="123986" y="329366"/>
                </a:cubicBezTo>
                <a:cubicBezTo>
                  <a:pt x="119753" y="326191"/>
                  <a:pt x="116122" y="321990"/>
                  <a:pt x="111286" y="319841"/>
                </a:cubicBezTo>
                <a:cubicBezTo>
                  <a:pt x="106355" y="317649"/>
                  <a:pt x="100531" y="318373"/>
                  <a:pt x="95411" y="316666"/>
                </a:cubicBezTo>
                <a:cubicBezTo>
                  <a:pt x="90921" y="315169"/>
                  <a:pt x="86944" y="312433"/>
                  <a:pt x="82711" y="310316"/>
                </a:cubicBezTo>
                <a:cubicBezTo>
                  <a:pt x="81653" y="307141"/>
                  <a:pt x="79536" y="304138"/>
                  <a:pt x="79536" y="300791"/>
                </a:cubicBezTo>
                <a:cubicBezTo>
                  <a:pt x="79536" y="270140"/>
                  <a:pt x="86794" y="297164"/>
                  <a:pt x="79536" y="275391"/>
                </a:cubicBezTo>
                <a:cubicBezTo>
                  <a:pt x="95359" y="270117"/>
                  <a:pt x="89494" y="273966"/>
                  <a:pt x="76361" y="269041"/>
                </a:cubicBezTo>
                <a:cubicBezTo>
                  <a:pt x="71929" y="267379"/>
                  <a:pt x="67894" y="264808"/>
                  <a:pt x="63661" y="262691"/>
                </a:cubicBezTo>
                <a:cubicBezTo>
                  <a:pt x="61544" y="258458"/>
                  <a:pt x="57834" y="254695"/>
                  <a:pt x="57311" y="249991"/>
                </a:cubicBezTo>
                <a:cubicBezTo>
                  <a:pt x="55964" y="237872"/>
                  <a:pt x="67206" y="233304"/>
                  <a:pt x="54136" y="224591"/>
                </a:cubicBezTo>
                <a:cubicBezTo>
                  <a:pt x="50505" y="222170"/>
                  <a:pt x="45632" y="222615"/>
                  <a:pt x="41436" y="221416"/>
                </a:cubicBezTo>
                <a:cubicBezTo>
                  <a:pt x="38218" y="220497"/>
                  <a:pt x="35086" y="219299"/>
                  <a:pt x="31911" y="218241"/>
                </a:cubicBezTo>
                <a:cubicBezTo>
                  <a:pt x="29794" y="215066"/>
                  <a:pt x="26188" y="212480"/>
                  <a:pt x="25561" y="208716"/>
                </a:cubicBezTo>
                <a:cubicBezTo>
                  <a:pt x="25011" y="205415"/>
                  <a:pt x="27561" y="202325"/>
                  <a:pt x="28736" y="199191"/>
                </a:cubicBezTo>
                <a:cubicBezTo>
                  <a:pt x="35787" y="180389"/>
                  <a:pt x="29998" y="185012"/>
                  <a:pt x="44611" y="180141"/>
                </a:cubicBezTo>
                <a:cubicBezTo>
                  <a:pt x="33792" y="175813"/>
                  <a:pt x="21944" y="172052"/>
                  <a:pt x="12861" y="164266"/>
                </a:cubicBezTo>
                <a:cubicBezTo>
                  <a:pt x="9964" y="161783"/>
                  <a:pt x="8628" y="157916"/>
                  <a:pt x="6511" y="154741"/>
                </a:cubicBezTo>
                <a:cubicBezTo>
                  <a:pt x="7569" y="148391"/>
                  <a:pt x="10397" y="142089"/>
                  <a:pt x="9686" y="135691"/>
                </a:cubicBezTo>
                <a:cubicBezTo>
                  <a:pt x="9265" y="131898"/>
                  <a:pt x="3653" y="129969"/>
                  <a:pt x="3336" y="126166"/>
                </a:cubicBezTo>
                <a:cubicBezTo>
                  <a:pt x="2540" y="116615"/>
                  <a:pt x="2952" y="106489"/>
                  <a:pt x="6511" y="97591"/>
                </a:cubicBezTo>
                <a:cubicBezTo>
                  <a:pt x="7754" y="94484"/>
                  <a:pt x="16036" y="91069"/>
                  <a:pt x="16036" y="94416"/>
                </a:cubicBezTo>
                <a:cubicBezTo>
                  <a:pt x="16036" y="98232"/>
                  <a:pt x="9686" y="98649"/>
                  <a:pt x="6511" y="100766"/>
                </a:cubicBezTo>
                <a:cubicBezTo>
                  <a:pt x="4394" y="96533"/>
                  <a:pt x="632" y="92776"/>
                  <a:pt x="161" y="88066"/>
                </a:cubicBezTo>
                <a:cubicBezTo>
                  <a:pt x="-807" y="78390"/>
                  <a:pt x="2592" y="66585"/>
                  <a:pt x="9686" y="59491"/>
                </a:cubicBezTo>
                <a:cubicBezTo>
                  <a:pt x="12384" y="56793"/>
                  <a:pt x="15798" y="54848"/>
                  <a:pt x="19211" y="53141"/>
                </a:cubicBezTo>
                <a:cubicBezTo>
                  <a:pt x="22204" y="51644"/>
                  <a:pt x="25660" y="51284"/>
                  <a:pt x="28736" y="49966"/>
                </a:cubicBezTo>
                <a:cubicBezTo>
                  <a:pt x="56199" y="38196"/>
                  <a:pt x="28623" y="47887"/>
                  <a:pt x="50961" y="40441"/>
                </a:cubicBezTo>
                <a:cubicBezTo>
                  <a:pt x="55194" y="43616"/>
                  <a:pt x="58369" y="49966"/>
                  <a:pt x="63661" y="49966"/>
                </a:cubicBezTo>
                <a:cubicBezTo>
                  <a:pt x="67008" y="49966"/>
                  <a:pt x="58989" y="43434"/>
                  <a:pt x="60486" y="40441"/>
                </a:cubicBezTo>
                <a:cubicBezTo>
                  <a:pt x="61983" y="37448"/>
                  <a:pt x="67018" y="38763"/>
                  <a:pt x="70011" y="37266"/>
                </a:cubicBezTo>
                <a:cubicBezTo>
                  <a:pt x="83946" y="30298"/>
                  <a:pt x="75537" y="30132"/>
                  <a:pt x="92236" y="24566"/>
                </a:cubicBezTo>
                <a:cubicBezTo>
                  <a:pt x="97356" y="22859"/>
                  <a:pt x="102819" y="22449"/>
                  <a:pt x="108111" y="21391"/>
                </a:cubicBezTo>
                <a:cubicBezTo>
                  <a:pt x="127660" y="8358"/>
                  <a:pt x="127711" y="5298"/>
                  <a:pt x="165261" y="21391"/>
                </a:cubicBezTo>
                <a:cubicBezTo>
                  <a:pt x="169272" y="23110"/>
                  <a:pt x="163144" y="29858"/>
                  <a:pt x="162086" y="34091"/>
                </a:cubicBezTo>
                <a:cubicBezTo>
                  <a:pt x="161028" y="30916"/>
                  <a:pt x="157055" y="27351"/>
                  <a:pt x="158911" y="24566"/>
                </a:cubicBezTo>
                <a:cubicBezTo>
                  <a:pt x="165219" y="15103"/>
                  <a:pt x="181147" y="13769"/>
                  <a:pt x="190661" y="11866"/>
                </a:cubicBezTo>
                <a:cubicBezTo>
                  <a:pt x="214896" y="-252"/>
                  <a:pt x="220927" y="-5893"/>
                  <a:pt x="260511" y="8691"/>
                </a:cubicBezTo>
                <a:cubicBezTo>
                  <a:pt x="266552" y="10917"/>
                  <a:pt x="262628" y="21391"/>
                  <a:pt x="263686" y="27741"/>
                </a:cubicBezTo>
                <a:cubicBezTo>
                  <a:pt x="260511" y="30916"/>
                  <a:pt x="257610" y="34391"/>
                  <a:pt x="254161" y="37266"/>
                </a:cubicBezTo>
                <a:cubicBezTo>
                  <a:pt x="251230" y="39709"/>
                  <a:pt x="247334" y="46314"/>
                  <a:pt x="244636" y="43616"/>
                </a:cubicBezTo>
                <a:cubicBezTo>
                  <a:pt x="241938" y="40918"/>
                  <a:pt x="247673" y="35984"/>
                  <a:pt x="250986" y="34091"/>
                </a:cubicBezTo>
                <a:cubicBezTo>
                  <a:pt x="255671" y="31414"/>
                  <a:pt x="261569" y="31974"/>
                  <a:pt x="266861" y="30916"/>
                </a:cubicBezTo>
                <a:cubicBezTo>
                  <a:pt x="273884" y="31418"/>
                  <a:pt x="306403" y="30050"/>
                  <a:pt x="320836" y="37266"/>
                </a:cubicBezTo>
                <a:cubicBezTo>
                  <a:pt x="324249" y="38973"/>
                  <a:pt x="327186" y="41499"/>
                  <a:pt x="330361" y="43616"/>
                </a:cubicBezTo>
                <a:cubicBezTo>
                  <a:pt x="334594" y="49966"/>
                  <a:pt x="344660" y="55204"/>
                  <a:pt x="343061" y="62666"/>
                </a:cubicBezTo>
                <a:cubicBezTo>
                  <a:pt x="339886" y="77483"/>
                  <a:pt x="339988" y="93405"/>
                  <a:pt x="333536" y="107116"/>
                </a:cubicBezTo>
                <a:cubicBezTo>
                  <a:pt x="330908" y="112700"/>
                  <a:pt x="322598" y="112938"/>
                  <a:pt x="317661" y="116641"/>
                </a:cubicBezTo>
                <a:cubicBezTo>
                  <a:pt x="298745" y="130828"/>
                  <a:pt x="318620" y="123545"/>
                  <a:pt x="295436" y="129341"/>
                </a:cubicBezTo>
                <a:cubicBezTo>
                  <a:pt x="274143" y="143536"/>
                  <a:pt x="291517" y="128642"/>
                  <a:pt x="314486" y="142041"/>
                </a:cubicBezTo>
                <a:cubicBezTo>
                  <a:pt x="319816" y="145150"/>
                  <a:pt x="320836" y="152624"/>
                  <a:pt x="324011" y="157916"/>
                </a:cubicBezTo>
                <a:cubicBezTo>
                  <a:pt x="325069" y="162149"/>
                  <a:pt x="327186" y="166252"/>
                  <a:pt x="327186" y="170616"/>
                </a:cubicBezTo>
                <a:cubicBezTo>
                  <a:pt x="327186" y="177054"/>
                  <a:pt x="326626" y="183783"/>
                  <a:pt x="324011" y="189666"/>
                </a:cubicBezTo>
                <a:cubicBezTo>
                  <a:pt x="322187" y="193769"/>
                  <a:pt x="317895" y="196269"/>
                  <a:pt x="314486" y="199191"/>
                </a:cubicBezTo>
                <a:cubicBezTo>
                  <a:pt x="310468" y="202635"/>
                  <a:pt x="306603" y="206526"/>
                  <a:pt x="301786" y="208716"/>
                </a:cubicBezTo>
                <a:cubicBezTo>
                  <a:pt x="286946" y="215461"/>
                  <a:pt x="269942" y="216268"/>
                  <a:pt x="254161" y="218241"/>
                </a:cubicBezTo>
                <a:cubicBezTo>
                  <a:pt x="249928" y="220358"/>
                  <a:pt x="243896" y="220532"/>
                  <a:pt x="241461" y="224591"/>
                </a:cubicBezTo>
                <a:cubicBezTo>
                  <a:pt x="239739" y="227461"/>
                  <a:pt x="244636" y="230769"/>
                  <a:pt x="244636" y="234116"/>
                </a:cubicBezTo>
                <a:cubicBezTo>
                  <a:pt x="244636" y="237463"/>
                  <a:pt x="243469" y="240964"/>
                  <a:pt x="241461" y="243641"/>
                </a:cubicBezTo>
                <a:cubicBezTo>
                  <a:pt x="236971" y="249628"/>
                  <a:pt x="231573" y="255026"/>
                  <a:pt x="225586" y="259516"/>
                </a:cubicBezTo>
                <a:cubicBezTo>
                  <a:pt x="222909" y="261524"/>
                  <a:pt x="219195" y="261516"/>
                  <a:pt x="216061" y="262691"/>
                </a:cubicBezTo>
                <a:cubicBezTo>
                  <a:pt x="185689" y="274080"/>
                  <a:pt x="212281" y="265009"/>
                  <a:pt x="190661" y="272216"/>
                </a:cubicBezTo>
                <a:cubicBezTo>
                  <a:pt x="193836" y="274333"/>
                  <a:pt x="197488" y="275868"/>
                  <a:pt x="200186" y="278566"/>
                </a:cubicBezTo>
                <a:cubicBezTo>
                  <a:pt x="208897" y="287277"/>
                  <a:pt x="206682" y="291851"/>
                  <a:pt x="209711" y="303966"/>
                </a:cubicBezTo>
                <a:cubicBezTo>
                  <a:pt x="210523" y="307213"/>
                  <a:pt x="211828" y="310316"/>
                  <a:pt x="212886" y="313491"/>
                </a:cubicBezTo>
                <a:cubicBezTo>
                  <a:pt x="209711" y="314549"/>
                  <a:pt x="206495" y="315491"/>
                  <a:pt x="203361" y="316666"/>
                </a:cubicBezTo>
                <a:cubicBezTo>
                  <a:pt x="198025" y="318667"/>
                  <a:pt x="192945" y="321378"/>
                  <a:pt x="187486" y="323016"/>
                </a:cubicBezTo>
                <a:cubicBezTo>
                  <a:pt x="182317" y="324567"/>
                  <a:pt x="176780" y="324640"/>
                  <a:pt x="171611" y="326191"/>
                </a:cubicBezTo>
                <a:cubicBezTo>
                  <a:pt x="166152" y="327829"/>
                  <a:pt x="161072" y="330540"/>
                  <a:pt x="155736" y="332541"/>
                </a:cubicBezTo>
                <a:cubicBezTo>
                  <a:pt x="152602" y="333716"/>
                  <a:pt x="149386" y="334658"/>
                  <a:pt x="146211" y="335716"/>
                </a:cubicBezTo>
                <a:cubicBezTo>
                  <a:pt x="146545" y="336050"/>
                  <a:pt x="163349" y="351609"/>
                  <a:pt x="162086" y="354766"/>
                </a:cubicBezTo>
                <a:cubicBezTo>
                  <a:pt x="160879" y="357784"/>
                  <a:pt x="143633" y="363034"/>
                  <a:pt x="139861" y="364291"/>
                </a:cubicBezTo>
                <a:lnTo>
                  <a:pt x="114461" y="36429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005" y="3843868"/>
            <a:ext cx="6049416" cy="250715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 rot="915045">
            <a:off x="5309988" y="4877861"/>
            <a:ext cx="583068" cy="207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>
                <a:latin typeface="Chalkboard"/>
                <a:cs typeface="Chalkboard"/>
              </a:rPr>
              <a:t>Terciario</a:t>
            </a:r>
            <a:endParaRPr lang="es-ES_tradnl" sz="1200" dirty="0">
              <a:latin typeface="Chalkboard"/>
              <a:cs typeface="Chalkboard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035715" y="3623493"/>
            <a:ext cx="5519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>
                <a:latin typeface="Arial"/>
                <a:cs typeface="Arial"/>
              </a:rPr>
              <a:t>K=</a:t>
            </a:r>
            <a:r>
              <a:rPr lang="es-ES_tradnl" sz="1200" dirty="0" err="1" smtClean="0">
                <a:latin typeface="Arial"/>
                <a:cs typeface="Arial"/>
              </a:rPr>
              <a:t>Cretacico</a:t>
            </a:r>
            <a:r>
              <a:rPr lang="es-ES_tradnl" sz="1200" dirty="0" smtClean="0">
                <a:latin typeface="Arial"/>
                <a:cs typeface="Arial"/>
              </a:rPr>
              <a:t>; J=</a:t>
            </a:r>
            <a:r>
              <a:rPr lang="es-ES_tradnl" sz="1200" dirty="0" err="1" smtClean="0">
                <a:latin typeface="Arial"/>
                <a:cs typeface="Arial"/>
              </a:rPr>
              <a:t>Jurasico</a:t>
            </a:r>
            <a:r>
              <a:rPr lang="es-ES_tradnl" sz="1200" dirty="0">
                <a:latin typeface="Arial"/>
                <a:cs typeface="Arial"/>
              </a:rPr>
              <a:t>;</a:t>
            </a:r>
            <a:r>
              <a:rPr lang="es-ES_tradnl" sz="1200" dirty="0" smtClean="0">
                <a:latin typeface="Arial"/>
                <a:cs typeface="Arial"/>
              </a:rPr>
              <a:t> </a:t>
            </a:r>
            <a:r>
              <a:rPr lang="es-ES_tradnl" sz="1200" dirty="0" err="1" smtClean="0">
                <a:latin typeface="Arial"/>
                <a:cs typeface="Arial"/>
              </a:rPr>
              <a:t>Bsm</a:t>
            </a:r>
            <a:r>
              <a:rPr lang="es-ES_tradnl" sz="1200" dirty="0" smtClean="0">
                <a:latin typeface="Arial"/>
                <a:cs typeface="Arial"/>
              </a:rPr>
              <a:t>=basamento (Paleozoico); BT=base del Terciario</a:t>
            </a:r>
            <a:endParaRPr lang="es-ES_tradnl" sz="1200" dirty="0">
              <a:latin typeface="Arial"/>
              <a:cs typeface="Arial"/>
            </a:endParaRPr>
          </a:p>
        </p:txBody>
      </p:sp>
      <p:cxnSp>
        <p:nvCxnSpPr>
          <p:cNvPr id="17" name="Conector recto 16"/>
          <p:cNvCxnSpPr/>
          <p:nvPr/>
        </p:nvCxnSpPr>
        <p:spPr bwMode="auto">
          <a:xfrm flipV="1">
            <a:off x="8373067" y="4120840"/>
            <a:ext cx="0" cy="5204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CuadroTexto 17"/>
          <p:cNvSpPr txBox="1"/>
          <p:nvPr/>
        </p:nvSpPr>
        <p:spPr>
          <a:xfrm rot="16200000">
            <a:off x="2571744" y="5941556"/>
            <a:ext cx="530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latin typeface="Verdana"/>
                <a:cs typeface="Verdana"/>
              </a:rPr>
              <a:t>5</a:t>
            </a:r>
            <a:r>
              <a:rPr lang="es-ES_tradnl" sz="1000" dirty="0" smtClean="0">
                <a:latin typeface="Verdana"/>
                <a:cs typeface="Verdana"/>
              </a:rPr>
              <a:t>km</a:t>
            </a:r>
            <a:endParaRPr lang="es-ES_tradnl" sz="1000" dirty="0">
              <a:latin typeface="Verdana"/>
              <a:cs typeface="Verdana"/>
            </a:endParaRPr>
          </a:p>
        </p:txBody>
      </p:sp>
      <p:sp>
        <p:nvSpPr>
          <p:cNvPr id="20" name="Forma libre 19"/>
          <p:cNvSpPr/>
          <p:nvPr/>
        </p:nvSpPr>
        <p:spPr>
          <a:xfrm>
            <a:off x="3229342" y="4096947"/>
            <a:ext cx="5173007" cy="1643800"/>
          </a:xfrm>
          <a:custGeom>
            <a:avLst/>
            <a:gdLst>
              <a:gd name="connsiteX0" fmla="*/ 6900333 w 6900333"/>
              <a:gd name="connsiteY0" fmla="*/ 1117418 h 2192684"/>
              <a:gd name="connsiteX1" fmla="*/ 6392333 w 6900333"/>
              <a:gd name="connsiteY1" fmla="*/ 1735484 h 2192684"/>
              <a:gd name="connsiteX2" fmla="*/ 6290733 w 6900333"/>
              <a:gd name="connsiteY2" fmla="*/ 1710084 h 2192684"/>
              <a:gd name="connsiteX3" fmla="*/ 6138333 w 6900333"/>
              <a:gd name="connsiteY3" fmla="*/ 1803218 h 2192684"/>
              <a:gd name="connsiteX4" fmla="*/ 5537200 w 6900333"/>
              <a:gd name="connsiteY4" fmla="*/ 1828618 h 2192684"/>
              <a:gd name="connsiteX5" fmla="*/ 5037667 w 6900333"/>
              <a:gd name="connsiteY5" fmla="*/ 1828618 h 2192684"/>
              <a:gd name="connsiteX6" fmla="*/ 4783667 w 6900333"/>
              <a:gd name="connsiteY6" fmla="*/ 1710084 h 2192684"/>
              <a:gd name="connsiteX7" fmla="*/ 4715933 w 6900333"/>
              <a:gd name="connsiteY7" fmla="*/ 1811684 h 2192684"/>
              <a:gd name="connsiteX8" fmla="*/ 4453467 w 6900333"/>
              <a:gd name="connsiteY8" fmla="*/ 1794751 h 2192684"/>
              <a:gd name="connsiteX9" fmla="*/ 4258733 w 6900333"/>
              <a:gd name="connsiteY9" fmla="*/ 1820151 h 2192684"/>
              <a:gd name="connsiteX10" fmla="*/ 4199467 w 6900333"/>
              <a:gd name="connsiteY10" fmla="*/ 1667751 h 2192684"/>
              <a:gd name="connsiteX11" fmla="*/ 4080933 w 6900333"/>
              <a:gd name="connsiteY11" fmla="*/ 1760884 h 2192684"/>
              <a:gd name="connsiteX12" fmla="*/ 3801533 w 6900333"/>
              <a:gd name="connsiteY12" fmla="*/ 1769351 h 2192684"/>
              <a:gd name="connsiteX13" fmla="*/ 3674533 w 6900333"/>
              <a:gd name="connsiteY13" fmla="*/ 1625418 h 2192684"/>
              <a:gd name="connsiteX14" fmla="*/ 3496733 w 6900333"/>
              <a:gd name="connsiteY14" fmla="*/ 1633884 h 2192684"/>
              <a:gd name="connsiteX15" fmla="*/ 3158067 w 6900333"/>
              <a:gd name="connsiteY15" fmla="*/ 2192684 h 2192684"/>
              <a:gd name="connsiteX16" fmla="*/ 2904067 w 6900333"/>
              <a:gd name="connsiteY16" fmla="*/ 1854018 h 2192684"/>
              <a:gd name="connsiteX17" fmla="*/ 2802467 w 6900333"/>
              <a:gd name="connsiteY17" fmla="*/ 1659284 h 2192684"/>
              <a:gd name="connsiteX18" fmla="*/ 2607733 w 6900333"/>
              <a:gd name="connsiteY18" fmla="*/ 1828618 h 2192684"/>
              <a:gd name="connsiteX19" fmla="*/ 2184400 w 6900333"/>
              <a:gd name="connsiteY19" fmla="*/ 1794751 h 2192684"/>
              <a:gd name="connsiteX20" fmla="*/ 1871133 w 6900333"/>
              <a:gd name="connsiteY20" fmla="*/ 1591551 h 2192684"/>
              <a:gd name="connsiteX21" fmla="*/ 1667933 w 6900333"/>
              <a:gd name="connsiteY21" fmla="*/ 1540751 h 2192684"/>
              <a:gd name="connsiteX22" fmla="*/ 1016000 w 6900333"/>
              <a:gd name="connsiteY22" fmla="*/ 1574618 h 2192684"/>
              <a:gd name="connsiteX23" fmla="*/ 863600 w 6900333"/>
              <a:gd name="connsiteY23" fmla="*/ 1456084 h 2192684"/>
              <a:gd name="connsiteX24" fmla="*/ 745067 w 6900333"/>
              <a:gd name="connsiteY24" fmla="*/ 1159751 h 2192684"/>
              <a:gd name="connsiteX25" fmla="*/ 584200 w 6900333"/>
              <a:gd name="connsiteY25" fmla="*/ 1041218 h 2192684"/>
              <a:gd name="connsiteX26" fmla="*/ 338667 w 6900333"/>
              <a:gd name="connsiteY26" fmla="*/ 998884 h 2192684"/>
              <a:gd name="connsiteX27" fmla="*/ 135467 w 6900333"/>
              <a:gd name="connsiteY27" fmla="*/ 694084 h 2192684"/>
              <a:gd name="connsiteX28" fmla="*/ 0 w 6900333"/>
              <a:gd name="connsiteY28" fmla="*/ 558618 h 2192684"/>
              <a:gd name="connsiteX29" fmla="*/ 16933 w 6900333"/>
              <a:gd name="connsiteY29" fmla="*/ 25218 h 2192684"/>
              <a:gd name="connsiteX30" fmla="*/ 1752600 w 6900333"/>
              <a:gd name="connsiteY30" fmla="*/ 16751 h 2192684"/>
              <a:gd name="connsiteX31" fmla="*/ 1845733 w 6900333"/>
              <a:gd name="connsiteY31" fmla="*/ 118351 h 2192684"/>
              <a:gd name="connsiteX32" fmla="*/ 2353733 w 6900333"/>
              <a:gd name="connsiteY32" fmla="*/ 473951 h 2192684"/>
              <a:gd name="connsiteX33" fmla="*/ 3344333 w 6900333"/>
              <a:gd name="connsiteY33" fmla="*/ 854951 h 2192684"/>
              <a:gd name="connsiteX34" fmla="*/ 4546600 w 6900333"/>
              <a:gd name="connsiteY34" fmla="*/ 1058151 h 2192684"/>
              <a:gd name="connsiteX35" fmla="*/ 5791200 w 6900333"/>
              <a:gd name="connsiteY35" fmla="*/ 1235951 h 2192684"/>
              <a:gd name="connsiteX36" fmla="*/ 6197600 w 6900333"/>
              <a:gd name="connsiteY36" fmla="*/ 1286751 h 2192684"/>
              <a:gd name="connsiteX37" fmla="*/ 6739467 w 6900333"/>
              <a:gd name="connsiteY37" fmla="*/ 1159751 h 2192684"/>
              <a:gd name="connsiteX38" fmla="*/ 6900333 w 6900333"/>
              <a:gd name="connsiteY38" fmla="*/ 1117418 h 2192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900333" h="2192684">
                <a:moveTo>
                  <a:pt x="6900333" y="1117418"/>
                </a:moveTo>
                <a:cubicBezTo>
                  <a:pt x="6697133" y="1377062"/>
                  <a:pt x="6493933" y="1636706"/>
                  <a:pt x="6392333" y="1735484"/>
                </a:cubicBezTo>
                <a:cubicBezTo>
                  <a:pt x="6290733" y="1834262"/>
                  <a:pt x="6333066" y="1698795"/>
                  <a:pt x="6290733" y="1710084"/>
                </a:cubicBezTo>
                <a:cubicBezTo>
                  <a:pt x="6248400" y="1721373"/>
                  <a:pt x="6263922" y="1783462"/>
                  <a:pt x="6138333" y="1803218"/>
                </a:cubicBezTo>
                <a:cubicBezTo>
                  <a:pt x="6012744" y="1822974"/>
                  <a:pt x="5720644" y="1822974"/>
                  <a:pt x="5537200" y="1828618"/>
                </a:cubicBezTo>
                <a:lnTo>
                  <a:pt x="5037667" y="1828618"/>
                </a:lnTo>
                <a:lnTo>
                  <a:pt x="4783667" y="1710084"/>
                </a:lnTo>
                <a:lnTo>
                  <a:pt x="4715933" y="1811684"/>
                </a:lnTo>
                <a:lnTo>
                  <a:pt x="4453467" y="1794751"/>
                </a:lnTo>
                <a:lnTo>
                  <a:pt x="4258733" y="1820151"/>
                </a:lnTo>
                <a:lnTo>
                  <a:pt x="4199467" y="1667751"/>
                </a:lnTo>
                <a:lnTo>
                  <a:pt x="4080933" y="1760884"/>
                </a:lnTo>
                <a:lnTo>
                  <a:pt x="3801533" y="1769351"/>
                </a:lnTo>
                <a:lnTo>
                  <a:pt x="3674533" y="1625418"/>
                </a:lnTo>
                <a:lnTo>
                  <a:pt x="3496733" y="1633884"/>
                </a:lnTo>
                <a:lnTo>
                  <a:pt x="3158067" y="2192684"/>
                </a:lnTo>
                <a:lnTo>
                  <a:pt x="2904067" y="1854018"/>
                </a:lnTo>
                <a:lnTo>
                  <a:pt x="2802467" y="1659284"/>
                </a:lnTo>
                <a:cubicBezTo>
                  <a:pt x="2737556" y="1715729"/>
                  <a:pt x="2710744" y="1806040"/>
                  <a:pt x="2607733" y="1828618"/>
                </a:cubicBezTo>
                <a:cubicBezTo>
                  <a:pt x="2504722" y="1851196"/>
                  <a:pt x="2307167" y="1834262"/>
                  <a:pt x="2184400" y="1794751"/>
                </a:cubicBezTo>
                <a:cubicBezTo>
                  <a:pt x="2061633" y="1755240"/>
                  <a:pt x="1957211" y="1633884"/>
                  <a:pt x="1871133" y="1591551"/>
                </a:cubicBezTo>
                <a:cubicBezTo>
                  <a:pt x="1785055" y="1549218"/>
                  <a:pt x="1810455" y="1543573"/>
                  <a:pt x="1667933" y="1540751"/>
                </a:cubicBezTo>
                <a:cubicBezTo>
                  <a:pt x="1525411" y="1537929"/>
                  <a:pt x="1150055" y="1588729"/>
                  <a:pt x="1016000" y="1574618"/>
                </a:cubicBezTo>
                <a:cubicBezTo>
                  <a:pt x="881945" y="1560507"/>
                  <a:pt x="908755" y="1525228"/>
                  <a:pt x="863600" y="1456084"/>
                </a:cubicBezTo>
                <a:cubicBezTo>
                  <a:pt x="818445" y="1386940"/>
                  <a:pt x="791634" y="1228895"/>
                  <a:pt x="745067" y="1159751"/>
                </a:cubicBezTo>
                <a:cubicBezTo>
                  <a:pt x="698500" y="1090607"/>
                  <a:pt x="651933" y="1068029"/>
                  <a:pt x="584200" y="1041218"/>
                </a:cubicBezTo>
                <a:cubicBezTo>
                  <a:pt x="516467" y="1014407"/>
                  <a:pt x="413456" y="1056740"/>
                  <a:pt x="338667" y="998884"/>
                </a:cubicBezTo>
                <a:cubicBezTo>
                  <a:pt x="263878" y="941028"/>
                  <a:pt x="177800" y="758995"/>
                  <a:pt x="135467" y="694084"/>
                </a:cubicBezTo>
                <a:lnTo>
                  <a:pt x="0" y="558618"/>
                </a:lnTo>
                <a:lnTo>
                  <a:pt x="16933" y="25218"/>
                </a:lnTo>
                <a:cubicBezTo>
                  <a:pt x="595489" y="22396"/>
                  <a:pt x="1419578" y="-24171"/>
                  <a:pt x="1752600" y="16751"/>
                </a:cubicBezTo>
                <a:cubicBezTo>
                  <a:pt x="1783644" y="50618"/>
                  <a:pt x="1745544" y="42151"/>
                  <a:pt x="1845733" y="118351"/>
                </a:cubicBezTo>
                <a:cubicBezTo>
                  <a:pt x="1945922" y="194551"/>
                  <a:pt x="2103966" y="351184"/>
                  <a:pt x="2353733" y="473951"/>
                </a:cubicBezTo>
                <a:cubicBezTo>
                  <a:pt x="2603500" y="596718"/>
                  <a:pt x="2978855" y="757584"/>
                  <a:pt x="3344333" y="854951"/>
                </a:cubicBezTo>
                <a:cubicBezTo>
                  <a:pt x="3709811" y="952318"/>
                  <a:pt x="4138789" y="994651"/>
                  <a:pt x="4546600" y="1058151"/>
                </a:cubicBezTo>
                <a:cubicBezTo>
                  <a:pt x="4954411" y="1121651"/>
                  <a:pt x="5516033" y="1197851"/>
                  <a:pt x="5791200" y="1235951"/>
                </a:cubicBezTo>
                <a:cubicBezTo>
                  <a:pt x="6066367" y="1274051"/>
                  <a:pt x="6039555" y="1299451"/>
                  <a:pt x="6197600" y="1286751"/>
                </a:cubicBezTo>
                <a:cubicBezTo>
                  <a:pt x="6355644" y="1274051"/>
                  <a:pt x="6612467" y="1186562"/>
                  <a:pt x="6739467" y="1159751"/>
                </a:cubicBezTo>
                <a:lnTo>
                  <a:pt x="6900333" y="1117418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93876" y="3890433"/>
            <a:ext cx="2665513" cy="2054526"/>
            <a:chOff x="2321795" y="1591734"/>
            <a:chExt cx="2665513" cy="2054526"/>
          </a:xfrm>
        </p:grpSpPr>
        <p:pic>
          <p:nvPicPr>
            <p:cNvPr id="21" name="Imagen 20" descr="Screen Shot 2019-09-25 at 13.12.5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795" y="1591734"/>
              <a:ext cx="2665513" cy="205452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2" name="Conector recto 21"/>
            <p:cNvCxnSpPr/>
            <p:nvPr/>
          </p:nvCxnSpPr>
          <p:spPr bwMode="auto">
            <a:xfrm flipH="1">
              <a:off x="3947042" y="2120901"/>
              <a:ext cx="528777" cy="2163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7" name="Conector recto de flecha 26"/>
          <p:cNvCxnSpPr/>
          <p:nvPr/>
        </p:nvCxnSpPr>
        <p:spPr bwMode="auto">
          <a:xfrm flipH="1">
            <a:off x="6637867" y="2294467"/>
            <a:ext cx="592666" cy="134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Conector recto 6"/>
          <p:cNvCxnSpPr/>
          <p:nvPr/>
        </p:nvCxnSpPr>
        <p:spPr bwMode="auto">
          <a:xfrm flipV="1">
            <a:off x="2933700" y="5353050"/>
            <a:ext cx="8467" cy="13377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ector recto 25"/>
          <p:cNvCxnSpPr/>
          <p:nvPr/>
        </p:nvCxnSpPr>
        <p:spPr bwMode="auto">
          <a:xfrm>
            <a:off x="2927350" y="6686550"/>
            <a:ext cx="15176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CuadroTexto 32"/>
          <p:cNvSpPr txBox="1"/>
          <p:nvPr/>
        </p:nvSpPr>
        <p:spPr>
          <a:xfrm>
            <a:off x="3428994" y="6430506"/>
            <a:ext cx="685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 smtClean="0">
                <a:latin typeface="Verdana"/>
                <a:cs typeface="Verdana"/>
              </a:rPr>
              <a:t>100km</a:t>
            </a:r>
            <a:endParaRPr lang="es-ES_tradnl" sz="10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8" y="3941233"/>
            <a:ext cx="4007355" cy="2815167"/>
          </a:xfrm>
          <a:prstGeom prst="rect">
            <a:avLst/>
          </a:prstGeom>
        </p:spPr>
      </p:pic>
      <p:pic>
        <p:nvPicPr>
          <p:cNvPr id="56321" name="Picture 2" descr="trudgill17.jpg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072188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3" descr="northsea.jpg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60"/>
          <a:stretch>
            <a:fillRect/>
          </a:stretch>
        </p:blipFill>
        <p:spPr bwMode="auto">
          <a:xfrm>
            <a:off x="5727700" y="3252788"/>
            <a:ext cx="327660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842125" y="2927350"/>
            <a:ext cx="1392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latin typeface="Helvetica" charset="0"/>
              </a:rPr>
              <a:t>diapiro</a:t>
            </a:r>
            <a:r>
              <a:rPr lang="en-US" sz="1600" dirty="0">
                <a:latin typeface="Helvetica" charset="0"/>
              </a:rPr>
              <a:t> de </a:t>
            </a:r>
            <a:r>
              <a:rPr lang="en-US" sz="1600" dirty="0" err="1">
                <a:latin typeface="Helvetica" charset="0"/>
              </a:rPr>
              <a:t>sal</a:t>
            </a:r>
            <a:endParaRPr lang="en-US" sz="1600" dirty="0">
              <a:latin typeface="Helvetica" charset="0"/>
            </a:endParaRPr>
          </a:p>
        </p:txBody>
      </p:sp>
      <p:cxnSp>
        <p:nvCxnSpPr>
          <p:cNvPr id="6" name="Conector recto de flecha 5"/>
          <p:cNvCxnSpPr/>
          <p:nvPr/>
        </p:nvCxnSpPr>
        <p:spPr bwMode="auto">
          <a:xfrm flipH="1" flipV="1">
            <a:off x="2654300" y="2933700"/>
            <a:ext cx="1701801" cy="10795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Conector recto de flecha 8"/>
          <p:cNvCxnSpPr/>
          <p:nvPr/>
        </p:nvCxnSpPr>
        <p:spPr bwMode="auto">
          <a:xfrm flipH="1" flipV="1">
            <a:off x="3454400" y="1862667"/>
            <a:ext cx="1104900" cy="20743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192058" y="3947583"/>
            <a:ext cx="1610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 smtClean="0">
                <a:solidFill>
                  <a:srgbClr val="FF0000"/>
                </a:solidFill>
                <a:latin typeface="Helvetica" charset="0"/>
              </a:rPr>
              <a:t>glaciares</a:t>
            </a:r>
            <a:r>
              <a:rPr lang="en-US" sz="1600" dirty="0" smtClean="0">
                <a:solidFill>
                  <a:srgbClr val="FF0000"/>
                </a:solidFill>
                <a:latin typeface="Helvetica" charset="0"/>
              </a:rPr>
              <a:t> de </a:t>
            </a:r>
            <a:r>
              <a:rPr lang="en-US" sz="1600" dirty="0" err="1" smtClean="0">
                <a:solidFill>
                  <a:srgbClr val="FF0000"/>
                </a:solidFill>
                <a:latin typeface="Helvetica" charset="0"/>
              </a:rPr>
              <a:t>sal</a:t>
            </a:r>
            <a:endParaRPr lang="en-US" sz="1600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300" y="266699"/>
            <a:ext cx="2157519" cy="262312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606504" y="5988050"/>
            <a:ext cx="2173003" cy="369332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92AFD5"/>
            </a:solidFill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Helvetica" charset="0"/>
              </a:rPr>
              <a:t>DIAPIROS DE SAL</a:t>
            </a:r>
          </a:p>
        </p:txBody>
      </p:sp>
    </p:spTree>
    <p:extLst>
      <p:ext uri="{BB962C8B-B14F-4D97-AF65-F5344CB8AC3E}">
        <p14:creationId xmlns:p14="http://schemas.microsoft.com/office/powerpoint/2010/main" val="46867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FACIES sedimentarios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continentales</a:t>
            </a:r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FaciesSedimentariosDibu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84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Agrupar 4"/>
          <p:cNvGrpSpPr>
            <a:grpSpLocks/>
          </p:cNvGrpSpPr>
          <p:nvPr/>
        </p:nvGrpSpPr>
        <p:grpSpPr bwMode="auto">
          <a:xfrm>
            <a:off x="457200" y="1384300"/>
            <a:ext cx="2481263" cy="842963"/>
            <a:chOff x="457200" y="1384300"/>
            <a:chExt cx="2480667" cy="842665"/>
          </a:xfrm>
        </p:grpSpPr>
        <p:sp>
          <p:nvSpPr>
            <p:cNvPr id="2" name="Estrella de 5 puntas 1"/>
            <p:cNvSpPr/>
            <p:nvPr/>
          </p:nvSpPr>
          <p:spPr bwMode="auto">
            <a:xfrm>
              <a:off x="457200" y="1384300"/>
              <a:ext cx="368212" cy="36817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s-ES_tradnl">
                <a:solidFill>
                  <a:srgbClr val="000000"/>
                </a:solidFill>
              </a:endParaRPr>
            </a:p>
          </p:txBody>
        </p:sp>
        <p:sp>
          <p:nvSpPr>
            <p:cNvPr id="14340" name="CuadroTexto 3"/>
            <p:cNvSpPr txBox="1">
              <a:spLocks noChangeArrowheads="1"/>
            </p:cNvSpPr>
            <p:nvPr/>
          </p:nvSpPr>
          <p:spPr bwMode="auto">
            <a:xfrm>
              <a:off x="457200" y="1765300"/>
              <a:ext cx="24806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>
                  <a:solidFill>
                    <a:srgbClr val="FF0000"/>
                  </a:solidFill>
                  <a:latin typeface="Verdana" charset="0"/>
                  <a:cs typeface="Verdana" charset="0"/>
                </a:rPr>
                <a:t>abanico aluvial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n 1" descr="Lake Morari_AluvialFan_Tib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01600"/>
            <a:ext cx="91440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00325" y="6257925"/>
            <a:ext cx="51482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atin typeface="Chalkboard"/>
                <a:cs typeface="Chalkboard"/>
              </a:rPr>
              <a:t>abanico aluvial en el Tibet </a:t>
            </a:r>
            <a:r>
              <a:rPr lang="en-US" sz="1200">
                <a:latin typeface="Chalkboard"/>
                <a:cs typeface="Chalkboard"/>
              </a:rPr>
              <a:t>(imagen de NASA)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n 1" descr="Abanicos de Durc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9900"/>
            <a:ext cx="91440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CuadroTexto 2"/>
          <p:cNvSpPr txBox="1">
            <a:spLocks noChangeArrowheads="1"/>
          </p:cNvSpPr>
          <p:nvPr/>
        </p:nvSpPr>
        <p:spPr bwMode="auto">
          <a:xfrm>
            <a:off x="1968500" y="3898900"/>
            <a:ext cx="1173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i="1">
                <a:latin typeface="Chalkboard" charset="0"/>
                <a:cs typeface="Chalkboard" charset="0"/>
              </a:rPr>
              <a:t>Durcal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FaciesSedimentariosDibu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84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Agrupar 3"/>
          <p:cNvGrpSpPr>
            <a:grpSpLocks/>
          </p:cNvGrpSpPr>
          <p:nvPr/>
        </p:nvGrpSpPr>
        <p:grpSpPr bwMode="auto">
          <a:xfrm>
            <a:off x="1320800" y="1663700"/>
            <a:ext cx="2455863" cy="842963"/>
            <a:chOff x="457200" y="1384300"/>
            <a:chExt cx="2456472" cy="842665"/>
          </a:xfrm>
        </p:grpSpPr>
        <p:sp>
          <p:nvSpPr>
            <p:cNvPr id="5" name="Estrella de 5 puntas 4"/>
            <p:cNvSpPr/>
            <p:nvPr/>
          </p:nvSpPr>
          <p:spPr bwMode="auto">
            <a:xfrm>
              <a:off x="457200" y="1384300"/>
              <a:ext cx="368391" cy="36817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s-ES_tradnl">
                <a:solidFill>
                  <a:srgbClr val="000000"/>
                </a:solidFill>
              </a:endParaRPr>
            </a:p>
          </p:txBody>
        </p:sp>
        <p:sp>
          <p:nvSpPr>
            <p:cNvPr id="18436" name="CuadroTexto 5"/>
            <p:cNvSpPr txBox="1">
              <a:spLocks noChangeArrowheads="1"/>
            </p:cNvSpPr>
            <p:nvPr/>
          </p:nvSpPr>
          <p:spPr bwMode="auto">
            <a:xfrm>
              <a:off x="457200" y="1765300"/>
              <a:ext cx="24564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>
                  <a:solidFill>
                    <a:srgbClr val="FF0000"/>
                  </a:solidFill>
                  <a:latin typeface="Verdana" charset="0"/>
                  <a:cs typeface="Verdana" charset="0"/>
                </a:rPr>
                <a:t>rios trenzados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 descr=" braid.jpg                                                      0009E6F0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300" y="276225"/>
            <a:ext cx="470217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9" descr="Sed Braided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938" y="3463925"/>
            <a:ext cx="4681537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46088" y="509588"/>
            <a:ext cx="373221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RIOS TRENZADOS</a:t>
            </a:r>
          </a:p>
          <a:p>
            <a:pPr marL="285750" indent="-285750" eaLnBrk="0" hangingPunct="0">
              <a:buFont typeface="Arial"/>
              <a:buChar char="•"/>
              <a:defRPr/>
            </a:pPr>
            <a:endParaRPr lang="en-US" sz="2000" dirty="0" err="1">
              <a:latin typeface="Helvetica"/>
              <a:cs typeface="Helvetica"/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2000" dirty="0" err="1">
                <a:latin typeface="Helvetica"/>
                <a:cs typeface="Helvetica"/>
              </a:rPr>
              <a:t>Fuerte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err="1">
                <a:latin typeface="Helvetica"/>
                <a:cs typeface="Helvetica"/>
              </a:rPr>
              <a:t>gradiente</a:t>
            </a:r>
            <a:r>
              <a:rPr lang="en-US" sz="2000" dirty="0">
                <a:latin typeface="Helvetica"/>
                <a:cs typeface="Helvetica"/>
              </a:rPr>
              <a:t> (</a:t>
            </a:r>
            <a:r>
              <a:rPr lang="en-US" sz="2000" dirty="0" err="1">
                <a:latin typeface="Helvetica"/>
                <a:cs typeface="Helvetica"/>
              </a:rPr>
              <a:t>pendiente</a:t>
            </a:r>
            <a:r>
              <a:rPr lang="en-US" sz="2000" dirty="0">
                <a:latin typeface="Helvetica"/>
                <a:cs typeface="Helvetica"/>
              </a:rPr>
              <a:t>)</a:t>
            </a: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2000" dirty="0">
                <a:latin typeface="Helvetica"/>
                <a:cs typeface="Helvetica"/>
              </a:rPr>
              <a:t>Corrientes </a:t>
            </a:r>
            <a:r>
              <a:rPr lang="en-US" sz="2000" dirty="0" err="1" smtClean="0">
                <a:latin typeface="Helvetica"/>
                <a:cs typeface="Helvetica"/>
              </a:rPr>
              <a:t>energéticas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que </a:t>
            </a:r>
            <a:r>
              <a:rPr lang="en-US" sz="2000" dirty="0" err="1">
                <a:latin typeface="Helvetica"/>
                <a:cs typeface="Helvetica"/>
              </a:rPr>
              <a:t>transportan y dpositan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grava y arena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19460" name="Picture 8" descr="braided_river_em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3700463"/>
            <a:ext cx="3776662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Meanderende_riv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62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4" descr="Abandoned mean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4000500"/>
            <a:ext cx="444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 Sed oxbow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00513"/>
            <a:ext cx="419100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124200" y="3505200"/>
            <a:ext cx="16898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chemeClr val="bg1"/>
                </a:solidFill>
                <a:latin typeface="Helvetica"/>
                <a:cs typeface="Helvetica"/>
              </a:rPr>
              <a:t>Williams River, Alaska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513388" y="304800"/>
            <a:ext cx="3375025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Rios </a:t>
            </a:r>
            <a:r>
              <a:rPr lang="en-US" b="1" dirty="0" err="1">
                <a:solidFill>
                  <a:srgbClr val="FF0000"/>
                </a:solidFill>
                <a:latin typeface="Helvetica"/>
                <a:cs typeface="Helvetica"/>
              </a:rPr>
              <a:t>meandriformes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1800" dirty="0" err="1">
                <a:latin typeface="Helvetica"/>
                <a:cs typeface="Helvetica"/>
              </a:rPr>
              <a:t>Bajo gradiente (=pendiente)</a:t>
            </a:r>
            <a:endParaRPr lang="en-US" sz="1800" dirty="0">
              <a:latin typeface="Helvetica"/>
              <a:cs typeface="Helvetica"/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1800" dirty="0" err="1" smtClean="0">
                <a:latin typeface="Helvetica"/>
                <a:cs typeface="Helvetica"/>
              </a:rPr>
              <a:t>Transporte de sedimento en sus</a:t>
            </a:r>
            <a:r>
              <a:rPr lang="en-US" sz="1800" dirty="0" err="1">
                <a:latin typeface="Helvetica"/>
                <a:cs typeface="Helvetica"/>
              </a:rPr>
              <a:t>pe</a:t>
            </a:r>
            <a:r>
              <a:rPr lang="en-US" sz="1800" dirty="0" err="1" smtClean="0">
                <a:latin typeface="Helvetica"/>
                <a:cs typeface="Helvetica"/>
              </a:rPr>
              <a:t>nsión (</a:t>
            </a:r>
            <a:r>
              <a:rPr lang="en-US" sz="1800" dirty="0" smtClean="0">
                <a:latin typeface="Helvetica"/>
                <a:cs typeface="Helvetica"/>
              </a:rPr>
              <a:t>arena</a:t>
            </a:r>
            <a:r>
              <a:rPr lang="en-US" sz="1800" dirty="0">
                <a:latin typeface="Helvetica"/>
                <a:cs typeface="Helvetica"/>
              </a:rPr>
              <a:t>, limo y </a:t>
            </a:r>
            <a:r>
              <a:rPr lang="en-US" sz="1800" dirty="0" err="1" smtClean="0">
                <a:latin typeface="Helvetica"/>
                <a:cs typeface="Helvetica"/>
              </a:rPr>
              <a:t>arcilla)</a:t>
            </a: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1800" dirty="0" smtClean="0">
                <a:latin typeface="Helvetica"/>
                <a:cs typeface="Helvetica"/>
              </a:rPr>
              <a:t>Sedimentación durante desbordamientos en </a:t>
            </a:r>
            <a:r>
              <a:rPr lang="en-US" sz="1800" dirty="0">
                <a:latin typeface="Helvetica"/>
                <a:cs typeface="Helvetica"/>
              </a:rPr>
              <a:t>la </a:t>
            </a:r>
            <a:r>
              <a:rPr lang="en-US" sz="1800" dirty="0" err="1">
                <a:latin typeface="Helvetica"/>
                <a:cs typeface="Helvetica"/>
              </a:rPr>
              <a:t>llanura</a:t>
            </a:r>
            <a:r>
              <a:rPr lang="en-US" sz="1800" dirty="0">
                <a:latin typeface="Helvetica"/>
                <a:cs typeface="Helvetica"/>
              </a:rPr>
              <a:t> de </a:t>
            </a:r>
            <a:r>
              <a:rPr lang="en-US" sz="1800" dirty="0" err="1">
                <a:latin typeface="Helvetica"/>
                <a:cs typeface="Helvetica"/>
              </a:rPr>
              <a:t>inundación</a:t>
            </a:r>
            <a:endParaRPr lang="en-US" sz="1800" dirty="0">
              <a:latin typeface="Helvetica"/>
              <a:cs typeface="Helvetica"/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1800" dirty="0" err="1">
                <a:latin typeface="Helvetica"/>
                <a:cs typeface="Helvetica"/>
              </a:rPr>
              <a:t>Lagos </a:t>
            </a:r>
            <a:r>
              <a:rPr lang="en-US" sz="1800" dirty="0">
                <a:latin typeface="Helvetica"/>
                <a:cs typeface="Helvetica"/>
              </a:rPr>
              <a:t>de </a:t>
            </a:r>
            <a:r>
              <a:rPr lang="en-US" sz="1800" dirty="0" err="1">
                <a:latin typeface="Helvetica"/>
                <a:cs typeface="Helvetica"/>
              </a:rPr>
              <a:t>herradura (tramos de cauce abandonados)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61950" y="0"/>
            <a:ext cx="38655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Helvetica"/>
                <a:cs typeface="Helvetica"/>
              </a:rPr>
              <a:t>llanura de inundaci</a:t>
            </a:r>
            <a:r>
              <a:rPr lang="en-US" altLang="ja-JP" b="1">
                <a:solidFill>
                  <a:schemeClr val="bg1"/>
                </a:solidFill>
                <a:latin typeface="Helvetica"/>
                <a:cs typeface="Helvetica"/>
              </a:rPr>
              <a:t>ón</a:t>
            </a:r>
            <a:endParaRPr lang="en-US" b="1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8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natural levees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38" y="3805237"/>
            <a:ext cx="3586162" cy="3065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06388" y="4965700"/>
            <a:ext cx="512921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b="1" dirty="0" err="1">
                <a:solidFill>
                  <a:srgbClr val="FF0000"/>
                </a:solidFill>
                <a:latin typeface="Helvetica"/>
                <a:cs typeface="Helvetica"/>
              </a:rPr>
              <a:t>Llanura</a:t>
            </a:r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 de </a:t>
            </a:r>
            <a:r>
              <a:rPr lang="en-US" sz="1800" b="1" dirty="0" err="1">
                <a:solidFill>
                  <a:srgbClr val="FF0000"/>
                </a:solidFill>
                <a:latin typeface="Helvetica"/>
                <a:cs typeface="Helvetica"/>
              </a:rPr>
              <a:t>inundación</a:t>
            </a:r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 (</a:t>
            </a:r>
            <a:r>
              <a:rPr lang="en-US" sz="1800" b="1" i="1" dirty="0" err="1">
                <a:solidFill>
                  <a:srgbClr val="FF0000"/>
                </a:solidFill>
                <a:latin typeface="Helvetica"/>
                <a:cs typeface="Helvetica"/>
              </a:rPr>
              <a:t>floodpain</a:t>
            </a:r>
            <a:r>
              <a:rPr lang="en-US" sz="1800" b="1" dirty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1800" dirty="0" err="1">
                <a:latin typeface="Helvetica"/>
                <a:cs typeface="Helvetica"/>
              </a:rPr>
              <a:t>Arena </a:t>
            </a:r>
            <a:r>
              <a:rPr lang="en-US" sz="1800" dirty="0" smtClean="0">
                <a:latin typeface="Helvetica"/>
                <a:cs typeface="Helvetica"/>
              </a:rPr>
              <a:t>y </a:t>
            </a:r>
            <a:r>
              <a:rPr lang="en-US" sz="1800" dirty="0" err="1" smtClean="0">
                <a:latin typeface="Helvetica"/>
                <a:cs typeface="Helvetica"/>
              </a:rPr>
              <a:t>grava</a:t>
            </a:r>
            <a:r>
              <a:rPr lang="en-US" sz="1800" dirty="0" smtClean="0">
                <a:latin typeface="Helvetica"/>
                <a:cs typeface="Helvetica"/>
              </a:rPr>
              <a:t> depositada en los bordes </a:t>
            </a:r>
            <a:r>
              <a:rPr lang="en-US" sz="1800" dirty="0">
                <a:latin typeface="Helvetica"/>
                <a:cs typeface="Helvetica"/>
              </a:rPr>
              <a:t>del </a:t>
            </a:r>
            <a:r>
              <a:rPr lang="en-US" sz="1800" dirty="0" err="1" smtClean="0">
                <a:latin typeface="Helvetica"/>
                <a:cs typeface="Helvetica"/>
              </a:rPr>
              <a:t>cauce va formando </a:t>
            </a:r>
            <a:r>
              <a:rPr lang="en-US" sz="1800" dirty="0" err="1" smtClean="0">
                <a:solidFill>
                  <a:srgbClr val="0000FF"/>
                </a:solidFill>
                <a:latin typeface="Helvetica"/>
                <a:cs typeface="Helvetica"/>
              </a:rPr>
              <a:t>diques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Helvetica"/>
                <a:cs typeface="Helvetica"/>
              </a:rPr>
              <a:t>naturales</a:t>
            </a:r>
            <a:r>
              <a:rPr lang="en-US" sz="18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800" dirty="0">
                <a:latin typeface="Helvetica"/>
                <a:cs typeface="Helvetica"/>
              </a:rPr>
              <a:t>(</a:t>
            </a:r>
            <a:r>
              <a:rPr lang="en-US" sz="1800" i="1" dirty="0">
                <a:latin typeface="Helvetica"/>
                <a:cs typeface="Helvetica"/>
              </a:rPr>
              <a:t>levees</a:t>
            </a:r>
            <a:r>
              <a:rPr lang="en-US" sz="1800" dirty="0">
                <a:latin typeface="Helvetica"/>
                <a:cs typeface="Helvetica"/>
              </a:rPr>
              <a:t>)</a:t>
            </a: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1800" dirty="0" err="1">
                <a:latin typeface="Helvetica"/>
                <a:cs typeface="Helvetica"/>
              </a:rPr>
              <a:t>Arcilla</a:t>
            </a:r>
            <a:r>
              <a:rPr lang="en-US" sz="1800" dirty="0">
                <a:latin typeface="Helvetica"/>
                <a:cs typeface="Helvetica"/>
              </a:rPr>
              <a:t> y limo depositados en la </a:t>
            </a:r>
            <a:r>
              <a:rPr lang="en-US" sz="1800" dirty="0" err="1" smtClean="0">
                <a:solidFill>
                  <a:srgbClr val="0000FF"/>
                </a:solidFill>
                <a:latin typeface="Helvetica"/>
                <a:cs typeface="Helvetica"/>
              </a:rPr>
              <a:t>llanura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 de </a:t>
            </a:r>
            <a:r>
              <a:rPr lang="en-US" sz="1800" dirty="0" err="1" smtClean="0">
                <a:solidFill>
                  <a:srgbClr val="0000FF"/>
                </a:solidFill>
                <a:latin typeface="Helvetica"/>
                <a:cs typeface="Helvetica"/>
              </a:rPr>
              <a:t>inundación</a:t>
            </a:r>
            <a:endParaRPr 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1508" name="CuadroTexto 4"/>
          <p:cNvSpPr txBox="1">
            <a:spLocks noChangeArrowheads="1"/>
          </p:cNvSpPr>
          <p:nvPr/>
        </p:nvSpPr>
        <p:spPr bwMode="auto">
          <a:xfrm>
            <a:off x="6692900" y="685800"/>
            <a:ext cx="191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El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río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Helvetica"/>
                <a:cs typeface="Helvetica"/>
              </a:rPr>
              <a:t>Danubio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 en </a:t>
            </a:r>
            <a:r>
              <a:rPr lang="en-US" sz="1400" dirty="0" err="1">
                <a:solidFill>
                  <a:srgbClr val="000000"/>
                </a:solidFill>
                <a:latin typeface="Helvetica"/>
                <a:cs typeface="Helvetica"/>
              </a:rPr>
              <a:t>su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Helvetica"/>
                <a:cs typeface="Helvetica"/>
              </a:rPr>
              <a:t>paso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Helvetica"/>
                <a:cs typeface="Helvetica"/>
              </a:rPr>
              <a:t>por</a:t>
            </a:r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 Austria</a:t>
            </a:r>
            <a:endParaRPr lang="es-ES_tradnl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72608" y="3238500"/>
            <a:ext cx="244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  <a:latin typeface="Helvetica"/>
                <a:cs typeface="Helvetica"/>
              </a:rPr>
              <a:t>diques naturales</a:t>
            </a:r>
            <a:endParaRPr lang="es-E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8" name="Conector recto de flecha 7"/>
          <p:cNvCxnSpPr/>
          <p:nvPr/>
        </p:nvCxnSpPr>
        <p:spPr bwMode="auto">
          <a:xfrm>
            <a:off x="7874000" y="3695700"/>
            <a:ext cx="127000" cy="2311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de flecha 10"/>
          <p:cNvCxnSpPr/>
          <p:nvPr/>
        </p:nvCxnSpPr>
        <p:spPr bwMode="auto">
          <a:xfrm flipH="1">
            <a:off x="6883400" y="3708400"/>
            <a:ext cx="990600" cy="22733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0" y="1117600"/>
            <a:ext cx="7112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701800" y="228600"/>
            <a:ext cx="1681019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latin typeface="Helvetica"/>
                <a:cs typeface="Helvetica"/>
              </a:rPr>
              <a:t>EROSI</a:t>
            </a:r>
            <a:r>
              <a:rPr lang="en-US" altLang="ja-JP" i="1">
                <a:latin typeface="Helvetica"/>
                <a:cs typeface="Helvetica"/>
              </a:rPr>
              <a:t>ÓN</a:t>
            </a:r>
            <a:endParaRPr lang="en-US" i="1">
              <a:latin typeface="Helvetica"/>
              <a:cs typeface="Helvetica"/>
            </a:endParaRP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5549900" y="2781300"/>
            <a:ext cx="1035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Helvetica"/>
                <a:cs typeface="Helvetica"/>
              </a:rPr>
              <a:t>POINT-</a:t>
            </a:r>
          </a:p>
          <a:p>
            <a:r>
              <a:rPr lang="en-US" sz="1800" i="1">
                <a:latin typeface="Helvetica"/>
                <a:cs typeface="Helvetica"/>
              </a:rPr>
              <a:t>BAR</a:t>
            </a: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H="1">
            <a:off x="2438400" y="736600"/>
            <a:ext cx="0" cy="2082800"/>
          </a:xfrm>
          <a:prstGeom prst="line">
            <a:avLst/>
          </a:prstGeom>
          <a:ln>
            <a:headEnd/>
            <a:tailEnd type="arrow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6540500" y="762000"/>
            <a:ext cx="0" cy="2082800"/>
          </a:xfrm>
          <a:prstGeom prst="line">
            <a:avLst/>
          </a:prstGeom>
          <a:ln>
            <a:headEnd/>
            <a:tailEnd type="arrow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524500" y="254000"/>
            <a:ext cx="219408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latin typeface="Helvetica"/>
                <a:cs typeface="Helvetica"/>
              </a:rPr>
              <a:t>DEPOSICIÓN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bassin-paris-pa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325" y="663575"/>
            <a:ext cx="575786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5" descr="bassin-paris-par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3160713"/>
            <a:ext cx="4795837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450850" y="217488"/>
            <a:ext cx="68114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Verdana" charset="0"/>
              </a:rPr>
              <a:t>La </a:t>
            </a:r>
            <a:r>
              <a:rPr lang="en-US" sz="1800" dirty="0" err="1">
                <a:latin typeface="Verdana" charset="0"/>
              </a:rPr>
              <a:t>cuenca</a:t>
            </a:r>
            <a:r>
              <a:rPr lang="en-US" sz="1800" dirty="0">
                <a:latin typeface="Verdana" charset="0"/>
              </a:rPr>
              <a:t> de Paris: </a:t>
            </a:r>
            <a:r>
              <a:rPr lang="en-US" sz="1800" dirty="0" err="1" smtClean="0">
                <a:latin typeface="Verdana" charset="0"/>
              </a:rPr>
              <a:t>una</a:t>
            </a:r>
            <a:r>
              <a:rPr lang="en-US" sz="1800" dirty="0" smtClean="0">
                <a:latin typeface="Verdana" charset="0"/>
              </a:rPr>
              <a:t> </a:t>
            </a:r>
            <a:r>
              <a:rPr lang="en-US" sz="1800" dirty="0" err="1" smtClean="0">
                <a:latin typeface="Verdana" charset="0"/>
              </a:rPr>
              <a:t>cuenca</a:t>
            </a:r>
            <a:r>
              <a:rPr lang="en-US" sz="1800" dirty="0" smtClean="0">
                <a:latin typeface="Verdana" charset="0"/>
              </a:rPr>
              <a:t> </a:t>
            </a:r>
            <a:r>
              <a:rPr lang="en-US" sz="1800" dirty="0" err="1" smtClean="0">
                <a:latin typeface="Verdana" charset="0"/>
              </a:rPr>
              <a:t>epicontinental</a:t>
            </a:r>
            <a:r>
              <a:rPr lang="en-US" sz="1800" dirty="0" smtClean="0">
                <a:latin typeface="Verdana" charset="0"/>
              </a:rPr>
              <a:t> </a:t>
            </a:r>
            <a:r>
              <a:rPr lang="en-US" sz="1800" dirty="0" err="1" smtClean="0">
                <a:latin typeface="Verdana" charset="0"/>
              </a:rPr>
              <a:t>Mesozoica</a:t>
            </a:r>
            <a:endParaRPr lang="en-US" sz="1800" dirty="0">
              <a:latin typeface="Verdana" charset="0"/>
            </a:endParaRPr>
          </a:p>
        </p:txBody>
      </p:sp>
      <p:pic>
        <p:nvPicPr>
          <p:cNvPr id="4100" name="Picture 7" descr="new-coral-s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3576638"/>
            <a:ext cx="3632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Line 8"/>
          <p:cNvSpPr>
            <a:spLocks noChangeShapeType="1"/>
          </p:cNvSpPr>
          <p:nvPr/>
        </p:nvSpPr>
        <p:spPr bwMode="auto">
          <a:xfrm flipH="1" flipV="1">
            <a:off x="1201738" y="4876800"/>
            <a:ext cx="3827462" cy="423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1193800" y="4783138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>
            <a:off x="5019675" y="5197475"/>
            <a:ext cx="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873125" y="465772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latin typeface="Times New Roman" charset="0"/>
              </a:rPr>
              <a:t>A</a:t>
            </a:r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976813" y="5173663"/>
            <a:ext cx="43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latin typeface="Times New Roman" charset="0"/>
              </a:rPr>
              <a:t>A'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1770063" y="2143125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latin typeface="Times New Roman" charset="0"/>
              </a:rPr>
              <a:t>A</a:t>
            </a: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6594475" y="2074863"/>
            <a:ext cx="43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latin typeface="Times New Roman" charset="0"/>
              </a:rPr>
              <a:t>A'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point_bar_swale_usf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61938"/>
            <a:ext cx="7391400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810000" y="2895600"/>
            <a:ext cx="177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solidFill>
                  <a:schemeClr val="bg1"/>
                </a:solidFill>
                <a:latin typeface="Geneva" charset="0"/>
              </a:rPr>
              <a:t>POINT BAR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River sedim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river sedimentatio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2238"/>
            <a:ext cx="8382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87700" y="0"/>
            <a:ext cx="1185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Helvetica"/>
                <a:cs typeface="Helvetica"/>
              </a:rPr>
              <a:t>lago de</a:t>
            </a:r>
          </a:p>
          <a:p>
            <a:r>
              <a:rPr lang="es-ES_tradnl" sz="1800">
                <a:latin typeface="Helvetica"/>
                <a:cs typeface="Helvetica"/>
              </a:rPr>
              <a:t>herradura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651501" y="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>
                <a:latin typeface="Helvetica"/>
                <a:cs typeface="Helvetica"/>
              </a:rPr>
              <a:t>cauce abandonado</a:t>
            </a:r>
          </a:p>
        </p:txBody>
      </p:sp>
      <p:cxnSp>
        <p:nvCxnSpPr>
          <p:cNvPr id="4" name="Conector recto de flecha 3"/>
          <p:cNvCxnSpPr/>
          <p:nvPr/>
        </p:nvCxnSpPr>
        <p:spPr bwMode="auto">
          <a:xfrm>
            <a:off x="3517900" y="609600"/>
            <a:ext cx="215900" cy="431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Conector recto de flecha 7"/>
          <p:cNvCxnSpPr/>
          <p:nvPr/>
        </p:nvCxnSpPr>
        <p:spPr bwMode="auto">
          <a:xfrm>
            <a:off x="5956300" y="660400"/>
            <a:ext cx="1524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ector recto 8"/>
          <p:cNvCxnSpPr/>
          <p:nvPr/>
        </p:nvCxnSpPr>
        <p:spPr bwMode="auto">
          <a:xfrm>
            <a:off x="254000" y="3035300"/>
            <a:ext cx="8585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uadroTexto 9"/>
          <p:cNvSpPr txBox="1"/>
          <p:nvPr/>
        </p:nvSpPr>
        <p:spPr>
          <a:xfrm>
            <a:off x="266700" y="482600"/>
            <a:ext cx="104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Times New Roman"/>
                <a:cs typeface="Times New Roman"/>
              </a:rPr>
              <a:t>MAPA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66700" y="3238500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Times New Roman"/>
                <a:cs typeface="Times New Roman"/>
              </a:rPr>
              <a:t>CORTE</a:t>
            </a:r>
          </a:p>
        </p:txBody>
      </p:sp>
      <p:sp>
        <p:nvSpPr>
          <p:cNvPr id="11" name="Rectángulo redondeado 10"/>
          <p:cNvSpPr/>
          <p:nvPr/>
        </p:nvSpPr>
        <p:spPr bwMode="auto">
          <a:xfrm>
            <a:off x="2895600" y="5676900"/>
            <a:ext cx="2400300" cy="10668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ángulo redondeado 14"/>
          <p:cNvSpPr/>
          <p:nvPr/>
        </p:nvSpPr>
        <p:spPr bwMode="auto">
          <a:xfrm>
            <a:off x="5702300" y="5791200"/>
            <a:ext cx="2413000" cy="10668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111500" y="5702300"/>
            <a:ext cx="16348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Helvetica"/>
                <a:cs typeface="Helvetica"/>
              </a:rPr>
              <a:t>grava-arena</a:t>
            </a:r>
          </a:p>
          <a:p>
            <a:r>
              <a:rPr lang="es-ES_tradnl" sz="1800">
                <a:latin typeface="Helvetica"/>
                <a:cs typeface="Helvetica"/>
              </a:rPr>
              <a:t>alta porosidad </a:t>
            </a:r>
          </a:p>
          <a:p>
            <a:r>
              <a:rPr lang="es-ES_tradnl" sz="1800">
                <a:latin typeface="Helvetica"/>
                <a:cs typeface="Helvetica"/>
              </a:rPr>
              <a:t>(aquifero)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816600" y="5943600"/>
            <a:ext cx="1852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latin typeface="Helvetica"/>
                <a:cs typeface="Helvetica"/>
              </a:rPr>
              <a:t>arcilla-limo</a:t>
            </a:r>
          </a:p>
          <a:p>
            <a:r>
              <a:rPr lang="es-ES_tradnl" sz="1800">
                <a:latin typeface="Helvetica"/>
                <a:cs typeface="Helvetica"/>
              </a:rPr>
              <a:t>(baja porosidad)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Facies de transici</a:t>
            </a:r>
            <a:r>
              <a:rPr lang="en-US" altLang="ja-JP" smtClean="0">
                <a:solidFill>
                  <a:schemeClr val="bg1"/>
                </a:solidFill>
              </a:rPr>
              <a:t>ón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de</a:t>
            </a:r>
            <a:r>
              <a:rPr lang="en-US" smtClean="0">
                <a:solidFill>
                  <a:schemeClr val="bg1"/>
                </a:solidFill>
                <a:latin typeface="ヒラギノ角ゴ Pro W3" charset="0"/>
              </a:rPr>
              <a:t>ltas</a:t>
            </a:r>
            <a:endParaRPr 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aciesSedimentariosDibu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84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1320800" y="1930400"/>
            <a:ext cx="4229100" cy="1625600"/>
            <a:chOff x="1320800" y="1930400"/>
            <a:chExt cx="4229100" cy="1625600"/>
          </a:xfrm>
        </p:grpSpPr>
        <p:sp>
          <p:nvSpPr>
            <p:cNvPr id="7" name="Estrella de 5 puntas 6"/>
            <p:cNvSpPr/>
            <p:nvPr/>
          </p:nvSpPr>
          <p:spPr bwMode="auto">
            <a:xfrm>
              <a:off x="1320800" y="3187700"/>
              <a:ext cx="368300" cy="3683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s-ES_tradnl">
                <a:solidFill>
                  <a:srgbClr val="000000"/>
                </a:solidFill>
              </a:endParaRPr>
            </a:p>
          </p:txBody>
        </p:sp>
        <p:sp>
          <p:nvSpPr>
            <p:cNvPr id="27655" name="CuadroTexto 7"/>
            <p:cNvSpPr txBox="1">
              <a:spLocks noChangeArrowheads="1"/>
            </p:cNvSpPr>
            <p:nvPr/>
          </p:nvSpPr>
          <p:spPr bwMode="auto">
            <a:xfrm>
              <a:off x="1435100" y="2768600"/>
              <a:ext cx="14318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>
                  <a:solidFill>
                    <a:srgbClr val="FF0000"/>
                  </a:solidFill>
                  <a:latin typeface="Verdana" charset="0"/>
                  <a:cs typeface="Verdana" charset="0"/>
                </a:rPr>
                <a:t>estuario</a:t>
              </a:r>
            </a:p>
          </p:txBody>
        </p:sp>
        <p:sp>
          <p:nvSpPr>
            <p:cNvPr id="10" name="Estrella de 5 puntas 9"/>
            <p:cNvSpPr/>
            <p:nvPr/>
          </p:nvSpPr>
          <p:spPr bwMode="auto">
            <a:xfrm>
              <a:off x="5181600" y="1930400"/>
              <a:ext cx="368300" cy="3683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s-ES_tradnl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Agrupar 19"/>
          <p:cNvGrpSpPr>
            <a:grpSpLocks/>
          </p:cNvGrpSpPr>
          <p:nvPr/>
        </p:nvGrpSpPr>
        <p:grpSpPr bwMode="auto">
          <a:xfrm>
            <a:off x="3657600" y="3454400"/>
            <a:ext cx="950913" cy="855663"/>
            <a:chOff x="-4064000" y="4648200"/>
            <a:chExt cx="950350" cy="855365"/>
          </a:xfrm>
        </p:grpSpPr>
        <p:sp>
          <p:nvSpPr>
            <p:cNvPr id="21" name="Estrella de 5 puntas 20"/>
            <p:cNvSpPr/>
            <p:nvPr/>
          </p:nvSpPr>
          <p:spPr bwMode="auto">
            <a:xfrm>
              <a:off x="-3632456" y="4648200"/>
              <a:ext cx="368082" cy="368172"/>
            </a:xfrm>
            <a:prstGeom prst="star5">
              <a:avLst/>
            </a:prstGeom>
            <a:solidFill>
              <a:srgbClr val="3366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defRPr/>
              </a:pPr>
              <a:endParaRPr lang="es-ES_tradnl">
                <a:solidFill>
                  <a:srgbClr val="000000"/>
                </a:solidFill>
              </a:endParaRPr>
            </a:p>
          </p:txBody>
        </p:sp>
        <p:sp>
          <p:nvSpPr>
            <p:cNvPr id="27653" name="CuadroTexto 21"/>
            <p:cNvSpPr txBox="1">
              <a:spLocks noChangeArrowheads="1"/>
            </p:cNvSpPr>
            <p:nvPr/>
          </p:nvSpPr>
          <p:spPr bwMode="auto">
            <a:xfrm>
              <a:off x="-4064000" y="5041900"/>
              <a:ext cx="9503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_tradnl">
                  <a:solidFill>
                    <a:srgbClr val="0000FF"/>
                  </a:solidFill>
                  <a:latin typeface="Verdana" charset="0"/>
                  <a:cs typeface="Verdana" charset="0"/>
                </a:rPr>
                <a:t>delta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21"/>
          <p:cNvSpPr txBox="1">
            <a:spLocks noChangeArrowheads="1"/>
          </p:cNvSpPr>
          <p:nvPr/>
        </p:nvSpPr>
        <p:spPr bwMode="auto">
          <a:xfrm>
            <a:off x="5676900" y="139837"/>
            <a:ext cx="3248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0000FF"/>
                </a:solidFill>
                <a:latin typeface="Verdana" charset="0"/>
                <a:cs typeface="Verdana" charset="0"/>
              </a:rPr>
              <a:t>delta del Mississippi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BangladeshDelta.jpg                                            000EA0B7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363" y="152400"/>
            <a:ext cx="63706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3" descr="bangladesh-ma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169863"/>
            <a:ext cx="24241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4800600" y="6477000"/>
            <a:ext cx="243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508625" y="6003925"/>
            <a:ext cx="11939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bg1"/>
                </a:solidFill>
                <a:latin typeface="Helvetica"/>
                <a:cs typeface="Helvetica"/>
              </a:rPr>
              <a:t>300 km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1557338" y="4411663"/>
            <a:ext cx="2506662" cy="1227137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1557338" y="4402138"/>
            <a:ext cx="5173662" cy="7112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1557338" y="4402138"/>
            <a:ext cx="3505200" cy="14732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1557338" y="4402138"/>
            <a:ext cx="4216400" cy="12192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47700" y="2392363"/>
            <a:ext cx="979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smtClean="0">
                <a:latin typeface="Helvetica"/>
                <a:cs typeface="Helvetica"/>
              </a:rPr>
              <a:t>DELTA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7422" name="Freeform 14"/>
          <p:cNvSpPr>
            <a:spLocks/>
          </p:cNvSpPr>
          <p:nvPr/>
        </p:nvSpPr>
        <p:spPr bwMode="auto">
          <a:xfrm>
            <a:off x="352425" y="1020763"/>
            <a:ext cx="1582738" cy="1270000"/>
          </a:xfrm>
          <a:custGeom>
            <a:avLst/>
            <a:gdLst>
              <a:gd name="T0" fmla="*/ 130 w 997"/>
              <a:gd name="T1" fmla="*/ 88 h 800"/>
              <a:gd name="T2" fmla="*/ 135 w 997"/>
              <a:gd name="T3" fmla="*/ 429 h 800"/>
              <a:gd name="T4" fmla="*/ 66 w 997"/>
              <a:gd name="T5" fmla="*/ 589 h 800"/>
              <a:gd name="T6" fmla="*/ 2 w 997"/>
              <a:gd name="T7" fmla="*/ 733 h 800"/>
              <a:gd name="T8" fmla="*/ 55 w 997"/>
              <a:gd name="T9" fmla="*/ 776 h 800"/>
              <a:gd name="T10" fmla="*/ 301 w 997"/>
              <a:gd name="T11" fmla="*/ 797 h 800"/>
              <a:gd name="T12" fmla="*/ 503 w 997"/>
              <a:gd name="T13" fmla="*/ 770 h 800"/>
              <a:gd name="T14" fmla="*/ 882 w 997"/>
              <a:gd name="T15" fmla="*/ 616 h 800"/>
              <a:gd name="T16" fmla="*/ 994 w 997"/>
              <a:gd name="T17" fmla="*/ 546 h 800"/>
              <a:gd name="T18" fmla="*/ 898 w 997"/>
              <a:gd name="T19" fmla="*/ 402 h 800"/>
              <a:gd name="T20" fmla="*/ 679 w 997"/>
              <a:gd name="T21" fmla="*/ 232 h 800"/>
              <a:gd name="T22" fmla="*/ 535 w 997"/>
              <a:gd name="T23" fmla="*/ 210 h 800"/>
              <a:gd name="T24" fmla="*/ 386 w 997"/>
              <a:gd name="T25" fmla="*/ 152 h 800"/>
              <a:gd name="T26" fmla="*/ 215 w 997"/>
              <a:gd name="T27" fmla="*/ 50 h 800"/>
              <a:gd name="T28" fmla="*/ 82 w 997"/>
              <a:gd name="T29" fmla="*/ 8 h 800"/>
              <a:gd name="T30" fmla="*/ 130 w 997"/>
              <a:gd name="T31" fmla="*/ 88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97" h="800">
                <a:moveTo>
                  <a:pt x="130" y="88"/>
                </a:moveTo>
                <a:cubicBezTo>
                  <a:pt x="139" y="158"/>
                  <a:pt x="146" y="346"/>
                  <a:pt x="135" y="429"/>
                </a:cubicBezTo>
                <a:cubicBezTo>
                  <a:pt x="124" y="512"/>
                  <a:pt x="88" y="538"/>
                  <a:pt x="66" y="589"/>
                </a:cubicBezTo>
                <a:cubicBezTo>
                  <a:pt x="44" y="640"/>
                  <a:pt x="4" y="702"/>
                  <a:pt x="2" y="733"/>
                </a:cubicBezTo>
                <a:cubicBezTo>
                  <a:pt x="0" y="764"/>
                  <a:pt x="5" y="765"/>
                  <a:pt x="55" y="776"/>
                </a:cubicBezTo>
                <a:cubicBezTo>
                  <a:pt x="105" y="787"/>
                  <a:pt x="226" y="798"/>
                  <a:pt x="301" y="797"/>
                </a:cubicBezTo>
                <a:cubicBezTo>
                  <a:pt x="376" y="796"/>
                  <a:pt x="406" y="800"/>
                  <a:pt x="503" y="770"/>
                </a:cubicBezTo>
                <a:cubicBezTo>
                  <a:pt x="600" y="740"/>
                  <a:pt x="800" y="653"/>
                  <a:pt x="882" y="616"/>
                </a:cubicBezTo>
                <a:cubicBezTo>
                  <a:pt x="964" y="579"/>
                  <a:pt x="991" y="582"/>
                  <a:pt x="994" y="546"/>
                </a:cubicBezTo>
                <a:cubicBezTo>
                  <a:pt x="997" y="510"/>
                  <a:pt x="950" y="454"/>
                  <a:pt x="898" y="402"/>
                </a:cubicBezTo>
                <a:cubicBezTo>
                  <a:pt x="846" y="350"/>
                  <a:pt x="739" y="264"/>
                  <a:pt x="679" y="232"/>
                </a:cubicBezTo>
                <a:cubicBezTo>
                  <a:pt x="619" y="200"/>
                  <a:pt x="584" y="223"/>
                  <a:pt x="535" y="210"/>
                </a:cubicBezTo>
                <a:cubicBezTo>
                  <a:pt x="486" y="197"/>
                  <a:pt x="439" y="179"/>
                  <a:pt x="386" y="152"/>
                </a:cubicBezTo>
                <a:cubicBezTo>
                  <a:pt x="333" y="125"/>
                  <a:pt x="266" y="74"/>
                  <a:pt x="215" y="50"/>
                </a:cubicBezTo>
                <a:cubicBezTo>
                  <a:pt x="164" y="26"/>
                  <a:pt x="96" y="0"/>
                  <a:pt x="82" y="8"/>
                </a:cubicBezTo>
                <a:cubicBezTo>
                  <a:pt x="68" y="16"/>
                  <a:pt x="121" y="18"/>
                  <a:pt x="130" y="88"/>
                </a:cubicBezTo>
                <a:close/>
              </a:path>
            </a:pathLst>
          </a:custGeom>
          <a:solidFill>
            <a:srgbClr val="FF0000">
              <a:alpha val="33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2" name="Rectángulo redondeado 1"/>
          <p:cNvSpPr/>
          <p:nvPr/>
        </p:nvSpPr>
        <p:spPr bwMode="auto">
          <a:xfrm>
            <a:off x="419100" y="3911600"/>
            <a:ext cx="2616200" cy="195580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33400" y="4117446"/>
            <a:ext cx="22209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dirty="0" smtClean="0">
                <a:latin typeface="Helvetica"/>
                <a:cs typeface="Helvetica"/>
              </a:rPr>
              <a:t>ESTUARIOS</a:t>
            </a:r>
          </a:p>
          <a:p>
            <a:pPr algn="r" eaLnBrk="0" hangingPunct="0">
              <a:defRPr/>
            </a:pPr>
            <a:r>
              <a:rPr lang="en-US" altLang="ja-JP" sz="1800" dirty="0">
                <a:latin typeface="Helvetica"/>
                <a:cs typeface="Helvetica"/>
              </a:rPr>
              <a:t>e</a:t>
            </a:r>
            <a:r>
              <a:rPr lang="en-US" altLang="ja-JP" sz="1800" dirty="0" smtClean="0">
                <a:latin typeface="Helvetica"/>
                <a:cs typeface="Helvetica"/>
              </a:rPr>
              <a:t>ntradas marinas dominadas por fuertes corrientes mareales</a:t>
            </a:r>
            <a:endParaRPr lang="en-US" altLang="ja-JP" sz="18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netherlandsDelta.jpg                                           000EA0B7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950" y="0"/>
            <a:ext cx="636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77800" y="157163"/>
            <a:ext cx="25368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rgbClr val="FF0000"/>
                </a:solidFill>
                <a:latin typeface="Helvetica"/>
                <a:cs typeface="Helvetica"/>
              </a:rPr>
              <a:t>Estuario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de los rios</a:t>
            </a:r>
            <a:endParaRPr lang="en-US" altLang="ja-JP" sz="20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eaLnBrk="0" hangingPunct="0">
              <a:defRPr/>
            </a:pPr>
            <a:r>
              <a:rPr lang="en-US" altLang="ja-JP" sz="2000" dirty="0" err="1">
                <a:solidFill>
                  <a:srgbClr val="FF0000"/>
                </a:solidFill>
                <a:latin typeface="Helvetica"/>
                <a:cs typeface="Helvetica"/>
              </a:rPr>
              <a:t>Rin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cs typeface="Helvetica"/>
              </a:rPr>
              <a:t>, Maas y </a:t>
            </a:r>
            <a:r>
              <a:rPr lang="en-US" altLang="ja-JP" sz="2000" dirty="0" err="1">
                <a:solidFill>
                  <a:srgbClr val="FF0000"/>
                </a:solidFill>
                <a:latin typeface="Helvetica"/>
                <a:cs typeface="Helvetica"/>
              </a:rPr>
              <a:t>Schelde</a:t>
            </a:r>
            <a:endParaRPr lang="en-US" altLang="ja-JP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225800" y="1612900"/>
            <a:ext cx="952500" cy="29718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4216400" y="1460500"/>
            <a:ext cx="1968500" cy="3302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619500" y="1574800"/>
            <a:ext cx="1320800" cy="13462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9850" y="927100"/>
            <a:ext cx="297815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ja-JP" sz="1800" dirty="0" err="1">
                <a:latin typeface="Helvetica"/>
                <a:cs typeface="Helvetica"/>
              </a:rPr>
              <a:t>Proyecto </a:t>
            </a:r>
            <a:r>
              <a:rPr lang="en-US" altLang="ja-JP" sz="1800" dirty="0" smtClean="0">
                <a:latin typeface="Helvetica"/>
                <a:cs typeface="Helvetica"/>
              </a:rPr>
              <a:t>Delta</a:t>
            </a:r>
          </a:p>
          <a:p>
            <a:pPr eaLnBrk="0" hangingPunct="0">
              <a:defRPr/>
            </a:pPr>
            <a:r>
              <a:rPr lang="en-US" altLang="ja-JP" sz="1800" dirty="0" smtClean="0">
                <a:latin typeface="Helvetica"/>
                <a:cs typeface="Helvetica"/>
              </a:rPr>
              <a:t>(</a:t>
            </a:r>
            <a:r>
              <a:rPr lang="en-US" altLang="ja-JP" sz="1800" dirty="0" err="1" smtClean="0">
                <a:latin typeface="Helvetica"/>
                <a:cs typeface="Helvetica"/>
              </a:rPr>
              <a:t>Deltawerken</a:t>
            </a:r>
            <a:r>
              <a:rPr lang="en-US" altLang="ja-JP" sz="1800" dirty="0" smtClean="0">
                <a:latin typeface="Helvetica"/>
                <a:cs typeface="Helvetica"/>
              </a:rPr>
              <a:t>)</a:t>
            </a:r>
            <a:endParaRPr lang="en-US" altLang="ja-JP" sz="1800" dirty="0">
              <a:latin typeface="Helvetica"/>
              <a:cs typeface="Helvetica"/>
            </a:endParaRPr>
          </a:p>
          <a:p>
            <a:pPr eaLnBrk="0" hangingPunct="0">
              <a:defRPr/>
            </a:pPr>
            <a:r>
              <a:rPr lang="en-US" altLang="ja-JP" sz="1800" dirty="0">
                <a:latin typeface="Helvetica"/>
                <a:cs typeface="Helvetica"/>
              </a:rPr>
              <a:t>1950-1997</a:t>
            </a:r>
          </a:p>
          <a:p>
            <a:pPr eaLnBrk="0" hangingPunct="0">
              <a:defRPr/>
            </a:pPr>
            <a:endParaRPr lang="en-US" altLang="ja-JP" sz="1400" dirty="0">
              <a:latin typeface="Helvetica"/>
              <a:cs typeface="Helvetica"/>
            </a:endParaRPr>
          </a:p>
          <a:p>
            <a:pPr eaLnBrk="0" hangingPunct="0">
              <a:defRPr/>
            </a:pPr>
            <a:r>
              <a:rPr lang="en-US" altLang="ja-JP" sz="1400" dirty="0" err="1" smtClean="0">
                <a:latin typeface="Helvetica"/>
                <a:cs typeface="Helvetica"/>
              </a:rPr>
              <a:t>(Una</a:t>
            </a:r>
            <a:r>
              <a:rPr lang="en-US" altLang="ja-JP" sz="1400" dirty="0" smtClean="0">
                <a:latin typeface="Helvetica"/>
                <a:cs typeface="Helvetica"/>
              </a:rPr>
              <a:t> </a:t>
            </a:r>
            <a:r>
              <a:rPr lang="en-US" altLang="ja-JP" sz="1400" dirty="0">
                <a:latin typeface="Helvetica"/>
                <a:cs typeface="Helvetica"/>
              </a:rPr>
              <a:t>de </a:t>
            </a:r>
            <a:r>
              <a:rPr lang="en-US" altLang="ja-JP" sz="1400" dirty="0" err="1">
                <a:latin typeface="Helvetica"/>
                <a:cs typeface="Helvetica"/>
              </a:rPr>
              <a:t>las</a:t>
            </a:r>
            <a:r>
              <a:rPr lang="en-US" altLang="ja-JP" sz="1400" dirty="0">
                <a:latin typeface="Helvetica"/>
                <a:cs typeface="Helvetica"/>
              </a:rPr>
              <a:t> 7 </a:t>
            </a:r>
            <a:r>
              <a:rPr lang="en-US" altLang="ja-JP" sz="1400" dirty="0" err="1">
                <a:latin typeface="Helvetica"/>
                <a:cs typeface="Helvetica"/>
              </a:rPr>
              <a:t>maravillas</a:t>
            </a:r>
            <a:r>
              <a:rPr lang="en-US" altLang="ja-JP" sz="1400" dirty="0">
                <a:latin typeface="Helvetica"/>
                <a:cs typeface="Helvetica"/>
              </a:rPr>
              <a:t> de </a:t>
            </a:r>
            <a:r>
              <a:rPr lang="en-US" altLang="ja-JP" sz="1400" dirty="0" err="1">
                <a:latin typeface="Helvetica"/>
                <a:cs typeface="Helvetica"/>
              </a:rPr>
              <a:t>ingeniería</a:t>
            </a:r>
            <a:r>
              <a:rPr lang="en-US" altLang="ja-JP" sz="1400" dirty="0">
                <a:latin typeface="Helvetica"/>
                <a:cs typeface="Helvetica"/>
              </a:rPr>
              <a:t> civil </a:t>
            </a:r>
            <a:r>
              <a:rPr lang="en-US" altLang="ja-JP" sz="1400" dirty="0" smtClean="0">
                <a:latin typeface="Helvetica"/>
                <a:cs typeface="Helvetica"/>
              </a:rPr>
              <a:t>(</a:t>
            </a:r>
            <a:r>
              <a:rPr lang="en-US" altLang="ja-JP" sz="1400" dirty="0">
                <a:latin typeface="Helvetica"/>
                <a:cs typeface="Helvetica"/>
              </a:rPr>
              <a:t>American Society of Civil Engineering)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2743200" cy="3429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 bwMode="auto">
          <a:xfrm>
            <a:off x="419100" y="4229100"/>
            <a:ext cx="355600" cy="25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810000" y="1422400"/>
            <a:ext cx="3124200" cy="200660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954338" y="1244600"/>
            <a:ext cx="1390675" cy="369332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ja-JP" sz="1800" dirty="0" err="1" smtClean="0">
                <a:solidFill>
                  <a:schemeClr val="bg1"/>
                </a:solidFill>
                <a:latin typeface="Helvetica"/>
                <a:cs typeface="Helvetica"/>
              </a:rPr>
              <a:t>compuertas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deltawer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delta wer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MAESLANDKERING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854325" y="6402388"/>
            <a:ext cx="2335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>
                <a:latin typeface="Arial" charset="0"/>
              </a:rPr>
              <a:t>maeslandkering</a:t>
            </a:r>
          </a:p>
        </p:txBody>
      </p:sp>
      <p:pic>
        <p:nvPicPr>
          <p:cNvPr id="87044" name="Picture 4" descr="635px-Deltawerken_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8450" y="3302000"/>
            <a:ext cx="3835400" cy="362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7226300" y="3276600"/>
            <a:ext cx="584200" cy="584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6101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066" y="3187700"/>
            <a:ext cx="4741333" cy="355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2540000" y="0"/>
            <a:ext cx="4916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METEORIZACION química y física</a:t>
            </a:r>
            <a:endParaRPr lang="es-ES_tradnl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899" y="1794933"/>
            <a:ext cx="2239155" cy="17144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238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West_Frisian_Islands_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16100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676400" y="2438400"/>
            <a:ext cx="722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/>
              <a:t>150 km</a:t>
            </a: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1447800" y="2743200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28600" y="1828800"/>
            <a:ext cx="12192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479925" y="0"/>
            <a:ext cx="3131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dirty="0" err="1">
                <a:solidFill>
                  <a:srgbClr val="FF0000"/>
                </a:solidFill>
                <a:latin typeface="Arial" charset="0"/>
              </a:rPr>
              <a:t>Estuario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 de </a:t>
            </a:r>
            <a:r>
              <a:rPr lang="en-US" b="1" dirty="0" err="1">
                <a:solidFill>
                  <a:srgbClr val="FF0000"/>
                </a:solidFill>
                <a:latin typeface="Arial" charset="0"/>
              </a:rPr>
              <a:t>Wadden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3810000" y="2111375"/>
            <a:ext cx="5334000" cy="4000500"/>
            <a:chOff x="2208" y="1632"/>
            <a:chExt cx="3360" cy="2520"/>
          </a:xfrm>
        </p:grpSpPr>
        <p:pic>
          <p:nvPicPr>
            <p:cNvPr id="36881" name="Picture 11" descr="Wadlopen-SPLAT-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632"/>
              <a:ext cx="3360" cy="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4" name="Text Box 12"/>
            <p:cNvSpPr txBox="1">
              <a:spLocks noChangeArrowheads="1"/>
            </p:cNvSpPr>
            <p:nvPr/>
          </p:nvSpPr>
          <p:spPr bwMode="auto">
            <a:xfrm>
              <a:off x="2640" y="3648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3230563" y="600075"/>
            <a:ext cx="513080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hangingPunct="0">
              <a:buFont typeface="Arial" charset="0"/>
              <a:buAutoNum type="arabicPeriod"/>
              <a:defRPr/>
            </a:pPr>
            <a:r>
              <a:rPr lang="en-US" sz="2000" dirty="0" err="1" smtClean="0">
                <a:latin typeface="Helvetica"/>
                <a:cs typeface="Helvetica"/>
              </a:rPr>
              <a:t>= Plataformas</a:t>
            </a:r>
            <a:r>
              <a:rPr lang="en-US" sz="2000" dirty="0" smtClean="0">
                <a:latin typeface="Helvetica"/>
                <a:cs typeface="Helvetica"/>
              </a:rPr>
              <a:t> de </a:t>
            </a:r>
            <a:r>
              <a:rPr lang="en-US" sz="2000" dirty="0" err="1" smtClean="0">
                <a:latin typeface="Helvetica"/>
                <a:cs typeface="Helvetica"/>
              </a:rPr>
              <a:t>barro</a:t>
            </a:r>
            <a:r>
              <a:rPr lang="en-US" sz="2000" dirty="0" smtClean="0">
                <a:latin typeface="Helvetica"/>
                <a:cs typeface="Helvetica"/>
              </a:rPr>
              <a:t> (mud flats)</a:t>
            </a:r>
          </a:p>
          <a:p>
            <a:pPr eaLnBrk="0" hangingPunct="0">
              <a:buFont typeface="Arial" charset="0"/>
              <a:buAutoNum type="arabicPeriod"/>
              <a:defRPr/>
            </a:pPr>
            <a:r>
              <a:rPr lang="en-US" sz="2000" dirty="0" smtClean="0">
                <a:latin typeface="Helvetica"/>
                <a:cs typeface="Helvetica"/>
              </a:rPr>
              <a:t>= Canales </a:t>
            </a:r>
            <a:r>
              <a:rPr lang="en-US" sz="2000" dirty="0" err="1" smtClean="0">
                <a:latin typeface="Helvetica"/>
                <a:cs typeface="Helvetica"/>
              </a:rPr>
              <a:t>mareales</a:t>
            </a:r>
            <a:r>
              <a:rPr lang="en-US" sz="2000" dirty="0" smtClean="0">
                <a:latin typeface="Helvetica"/>
                <a:cs typeface="Helvetica"/>
              </a:rPr>
              <a:t> (tidal channels)</a:t>
            </a:r>
          </a:p>
          <a:p>
            <a:pPr eaLnBrk="0" hangingPunct="0">
              <a:buFont typeface="Arial" charset="0"/>
              <a:buAutoNum type="arabicPeriod"/>
              <a:defRPr/>
            </a:pPr>
            <a:r>
              <a:rPr lang="en-US" sz="2000" dirty="0" smtClean="0">
                <a:latin typeface="Helvetica"/>
                <a:cs typeface="Helvetica"/>
              </a:rPr>
              <a:t>= Islas </a:t>
            </a:r>
            <a:r>
              <a:rPr lang="en-US" sz="2000" dirty="0" err="1" smtClean="0">
                <a:latin typeface="Helvetica"/>
                <a:cs typeface="Helvetica"/>
              </a:rPr>
              <a:t>barrera</a:t>
            </a:r>
            <a:r>
              <a:rPr lang="en-US" sz="2000" dirty="0" smtClean="0">
                <a:latin typeface="Helvetica"/>
                <a:cs typeface="Helvetica"/>
              </a:rPr>
              <a:t> (barrier islands)</a:t>
            </a: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1749425" y="3536950"/>
            <a:ext cx="527050" cy="554038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solidFill>
                <a:schemeClr val="bg1"/>
              </a:solidFill>
            </a:endParaRPr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733425" y="3460750"/>
            <a:ext cx="727075" cy="857250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solidFill>
                <a:schemeClr val="bg1"/>
              </a:solidFill>
            </a:endParaRP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420688" y="3052763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692150" y="3478213"/>
            <a:ext cx="107950" cy="1944687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solidFill>
                <a:schemeClr val="bg1"/>
              </a:solidFill>
            </a:endParaRP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2840038" y="412115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1449388" y="3082925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cxnSp>
        <p:nvCxnSpPr>
          <p:cNvPr id="3" name="Conector recto 2"/>
          <p:cNvCxnSpPr/>
          <p:nvPr/>
        </p:nvCxnSpPr>
        <p:spPr bwMode="auto">
          <a:xfrm flipH="1">
            <a:off x="546100" y="2476500"/>
            <a:ext cx="152400" cy="1143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Conector recto 4"/>
          <p:cNvCxnSpPr/>
          <p:nvPr/>
        </p:nvCxnSpPr>
        <p:spPr bwMode="auto">
          <a:xfrm flipH="1" flipV="1">
            <a:off x="2374900" y="6032500"/>
            <a:ext cx="647700" cy="3429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CuadroTexto 5"/>
          <p:cNvSpPr txBox="1"/>
          <p:nvPr/>
        </p:nvSpPr>
        <p:spPr>
          <a:xfrm>
            <a:off x="3048000" y="6248400"/>
            <a:ext cx="236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rgbClr val="FFFFFF"/>
                </a:solidFill>
                <a:latin typeface="Calibri"/>
                <a:cs typeface="Calibri"/>
              </a:rPr>
              <a:t>afsluitdijk</a:t>
            </a:r>
            <a:r>
              <a:rPr lang="es-ES_tradnl" dirty="0" smtClean="0">
                <a:solidFill>
                  <a:srgbClr val="FFFFFF"/>
                </a:solidFill>
                <a:latin typeface="Calibri"/>
                <a:cs typeface="Calibri"/>
              </a:rPr>
              <a:t> (dique)</a:t>
            </a:r>
            <a:endParaRPr lang="es-ES_tradnl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Elipse 1"/>
          <p:cNvSpPr/>
          <p:nvPr/>
        </p:nvSpPr>
        <p:spPr bwMode="auto">
          <a:xfrm>
            <a:off x="330200" y="30226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Elipse 23"/>
          <p:cNvSpPr/>
          <p:nvPr/>
        </p:nvSpPr>
        <p:spPr bwMode="auto">
          <a:xfrm>
            <a:off x="1346200" y="30607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Elipse 24"/>
          <p:cNvSpPr/>
          <p:nvPr/>
        </p:nvSpPr>
        <p:spPr bwMode="auto">
          <a:xfrm>
            <a:off x="2743200" y="41021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697038" y="490855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27" name="Elipse 26"/>
          <p:cNvSpPr/>
          <p:nvPr/>
        </p:nvSpPr>
        <p:spPr bwMode="auto">
          <a:xfrm>
            <a:off x="1600200" y="4889500"/>
            <a:ext cx="533400" cy="53340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8249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365500" y="2336048"/>
            <a:ext cx="5600700" cy="4407651"/>
            <a:chOff x="3263900" y="2399548"/>
            <a:chExt cx="5600700" cy="440765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3900" y="2399548"/>
              <a:ext cx="5600700" cy="4407651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7632700" y="5257800"/>
              <a:ext cx="1231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dirty="0" smtClean="0"/>
                <a:t>~1930</a:t>
              </a:r>
              <a:endParaRPr lang="es-ES_tradnl" dirty="0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2794000" y="381000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>
                <a:latin typeface="Calibri"/>
                <a:cs typeface="Calibri"/>
              </a:rPr>
              <a:t>Afsluitdijk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4127500"/>
            <a:ext cx="2153383" cy="26416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60500" y="594360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>
                <a:latin typeface="Calibri"/>
                <a:cs typeface="Calibri"/>
              </a:rPr>
              <a:t>polder</a:t>
            </a:r>
            <a:endParaRPr lang="es-ES_tradnl" sz="1200" dirty="0">
              <a:latin typeface="Calibri"/>
              <a:cs typeface="Calibri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1257300" y="5765800"/>
            <a:ext cx="990600" cy="749300"/>
          </a:xfrm>
          <a:custGeom>
            <a:avLst/>
            <a:gdLst>
              <a:gd name="connsiteX0" fmla="*/ 635000 w 990600"/>
              <a:gd name="connsiteY0" fmla="*/ 0 h 749300"/>
              <a:gd name="connsiteX1" fmla="*/ 330200 w 990600"/>
              <a:gd name="connsiteY1" fmla="*/ 292100 h 749300"/>
              <a:gd name="connsiteX2" fmla="*/ 0 w 990600"/>
              <a:gd name="connsiteY2" fmla="*/ 469900 h 749300"/>
              <a:gd name="connsiteX3" fmla="*/ 25400 w 990600"/>
              <a:gd name="connsiteY3" fmla="*/ 596900 h 749300"/>
              <a:gd name="connsiteX4" fmla="*/ 228600 w 990600"/>
              <a:gd name="connsiteY4" fmla="*/ 622300 h 749300"/>
              <a:gd name="connsiteX5" fmla="*/ 355600 w 990600"/>
              <a:gd name="connsiteY5" fmla="*/ 749300 h 749300"/>
              <a:gd name="connsiteX6" fmla="*/ 584200 w 990600"/>
              <a:gd name="connsiteY6" fmla="*/ 673100 h 749300"/>
              <a:gd name="connsiteX7" fmla="*/ 571500 w 990600"/>
              <a:gd name="connsiteY7" fmla="*/ 482600 h 749300"/>
              <a:gd name="connsiteX8" fmla="*/ 863600 w 990600"/>
              <a:gd name="connsiteY8" fmla="*/ 355600 h 749300"/>
              <a:gd name="connsiteX9" fmla="*/ 965200 w 990600"/>
              <a:gd name="connsiteY9" fmla="*/ 203200 h 749300"/>
              <a:gd name="connsiteX10" fmla="*/ 990600 w 990600"/>
              <a:gd name="connsiteY10" fmla="*/ 63500 h 749300"/>
              <a:gd name="connsiteX11" fmla="*/ 825500 w 990600"/>
              <a:gd name="connsiteY11" fmla="*/ 12700 h 749300"/>
              <a:gd name="connsiteX12" fmla="*/ 635000 w 990600"/>
              <a:gd name="connsiteY1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0600" h="749300">
                <a:moveTo>
                  <a:pt x="635000" y="0"/>
                </a:moveTo>
                <a:lnTo>
                  <a:pt x="330200" y="292100"/>
                </a:lnTo>
                <a:lnTo>
                  <a:pt x="0" y="469900"/>
                </a:lnTo>
                <a:lnTo>
                  <a:pt x="25400" y="596900"/>
                </a:lnTo>
                <a:lnTo>
                  <a:pt x="228600" y="622300"/>
                </a:lnTo>
                <a:lnTo>
                  <a:pt x="355600" y="749300"/>
                </a:lnTo>
                <a:lnTo>
                  <a:pt x="584200" y="673100"/>
                </a:lnTo>
                <a:lnTo>
                  <a:pt x="571500" y="482600"/>
                </a:lnTo>
                <a:lnTo>
                  <a:pt x="863600" y="355600"/>
                </a:lnTo>
                <a:lnTo>
                  <a:pt x="965200" y="203200"/>
                </a:lnTo>
                <a:lnTo>
                  <a:pt x="990600" y="63500"/>
                </a:lnTo>
                <a:lnTo>
                  <a:pt x="825500" y="12700"/>
                </a:lnTo>
                <a:lnTo>
                  <a:pt x="635000" y="0"/>
                </a:lnTo>
                <a:close/>
              </a:path>
            </a:pathLst>
          </a:custGeom>
          <a:ln w="127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1917700" y="5257800"/>
            <a:ext cx="457200" cy="457200"/>
          </a:xfrm>
          <a:custGeom>
            <a:avLst/>
            <a:gdLst>
              <a:gd name="connsiteX0" fmla="*/ 101600 w 457200"/>
              <a:gd name="connsiteY0" fmla="*/ 0 h 457200"/>
              <a:gd name="connsiteX1" fmla="*/ 12700 w 457200"/>
              <a:gd name="connsiteY1" fmla="*/ 127000 h 457200"/>
              <a:gd name="connsiteX2" fmla="*/ 0 w 457200"/>
              <a:gd name="connsiteY2" fmla="*/ 381000 h 457200"/>
              <a:gd name="connsiteX3" fmla="*/ 88900 w 457200"/>
              <a:gd name="connsiteY3" fmla="*/ 457200 h 457200"/>
              <a:gd name="connsiteX4" fmla="*/ 431800 w 457200"/>
              <a:gd name="connsiteY4" fmla="*/ 444500 h 457200"/>
              <a:gd name="connsiteX5" fmla="*/ 457200 w 457200"/>
              <a:gd name="connsiteY5" fmla="*/ 317500 h 457200"/>
              <a:gd name="connsiteX6" fmla="*/ 254000 w 457200"/>
              <a:gd name="connsiteY6" fmla="*/ 12700 h 457200"/>
              <a:gd name="connsiteX7" fmla="*/ 101600 w 457200"/>
              <a:gd name="connsiteY7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" h="457200">
                <a:moveTo>
                  <a:pt x="101600" y="0"/>
                </a:moveTo>
                <a:lnTo>
                  <a:pt x="12700" y="127000"/>
                </a:lnTo>
                <a:lnTo>
                  <a:pt x="0" y="381000"/>
                </a:lnTo>
                <a:lnTo>
                  <a:pt x="88900" y="457200"/>
                </a:lnTo>
                <a:lnTo>
                  <a:pt x="431800" y="444500"/>
                </a:lnTo>
                <a:lnTo>
                  <a:pt x="457200" y="317500"/>
                </a:lnTo>
                <a:lnTo>
                  <a:pt x="254000" y="12700"/>
                </a:lnTo>
                <a:lnTo>
                  <a:pt x="101600" y="0"/>
                </a:lnTo>
                <a:close/>
              </a:path>
            </a:pathLst>
          </a:custGeom>
          <a:ln w="127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60450" y="4584700"/>
            <a:ext cx="533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>
                <a:solidFill>
                  <a:srgbClr val="FF0000"/>
                </a:solidFill>
                <a:latin typeface="Helvetica"/>
                <a:cs typeface="Helvetica"/>
              </a:rPr>
              <a:t>32 km</a:t>
            </a:r>
            <a:endParaRPr lang="es-ES" sz="1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854200" y="5384800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>
                <a:latin typeface="Calibri"/>
                <a:cs typeface="Calibri"/>
              </a:rPr>
              <a:t>polder</a:t>
            </a:r>
            <a:endParaRPr lang="es-ES_tradnl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55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589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</a:rPr>
              <a:t>facies marinos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30600"/>
            <a:ext cx="6400800" cy="1752600"/>
          </a:xfrm>
        </p:spPr>
        <p:txBody>
          <a:bodyPr/>
          <a:lstStyle/>
          <a:p>
            <a:pPr marL="457200" indent="-457200" algn="l" eaLnBrk="1" hangingPunct="1">
              <a:buFont typeface="Arial"/>
              <a:buChar char="•"/>
              <a:defRPr/>
            </a:pPr>
            <a:r>
              <a:rPr lang="en-US" dirty="0" err="1" smtClean="0">
                <a:solidFill>
                  <a:schemeClr val="accent1">
                    <a:lumMod val="90000"/>
                  </a:schemeClr>
                </a:solidFill>
              </a:rPr>
              <a:t>plataforma</a:t>
            </a:r>
            <a:r>
              <a:rPr lang="en-US" dirty="0" smtClean="0">
                <a:solidFill>
                  <a:schemeClr val="accent1">
                    <a:lumMod val="90000"/>
                  </a:schemeClr>
                </a:solidFill>
              </a:rPr>
              <a:t> continental</a:t>
            </a: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en-US" dirty="0" err="1" smtClean="0">
                <a:solidFill>
                  <a:schemeClr val="accent1">
                    <a:lumMod val="90000"/>
                  </a:schemeClr>
                </a:solidFill>
              </a:rPr>
              <a:t>talud</a:t>
            </a: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en-US" dirty="0" err="1" smtClean="0">
                <a:solidFill>
                  <a:schemeClr val="accent1">
                    <a:lumMod val="90000"/>
                  </a:schemeClr>
                </a:solidFill>
              </a:rPr>
              <a:t>llanura</a:t>
            </a:r>
            <a:r>
              <a:rPr lang="en-US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90000"/>
                  </a:schemeClr>
                </a:solidFill>
              </a:rPr>
              <a:t>abisal</a:t>
            </a:r>
            <a:endParaRPr lang="en-US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FaciesSedimentariosDibu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847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769225" y="4146550"/>
            <a:ext cx="1704975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rgbClr val="FF0000"/>
                </a:solidFill>
                <a:latin typeface="Chalkboard"/>
                <a:cs typeface="Chalkboard"/>
              </a:rPr>
              <a:t>Abanico oceánico</a:t>
            </a:r>
          </a:p>
          <a:p>
            <a:pPr eaLnBrk="0" hangingPunct="0">
              <a:defRPr/>
            </a:pPr>
            <a:r>
              <a:rPr lang="en-US" sz="1400" i="1">
                <a:solidFill>
                  <a:srgbClr val="FF0000"/>
                </a:solidFill>
                <a:latin typeface="Chalkboard"/>
                <a:cs typeface="Chalkboard"/>
              </a:rPr>
              <a:t>submarine fan</a:t>
            </a:r>
            <a:endParaRPr lang="en-US" sz="1400" i="1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29425" y="6026150"/>
            <a:ext cx="23145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rgbClr val="FF0000"/>
                </a:solidFill>
                <a:latin typeface="Chalkboard"/>
                <a:cs typeface="Chalkboard"/>
              </a:rPr>
              <a:t>Llanura abisal</a:t>
            </a:r>
            <a:endParaRPr lang="en-US" sz="1400">
              <a:latin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51525" y="2114550"/>
            <a:ext cx="2314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rgbClr val="FF0000"/>
                </a:solidFill>
                <a:latin typeface="Chalkboard"/>
                <a:cs typeface="Chalkboard"/>
              </a:rPr>
              <a:t>Plataforma </a:t>
            </a:r>
          </a:p>
          <a:p>
            <a:pPr eaLnBrk="0" hangingPunct="0">
              <a:defRPr/>
            </a:pPr>
            <a:r>
              <a:rPr lang="en-US" sz="1400">
                <a:solidFill>
                  <a:srgbClr val="FF0000"/>
                </a:solidFill>
                <a:latin typeface="Chalkboard"/>
                <a:cs typeface="Chalkboard"/>
              </a:rPr>
              <a:t>continental</a:t>
            </a:r>
            <a:endParaRPr lang="en-US" sz="1400">
              <a:latin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070725" y="3321050"/>
            <a:ext cx="23145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rgbClr val="FF0000"/>
                </a:solidFill>
                <a:latin typeface="Chalkboard"/>
                <a:cs typeface="Chalkboard"/>
              </a:rPr>
              <a:t>cañon submarino</a:t>
            </a:r>
            <a:endParaRPr lang="en-US" sz="1400">
              <a:latin typeface="Arial" charset="0"/>
            </a:endParaRPr>
          </a:p>
        </p:txBody>
      </p:sp>
      <p:sp>
        <p:nvSpPr>
          <p:cNvPr id="11" name="Estrella de 5 puntas 10"/>
          <p:cNvSpPr/>
          <p:nvPr/>
        </p:nvSpPr>
        <p:spPr bwMode="auto">
          <a:xfrm>
            <a:off x="6337300" y="2628900"/>
            <a:ext cx="368300" cy="3683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4" name="Estrella de 5 puntas 13"/>
          <p:cNvSpPr/>
          <p:nvPr/>
        </p:nvSpPr>
        <p:spPr bwMode="auto">
          <a:xfrm>
            <a:off x="7226300" y="4241800"/>
            <a:ext cx="368300" cy="3683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5" name="Estrella de 5 puntas 14"/>
          <p:cNvSpPr/>
          <p:nvPr/>
        </p:nvSpPr>
        <p:spPr bwMode="auto">
          <a:xfrm>
            <a:off x="6464300" y="6032500"/>
            <a:ext cx="368300" cy="3683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3" t="53166" r="2455" b="14078"/>
          <a:stretch/>
        </p:blipFill>
        <p:spPr bwMode="auto">
          <a:xfrm>
            <a:off x="1327151" y="3340100"/>
            <a:ext cx="63627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 bwMode="auto">
          <a:xfrm>
            <a:off x="1968500" y="2228850"/>
            <a:ext cx="5568950" cy="469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1774825" y="1238250"/>
            <a:ext cx="129857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0000FF"/>
                </a:solidFill>
                <a:latin typeface="Chalkboard" charset="0"/>
                <a:cs typeface="Chalkboard" charset="0"/>
              </a:rPr>
              <a:t>0.2%</a:t>
            </a:r>
            <a:endParaRPr lang="en-U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3387725" y="1225550"/>
            <a:ext cx="106997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0000FF"/>
                </a:solidFill>
                <a:latin typeface="Chalkboard" charset="0"/>
                <a:cs typeface="Chalkboard" charset="0"/>
              </a:rPr>
              <a:t>7%</a:t>
            </a:r>
            <a:endParaRPr lang="en-U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114925" y="1200150"/>
            <a:ext cx="114617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0000FF"/>
                </a:solidFill>
                <a:latin typeface="Chalkboard" charset="0"/>
                <a:cs typeface="Chalkboard" charset="0"/>
              </a:rPr>
              <a:t>&lt; 1%</a:t>
            </a:r>
            <a:endParaRPr lang="en-U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931025" y="1212850"/>
            <a:ext cx="140017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0000FF"/>
                </a:solidFill>
                <a:latin typeface="Chalkboard" charset="0"/>
                <a:cs typeface="Chalkboard" charset="0"/>
              </a:rPr>
              <a:t>&lt;</a:t>
            </a:r>
            <a:r>
              <a:rPr lang="en-US" sz="2800" dirty="0">
                <a:solidFill>
                  <a:srgbClr val="0000FF"/>
                </a:solidFill>
                <a:latin typeface="Chalkboard" charset="0"/>
                <a:cs typeface="Chalkboard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Chalkboard" charset="0"/>
                <a:cs typeface="Chalkboard" charset="0"/>
              </a:rPr>
              <a:t>0.1%</a:t>
            </a:r>
            <a:endParaRPr lang="en-US" sz="2800" dirty="0">
              <a:solidFill>
                <a:srgbClr val="0000FF"/>
              </a:solidFill>
              <a:latin typeface="Arial" charset="0"/>
            </a:endParaRPr>
          </a:p>
        </p:txBody>
      </p:sp>
      <p:cxnSp>
        <p:nvCxnSpPr>
          <p:cNvPr id="10" name="Conector recto 9"/>
          <p:cNvCxnSpPr/>
          <p:nvPr/>
        </p:nvCxnSpPr>
        <p:spPr bwMode="auto">
          <a:xfrm flipV="1">
            <a:off x="7035800" y="1320800"/>
            <a:ext cx="0" cy="1473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ector recto de flecha 12"/>
          <p:cNvCxnSpPr/>
          <p:nvPr/>
        </p:nvCxnSpPr>
        <p:spPr bwMode="auto">
          <a:xfrm>
            <a:off x="3657600" y="2559050"/>
            <a:ext cx="32639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947" name="Rectangle 5"/>
          <p:cNvSpPr>
            <a:spLocks noChangeArrowheads="1"/>
          </p:cNvSpPr>
          <p:nvPr/>
        </p:nvSpPr>
        <p:spPr bwMode="auto">
          <a:xfrm>
            <a:off x="4695825" y="2324100"/>
            <a:ext cx="1717675" cy="374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800" dirty="0" err="1">
                <a:solidFill>
                  <a:srgbClr val="FF0000"/>
                </a:solidFill>
                <a:latin typeface="Chalkboard" charset="0"/>
                <a:cs typeface="Chalkboard" charset="0"/>
              </a:rPr>
              <a:t>Talud</a:t>
            </a:r>
            <a:r>
              <a:rPr lang="en-US" sz="1800" dirty="0">
                <a:solidFill>
                  <a:srgbClr val="FF0000"/>
                </a:solidFill>
                <a:latin typeface="Chalkboard" charset="0"/>
                <a:cs typeface="Chalkboard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halkboard" charset="0"/>
                <a:cs typeface="Chalkboard" charset="0"/>
              </a:rPr>
              <a:t>oceánica</a:t>
            </a:r>
            <a:endParaRPr lang="en-US" sz="1800" dirty="0">
              <a:latin typeface="Arial" charset="0"/>
            </a:endParaRPr>
          </a:p>
        </p:txBody>
      </p:sp>
      <p:sp>
        <p:nvSpPr>
          <p:cNvPr id="39948" name="Rectangle 5"/>
          <p:cNvSpPr>
            <a:spLocks noChangeArrowheads="1"/>
          </p:cNvSpPr>
          <p:nvPr/>
        </p:nvSpPr>
        <p:spPr bwMode="auto">
          <a:xfrm>
            <a:off x="1863725" y="1930401"/>
            <a:ext cx="1412875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dirty="0" err="1">
                <a:solidFill>
                  <a:srgbClr val="FF0000"/>
                </a:solidFill>
                <a:latin typeface="Chalkboard" charset="0"/>
                <a:cs typeface="Chalkboard" charset="0"/>
              </a:rPr>
              <a:t>plataforma</a:t>
            </a:r>
            <a:r>
              <a:rPr lang="en-US" sz="1800" dirty="0">
                <a:solidFill>
                  <a:srgbClr val="FF0000"/>
                </a:solidFill>
                <a:latin typeface="Chalkboard" charset="0"/>
                <a:cs typeface="Chalkboard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Chalkboard" charset="0"/>
                <a:cs typeface="Chalkboard" charset="0"/>
              </a:rPr>
              <a:t>continental</a:t>
            </a:r>
            <a:endParaRPr lang="en-US" sz="1800" dirty="0">
              <a:latin typeface="Arial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533525" y="120650"/>
            <a:ext cx="6099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rgbClr val="FF0000"/>
                </a:solidFill>
                <a:latin typeface="Helvetica"/>
                <a:cs typeface="Helvetica"/>
              </a:rPr>
              <a:t>Perfil de un margen continental pasivo</a:t>
            </a:r>
          </a:p>
        </p:txBody>
      </p:sp>
      <p:cxnSp>
        <p:nvCxnSpPr>
          <p:cNvPr id="28" name="Conector recto 27"/>
          <p:cNvCxnSpPr/>
          <p:nvPr/>
        </p:nvCxnSpPr>
        <p:spPr bwMode="auto">
          <a:xfrm flipV="1">
            <a:off x="7035800" y="1320800"/>
            <a:ext cx="0" cy="3124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ector recto de flecha 29"/>
          <p:cNvCxnSpPr/>
          <p:nvPr/>
        </p:nvCxnSpPr>
        <p:spPr bwMode="auto">
          <a:xfrm>
            <a:off x="1581150" y="2698750"/>
            <a:ext cx="187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Conector recto de flecha 31"/>
          <p:cNvCxnSpPr/>
          <p:nvPr/>
        </p:nvCxnSpPr>
        <p:spPr bwMode="auto">
          <a:xfrm>
            <a:off x="7067550" y="2914650"/>
            <a:ext cx="187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146925" y="2501901"/>
            <a:ext cx="1857375" cy="3682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800" dirty="0" err="1" smtClean="0">
                <a:solidFill>
                  <a:srgbClr val="FF0000"/>
                </a:solidFill>
                <a:latin typeface="Chalkboard" charset="0"/>
                <a:cs typeface="Chalkboard" charset="0"/>
              </a:rPr>
              <a:t>Llanura</a:t>
            </a:r>
            <a:r>
              <a:rPr lang="en-US" sz="1800" dirty="0">
                <a:solidFill>
                  <a:srgbClr val="FF0000"/>
                </a:solidFill>
                <a:latin typeface="Chalkboard" charset="0"/>
                <a:cs typeface="Chalkboard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Chalkboard" charset="0"/>
                <a:cs typeface="Chalkboard" charset="0"/>
              </a:rPr>
              <a:t>abisal</a:t>
            </a:r>
            <a:endParaRPr lang="en-US" sz="1800" dirty="0">
              <a:latin typeface="Arial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263525" y="1193800"/>
            <a:ext cx="1298575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 err="1" smtClean="0">
                <a:solidFill>
                  <a:srgbClr val="0000FF"/>
                </a:solidFill>
                <a:latin typeface="Chalkboard" charset="0"/>
                <a:cs typeface="Chalkboard" charset="0"/>
              </a:rPr>
              <a:t>pendiente</a:t>
            </a:r>
            <a:endParaRPr lang="en-US" sz="1800" dirty="0" smtClean="0">
              <a:solidFill>
                <a:srgbClr val="0000FF"/>
              </a:solidFill>
              <a:latin typeface="Chalkboard" charset="0"/>
              <a:cs typeface="Chalkboard" charset="0"/>
            </a:endParaRPr>
          </a:p>
          <a:p>
            <a:pPr algn="ctr" eaLnBrk="0" hangingPunct="0"/>
            <a:r>
              <a:rPr lang="en-US" sz="1800" dirty="0" smtClean="0">
                <a:solidFill>
                  <a:srgbClr val="0000FF"/>
                </a:solidFill>
                <a:latin typeface="Chalkboard" charset="0"/>
                <a:cs typeface="Chalkboard" charset="0"/>
              </a:rPr>
              <a:t>media</a:t>
            </a:r>
            <a:endParaRPr lang="en-US" sz="1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30087" y="5353903"/>
            <a:ext cx="3657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Helvetica"/>
                <a:cs typeface="Helvetica"/>
              </a:rPr>
              <a:t>plataforma </a:t>
            </a:r>
            <a:r>
              <a:rPr lang="es-ES" b="1" dirty="0" err="1" smtClean="0">
                <a:latin typeface="Helvetica"/>
                <a:cs typeface="Helvetica"/>
              </a:rPr>
              <a:t>siliciclástica</a:t>
            </a:r>
            <a:r>
              <a:rPr lang="es-ES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s-ES" b="1" dirty="0" smtClean="0">
                <a:latin typeface="Helvetica"/>
                <a:cs typeface="Helvetica"/>
              </a:rPr>
              <a:t>y/o carbonatada</a:t>
            </a:r>
            <a:endParaRPr lang="es-ES" b="1" dirty="0">
              <a:latin typeface="Helvetica"/>
              <a:cs typeface="Helvetica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902200" y="5435600"/>
            <a:ext cx="20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/>
                <a:cs typeface="Arial"/>
              </a:rPr>
              <a:t>TURBIDITAS</a:t>
            </a:r>
            <a:endParaRPr lang="es-ES" sz="2000" b="1" dirty="0">
              <a:latin typeface="Arial"/>
              <a:cs typeface="Arial"/>
            </a:endParaRPr>
          </a:p>
        </p:txBody>
      </p:sp>
      <p:sp>
        <p:nvSpPr>
          <p:cNvPr id="3" name="Abrir llave 2"/>
          <p:cNvSpPr/>
          <p:nvPr/>
        </p:nvSpPr>
        <p:spPr bwMode="auto">
          <a:xfrm rot="16200000">
            <a:off x="5537200" y="3543300"/>
            <a:ext cx="444500" cy="32385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Abrir llave 24"/>
          <p:cNvSpPr/>
          <p:nvPr/>
        </p:nvSpPr>
        <p:spPr bwMode="auto">
          <a:xfrm rot="16200000">
            <a:off x="2565400" y="4051300"/>
            <a:ext cx="444500" cy="22225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7829550" y="4406900"/>
            <a:ext cx="229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Arial"/>
                <a:cs typeface="Arial"/>
              </a:rPr>
              <a:t>RADIOLARITA</a:t>
            </a:r>
            <a:endParaRPr lang="es-ES" sz="1400" b="1" dirty="0">
              <a:latin typeface="Arial"/>
              <a:cs typeface="Arial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7454900" y="4724400"/>
            <a:ext cx="2349500" cy="25400"/>
          </a:xfrm>
          <a:custGeom>
            <a:avLst/>
            <a:gdLst>
              <a:gd name="connsiteX0" fmla="*/ 0 w 2349500"/>
              <a:gd name="connsiteY0" fmla="*/ 25400 h 25400"/>
              <a:gd name="connsiteX1" fmla="*/ 304800 w 2349500"/>
              <a:gd name="connsiteY1" fmla="*/ 12700 h 25400"/>
              <a:gd name="connsiteX2" fmla="*/ 2349500 w 2349500"/>
              <a:gd name="connsiteY2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0" h="25400">
                <a:moveTo>
                  <a:pt x="0" y="25400"/>
                </a:moveTo>
                <a:cubicBezTo>
                  <a:pt x="101600" y="21167"/>
                  <a:pt x="203118" y="13799"/>
                  <a:pt x="304800" y="12700"/>
                </a:cubicBezTo>
                <a:lnTo>
                  <a:pt x="2349500" y="0"/>
                </a:ln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7416800" y="3352800"/>
            <a:ext cx="1803400" cy="114364"/>
          </a:xfrm>
          <a:custGeom>
            <a:avLst/>
            <a:gdLst>
              <a:gd name="connsiteX0" fmla="*/ 0 w 1803400"/>
              <a:gd name="connsiteY0" fmla="*/ 50800 h 114364"/>
              <a:gd name="connsiteX1" fmla="*/ 241300 w 1803400"/>
              <a:gd name="connsiteY1" fmla="*/ 114300 h 114364"/>
              <a:gd name="connsiteX2" fmla="*/ 419100 w 1803400"/>
              <a:gd name="connsiteY2" fmla="*/ 63500 h 114364"/>
              <a:gd name="connsiteX3" fmla="*/ 584200 w 1803400"/>
              <a:gd name="connsiteY3" fmla="*/ 101600 h 114364"/>
              <a:gd name="connsiteX4" fmla="*/ 711200 w 1803400"/>
              <a:gd name="connsiteY4" fmla="*/ 38100 h 114364"/>
              <a:gd name="connsiteX5" fmla="*/ 850900 w 1803400"/>
              <a:gd name="connsiteY5" fmla="*/ 114300 h 114364"/>
              <a:gd name="connsiteX6" fmla="*/ 977900 w 1803400"/>
              <a:gd name="connsiteY6" fmla="*/ 38100 h 114364"/>
              <a:gd name="connsiteX7" fmla="*/ 1104900 w 1803400"/>
              <a:gd name="connsiteY7" fmla="*/ 76200 h 114364"/>
              <a:gd name="connsiteX8" fmla="*/ 1270000 w 1803400"/>
              <a:gd name="connsiteY8" fmla="*/ 38100 h 114364"/>
              <a:gd name="connsiteX9" fmla="*/ 1384300 w 1803400"/>
              <a:gd name="connsiteY9" fmla="*/ 88900 h 114364"/>
              <a:gd name="connsiteX10" fmla="*/ 1549400 w 1803400"/>
              <a:gd name="connsiteY10" fmla="*/ 0 h 114364"/>
              <a:gd name="connsiteX11" fmla="*/ 1803400 w 1803400"/>
              <a:gd name="connsiteY11" fmla="*/ 88900 h 11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3400" h="114364">
                <a:moveTo>
                  <a:pt x="0" y="50800"/>
                </a:moveTo>
                <a:cubicBezTo>
                  <a:pt x="85725" y="81491"/>
                  <a:pt x="171450" y="112183"/>
                  <a:pt x="241300" y="114300"/>
                </a:cubicBezTo>
                <a:cubicBezTo>
                  <a:pt x="311150" y="116417"/>
                  <a:pt x="361950" y="65617"/>
                  <a:pt x="419100" y="63500"/>
                </a:cubicBezTo>
                <a:cubicBezTo>
                  <a:pt x="476250" y="61383"/>
                  <a:pt x="535517" y="105833"/>
                  <a:pt x="584200" y="101600"/>
                </a:cubicBezTo>
                <a:cubicBezTo>
                  <a:pt x="632883" y="97367"/>
                  <a:pt x="666750" y="35983"/>
                  <a:pt x="711200" y="38100"/>
                </a:cubicBezTo>
                <a:cubicBezTo>
                  <a:pt x="755650" y="40217"/>
                  <a:pt x="806450" y="114300"/>
                  <a:pt x="850900" y="114300"/>
                </a:cubicBezTo>
                <a:cubicBezTo>
                  <a:pt x="895350" y="114300"/>
                  <a:pt x="935567" y="44450"/>
                  <a:pt x="977900" y="38100"/>
                </a:cubicBezTo>
                <a:cubicBezTo>
                  <a:pt x="1020233" y="31750"/>
                  <a:pt x="1056217" y="76200"/>
                  <a:pt x="1104900" y="76200"/>
                </a:cubicBezTo>
                <a:cubicBezTo>
                  <a:pt x="1153583" y="76200"/>
                  <a:pt x="1223433" y="35983"/>
                  <a:pt x="1270000" y="38100"/>
                </a:cubicBezTo>
                <a:cubicBezTo>
                  <a:pt x="1316567" y="40217"/>
                  <a:pt x="1337733" y="95250"/>
                  <a:pt x="1384300" y="88900"/>
                </a:cubicBezTo>
                <a:cubicBezTo>
                  <a:pt x="1430867" y="82550"/>
                  <a:pt x="1479550" y="0"/>
                  <a:pt x="1549400" y="0"/>
                </a:cubicBezTo>
                <a:cubicBezTo>
                  <a:pt x="1619250" y="0"/>
                  <a:pt x="1711325" y="44450"/>
                  <a:pt x="1803400" y="8890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6" name="Conector recto 35"/>
          <p:cNvCxnSpPr/>
          <p:nvPr/>
        </p:nvCxnSpPr>
        <p:spPr bwMode="auto">
          <a:xfrm flipV="1">
            <a:off x="3568700" y="1320800"/>
            <a:ext cx="0" cy="2133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Forma libre 3"/>
          <p:cNvSpPr/>
          <p:nvPr/>
        </p:nvSpPr>
        <p:spPr>
          <a:xfrm>
            <a:off x="3784600" y="3606800"/>
            <a:ext cx="1816100" cy="685800"/>
          </a:xfrm>
          <a:custGeom>
            <a:avLst/>
            <a:gdLst>
              <a:gd name="connsiteX0" fmla="*/ 0 w 1816100"/>
              <a:gd name="connsiteY0" fmla="*/ 0 h 685800"/>
              <a:gd name="connsiteX1" fmla="*/ 381000 w 1816100"/>
              <a:gd name="connsiteY1" fmla="*/ 355600 h 685800"/>
              <a:gd name="connsiteX2" fmla="*/ 787400 w 1816100"/>
              <a:gd name="connsiteY2" fmla="*/ 533400 h 685800"/>
              <a:gd name="connsiteX3" fmla="*/ 1625600 w 1816100"/>
              <a:gd name="connsiteY3" fmla="*/ 647700 h 685800"/>
              <a:gd name="connsiteX4" fmla="*/ 1816100 w 1816100"/>
              <a:gd name="connsiteY4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100" h="685800">
                <a:moveTo>
                  <a:pt x="0" y="0"/>
                </a:moveTo>
                <a:cubicBezTo>
                  <a:pt x="124883" y="133350"/>
                  <a:pt x="249767" y="266700"/>
                  <a:pt x="381000" y="355600"/>
                </a:cubicBezTo>
                <a:cubicBezTo>
                  <a:pt x="512233" y="444500"/>
                  <a:pt x="579967" y="484717"/>
                  <a:pt x="787400" y="533400"/>
                </a:cubicBezTo>
                <a:cubicBezTo>
                  <a:pt x="994833" y="582083"/>
                  <a:pt x="1454150" y="622300"/>
                  <a:pt x="1625600" y="647700"/>
                </a:cubicBezTo>
                <a:cubicBezTo>
                  <a:pt x="1797050" y="673100"/>
                  <a:pt x="1816100" y="685800"/>
                  <a:pt x="1816100" y="685800"/>
                </a:cubicBezTo>
              </a:path>
            </a:pathLst>
          </a:custGeom>
          <a:ln w="76200" cmpd="sng">
            <a:solidFill>
              <a:srgbClr val="FF0000">
                <a:alpha val="42000"/>
              </a:srgbClr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7" name="Conector recto 26"/>
          <p:cNvCxnSpPr/>
          <p:nvPr/>
        </p:nvCxnSpPr>
        <p:spPr bwMode="auto">
          <a:xfrm flipV="1">
            <a:off x="4572000" y="1320800"/>
            <a:ext cx="0" cy="2565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Turbidite_curr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146050"/>
            <a:ext cx="8931275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 descr="turbidit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3962400"/>
            <a:ext cx="4064000" cy="2708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212725" y="146050"/>
            <a:ext cx="4752975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err="1">
                <a:solidFill>
                  <a:srgbClr val="FF0000"/>
                </a:solidFill>
                <a:latin typeface="Helvetica"/>
                <a:cs typeface="Helvetica"/>
              </a:rPr>
              <a:t>TALUD OCEANICA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2000" dirty="0" err="1" smtClean="0">
                <a:latin typeface="Helvetica"/>
                <a:cs typeface="Helvetica"/>
              </a:rPr>
              <a:t>Cañones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>
                <a:latin typeface="Helvetica"/>
                <a:cs typeface="Helvetica"/>
              </a:rPr>
              <a:t>submarinos</a:t>
            </a:r>
            <a:endParaRPr lang="en-US" sz="2000" dirty="0">
              <a:latin typeface="Helvetica"/>
              <a:cs typeface="Helvetica"/>
            </a:endParaRPr>
          </a:p>
          <a:p>
            <a:pPr marL="285750" indent="-285750" eaLnBrk="0" hangingPunct="0">
              <a:buFont typeface="Arial"/>
              <a:buChar char="•"/>
              <a:defRPr/>
            </a:pPr>
            <a:r>
              <a:rPr lang="en-US" sz="2000" dirty="0" err="1">
                <a:latin typeface="Helvetica"/>
                <a:cs typeface="Helvetica"/>
              </a:rPr>
              <a:t>A</a:t>
            </a:r>
            <a:r>
              <a:rPr lang="en-US" sz="2000" dirty="0" err="1" smtClean="0">
                <a:latin typeface="Helvetica"/>
                <a:cs typeface="Helvetica"/>
              </a:rPr>
              <a:t>banicos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>
                <a:latin typeface="Helvetica"/>
                <a:cs typeface="Helvetica"/>
              </a:rPr>
              <a:t>oceánicos</a:t>
            </a:r>
            <a:r>
              <a:rPr lang="en-US" sz="2000" dirty="0">
                <a:latin typeface="Helvetica"/>
                <a:cs typeface="Helvetica"/>
              </a:rPr>
              <a:t> (submarine fans) compuestos por ‘</a:t>
            </a:r>
            <a:r>
              <a:rPr lang="en-US" sz="2000" dirty="0" err="1" smtClean="0">
                <a:latin typeface="Helvetica"/>
                <a:cs typeface="Helvetica"/>
              </a:rPr>
              <a:t>Turbititas’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4919008"/>
            <a:ext cx="24257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2000" dirty="0" err="1">
                <a:solidFill>
                  <a:srgbClr val="FF0000"/>
                </a:solidFill>
                <a:latin typeface="Helvetica"/>
                <a:cs typeface="Helvetica"/>
              </a:rPr>
              <a:t>TURBIDITA=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r" eaLnBrk="0" hangingPunct="0">
              <a:defRPr/>
            </a:pPr>
            <a:r>
              <a:rPr lang="en-US" sz="2000" dirty="0" err="1">
                <a:latin typeface="Helvetica"/>
                <a:cs typeface="Helvetica"/>
              </a:rPr>
              <a:t>Alternancia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smtClean="0">
                <a:latin typeface="Helvetica"/>
                <a:cs typeface="Helvetica"/>
              </a:rPr>
              <a:t>regular de </a:t>
            </a:r>
            <a:r>
              <a:rPr lang="en-US" sz="2000" dirty="0" err="1" smtClean="0">
                <a:latin typeface="Helvetica"/>
                <a:cs typeface="Helvetica"/>
              </a:rPr>
              <a:t>arenisca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y </a:t>
            </a:r>
            <a:r>
              <a:rPr lang="en-US" sz="2000" dirty="0" err="1">
                <a:latin typeface="Helvetica"/>
                <a:cs typeface="Helvetica"/>
              </a:rPr>
              <a:t>lutitas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depositadas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>
                <a:latin typeface="Helvetica"/>
                <a:cs typeface="Helvetica"/>
              </a:rPr>
              <a:t>por</a:t>
            </a: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dirty="0" err="1">
                <a:latin typeface="Helvetica"/>
                <a:cs typeface="Helvetica"/>
              </a:rPr>
              <a:t>corrientes</a:t>
            </a:r>
            <a:r>
              <a:rPr lang="en-US" sz="2000" dirty="0">
                <a:latin typeface="Helvetica"/>
                <a:cs typeface="Helvetica"/>
              </a:rPr>
              <a:t> de </a:t>
            </a:r>
            <a:r>
              <a:rPr lang="en-US" sz="2000" dirty="0" err="1" smtClean="0">
                <a:latin typeface="Helvetica"/>
                <a:cs typeface="Helvetica"/>
              </a:rPr>
              <a:t>turbidez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18300" y="4959350"/>
            <a:ext cx="24257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dirty="0" err="1">
                <a:solidFill>
                  <a:srgbClr val="FF0000"/>
                </a:solidFill>
                <a:latin typeface="Helvetica"/>
                <a:cs typeface="Helvetica"/>
              </a:rPr>
              <a:t>Estratificacion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Helvetica"/>
                <a:cs typeface="Helvetica"/>
              </a:rPr>
              <a:t>gradada</a:t>
            </a:r>
            <a:r>
              <a:rPr lang="en-US" sz="18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eaLnBrk="0" hangingPunct="0">
              <a:defRPr/>
            </a:pPr>
            <a:r>
              <a:rPr lang="en-US" sz="1600" dirty="0" err="1">
                <a:latin typeface="Helvetica"/>
                <a:cs typeface="Helvetica"/>
              </a:rPr>
              <a:t>disminución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err="1" smtClean="0">
                <a:latin typeface="Helvetica"/>
                <a:cs typeface="Helvetica"/>
              </a:rPr>
              <a:t>progresiva</a:t>
            </a:r>
            <a:r>
              <a:rPr lang="en-US" sz="1600" dirty="0" smtClean="0">
                <a:latin typeface="Helvetica"/>
                <a:cs typeface="Helvetica"/>
              </a:rPr>
              <a:t> del </a:t>
            </a:r>
            <a:r>
              <a:rPr lang="en-US" sz="1600" dirty="0" err="1">
                <a:latin typeface="Helvetica"/>
                <a:cs typeface="Helvetica"/>
              </a:rPr>
              <a:t>tamaño</a:t>
            </a:r>
            <a:r>
              <a:rPr lang="en-US" sz="1600" dirty="0">
                <a:latin typeface="Helvetica"/>
                <a:cs typeface="Helvetica"/>
              </a:rPr>
              <a:t> de </a:t>
            </a:r>
            <a:r>
              <a:rPr lang="en-US" sz="1600" dirty="0" err="1">
                <a:latin typeface="Helvetica"/>
                <a:cs typeface="Helvetica"/>
              </a:rPr>
              <a:t>grano</a:t>
            </a: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dentro de un mismo estrato. Típico de turbiditas</a:t>
            </a:r>
            <a:endParaRPr lang="en-US" sz="1600" dirty="0">
              <a:latin typeface="Helvetica"/>
              <a:cs typeface="Helvetica"/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 flipV="1">
            <a:off x="8483600" y="4622800"/>
            <a:ext cx="12700" cy="596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156200" y="296208"/>
            <a:ext cx="345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2000" dirty="0" err="1">
                <a:latin typeface="Helvetica"/>
                <a:cs typeface="Helvetica"/>
              </a:rPr>
              <a:t>corriente de turbidez</a:t>
            </a:r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101"/>
          <a:stretch/>
        </p:blipFill>
        <p:spPr bwMode="auto">
          <a:xfrm>
            <a:off x="25400" y="12701"/>
            <a:ext cx="65151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27000"/>
            <a:ext cx="5638800" cy="56642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092825" y="171450"/>
            <a:ext cx="320357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dirty="0" err="1">
                <a:solidFill>
                  <a:srgbClr val="FF0000"/>
                </a:solidFill>
                <a:latin typeface="Helvetica"/>
                <a:cs typeface="Helvetica"/>
              </a:rPr>
              <a:t>Abanicos</a:t>
            </a:r>
            <a:r>
              <a:rPr lang="en-US" sz="28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"/>
                <a:cs typeface="Helvetica"/>
              </a:rPr>
              <a:t>oceánicos</a:t>
            </a:r>
            <a:endParaRPr lang="en-US" sz="28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eaLnBrk="0" hangingPunct="0">
              <a:defRPr/>
            </a:pPr>
            <a:r>
              <a:rPr lang="en-US" sz="2000" dirty="0">
                <a:latin typeface="Arial" charset="0"/>
              </a:rPr>
              <a:t>sedimentos finos transportados por cauces submarinos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096000" y="3562340"/>
            <a:ext cx="2882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buFont typeface="Arial"/>
              <a:buChar char="•"/>
              <a:defRPr/>
            </a:pPr>
            <a:r>
              <a:rPr lang="en-US" sz="1800" dirty="0">
                <a:latin typeface="Arial" charset="0"/>
              </a:rPr>
              <a:t>El </a:t>
            </a:r>
            <a:r>
              <a:rPr lang="en-US" sz="1800" dirty="0" err="1">
                <a:latin typeface="Arial" charset="0"/>
              </a:rPr>
              <a:t>abanico</a:t>
            </a:r>
            <a:r>
              <a:rPr lang="en-US" sz="1800" dirty="0">
                <a:latin typeface="Arial" charset="0"/>
              </a:rPr>
              <a:t> de </a:t>
            </a:r>
            <a:r>
              <a:rPr lang="en-US" sz="1800" dirty="0" err="1">
                <a:latin typeface="Arial" charset="0"/>
              </a:rPr>
              <a:t>Bengalia:</a:t>
            </a:r>
            <a:endParaRPr lang="en-US" sz="1800" dirty="0">
              <a:latin typeface="Arial" charset="0"/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sz="1800" dirty="0" err="1">
                <a:latin typeface="Arial" charset="0"/>
              </a:rPr>
              <a:t>Sedimento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detrítico</a:t>
            </a:r>
            <a:r>
              <a:rPr lang="en-US" sz="1800" dirty="0">
                <a:latin typeface="Arial" charset="0"/>
              </a:rPr>
              <a:t> procedente del Himalaya alcanzando 16 km de espesor.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endParaRPr lang="en-US" sz="1800" dirty="0">
              <a:latin typeface="Arial" charset="0"/>
            </a:endParaRPr>
          </a:p>
        </p:txBody>
      </p:sp>
      <p:cxnSp>
        <p:nvCxnSpPr>
          <p:cNvPr id="7" name="Conector recto de flecha 6"/>
          <p:cNvCxnSpPr/>
          <p:nvPr/>
        </p:nvCxnSpPr>
        <p:spPr bwMode="auto">
          <a:xfrm flipH="1">
            <a:off x="6362700" y="3479800"/>
            <a:ext cx="10795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Monterrey submarine cany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1094581" y="-1094581"/>
            <a:ext cx="69548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876800" y="6380163"/>
            <a:ext cx="306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solidFill>
                  <a:schemeClr val="bg1"/>
                </a:solidFill>
                <a:latin typeface="Arial" charset="0"/>
              </a:rPr>
              <a:t>Cañones submarinos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508250" y="80963"/>
            <a:ext cx="1042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California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743325" y="4297363"/>
            <a:ext cx="447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atin typeface="Arial" charset="0"/>
              </a:rPr>
              <a:t>Cañon submarino de </a:t>
            </a:r>
            <a:r>
              <a:rPr lang="en-US" altLang="ja-JP">
                <a:latin typeface="Arial" charset="0"/>
              </a:rPr>
              <a:t>Monterrey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chert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333375"/>
            <a:ext cx="5362575" cy="402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5" descr="radiolar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4432300"/>
            <a:ext cx="36639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 descr="radiolarian_cher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775" y="4143375"/>
            <a:ext cx="2808288" cy="237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5548313" y="1855788"/>
            <a:ext cx="500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6007100" y="1617663"/>
            <a:ext cx="31181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Arial" charset="0"/>
              </a:rPr>
              <a:t>Radiolarita</a:t>
            </a:r>
            <a:endParaRPr lang="en-US" dirty="0">
              <a:latin typeface="Arial" charset="0"/>
            </a:endParaRPr>
          </a:p>
          <a:p>
            <a:pPr eaLnBrk="0" hangingPunct="0">
              <a:defRPr/>
            </a:pPr>
            <a:r>
              <a:rPr lang="en-US" dirty="0" smtClean="0">
                <a:latin typeface="Arial" charset="0"/>
              </a:rPr>
              <a:t>(= </a:t>
            </a:r>
            <a:r>
              <a:rPr lang="en-US" dirty="0" err="1" smtClean="0">
                <a:latin typeface="Arial" charset="0"/>
              </a:rPr>
              <a:t>silex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sedimentario</a:t>
            </a:r>
            <a:r>
              <a:rPr lang="en-US" dirty="0">
                <a:latin typeface="Arial" charset="0"/>
              </a:rPr>
              <a:t>)</a:t>
            </a: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6054725" y="2641600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atin typeface="Arial" charset="0"/>
              </a:rPr>
              <a:t>Lutita (arcilla)</a:t>
            </a: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0" y="4746625"/>
            <a:ext cx="19304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400">
                <a:latin typeface="Arial" charset="0"/>
              </a:rPr>
              <a:t>radiolarios:</a:t>
            </a:r>
          </a:p>
          <a:p>
            <a:pPr algn="r" eaLnBrk="0" hangingPunct="0">
              <a:defRPr/>
            </a:pPr>
            <a:r>
              <a:rPr lang="en-US" sz="1400">
                <a:latin typeface="Arial" charset="0"/>
              </a:rPr>
              <a:t>plancton con exo-esqueletos de s</a:t>
            </a:r>
            <a:r>
              <a:rPr lang="en-US" altLang="ja-JP" sz="1400">
                <a:latin typeface="Arial" charset="0"/>
              </a:rPr>
              <a:t>í</a:t>
            </a:r>
            <a:r>
              <a:rPr lang="en-US" sz="1400">
                <a:latin typeface="Arial" charset="0"/>
              </a:rPr>
              <a:t>lice</a:t>
            </a:r>
          </a:p>
          <a:p>
            <a:pPr algn="r" eaLnBrk="0" hangingPunct="0">
              <a:defRPr/>
            </a:pPr>
            <a:r>
              <a:rPr lang="en-US" sz="1400">
                <a:latin typeface="Arial" charset="0"/>
              </a:rPr>
              <a:t>(SiO</a:t>
            </a:r>
            <a:r>
              <a:rPr lang="en-US" sz="1400" baseline="-25000">
                <a:latin typeface="Arial" charset="0"/>
              </a:rPr>
              <a:t>2</a:t>
            </a:r>
            <a:r>
              <a:rPr lang="en-US" sz="1400">
                <a:latin typeface="Arial" charset="0"/>
              </a:rPr>
              <a:t>)</a:t>
            </a: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>
            <a:off x="6451600" y="4129088"/>
            <a:ext cx="220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latin typeface="Arial" charset="0"/>
              </a:rPr>
              <a:t>artefacto de radiolarita</a:t>
            </a: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5843588" y="365125"/>
            <a:ext cx="21160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Times New Roman" charset="0"/>
              </a:rPr>
              <a:t>Facies </a:t>
            </a:r>
            <a:r>
              <a:rPr lang="en-US" dirty="0" smtClean="0">
                <a:latin typeface="Times New Roman" charset="0"/>
              </a:rPr>
              <a:t>de </a:t>
            </a:r>
            <a:r>
              <a:rPr lang="en-US" dirty="0" err="1">
                <a:latin typeface="Times New Roman" charset="0"/>
              </a:rPr>
              <a:t>aguas</a:t>
            </a:r>
            <a:endParaRPr lang="en-US" dirty="0">
              <a:latin typeface="Times New Roman" charset="0"/>
            </a:endParaRPr>
          </a:p>
          <a:p>
            <a:pPr eaLnBrk="0" hangingPunct="0">
              <a:defRPr/>
            </a:pPr>
            <a:r>
              <a:rPr lang="en-US" dirty="0" err="1" smtClean="0">
                <a:latin typeface="Times New Roman" charset="0"/>
              </a:rPr>
              <a:t>profundas</a:t>
            </a:r>
            <a:r>
              <a:rPr lang="en-US" dirty="0" smtClean="0">
                <a:latin typeface="Times New Roman" charset="0"/>
              </a:rPr>
              <a:t> </a:t>
            </a:r>
            <a:endParaRPr lang="en-US" dirty="0">
              <a:latin typeface="Times New Roman" charset="0"/>
            </a:endParaRPr>
          </a:p>
        </p:txBody>
      </p:sp>
      <p:sp>
        <p:nvSpPr>
          <p:cNvPr id="115726" name="Line 14"/>
          <p:cNvSpPr>
            <a:spLocks noChangeShapeType="1"/>
          </p:cNvSpPr>
          <p:nvPr/>
        </p:nvSpPr>
        <p:spPr bwMode="auto">
          <a:xfrm>
            <a:off x="5486400" y="2862263"/>
            <a:ext cx="642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2" name="Elipse 1">
            <a:hlinkClick r:id="rId6" action="ppaction://hlinksldjump"/>
          </p:cNvPr>
          <p:cNvSpPr/>
          <p:nvPr/>
        </p:nvSpPr>
        <p:spPr bwMode="auto">
          <a:xfrm>
            <a:off x="314325" y="6375400"/>
            <a:ext cx="409575" cy="2667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endParaRPr lang="es-ES_tradnl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 descr="Mn-Kno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065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6" descr="Mangankno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3743325"/>
            <a:ext cx="4786312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manganese_nodule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19063" y="3557588"/>
            <a:ext cx="419576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Arial" charset="0"/>
              </a:rPr>
              <a:t>nodulos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manganeso</a:t>
            </a:r>
            <a:r>
              <a:rPr lang="en-US" dirty="0">
                <a:latin typeface="Arial" charset="0"/>
              </a:rPr>
              <a:t>:</a:t>
            </a:r>
          </a:p>
          <a:p>
            <a:pPr eaLnBrk="0" hangingPunct="0">
              <a:defRPr/>
            </a:pPr>
            <a:r>
              <a:rPr lang="en-US" dirty="0" err="1">
                <a:latin typeface="Arial" charset="0"/>
              </a:rPr>
              <a:t>concreciones</a:t>
            </a:r>
            <a:r>
              <a:rPr lang="en-US" dirty="0">
                <a:latin typeface="Arial" charset="0"/>
              </a:rPr>
              <a:t> de </a:t>
            </a:r>
            <a:r>
              <a:rPr lang="en-US" dirty="0" err="1">
                <a:latin typeface="Arial" charset="0"/>
              </a:rPr>
              <a:t>hidroxidos</a:t>
            </a:r>
            <a:r>
              <a:rPr lang="en-US" dirty="0">
                <a:latin typeface="Arial" charset="0"/>
              </a:rPr>
              <a:t> de Co, Ni, Fe, </a:t>
            </a:r>
            <a:r>
              <a:rPr lang="en-US" dirty="0" err="1">
                <a:latin typeface="Arial" charset="0"/>
              </a:rPr>
              <a:t>Mn</a:t>
            </a:r>
            <a:r>
              <a:rPr lang="en-US" dirty="0">
                <a:latin typeface="Arial" charset="0"/>
              </a:rPr>
              <a:t>, Al</a:t>
            </a:r>
          </a:p>
          <a:p>
            <a:pPr eaLnBrk="0" hangingPunct="0">
              <a:defRPr/>
            </a:pPr>
            <a:r>
              <a:rPr lang="en-US" sz="1800" dirty="0" err="1">
                <a:latin typeface="Arial" charset="0"/>
              </a:rPr>
              <a:t>Esparcidos</a:t>
            </a:r>
            <a:r>
              <a:rPr lang="en-US" sz="1800" dirty="0">
                <a:latin typeface="Arial" charset="0"/>
              </a:rPr>
              <a:t> en </a:t>
            </a:r>
            <a:r>
              <a:rPr lang="en-US" sz="1800" dirty="0" err="1" smtClean="0">
                <a:latin typeface="Arial" charset="0"/>
              </a:rPr>
              <a:t>las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 err="1" smtClean="0">
                <a:latin typeface="Arial" charset="0"/>
              </a:rPr>
              <a:t>llanuras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abisales</a:t>
            </a:r>
            <a:r>
              <a:rPr lang="en-US" sz="1800" dirty="0">
                <a:latin typeface="Arial" charset="0"/>
              </a:rPr>
              <a:t> </a:t>
            </a:r>
            <a:r>
              <a:rPr lang="en-US" altLang="ja-JP" sz="1800" dirty="0">
                <a:latin typeface="Arial" charset="0"/>
              </a:rPr>
              <a:t>a </a:t>
            </a:r>
            <a:r>
              <a:rPr lang="en-US" altLang="ja-JP" sz="1800" dirty="0" smtClean="0">
                <a:latin typeface="Arial" charset="0"/>
              </a:rPr>
              <a:t>&gt;4000m</a:t>
            </a:r>
            <a:r>
              <a:rPr lang="en-US" altLang="ja-JP" sz="1800" dirty="0">
                <a:latin typeface="Arial" charset="0"/>
              </a:rPr>
              <a:t>. Son </a:t>
            </a:r>
            <a:r>
              <a:rPr lang="en-US" altLang="ja-JP" sz="1800" dirty="0" err="1" smtClean="0">
                <a:latin typeface="Arial" charset="0"/>
              </a:rPr>
              <a:t>construidos</a:t>
            </a:r>
            <a:r>
              <a:rPr lang="en-US" altLang="ja-JP" sz="1800" dirty="0" smtClean="0">
                <a:latin typeface="Arial" charset="0"/>
              </a:rPr>
              <a:t> </a:t>
            </a:r>
            <a:r>
              <a:rPr lang="en-US" altLang="ja-JP" sz="1800" dirty="0" err="1">
                <a:latin typeface="Arial" charset="0"/>
              </a:rPr>
              <a:t>por</a:t>
            </a:r>
            <a:r>
              <a:rPr lang="en-US" altLang="ja-JP" sz="1800" dirty="0">
                <a:latin typeface="Arial" charset="0"/>
              </a:rPr>
              <a:t> </a:t>
            </a:r>
            <a:r>
              <a:rPr lang="en-US" altLang="ja-JP" sz="1800" dirty="0" err="1">
                <a:latin typeface="Arial" charset="0"/>
              </a:rPr>
              <a:t>colonias</a:t>
            </a:r>
            <a:r>
              <a:rPr lang="en-US" altLang="ja-JP" sz="1800" dirty="0">
                <a:latin typeface="Arial" charset="0"/>
              </a:rPr>
              <a:t> de </a:t>
            </a:r>
            <a:r>
              <a:rPr lang="en-US" altLang="ja-JP" sz="1800" dirty="0" err="1">
                <a:latin typeface="Arial" charset="0"/>
              </a:rPr>
              <a:t>bacterias</a:t>
            </a:r>
            <a:r>
              <a:rPr lang="en-US" altLang="ja-JP" sz="1800" dirty="0">
                <a:latin typeface="Arial" charset="0"/>
              </a:rPr>
              <a:t> (</a:t>
            </a:r>
            <a:r>
              <a:rPr lang="en-US" altLang="ja-JP" sz="1800" dirty="0" err="1">
                <a:latin typeface="Arial" charset="0"/>
              </a:rPr>
              <a:t>biomineralización</a:t>
            </a:r>
            <a:r>
              <a:rPr lang="en-US" altLang="ja-JP" sz="1800" dirty="0">
                <a:latin typeface="Arial" charset="0"/>
              </a:rPr>
              <a:t>). </a:t>
            </a:r>
            <a:r>
              <a:rPr lang="en-US" altLang="ja-JP" sz="1800" dirty="0" err="1">
                <a:latin typeface="Arial" charset="0"/>
              </a:rPr>
              <a:t>Crecen</a:t>
            </a:r>
            <a:r>
              <a:rPr lang="en-US" altLang="ja-JP" sz="1800" dirty="0">
                <a:latin typeface="Arial" charset="0"/>
              </a:rPr>
              <a:t> </a:t>
            </a:r>
            <a:r>
              <a:rPr lang="en-US" altLang="ja-JP" sz="1800" dirty="0" err="1" smtClean="0">
                <a:latin typeface="Arial" charset="0"/>
              </a:rPr>
              <a:t>muy</a:t>
            </a:r>
            <a:r>
              <a:rPr lang="en-US" altLang="ja-JP" sz="1800" dirty="0" smtClean="0">
                <a:latin typeface="Arial" charset="0"/>
              </a:rPr>
              <a:t> lento: </a:t>
            </a:r>
            <a:r>
              <a:rPr lang="en-US" altLang="ja-JP" sz="1800" dirty="0">
                <a:latin typeface="Arial" charset="0"/>
              </a:rPr>
              <a:t>1cm/</a:t>
            </a:r>
            <a:r>
              <a:rPr lang="en-US" altLang="ja-JP" sz="1800" dirty="0" err="1">
                <a:latin typeface="Arial" charset="0"/>
              </a:rPr>
              <a:t>millon</a:t>
            </a:r>
            <a:r>
              <a:rPr lang="en-US" altLang="ja-JP" sz="1800" dirty="0">
                <a:latin typeface="Arial" charset="0"/>
              </a:rPr>
              <a:t> de </a:t>
            </a:r>
            <a:r>
              <a:rPr lang="en-US" altLang="ja-JP" sz="1800" dirty="0" err="1">
                <a:latin typeface="Arial" charset="0"/>
              </a:rPr>
              <a:t>años</a:t>
            </a:r>
            <a:r>
              <a:rPr lang="en-US" altLang="ja-JP" sz="1800" dirty="0">
                <a:latin typeface="Arial" charset="0"/>
              </a:rPr>
              <a:t> !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15900" y="1104900"/>
            <a:ext cx="89050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SEDIMENTOS DETRÍTICOS (</a:t>
            </a:r>
            <a:r>
              <a:rPr lang="es-ES_tradnl" dirty="0" err="1" smtClean="0">
                <a:latin typeface="Chalkboard"/>
                <a:cs typeface="Chalkboard"/>
              </a:rPr>
              <a:t>siliciclásticos</a:t>
            </a:r>
            <a:r>
              <a:rPr lang="es-ES_tradnl" dirty="0" smtClean="0">
                <a:latin typeface="Chalkboard"/>
                <a:cs typeface="Chalkboard"/>
              </a:rPr>
              <a:t>)</a:t>
            </a:r>
          </a:p>
          <a:p>
            <a:endParaRPr lang="es-ES_tradnl" dirty="0" smtClean="0"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es-ES_tradnl" dirty="0" smtClean="0">
                <a:latin typeface="Chalkboard"/>
                <a:cs typeface="Chalkboard"/>
              </a:rPr>
              <a:t>Clastos &gt; </a:t>
            </a:r>
            <a:r>
              <a:rPr lang="es-ES_tradnl" dirty="0" err="1" smtClean="0">
                <a:latin typeface="Chalkboard"/>
                <a:cs typeface="Chalkboard"/>
              </a:rPr>
              <a:t>2mm</a:t>
            </a:r>
            <a:r>
              <a:rPr lang="es-ES_tradnl" dirty="0" smtClean="0">
                <a:latin typeface="Chalkboard"/>
                <a:cs typeface="Chalkboard"/>
              </a:rPr>
              <a:t> = </a:t>
            </a:r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Grava</a:t>
            </a:r>
            <a:r>
              <a:rPr lang="es-ES_tradnl" dirty="0" smtClean="0">
                <a:latin typeface="Chalkboard"/>
                <a:cs typeface="Chalkboard"/>
              </a:rPr>
              <a:t> =&gt; </a:t>
            </a:r>
            <a:r>
              <a:rPr lang="es-ES_tradnl" dirty="0" smtClean="0">
                <a:solidFill>
                  <a:srgbClr val="0000FF"/>
                </a:solidFill>
                <a:latin typeface="Chalkboard"/>
                <a:cs typeface="Chalkboard"/>
              </a:rPr>
              <a:t>Conglomerado / Brecha</a:t>
            </a:r>
          </a:p>
          <a:p>
            <a:pPr marL="342900" indent="-342900">
              <a:buFont typeface="Arial"/>
              <a:buChar char="•"/>
            </a:pPr>
            <a:r>
              <a:rPr lang="es-ES_tradnl" dirty="0" smtClean="0">
                <a:latin typeface="Chalkboard"/>
                <a:cs typeface="Chalkboard"/>
              </a:rPr>
              <a:t>Clastos &gt; 0,062 - 2,0 mm = </a:t>
            </a:r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Arena</a:t>
            </a:r>
            <a:r>
              <a:rPr lang="es-ES_tradnl" dirty="0" smtClean="0">
                <a:latin typeface="Chalkboard"/>
                <a:cs typeface="Chalkboard"/>
              </a:rPr>
              <a:t> = </a:t>
            </a:r>
            <a:r>
              <a:rPr lang="es-ES_tradnl" dirty="0" smtClean="0">
                <a:solidFill>
                  <a:srgbClr val="0000FF"/>
                </a:solidFill>
                <a:latin typeface="Chalkboard"/>
                <a:cs typeface="Chalkboard"/>
              </a:rPr>
              <a:t>Arenisca</a:t>
            </a:r>
          </a:p>
          <a:p>
            <a:pPr marL="342900" indent="-342900">
              <a:buFont typeface="Arial"/>
              <a:buChar char="•"/>
            </a:pPr>
            <a:r>
              <a:rPr lang="es-ES_tradnl" dirty="0" smtClean="0">
                <a:latin typeface="Chalkboard"/>
                <a:cs typeface="Chalkboard"/>
              </a:rPr>
              <a:t>Clastos 0,004 - 0,062 mm = </a:t>
            </a:r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Limo</a:t>
            </a:r>
            <a:r>
              <a:rPr lang="es-ES_tradnl" dirty="0" smtClean="0">
                <a:latin typeface="Chalkboard"/>
                <a:cs typeface="Chalkboard"/>
              </a:rPr>
              <a:t> =&gt; </a:t>
            </a:r>
            <a:r>
              <a:rPr lang="es-ES_tradnl" dirty="0" err="1" smtClean="0">
                <a:solidFill>
                  <a:srgbClr val="0000FF"/>
                </a:solidFill>
                <a:latin typeface="Chalkboard"/>
                <a:cs typeface="Chalkboard"/>
              </a:rPr>
              <a:t>Limolita</a:t>
            </a:r>
            <a:endParaRPr lang="es-ES_tradnl" dirty="0" smtClean="0">
              <a:solidFill>
                <a:srgbClr val="0000FF"/>
              </a:solidFill>
              <a:latin typeface="Chalkboard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es-ES_tradnl" dirty="0" smtClean="0">
                <a:latin typeface="Chalkboard"/>
                <a:cs typeface="Chalkboard"/>
              </a:rPr>
              <a:t>Clastos &lt; 0,004 mm = </a:t>
            </a:r>
            <a:r>
              <a:rPr lang="es-ES_tradnl" dirty="0" smtClean="0">
                <a:solidFill>
                  <a:srgbClr val="FF0000"/>
                </a:solidFill>
                <a:latin typeface="Chalkboard"/>
                <a:cs typeface="Chalkboard"/>
              </a:rPr>
              <a:t>Arcilla</a:t>
            </a:r>
            <a:r>
              <a:rPr lang="es-ES_tradnl" dirty="0" smtClean="0">
                <a:latin typeface="Chalkboard"/>
                <a:cs typeface="Chalkboard"/>
              </a:rPr>
              <a:t> =&gt; </a:t>
            </a:r>
            <a:r>
              <a:rPr lang="es-ES_tradnl" dirty="0" smtClean="0">
                <a:solidFill>
                  <a:srgbClr val="0000FF"/>
                </a:solidFill>
                <a:latin typeface="Chalkboard"/>
                <a:cs typeface="Chalkboard"/>
              </a:rPr>
              <a:t>Lutita</a:t>
            </a:r>
            <a:r>
              <a:rPr lang="es-ES_tradnl" dirty="0" smtClean="0">
                <a:latin typeface="Chalkboard"/>
                <a:cs typeface="Chalkboard"/>
              </a:rPr>
              <a:t> (pizarra sedimentaria)</a:t>
            </a:r>
            <a:endParaRPr lang="es-ES_tradnl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08855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smo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8623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Picture 4" descr="atlantis-alvin_smoker"/>
          <p:cNvSpPr>
            <a:spLocks noChangeAspect="1" noChangeArrowheads="1"/>
          </p:cNvSpPr>
          <p:nvPr/>
        </p:nvSpPr>
        <p:spPr bwMode="auto">
          <a:xfrm>
            <a:off x="3962400" y="139700"/>
            <a:ext cx="51054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/>
          </a:p>
        </p:txBody>
      </p:sp>
      <p:pic>
        <p:nvPicPr>
          <p:cNvPr id="46083" name="Picture 5" descr="sulfur reducing bacteria and related life fo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black smo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114800"/>
            <a:ext cx="185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062663" y="4013200"/>
            <a:ext cx="289401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latin typeface="Verdana" charset="0"/>
              </a:rPr>
              <a:t>Black smokers</a:t>
            </a:r>
          </a:p>
          <a:p>
            <a:pPr eaLnBrk="0" hangingPunct="0">
              <a:defRPr/>
            </a:pPr>
            <a:r>
              <a:rPr lang="en-US" sz="2000" dirty="0" err="1">
                <a:latin typeface="Verdana" charset="0"/>
              </a:rPr>
              <a:t>Chimeneas hidrotermales </a:t>
            </a:r>
            <a:r>
              <a:rPr lang="en-US" sz="2000" dirty="0">
                <a:latin typeface="Verdana" charset="0"/>
              </a:rPr>
              <a:t>a 100-400°C </a:t>
            </a:r>
            <a:r>
              <a:rPr lang="en-US" sz="2000" dirty="0" err="1">
                <a:latin typeface="Verdana" charset="0"/>
              </a:rPr>
              <a:t>cargados</a:t>
            </a:r>
            <a:r>
              <a:rPr lang="en-US" sz="2000" dirty="0">
                <a:latin typeface="Verdana" charset="0"/>
              </a:rPr>
              <a:t> de </a:t>
            </a:r>
            <a:r>
              <a:rPr lang="en-US" sz="2000" dirty="0" err="1">
                <a:latin typeface="Verdana" charset="0"/>
              </a:rPr>
              <a:t>sulfuros</a:t>
            </a:r>
            <a:r>
              <a:rPr lang="en-US" sz="2000" dirty="0">
                <a:latin typeface="Verdana" charset="0"/>
              </a:rPr>
              <a:t> y </a:t>
            </a:r>
            <a:r>
              <a:rPr lang="en-US" sz="2000" dirty="0" err="1">
                <a:latin typeface="Verdana" charset="0"/>
              </a:rPr>
              <a:t>sulfatos</a:t>
            </a:r>
            <a:r>
              <a:rPr lang="en-US" sz="2000" dirty="0">
                <a:latin typeface="Verdana" charset="0"/>
              </a:rPr>
              <a:t> (Fe</a:t>
            </a:r>
            <a:r>
              <a:rPr lang="en-US" sz="2000" baseline="-25000" dirty="0">
                <a:latin typeface="Verdana" charset="0"/>
              </a:rPr>
              <a:t>2</a:t>
            </a:r>
            <a:r>
              <a:rPr lang="en-US" sz="2000" dirty="0">
                <a:latin typeface="Verdana" charset="0"/>
              </a:rPr>
              <a:t>S, </a:t>
            </a:r>
            <a:r>
              <a:rPr lang="en-US" sz="2000" dirty="0" err="1">
                <a:latin typeface="Verdana" charset="0"/>
              </a:rPr>
              <a:t>ZnS</a:t>
            </a:r>
            <a:r>
              <a:rPr lang="en-US" sz="2000" dirty="0">
                <a:latin typeface="Verdana" charset="0"/>
              </a:rPr>
              <a:t>, </a:t>
            </a:r>
            <a:r>
              <a:rPr lang="en-US" sz="2000" dirty="0" err="1">
                <a:latin typeface="Verdana" charset="0"/>
              </a:rPr>
              <a:t>PbS</a:t>
            </a:r>
            <a:r>
              <a:rPr lang="en-US" sz="2000" dirty="0">
                <a:latin typeface="Verdana" charset="0"/>
              </a:rPr>
              <a:t>, BaSO</a:t>
            </a:r>
            <a:r>
              <a:rPr lang="en-US" sz="2000" baseline="-25000" dirty="0">
                <a:latin typeface="Verdana" charset="0"/>
              </a:rPr>
              <a:t>4</a:t>
            </a:r>
            <a:r>
              <a:rPr lang="en-US" sz="2000" dirty="0">
                <a:latin typeface="Verdana" charset="0"/>
              </a:rPr>
              <a:t> etc.), SiO</a:t>
            </a:r>
            <a:r>
              <a:rPr lang="en-US" sz="2000" baseline="-25000" dirty="0">
                <a:latin typeface="Verdana" charset="0"/>
              </a:rPr>
              <a:t>2</a:t>
            </a:r>
          </a:p>
        </p:txBody>
      </p:sp>
      <p:pic>
        <p:nvPicPr>
          <p:cNvPr id="46086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0"/>
            <a:ext cx="474027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CuadroTexto 10"/>
          <p:cNvSpPr txBox="1">
            <a:spLocks noChangeArrowheads="1"/>
          </p:cNvSpPr>
          <p:nvPr/>
        </p:nvSpPr>
        <p:spPr bwMode="auto">
          <a:xfrm>
            <a:off x="5473700" y="203200"/>
            <a:ext cx="341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>
                <a:solidFill>
                  <a:schemeClr val="bg1"/>
                </a:solidFill>
              </a:rPr>
              <a:t>sulfuros de Fe, Cu, Zn, Pb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57300" y="4038600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bg1"/>
                </a:solidFill>
                <a:latin typeface="Chalkboard"/>
                <a:cs typeface="Chalkboard"/>
              </a:rPr>
              <a:t>ecosistema basado en bacterias que obtienen energía reduciendo sulfatos:  SO4 + H2O -&gt;</a:t>
            </a:r>
          </a:p>
          <a:p>
            <a:r>
              <a:rPr lang="es-ES_tradnl" sz="1200" dirty="0" smtClean="0">
                <a:solidFill>
                  <a:schemeClr val="bg1"/>
                </a:solidFill>
                <a:latin typeface="Chalkboard"/>
                <a:cs typeface="Chalkboard"/>
              </a:rPr>
              <a:t>  H2S + 2O2 (</a:t>
            </a:r>
            <a:r>
              <a:rPr lang="es-ES_tradnl" sz="1200" dirty="0" err="1" smtClean="0">
                <a:solidFill>
                  <a:schemeClr val="bg1"/>
                </a:solidFill>
                <a:latin typeface="Chalkboard"/>
                <a:cs typeface="Chalkboard"/>
              </a:rPr>
              <a:t>quimosíntesis</a:t>
            </a:r>
            <a:r>
              <a:rPr lang="es-ES_tradnl" sz="1200" dirty="0" smtClean="0">
                <a:solidFill>
                  <a:schemeClr val="bg1"/>
                </a:solidFill>
                <a:latin typeface="Chalkboard"/>
                <a:cs typeface="Chalkboard"/>
              </a:rPr>
              <a:t>)</a:t>
            </a:r>
            <a:endParaRPr lang="es-ES_tradnl" sz="12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51588" y="1231900"/>
            <a:ext cx="28940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chemeClr val="bg1"/>
                </a:solidFill>
                <a:latin typeface="Verdana" charset="0"/>
              </a:rPr>
              <a:t>White smokers: 20-100°C</a:t>
            </a:r>
          </a:p>
          <a:p>
            <a:pPr eaLnBrk="0" hangingPunct="0">
              <a:defRPr/>
            </a:pPr>
            <a:r>
              <a:rPr lang="es-ES_tradnl" sz="2000">
                <a:solidFill>
                  <a:schemeClr val="bg1"/>
                </a:solidFill>
                <a:latin typeface="Arial"/>
                <a:cs typeface="Arial"/>
              </a:rPr>
              <a:t>sulfatos de Ca, Ba</a:t>
            </a:r>
          </a:p>
          <a:p>
            <a:pPr eaLnBrk="0" hangingPunct="0">
              <a:defRPr/>
            </a:pPr>
            <a:endParaRPr lang="en-US" sz="2000" b="1" dirty="0">
              <a:solidFill>
                <a:schemeClr val="bg1"/>
              </a:solidFill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14500" y="5918200"/>
            <a:ext cx="491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hlinkClick r:id="rId2"/>
              </a:rPr>
              <a:t>https://www.youtube.com/watch?v=CHCk54pFxys</a:t>
            </a:r>
            <a:endParaRPr lang="es-ES_tradnl" sz="18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546099"/>
            <a:ext cx="5994400" cy="51001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14500" y="6261100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>
                <a:hlinkClick r:id="rId4"/>
              </a:rPr>
              <a:t>https://www.youtube.com/watch?v=UVzBjY8oLkk</a:t>
            </a:r>
            <a:endParaRPr lang="es-ES_tradnl" sz="1800"/>
          </a:p>
        </p:txBody>
      </p:sp>
    </p:spTree>
    <p:extLst>
      <p:ext uri="{BB962C8B-B14F-4D97-AF65-F5344CB8AC3E}">
        <p14:creationId xmlns:p14="http://schemas.microsoft.com/office/powerpoint/2010/main" val="164842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68300"/>
            <a:ext cx="76200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23" name="CuadroTexto 12"/>
          <p:cNvSpPr txBox="1">
            <a:spLocks noChangeArrowheads="1"/>
          </p:cNvSpPr>
          <p:nvPr/>
        </p:nvSpPr>
        <p:spPr bwMode="auto">
          <a:xfrm>
            <a:off x="1611313" y="-68263"/>
            <a:ext cx="216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" dirty="0">
                <a:latin typeface="Chalkboard" charset="0"/>
                <a:cs typeface="Chalkboard" charset="0"/>
              </a:rPr>
              <a:t>Conglomerado</a:t>
            </a:r>
            <a:endParaRPr lang="es-ES" i="1" dirty="0">
              <a:latin typeface="Chalkboard" charset="0"/>
              <a:cs typeface="Chalkboard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189133" y="6434666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bg1"/>
                </a:solidFill>
                <a:latin typeface="Arial"/>
                <a:cs typeface="Arial"/>
              </a:rPr>
              <a:t>Mallos</a:t>
            </a:r>
            <a:r>
              <a:rPr lang="es-ES" sz="1600" dirty="0" smtClean="0">
                <a:solidFill>
                  <a:schemeClr val="bg1"/>
                </a:solidFill>
                <a:latin typeface="Arial"/>
                <a:cs typeface="Arial"/>
              </a:rPr>
              <a:t> de Riglos (Huesca)</a:t>
            </a:r>
            <a:endParaRPr lang="es-E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06800"/>
            <a:ext cx="3035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6" name="Agrupar 12"/>
          <p:cNvGrpSpPr>
            <a:grpSpLocks/>
          </p:cNvGrpSpPr>
          <p:nvPr/>
        </p:nvGrpSpPr>
        <p:grpSpPr bwMode="auto">
          <a:xfrm>
            <a:off x="3459163" y="2578100"/>
            <a:ext cx="5570537" cy="4178300"/>
            <a:chOff x="2679700" y="1993900"/>
            <a:chExt cx="6350000" cy="4762500"/>
          </a:xfrm>
        </p:grpSpPr>
        <p:pic>
          <p:nvPicPr>
            <p:cNvPr id="6151" name="Imagen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700" y="1993900"/>
              <a:ext cx="6350000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Forma libre 9"/>
            <p:cNvSpPr>
              <a:spLocks/>
            </p:cNvSpPr>
            <p:nvPr/>
          </p:nvSpPr>
          <p:spPr bwMode="auto">
            <a:xfrm>
              <a:off x="2768600" y="4457700"/>
              <a:ext cx="2628900" cy="343901"/>
            </a:xfrm>
            <a:custGeom>
              <a:avLst/>
              <a:gdLst>
                <a:gd name="T0" fmla="*/ 0 w 2628900"/>
                <a:gd name="T1" fmla="*/ 203200 h 343901"/>
                <a:gd name="T2" fmla="*/ 1016000 w 2628900"/>
                <a:gd name="T3" fmla="*/ 342900 h 343901"/>
                <a:gd name="T4" fmla="*/ 2108200 w 2628900"/>
                <a:gd name="T5" fmla="*/ 139700 h 343901"/>
                <a:gd name="T6" fmla="*/ 2628900 w 2628900"/>
                <a:gd name="T7" fmla="*/ 0 h 34390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28900" h="343901">
                  <a:moveTo>
                    <a:pt x="0" y="203200"/>
                  </a:moveTo>
                  <a:cubicBezTo>
                    <a:pt x="332316" y="278341"/>
                    <a:pt x="664633" y="353483"/>
                    <a:pt x="1016000" y="342900"/>
                  </a:cubicBezTo>
                  <a:cubicBezTo>
                    <a:pt x="1367367" y="332317"/>
                    <a:pt x="1839383" y="196850"/>
                    <a:pt x="2108200" y="139700"/>
                  </a:cubicBezTo>
                  <a:cubicBezTo>
                    <a:pt x="2377017" y="82550"/>
                    <a:pt x="2628900" y="0"/>
                    <a:pt x="262890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</p:grpSp>
      <p:pic>
        <p:nvPicPr>
          <p:cNvPr id="5" name="Imagen 6" descr="sandston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8562" cy="2908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200" y="88900"/>
            <a:ext cx="37465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uadroTexto 8"/>
          <p:cNvSpPr txBox="1">
            <a:spLocks noChangeArrowheads="1"/>
          </p:cNvSpPr>
          <p:nvPr/>
        </p:nvSpPr>
        <p:spPr bwMode="auto">
          <a:xfrm>
            <a:off x="850900" y="2984500"/>
            <a:ext cx="210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3600">
                <a:latin typeface="Chalkboard" charset="0"/>
                <a:cs typeface="Chalkboard" charset="0"/>
              </a:rPr>
              <a:t>Areniscas</a:t>
            </a:r>
          </a:p>
        </p:txBody>
      </p:sp>
      <p:sp>
        <p:nvSpPr>
          <p:cNvPr id="6150" name="CuadroTexto 10"/>
          <p:cNvSpPr txBox="1">
            <a:spLocks noChangeArrowheads="1"/>
          </p:cNvSpPr>
          <p:nvPr/>
        </p:nvSpPr>
        <p:spPr bwMode="auto">
          <a:xfrm>
            <a:off x="4173538" y="1905000"/>
            <a:ext cx="5021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ES_tradnl" sz="1800">
                <a:latin typeface="Chalkboard" charset="0"/>
                <a:cs typeface="Chalkboard" charset="0"/>
              </a:rPr>
              <a:t>es típica la estratificación cruzada</a:t>
            </a:r>
          </a:p>
          <a:p>
            <a:pPr algn="ctr"/>
            <a:r>
              <a:rPr lang="es-ES_tradnl" sz="1800">
                <a:latin typeface="Chalkboard" charset="0"/>
                <a:cs typeface="Chalkboard" charset="0"/>
              </a:rPr>
              <a:t>formada por migración de “riples” de corriente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uadroTexto 3"/>
          <p:cNvSpPr txBox="1">
            <a:spLocks noChangeArrowheads="1"/>
          </p:cNvSpPr>
          <p:nvPr/>
        </p:nvSpPr>
        <p:spPr bwMode="auto">
          <a:xfrm>
            <a:off x="1611313" y="-68263"/>
            <a:ext cx="5862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">
                <a:latin typeface="Chalkboard" charset="0"/>
                <a:cs typeface="Chalkboard" charset="0"/>
              </a:rPr>
              <a:t>Lutitas = pizarras (sedimentaria) = </a:t>
            </a:r>
            <a:r>
              <a:rPr lang="es-ES" i="1">
                <a:latin typeface="Chalkboard" charset="0"/>
                <a:cs typeface="Chalkboard" charset="0"/>
              </a:rPr>
              <a:t>Shale</a:t>
            </a:r>
          </a:p>
        </p:txBody>
      </p:sp>
      <p:pic>
        <p:nvPicPr>
          <p:cNvPr id="7170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300" y="1419225"/>
            <a:ext cx="72517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826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9144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CuadroTexto 5"/>
          <p:cNvSpPr txBox="1">
            <a:spLocks noChangeArrowheads="1"/>
          </p:cNvSpPr>
          <p:nvPr/>
        </p:nvSpPr>
        <p:spPr bwMode="auto">
          <a:xfrm>
            <a:off x="139700" y="1295400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600">
                <a:solidFill>
                  <a:srgbClr val="FF0000"/>
                </a:solidFill>
                <a:latin typeface="Chalkboard" charset="0"/>
                <a:cs typeface="Chalkboard" charset="0"/>
              </a:rPr>
              <a:t>trampas geologicas</a:t>
            </a:r>
          </a:p>
        </p:txBody>
      </p:sp>
      <p:sp>
        <p:nvSpPr>
          <p:cNvPr id="8195" name="CuadroTexto 6"/>
          <p:cNvSpPr txBox="1">
            <a:spLocks noChangeArrowheads="1"/>
          </p:cNvSpPr>
          <p:nvPr/>
        </p:nvSpPr>
        <p:spPr bwMode="auto">
          <a:xfrm>
            <a:off x="3683000" y="1663700"/>
            <a:ext cx="2646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600">
                <a:solidFill>
                  <a:srgbClr val="FF0000"/>
                </a:solidFill>
                <a:latin typeface="Chalkboard" charset="0"/>
                <a:cs typeface="Chalkboard" charset="0"/>
              </a:rPr>
              <a:t>capa de carbón</a:t>
            </a:r>
          </a:p>
          <a:p>
            <a:r>
              <a:rPr lang="es-ES_tradnl" sz="1600">
                <a:solidFill>
                  <a:srgbClr val="FF0000"/>
                </a:solidFill>
                <a:latin typeface="Chalkboard" charset="0"/>
                <a:cs typeface="Chalkboard" charset="0"/>
              </a:rPr>
              <a:t>que contiene metano (CH</a:t>
            </a:r>
            <a:r>
              <a:rPr lang="es-ES_tradnl" sz="1200">
                <a:solidFill>
                  <a:srgbClr val="FF0000"/>
                </a:solidFill>
                <a:latin typeface="Chalkboard" charset="0"/>
                <a:cs typeface="Chalkboard" charset="0"/>
              </a:rPr>
              <a:t>4</a:t>
            </a:r>
            <a:r>
              <a:rPr lang="es-ES_tradnl" sz="1600">
                <a:solidFill>
                  <a:srgbClr val="FF0000"/>
                </a:solidFill>
                <a:latin typeface="Chalkboard" charset="0"/>
                <a:cs typeface="Chalkboard" charset="0"/>
              </a:rPr>
              <a:t>)</a:t>
            </a:r>
          </a:p>
        </p:txBody>
      </p:sp>
      <p:sp>
        <p:nvSpPr>
          <p:cNvPr id="8196" name="CuadroTexto 12"/>
          <p:cNvSpPr txBox="1">
            <a:spLocks noChangeArrowheads="1"/>
          </p:cNvSpPr>
          <p:nvPr/>
        </p:nvSpPr>
        <p:spPr bwMode="auto">
          <a:xfrm>
            <a:off x="266700" y="55563"/>
            <a:ext cx="88138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" sz="2000">
                <a:latin typeface="Chalkboard" charset="0"/>
                <a:cs typeface="Chalkboard" charset="0"/>
              </a:rPr>
              <a:t>El </a:t>
            </a:r>
            <a:r>
              <a:rPr lang="es-ES" sz="2000" b="1">
                <a:solidFill>
                  <a:srgbClr val="FF0000"/>
                </a:solidFill>
                <a:latin typeface="Chalkboard" charset="0"/>
                <a:cs typeface="Chalkboard" charset="0"/>
              </a:rPr>
              <a:t>gas-pizarra  </a:t>
            </a:r>
            <a:r>
              <a:rPr lang="es-ES" sz="2000">
                <a:latin typeface="Chalkboard" charset="0"/>
                <a:cs typeface="Chalkboard" charset="0"/>
              </a:rPr>
              <a:t>(shale gas) se obtiene mediante “fracking” (fracturación hidraulica): se inyecta una mezcla de agua, arena y sustancias quimicas (tóxicas) a gran presión en pozos de perforación para liberar el gas</a:t>
            </a:r>
            <a:r>
              <a:rPr lang="es-ES">
                <a:latin typeface="Chalkboard" charset="0"/>
                <a:cs typeface="Chalkboard" charset="0"/>
              </a:rPr>
              <a:t>.</a:t>
            </a:r>
            <a:endParaRPr lang="es-ES" sz="2000">
              <a:latin typeface="Chalkboard" charset="0"/>
              <a:cs typeface="Chalkboard" charset="0"/>
            </a:endParaRPr>
          </a:p>
        </p:txBody>
      </p:sp>
      <p:sp>
        <p:nvSpPr>
          <p:cNvPr id="8197" name="CuadroTexto 10"/>
          <p:cNvSpPr txBox="1">
            <a:spLocks noChangeArrowheads="1"/>
          </p:cNvSpPr>
          <p:nvPr/>
        </p:nvSpPr>
        <p:spPr bwMode="auto">
          <a:xfrm>
            <a:off x="3644900" y="4445000"/>
            <a:ext cx="1536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800">
                <a:solidFill>
                  <a:schemeClr val="bg1"/>
                </a:solidFill>
                <a:latin typeface="Chalkboard" charset="0"/>
                <a:cs typeface="Chalkboard" charset="0"/>
              </a:rPr>
              <a:t>capa sellante</a:t>
            </a:r>
          </a:p>
        </p:txBody>
      </p:sp>
      <p:sp>
        <p:nvSpPr>
          <p:cNvPr id="8198" name="CuadroTexto 11"/>
          <p:cNvSpPr txBox="1">
            <a:spLocks noChangeArrowheads="1"/>
          </p:cNvSpPr>
          <p:nvPr/>
        </p:nvSpPr>
        <p:spPr bwMode="auto">
          <a:xfrm>
            <a:off x="320675" y="3759200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ES_tradnl" sz="1200">
                <a:solidFill>
                  <a:srgbClr val="000000"/>
                </a:solidFill>
                <a:latin typeface="Chalkboard" charset="0"/>
                <a:cs typeface="Chalkboard" charset="0"/>
              </a:rPr>
              <a:t>yacimiento</a:t>
            </a:r>
          </a:p>
          <a:p>
            <a:pPr algn="ctr"/>
            <a:r>
              <a:rPr lang="es-ES_tradnl" sz="1200">
                <a:solidFill>
                  <a:srgbClr val="000000"/>
                </a:solidFill>
                <a:latin typeface="Chalkboard" charset="0"/>
                <a:cs typeface="Chalkboard" charset="0"/>
              </a:rPr>
              <a:t>natural</a:t>
            </a:r>
          </a:p>
        </p:txBody>
      </p:sp>
      <p:sp>
        <p:nvSpPr>
          <p:cNvPr id="8199" name="CuadroTexto 12"/>
          <p:cNvSpPr txBox="1">
            <a:spLocks noChangeArrowheads="1"/>
          </p:cNvSpPr>
          <p:nvPr/>
        </p:nvSpPr>
        <p:spPr bwMode="auto">
          <a:xfrm>
            <a:off x="7127875" y="3454400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ES_tradnl" sz="1200">
                <a:solidFill>
                  <a:srgbClr val="000000"/>
                </a:solidFill>
                <a:latin typeface="Chalkboard" charset="0"/>
                <a:cs typeface="Chalkboard" charset="0"/>
              </a:rPr>
              <a:t>yacimiento</a:t>
            </a:r>
          </a:p>
          <a:p>
            <a:pPr algn="ctr"/>
            <a:r>
              <a:rPr lang="es-ES_tradnl" sz="1200">
                <a:solidFill>
                  <a:srgbClr val="000000"/>
                </a:solidFill>
                <a:latin typeface="Chalkboard" charset="0"/>
                <a:cs typeface="Chalkboard" charset="0"/>
              </a:rPr>
              <a:t>natural</a:t>
            </a:r>
          </a:p>
        </p:txBody>
      </p:sp>
      <p:sp>
        <p:nvSpPr>
          <p:cNvPr id="8200" name="CuadroTexto 13"/>
          <p:cNvSpPr txBox="1">
            <a:spLocks noChangeArrowheads="1"/>
          </p:cNvSpPr>
          <p:nvPr/>
        </p:nvSpPr>
        <p:spPr bwMode="auto">
          <a:xfrm>
            <a:off x="1463675" y="5626100"/>
            <a:ext cx="4967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s-ES_tradnl" sz="1800">
                <a:solidFill>
                  <a:srgbClr val="000000"/>
                </a:solidFill>
                <a:latin typeface="Chalkboard" charset="0"/>
                <a:cs typeface="Chalkboard" charset="0"/>
              </a:rPr>
              <a:t>fracking en un pozo de perforación horizontal</a:t>
            </a:r>
          </a:p>
        </p:txBody>
      </p:sp>
      <p:sp>
        <p:nvSpPr>
          <p:cNvPr id="8201" name="CuadroTexto 14"/>
          <p:cNvSpPr txBox="1">
            <a:spLocks noChangeArrowheads="1"/>
          </p:cNvSpPr>
          <p:nvPr/>
        </p:nvSpPr>
        <p:spPr bwMode="auto">
          <a:xfrm>
            <a:off x="5029200" y="2882900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800">
                <a:solidFill>
                  <a:srgbClr val="000000"/>
                </a:solidFill>
                <a:latin typeface="Chalkboard" charset="0"/>
                <a:cs typeface="Chalkboard" charset="0"/>
              </a:rPr>
              <a:t>aquifero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2198</TotalTime>
  <Words>1055</Words>
  <Application>Microsoft Macintosh PowerPoint</Application>
  <PresentationFormat>Presentación en pantalla (4:3)</PresentationFormat>
  <Paragraphs>235</Paragraphs>
  <Slides>51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Blank Presentation</vt:lpstr>
      <vt:lpstr>6. Rocas Sedimentarias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FACIES sedimentarios continentales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Facies de transición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facies marinos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177</cp:revision>
  <dcterms:created xsi:type="dcterms:W3CDTF">2007-11-27T17:41:23Z</dcterms:created>
  <dcterms:modified xsi:type="dcterms:W3CDTF">2023-10-11T07:56:19Z</dcterms:modified>
</cp:coreProperties>
</file>