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9"/>
  </p:notesMasterIdLst>
  <p:sldIdLst>
    <p:sldId id="311" r:id="rId2"/>
    <p:sldId id="357" r:id="rId3"/>
    <p:sldId id="313" r:id="rId4"/>
    <p:sldId id="315" r:id="rId5"/>
    <p:sldId id="317" r:id="rId6"/>
    <p:sldId id="371" r:id="rId7"/>
    <p:sldId id="370" r:id="rId8"/>
    <p:sldId id="316" r:id="rId9"/>
    <p:sldId id="320" r:id="rId10"/>
    <p:sldId id="323" r:id="rId11"/>
    <p:sldId id="322" r:id="rId12"/>
    <p:sldId id="359" r:id="rId13"/>
    <p:sldId id="360" r:id="rId14"/>
    <p:sldId id="341" r:id="rId15"/>
    <p:sldId id="361" r:id="rId16"/>
    <p:sldId id="354" r:id="rId17"/>
    <p:sldId id="326" r:id="rId18"/>
    <p:sldId id="325" r:id="rId19"/>
    <p:sldId id="358" r:id="rId20"/>
    <p:sldId id="329" r:id="rId21"/>
    <p:sldId id="327" r:id="rId22"/>
    <p:sldId id="328" r:id="rId23"/>
    <p:sldId id="333" r:id="rId24"/>
    <p:sldId id="344" r:id="rId25"/>
    <p:sldId id="345" r:id="rId26"/>
    <p:sldId id="346" r:id="rId27"/>
    <p:sldId id="330" r:id="rId28"/>
    <p:sldId id="362" r:id="rId29"/>
    <p:sldId id="363" r:id="rId30"/>
    <p:sldId id="356" r:id="rId31"/>
    <p:sldId id="364" r:id="rId32"/>
    <p:sldId id="335" r:id="rId33"/>
    <p:sldId id="369" r:id="rId34"/>
    <p:sldId id="365" r:id="rId35"/>
    <p:sldId id="366" r:id="rId36"/>
    <p:sldId id="367" r:id="rId37"/>
    <p:sldId id="372" r:id="rId38"/>
  </p:sldIdLst>
  <p:sldSz cx="9144000" cy="6858000" type="screen4x3"/>
  <p:notesSz cx="6858000" cy="9144000"/>
  <p:defaultTextStyle>
    <a:defPPr>
      <a:defRPr lang="es-ES_tradnl"/>
    </a:defPPr>
    <a:lvl1pPr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r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CF3"/>
    <a:srgbClr val="FEDFDD"/>
    <a:srgbClr val="FF8000"/>
    <a:srgbClr val="E0E0E0"/>
    <a:srgbClr val="F7F7F7"/>
    <a:srgbClr val="139B00"/>
    <a:srgbClr val="084D00"/>
    <a:srgbClr val="EF18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6"/>
  </p:normalViewPr>
  <p:slideViewPr>
    <p:cSldViewPr snapToGrid="0">
      <p:cViewPr varScale="1">
        <p:scale>
          <a:sx n="140" d="100"/>
          <a:sy n="140" d="100"/>
        </p:scale>
        <p:origin x="-224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71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fld id="{A5E60247-0A5D-0145-82EF-D672AF2412A7}" type="datetime1">
              <a:rPr lang="en-US"/>
              <a:pPr>
                <a:defRPr/>
              </a:pPr>
              <a:t>3/10/23</a:t>
            </a:fld>
            <a:endParaRPr lang="en-US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fld id="{478A765E-D210-6341-A21F-F7FE665CDE7C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474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A25E5-C23B-5241-A709-7AF53D4D6975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7976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C74DA-B753-3E4D-B865-586AEAC19537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158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CE19-C2F5-DC4E-A90E-71C2836652C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5586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B574-925E-5841-B02B-831DE559AD4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1802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C206A-88F4-DC4E-AB91-D77C25B8E929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5227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5BE90-0FB4-0E45-B4FE-95C862B9747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523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3529F-C58C-F748-9AC1-E74257C18CB3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8599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190A-72F8-D64B-B325-18C5A2EBA35C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793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F5165-7D64-FE46-AAE6-984050B38712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295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131BF-E52F-284A-B68F-B2BAF0393E3E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29025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ACB8B-31AF-F343-BF95-A7ECA7686986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865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i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Times" charset="0"/>
              </a:defRPr>
            </a:lvl1pPr>
          </a:lstStyle>
          <a:p>
            <a:pPr>
              <a:defRPr/>
            </a:pPr>
            <a:fld id="{096C8655-7EA0-7F43-A561-736B3D40C4EB}" type="slidenum">
              <a:rPr lang="es-ES_tradnl"/>
              <a:pPr>
                <a:defRPr/>
              </a:pPr>
              <a:t>‹Nr.›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7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7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7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7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7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2oLhd0l0PI" TargetMode="External"/><Relationship Id="rId4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2.jpeg"/><Relationship Id="rId6" Type="http://schemas.openxmlformats.org/officeDocument/2006/relationships/image" Target="../media/image3.png"/><Relationship Id="rId7" Type="http://schemas.openxmlformats.org/officeDocument/2006/relationships/image" Target="../media/image4.jpeg"/><Relationship Id="rId1" Type="http://schemas.microsoft.com/office/2007/relationships/media" Target="file://localhost/Users/Dom/Movies/GEOLOGY%20movies/Kilauea%20eruption%20sound.mov" TargetMode="External"/><Relationship Id="rId2" Type="http://schemas.openxmlformats.org/officeDocument/2006/relationships/video" Target="file://localhost/Users/Dom/Movies/GEOLOGY%20movies/Kilauea%20eruption%20sound.mov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gif"/><Relationship Id="rId5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" descr="volcano_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81" y="1017049"/>
            <a:ext cx="8069262" cy="575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 bwMode="auto">
          <a:xfrm>
            <a:off x="668867" y="2895600"/>
            <a:ext cx="1422400" cy="26246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71012" name="Text Box 4"/>
          <p:cNvSpPr txBox="1">
            <a:spLocks noChangeArrowheads="1"/>
          </p:cNvSpPr>
          <p:nvPr/>
        </p:nvSpPr>
        <p:spPr bwMode="auto">
          <a:xfrm>
            <a:off x="151568" y="0"/>
            <a:ext cx="572853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ESTRUCTURA GENERAL DE UN VOLC</a:t>
            </a:r>
            <a:r>
              <a:rPr lang="en-US" altLang="ja-JP" sz="2000" b="1" i="0" dirty="0">
                <a:solidFill>
                  <a:srgbClr val="FF0000"/>
                </a:solidFill>
                <a:latin typeface="Helvetica"/>
                <a:cs typeface="Helvetica"/>
              </a:rPr>
              <a:t>AN</a:t>
            </a: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LAVA (</a:t>
            </a:r>
            <a:r>
              <a:rPr lang="en-US" sz="2000" b="1" i="0" dirty="0" err="1">
                <a:solidFill>
                  <a:srgbClr val="FF0000"/>
                </a:solidFill>
                <a:latin typeface="Helvetica"/>
                <a:cs typeface="Helvetica"/>
              </a:rPr>
              <a:t>liquido</a:t>
            </a: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)</a:t>
            </a: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TEFRA (</a:t>
            </a:r>
            <a:r>
              <a:rPr lang="en-US" sz="2000" b="1" i="0" dirty="0" err="1">
                <a:solidFill>
                  <a:srgbClr val="FF0000"/>
                </a:solidFill>
                <a:latin typeface="Helvetica"/>
                <a:cs typeface="Helvetica"/>
              </a:rPr>
              <a:t>piroclastos</a:t>
            </a: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) </a:t>
            </a: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GASES: H</a:t>
            </a:r>
            <a:r>
              <a:rPr lang="en-US" sz="2000" b="1" i="0" baseline="-25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0, CO</a:t>
            </a:r>
            <a:r>
              <a:rPr lang="en-US" sz="2000" b="1" i="0" baseline="-25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, SO</a:t>
            </a:r>
            <a:r>
              <a:rPr lang="en-US" sz="2000" b="1" i="0" baseline="-25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, N2, H</a:t>
            </a:r>
            <a:r>
              <a:rPr lang="en-US" sz="2000" b="1" i="0" baseline="-25000" dirty="0">
                <a:solidFill>
                  <a:srgbClr val="FF0000"/>
                </a:solidFill>
                <a:latin typeface="Helvetica"/>
                <a:cs typeface="Helvetica"/>
              </a:rPr>
              <a:t>2</a:t>
            </a:r>
            <a:r>
              <a:rPr lang="en-US" sz="2000" b="1" i="0" dirty="0">
                <a:solidFill>
                  <a:srgbClr val="FF0000"/>
                </a:solidFill>
                <a:latin typeface="Helvetica"/>
                <a:cs typeface="Helvetica"/>
              </a:rPr>
              <a:t>S....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42102" y="6246213"/>
            <a:ext cx="1870085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1400" b="1" i="0" dirty="0" err="1">
                <a:latin typeface="Helvetica"/>
                <a:cs typeface="Helvetica"/>
              </a:rPr>
              <a:t>Camara</a:t>
            </a:r>
            <a:r>
              <a:rPr lang="en-US" sz="1400" b="1" i="0" dirty="0">
                <a:latin typeface="Helvetica"/>
                <a:cs typeface="Helvetica"/>
              </a:rPr>
              <a:t> </a:t>
            </a:r>
            <a:r>
              <a:rPr lang="en-US" sz="1400" b="1" i="0" dirty="0" err="1">
                <a:latin typeface="Helvetica"/>
                <a:cs typeface="Helvetica"/>
              </a:rPr>
              <a:t>Magmatica</a:t>
            </a:r>
            <a:endParaRPr lang="en-US" sz="1400" b="1" i="0" dirty="0">
              <a:latin typeface="Helvetica"/>
              <a:cs typeface="Helvetica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13034" y="4209980"/>
            <a:ext cx="1802342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1400" dirty="0" err="1">
                <a:latin typeface="Helvetica"/>
                <a:cs typeface="Helvetica"/>
              </a:rPr>
              <a:t>Chimenea central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552804" y="1669982"/>
            <a:ext cx="1112308" cy="31120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sz="1400" b="1" i="0" dirty="0" err="1">
                <a:latin typeface="Helvetica"/>
                <a:cs typeface="Helvetica"/>
              </a:rPr>
              <a:t>Cráter</a:t>
            </a:r>
            <a:endParaRPr lang="en-US" sz="1400" b="1" i="0" dirty="0">
              <a:latin typeface="Helvetica"/>
              <a:cs typeface="Helvetica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705099" y="4165601"/>
            <a:ext cx="118110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US" i="0" dirty="0" err="1">
                <a:latin typeface="Helvetica"/>
                <a:cs typeface="Helvetica"/>
              </a:rPr>
              <a:t>lacolito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6922534" y="2304974"/>
            <a:ext cx="2365386" cy="5847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1600" i="0" dirty="0" err="1">
                <a:latin typeface="Helvetica"/>
                <a:cs typeface="Helvetica"/>
              </a:rPr>
              <a:t>flujo piroclástico / nube ardiente</a:t>
            </a:r>
            <a:endParaRPr lang="en-US" sz="16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cxnSp>
        <p:nvCxnSpPr>
          <p:cNvPr id="16" name="Conector recto 15"/>
          <p:cNvCxnSpPr/>
          <p:nvPr/>
        </p:nvCxnSpPr>
        <p:spPr bwMode="auto">
          <a:xfrm flipH="1" flipV="1">
            <a:off x="5344560" y="3473441"/>
            <a:ext cx="236855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104876" y="3337914"/>
            <a:ext cx="922889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s-ES_tradnl"/>
            </a:defPPr>
            <a:lvl1pPr algn="l">
              <a:defRPr sz="1600" i="0">
                <a:latin typeface="Chalkboard"/>
                <a:cs typeface="Chalkboard"/>
              </a:defRPr>
            </a:lvl1pPr>
          </a:lstStyle>
          <a:p>
            <a:pPr algn="r"/>
            <a:r>
              <a:rPr lang="en-US" dirty="0" err="1">
                <a:latin typeface="Helvetica"/>
                <a:cs typeface="Helvetica"/>
              </a:rPr>
              <a:t>dike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474110" y="4701047"/>
            <a:ext cx="1176888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s-ES_tradnl"/>
            </a:defPPr>
            <a:lvl1pPr algn="l">
              <a:defRPr sz="1600" i="0">
                <a:latin typeface="Chalkboard"/>
                <a:cs typeface="Chalkboard"/>
              </a:defRPr>
            </a:lvl1pPr>
          </a:lstStyle>
          <a:p>
            <a:pPr algn="r"/>
            <a:r>
              <a:rPr lang="en-US" dirty="0" err="1">
                <a:latin typeface="Helvetica"/>
                <a:cs typeface="Helvetica"/>
              </a:rPr>
              <a:t>sil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22" name="Conector recto 21"/>
          <p:cNvCxnSpPr/>
          <p:nvPr/>
        </p:nvCxnSpPr>
        <p:spPr bwMode="auto">
          <a:xfrm flipH="1">
            <a:off x="1693310" y="4868325"/>
            <a:ext cx="10668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7595634" y="3261713"/>
            <a:ext cx="1125033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1400" dirty="0" err="1">
                <a:latin typeface="Helvetica"/>
                <a:cs typeface="Helvetica"/>
              </a:rPr>
              <a:t>Chimenea</a:t>
            </a:r>
          </a:p>
          <a:p>
            <a:pPr algn="l" eaLnBrk="0" hangingPunct="0">
              <a:defRPr/>
            </a:pPr>
            <a:r>
              <a:rPr lang="en-US" sz="1400" dirty="0" err="1">
                <a:latin typeface="Helvetica"/>
                <a:cs typeface="Helvetica"/>
              </a:rPr>
              <a:t>secundaria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355268" y="475987"/>
            <a:ext cx="278873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2000" b="1" dirty="0" err="1">
                <a:solidFill>
                  <a:srgbClr val="FF0000"/>
                </a:solidFill>
                <a:latin typeface="Helvetica"/>
                <a:cs typeface="Helvetica"/>
              </a:rPr>
              <a:t>TEFRA</a:t>
            </a:r>
          </a:p>
          <a:p>
            <a:pPr algn="l" eaLnBrk="0" hangingPunct="0">
              <a:defRPr/>
            </a:pPr>
            <a:r>
              <a:rPr lang="en-US" sz="1600" i="0" dirty="0" err="1">
                <a:latin typeface="Helvetica"/>
                <a:cs typeface="Helvetica"/>
              </a:rPr>
              <a:t>nube piroclastica</a:t>
            </a:r>
            <a:r>
              <a:rPr lang="en-US" sz="1400" b="1" dirty="0" err="1">
                <a:latin typeface="Helvetica"/>
                <a:cs typeface="Helvetica"/>
              </a:rPr>
              <a:t> </a:t>
            </a:r>
          </a:p>
        </p:txBody>
      </p:sp>
      <p:sp>
        <p:nvSpPr>
          <p:cNvPr id="17" name="Rectángulo 16"/>
          <p:cNvSpPr/>
          <p:nvPr/>
        </p:nvSpPr>
        <p:spPr bwMode="auto">
          <a:xfrm>
            <a:off x="6688667" y="1447800"/>
            <a:ext cx="2159000" cy="7789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cxnSp>
        <p:nvCxnSpPr>
          <p:cNvPr id="18" name="Conector recto 17"/>
          <p:cNvCxnSpPr/>
          <p:nvPr/>
        </p:nvCxnSpPr>
        <p:spPr bwMode="auto">
          <a:xfrm flipH="1">
            <a:off x="6428294" y="1143000"/>
            <a:ext cx="91039" cy="23070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0" y="3761248"/>
            <a:ext cx="2124099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solidFill>
                  <a:srgbClr val="FF0000"/>
                </a:solidFill>
                <a:latin typeface="Helvetica"/>
                <a:cs typeface="Helvetica"/>
              </a:rPr>
              <a:t>COLADA DE LAVA</a:t>
            </a:r>
          </a:p>
        </p:txBody>
      </p:sp>
    </p:spTree>
    <p:extLst>
      <p:ext uri="{BB962C8B-B14F-4D97-AF65-F5344CB8AC3E}">
        <p14:creationId xmlns:p14="http://schemas.microsoft.com/office/powerpoint/2010/main" val="742771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pillow1.jpg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24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5" descr="freshpillows.jpg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2716213"/>
            <a:ext cx="4483100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4874709" y="2855384"/>
            <a:ext cx="41946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_tradnl"/>
            </a:defPPr>
            <a:lvl1pPr>
              <a:defRPr sz="1600" i="0">
                <a:solidFill>
                  <a:schemeClr val="bg1"/>
                </a:solidFill>
                <a:latin typeface="Helvetica" charset="0"/>
              </a:defRPr>
            </a:lvl1pPr>
            <a:lvl2pPr marL="742950" indent="-285750">
              <a:defRPr sz="1600">
                <a:latin typeface="Helvetica" charset="0"/>
              </a:defRPr>
            </a:lvl2pPr>
            <a:lvl3pPr marL="1143000" indent="-228600">
              <a:defRPr sz="1600">
                <a:latin typeface="Helvetica" charset="0"/>
              </a:defRPr>
            </a:lvl3pPr>
            <a:lvl4pPr marL="1600200" indent="-228600">
              <a:defRPr sz="1600">
                <a:latin typeface="Helvetica" charset="0"/>
              </a:defRPr>
            </a:lvl4pPr>
            <a:lvl5pPr marL="2057400" indent="-228600">
              <a:defRPr sz="1600">
                <a:latin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latin typeface="Helvetica" charset="0"/>
              </a:defRPr>
            </a:lvl9pPr>
          </a:lstStyle>
          <a:p>
            <a:r>
              <a:rPr lang="es-ES_tradnl"/>
              <a:t>PILLOW LAVA ACTUAL (MEDITERRANEO)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2148477" y="685800"/>
            <a:ext cx="40919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PILLOW LAVA DEL CRETÁCICO (JAPÓN)</a:t>
            </a:r>
          </a:p>
        </p:txBody>
      </p:sp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517525" y="5632450"/>
            <a:ext cx="34194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PILLOW LAVA</a:t>
            </a:r>
          </a:p>
          <a:p>
            <a:r>
              <a:rPr lang="es-ES_tradnl" i="0">
                <a:solidFill>
                  <a:schemeClr val="bg1"/>
                </a:solidFill>
              </a:rPr>
              <a:t>(LAVA ALMOHADILLADA)</a:t>
            </a:r>
          </a:p>
          <a:p>
            <a:r>
              <a:rPr lang="es-ES_tradnl" i="0">
                <a:solidFill>
                  <a:schemeClr val="bg1"/>
                </a:solidFill>
              </a:rPr>
              <a:t>= erupciones basalticas submarinas</a:t>
            </a:r>
          </a:p>
        </p:txBody>
      </p:sp>
    </p:spTree>
    <p:extLst>
      <p:ext uri="{BB962C8B-B14F-4D97-AF65-F5344CB8AC3E}">
        <p14:creationId xmlns:p14="http://schemas.microsoft.com/office/powerpoint/2010/main" val="1390865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/>
          <p:cNvGrpSpPr/>
          <p:nvPr/>
        </p:nvGrpSpPr>
        <p:grpSpPr>
          <a:xfrm>
            <a:off x="1328738" y="63497"/>
            <a:ext cx="6871857" cy="6858000"/>
            <a:chOff x="1328738" y="63497"/>
            <a:chExt cx="6871857" cy="6858000"/>
          </a:xfrm>
        </p:grpSpPr>
        <p:pic>
          <p:nvPicPr>
            <p:cNvPr id="14337" name="Picture 4" descr="Mafic Volcanoe form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8738" y="63497"/>
              <a:ext cx="65055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85" name="Text Box 5"/>
            <p:cNvSpPr txBox="1">
              <a:spLocks noChangeArrowheads="1"/>
            </p:cNvSpPr>
            <p:nvPr/>
          </p:nvSpPr>
          <p:spPr bwMode="auto">
            <a:xfrm>
              <a:off x="5256514" y="375252"/>
              <a:ext cx="2436284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s-ES_tradnl"/>
              </a:defPPr>
              <a:lvl1pPr>
                <a:defRPr sz="1600" b="1">
                  <a:latin typeface="Helvetica"/>
                  <a:cs typeface="Helvetica"/>
                </a:defRPr>
              </a:lvl1pPr>
            </a:lstStyle>
            <a:p>
              <a:r>
                <a:rPr lang="en-US">
                  <a:solidFill>
                    <a:srgbClr val="FF0000"/>
                  </a:solidFill>
                </a:rPr>
                <a:t>CONO PIROCLASTICO</a:t>
              </a:r>
            </a:p>
          </p:txBody>
        </p:sp>
        <p:sp>
          <p:nvSpPr>
            <p:cNvPr id="148486" name="Text Box 6"/>
            <p:cNvSpPr txBox="1">
              <a:spLocks noChangeArrowheads="1"/>
            </p:cNvSpPr>
            <p:nvPr/>
          </p:nvSpPr>
          <p:spPr bwMode="auto">
            <a:xfrm>
              <a:off x="1356672" y="1490660"/>
              <a:ext cx="16387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s-ES_tradnl"/>
              </a:defPPr>
              <a:lvl1pPr>
                <a:defRPr sz="1600" b="1">
                  <a:latin typeface="Helvetica"/>
                  <a:cs typeface="Helvetica"/>
                </a:defRPr>
              </a:lvl1pPr>
            </a:lstStyle>
            <a:p>
              <a:r>
                <a:rPr lang="en-US"/>
                <a:t>colada de lava</a:t>
              </a:r>
            </a:p>
          </p:txBody>
        </p:sp>
        <p:sp>
          <p:nvSpPr>
            <p:cNvPr id="148487" name="Text Box 7"/>
            <p:cNvSpPr txBox="1">
              <a:spLocks noChangeArrowheads="1"/>
            </p:cNvSpPr>
            <p:nvPr/>
          </p:nvSpPr>
          <p:spPr bwMode="auto">
            <a:xfrm>
              <a:off x="2514337" y="3743550"/>
              <a:ext cx="197632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b="1">
                  <a:solidFill>
                    <a:srgbClr val="FF0000"/>
                  </a:solidFill>
                  <a:latin typeface="Helvetica"/>
                  <a:cs typeface="Helvetica"/>
                </a:rPr>
                <a:t>ANILLO DE TOBA</a:t>
              </a:r>
            </a:p>
          </p:txBody>
        </p:sp>
        <p:sp>
          <p:nvSpPr>
            <p:cNvPr id="148488" name="Text Box 8"/>
            <p:cNvSpPr txBox="1">
              <a:spLocks noChangeArrowheads="1"/>
            </p:cNvSpPr>
            <p:nvPr/>
          </p:nvSpPr>
          <p:spPr bwMode="auto">
            <a:xfrm>
              <a:off x="2004433" y="6413951"/>
              <a:ext cx="296126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s-ES_tradnl"/>
              </a:defPPr>
              <a:lvl1pPr>
                <a:defRPr sz="1600" b="1">
                  <a:latin typeface="Helvetica"/>
                  <a:cs typeface="Helvetica"/>
                </a:defRPr>
              </a:lvl1pPr>
            </a:lstStyle>
            <a:p>
              <a:r>
                <a:rPr lang="en-US"/>
                <a:t>lava submarina (pillow lava)</a:t>
              </a:r>
            </a:p>
          </p:txBody>
        </p:sp>
        <p:sp>
          <p:nvSpPr>
            <p:cNvPr id="148490" name="Line 10"/>
            <p:cNvSpPr>
              <a:spLocks noChangeShapeType="1"/>
            </p:cNvSpPr>
            <p:nvPr/>
          </p:nvSpPr>
          <p:spPr bwMode="auto">
            <a:xfrm>
              <a:off x="5595938" y="1401760"/>
              <a:ext cx="1050925" cy="160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148491" name="Text Box 11"/>
            <p:cNvSpPr txBox="1">
              <a:spLocks noChangeArrowheads="1"/>
            </p:cNvSpPr>
            <p:nvPr/>
          </p:nvSpPr>
          <p:spPr bwMode="auto">
            <a:xfrm>
              <a:off x="6539263" y="1356848"/>
              <a:ext cx="166133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s-ES_tradnl"/>
              </a:defPPr>
              <a:lvl1pPr>
                <a:defRPr sz="1600" b="1">
                  <a:latin typeface="Helvetica"/>
                  <a:cs typeface="Helvetica"/>
                </a:defRPr>
              </a:lvl1pPr>
            </a:lstStyle>
            <a:p>
              <a:r>
                <a:rPr lang="en-US" dirty="0" err="1"/>
                <a:t>volc</a:t>
              </a:r>
              <a:r>
                <a:rPr lang="en-US" altLang="ja-JP" dirty="0" err="1"/>
                <a:t>án</a:t>
              </a:r>
              <a:r>
                <a:rPr lang="en-US" altLang="ja-JP" dirty="0"/>
                <a:t> escudo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912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Slide26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4" descr="Slide27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49"/>
          <a:stretch>
            <a:fillRect/>
          </a:stretch>
        </p:blipFill>
        <p:spPr bwMode="auto">
          <a:xfrm>
            <a:off x="5105400" y="1295400"/>
            <a:ext cx="36576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6"/>
          <p:cNvSpPr txBox="1">
            <a:spLocks noChangeArrowheads="1"/>
          </p:cNvSpPr>
          <p:nvPr/>
        </p:nvSpPr>
        <p:spPr bwMode="auto">
          <a:xfrm>
            <a:off x="5410200" y="228600"/>
            <a:ext cx="2470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000" i="0">
                <a:solidFill>
                  <a:srgbClr val="EF1818"/>
                </a:solidFill>
                <a:latin typeface="Verdana" charset="0"/>
              </a:rPr>
              <a:t>Cerro Negro 1968</a:t>
            </a:r>
          </a:p>
          <a:p>
            <a:r>
              <a:rPr lang="es-ES_tradnl" sz="2000" i="0">
                <a:solidFill>
                  <a:srgbClr val="EF1818"/>
                </a:solidFill>
              </a:rPr>
              <a:t>Nicaragua</a:t>
            </a:r>
            <a:endParaRPr lang="es-ES_tradnl" sz="2000" i="0">
              <a:solidFill>
                <a:srgbClr val="EF1818"/>
              </a:solidFill>
              <a:latin typeface="Verdana" charset="0"/>
            </a:endParaRPr>
          </a:p>
        </p:txBody>
      </p:sp>
      <p:pic>
        <p:nvPicPr>
          <p:cNvPr id="17412" name="Picture 6" descr="Cinder Cone on Mauna Kea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4445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03728" y="284540"/>
            <a:ext cx="24362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_tradnl"/>
            </a:defPPr>
            <a:lvl1pPr>
              <a:defRPr sz="1600" b="1">
                <a:latin typeface="Helvetica"/>
                <a:cs typeface="Helvetica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CONO PIROCLASTICO</a:t>
            </a:r>
          </a:p>
        </p:txBody>
      </p:sp>
    </p:spTree>
    <p:extLst>
      <p:ext uri="{BB962C8B-B14F-4D97-AF65-F5344CB8AC3E}">
        <p14:creationId xmlns:p14="http://schemas.microsoft.com/office/powerpoint/2010/main" val="191759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&#10;paricutin.gif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28" y="3960329"/>
            <a:ext cx="3639550" cy="250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989632" y="6048287"/>
            <a:ext cx="636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1944</a:t>
            </a:r>
          </a:p>
        </p:txBody>
      </p:sp>
      <p:sp>
        <p:nvSpPr>
          <p:cNvPr id="19462" name="Text Box 10"/>
          <p:cNvSpPr txBox="1">
            <a:spLocks noChangeArrowheads="1"/>
          </p:cNvSpPr>
          <p:nvPr/>
        </p:nvSpPr>
        <p:spPr bwMode="auto">
          <a:xfrm>
            <a:off x="6046610" y="433612"/>
            <a:ext cx="30973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es-ES_tradnl" i="0"/>
              <a:t>volc</a:t>
            </a:r>
            <a:r>
              <a:rPr lang="es-ES_tradnl" i="0"/>
              <a:t>án </a:t>
            </a:r>
            <a:r>
              <a:rPr lang="es-ES_tradnl" i="0"/>
              <a:t>PARICUTíN, Mexico</a:t>
            </a:r>
          </a:p>
        </p:txBody>
      </p:sp>
      <p:pic>
        <p:nvPicPr>
          <p:cNvPr id="19463" name="Picture 11" descr="Seger_46_day.jpg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211" y="766520"/>
            <a:ext cx="3459518" cy="5168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4503902" y="6088876"/>
            <a:ext cx="362641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800">
                <a:solidFill>
                  <a:srgbClr val="000000"/>
                </a:solidFill>
                <a:latin typeface="Arial"/>
                <a:cs typeface="Arial"/>
              </a:rPr>
              <a:t>La erupci</a:t>
            </a:r>
            <a:r>
              <a:rPr lang="en-US" altLang="ja-JP" sz="1800">
                <a:solidFill>
                  <a:srgbClr val="000000"/>
                </a:solidFill>
                <a:latin typeface="Arial"/>
                <a:cs typeface="Arial"/>
              </a:rPr>
              <a:t>ón comenzó sin indicios previos en un maizal</a:t>
            </a:r>
            <a:endParaRPr lang="en-US" sz="180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145513" y="0"/>
            <a:ext cx="24362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_tradnl"/>
            </a:defPPr>
            <a:lvl1pPr>
              <a:defRPr sz="1600" b="1">
                <a:latin typeface="Helvetica"/>
                <a:cs typeface="Helvetica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CONO PIROCLASTICO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41" y="99786"/>
            <a:ext cx="5364505" cy="358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4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/>
          <p:cNvSpPr txBox="1">
            <a:spLocks noChangeArrowheads="1"/>
          </p:cNvSpPr>
          <p:nvPr/>
        </p:nvSpPr>
        <p:spPr bwMode="auto">
          <a:xfrm>
            <a:off x="215900" y="4341813"/>
            <a:ext cx="3829957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es-ES_tradnl" sz="2400" b="1" i="0" dirty="0">
                <a:solidFill>
                  <a:srgbClr val="EF1818"/>
                </a:solidFill>
                <a:latin typeface="Helvetica"/>
                <a:cs typeface="Helvetica"/>
              </a:rPr>
              <a:t>Anillos de toba</a:t>
            </a:r>
            <a:r>
              <a:rPr lang="es-ES_tradnl" sz="2400" b="1" i="0" dirty="0">
                <a:latin typeface="Helvetica"/>
                <a:cs typeface="Helvetica"/>
              </a:rPr>
              <a:t> </a:t>
            </a:r>
          </a:p>
          <a:p>
            <a:pPr marL="285750" indent="-285750" algn="l">
              <a:buFont typeface="Arial"/>
              <a:buChar char="•"/>
            </a:pPr>
            <a:r>
              <a:rPr lang="es-ES_tradnl" i="0" dirty="0" err="1">
                <a:latin typeface="Helvetica"/>
                <a:cs typeface="Helvetica"/>
              </a:rPr>
              <a:t>E</a:t>
            </a:r>
            <a:r>
              <a:rPr lang="es-ES_tradnl" i="0" dirty="0">
                <a:latin typeface="Helvetica"/>
                <a:cs typeface="Helvetica"/>
              </a:rPr>
              <a:t>rupciones piroclásticas </a:t>
            </a:r>
            <a:r>
              <a:rPr lang="es-ES_tradnl" i="0" dirty="0" err="1">
                <a:latin typeface="Helvetica"/>
                <a:cs typeface="Helvetica"/>
              </a:rPr>
              <a:t>hidro</a:t>
            </a:r>
            <a:r>
              <a:rPr lang="es-ES_tradnl" i="0" dirty="0">
                <a:latin typeface="Helvetica"/>
                <a:cs typeface="Helvetica"/>
              </a:rPr>
              <a:t>-magm</a:t>
            </a:r>
            <a:r>
              <a:rPr lang="es-ES_tradnl" altLang="ja-JP" i="0" dirty="0">
                <a:latin typeface="Helvetica"/>
                <a:cs typeface="Helvetica"/>
              </a:rPr>
              <a:t>áticas (magma en contacto con un </a:t>
            </a:r>
            <a:r>
              <a:rPr lang="es-ES_tradnl" altLang="ja-JP" i="0" dirty="0" err="1">
                <a:latin typeface="Helvetica"/>
                <a:cs typeface="Helvetica"/>
              </a:rPr>
              <a:t>aquifero</a:t>
            </a:r>
            <a:r>
              <a:rPr lang="es-ES_tradnl" altLang="ja-JP" i="0" dirty="0">
                <a:latin typeface="Helvetica"/>
                <a:cs typeface="Helvetica"/>
              </a:rPr>
              <a:t> o lago)</a:t>
            </a:r>
          </a:p>
          <a:p>
            <a:pPr marL="285750" indent="-285750" algn="l">
              <a:buFont typeface="Arial"/>
              <a:buChar char="•"/>
            </a:pPr>
            <a:r>
              <a:rPr lang="es-ES_tradnl" altLang="ja-JP" i="0" dirty="0">
                <a:latin typeface="Helvetica"/>
                <a:cs typeface="Helvetica"/>
              </a:rPr>
              <a:t>Crateres con perfil bajo </a:t>
            </a:r>
            <a:endParaRPr lang="es-ES_tradnl" i="0" dirty="0">
              <a:latin typeface="Helvetica"/>
              <a:cs typeface="Helvetica"/>
            </a:endParaRPr>
          </a:p>
          <a:p>
            <a:pPr algn="l"/>
            <a:endParaRPr lang="es-ES_tradnl" i="0" dirty="0">
              <a:latin typeface="Helvetica"/>
              <a:cs typeface="Helvetica"/>
            </a:endParaRPr>
          </a:p>
          <a:p>
            <a:pPr algn="l"/>
            <a:r>
              <a:rPr lang="es-ES_tradnl" sz="2400" b="1" i="0" dirty="0" err="1">
                <a:solidFill>
                  <a:srgbClr val="EF1818"/>
                </a:solidFill>
                <a:latin typeface="Helvetica"/>
                <a:cs typeface="Helvetica"/>
              </a:rPr>
              <a:t>Maar</a:t>
            </a:r>
            <a:r>
              <a:rPr lang="es-ES_tradnl" i="0" dirty="0">
                <a:latin typeface="Helvetica"/>
                <a:cs typeface="Helvetica"/>
              </a:rPr>
              <a:t> = anillo de toba inundado</a:t>
            </a:r>
          </a:p>
        </p:txBody>
      </p:sp>
      <p:pic>
        <p:nvPicPr>
          <p:cNvPr id="18436" name="Picture 4" descr="Mafic Volcanoe f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219" y="185057"/>
            <a:ext cx="390671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 descr=" Maare.jpg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7" y="137885"/>
            <a:ext cx="5256213" cy="35115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751" y="3329215"/>
            <a:ext cx="5002535" cy="33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1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resumen volcane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1925"/>
            <a:ext cx="8915400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364615" y="789213"/>
            <a:ext cx="22314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</a:rPr>
              <a:t>BRECHA VOLC</a:t>
            </a:r>
            <a:r>
              <a:rPr lang="en-US" altLang="ja-JP" sz="1600">
                <a:solidFill>
                  <a:srgbClr val="FF0000"/>
                </a:solidFill>
                <a:latin typeface="Arial"/>
              </a:rPr>
              <a:t>ÁNICA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103430" name="Text Box 6"/>
          <p:cNvSpPr txBox="1">
            <a:spLocks noChangeArrowheads="1"/>
          </p:cNvSpPr>
          <p:nvPr/>
        </p:nvSpPr>
        <p:spPr bwMode="auto">
          <a:xfrm>
            <a:off x="504372" y="2481489"/>
            <a:ext cx="205377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0000"/>
                </a:solidFill>
              </a:rPr>
              <a:t>COLADA DE LAVA</a:t>
            </a: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715879" y="4472212"/>
            <a:ext cx="13975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FF0000"/>
                </a:solidFill>
              </a:rPr>
              <a:t>PILLOW lava</a:t>
            </a:r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2058800" y="1313546"/>
            <a:ext cx="6052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lava</a:t>
            </a:r>
          </a:p>
        </p:txBody>
      </p:sp>
      <p:sp>
        <p:nvSpPr>
          <p:cNvPr id="103433" name="Text Box 9"/>
          <p:cNvSpPr txBox="1">
            <a:spLocks noChangeArrowheads="1"/>
          </p:cNvSpPr>
          <p:nvPr/>
        </p:nvSpPr>
        <p:spPr bwMode="auto">
          <a:xfrm>
            <a:off x="709484" y="165100"/>
            <a:ext cx="585641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latin typeface="Arial"/>
                <a:cs typeface="Arial"/>
              </a:rPr>
              <a:t>ROCAS  VOLCANICAS, M</a:t>
            </a:r>
            <a:r>
              <a:rPr lang="en-US" sz="2000" i="0">
                <a:latin typeface="Arial"/>
                <a:cs typeface="Arial"/>
              </a:rPr>
              <a:t>Á</a:t>
            </a:r>
            <a:r>
              <a:rPr lang="en-US" sz="2000" i="0">
                <a:latin typeface="Arial"/>
                <a:cs typeface="Arial"/>
              </a:rPr>
              <a:t>FICO / INTERMEDIO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057491" y="2703286"/>
            <a:ext cx="1978727" cy="33855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s-ES_tradnl"/>
            </a:defPPr>
            <a:lvl1pPr>
              <a:defRPr sz="1600">
                <a:solidFill>
                  <a:srgbClr val="FF0000"/>
                </a:solidFill>
              </a:defRPr>
            </a:lvl1pPr>
          </a:lstStyle>
          <a:p>
            <a:r>
              <a:rPr lang="en-US"/>
              <a:t>disyunci</a:t>
            </a:r>
            <a:r>
              <a:rPr lang="en-US" altLang="ja-JP"/>
              <a:t>ón columnar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66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937993" y="1926472"/>
            <a:ext cx="5400793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 eaLnBrk="0" hangingPunct="0">
              <a:defRPr/>
            </a:pPr>
            <a:r>
              <a:rPr lang="en-US" sz="3200" i="0" dirty="0">
                <a:solidFill>
                  <a:srgbClr val="000000"/>
                </a:solidFill>
                <a:latin typeface="Helvetica"/>
                <a:cs typeface="Helvetica"/>
              </a:rPr>
              <a:t>Vulcanismo</a:t>
            </a:r>
            <a:r>
              <a:rPr lang="en-US" sz="3200" i="0" dirty="0">
                <a:solidFill>
                  <a:srgbClr val="000000"/>
                </a:solidFill>
                <a:latin typeface="Helvetica"/>
                <a:cs typeface="Helvetica"/>
              </a:rPr>
              <a:t> de composici</a:t>
            </a:r>
            <a:r>
              <a:rPr lang="en-US" sz="3200" i="0" dirty="0">
                <a:solidFill>
                  <a:srgbClr val="000000"/>
                </a:solidFill>
                <a:latin typeface="Helvetica"/>
                <a:cs typeface="Helvetica"/>
              </a:rPr>
              <a:t>ón intermedio a félsico</a:t>
            </a:r>
            <a:endParaRPr lang="en-US" sz="3200" i="0" dirty="0">
              <a:solidFill>
                <a:srgbClr val="000000"/>
              </a:solidFill>
              <a:latin typeface="Helvetica"/>
              <a:cs typeface="Helvetica"/>
            </a:endParaRP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Estratovolcan</a:t>
            </a: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Caldera volcánica</a:t>
            </a: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  <a:latin typeface="Helvetica"/>
                <a:cs typeface="Helvetica"/>
              </a:rPr>
              <a:t>Domo r</a:t>
            </a:r>
            <a:r>
              <a:rPr lang="en-US" sz="2400" dirty="0" err="1">
                <a:solidFill>
                  <a:srgbClr val="FF0000"/>
                </a:solidFill>
                <a:latin typeface="Helvetica"/>
                <a:cs typeface="Helvetica"/>
              </a:rPr>
              <a:t>iolítico</a:t>
            </a:r>
            <a:endParaRPr lang="en-US" sz="2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INTERMEDIO A FÉLSICO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907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4" descr="stratovolcan sec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 t="6558" r="1612"/>
          <a:stretch/>
        </p:blipFill>
        <p:spPr bwMode="auto">
          <a:xfrm>
            <a:off x="956129" y="3783375"/>
            <a:ext cx="4033157" cy="2976654"/>
          </a:xfrm>
          <a:prstGeom prst="rect">
            <a:avLst/>
          </a:prstGeom>
          <a:noFill/>
          <a:ln w="1270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4300" y="353786"/>
            <a:ext cx="5524500" cy="32978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00700" y="1402443"/>
            <a:ext cx="3098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/>
              <a:buChar char="•"/>
            </a:pPr>
            <a:endParaRPr lang="es-ES_tradnl" sz="2000">
              <a:latin typeface="Helvetica"/>
              <a:cs typeface="Helvetica"/>
            </a:endParaRPr>
          </a:p>
          <a:p>
            <a:pPr algn="l"/>
            <a:r>
              <a:rPr lang="es-ES_tradnl" sz="2000">
                <a:solidFill>
                  <a:srgbClr val="FF0000"/>
                </a:solidFill>
                <a:latin typeface="Helvetica"/>
                <a:cs typeface="Helvetica"/>
              </a:rPr>
              <a:t>Estratovolcán </a:t>
            </a:r>
            <a:r>
              <a:rPr lang="es-ES_tradnl" sz="2000">
                <a:latin typeface="Helvetica"/>
                <a:cs typeface="Helvetica"/>
              </a:rPr>
              <a:t>Alternancias de capas de TEFRA (erupciones explosivas) y LAVA (erupciones efusivas)</a:t>
            </a:r>
          </a:p>
          <a:p>
            <a:pPr marL="342900" indent="-342900" algn="l">
              <a:buFont typeface="Arial"/>
              <a:buChar char="•"/>
            </a:pPr>
            <a:endParaRPr lang="es-ES_tradnl" sz="2000">
              <a:latin typeface="Helvetica"/>
              <a:cs typeface="Helvetica"/>
            </a:endParaRPr>
          </a:p>
          <a:p>
            <a:pPr algn="l"/>
            <a:endParaRPr lang="es-ES_tradnl" sz="2000">
              <a:latin typeface="Helvetica"/>
              <a:cs typeface="Helvetica"/>
            </a:endParaRPr>
          </a:p>
          <a:p>
            <a:pPr algn="l"/>
            <a:r>
              <a:rPr lang="es-ES_tradnl" sz="2000">
                <a:solidFill>
                  <a:srgbClr val="FF0000"/>
                </a:solidFill>
                <a:latin typeface="Helvetica"/>
                <a:cs typeface="Helvetica"/>
              </a:rPr>
              <a:t>Domo riolítico</a:t>
            </a:r>
            <a:r>
              <a:rPr lang="es-ES_tradnl" sz="2000">
                <a:latin typeface="Helvetica"/>
                <a:cs typeface="Helvetica"/>
              </a:rPr>
              <a:t> </a:t>
            </a:r>
          </a:p>
          <a:p>
            <a:pPr algn="l"/>
            <a:r>
              <a:rPr lang="es-ES_tradnl" sz="2000">
                <a:latin typeface="Helvetica"/>
                <a:cs typeface="Helvetica"/>
              </a:rPr>
              <a:t>Extrusión lenta de lava viscosa desgasificada al final de una erupción</a:t>
            </a:r>
          </a:p>
          <a:p>
            <a:pPr marL="342900" indent="-342900" algn="l">
              <a:buFont typeface="Arial"/>
              <a:buChar char="•"/>
            </a:pPr>
            <a:endParaRPr lang="es-ES_tradnl" sz="2000">
              <a:latin typeface="Helvetica"/>
              <a:cs typeface="Helvetica"/>
            </a:endParaRPr>
          </a:p>
          <a:p>
            <a:pPr marL="342900" indent="-342900" algn="l">
              <a:buFont typeface="Arial"/>
              <a:buChar char="•"/>
            </a:pPr>
            <a:endParaRPr lang="es-ES_tradnl" sz="2000">
              <a:latin typeface="Helvetica"/>
              <a:cs typeface="Helvetic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INTERMEDIO A FÉLSICO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  <p:cxnSp>
        <p:nvCxnSpPr>
          <p:cNvPr id="7" name="Conector recto de flecha 6"/>
          <p:cNvCxnSpPr/>
          <p:nvPr/>
        </p:nvCxnSpPr>
        <p:spPr bwMode="auto">
          <a:xfrm flipH="1" flipV="1">
            <a:off x="3592286" y="3909786"/>
            <a:ext cx="1977571" cy="13607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70773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739258"/>
            <a:ext cx="7296150" cy="4861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5689600" y="452438"/>
            <a:ext cx="196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i="0" dirty="0" err="1">
                <a:solidFill>
                  <a:srgbClr val="FF0000"/>
                </a:solidFill>
                <a:latin typeface="Helvetica"/>
                <a:cs typeface="Helvetica"/>
              </a:rPr>
              <a:t>Estratovolcán</a:t>
            </a:r>
            <a:endParaRPr lang="en-US" sz="2000" i="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6978651" y="1862137"/>
            <a:ext cx="198120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i="0" dirty="0">
                <a:latin typeface="Helvetica"/>
                <a:cs typeface="Helvetica"/>
              </a:rPr>
              <a:t>Colima (Mexico)</a:t>
            </a:r>
          </a:p>
        </p:txBody>
      </p:sp>
      <p:pic>
        <p:nvPicPr>
          <p:cNvPr id="5" name="Imagen 4" descr="KAMCHATSKA VOLCANO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9150" cy="348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3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Maly semyachik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0"/>
            <a:ext cx="6858000" cy="6858000"/>
          </a:xfrm>
          <a:prstGeom prst="rect">
            <a:avLst/>
          </a:prstGeom>
        </p:spPr>
      </p:pic>
      <p:pic>
        <p:nvPicPr>
          <p:cNvPr id="2" name="Imagen 1" descr="MALY SEMYACHIK VOLCANO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4500"/>
            <a:ext cx="3884009" cy="26035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CuadroTexto 2"/>
          <p:cNvSpPr txBox="1"/>
          <p:nvPr/>
        </p:nvSpPr>
        <p:spPr>
          <a:xfrm>
            <a:off x="5706534" y="6104467"/>
            <a:ext cx="3268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>
                <a:solidFill>
                  <a:srgbClr val="FFFFFF"/>
                </a:solidFill>
                <a:latin typeface="Helvetica"/>
                <a:cs typeface="Helvetica"/>
              </a:rPr>
              <a:t>Maly- Semyachik</a:t>
            </a:r>
          </a:p>
        </p:txBody>
      </p:sp>
      <p:sp>
        <p:nvSpPr>
          <p:cNvPr id="5" name="Text Box 19"/>
          <p:cNvSpPr txBox="1">
            <a:spLocks noChangeArrowheads="1"/>
          </p:cNvSpPr>
          <p:nvPr/>
        </p:nvSpPr>
        <p:spPr bwMode="auto">
          <a:xfrm>
            <a:off x="156028" y="225652"/>
            <a:ext cx="196215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000" i="0" dirty="0" err="1">
                <a:solidFill>
                  <a:srgbClr val="FF0000"/>
                </a:solidFill>
                <a:latin typeface="Helvetica"/>
                <a:cs typeface="Helvetica"/>
              </a:rPr>
              <a:t>Estratovolcán</a:t>
            </a:r>
            <a:endParaRPr lang="en-US" sz="2000" i="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8912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851026" y="2371558"/>
            <a:ext cx="335597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77800" indent="-177800" algn="l" eaLnBrk="0" hangingPunct="0">
              <a:buFont typeface="Arial"/>
              <a:buChar char="•"/>
              <a:defRPr/>
            </a:pP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Volcán</a:t>
            </a:r>
            <a:r>
              <a:rPr lang="en-US" sz="1800" dirty="0" smtClean="0">
                <a:solidFill>
                  <a:srgbClr val="3366FF"/>
                </a:solidFill>
                <a:latin typeface="Helvetica"/>
                <a:cs typeface="Helvetica"/>
              </a:rPr>
              <a:t> Escudo</a:t>
            </a:r>
          </a:p>
          <a:p>
            <a:pPr marL="177800" indent="-177800" algn="l" eaLnBrk="0" hangingPunct="0">
              <a:buFont typeface="Arial"/>
              <a:buChar char="•"/>
              <a:defRPr/>
            </a:pPr>
            <a:r>
              <a:rPr lang="en-US" sz="1800" dirty="0" err="1">
                <a:solidFill>
                  <a:srgbClr val="3366FF"/>
                </a:solidFill>
                <a:latin typeface="Helvetica"/>
                <a:cs typeface="Helvetica"/>
              </a:rPr>
              <a:t>C</a:t>
            </a: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ono</a:t>
            </a:r>
            <a:r>
              <a:rPr lang="en-US" sz="1800" dirty="0" smtClean="0">
                <a:solidFill>
                  <a:srgbClr val="3366FF"/>
                </a:solidFill>
                <a:latin typeface="Helvetica"/>
                <a:cs typeface="Helvetica"/>
              </a:rPr>
              <a:t> </a:t>
            </a:r>
            <a:r>
              <a:rPr lang="en-US" sz="1800" dirty="0" err="1">
                <a:solidFill>
                  <a:srgbClr val="3366FF"/>
                </a:solidFill>
                <a:latin typeface="Helvetica"/>
                <a:cs typeface="Helvetica"/>
              </a:rPr>
              <a:t>P</a:t>
            </a: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iroclástico</a:t>
            </a:r>
            <a:endParaRPr lang="en-US" sz="1800" dirty="0" smtClean="0">
              <a:solidFill>
                <a:srgbClr val="3366FF"/>
              </a:solidFill>
              <a:latin typeface="Helvetica"/>
              <a:cs typeface="Helvetica"/>
            </a:endParaRPr>
          </a:p>
          <a:p>
            <a:pPr marL="177800" indent="-177800" algn="l">
              <a:buFont typeface="Arial"/>
              <a:buChar char="•"/>
              <a:defRPr/>
            </a:pP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Domo</a:t>
            </a:r>
            <a:r>
              <a:rPr lang="en-US" sz="1800" dirty="0" smtClean="0">
                <a:solidFill>
                  <a:srgbClr val="3366FF"/>
                </a:solidFill>
                <a:latin typeface="Helvetica"/>
                <a:cs typeface="Helvetica"/>
              </a:rPr>
              <a:t> o colada submarina</a:t>
            </a:r>
            <a:endParaRPr lang="en-US" sz="1800" dirty="0">
              <a:solidFill>
                <a:srgbClr val="3366FF"/>
              </a:solidFill>
              <a:latin typeface="Helvetica"/>
              <a:cs typeface="Helvetica"/>
            </a:endParaRPr>
          </a:p>
          <a:p>
            <a:pPr marL="177800" indent="-177800" algn="l">
              <a:buFont typeface="Arial"/>
              <a:buChar char="•"/>
              <a:defRPr/>
            </a:pPr>
            <a:r>
              <a:rPr lang="en-US" sz="1800" dirty="0" err="1">
                <a:solidFill>
                  <a:srgbClr val="3366FF"/>
                </a:solidFill>
                <a:latin typeface="Helvetica"/>
                <a:cs typeface="Helvetica"/>
              </a:rPr>
              <a:t>A</a:t>
            </a: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nillo</a:t>
            </a:r>
            <a:r>
              <a:rPr lang="en-US" sz="1800" dirty="0" smtClean="0">
                <a:solidFill>
                  <a:srgbClr val="3366FF"/>
                </a:solidFill>
                <a:latin typeface="Helvetica"/>
                <a:cs typeface="Helvetica"/>
              </a:rPr>
              <a:t> de </a:t>
            </a:r>
            <a:r>
              <a:rPr lang="en-US" sz="1800" dirty="0">
                <a:solidFill>
                  <a:srgbClr val="3366FF"/>
                </a:solidFill>
                <a:latin typeface="Helvetica"/>
                <a:cs typeface="Helvetica"/>
              </a:rPr>
              <a:t>T</a:t>
            </a:r>
            <a:r>
              <a:rPr lang="en-US" sz="1800" dirty="0" smtClean="0">
                <a:solidFill>
                  <a:srgbClr val="3366FF"/>
                </a:solidFill>
                <a:latin typeface="Helvetica"/>
                <a:cs typeface="Helvetica"/>
              </a:rPr>
              <a:t>oba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074602" y="1379912"/>
            <a:ext cx="28775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0" dirty="0">
                <a:solidFill>
                  <a:srgbClr val="000000"/>
                </a:solidFill>
                <a:latin typeface="Helvetica"/>
                <a:cs typeface="Helvetica"/>
              </a:rPr>
              <a:t>VULCANISMO </a:t>
            </a:r>
          </a:p>
          <a:p>
            <a:pPr algn="ctr"/>
            <a:r>
              <a:rPr lang="en-US" sz="2000" b="1" i="0" dirty="0">
                <a:solidFill>
                  <a:srgbClr val="000000"/>
                </a:solidFill>
                <a:latin typeface="Helvetica"/>
                <a:cs typeface="Helvetica"/>
              </a:rPr>
              <a:t>MÁFICO-INTERMEDIO </a:t>
            </a:r>
          </a:p>
          <a:p>
            <a:endParaRPr lang="es-ES_tradnl" sz="200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332942" y="2449875"/>
            <a:ext cx="365865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77800" indent="-177800" algn="l">
              <a:buFont typeface="Arial"/>
              <a:buChar char="•"/>
              <a:defRPr/>
            </a:pPr>
            <a:r>
              <a:rPr lang="en-US" sz="1800" dirty="0">
                <a:solidFill>
                  <a:srgbClr val="3366FF"/>
                </a:solidFill>
                <a:latin typeface="Helvetica"/>
                <a:cs typeface="Helvetica"/>
              </a:rPr>
              <a:t>Estratovolcan</a:t>
            </a:r>
          </a:p>
          <a:p>
            <a:pPr marL="177800" indent="-177800" algn="l">
              <a:buFont typeface="Arial"/>
              <a:buChar char="•"/>
              <a:defRPr/>
            </a:pPr>
            <a:r>
              <a:rPr lang="en-US" sz="1800" dirty="0">
                <a:solidFill>
                  <a:srgbClr val="3366FF"/>
                </a:solidFill>
                <a:latin typeface="Helvetica"/>
                <a:cs typeface="Helvetica"/>
              </a:rPr>
              <a:t>Caldera volcánica</a:t>
            </a:r>
          </a:p>
          <a:p>
            <a:pPr marL="177800" indent="-177800" algn="l">
              <a:buFont typeface="Arial"/>
              <a:buChar char="•"/>
              <a:defRPr/>
            </a:pPr>
            <a:r>
              <a:rPr lang="en-US" sz="1800" dirty="0">
                <a:solidFill>
                  <a:srgbClr val="3366FF"/>
                </a:solidFill>
                <a:latin typeface="Helvetica"/>
                <a:cs typeface="Helvetica"/>
              </a:rPr>
              <a:t>Domo riolítico</a:t>
            </a:r>
          </a:p>
          <a:p>
            <a:pPr marL="177800" indent="-177800" algn="l">
              <a:buFont typeface="Arial"/>
              <a:buChar char="•"/>
              <a:defRPr/>
            </a:pPr>
            <a:endParaRPr lang="en-US" sz="1800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507043" y="1352390"/>
            <a:ext cx="29776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ES_tradnl"/>
            </a:defPPr>
            <a:lvl1pPr algn="ctr">
              <a:defRPr sz="2000" i="0">
                <a:solidFill>
                  <a:srgbClr val="FF0000"/>
                </a:solidFill>
                <a:latin typeface="Helvetica"/>
                <a:cs typeface="Helvetica"/>
              </a:defRPr>
            </a:lvl1pPr>
          </a:lstStyle>
          <a:p>
            <a:r>
              <a:rPr lang="en-US" b="1" dirty="0">
                <a:solidFill>
                  <a:srgbClr val="000000"/>
                </a:solidFill>
              </a:rPr>
              <a:t>VULCANISMO</a:t>
            </a:r>
          </a:p>
          <a:p>
            <a:r>
              <a:rPr lang="en-US" b="1" dirty="0">
                <a:solidFill>
                  <a:srgbClr val="000000"/>
                </a:solidFill>
              </a:rPr>
              <a:t>INTERMEDIO-FELSICO </a:t>
            </a:r>
          </a:p>
          <a:p>
            <a:endParaRPr lang="es-ES_tradnl" b="1">
              <a:solidFill>
                <a:srgbClr val="000000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0" y="2667891"/>
            <a:ext cx="192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indent="0" algn="l" eaLnBrk="0" hangingPunct="0">
              <a:defRPr/>
            </a:pP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MORFOLOGÍA</a:t>
            </a:r>
          </a:p>
          <a:p>
            <a:pPr marL="0" indent="0" algn="l" eaLnBrk="0" hangingPunct="0">
              <a:defRPr/>
            </a:pPr>
            <a:r>
              <a:rPr lang="en-US" sz="1800" dirty="0" err="1" smtClean="0">
                <a:solidFill>
                  <a:srgbClr val="000000"/>
                </a:solidFill>
                <a:latin typeface="Helvetica"/>
                <a:cs typeface="Helvetica"/>
              </a:rPr>
              <a:t>VOLCANICA</a:t>
            </a:r>
            <a:endParaRPr lang="en-US" sz="18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11" name="Conector recto 10"/>
          <p:cNvCxnSpPr/>
          <p:nvPr/>
        </p:nvCxnSpPr>
        <p:spPr bwMode="auto">
          <a:xfrm>
            <a:off x="1718733" y="1451867"/>
            <a:ext cx="0" cy="39904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Conector recto 13"/>
          <p:cNvCxnSpPr/>
          <p:nvPr/>
        </p:nvCxnSpPr>
        <p:spPr bwMode="auto">
          <a:xfrm>
            <a:off x="143933" y="2230800"/>
            <a:ext cx="87968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ector recto 14"/>
          <p:cNvCxnSpPr/>
          <p:nvPr/>
        </p:nvCxnSpPr>
        <p:spPr bwMode="auto">
          <a:xfrm>
            <a:off x="143933" y="3991867"/>
            <a:ext cx="8796867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1851026" y="4132625"/>
            <a:ext cx="33559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77800" indent="-177800" algn="l" eaLnBrk="0" hangingPunct="0">
              <a:buFont typeface="Arial"/>
              <a:buChar char="•"/>
              <a:defRPr/>
            </a:pP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Erupción Hawaiana </a:t>
            </a:r>
          </a:p>
          <a:p>
            <a:pPr marL="177800" indent="-177800" algn="l" eaLnBrk="0" hangingPunct="0">
              <a:buFont typeface="Arial"/>
              <a:buChar char="•"/>
              <a:defRPr/>
            </a:pP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Erupción Stromboliana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5390093" y="4132625"/>
            <a:ext cx="33559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177800" indent="-177800" algn="l" eaLnBrk="0" hangingPunct="0">
              <a:buFont typeface="Arial"/>
              <a:buChar char="•"/>
              <a:defRPr/>
            </a:pPr>
            <a:r>
              <a:rPr lang="en-US" sz="1800" dirty="0" err="1">
                <a:solidFill>
                  <a:srgbClr val="3366FF"/>
                </a:solidFill>
                <a:latin typeface="Helvetica"/>
                <a:cs typeface="Helvetica"/>
              </a:rPr>
              <a:t>Erupción Pliniana (tefra)</a:t>
            </a:r>
            <a:endParaRPr lang="en-US" sz="1800" dirty="0" err="1" smtClean="0">
              <a:solidFill>
                <a:srgbClr val="3366FF"/>
              </a:solidFill>
              <a:latin typeface="Helvetica"/>
              <a:cs typeface="Helvetica"/>
            </a:endParaRPr>
          </a:p>
          <a:p>
            <a:pPr marL="177800" indent="-177800" algn="l" eaLnBrk="0" hangingPunct="0">
              <a:buFont typeface="Arial"/>
              <a:buChar char="•"/>
              <a:defRPr/>
            </a:pPr>
            <a:r>
              <a:rPr lang="en-US" sz="1800" dirty="0" err="1" smtClean="0">
                <a:solidFill>
                  <a:srgbClr val="3366FF"/>
                </a:solidFill>
                <a:latin typeface="Helvetica"/>
                <a:cs typeface="Helvetica"/>
              </a:rPr>
              <a:t>Nubes ardientes</a:t>
            </a:r>
            <a:endParaRPr lang="en-US" sz="1800" dirty="0" smtClean="0">
              <a:solidFill>
                <a:srgbClr val="3366FF"/>
              </a:solidFill>
              <a:latin typeface="Helvetica"/>
              <a:cs typeface="Helvetic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4400534"/>
            <a:ext cx="19251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90500" indent="-190500"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marL="0" indent="0" algn="l" eaLnBrk="0" hangingPunct="0">
              <a:defRPr/>
            </a:pPr>
            <a:r>
              <a:rPr lang="en-US" sz="1800" dirty="0" err="1">
                <a:solidFill>
                  <a:srgbClr val="000000"/>
                </a:solidFill>
                <a:latin typeface="Helvetica"/>
                <a:cs typeface="Helvetica"/>
              </a:rPr>
              <a:t>TIPO DE ERUPCIONES</a:t>
            </a:r>
            <a:endParaRPr lang="en-US" sz="1800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cxnSp>
        <p:nvCxnSpPr>
          <p:cNvPr id="20" name="Conector recto 19"/>
          <p:cNvCxnSpPr/>
          <p:nvPr/>
        </p:nvCxnSpPr>
        <p:spPr bwMode="auto">
          <a:xfrm>
            <a:off x="5191671" y="1451867"/>
            <a:ext cx="0" cy="39904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286714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1181100"/>
            <a:ext cx="6908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19"/>
          <p:cNvSpPr txBox="1">
            <a:spLocks noChangeArrowheads="1"/>
          </p:cNvSpPr>
          <p:nvPr/>
        </p:nvSpPr>
        <p:spPr bwMode="auto">
          <a:xfrm>
            <a:off x="854129" y="5894388"/>
            <a:ext cx="721195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 i="0" dirty="0">
                <a:solidFill>
                  <a:srgbClr val="FF0000"/>
                </a:solidFill>
                <a:latin typeface="Helvetica"/>
                <a:cs typeface="Helvetica"/>
              </a:rPr>
              <a:t>Domo </a:t>
            </a:r>
            <a:r>
              <a:rPr lang="en-US" sz="2000" i="0" dirty="0" err="1">
                <a:solidFill>
                  <a:srgbClr val="FF0000"/>
                </a:solidFill>
                <a:latin typeface="Helvetica"/>
                <a:cs typeface="Helvetica"/>
              </a:rPr>
              <a:t>riolítico</a:t>
            </a:r>
            <a:r>
              <a:rPr lang="en-US" sz="2000" i="0" dirty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  <a:r>
              <a:rPr lang="en-US" sz="2000" i="0" dirty="0">
                <a:latin typeface="Helvetica"/>
                <a:cs typeface="Helvetica"/>
              </a:rPr>
              <a:t>(</a:t>
            </a:r>
            <a:r>
              <a:rPr lang="en-US" sz="2000" i="0" dirty="0" err="1">
                <a:latin typeface="Helvetica"/>
                <a:cs typeface="Helvetica"/>
              </a:rPr>
              <a:t>felsico</a:t>
            </a:r>
            <a:r>
              <a:rPr lang="en-US" sz="2000" i="0" dirty="0">
                <a:latin typeface="Helvetica"/>
                <a:cs typeface="Helvetica"/>
              </a:rPr>
              <a:t>) del </a:t>
            </a:r>
            <a:r>
              <a:rPr lang="en-US" sz="2000" i="0" dirty="0" err="1">
                <a:latin typeface="Helvetica"/>
                <a:cs typeface="Helvetica"/>
              </a:rPr>
              <a:t>estratrovolcán</a:t>
            </a:r>
            <a:r>
              <a:rPr lang="en-US" sz="2000" i="0" dirty="0">
                <a:latin typeface="Helvetica"/>
                <a:cs typeface="Helvetica"/>
              </a:rPr>
              <a:t> </a:t>
            </a:r>
            <a:r>
              <a:rPr lang="en-US" sz="2000" i="0" dirty="0" err="1">
                <a:latin typeface="Helvetica"/>
                <a:cs typeface="Helvetica"/>
              </a:rPr>
              <a:t>Novarupta</a:t>
            </a:r>
            <a:r>
              <a:rPr lang="en-US" sz="2000" i="0" dirty="0">
                <a:latin typeface="Helvetica"/>
                <a:cs typeface="Helvetica"/>
              </a:rPr>
              <a:t> (</a:t>
            </a:r>
            <a:r>
              <a:rPr lang="en-US" sz="2000" i="0" dirty="0" err="1">
                <a:latin typeface="Helvetica"/>
                <a:cs typeface="Helvetica"/>
              </a:rPr>
              <a:t>Aslaska</a:t>
            </a:r>
            <a:r>
              <a:rPr lang="en-US" sz="2000" i="0" dirty="0">
                <a:latin typeface="Helvetica"/>
                <a:cs typeface="Helvetica"/>
              </a:rPr>
              <a:t>)</a:t>
            </a:r>
          </a:p>
          <a:p>
            <a:pPr algn="l" eaLnBrk="0" hangingPunct="0">
              <a:defRPr/>
            </a:pPr>
            <a:r>
              <a:rPr lang="en-US" sz="2000" i="0" dirty="0" err="1">
                <a:latin typeface="Helvetica"/>
                <a:cs typeface="Helvetica"/>
              </a:rPr>
              <a:t>formado</a:t>
            </a:r>
            <a:r>
              <a:rPr lang="en-US" sz="2000" i="0" dirty="0">
                <a:latin typeface="Helvetica"/>
                <a:cs typeface="Helvetica"/>
              </a:rPr>
              <a:t> </a:t>
            </a:r>
            <a:r>
              <a:rPr lang="en-US" sz="2000" i="0" dirty="0" err="1">
                <a:latin typeface="Helvetica"/>
                <a:cs typeface="Helvetica"/>
              </a:rPr>
              <a:t>tras</a:t>
            </a:r>
            <a:r>
              <a:rPr lang="en-US" sz="2000" i="0" dirty="0">
                <a:latin typeface="Helvetica"/>
                <a:cs typeface="Helvetica"/>
              </a:rPr>
              <a:t> la </a:t>
            </a:r>
            <a:r>
              <a:rPr lang="en-US" sz="2000" i="0" dirty="0" err="1">
                <a:latin typeface="Helvetica"/>
                <a:cs typeface="Helvetica"/>
              </a:rPr>
              <a:t>erupción</a:t>
            </a:r>
            <a:r>
              <a:rPr lang="en-US" sz="2000" i="0" dirty="0">
                <a:latin typeface="Helvetica"/>
                <a:cs typeface="Helvetica"/>
              </a:rPr>
              <a:t> de 1912 (la mas </a:t>
            </a:r>
            <a:r>
              <a:rPr lang="en-US" sz="2000" i="0" dirty="0" err="1">
                <a:latin typeface="Helvetica"/>
                <a:cs typeface="Helvetica"/>
              </a:rPr>
              <a:t>fuerte</a:t>
            </a:r>
            <a:r>
              <a:rPr lang="en-US" sz="2000" i="0" dirty="0">
                <a:latin typeface="Helvetica"/>
                <a:cs typeface="Helvetica"/>
              </a:rPr>
              <a:t> del </a:t>
            </a:r>
            <a:r>
              <a:rPr lang="en-US" sz="2000" i="0" dirty="0" err="1">
                <a:latin typeface="Helvetica"/>
                <a:cs typeface="Helvetica"/>
              </a:rPr>
              <a:t>siglo</a:t>
            </a:r>
            <a:r>
              <a:rPr lang="en-US" sz="2000" i="0" dirty="0">
                <a:latin typeface="Helvetica"/>
                <a:cs typeface="Helvetica"/>
              </a:rPr>
              <a:t> XX)</a:t>
            </a:r>
          </a:p>
        </p:txBody>
      </p:sp>
    </p:spTree>
    <p:extLst>
      <p:ext uri="{BB962C8B-B14F-4D97-AF65-F5344CB8AC3E}">
        <p14:creationId xmlns:p14="http://schemas.microsoft.com/office/powerpoint/2010/main" val="110796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5" descr="Pinatubo91_eruption_p#8C35B.jpg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961574"/>
            <a:ext cx="6477000" cy="43402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6"/>
          <p:cNvSpPr txBox="1">
            <a:spLocks noChangeArrowheads="1"/>
          </p:cNvSpPr>
          <p:nvPr/>
        </p:nvSpPr>
        <p:spPr bwMode="auto">
          <a:xfrm>
            <a:off x="3708400" y="5387524"/>
            <a:ext cx="525780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buSzPct val="150000"/>
            </a:pPr>
            <a:r>
              <a:rPr lang="es-ES_tradnl" i="0">
                <a:latin typeface="Helvetica"/>
                <a:cs typeface="Helvetica"/>
              </a:rPr>
              <a:t> </a:t>
            </a:r>
            <a:r>
              <a:rPr lang="es-ES_tradnl" i="0" u="sng">
                <a:latin typeface="Helvetica"/>
                <a:cs typeface="Helvetica"/>
              </a:rPr>
              <a:t>MONTE PINATUBO</a:t>
            </a:r>
            <a:r>
              <a:rPr lang="es-ES_tradnl" i="0">
                <a:latin typeface="Helvetica"/>
                <a:cs typeface="Helvetica"/>
              </a:rPr>
              <a:t> - 1990</a:t>
            </a:r>
          </a:p>
          <a:p>
            <a:pPr>
              <a:buSzPct val="150000"/>
            </a:pPr>
            <a:r>
              <a:rPr lang="es-ES_tradnl" i="0">
                <a:latin typeface="Helvetica"/>
                <a:cs typeface="Helvetica"/>
              </a:rPr>
              <a:t> 2ª erupción mas fuerte del siglo XX</a:t>
            </a:r>
          </a:p>
          <a:p>
            <a:pPr>
              <a:buSzPct val="150000"/>
            </a:pPr>
            <a:r>
              <a:rPr lang="es-ES_tradnl" i="0">
                <a:latin typeface="Helvetica"/>
                <a:cs typeface="Helvetica"/>
              </a:rPr>
              <a:t> 6 km3 de tefra expulsado</a:t>
            </a:r>
          </a:p>
          <a:p>
            <a:pPr>
              <a:buSzPct val="150000"/>
            </a:pPr>
            <a:r>
              <a:rPr lang="es-ES_tradnl" i="0">
                <a:latin typeface="Helvetica"/>
                <a:cs typeface="Helvetica"/>
              </a:rPr>
              <a:t>300 victimas a pesar de evacuación masiva de la población antes de la erupci</a:t>
            </a:r>
            <a:r>
              <a:rPr lang="es-ES_tradnl" altLang="ja-JP" i="0">
                <a:latin typeface="Helvetica"/>
                <a:cs typeface="Helvetica"/>
              </a:rPr>
              <a:t>ón</a:t>
            </a:r>
            <a:r>
              <a:rPr lang="es-ES_tradnl" i="0">
                <a:latin typeface="Helvetica"/>
                <a:cs typeface="Helvetica"/>
              </a:rPr>
              <a:t> </a:t>
            </a:r>
          </a:p>
        </p:txBody>
      </p:sp>
      <p:grpSp>
        <p:nvGrpSpPr>
          <p:cNvPr id="24579" name="Group 18"/>
          <p:cNvGrpSpPr>
            <a:grpSpLocks/>
          </p:cNvGrpSpPr>
          <p:nvPr/>
        </p:nvGrpSpPr>
        <p:grpSpPr bwMode="auto">
          <a:xfrm>
            <a:off x="-4763" y="936174"/>
            <a:ext cx="2595563" cy="5562600"/>
            <a:chOff x="-3" y="624"/>
            <a:chExt cx="1635" cy="3504"/>
          </a:xfrm>
        </p:grpSpPr>
        <p:pic>
          <p:nvPicPr>
            <p:cNvPr id="24583" name="Picture 4" descr="map_philippines_volcanoes.gif                                  0003782BMacintosh HD                   BCEA89E4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" y="624"/>
              <a:ext cx="1635" cy="3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7" name="Freeform 5"/>
            <p:cNvSpPr>
              <a:spLocks/>
            </p:cNvSpPr>
            <p:nvPr/>
          </p:nvSpPr>
          <p:spPr bwMode="auto">
            <a:xfrm>
              <a:off x="864" y="2160"/>
              <a:ext cx="720" cy="1488"/>
            </a:xfrm>
            <a:custGeom>
              <a:avLst/>
              <a:gdLst>
                <a:gd name="T0" fmla="*/ 720 w 720"/>
                <a:gd name="T1" fmla="*/ 1488 h 1488"/>
                <a:gd name="T2" fmla="*/ 672 w 720"/>
                <a:gd name="T3" fmla="*/ 768 h 1488"/>
                <a:gd name="T4" fmla="*/ 576 w 720"/>
                <a:gd name="T5" fmla="*/ 384 h 1488"/>
                <a:gd name="T6" fmla="*/ 528 w 720"/>
                <a:gd name="T7" fmla="*/ 288 h 1488"/>
                <a:gd name="T8" fmla="*/ 336 w 720"/>
                <a:gd name="T9" fmla="*/ 96 h 1488"/>
                <a:gd name="T10" fmla="*/ 192 w 720"/>
                <a:gd name="T11" fmla="*/ 0 h 1488"/>
                <a:gd name="T12" fmla="*/ 0 w 720"/>
                <a:gd name="T13" fmla="*/ 4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0" h="1488">
                  <a:moveTo>
                    <a:pt x="720" y="1488"/>
                  </a:moveTo>
                  <a:cubicBezTo>
                    <a:pt x="708" y="1220"/>
                    <a:pt x="696" y="952"/>
                    <a:pt x="672" y="768"/>
                  </a:cubicBezTo>
                  <a:cubicBezTo>
                    <a:pt x="648" y="584"/>
                    <a:pt x="600" y="464"/>
                    <a:pt x="576" y="384"/>
                  </a:cubicBezTo>
                  <a:cubicBezTo>
                    <a:pt x="552" y="304"/>
                    <a:pt x="568" y="336"/>
                    <a:pt x="528" y="288"/>
                  </a:cubicBezTo>
                  <a:cubicBezTo>
                    <a:pt x="488" y="240"/>
                    <a:pt x="392" y="144"/>
                    <a:pt x="336" y="96"/>
                  </a:cubicBezTo>
                  <a:cubicBezTo>
                    <a:pt x="280" y="48"/>
                    <a:pt x="248" y="8"/>
                    <a:pt x="192" y="0"/>
                  </a:cubicBezTo>
                  <a:lnTo>
                    <a:pt x="0" y="48"/>
                  </a:ln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798" name="Freeform 6"/>
            <p:cNvSpPr>
              <a:spLocks/>
            </p:cNvSpPr>
            <p:nvPr/>
          </p:nvSpPr>
          <p:spPr bwMode="auto">
            <a:xfrm>
              <a:off x="424" y="1104"/>
              <a:ext cx="376" cy="1264"/>
            </a:xfrm>
            <a:custGeom>
              <a:avLst/>
              <a:gdLst>
                <a:gd name="T0" fmla="*/ 200 w 376"/>
                <a:gd name="T1" fmla="*/ 1248 h 1264"/>
                <a:gd name="T2" fmla="*/ 104 w 376"/>
                <a:gd name="T3" fmla="*/ 1200 h 1264"/>
                <a:gd name="T4" fmla="*/ 56 w 376"/>
                <a:gd name="T5" fmla="*/ 864 h 1264"/>
                <a:gd name="T6" fmla="*/ 8 w 376"/>
                <a:gd name="T7" fmla="*/ 672 h 1264"/>
                <a:gd name="T8" fmla="*/ 104 w 376"/>
                <a:gd name="T9" fmla="*/ 384 h 1264"/>
                <a:gd name="T10" fmla="*/ 344 w 376"/>
                <a:gd name="T11" fmla="*/ 192 h 1264"/>
                <a:gd name="T12" fmla="*/ 296 w 376"/>
                <a:gd name="T13" fmla="*/ 48 h 1264"/>
                <a:gd name="T14" fmla="*/ 200 w 376"/>
                <a:gd name="T15" fmla="*/ 0 h 1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6" h="1264">
                  <a:moveTo>
                    <a:pt x="200" y="1248"/>
                  </a:moveTo>
                  <a:cubicBezTo>
                    <a:pt x="164" y="1256"/>
                    <a:pt x="128" y="1264"/>
                    <a:pt x="104" y="1200"/>
                  </a:cubicBezTo>
                  <a:cubicBezTo>
                    <a:pt x="80" y="1136"/>
                    <a:pt x="72" y="952"/>
                    <a:pt x="56" y="864"/>
                  </a:cubicBezTo>
                  <a:cubicBezTo>
                    <a:pt x="40" y="776"/>
                    <a:pt x="0" y="752"/>
                    <a:pt x="8" y="672"/>
                  </a:cubicBezTo>
                  <a:cubicBezTo>
                    <a:pt x="16" y="592"/>
                    <a:pt x="48" y="464"/>
                    <a:pt x="104" y="384"/>
                  </a:cubicBezTo>
                  <a:cubicBezTo>
                    <a:pt x="160" y="304"/>
                    <a:pt x="312" y="248"/>
                    <a:pt x="344" y="192"/>
                  </a:cubicBezTo>
                  <a:cubicBezTo>
                    <a:pt x="376" y="136"/>
                    <a:pt x="320" y="80"/>
                    <a:pt x="296" y="48"/>
                  </a:cubicBezTo>
                  <a:cubicBezTo>
                    <a:pt x="272" y="16"/>
                    <a:pt x="236" y="8"/>
                    <a:pt x="200" y="0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auto">
            <a:xfrm>
              <a:off x="480" y="1584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48 w 48"/>
                <a:gd name="T3" fmla="*/ 48 h 48"/>
                <a:gd name="T4" fmla="*/ 0 w 48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48">
                  <a:moveTo>
                    <a:pt x="0" y="0"/>
                  </a:moveTo>
                  <a:lnTo>
                    <a:pt x="48" y="48"/>
                  </a:lnTo>
                  <a:lnTo>
                    <a:pt x="0" y="48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auto">
            <a:xfrm>
              <a:off x="1432" y="2856"/>
              <a:ext cx="96" cy="76"/>
            </a:xfrm>
            <a:custGeom>
              <a:avLst/>
              <a:gdLst>
                <a:gd name="T0" fmla="*/ 80 w 96"/>
                <a:gd name="T1" fmla="*/ 0 h 76"/>
                <a:gd name="T2" fmla="*/ 0 w 96"/>
                <a:gd name="T3" fmla="*/ 52 h 76"/>
                <a:gd name="T4" fmla="*/ 96 w 96"/>
                <a:gd name="T5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76">
                  <a:moveTo>
                    <a:pt x="80" y="0"/>
                  </a:moveTo>
                  <a:lnTo>
                    <a:pt x="0" y="52"/>
                  </a:lnTo>
                  <a:lnTo>
                    <a:pt x="96" y="76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804" name="Freeform 12"/>
            <p:cNvSpPr>
              <a:spLocks/>
            </p:cNvSpPr>
            <p:nvPr/>
          </p:nvSpPr>
          <p:spPr bwMode="auto">
            <a:xfrm>
              <a:off x="484" y="1968"/>
              <a:ext cx="64" cy="48"/>
            </a:xfrm>
            <a:custGeom>
              <a:avLst/>
              <a:gdLst>
                <a:gd name="T0" fmla="*/ 0 w 64"/>
                <a:gd name="T1" fmla="*/ 0 h 48"/>
                <a:gd name="T2" fmla="*/ 64 w 64"/>
                <a:gd name="T3" fmla="*/ 24 h 48"/>
                <a:gd name="T4" fmla="*/ 16 w 64"/>
                <a:gd name="T5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48">
                  <a:moveTo>
                    <a:pt x="0" y="0"/>
                  </a:moveTo>
                  <a:lnTo>
                    <a:pt x="64" y="24"/>
                  </a:lnTo>
                  <a:lnTo>
                    <a:pt x="16" y="48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805" name="Freeform 13"/>
            <p:cNvSpPr>
              <a:spLocks/>
            </p:cNvSpPr>
            <p:nvPr/>
          </p:nvSpPr>
          <p:spPr bwMode="auto">
            <a:xfrm>
              <a:off x="1100" y="2212"/>
              <a:ext cx="84" cy="72"/>
            </a:xfrm>
            <a:custGeom>
              <a:avLst/>
              <a:gdLst>
                <a:gd name="T0" fmla="*/ 28 w 84"/>
                <a:gd name="T1" fmla="*/ 0 h 72"/>
                <a:gd name="T2" fmla="*/ 0 w 84"/>
                <a:gd name="T3" fmla="*/ 72 h 72"/>
                <a:gd name="T4" fmla="*/ 84 w 84"/>
                <a:gd name="T5" fmla="*/ 4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72">
                  <a:moveTo>
                    <a:pt x="28" y="0"/>
                  </a:moveTo>
                  <a:lnTo>
                    <a:pt x="0" y="72"/>
                  </a:lnTo>
                  <a:lnTo>
                    <a:pt x="84" y="44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806" name="Freeform 14"/>
            <p:cNvSpPr>
              <a:spLocks/>
            </p:cNvSpPr>
            <p:nvPr/>
          </p:nvSpPr>
          <p:spPr bwMode="auto">
            <a:xfrm>
              <a:off x="1492" y="3380"/>
              <a:ext cx="76" cy="60"/>
            </a:xfrm>
            <a:custGeom>
              <a:avLst/>
              <a:gdLst>
                <a:gd name="T0" fmla="*/ 68 w 76"/>
                <a:gd name="T1" fmla="*/ 0 h 60"/>
                <a:gd name="T2" fmla="*/ 0 w 76"/>
                <a:gd name="T3" fmla="*/ 36 h 60"/>
                <a:gd name="T4" fmla="*/ 76 w 76"/>
                <a:gd name="T5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6" h="60">
                  <a:moveTo>
                    <a:pt x="68" y="0"/>
                  </a:moveTo>
                  <a:lnTo>
                    <a:pt x="0" y="36"/>
                  </a:lnTo>
                  <a:lnTo>
                    <a:pt x="76" y="60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807" name="Freeform 15"/>
            <p:cNvSpPr>
              <a:spLocks/>
            </p:cNvSpPr>
            <p:nvPr/>
          </p:nvSpPr>
          <p:spPr bwMode="auto">
            <a:xfrm>
              <a:off x="772" y="1216"/>
              <a:ext cx="64" cy="56"/>
            </a:xfrm>
            <a:custGeom>
              <a:avLst/>
              <a:gdLst>
                <a:gd name="T0" fmla="*/ 4 w 64"/>
                <a:gd name="T1" fmla="*/ 0 h 56"/>
                <a:gd name="T2" fmla="*/ 64 w 64"/>
                <a:gd name="T3" fmla="*/ 16 h 56"/>
                <a:gd name="T4" fmla="*/ 0 w 64"/>
                <a:gd name="T5" fmla="*/ 5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" h="56">
                  <a:moveTo>
                    <a:pt x="4" y="0"/>
                  </a:moveTo>
                  <a:lnTo>
                    <a:pt x="64" y="16"/>
                  </a:lnTo>
                  <a:lnTo>
                    <a:pt x="0" y="56"/>
                  </a:ln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hangingPunct="0">
                <a:defRPr/>
              </a:pPr>
              <a:endParaRPr lang="es-ES">
                <a:latin typeface="Helvetica"/>
                <a:cs typeface="Helvetica"/>
              </a:endParaRPr>
            </a:p>
          </p:txBody>
        </p:sp>
        <p:sp>
          <p:nvSpPr>
            <p:cNvPr id="33808" name="Text Box 16"/>
            <p:cNvSpPr txBox="1">
              <a:spLocks noChangeArrowheads="1"/>
            </p:cNvSpPr>
            <p:nvPr/>
          </p:nvSpPr>
          <p:spPr bwMode="auto">
            <a:xfrm>
              <a:off x="843" y="1436"/>
              <a:ext cx="77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Helvetica"/>
                  <a:cs typeface="Helvetica"/>
                </a:rPr>
                <a:t>placa</a:t>
              </a:r>
            </a:p>
            <a:p>
              <a:pPr eaLnBrk="0" hangingPunct="0">
                <a:defRPr/>
              </a:pPr>
              <a:r>
                <a:rPr lang="en-US">
                  <a:latin typeface="Helvetica"/>
                  <a:cs typeface="Helvetica"/>
                </a:rPr>
                <a:t>Filipina</a:t>
              </a:r>
            </a:p>
          </p:txBody>
        </p:sp>
        <p:sp>
          <p:nvSpPr>
            <p:cNvPr id="33809" name="Text Box 17"/>
            <p:cNvSpPr txBox="1">
              <a:spLocks noChangeArrowheads="1"/>
            </p:cNvSpPr>
            <p:nvPr/>
          </p:nvSpPr>
          <p:spPr bwMode="auto">
            <a:xfrm>
              <a:off x="202" y="2834"/>
              <a:ext cx="1129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>
                  <a:latin typeface="Helvetica"/>
                  <a:cs typeface="Helvetica"/>
                </a:rPr>
                <a:t>placa</a:t>
              </a:r>
            </a:p>
            <a:p>
              <a:pPr eaLnBrk="0" hangingPunct="0">
                <a:defRPr/>
              </a:pPr>
              <a:r>
                <a:rPr lang="en-US">
                  <a:latin typeface="Helvetica"/>
                  <a:cs typeface="Helvetica"/>
                </a:rPr>
                <a:t>Eurasiatica</a:t>
              </a:r>
            </a:p>
          </p:txBody>
        </p:sp>
      </p:grpSp>
      <p:sp>
        <p:nvSpPr>
          <p:cNvPr id="24582" name="CuadroTexto 1"/>
          <p:cNvSpPr txBox="1">
            <a:spLocks noChangeArrowheads="1"/>
          </p:cNvSpPr>
          <p:nvPr/>
        </p:nvSpPr>
        <p:spPr bwMode="auto">
          <a:xfrm>
            <a:off x="414866" y="336242"/>
            <a:ext cx="864023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es-ES_tradnl" sz="2000" dirty="0">
                <a:solidFill>
                  <a:srgbClr val="FF0000"/>
                </a:solidFill>
                <a:latin typeface="Helvetica"/>
                <a:cs typeface="Helvetica"/>
              </a:rPr>
              <a:t>Erupción PLINIANA: </a:t>
            </a:r>
            <a:r>
              <a:rPr lang="es-ES_tradnl" sz="2000" i="0" dirty="0">
                <a:latin typeface="Helvetica"/>
                <a:cs typeface="Helvetica"/>
              </a:rPr>
              <a:t>columna piroclástica alcanzando varios km de altura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-154214" y="-18142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INTERMEDIO A FÉLSICO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28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Pinatubo91_ash_deposi#8C385.jpg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78213"/>
            <a:ext cx="4876800" cy="32273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4" descr="Slide56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48063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" descr="pumi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7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6" descr="Pinatubo91_children_o#8C38B.jpg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572000" cy="30257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3596785" y="3321050"/>
            <a:ext cx="1838815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3600" b="1" dirty="0">
                <a:solidFill>
                  <a:srgbClr val="FF0000"/>
                </a:solidFill>
                <a:latin typeface="Helvetica"/>
                <a:cs typeface="Helvetica"/>
              </a:rPr>
              <a:t>TEFRA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278292" y="4377646"/>
            <a:ext cx="26909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rgbClr val="FFFFFF"/>
                </a:solidFill>
                <a:latin typeface="Helvetica"/>
                <a:cs typeface="Helvetica"/>
              </a:rPr>
              <a:t>ceniza volc</a:t>
            </a:r>
            <a:r>
              <a:rPr lang="en-US" altLang="ja-JP" b="1">
                <a:solidFill>
                  <a:srgbClr val="FFFFFF"/>
                </a:solidFill>
                <a:latin typeface="Helvetica"/>
                <a:cs typeface="Helvetica"/>
              </a:rPr>
              <a:t>ánica</a:t>
            </a:r>
            <a:endParaRPr lang="en-US" b="1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362034" y="915988"/>
            <a:ext cx="224547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b="1">
                <a:solidFill>
                  <a:schemeClr val="bg1"/>
                </a:solidFill>
                <a:latin typeface="Helvetica"/>
                <a:cs typeface="Helvetica"/>
              </a:rPr>
              <a:t>piedra pomez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154214" y="-18142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INTERMEDIO A FÉLSICO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4109357" y="4299857"/>
            <a:ext cx="1660072" cy="45357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714132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tobas de cabo de gata                                          0009F48D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57200"/>
            <a:ext cx="784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1508125" y="6089650"/>
            <a:ext cx="30083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latin typeface="Helvetica"/>
                <a:cs typeface="Helvetica"/>
              </a:rPr>
              <a:t>Toba volcanica (Cabo de Gata)</a:t>
            </a:r>
          </a:p>
          <a:p>
            <a:r>
              <a:rPr lang="es-ES_tradnl" i="0">
                <a:latin typeface="Helvetica"/>
                <a:cs typeface="Helvetica"/>
              </a:rPr>
              <a:t>TEFRA litificada</a:t>
            </a:r>
          </a:p>
        </p:txBody>
      </p:sp>
      <p:sp>
        <p:nvSpPr>
          <p:cNvPr id="46084" name="Line 4"/>
          <p:cNvSpPr>
            <a:spLocks noChangeShapeType="1"/>
          </p:cNvSpPr>
          <p:nvPr/>
        </p:nvSpPr>
        <p:spPr bwMode="auto">
          <a:xfrm>
            <a:off x="6773863" y="2413000"/>
            <a:ext cx="269875" cy="3810000"/>
          </a:xfrm>
          <a:prstGeom prst="line">
            <a:avLst/>
          </a:prstGeom>
          <a:noFill/>
          <a:ln w="19050">
            <a:solidFill>
              <a:srgbClr val="EF1818"/>
            </a:solidFill>
            <a:round/>
            <a:headEnd type="arrow" w="med" len="sm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Helvetica"/>
              <a:cs typeface="Helvetica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6397933" y="6165850"/>
            <a:ext cx="9458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>
                <a:latin typeface="Helvetica"/>
                <a:cs typeface="Helvetica"/>
              </a:rPr>
              <a:t>lapilli</a:t>
            </a:r>
          </a:p>
        </p:txBody>
      </p:sp>
    </p:spTree>
    <p:extLst>
      <p:ext uri="{BB962C8B-B14F-4D97-AF65-F5344CB8AC3E}">
        <p14:creationId xmlns:p14="http://schemas.microsoft.com/office/powerpoint/2010/main" val="143875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2444750"/>
            <a:ext cx="5232400" cy="4413250"/>
          </a:xfrm>
          <a:prstGeom prst="rect">
            <a:avLst/>
          </a:prstGeom>
          <a:noFill/>
          <a:ln w="38100" cmpd="sng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Rectángulo 3"/>
          <p:cNvSpPr>
            <a:spLocks noChangeArrowheads="1"/>
          </p:cNvSpPr>
          <p:nvPr/>
        </p:nvSpPr>
        <p:spPr bwMode="auto">
          <a:xfrm>
            <a:off x="5892800" y="2387600"/>
            <a:ext cx="635000" cy="533400"/>
          </a:xfrm>
          <a:prstGeom prst="rect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s-ES" i="0">
              <a:latin typeface="Helvetica"/>
              <a:cs typeface="Helvetica"/>
            </a:endParaRPr>
          </a:p>
        </p:txBody>
      </p:sp>
      <p:grpSp>
        <p:nvGrpSpPr>
          <p:cNvPr id="10" name="Agrupar 9"/>
          <p:cNvGrpSpPr/>
          <p:nvPr/>
        </p:nvGrpSpPr>
        <p:grpSpPr>
          <a:xfrm>
            <a:off x="821267" y="3213100"/>
            <a:ext cx="2683933" cy="1729031"/>
            <a:chOff x="821267" y="3213100"/>
            <a:chExt cx="2683933" cy="1729031"/>
          </a:xfrm>
        </p:grpSpPr>
        <p:sp>
          <p:nvSpPr>
            <p:cNvPr id="27652" name="CuadroTexto 4"/>
            <p:cNvSpPr txBox="1">
              <a:spLocks noChangeArrowheads="1"/>
            </p:cNvSpPr>
            <p:nvPr/>
          </p:nvSpPr>
          <p:spPr bwMode="auto">
            <a:xfrm>
              <a:off x="2260600" y="3213100"/>
              <a:ext cx="9588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 eaLnBrk="0" hangingPunct="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 eaLnBrk="0" hangingPunct="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 eaLnBrk="0" hangingPunct="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s-ES_tradnl">
                  <a:latin typeface="Helvetica"/>
                  <a:cs typeface="Helvetica"/>
                </a:rPr>
                <a:t>Vesubio</a:t>
              </a:r>
            </a:p>
          </p:txBody>
        </p:sp>
        <p:sp>
          <p:nvSpPr>
            <p:cNvPr id="2" name="Elipse 1"/>
            <p:cNvSpPr/>
            <p:nvPr/>
          </p:nvSpPr>
          <p:spPr bwMode="auto">
            <a:xfrm>
              <a:off x="2235200" y="3361267"/>
              <a:ext cx="1270000" cy="1270000"/>
            </a:xfrm>
            <a:prstGeom prst="ellipse">
              <a:avLst/>
            </a:prstGeom>
            <a:solidFill>
              <a:srgbClr val="FF0000">
                <a:alpha val="47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endParaRPr>
            </a:p>
          </p:txBody>
        </p:sp>
        <p:sp>
          <p:nvSpPr>
            <p:cNvPr id="4" name="Forma libre 3"/>
            <p:cNvSpPr/>
            <p:nvPr/>
          </p:nvSpPr>
          <p:spPr>
            <a:xfrm>
              <a:off x="821267" y="3217333"/>
              <a:ext cx="1303866" cy="1066800"/>
            </a:xfrm>
            <a:custGeom>
              <a:avLst/>
              <a:gdLst>
                <a:gd name="connsiteX0" fmla="*/ 1253066 w 1303866"/>
                <a:gd name="connsiteY0" fmla="*/ 694267 h 1066800"/>
                <a:gd name="connsiteX1" fmla="*/ 1303866 w 1303866"/>
                <a:gd name="connsiteY1" fmla="*/ 397934 h 1066800"/>
                <a:gd name="connsiteX2" fmla="*/ 1151466 w 1303866"/>
                <a:gd name="connsiteY2" fmla="*/ 93134 h 1066800"/>
                <a:gd name="connsiteX3" fmla="*/ 905933 w 1303866"/>
                <a:gd name="connsiteY3" fmla="*/ 0 h 1066800"/>
                <a:gd name="connsiteX4" fmla="*/ 567266 w 1303866"/>
                <a:gd name="connsiteY4" fmla="*/ 211667 h 1066800"/>
                <a:gd name="connsiteX5" fmla="*/ 304800 w 1303866"/>
                <a:gd name="connsiteY5" fmla="*/ 389467 h 1066800"/>
                <a:gd name="connsiteX6" fmla="*/ 118533 w 1303866"/>
                <a:gd name="connsiteY6" fmla="*/ 584200 h 1066800"/>
                <a:gd name="connsiteX7" fmla="*/ 0 w 1303866"/>
                <a:gd name="connsiteY7" fmla="*/ 762000 h 1066800"/>
                <a:gd name="connsiteX8" fmla="*/ 313266 w 1303866"/>
                <a:gd name="connsiteY8" fmla="*/ 855134 h 1066800"/>
                <a:gd name="connsiteX9" fmla="*/ 457200 w 1303866"/>
                <a:gd name="connsiteY9" fmla="*/ 1066800 h 1066800"/>
                <a:gd name="connsiteX10" fmla="*/ 584200 w 1303866"/>
                <a:gd name="connsiteY10" fmla="*/ 973667 h 1066800"/>
                <a:gd name="connsiteX11" fmla="*/ 609600 w 1303866"/>
                <a:gd name="connsiteY11" fmla="*/ 804334 h 1066800"/>
                <a:gd name="connsiteX12" fmla="*/ 753533 w 1303866"/>
                <a:gd name="connsiteY12" fmla="*/ 702734 h 1066800"/>
                <a:gd name="connsiteX13" fmla="*/ 897466 w 1303866"/>
                <a:gd name="connsiteY13" fmla="*/ 702734 h 1066800"/>
                <a:gd name="connsiteX14" fmla="*/ 956733 w 1303866"/>
                <a:gd name="connsiteY14" fmla="*/ 618067 h 1066800"/>
                <a:gd name="connsiteX15" fmla="*/ 1066800 w 1303866"/>
                <a:gd name="connsiteY15" fmla="*/ 626534 h 1066800"/>
                <a:gd name="connsiteX16" fmla="*/ 1253066 w 1303866"/>
                <a:gd name="connsiteY16" fmla="*/ 694267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3866" h="1066800">
                  <a:moveTo>
                    <a:pt x="1253066" y="694267"/>
                  </a:moveTo>
                  <a:lnTo>
                    <a:pt x="1303866" y="397934"/>
                  </a:lnTo>
                  <a:lnTo>
                    <a:pt x="1151466" y="93134"/>
                  </a:lnTo>
                  <a:lnTo>
                    <a:pt x="905933" y="0"/>
                  </a:lnTo>
                  <a:lnTo>
                    <a:pt x="567266" y="211667"/>
                  </a:lnTo>
                  <a:lnTo>
                    <a:pt x="304800" y="389467"/>
                  </a:lnTo>
                  <a:lnTo>
                    <a:pt x="118533" y="584200"/>
                  </a:lnTo>
                  <a:lnTo>
                    <a:pt x="0" y="762000"/>
                  </a:lnTo>
                  <a:lnTo>
                    <a:pt x="313266" y="855134"/>
                  </a:lnTo>
                  <a:lnTo>
                    <a:pt x="457200" y="1066800"/>
                  </a:lnTo>
                  <a:lnTo>
                    <a:pt x="584200" y="973667"/>
                  </a:lnTo>
                  <a:lnTo>
                    <a:pt x="609600" y="804334"/>
                  </a:lnTo>
                  <a:lnTo>
                    <a:pt x="753533" y="702734"/>
                  </a:lnTo>
                  <a:lnTo>
                    <a:pt x="897466" y="702734"/>
                  </a:lnTo>
                  <a:lnTo>
                    <a:pt x="956733" y="618067"/>
                  </a:lnTo>
                  <a:lnTo>
                    <a:pt x="1066800" y="626534"/>
                  </a:lnTo>
                  <a:lnTo>
                    <a:pt x="1253066" y="694267"/>
                  </a:lnTo>
                  <a:close/>
                </a:path>
              </a:pathLst>
            </a:custGeom>
            <a:solidFill>
              <a:srgbClr val="FFFF00">
                <a:alpha val="50000"/>
              </a:srgbClr>
            </a:solidFill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endParaRPr>
            </a:p>
          </p:txBody>
        </p:sp>
        <p:sp>
          <p:nvSpPr>
            <p:cNvPr id="5" name="CuadroTexto 4"/>
            <p:cNvSpPr txBox="1"/>
            <p:nvPr/>
          </p:nvSpPr>
          <p:spPr>
            <a:xfrm>
              <a:off x="1126067" y="3530599"/>
              <a:ext cx="96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 err="1">
                  <a:latin typeface="Helvetica"/>
                  <a:cs typeface="Helvetica"/>
                </a:rPr>
                <a:t>Napoles</a:t>
              </a:r>
              <a:endParaRPr lang="es-ES_tradnl" sz="1200" dirty="0">
                <a:latin typeface="Helvetica"/>
                <a:cs typeface="Helvetica"/>
              </a:endParaRPr>
            </a:p>
          </p:txBody>
        </p:sp>
        <p:sp>
          <p:nvSpPr>
            <p:cNvPr id="7" name="Elipse 6"/>
            <p:cNvSpPr/>
            <p:nvPr/>
          </p:nvSpPr>
          <p:spPr bwMode="auto">
            <a:xfrm>
              <a:off x="3098800" y="4538133"/>
              <a:ext cx="93133" cy="93133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s-ES_tradnl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/>
                <a:cs typeface="Helvetica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2065867" y="4665132"/>
              <a:ext cx="965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200" dirty="0">
                  <a:latin typeface="Helvetica"/>
                  <a:cs typeface="Helvetica"/>
                </a:rPr>
                <a:t>Pompea</a:t>
              </a:r>
            </a:p>
          </p:txBody>
        </p:sp>
        <p:cxnSp>
          <p:nvCxnSpPr>
            <p:cNvPr id="9" name="Conector recto 8"/>
            <p:cNvCxnSpPr>
              <a:endCxn id="7" idx="3"/>
            </p:cNvCxnSpPr>
            <p:nvPr/>
          </p:nvCxnSpPr>
          <p:spPr bwMode="auto">
            <a:xfrm flipV="1">
              <a:off x="2768600" y="4617627"/>
              <a:ext cx="343839" cy="16604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67" y="101600"/>
            <a:ext cx="2929467" cy="2158555"/>
          </a:xfrm>
          <a:prstGeom prst="rect">
            <a:avLst/>
          </a:prstGeom>
        </p:spPr>
      </p:pic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542926" y="1854198"/>
            <a:ext cx="26913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400" i="0" dirty="0">
                <a:latin typeface="Helvetica"/>
                <a:cs typeface="Helvetica"/>
              </a:rPr>
              <a:t>El </a:t>
            </a:r>
            <a:r>
              <a:rPr lang="en-US" sz="1400" i="0" dirty="0" err="1">
                <a:latin typeface="Helvetica"/>
                <a:cs typeface="Helvetica"/>
              </a:rPr>
              <a:t>Adriatico</a:t>
            </a:r>
            <a:r>
              <a:rPr lang="en-US" sz="1400" i="0" dirty="0">
                <a:latin typeface="Helvetica"/>
                <a:cs typeface="Helvetica"/>
              </a:rPr>
              <a:t> </a:t>
            </a:r>
            <a:r>
              <a:rPr lang="en-US" sz="1400" i="0" dirty="0" err="1">
                <a:latin typeface="Helvetica"/>
                <a:cs typeface="Helvetica"/>
              </a:rPr>
              <a:t>subduce</a:t>
            </a:r>
            <a:r>
              <a:rPr lang="en-US" sz="1400" i="0" dirty="0">
                <a:latin typeface="Helvetica"/>
                <a:cs typeface="Helvetica"/>
              </a:rPr>
              <a:t> </a:t>
            </a:r>
            <a:r>
              <a:rPr lang="en-US" sz="1400" i="0" dirty="0" err="1">
                <a:latin typeface="Helvetica"/>
                <a:cs typeface="Helvetica"/>
              </a:rPr>
              <a:t>bajo</a:t>
            </a:r>
            <a:r>
              <a:rPr lang="en-US" sz="1400" i="0" dirty="0">
                <a:latin typeface="Helvetica"/>
                <a:cs typeface="Helvetica"/>
              </a:rPr>
              <a:t> Italia </a:t>
            </a:r>
          </a:p>
        </p:txBody>
      </p:sp>
      <p:sp>
        <p:nvSpPr>
          <p:cNvPr id="8" name="Rectángulo redondeado 7"/>
          <p:cNvSpPr/>
          <p:nvPr/>
        </p:nvSpPr>
        <p:spPr bwMode="auto">
          <a:xfrm>
            <a:off x="7835900" y="4635500"/>
            <a:ext cx="1092200" cy="520700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2" name="Forma libre 11"/>
          <p:cNvSpPr/>
          <p:nvPr/>
        </p:nvSpPr>
        <p:spPr>
          <a:xfrm>
            <a:off x="6220764" y="101600"/>
            <a:ext cx="2774191" cy="5842724"/>
          </a:xfrm>
          <a:custGeom>
            <a:avLst/>
            <a:gdLst>
              <a:gd name="connsiteX0" fmla="*/ 116536 w 2774191"/>
              <a:gd name="connsiteY0" fmla="*/ 0 h 5842724"/>
              <a:gd name="connsiteX1" fmla="*/ 2236 w 2774191"/>
              <a:gd name="connsiteY1" fmla="*/ 850900 h 5842724"/>
              <a:gd name="connsiteX2" fmla="*/ 78436 w 2774191"/>
              <a:gd name="connsiteY2" fmla="*/ 1358900 h 5842724"/>
              <a:gd name="connsiteX3" fmla="*/ 484836 w 2774191"/>
              <a:gd name="connsiteY3" fmla="*/ 1676400 h 5842724"/>
              <a:gd name="connsiteX4" fmla="*/ 1018236 w 2774191"/>
              <a:gd name="connsiteY4" fmla="*/ 2311400 h 5842724"/>
              <a:gd name="connsiteX5" fmla="*/ 1348436 w 2774191"/>
              <a:gd name="connsiteY5" fmla="*/ 2755900 h 5842724"/>
              <a:gd name="connsiteX6" fmla="*/ 1526236 w 2774191"/>
              <a:gd name="connsiteY6" fmla="*/ 2921000 h 5842724"/>
              <a:gd name="connsiteX7" fmla="*/ 1932636 w 2774191"/>
              <a:gd name="connsiteY7" fmla="*/ 3187700 h 5842724"/>
              <a:gd name="connsiteX8" fmla="*/ 2237436 w 2774191"/>
              <a:gd name="connsiteY8" fmla="*/ 3632200 h 5842724"/>
              <a:gd name="connsiteX9" fmla="*/ 2580336 w 2774191"/>
              <a:gd name="connsiteY9" fmla="*/ 4038600 h 5842724"/>
              <a:gd name="connsiteX10" fmla="*/ 2758136 w 2774191"/>
              <a:gd name="connsiteY10" fmla="*/ 4343400 h 5842724"/>
              <a:gd name="connsiteX11" fmla="*/ 2732736 w 2774191"/>
              <a:gd name="connsiteY11" fmla="*/ 4991100 h 5842724"/>
              <a:gd name="connsiteX12" fmla="*/ 2466036 w 2774191"/>
              <a:gd name="connsiteY12" fmla="*/ 5397500 h 5842724"/>
              <a:gd name="connsiteX13" fmla="*/ 1881836 w 2774191"/>
              <a:gd name="connsiteY13" fmla="*/ 5689600 h 5842724"/>
              <a:gd name="connsiteX14" fmla="*/ 1488136 w 2774191"/>
              <a:gd name="connsiteY14" fmla="*/ 5842000 h 5842724"/>
              <a:gd name="connsiteX15" fmla="*/ 1272236 w 2774191"/>
              <a:gd name="connsiteY15" fmla="*/ 5740400 h 5842724"/>
              <a:gd name="connsiteX16" fmla="*/ 1132536 w 2774191"/>
              <a:gd name="connsiteY16" fmla="*/ 5588000 h 5842724"/>
              <a:gd name="connsiteX17" fmla="*/ 853136 w 2774191"/>
              <a:gd name="connsiteY17" fmla="*/ 5537200 h 5842724"/>
              <a:gd name="connsiteX18" fmla="*/ 624536 w 2774191"/>
              <a:gd name="connsiteY18" fmla="*/ 5499100 h 584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774191" h="5842724">
                <a:moveTo>
                  <a:pt x="116536" y="0"/>
                </a:moveTo>
                <a:cubicBezTo>
                  <a:pt x="62561" y="312208"/>
                  <a:pt x="8586" y="624417"/>
                  <a:pt x="2236" y="850900"/>
                </a:cubicBezTo>
                <a:cubicBezTo>
                  <a:pt x="-4114" y="1077383"/>
                  <a:pt x="-1997" y="1221317"/>
                  <a:pt x="78436" y="1358900"/>
                </a:cubicBezTo>
                <a:cubicBezTo>
                  <a:pt x="158869" y="1496483"/>
                  <a:pt x="328203" y="1517650"/>
                  <a:pt x="484836" y="1676400"/>
                </a:cubicBezTo>
                <a:cubicBezTo>
                  <a:pt x="641469" y="1835150"/>
                  <a:pt x="874303" y="2131483"/>
                  <a:pt x="1018236" y="2311400"/>
                </a:cubicBezTo>
                <a:cubicBezTo>
                  <a:pt x="1162169" y="2491317"/>
                  <a:pt x="1263769" y="2654300"/>
                  <a:pt x="1348436" y="2755900"/>
                </a:cubicBezTo>
                <a:cubicBezTo>
                  <a:pt x="1433103" y="2857500"/>
                  <a:pt x="1428869" y="2849033"/>
                  <a:pt x="1526236" y="2921000"/>
                </a:cubicBezTo>
                <a:cubicBezTo>
                  <a:pt x="1623603" y="2992967"/>
                  <a:pt x="1814103" y="3069167"/>
                  <a:pt x="1932636" y="3187700"/>
                </a:cubicBezTo>
                <a:cubicBezTo>
                  <a:pt x="2051169" y="3306233"/>
                  <a:pt x="2129486" y="3490383"/>
                  <a:pt x="2237436" y="3632200"/>
                </a:cubicBezTo>
                <a:cubicBezTo>
                  <a:pt x="2345386" y="3774017"/>
                  <a:pt x="2493553" y="3920067"/>
                  <a:pt x="2580336" y="4038600"/>
                </a:cubicBezTo>
                <a:cubicBezTo>
                  <a:pt x="2667119" y="4157133"/>
                  <a:pt x="2732736" y="4184650"/>
                  <a:pt x="2758136" y="4343400"/>
                </a:cubicBezTo>
                <a:cubicBezTo>
                  <a:pt x="2783536" y="4502150"/>
                  <a:pt x="2781419" y="4815417"/>
                  <a:pt x="2732736" y="4991100"/>
                </a:cubicBezTo>
                <a:cubicBezTo>
                  <a:pt x="2684053" y="5166783"/>
                  <a:pt x="2607853" y="5281083"/>
                  <a:pt x="2466036" y="5397500"/>
                </a:cubicBezTo>
                <a:cubicBezTo>
                  <a:pt x="2324219" y="5513917"/>
                  <a:pt x="2044819" y="5615517"/>
                  <a:pt x="1881836" y="5689600"/>
                </a:cubicBezTo>
                <a:cubicBezTo>
                  <a:pt x="1718853" y="5763683"/>
                  <a:pt x="1589736" y="5833533"/>
                  <a:pt x="1488136" y="5842000"/>
                </a:cubicBezTo>
                <a:cubicBezTo>
                  <a:pt x="1386536" y="5850467"/>
                  <a:pt x="1331503" y="5782733"/>
                  <a:pt x="1272236" y="5740400"/>
                </a:cubicBezTo>
                <a:cubicBezTo>
                  <a:pt x="1225669" y="5689600"/>
                  <a:pt x="1202386" y="5621867"/>
                  <a:pt x="1132536" y="5588000"/>
                </a:cubicBezTo>
                <a:cubicBezTo>
                  <a:pt x="1062686" y="5554133"/>
                  <a:pt x="853136" y="5537200"/>
                  <a:pt x="853136" y="5537200"/>
                </a:cubicBezTo>
                <a:lnTo>
                  <a:pt x="624536" y="5499100"/>
                </a:lnTo>
              </a:path>
            </a:pathLst>
          </a:custGeom>
          <a:ln w="38100" cmpd="sng">
            <a:solidFill>
              <a:srgbClr val="FF0000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3" name="Flecha izquierda 12"/>
          <p:cNvSpPr/>
          <p:nvPr/>
        </p:nvSpPr>
        <p:spPr bwMode="auto">
          <a:xfrm rot="20078041">
            <a:off x="8140701" y="2781297"/>
            <a:ext cx="749300" cy="406400"/>
          </a:xfrm>
          <a:prstGeom prst="leftArrow">
            <a:avLst>
              <a:gd name="adj1" fmla="val 50000"/>
              <a:gd name="adj2" fmla="val 770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  <p:sp>
        <p:nvSpPr>
          <p:cNvPr id="18" name="Flecha izquierda 17"/>
          <p:cNvSpPr/>
          <p:nvPr/>
        </p:nvSpPr>
        <p:spPr bwMode="auto">
          <a:xfrm rot="9900000">
            <a:off x="7010400" y="3149596"/>
            <a:ext cx="749300" cy="406400"/>
          </a:xfrm>
          <a:prstGeom prst="leftArrow">
            <a:avLst>
              <a:gd name="adj1" fmla="val 50000"/>
              <a:gd name="adj2" fmla="val 77067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07443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ext Box 5"/>
          <p:cNvSpPr txBox="1">
            <a:spLocks noChangeArrowheads="1"/>
          </p:cNvSpPr>
          <p:nvPr/>
        </p:nvSpPr>
        <p:spPr bwMode="auto">
          <a:xfrm>
            <a:off x="1295400" y="4648200"/>
            <a:ext cx="2273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Erupción Vesuvio 1944</a:t>
            </a:r>
          </a:p>
        </p:txBody>
      </p:sp>
      <p:sp>
        <p:nvSpPr>
          <p:cNvPr id="28674" name="Text Box 16"/>
          <p:cNvSpPr txBox="1">
            <a:spLocks noChangeArrowheads="1"/>
          </p:cNvSpPr>
          <p:nvPr/>
        </p:nvSpPr>
        <p:spPr bwMode="auto">
          <a:xfrm>
            <a:off x="6096000" y="2743200"/>
            <a:ext cx="1719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POMPEI - 79 AD</a:t>
            </a:r>
          </a:p>
        </p:txBody>
      </p:sp>
      <p:pic>
        <p:nvPicPr>
          <p:cNvPr id="28675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91440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CuadroTexto 3"/>
          <p:cNvSpPr txBox="1">
            <a:spLocks noChangeArrowheads="1"/>
          </p:cNvSpPr>
          <p:nvPr/>
        </p:nvSpPr>
        <p:spPr bwMode="auto">
          <a:xfrm>
            <a:off x="419100" y="431800"/>
            <a:ext cx="3717925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/>
              <a:t>última erupción del VESUBIO en 1944</a:t>
            </a:r>
          </a:p>
        </p:txBody>
      </p:sp>
      <p:sp>
        <p:nvSpPr>
          <p:cNvPr id="28677" name="CuadroTexto 5"/>
          <p:cNvSpPr txBox="1">
            <a:spLocks noChangeArrowheads="1"/>
          </p:cNvSpPr>
          <p:nvPr/>
        </p:nvSpPr>
        <p:spPr bwMode="auto">
          <a:xfrm>
            <a:off x="685800" y="6362700"/>
            <a:ext cx="981075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/>
              <a:t>Napoles</a:t>
            </a:r>
          </a:p>
        </p:txBody>
      </p:sp>
    </p:spTree>
    <p:extLst>
      <p:ext uri="{BB962C8B-B14F-4D97-AF65-F5344CB8AC3E}">
        <p14:creationId xmlns:p14="http://schemas.microsoft.com/office/powerpoint/2010/main" val="631375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CuadroTexto 2"/>
          <p:cNvSpPr txBox="1">
            <a:spLocks noChangeArrowheads="1"/>
          </p:cNvSpPr>
          <p:nvPr/>
        </p:nvSpPr>
        <p:spPr bwMode="auto">
          <a:xfrm>
            <a:off x="165100" y="6375400"/>
            <a:ext cx="38147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>
                <a:latin typeface="Helvetica"/>
                <a:cs typeface="Helvetica"/>
                <a:hlinkClick r:id="rId3"/>
              </a:rPr>
              <a:t>YouTube video "Pompeya y el Vesubio"</a:t>
            </a:r>
            <a:endParaRPr lang="es-ES_tradnl">
              <a:latin typeface="Helvetica"/>
              <a:cs typeface="Helvetica"/>
            </a:endParaRPr>
          </a:p>
        </p:txBody>
      </p:sp>
      <p:pic>
        <p:nvPicPr>
          <p:cNvPr id="4" name="Picture 13" descr="dog.jpg 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514725"/>
            <a:ext cx="384810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CuadroTexto 4"/>
          <p:cNvSpPr txBox="1">
            <a:spLocks noChangeArrowheads="1"/>
          </p:cNvSpPr>
          <p:nvPr/>
        </p:nvSpPr>
        <p:spPr bwMode="auto">
          <a:xfrm>
            <a:off x="2349500" y="114300"/>
            <a:ext cx="243046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000">
                <a:latin typeface="Helvetica"/>
                <a:cs typeface="Helvetica"/>
              </a:rPr>
              <a:t>erupción de 79 AD</a:t>
            </a:r>
          </a:p>
        </p:txBody>
      </p:sp>
    </p:spTree>
    <p:extLst>
      <p:ext uri="{BB962C8B-B14F-4D97-AF65-F5344CB8AC3E}">
        <p14:creationId xmlns:p14="http://schemas.microsoft.com/office/powerpoint/2010/main" val="1104516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2440.gif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88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5" descr="6024.gif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5687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2"/>
          <p:cNvSpPr txBox="1">
            <a:spLocks noChangeArrowheads="1"/>
          </p:cNvSpPr>
          <p:nvPr/>
        </p:nvSpPr>
        <p:spPr bwMode="auto">
          <a:xfrm>
            <a:off x="4403725" y="5899150"/>
            <a:ext cx="23860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Mount St. Helens (1981)</a:t>
            </a:r>
          </a:p>
          <a:p>
            <a:r>
              <a:rPr lang="es-ES_tradnl" i="0">
                <a:solidFill>
                  <a:schemeClr val="bg1"/>
                </a:solidFill>
              </a:rPr>
              <a:t>e s t r a t o v o l c a n</a:t>
            </a:r>
          </a:p>
        </p:txBody>
      </p:sp>
      <p:pic>
        <p:nvPicPr>
          <p:cNvPr id="30724" name="Picture 3" descr="FG04_21A.jpg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63" y="1138238"/>
            <a:ext cx="5126037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23" name="Text Box 7"/>
          <p:cNvSpPr txBox="1">
            <a:spLocks noChangeArrowheads="1"/>
          </p:cNvSpPr>
          <p:nvPr/>
        </p:nvSpPr>
        <p:spPr bwMode="auto">
          <a:xfrm>
            <a:off x="4321175" y="0"/>
            <a:ext cx="48228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4400" i="0" dirty="0" err="1">
                <a:solidFill>
                  <a:srgbClr val="FF0000"/>
                </a:solidFill>
                <a:latin typeface="Verdana"/>
                <a:cs typeface="Verdana"/>
              </a:rPr>
              <a:t>Nubes</a:t>
            </a:r>
            <a:r>
              <a:rPr lang="en-US" sz="4400" i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4400" i="0" dirty="0" err="1">
                <a:solidFill>
                  <a:srgbClr val="FF0000"/>
                </a:solidFill>
                <a:latin typeface="Verdana"/>
                <a:cs typeface="Verdana"/>
              </a:rPr>
              <a:t>Ardientes</a:t>
            </a:r>
            <a:endParaRPr lang="en-US" sz="4400" i="0" dirty="0">
              <a:solidFill>
                <a:srgbClr val="FF0000"/>
              </a:solidFill>
              <a:latin typeface="Verdana"/>
              <a:cs typeface="Verdana"/>
            </a:endParaRPr>
          </a:p>
          <a:p>
            <a:pPr eaLnBrk="0" hangingPunct="0">
              <a:defRPr/>
            </a:pPr>
            <a:r>
              <a:rPr lang="en-US" sz="3200" i="0" dirty="0">
                <a:solidFill>
                  <a:srgbClr val="FF0000"/>
                </a:solidFill>
                <a:latin typeface="Verdana"/>
                <a:cs typeface="Verdana"/>
              </a:rPr>
              <a:t>(</a:t>
            </a:r>
            <a:r>
              <a:rPr lang="en-US" sz="3200" i="0" dirty="0" err="1">
                <a:solidFill>
                  <a:srgbClr val="FF0000"/>
                </a:solidFill>
                <a:latin typeface="Verdana"/>
                <a:cs typeface="Verdana"/>
              </a:rPr>
              <a:t>flujos</a:t>
            </a:r>
            <a:r>
              <a:rPr lang="en-US" sz="3200" i="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3200" i="0" dirty="0" err="1">
                <a:solidFill>
                  <a:srgbClr val="FF0000"/>
                </a:solidFill>
                <a:latin typeface="Verdana"/>
                <a:cs typeface="Verdana"/>
              </a:rPr>
              <a:t>piroclasticos</a:t>
            </a:r>
            <a:r>
              <a:rPr lang="en-US" sz="3200" i="0" dirty="0">
                <a:solidFill>
                  <a:srgbClr val="FF0000"/>
                </a:solidFill>
                <a:latin typeface="Verdana"/>
                <a:cs typeface="Verdana"/>
              </a:rPr>
              <a:t>)</a:t>
            </a:r>
            <a:endParaRPr lang="en-US" sz="4400" i="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214025" name="Text Box 9"/>
          <p:cNvSpPr txBox="1">
            <a:spLocks noChangeArrowheads="1"/>
          </p:cNvSpPr>
          <p:nvPr/>
        </p:nvSpPr>
        <p:spPr bwMode="auto">
          <a:xfrm>
            <a:off x="4337050" y="1308101"/>
            <a:ext cx="46164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dirty="0" err="1">
                <a:latin typeface="Arial"/>
                <a:cs typeface="Arial"/>
              </a:rPr>
              <a:t>Volc</a:t>
            </a:r>
            <a:r>
              <a:rPr lang="en-US" altLang="ja-JP" dirty="0" err="1">
                <a:latin typeface="Arial"/>
                <a:cs typeface="Arial"/>
              </a:rPr>
              <a:t>án</a:t>
            </a:r>
            <a:r>
              <a:rPr lang="en-US" altLang="ja-JP" dirty="0">
                <a:latin typeface="Arial"/>
                <a:cs typeface="Arial"/>
              </a:rPr>
              <a:t> "</a:t>
            </a:r>
            <a:r>
              <a:rPr lang="en-US" dirty="0">
                <a:latin typeface="Arial"/>
                <a:cs typeface="Arial"/>
              </a:rPr>
              <a:t>Mont </a:t>
            </a:r>
            <a:r>
              <a:rPr lang="en-US" dirty="0" err="1">
                <a:latin typeface="Arial"/>
                <a:cs typeface="Arial"/>
              </a:rPr>
              <a:t>Pel</a:t>
            </a:r>
            <a:r>
              <a:rPr lang="en-US" altLang="ja-JP" dirty="0" err="1">
                <a:latin typeface="Arial"/>
                <a:cs typeface="Arial"/>
              </a:rPr>
              <a:t>ée</a:t>
            </a:r>
            <a:r>
              <a:rPr lang="en-US" altLang="ja-JP" dirty="0">
                <a:latin typeface="Arial"/>
                <a:cs typeface="Arial"/>
              </a:rPr>
              <a:t>" en la </a:t>
            </a:r>
            <a:r>
              <a:rPr lang="en-US" altLang="ja-JP" dirty="0" err="1">
                <a:latin typeface="Arial"/>
                <a:cs typeface="Arial"/>
              </a:rPr>
              <a:t>isla</a:t>
            </a:r>
            <a:r>
              <a:rPr lang="en-US" altLang="ja-JP" dirty="0">
                <a:latin typeface="Arial"/>
                <a:cs typeface="Arial"/>
              </a:rPr>
              <a:t> de </a:t>
            </a:r>
            <a:r>
              <a:rPr lang="en-US" dirty="0">
                <a:latin typeface="Arial"/>
                <a:cs typeface="Arial"/>
              </a:rPr>
              <a:t>Martinique 1902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361950" y="635001"/>
            <a:ext cx="46164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dirty="0">
                <a:latin typeface="Arial"/>
                <a:cs typeface="Arial"/>
              </a:rPr>
              <a:t>Mt. St. Helens (USA) 1980</a:t>
            </a:r>
          </a:p>
        </p:txBody>
      </p:sp>
    </p:spTree>
    <p:extLst>
      <p:ext uri="{BB962C8B-B14F-4D97-AF65-F5344CB8AC3E}">
        <p14:creationId xmlns:p14="http://schemas.microsoft.com/office/powerpoint/2010/main" val="84371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&#10;uznfg6.gif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07950"/>
            <a:ext cx="51054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5" descr="&#10;uznfg5.gif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87775"/>
            <a:ext cx="3694113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7"/>
          <p:cNvSpPr txBox="1">
            <a:spLocks noChangeArrowheads="1"/>
          </p:cNvSpPr>
          <p:nvPr/>
        </p:nvSpPr>
        <p:spPr bwMode="auto">
          <a:xfrm>
            <a:off x="5715000" y="4356100"/>
            <a:ext cx="23304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000" i="0"/>
              <a:t>NUBE ARDIENTE</a:t>
            </a:r>
          </a:p>
          <a:p>
            <a:r>
              <a:rPr lang="es-ES_tradnl" sz="2000" i="0"/>
              <a:t> </a:t>
            </a:r>
          </a:p>
          <a:p>
            <a:r>
              <a:rPr lang="es-ES_tradnl" sz="2000" i="0"/>
              <a:t>Mount Unzen 1991</a:t>
            </a:r>
          </a:p>
          <a:p>
            <a:r>
              <a:rPr lang="es-ES_tradnl" sz="2000" i="0"/>
              <a:t>Japón</a:t>
            </a:r>
          </a:p>
        </p:txBody>
      </p:sp>
      <p:pic>
        <p:nvPicPr>
          <p:cNvPr id="33796" name="Picture 6" descr="Pyroclastic F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7950"/>
            <a:ext cx="4310063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9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resumen volcane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8915400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158070" y="713264"/>
            <a:ext cx="51054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solidFill>
                <a:srgbClr val="000000"/>
              </a:solidFill>
            </a:endParaRPr>
          </a:p>
        </p:txBody>
      </p:sp>
      <p:sp>
        <p:nvSpPr>
          <p:cNvPr id="101381" name="Text Box 5"/>
          <p:cNvSpPr txBox="1">
            <a:spLocks noChangeArrowheads="1"/>
          </p:cNvSpPr>
          <p:nvPr/>
        </p:nvSpPr>
        <p:spPr bwMode="auto">
          <a:xfrm>
            <a:off x="852714" y="2676072"/>
            <a:ext cx="7332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>
                <a:solidFill>
                  <a:srgbClr val="FF0000"/>
                </a:solidFill>
              </a:rPr>
              <a:t>bomba</a:t>
            </a:r>
          </a:p>
        </p:txBody>
      </p:sp>
      <p:sp>
        <p:nvSpPr>
          <p:cNvPr id="101382" name="Text Box 6"/>
          <p:cNvSpPr txBox="1">
            <a:spLocks noChangeArrowheads="1"/>
          </p:cNvSpPr>
          <p:nvPr/>
        </p:nvSpPr>
        <p:spPr bwMode="auto">
          <a:xfrm>
            <a:off x="3002645" y="1779813"/>
            <a:ext cx="6734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>
                <a:solidFill>
                  <a:srgbClr val="FF0000"/>
                </a:solidFill>
              </a:rPr>
              <a:t>lapilli</a:t>
            </a:r>
          </a:p>
        </p:txBody>
      </p:sp>
      <p:sp>
        <p:nvSpPr>
          <p:cNvPr id="101383" name="Text Box 7"/>
          <p:cNvSpPr txBox="1">
            <a:spLocks noChangeArrowheads="1"/>
          </p:cNvSpPr>
          <p:nvPr/>
        </p:nvSpPr>
        <p:spPr bwMode="auto">
          <a:xfrm>
            <a:off x="1480435" y="1461661"/>
            <a:ext cx="1916210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0000"/>
                </a:solidFill>
              </a:rPr>
              <a:t>TOBA VOLCANICA</a:t>
            </a:r>
          </a:p>
        </p:txBody>
      </p:sp>
      <p:sp>
        <p:nvSpPr>
          <p:cNvPr id="101384" name="Text Box 8"/>
          <p:cNvSpPr txBox="1">
            <a:spLocks noChangeArrowheads="1"/>
          </p:cNvSpPr>
          <p:nvPr/>
        </p:nvSpPr>
        <p:spPr bwMode="auto">
          <a:xfrm>
            <a:off x="1428274" y="3040759"/>
            <a:ext cx="2717369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0000"/>
                </a:solidFill>
              </a:rPr>
              <a:t>TOBA SOLDADA (ignimbrita)</a:t>
            </a:r>
          </a:p>
        </p:txBody>
      </p:sp>
      <p:sp>
        <p:nvSpPr>
          <p:cNvPr id="101385" name="Text Box 9"/>
          <p:cNvSpPr txBox="1">
            <a:spLocks noChangeArrowheads="1"/>
          </p:cNvSpPr>
          <p:nvPr/>
        </p:nvSpPr>
        <p:spPr bwMode="auto">
          <a:xfrm>
            <a:off x="252186" y="4404818"/>
            <a:ext cx="1410663" cy="58477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0000"/>
                </a:solidFill>
              </a:rPr>
              <a:t>BRECHA</a:t>
            </a:r>
          </a:p>
          <a:p>
            <a:pPr algn="l">
              <a:defRPr/>
            </a:pPr>
            <a:r>
              <a:rPr lang="en-US" sz="1600">
                <a:solidFill>
                  <a:srgbClr val="FF0000"/>
                </a:solidFill>
              </a:rPr>
              <a:t> VOLCANICA</a:t>
            </a:r>
          </a:p>
        </p:txBody>
      </p:sp>
      <p:sp>
        <p:nvSpPr>
          <p:cNvPr id="101386" name="Text Box 10"/>
          <p:cNvSpPr txBox="1">
            <a:spLocks noChangeArrowheads="1"/>
          </p:cNvSpPr>
          <p:nvPr/>
        </p:nvSpPr>
        <p:spPr bwMode="auto">
          <a:xfrm>
            <a:off x="6858000" y="4267200"/>
            <a:ext cx="1943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/>
              <a:t>domo de lava</a:t>
            </a:r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1177705" y="159168"/>
            <a:ext cx="71186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0000"/>
                </a:solidFill>
                <a:latin typeface="Arial"/>
                <a:cs typeface="Arial"/>
              </a:rPr>
              <a:t>ROCAS VOLCANICAS, INTERMEDIO-FELSICO</a:t>
            </a:r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418981" y="5628312"/>
            <a:ext cx="1528583" cy="33855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600">
                <a:solidFill>
                  <a:srgbClr val="FF0000"/>
                </a:solidFill>
              </a:rPr>
              <a:t>Dacita / Riolita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50357" y="4054929"/>
            <a:ext cx="87122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>
                <a:solidFill>
                  <a:srgbClr val="FF0000"/>
                </a:solidFill>
              </a:rPr>
              <a:t>‘fiamme’</a:t>
            </a:r>
            <a:endParaRPr 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14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2" descr="Slide19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70866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Kilauea eruption sound.mov" descr="/Users/Dom/Pictures/DOCENCIA/Originals/2008/Roll 129/Kilauea eruption sound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581400"/>
            <a:ext cx="4064000" cy="30480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762172" y="832380"/>
            <a:ext cx="400685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2000" b="1" i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VOLCAN ESCUDO</a:t>
            </a:r>
          </a:p>
          <a:p>
            <a:pPr marL="342900" indent="-165100" algn="l" eaLnBrk="0" hangingPunct="0">
              <a:buFont typeface="Arial"/>
              <a:buChar char="•"/>
              <a:defRPr/>
            </a:pPr>
            <a:r>
              <a:rPr lang="en-US" sz="1600">
                <a:latin typeface="Helvetica"/>
                <a:cs typeface="Helvetica"/>
              </a:rPr>
              <a:t>Erupciones efusivas frequentes (Hawaianas) </a:t>
            </a:r>
          </a:p>
          <a:p>
            <a:pPr marL="342900" indent="-165100" algn="l" eaLnBrk="0" hangingPunct="0">
              <a:buFont typeface="Arial"/>
              <a:buChar char="•"/>
              <a:defRPr/>
            </a:pPr>
            <a:r>
              <a:rPr lang="en-US" sz="1600">
                <a:latin typeface="Helvetica"/>
                <a:cs typeface="Helvetica"/>
              </a:rPr>
              <a:t>Lava fluido (baja viscosidad)</a:t>
            </a:r>
          </a:p>
          <a:p>
            <a:pPr marL="342900" indent="-165100" algn="l" eaLnBrk="0" hangingPunct="0">
              <a:buFont typeface="Arial"/>
              <a:buChar char="•"/>
              <a:defRPr/>
            </a:pPr>
            <a:r>
              <a:rPr lang="en-US" sz="1600">
                <a:latin typeface="Helvetica"/>
                <a:cs typeface="Helvetica"/>
              </a:rPr>
              <a:t>Lava máfico (basalto)</a:t>
            </a:r>
          </a:p>
        </p:txBody>
      </p:sp>
      <p:pic>
        <p:nvPicPr>
          <p:cNvPr id="4100" name="Picture 5" descr="010103_nps_volcanoe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33800"/>
            <a:ext cx="34290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MÁFICO-INTERMEDIO 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01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36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300"/>
            <a:ext cx="9144000" cy="561213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4419600" y="270934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>
                <a:latin typeface="Helvetica"/>
                <a:cs typeface="Helvetica"/>
              </a:rPr>
              <a:t>Erupcion fisural (Islandica)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738533" y="1667935"/>
            <a:ext cx="2040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>
                <a:latin typeface="Helvetica"/>
                <a:cs typeface="Helvetica"/>
              </a:rPr>
              <a:t>Erupcion Hawaiana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442200" y="4605869"/>
            <a:ext cx="1625600" cy="66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>
                <a:latin typeface="Helvetica"/>
                <a:cs typeface="Helvetica"/>
              </a:rPr>
              <a:t>Erupcion Stromboliana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505199" y="5833535"/>
            <a:ext cx="2912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>
                <a:latin typeface="Helvetica"/>
                <a:cs typeface="Helvetica"/>
              </a:rPr>
              <a:t>Erupcion Peleana flujor piroclastico / nube ardiente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0" y="1938869"/>
            <a:ext cx="19219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>
                <a:latin typeface="Helvetica"/>
                <a:cs typeface="Helvetica"/>
              </a:rPr>
              <a:t>Erupcion Plineana:</a:t>
            </a:r>
          </a:p>
          <a:p>
            <a:pPr algn="l"/>
            <a:r>
              <a:rPr lang="es-ES_tradnl" sz="1800">
                <a:latin typeface="Helvetica"/>
                <a:cs typeface="Helvetica"/>
              </a:rPr>
              <a:t>columna de Tefra y gases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2370665" y="2692403"/>
            <a:ext cx="2184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sz="1800">
                <a:latin typeface="Helvetica"/>
                <a:cs typeface="Helvetica"/>
              </a:rPr>
              <a:t>Erupcion </a:t>
            </a:r>
          </a:p>
          <a:p>
            <a:pPr algn="l"/>
            <a:r>
              <a:rPr lang="es-ES_tradnl" sz="1800">
                <a:latin typeface="Helvetica"/>
                <a:cs typeface="Helvetica"/>
              </a:rPr>
              <a:t>Vulcaniana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20700" y="146051"/>
            <a:ext cx="431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>
                <a:solidFill>
                  <a:srgbClr val="FF0000"/>
                </a:solidFill>
                <a:latin typeface="Helvetica"/>
                <a:cs typeface="Helvetica"/>
              </a:rPr>
              <a:t>TIPOS DE ERUPCIONES</a:t>
            </a:r>
          </a:p>
        </p:txBody>
      </p:sp>
    </p:spTree>
    <p:extLst>
      <p:ext uri="{BB962C8B-B14F-4D97-AF65-F5344CB8AC3E}">
        <p14:creationId xmlns:p14="http://schemas.microsoft.com/office/powerpoint/2010/main" val="3813280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FG04_22.jpg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4300"/>
            <a:ext cx="8890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3" descr="Slide43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9"/>
          <a:stretch/>
        </p:blipFill>
        <p:spPr bwMode="auto">
          <a:xfrm>
            <a:off x="4483994" y="621982"/>
            <a:ext cx="4671965" cy="305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Line 4"/>
          <p:cNvSpPr>
            <a:spLocks noChangeShapeType="1"/>
          </p:cNvSpPr>
          <p:nvPr/>
        </p:nvSpPr>
        <p:spPr bwMode="auto">
          <a:xfrm flipV="1">
            <a:off x="4704554" y="1695021"/>
            <a:ext cx="3970079" cy="38598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6086" name="Text Box 5"/>
          <p:cNvSpPr txBox="1">
            <a:spLocks noChangeArrowheads="1"/>
          </p:cNvSpPr>
          <p:nvPr/>
        </p:nvSpPr>
        <p:spPr bwMode="auto">
          <a:xfrm>
            <a:off x="6236986" y="1635286"/>
            <a:ext cx="558292" cy="24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rgbClr val="FFFF00"/>
                </a:solidFill>
              </a:rPr>
              <a:t>10 Km</a:t>
            </a:r>
          </a:p>
        </p:txBody>
      </p:sp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590890" y="206196"/>
            <a:ext cx="31490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000" i="0">
                <a:solidFill>
                  <a:srgbClr val="FF0000"/>
                </a:solidFill>
              </a:rPr>
              <a:t>CALDERAS RIOLÍTICAS</a:t>
            </a:r>
          </a:p>
        </p:txBody>
      </p:sp>
    </p:spTree>
    <p:extLst>
      <p:ext uri="{BB962C8B-B14F-4D97-AF65-F5344CB8AC3E}">
        <p14:creationId xmlns:p14="http://schemas.microsoft.com/office/powerpoint/2010/main" val="3883955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Karymsky_vlc_by_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91600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5" descr="sh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29200"/>
            <a:ext cx="3114675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/>
          <p:cNvSpPr txBox="1">
            <a:spLocks noChangeArrowheads="1"/>
          </p:cNvSpPr>
          <p:nvPr/>
        </p:nvSpPr>
        <p:spPr bwMode="auto">
          <a:xfrm>
            <a:off x="-50800" y="5632450"/>
            <a:ext cx="52578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dirty="0" err="1">
                <a:latin typeface="Verdana"/>
                <a:cs typeface="Verdana"/>
              </a:rPr>
              <a:t>Estratovolc</a:t>
            </a:r>
            <a:r>
              <a:rPr lang="en-US" altLang="ja-JP" dirty="0" err="1">
                <a:latin typeface="Verdana"/>
                <a:cs typeface="Verdana"/>
              </a:rPr>
              <a:t>án</a:t>
            </a:r>
            <a:r>
              <a:rPr lang="en-US" altLang="ja-JP" dirty="0">
                <a:latin typeface="Verdana"/>
                <a:cs typeface="Verdana"/>
              </a:rPr>
              <a:t> "</a:t>
            </a:r>
            <a:r>
              <a:rPr lang="en-US" dirty="0" err="1">
                <a:latin typeface="Verdana"/>
                <a:cs typeface="Verdana"/>
              </a:rPr>
              <a:t>Karymsky</a:t>
            </a:r>
            <a:r>
              <a:rPr lang="en-US" dirty="0">
                <a:latin typeface="Verdana"/>
                <a:cs typeface="Verdana"/>
              </a:rPr>
              <a:t>" </a:t>
            </a:r>
          </a:p>
          <a:p>
            <a:pPr algn="ctr" eaLnBrk="0" hangingPunct="0">
              <a:defRPr/>
            </a:pPr>
            <a:r>
              <a:rPr lang="en-US" dirty="0">
                <a:latin typeface="Verdana"/>
                <a:cs typeface="Verdana"/>
              </a:rPr>
              <a:t>con caldera </a:t>
            </a:r>
            <a:r>
              <a:rPr lang="en-US" dirty="0" err="1">
                <a:latin typeface="Verdana"/>
                <a:cs typeface="Verdana"/>
              </a:rPr>
              <a:t>volcanica</a:t>
            </a:r>
            <a:r>
              <a:rPr lang="en-US" dirty="0">
                <a:latin typeface="Verdana"/>
                <a:cs typeface="Verdana"/>
              </a:rPr>
              <a:t> a </a:t>
            </a:r>
            <a:r>
              <a:rPr lang="en-US" dirty="0" err="1">
                <a:latin typeface="Verdana"/>
                <a:cs typeface="Verdana"/>
              </a:rPr>
              <a:t>fondo</a:t>
            </a:r>
          </a:p>
          <a:p>
            <a:pPr algn="ctr" eaLnBrk="0" hangingPunct="0">
              <a:defRPr/>
            </a:pPr>
            <a:r>
              <a:rPr lang="en-US" dirty="0" err="1">
                <a:latin typeface="Verdana"/>
                <a:cs typeface="Verdana"/>
              </a:rPr>
              <a:t>(península de Kamchatka)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04455" name="Line 7"/>
          <p:cNvSpPr>
            <a:spLocks noChangeShapeType="1"/>
          </p:cNvSpPr>
          <p:nvPr/>
        </p:nvSpPr>
        <p:spPr bwMode="auto">
          <a:xfrm>
            <a:off x="4889500" y="6057900"/>
            <a:ext cx="2120900" cy="3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s-ES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0235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Line 9"/>
          <p:cNvSpPr>
            <a:spLocks noChangeShapeType="1"/>
          </p:cNvSpPr>
          <p:nvPr/>
        </p:nvSpPr>
        <p:spPr bwMode="auto">
          <a:xfrm>
            <a:off x="838200" y="5029200"/>
            <a:ext cx="3581400" cy="0"/>
          </a:xfrm>
          <a:prstGeom prst="line">
            <a:avLst/>
          </a:prstGeom>
          <a:noFill/>
          <a:ln w="76200">
            <a:solidFill>
              <a:srgbClr val="EF18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44035" name="Text Box 10"/>
          <p:cNvSpPr txBox="1">
            <a:spLocks noChangeArrowheads="1"/>
          </p:cNvSpPr>
          <p:nvPr/>
        </p:nvSpPr>
        <p:spPr bwMode="auto">
          <a:xfrm>
            <a:off x="1889125" y="5053013"/>
            <a:ext cx="917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sz="2000" i="0">
                <a:solidFill>
                  <a:srgbClr val="EF1818"/>
                </a:solidFill>
              </a:rPr>
              <a:t>50 KM</a:t>
            </a:r>
          </a:p>
        </p:txBody>
      </p:sp>
      <p:pic>
        <p:nvPicPr>
          <p:cNvPr id="44036" name="Picture 8" descr="Teide NASA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60404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8"/>
          <p:cNvSpPr txBox="1">
            <a:spLocks noChangeArrowheads="1"/>
          </p:cNvSpPr>
          <p:nvPr/>
        </p:nvSpPr>
        <p:spPr bwMode="auto">
          <a:xfrm>
            <a:off x="5257800" y="152400"/>
            <a:ext cx="34353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b="1" i="0">
                <a:solidFill>
                  <a:schemeClr val="bg1"/>
                </a:solidFill>
              </a:rPr>
              <a:t>TENERIFE: </a:t>
            </a:r>
          </a:p>
          <a:p>
            <a:r>
              <a:rPr lang="es-ES_tradnl" b="1" i="0">
                <a:solidFill>
                  <a:schemeClr val="bg1"/>
                </a:solidFill>
              </a:rPr>
              <a:t>TERCER VOLCAN MAS GRANDE </a:t>
            </a:r>
          </a:p>
          <a:p>
            <a:r>
              <a:rPr lang="es-ES_tradnl" b="1" i="0">
                <a:solidFill>
                  <a:schemeClr val="bg1"/>
                </a:solidFill>
              </a:rPr>
              <a:t>DEL MUNDO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81000" y="685800"/>
            <a:ext cx="8636000" cy="5969000"/>
            <a:chOff x="381000" y="228600"/>
            <a:chExt cx="8636000" cy="5969000"/>
          </a:xfrm>
        </p:grpSpPr>
        <p:pic>
          <p:nvPicPr>
            <p:cNvPr id="44040" name="Picture 7" descr="Teide caldera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8600"/>
              <a:ext cx="8636000" cy="596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1" name="TextBox 9"/>
            <p:cNvSpPr txBox="1">
              <a:spLocks noChangeArrowheads="1"/>
            </p:cNvSpPr>
            <p:nvPr/>
          </p:nvSpPr>
          <p:spPr bwMode="auto">
            <a:xfrm>
              <a:off x="6553200" y="1524000"/>
              <a:ext cx="10874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i="0">
                  <a:solidFill>
                    <a:schemeClr val="bg1"/>
                  </a:solidFill>
                </a:rPr>
                <a:t>Pico Viejo</a:t>
              </a:r>
            </a:p>
          </p:txBody>
        </p:sp>
        <p:sp>
          <p:nvSpPr>
            <p:cNvPr id="44042" name="TextBox 10"/>
            <p:cNvSpPr txBox="1">
              <a:spLocks noChangeArrowheads="1"/>
            </p:cNvSpPr>
            <p:nvPr/>
          </p:nvSpPr>
          <p:spPr bwMode="auto">
            <a:xfrm>
              <a:off x="5867400" y="2514600"/>
              <a:ext cx="692150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i="0">
                  <a:solidFill>
                    <a:schemeClr val="bg1"/>
                  </a:solidFill>
                </a:rPr>
                <a:t>Teide</a:t>
              </a:r>
            </a:p>
          </p:txBody>
        </p:sp>
        <p:sp>
          <p:nvSpPr>
            <p:cNvPr id="44043" name="TextBox 11"/>
            <p:cNvSpPr txBox="1">
              <a:spLocks noChangeArrowheads="1"/>
            </p:cNvSpPr>
            <p:nvPr/>
          </p:nvSpPr>
          <p:spPr bwMode="auto">
            <a:xfrm>
              <a:off x="2590800" y="2133600"/>
              <a:ext cx="2319338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marL="11430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marL="16002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marL="2057400" indent="-228600"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i="1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r>
                <a:rPr lang="en-US" i="0">
                  <a:solidFill>
                    <a:srgbClr val="FFFFFF"/>
                  </a:solidFill>
                </a:rPr>
                <a:t>caldera de las Cañadas</a:t>
              </a:r>
            </a:p>
          </p:txBody>
        </p:sp>
      </p:grpSp>
      <p:sp>
        <p:nvSpPr>
          <p:cNvPr id="22539" name="Text Box 11"/>
          <p:cNvSpPr txBox="1">
            <a:spLocks noChangeArrowheads="1"/>
          </p:cNvSpPr>
          <p:nvPr/>
        </p:nvSpPr>
        <p:spPr bwMode="auto">
          <a:xfrm>
            <a:off x="1210793" y="799706"/>
            <a:ext cx="6836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0">
                <a:solidFill>
                  <a:schemeClr val="bg1"/>
                </a:solidFill>
                <a:latin typeface="Arial"/>
                <a:cs typeface="Arial"/>
              </a:rPr>
              <a:t>El Teide es un estratovolc</a:t>
            </a:r>
            <a:r>
              <a:rPr lang="en-US" altLang="ja-JP" sz="1800" i="0">
                <a:solidFill>
                  <a:schemeClr val="bg1"/>
                </a:solidFill>
                <a:latin typeface="Arial"/>
                <a:cs typeface="Arial"/>
              </a:rPr>
              <a:t>án situado encima de un volcán-escudo</a:t>
            </a:r>
            <a:endParaRPr lang="en-US" sz="1800" i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268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 descr="Slide15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6456363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7" name="Picture 3" descr="&#10;Slide17-1.jpg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0" y="2954415"/>
            <a:ext cx="4891725" cy="366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261905" y="1384300"/>
            <a:ext cx="350763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17- 6 Ma (Mioceno)</a:t>
            </a:r>
          </a:p>
          <a:p>
            <a:pPr algn="ctr">
              <a:defRPr/>
            </a:pP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164.000km</a:t>
            </a:r>
            <a:r>
              <a:rPr lang="en-US" sz="2000" baseline="30000">
                <a:solidFill>
                  <a:schemeClr val="bg1"/>
                </a:solidFill>
                <a:latin typeface="Arial"/>
                <a:cs typeface="Arial"/>
              </a:rPr>
              <a:t>2</a:t>
            </a: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 (1/3 de España)</a:t>
            </a:r>
          </a:p>
          <a:p>
            <a:pPr algn="ctr">
              <a:defRPr/>
            </a:pPr>
            <a:r>
              <a:rPr lang="en-US" sz="2000">
                <a:solidFill>
                  <a:schemeClr val="bg1"/>
                </a:solidFill>
                <a:latin typeface="Arial"/>
                <a:cs typeface="Arial"/>
              </a:rPr>
              <a:t>Volumen: 170.000 km</a:t>
            </a:r>
            <a:r>
              <a:rPr lang="en-US" sz="2000" baseline="30000">
                <a:solidFill>
                  <a:schemeClr val="bg1"/>
                </a:solidFill>
                <a:latin typeface="Arial"/>
                <a:cs typeface="Arial"/>
              </a:rPr>
              <a:t>3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810824" y="466487"/>
            <a:ext cx="217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FF00"/>
                </a:solidFill>
              </a:rPr>
              <a:t>Columbia river</a:t>
            </a:r>
          </a:p>
        </p:txBody>
      </p:sp>
    </p:spTree>
    <p:extLst>
      <p:ext uri="{BB962C8B-B14F-4D97-AF65-F5344CB8AC3E}">
        <p14:creationId xmlns:p14="http://schemas.microsoft.com/office/powerpoint/2010/main" val="1575381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 descr="hotspots.gif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5715000" cy="37274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2" name="Picture 5" descr="QACTU_IMG_PREVIEW.gif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43200"/>
            <a:ext cx="2234368" cy="1787090"/>
          </a:xfrm>
          <a:prstGeom prst="rect">
            <a:avLst/>
          </a:pr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7" descr="QACTU_IMG_PREVIEW.jpg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267200"/>
            <a:ext cx="2438400" cy="2049463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9"/>
          <p:cNvSpPr txBox="1">
            <a:spLocks noChangeArrowheads="1"/>
          </p:cNvSpPr>
          <p:nvPr/>
        </p:nvSpPr>
        <p:spPr bwMode="auto">
          <a:xfrm>
            <a:off x="-298052" y="4757500"/>
            <a:ext cx="299402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rgbClr val="FF0000"/>
                </a:solidFill>
              </a:rPr>
              <a:t>DECCAN TRAPS</a:t>
            </a:r>
          </a:p>
          <a:p>
            <a:r>
              <a:rPr lang="es-ES_tradnl" i="0">
                <a:solidFill>
                  <a:srgbClr val="FF0000"/>
                </a:solidFill>
              </a:rPr>
              <a:t>500.000 km3 de basalto</a:t>
            </a:r>
          </a:p>
          <a:p>
            <a:r>
              <a:rPr lang="es-ES_tradnl" i="0">
                <a:solidFill>
                  <a:srgbClr val="FF0000"/>
                </a:solidFill>
              </a:rPr>
              <a:t>65 Ma</a:t>
            </a:r>
          </a:p>
        </p:txBody>
      </p:sp>
      <p:sp>
        <p:nvSpPr>
          <p:cNvPr id="97286" name="Text Box 9"/>
          <p:cNvSpPr txBox="1">
            <a:spLocks noChangeArrowheads="1"/>
          </p:cNvSpPr>
          <p:nvPr/>
        </p:nvSpPr>
        <p:spPr bwMode="auto">
          <a:xfrm>
            <a:off x="6150742" y="228600"/>
            <a:ext cx="18883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rgbClr val="FF0000"/>
                </a:solidFill>
              </a:rPr>
              <a:t>SIBERIAN TRAPS</a:t>
            </a:r>
          </a:p>
          <a:p>
            <a:r>
              <a:rPr lang="es-ES_tradnl" i="0">
                <a:solidFill>
                  <a:srgbClr val="FF0000"/>
                </a:solidFill>
              </a:rPr>
              <a:t>1.000.000 km3</a:t>
            </a:r>
          </a:p>
          <a:p>
            <a:r>
              <a:rPr lang="es-ES_tradnl" i="0">
                <a:solidFill>
                  <a:srgbClr val="FF0000"/>
                </a:solidFill>
              </a:rPr>
              <a:t>250 Ma</a:t>
            </a:r>
          </a:p>
        </p:txBody>
      </p:sp>
      <p:sp>
        <p:nvSpPr>
          <p:cNvPr id="50186" name="Line 10"/>
          <p:cNvSpPr>
            <a:spLocks noChangeShapeType="1"/>
          </p:cNvSpPr>
          <p:nvPr/>
        </p:nvSpPr>
        <p:spPr bwMode="auto">
          <a:xfrm flipV="1">
            <a:off x="4724400" y="457200"/>
            <a:ext cx="1447800" cy="304800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/>
          </a:p>
        </p:txBody>
      </p:sp>
      <p:sp>
        <p:nvSpPr>
          <p:cNvPr id="50187" name="Line 11"/>
          <p:cNvSpPr>
            <a:spLocks noChangeShapeType="1"/>
          </p:cNvSpPr>
          <p:nvPr/>
        </p:nvSpPr>
        <p:spPr bwMode="auto">
          <a:xfrm flipH="1">
            <a:off x="3505200" y="1828800"/>
            <a:ext cx="685800" cy="2438400"/>
          </a:xfrm>
          <a:prstGeom prst="line">
            <a:avLst/>
          </a:prstGeom>
          <a:noFill/>
          <a:ln w="9525">
            <a:solidFill>
              <a:srgbClr val="EF181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5489641" y="5096394"/>
            <a:ext cx="3654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_tradnl" b="1">
                <a:solidFill>
                  <a:srgbClr val="FF0000"/>
                </a:solidFill>
                <a:latin typeface="Arial"/>
                <a:cs typeface="Arial"/>
              </a:rPr>
              <a:t>Otros importantes basaltos de inundación</a:t>
            </a:r>
          </a:p>
        </p:txBody>
      </p:sp>
    </p:spTree>
    <p:extLst>
      <p:ext uri="{BB962C8B-B14F-4D97-AF65-F5344CB8AC3E}">
        <p14:creationId xmlns:p14="http://schemas.microsoft.com/office/powerpoint/2010/main" val="332172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026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" charset="0"/>
            </a:endParaRPr>
          </a:p>
        </p:txBody>
      </p:sp>
      <p:sp>
        <p:nvSpPr>
          <p:cNvPr id="99331" name="Rectangle 1027" descr="d7e1a9ef0dabd4be6b56170f8054d2d7"/>
          <p:cNvSpPr>
            <a:spLocks noGrp="1" noChangeAspect="1"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2642464"/>
      </p:ext>
    </p:extLst>
  </p:cSld>
  <p:clrMapOvr>
    <a:masterClrMapping/>
  </p:clrMapOvr>
  <p:transition xmlns:p14="http://schemas.microsoft.com/office/powerpoint/2010/main" spd="slow">
    <p:pull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6"/>
          <p:cNvSpPr txBox="1">
            <a:spLocks noChangeArrowheads="1"/>
          </p:cNvSpPr>
          <p:nvPr/>
        </p:nvSpPr>
        <p:spPr bwMode="auto">
          <a:xfrm>
            <a:off x="152400" y="5105400"/>
            <a:ext cx="70167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i="0">
                <a:solidFill>
                  <a:schemeClr val="bg1"/>
                </a:solidFill>
              </a:rPr>
              <a:t>LAHAR tras erupción del estratovolcan  </a:t>
            </a:r>
            <a:r>
              <a:rPr lang="ja-JP" altLang="es-ES_tradnl" i="0">
                <a:solidFill>
                  <a:schemeClr val="bg1"/>
                </a:solidFill>
              </a:rPr>
              <a:t>“</a:t>
            </a:r>
            <a:r>
              <a:rPr lang="es-ES_tradnl" altLang="ja-JP" i="0">
                <a:solidFill>
                  <a:schemeClr val="bg1"/>
                </a:solidFill>
              </a:rPr>
              <a:t>Nevada del Ruiz</a:t>
            </a:r>
            <a:r>
              <a:rPr lang="ja-JP" altLang="es-ES_tradnl" i="0">
                <a:solidFill>
                  <a:schemeClr val="bg1"/>
                </a:solidFill>
              </a:rPr>
              <a:t>”</a:t>
            </a:r>
            <a:r>
              <a:rPr lang="es-ES_tradnl" altLang="ja-JP" i="0">
                <a:solidFill>
                  <a:schemeClr val="bg1"/>
                </a:solidFill>
              </a:rPr>
              <a:t>, Colombia, 1985 </a:t>
            </a:r>
          </a:p>
          <a:p>
            <a:r>
              <a:rPr lang="es-ES_tradnl" i="0">
                <a:solidFill>
                  <a:schemeClr val="bg1"/>
                </a:solidFill>
              </a:rPr>
              <a:t>A 72 Km de distancia del volcan</a:t>
            </a:r>
          </a:p>
          <a:p>
            <a:r>
              <a:rPr lang="es-ES_tradnl" i="0">
                <a:solidFill>
                  <a:schemeClr val="bg1"/>
                </a:solidFill>
              </a:rPr>
              <a:t>Llego 2,5 horas despues de la erupción piroclastica</a:t>
            </a:r>
          </a:p>
          <a:p>
            <a:r>
              <a:rPr lang="es-ES_tradnl" i="0">
                <a:solidFill>
                  <a:schemeClr val="bg1"/>
                </a:solidFill>
              </a:rPr>
              <a:t>El flujo tenía una profundidad entre 2 y 5 m</a:t>
            </a:r>
          </a:p>
          <a:p>
            <a:r>
              <a:rPr lang="es-ES_tradnl" i="0">
                <a:solidFill>
                  <a:schemeClr val="bg1"/>
                </a:solidFill>
              </a:rPr>
              <a:t>23.000 victimas mortales</a:t>
            </a:r>
          </a:p>
        </p:txBody>
      </p:sp>
      <p:pic>
        <p:nvPicPr>
          <p:cNvPr id="82946" name="Picture 8" descr="Slide64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2" b="9442"/>
          <a:stretch>
            <a:fillRect/>
          </a:stretch>
        </p:blipFill>
        <p:spPr bwMode="auto">
          <a:xfrm>
            <a:off x="1371600" y="685800"/>
            <a:ext cx="6456363" cy="39624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15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2" descr="FG04_05B.jpg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MÁFICO-INTERMEDIO 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8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Scoria-vent-wehrlite.jpg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48640"/>
            <a:ext cx="6021388" cy="5853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1" name="Line 9"/>
          <p:cNvSpPr>
            <a:spLocks noChangeShapeType="1"/>
          </p:cNvSpPr>
          <p:nvPr/>
        </p:nvSpPr>
        <p:spPr bwMode="auto">
          <a:xfrm flipH="1">
            <a:off x="5410200" y="4672903"/>
            <a:ext cx="1100138" cy="56673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6484938" y="4477640"/>
            <a:ext cx="1708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b="1" i="0">
                <a:solidFill>
                  <a:srgbClr val="000000"/>
                </a:solidFill>
              </a:rPr>
              <a:t>XENOLITOS DE</a:t>
            </a:r>
          </a:p>
          <a:p>
            <a:r>
              <a:rPr lang="es-ES_tradnl" b="1" i="0">
                <a:solidFill>
                  <a:srgbClr val="000000"/>
                </a:solidFill>
              </a:rPr>
              <a:t>PERIDOTITA</a:t>
            </a:r>
          </a:p>
        </p:txBody>
      </p:sp>
      <p:pic>
        <p:nvPicPr>
          <p:cNvPr id="175116" name="Picture 12" descr="wehrlite-nodule.jpg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497778"/>
            <a:ext cx="3711575" cy="2657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Line 9"/>
          <p:cNvSpPr>
            <a:spLocks noChangeShapeType="1"/>
          </p:cNvSpPr>
          <p:nvPr/>
        </p:nvSpPr>
        <p:spPr bwMode="auto">
          <a:xfrm flipH="1" flipV="1">
            <a:off x="2954338" y="3461640"/>
            <a:ext cx="3522662" cy="1125538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s-ES"/>
          </a:p>
        </p:txBody>
      </p:sp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812800" y="675578"/>
            <a:ext cx="3821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 eaLnBrk="0" hangingPunct="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b="1" i="0">
                <a:solidFill>
                  <a:schemeClr val="bg1"/>
                </a:solidFill>
              </a:rPr>
              <a:t>BRECHAS VOLCANICAS (TENERIFE)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MÁFICO-INTERMEDIO 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711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ext Box 7"/>
          <p:cNvSpPr txBox="1">
            <a:spLocks noChangeArrowheads="1"/>
          </p:cNvSpPr>
          <p:nvPr/>
        </p:nvSpPr>
        <p:spPr bwMode="auto">
          <a:xfrm>
            <a:off x="3352800" y="2514600"/>
            <a:ext cx="2419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es-ES_tradnl" b="1" i="0">
                <a:solidFill>
                  <a:schemeClr val="bg1"/>
                </a:solidFill>
              </a:rPr>
              <a:t>HELGAFEL - ISLANDIA</a:t>
            </a:r>
          </a:p>
        </p:txBody>
      </p:sp>
      <p:pic>
        <p:nvPicPr>
          <p:cNvPr id="62466" name="Picture 3" descr="7.gif   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80" y="3486150"/>
            <a:ext cx="3622220" cy="33718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5" descr="ij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60700"/>
            <a:ext cx="5219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2006600" y="6261100"/>
            <a:ext cx="304800" cy="304800"/>
          </a:xfrm>
          <a:prstGeom prst="rect">
            <a:avLst/>
          </a:prstGeom>
          <a:noFill/>
          <a:ln w="38100" cmpd="sng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/>
          </a:p>
        </p:txBody>
      </p:sp>
      <p:pic>
        <p:nvPicPr>
          <p:cNvPr id="62468" name="Picture 2" descr="8.jpg   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7988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ctor recto de flecha 2"/>
          <p:cNvCxnSpPr>
            <a:stCxn id="20487" idx="3"/>
          </p:cNvCxnSpPr>
          <p:nvPr/>
        </p:nvCxnSpPr>
        <p:spPr bwMode="auto">
          <a:xfrm>
            <a:off x="2311400" y="6413500"/>
            <a:ext cx="3771900" cy="127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10" descr="helgaf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0"/>
            <a:ext cx="3784600" cy="3527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937511" y="4418664"/>
            <a:ext cx="1888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pc="300">
                <a:solidFill>
                  <a:schemeClr val="bg1"/>
                </a:solidFill>
              </a:rPr>
              <a:t>ISLANDIA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464940" y="5608350"/>
            <a:ext cx="13799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s-ES_tradnl">
                <a:solidFill>
                  <a:srgbClr val="FFFFFF"/>
                </a:solidFill>
              </a:rPr>
              <a:t>isla de </a:t>
            </a:r>
          </a:p>
          <a:p>
            <a:pPr algn="l"/>
            <a:r>
              <a:rPr lang="es-ES_tradnl">
                <a:solidFill>
                  <a:srgbClr val="FFFFFF"/>
                </a:solidFill>
              </a:rPr>
              <a:t>Heimaey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51693" y="971847"/>
            <a:ext cx="901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rgbClr val="FFFFFF"/>
                </a:solidFill>
              </a:rPr>
              <a:t>1973</a:t>
            </a:r>
          </a:p>
        </p:txBody>
      </p:sp>
    </p:spTree>
    <p:extLst>
      <p:ext uri="{BB962C8B-B14F-4D97-AF65-F5344CB8AC3E}">
        <p14:creationId xmlns:p14="http://schemas.microsoft.com/office/powerpoint/2010/main" val="201139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4" descr="1975-06-11-235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0"/>
            <a:ext cx="4953000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3" descr="1975-06-11-236ic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4700588" cy="69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4.jpg       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748" y="2844800"/>
            <a:ext cx="6376251" cy="401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812925" y="298450"/>
            <a:ext cx="2500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Vestmannaeyjabaer,1973</a:t>
            </a:r>
          </a:p>
        </p:txBody>
      </p:sp>
    </p:spTree>
    <p:extLst>
      <p:ext uri="{BB962C8B-B14F-4D97-AF65-F5344CB8AC3E}">
        <p14:creationId xmlns:p14="http://schemas.microsoft.com/office/powerpoint/2010/main" val="22356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auseway.jpg    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76200"/>
            <a:ext cx="4592638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 descr="DevilsTower01.jpg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388" y="616857"/>
            <a:ext cx="4011612" cy="5778500"/>
          </a:xfrm>
          <a:prstGeom prst="rect">
            <a:avLst/>
          </a:prstGeom>
          <a:solidFill>
            <a:srgbClr val="2237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Iceland_1051.jpg                                               0003782BMacintosh HD                   BCEA89E4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621088"/>
            <a:ext cx="4686300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5216525" y="644071"/>
            <a:ext cx="3851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marL="11430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marL="16002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marL="2057400" indent="-228600"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i="1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just" eaLnBrk="0" hangingPunct="0">
              <a:defRPr/>
            </a:pPr>
            <a:r>
              <a:rPr lang="es-ES_tradnl" altLang="ja-JP" i="0" dirty="0">
                <a:solidFill>
                  <a:schemeClr val="bg1"/>
                </a:solidFill>
                <a:latin typeface="Helvetica"/>
                <a:cs typeface="Helvetica"/>
              </a:rPr>
              <a:t>“</a:t>
            </a:r>
            <a:r>
              <a:rPr lang="es-ES_tradnl" altLang="ja-JP" b="1" i="0" dirty="0">
                <a:solidFill>
                  <a:schemeClr val="bg1"/>
                </a:solidFill>
                <a:latin typeface="Helvetica"/>
                <a:cs typeface="Helvetica"/>
              </a:rPr>
              <a:t>D</a:t>
            </a:r>
            <a:r>
              <a:rPr lang="es-ES_tradnl" altLang="ja-JP" b="1" i="0" cap="all" dirty="0">
                <a:solidFill>
                  <a:schemeClr val="bg1"/>
                </a:solidFill>
                <a:latin typeface="Helvetica"/>
                <a:cs typeface="Helvetica"/>
              </a:rPr>
              <a:t>isyunción </a:t>
            </a:r>
            <a:r>
              <a:rPr lang="es-ES_tradnl" altLang="ja-JP" b="1" i="0" cap="all" dirty="0" err="1">
                <a:solidFill>
                  <a:schemeClr val="bg1"/>
                </a:solidFill>
                <a:latin typeface="Helvetica"/>
                <a:cs typeface="Helvetica"/>
              </a:rPr>
              <a:t>columnar</a:t>
            </a:r>
            <a:r>
              <a:rPr lang="es-ES_tradnl" altLang="ja-JP" i="0" dirty="0">
                <a:solidFill>
                  <a:schemeClr val="bg1"/>
                </a:solidFill>
                <a:latin typeface="Helvetica"/>
                <a:cs typeface="Helvetica"/>
              </a:rPr>
              <a:t>”</a:t>
            </a:r>
            <a:endParaRPr lang="es-ES_tradnl" i="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just" eaLnBrk="0" hangingPunct="0">
              <a:defRPr/>
            </a:pPr>
            <a:r>
              <a:rPr lang="es-ES_tradnl" i="0" dirty="0">
                <a:solidFill>
                  <a:schemeClr val="bg1"/>
                </a:solidFill>
                <a:latin typeface="Helvetica"/>
                <a:cs typeface="Helvetica"/>
              </a:rPr>
              <a:t>Lava masiva suele desarrollar fracturas y columnas </a:t>
            </a:r>
            <a:r>
              <a:rPr lang="es-ES_tradnl" i="0" dirty="0" err="1">
                <a:solidFill>
                  <a:schemeClr val="bg1"/>
                </a:solidFill>
                <a:latin typeface="Helvetica"/>
                <a:cs typeface="Helvetica"/>
              </a:rPr>
              <a:t>polygonales</a:t>
            </a:r>
            <a:endParaRPr lang="es-ES_tradnl" i="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MÁFICO-INTERMEDIO 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65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or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751262"/>
            <a:ext cx="4462463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Slide30.jpg                                                    0008C2F5Macintosh HD                   BCEA89E4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8063"/>
            <a:ext cx="428942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Imagen 1" descr="strombolia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471715"/>
            <a:ext cx="5207000" cy="347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375326" y="4522636"/>
            <a:ext cx="14261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b="1" dirty="0" err="1">
                <a:solidFill>
                  <a:srgbClr val="FFFFFF"/>
                </a:solidFill>
                <a:latin typeface="Helvetica"/>
                <a:cs typeface="Helvetica"/>
              </a:rPr>
              <a:t>escoria</a:t>
            </a:r>
            <a:endParaRPr lang="en-US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154214" y="0"/>
            <a:ext cx="9479643" cy="369332"/>
          </a:xfrm>
          <a:prstGeom prst="rect">
            <a:avLst/>
          </a:prstGeom>
          <a:solidFill>
            <a:schemeClr val="accent3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1800" b="1" i="0" dirty="0">
                <a:ln/>
                <a:solidFill>
                  <a:schemeClr val="accent3"/>
                </a:solidFill>
                <a:latin typeface="Helvetica"/>
                <a:cs typeface="Helvetica"/>
              </a:rPr>
              <a:t>VULCANISMO MÁFICO-INTERMEDIO </a:t>
            </a:r>
            <a:endParaRPr lang="es-ES_tradnl" sz="1800" b="1" i="0">
              <a:ln/>
              <a:solidFill>
                <a:schemeClr val="accent3"/>
              </a:solidFill>
            </a:endParaRPr>
          </a:p>
        </p:txBody>
      </p:sp>
      <p:cxnSp>
        <p:nvCxnSpPr>
          <p:cNvPr id="3" name="Conector recto de flecha 2"/>
          <p:cNvCxnSpPr/>
          <p:nvPr/>
        </p:nvCxnSpPr>
        <p:spPr bwMode="auto">
          <a:xfrm>
            <a:off x="3782786" y="1143000"/>
            <a:ext cx="553357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51809" y="939120"/>
            <a:ext cx="379677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defRPr/>
            </a:pPr>
            <a:r>
              <a:rPr lang="en-US" sz="2000" b="1" i="0" dirty="0">
                <a:latin typeface="Helvetica"/>
                <a:cs typeface="Helvetica"/>
              </a:rPr>
              <a:t>ERUPCIÓN STROMBOLIANA</a:t>
            </a:r>
            <a:endParaRPr lang="en-US" sz="2000" i="0" dirty="0">
              <a:latin typeface="Helvetica"/>
              <a:cs typeface="Helvetica"/>
            </a:endParaRP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000" i="0" dirty="0">
                <a:latin typeface="Helvetica"/>
                <a:cs typeface="Helvetica"/>
              </a:rPr>
              <a:t>Trozos de lava </a:t>
            </a:r>
            <a:r>
              <a:rPr lang="en-US" sz="2000" i="0" dirty="0" err="1">
                <a:latin typeface="Helvetica"/>
                <a:cs typeface="Helvetica"/>
              </a:rPr>
              <a:t>basáltica</a:t>
            </a:r>
            <a:r>
              <a:rPr lang="en-US" sz="2000" i="0" dirty="0">
                <a:latin typeface="Helvetica"/>
                <a:cs typeface="Helvetica"/>
              </a:rPr>
              <a:t> </a:t>
            </a:r>
            <a:r>
              <a:rPr lang="en-US" sz="2000" i="0" dirty="0" err="1">
                <a:latin typeface="Helvetica"/>
                <a:cs typeface="Helvetica"/>
              </a:rPr>
              <a:t>incandescente (b</a:t>
            </a:r>
            <a:r>
              <a:rPr lang="en-US" sz="2000" i="0" dirty="0">
                <a:latin typeface="Helvetica"/>
                <a:cs typeface="Helvetica"/>
              </a:rPr>
              <a:t>ombas volcánicas)</a:t>
            </a:r>
          </a:p>
          <a:p>
            <a:pPr marL="342900" indent="-342900" algn="l" eaLnBrk="0" hangingPunct="0">
              <a:buFont typeface="Arial"/>
              <a:buChar char="•"/>
              <a:defRPr/>
            </a:pPr>
            <a:r>
              <a:rPr lang="en-US" sz="2000" i="0" dirty="0">
                <a:latin typeface="Helvetica"/>
                <a:cs typeface="Helvetica"/>
              </a:rPr>
              <a:t>Escorias = lava vesicular</a:t>
            </a:r>
          </a:p>
        </p:txBody>
      </p:sp>
    </p:spTree>
    <p:extLst>
      <p:ext uri="{BB962C8B-B14F-4D97-AF65-F5344CB8AC3E}">
        <p14:creationId xmlns:p14="http://schemas.microsoft.com/office/powerpoint/2010/main" val="1011158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7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74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704</Words>
  <Application>Microsoft Macintosh PowerPoint</Application>
  <PresentationFormat>Presentación en pantalla (4:3)</PresentationFormat>
  <Paragraphs>189</Paragraphs>
  <Slides>37</Slides>
  <Notes>31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Presentación en 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Universidad de Granada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</cp:lastModifiedBy>
  <cp:revision>164</cp:revision>
  <dcterms:created xsi:type="dcterms:W3CDTF">2005-10-26T11:18:56Z</dcterms:created>
  <dcterms:modified xsi:type="dcterms:W3CDTF">2023-10-03T07:56:28Z</dcterms:modified>
</cp:coreProperties>
</file>