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3"/>
  </p:notesMasterIdLst>
  <p:sldIdLst>
    <p:sldId id="304" r:id="rId2"/>
    <p:sldId id="278" r:id="rId3"/>
    <p:sldId id="319" r:id="rId4"/>
    <p:sldId id="309" r:id="rId5"/>
    <p:sldId id="310" r:id="rId6"/>
    <p:sldId id="320" r:id="rId7"/>
    <p:sldId id="280" r:id="rId8"/>
    <p:sldId id="273" r:id="rId9"/>
    <p:sldId id="307" r:id="rId10"/>
    <p:sldId id="308" r:id="rId11"/>
    <p:sldId id="274" r:id="rId12"/>
    <p:sldId id="296" r:id="rId13"/>
    <p:sldId id="281" r:id="rId14"/>
    <p:sldId id="314" r:id="rId15"/>
    <p:sldId id="316" r:id="rId16"/>
    <p:sldId id="284" r:id="rId17"/>
    <p:sldId id="311" r:id="rId18"/>
    <p:sldId id="312" r:id="rId19"/>
    <p:sldId id="303" r:id="rId20"/>
    <p:sldId id="266" r:id="rId21"/>
    <p:sldId id="267" r:id="rId22"/>
    <p:sldId id="261" r:id="rId23"/>
    <p:sldId id="264" r:id="rId24"/>
    <p:sldId id="297" r:id="rId25"/>
    <p:sldId id="298" r:id="rId26"/>
    <p:sldId id="313" r:id="rId27"/>
    <p:sldId id="317" r:id="rId28"/>
    <p:sldId id="318" r:id="rId29"/>
    <p:sldId id="300" r:id="rId30"/>
    <p:sldId id="321" r:id="rId31"/>
    <p:sldId id="301" r:id="rId32"/>
  </p:sldIdLst>
  <p:sldSz cx="9144000" cy="6858000" type="screen4x3"/>
  <p:notesSz cx="6858000" cy="9144000"/>
  <p:defaultTextStyle>
    <a:defPPr>
      <a:defRPr lang="es-ES_tradnl"/>
    </a:defPPr>
    <a:lvl1pPr algn="r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r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r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r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r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ECF3"/>
    <a:srgbClr val="FEDFDD"/>
    <a:srgbClr val="FF8000"/>
    <a:srgbClr val="E0E0E0"/>
    <a:srgbClr val="F7F7F7"/>
    <a:srgbClr val="139B00"/>
    <a:srgbClr val="084D00"/>
    <a:srgbClr val="EF18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>
        <p:scale>
          <a:sx n="150" d="100"/>
          <a:sy n="150" d="100"/>
        </p:scale>
        <p:origin x="-80" y="3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8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fld id="{A5E60247-0A5D-0145-82EF-D672AF2412A7}" type="datetime1">
              <a:rPr lang="en-US"/>
              <a:pPr>
                <a:defRPr/>
              </a:pPr>
              <a:t>2/10/23</a:t>
            </a:fld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fld id="{478A765E-D210-6341-A21F-F7FE665CDE7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474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077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414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A25E5-C23B-5241-A709-7AF53D4D6975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37976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C74DA-B753-3E4D-B865-586AEAC19537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21586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ACE19-C2F5-DC4E-A90E-71C2836652C9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75586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2B574-925E-5841-B02B-831DE559AD4C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01802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C206A-88F4-DC4E-AB91-D77C25B8E929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75227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5BE90-0FB4-0E45-B4FE-95C862B9747B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5238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3529F-C58C-F748-9AC1-E74257C18CB3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68599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E190A-72F8-D64B-B325-18C5A2EBA35C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7932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F5165-7D64-FE46-AAE6-984050B38712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22958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131BF-E52F-284A-B68F-B2BAF0393E3E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29025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ACB8B-31AF-F343-BF95-A7ECA7686986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08659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i="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latin typeface="Times" charset="0"/>
              </a:defRPr>
            </a:lvl1pPr>
          </a:lstStyle>
          <a:p>
            <a:pPr>
              <a:defRPr/>
            </a:pPr>
            <a:fld id="{096C8655-7EA0-7F43-A561-736B3D40C4EB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7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7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7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7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7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7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7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7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7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7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7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7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7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7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7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7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jpeg"/><Relationship Id="rId1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4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533"/>
            <a:ext cx="9144000" cy="612576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799" y="0"/>
            <a:ext cx="7772400" cy="1143000"/>
          </a:xfrm>
        </p:spPr>
        <p:txBody>
          <a:bodyPr/>
          <a:lstStyle/>
          <a:p>
            <a:r>
              <a:rPr lang="es-ES_tradnl" dirty="0">
                <a:solidFill>
                  <a:srgbClr val="FF0000"/>
                </a:solidFill>
                <a:latin typeface="Chalkboard"/>
                <a:cs typeface="Chalkboard"/>
              </a:rPr>
              <a:t>minerales y </a:t>
            </a:r>
            <a:r>
              <a:rPr lang="es-ES_tradnl" dirty="0" smtClean="0">
                <a:solidFill>
                  <a:srgbClr val="FF0000"/>
                </a:solidFill>
                <a:latin typeface="Chalkboard"/>
                <a:cs typeface="Chalkboard"/>
              </a:rPr>
              <a:t>rocas ígneas</a:t>
            </a:r>
            <a:endParaRPr lang="es-ES_tradnl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430565" y="6271568"/>
            <a:ext cx="6619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800" dirty="0" smtClean="0"/>
              <a:t>cristales gigantes de yeso en la mina de </a:t>
            </a:r>
            <a:r>
              <a:rPr lang="es-ES_tradnl" sz="1800" dirty="0" err="1" smtClean="0"/>
              <a:t>Naica</a:t>
            </a:r>
            <a:r>
              <a:rPr lang="es-ES_tradnl" sz="1800" dirty="0" smtClean="0"/>
              <a:t>, </a:t>
            </a:r>
            <a:r>
              <a:rPr lang="es-ES_tradnl" sz="1800" dirty="0" err="1" smtClean="0"/>
              <a:t>Mexico</a:t>
            </a:r>
            <a:r>
              <a:rPr lang="es-ES_tradnl" sz="1800" dirty="0" smtClean="0"/>
              <a:t>. </a:t>
            </a:r>
            <a:r>
              <a:rPr lang="es-ES_tradnl" sz="1800" dirty="0" err="1" smtClean="0"/>
              <a:t>CaSO</a:t>
            </a:r>
            <a:r>
              <a:rPr lang="es-ES_tradnl" sz="1800" baseline="-25000" dirty="0" err="1" smtClean="0"/>
              <a:t>4</a:t>
            </a:r>
            <a:r>
              <a:rPr lang="es-ES_tradnl" sz="1800" dirty="0" err="1" smtClean="0"/>
              <a:t>.2H</a:t>
            </a:r>
            <a:r>
              <a:rPr lang="es-ES_tradnl" sz="1800" baseline="-25000" dirty="0" err="1" smtClean="0"/>
              <a:t>2</a:t>
            </a:r>
            <a:r>
              <a:rPr lang="es-ES_tradnl" sz="1800" dirty="0" err="1" smtClean="0"/>
              <a:t>O</a:t>
            </a:r>
            <a:endParaRPr lang="es-ES_tradnl" sz="1800" dirty="0"/>
          </a:p>
        </p:txBody>
      </p:sp>
    </p:spTree>
    <p:extLst>
      <p:ext uri="{BB962C8B-B14F-4D97-AF65-F5344CB8AC3E}">
        <p14:creationId xmlns:p14="http://schemas.microsoft.com/office/powerpoint/2010/main" val="3569708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65938"/>
          </a:xfrm>
          <a:prstGeom prst="rect">
            <a:avLst/>
          </a:prstGeom>
          <a:gradFill rotWithShape="0">
            <a:gsLst>
              <a:gs pos="0">
                <a:srgbClr val="139B00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latin typeface="Verdana" charset="0"/>
            </a:endParaRPr>
          </a:p>
        </p:txBody>
      </p:sp>
      <p:grpSp>
        <p:nvGrpSpPr>
          <p:cNvPr id="9" name="Agrupar 8"/>
          <p:cNvGrpSpPr/>
          <p:nvPr/>
        </p:nvGrpSpPr>
        <p:grpSpPr>
          <a:xfrm>
            <a:off x="3275013" y="1291461"/>
            <a:ext cx="2655887" cy="2687638"/>
            <a:chOff x="3275013" y="482600"/>
            <a:chExt cx="2655887" cy="2687638"/>
          </a:xfrm>
        </p:grpSpPr>
        <p:sp>
          <p:nvSpPr>
            <p:cNvPr id="27" name="Text Box 47"/>
            <p:cNvSpPr txBox="1">
              <a:spLocks noChangeArrowheads="1"/>
            </p:cNvSpPr>
            <p:nvPr/>
          </p:nvSpPr>
          <p:spPr bwMode="auto">
            <a:xfrm>
              <a:off x="3275013" y="2770188"/>
              <a:ext cx="2655887" cy="400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2000">
                  <a:solidFill>
                    <a:srgbClr val="0000FF"/>
                  </a:solidFill>
                  <a:latin typeface="Verdana" charset="0"/>
                </a:rPr>
                <a:t>granate: </a:t>
              </a:r>
              <a:r>
                <a:rPr lang="en-US" sz="1400">
                  <a:solidFill>
                    <a:srgbClr val="0000FF"/>
                  </a:solidFill>
                  <a:latin typeface="Verdana" charset="0"/>
                </a:rPr>
                <a:t>Fe</a:t>
              </a:r>
              <a:r>
                <a:rPr lang="en-US" sz="1400" baseline="-25000">
                  <a:solidFill>
                    <a:srgbClr val="0000FF"/>
                  </a:solidFill>
                  <a:latin typeface="Verdana" charset="0"/>
                </a:rPr>
                <a:t>3 </a:t>
              </a:r>
              <a:r>
                <a:rPr lang="en-US" sz="1400">
                  <a:solidFill>
                    <a:srgbClr val="0000FF"/>
                  </a:solidFill>
                  <a:latin typeface="Verdana" charset="0"/>
                </a:rPr>
                <a:t>Al</a:t>
              </a:r>
              <a:r>
                <a:rPr lang="en-US" sz="1400" baseline="-25000">
                  <a:solidFill>
                    <a:srgbClr val="0000FF"/>
                  </a:solidFill>
                  <a:latin typeface="Verdana" charset="0"/>
                </a:rPr>
                <a:t>2</a:t>
              </a:r>
              <a:r>
                <a:rPr lang="en-US" sz="1400">
                  <a:solidFill>
                    <a:srgbClr val="0000FF"/>
                  </a:solidFill>
                  <a:latin typeface="Verdana" charset="0"/>
                </a:rPr>
                <a:t>(SiO</a:t>
              </a:r>
              <a:r>
                <a:rPr lang="en-US" sz="1400" baseline="-25000">
                  <a:solidFill>
                    <a:srgbClr val="0000FF"/>
                  </a:solidFill>
                  <a:latin typeface="Verdana" charset="0"/>
                </a:rPr>
                <a:t>4</a:t>
              </a:r>
              <a:r>
                <a:rPr lang="en-US" sz="1400">
                  <a:solidFill>
                    <a:srgbClr val="0000FF"/>
                  </a:solidFill>
                  <a:latin typeface="Verdana" charset="0"/>
                </a:rPr>
                <a:t>)</a:t>
              </a:r>
              <a:r>
                <a:rPr lang="en-US" sz="1400" baseline="-25000">
                  <a:solidFill>
                    <a:srgbClr val="0000FF"/>
                  </a:solidFill>
                  <a:latin typeface="Verdana" charset="0"/>
                </a:rPr>
                <a:t>3</a:t>
              </a:r>
              <a:endParaRPr lang="en-US" sz="1400">
                <a:solidFill>
                  <a:srgbClr val="0000FF"/>
                </a:solidFill>
                <a:latin typeface="Verdana" charset="0"/>
              </a:endParaRPr>
            </a:p>
          </p:txBody>
        </p:sp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A57438"/>
                </a:clrFrom>
                <a:clrTo>
                  <a:srgbClr val="A5743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66306" y="482600"/>
              <a:ext cx="2273301" cy="2235200"/>
            </a:xfrm>
            <a:prstGeom prst="rect">
              <a:avLst/>
            </a:prstGeom>
          </p:spPr>
        </p:pic>
      </p:grpSp>
      <p:grpSp>
        <p:nvGrpSpPr>
          <p:cNvPr id="12" name="Agrupar 11"/>
          <p:cNvGrpSpPr/>
          <p:nvPr/>
        </p:nvGrpSpPr>
        <p:grpSpPr>
          <a:xfrm>
            <a:off x="716755" y="4616648"/>
            <a:ext cx="3577280" cy="2019360"/>
            <a:chOff x="716755" y="3937000"/>
            <a:chExt cx="3577280" cy="2019360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1588" y="3937000"/>
              <a:ext cx="3200400" cy="1663700"/>
            </a:xfrm>
            <a:prstGeom prst="rect">
              <a:avLst/>
            </a:prstGeom>
          </p:spPr>
        </p:pic>
        <p:sp>
          <p:nvSpPr>
            <p:cNvPr id="50221" name="Text Box 45"/>
            <p:cNvSpPr txBox="1">
              <a:spLocks noChangeArrowheads="1"/>
            </p:cNvSpPr>
            <p:nvPr/>
          </p:nvSpPr>
          <p:spPr bwMode="auto">
            <a:xfrm>
              <a:off x="716755" y="5556250"/>
              <a:ext cx="357728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2000">
                  <a:solidFill>
                    <a:srgbClr val="0000FF"/>
                  </a:solidFill>
                  <a:latin typeface="Verdana" charset="0"/>
                </a:rPr>
                <a:t>anfibol: </a:t>
              </a:r>
              <a:r>
                <a:rPr lang="en-US" sz="1400">
                  <a:solidFill>
                    <a:srgbClr val="0000FF"/>
                  </a:solidFill>
                  <a:latin typeface="Verdana" charset="0"/>
                </a:rPr>
                <a:t>Ca</a:t>
              </a:r>
              <a:r>
                <a:rPr lang="en-US" sz="1400" baseline="-25000">
                  <a:solidFill>
                    <a:srgbClr val="0000FF"/>
                  </a:solidFill>
                  <a:latin typeface="Verdana" charset="0"/>
                </a:rPr>
                <a:t>2</a:t>
              </a:r>
              <a:r>
                <a:rPr lang="en-US" sz="1400">
                  <a:solidFill>
                    <a:srgbClr val="0000FF"/>
                  </a:solidFill>
                  <a:latin typeface="Verdana" charset="0"/>
                </a:rPr>
                <a:t>(Fe,Mg)</a:t>
              </a:r>
              <a:r>
                <a:rPr lang="en-US" sz="1400" baseline="-25000">
                  <a:solidFill>
                    <a:srgbClr val="0000FF"/>
                  </a:solidFill>
                  <a:latin typeface="Verdana" charset="0"/>
                </a:rPr>
                <a:t>5</a:t>
              </a:r>
              <a:r>
                <a:rPr lang="en-US" sz="1400">
                  <a:solidFill>
                    <a:srgbClr val="0000FF"/>
                  </a:solidFill>
                  <a:latin typeface="Verdana" charset="0"/>
                </a:rPr>
                <a:t>Si</a:t>
              </a:r>
              <a:r>
                <a:rPr lang="en-US" sz="1400" baseline="-25000">
                  <a:solidFill>
                    <a:srgbClr val="0000FF"/>
                  </a:solidFill>
                  <a:latin typeface="Verdana" charset="0"/>
                </a:rPr>
                <a:t>8</a:t>
              </a:r>
              <a:r>
                <a:rPr lang="en-US" sz="1400">
                  <a:solidFill>
                    <a:srgbClr val="0000FF"/>
                  </a:solidFill>
                  <a:latin typeface="Verdana" charset="0"/>
                </a:rPr>
                <a:t>O</a:t>
              </a:r>
              <a:r>
                <a:rPr lang="en-US" sz="1400" baseline="-25000">
                  <a:solidFill>
                    <a:srgbClr val="0000FF"/>
                  </a:solidFill>
                  <a:latin typeface="Verdana" charset="0"/>
                </a:rPr>
                <a:t>22</a:t>
              </a:r>
              <a:r>
                <a:rPr lang="en-US" sz="1400">
                  <a:solidFill>
                    <a:srgbClr val="0000FF"/>
                  </a:solidFill>
                  <a:latin typeface="Verdana" charset="0"/>
                </a:rPr>
                <a:t>(OH)</a:t>
              </a:r>
              <a:r>
                <a:rPr lang="en-US" sz="1400" baseline="-25000">
                  <a:solidFill>
                    <a:srgbClr val="0000FF"/>
                  </a:solidFill>
                  <a:latin typeface="Verdana" charset="0"/>
                </a:rPr>
                <a:t>2</a:t>
              </a:r>
            </a:p>
          </p:txBody>
        </p:sp>
      </p:grpSp>
      <p:grpSp>
        <p:nvGrpSpPr>
          <p:cNvPr id="10" name="Agrupar 9"/>
          <p:cNvGrpSpPr/>
          <p:nvPr/>
        </p:nvGrpSpPr>
        <p:grpSpPr>
          <a:xfrm>
            <a:off x="6320631" y="660400"/>
            <a:ext cx="2645823" cy="3340160"/>
            <a:chOff x="6320631" y="177800"/>
            <a:chExt cx="2645823" cy="3340160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80564" y="177800"/>
              <a:ext cx="2459583" cy="2895600"/>
            </a:xfrm>
            <a:prstGeom prst="rect">
              <a:avLst/>
            </a:prstGeom>
          </p:spPr>
        </p:pic>
        <p:sp>
          <p:nvSpPr>
            <p:cNvPr id="50222" name="Text Box 46"/>
            <p:cNvSpPr txBox="1">
              <a:spLocks noChangeArrowheads="1"/>
            </p:cNvSpPr>
            <p:nvPr/>
          </p:nvSpPr>
          <p:spPr bwMode="auto">
            <a:xfrm>
              <a:off x="6320631" y="3117850"/>
              <a:ext cx="2645823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2000">
                  <a:solidFill>
                    <a:srgbClr val="0000FF"/>
                  </a:solidFill>
                  <a:latin typeface="Verdana" charset="0"/>
                </a:rPr>
                <a:t>piroxeno: </a:t>
              </a:r>
              <a:r>
                <a:rPr lang="en-US" sz="1400">
                  <a:solidFill>
                    <a:srgbClr val="0000FF"/>
                  </a:solidFill>
                  <a:latin typeface="Verdana" charset="0"/>
                </a:rPr>
                <a:t>(Fe,Mg)SiO</a:t>
              </a:r>
              <a:r>
                <a:rPr lang="en-US" sz="1400" baseline="-25000">
                  <a:solidFill>
                    <a:srgbClr val="0000FF"/>
                  </a:solidFill>
                  <a:latin typeface="Verdana" charset="0"/>
                </a:rPr>
                <a:t>3 </a:t>
              </a:r>
              <a:endParaRPr lang="en-US" sz="2000">
                <a:solidFill>
                  <a:srgbClr val="0000FF"/>
                </a:solidFill>
                <a:latin typeface="Verdana" charset="0"/>
              </a:endParaRPr>
            </a:p>
          </p:txBody>
        </p:sp>
      </p:grpSp>
      <p:grpSp>
        <p:nvGrpSpPr>
          <p:cNvPr id="7" name="Agrupar 6"/>
          <p:cNvGrpSpPr/>
          <p:nvPr/>
        </p:nvGrpSpPr>
        <p:grpSpPr>
          <a:xfrm>
            <a:off x="454025" y="1185893"/>
            <a:ext cx="2414588" cy="2898775"/>
            <a:chOff x="454025" y="520700"/>
            <a:chExt cx="2414588" cy="2898775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0280" y="520700"/>
              <a:ext cx="2402078" cy="2489200"/>
            </a:xfrm>
            <a:prstGeom prst="rect">
              <a:avLst/>
            </a:prstGeom>
          </p:spPr>
        </p:pic>
        <p:sp>
          <p:nvSpPr>
            <p:cNvPr id="50223" name="Text Box 47"/>
            <p:cNvSpPr txBox="1">
              <a:spLocks noChangeArrowheads="1"/>
            </p:cNvSpPr>
            <p:nvPr/>
          </p:nvSpPr>
          <p:spPr bwMode="auto">
            <a:xfrm>
              <a:off x="454025" y="3019425"/>
              <a:ext cx="2414588" cy="400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2000">
                  <a:solidFill>
                    <a:srgbClr val="0000FF"/>
                  </a:solidFill>
                  <a:latin typeface="Verdana" charset="0"/>
                </a:rPr>
                <a:t>olivino:</a:t>
              </a:r>
              <a:r>
                <a:rPr lang="en-US" sz="1400">
                  <a:solidFill>
                    <a:srgbClr val="0000FF"/>
                  </a:solidFill>
                  <a:latin typeface="Verdana" charset="0"/>
                </a:rPr>
                <a:t> (Fe,Mg)</a:t>
              </a:r>
              <a:r>
                <a:rPr lang="en-US" sz="1400" baseline="-25000">
                  <a:solidFill>
                    <a:srgbClr val="0000FF"/>
                  </a:solidFill>
                  <a:latin typeface="Verdana" charset="0"/>
                </a:rPr>
                <a:t>2</a:t>
              </a:r>
              <a:r>
                <a:rPr lang="en-US" sz="1400">
                  <a:solidFill>
                    <a:srgbClr val="0000FF"/>
                  </a:solidFill>
                  <a:latin typeface="Verdana" charset="0"/>
                </a:rPr>
                <a:t>SiO</a:t>
              </a:r>
              <a:r>
                <a:rPr lang="en-US" sz="1400" baseline="-25000">
                  <a:solidFill>
                    <a:srgbClr val="0000FF"/>
                  </a:solidFill>
                  <a:latin typeface="Verdana" charset="0"/>
                </a:rPr>
                <a:t>4 </a:t>
              </a:r>
              <a:endParaRPr lang="en-US" sz="1400">
                <a:solidFill>
                  <a:srgbClr val="0000FF"/>
                </a:solidFill>
                <a:latin typeface="Verdana" charset="0"/>
              </a:endParaRPr>
            </a:p>
          </p:txBody>
        </p:sp>
      </p:grpSp>
      <p:grpSp>
        <p:nvGrpSpPr>
          <p:cNvPr id="11" name="Agrupar 10"/>
          <p:cNvGrpSpPr/>
          <p:nvPr/>
        </p:nvGrpSpPr>
        <p:grpSpPr>
          <a:xfrm>
            <a:off x="5299071" y="4213225"/>
            <a:ext cx="3492500" cy="2826207"/>
            <a:chOff x="5299071" y="3981450"/>
            <a:chExt cx="3492500" cy="2826207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99071" y="3981450"/>
              <a:ext cx="3492500" cy="2324100"/>
            </a:xfrm>
            <a:prstGeom prst="rect">
              <a:avLst/>
            </a:prstGeom>
          </p:spPr>
        </p:pic>
        <p:sp>
          <p:nvSpPr>
            <p:cNvPr id="41" name="Text Box 49"/>
            <p:cNvSpPr txBox="1">
              <a:spLocks noChangeArrowheads="1"/>
            </p:cNvSpPr>
            <p:nvPr/>
          </p:nvSpPr>
          <p:spPr bwMode="auto">
            <a:xfrm>
              <a:off x="5376069" y="6222881"/>
              <a:ext cx="3338504" cy="584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1800">
                  <a:solidFill>
                    <a:srgbClr val="0000FF"/>
                  </a:solidFill>
                  <a:latin typeface="Verdana" charset="0"/>
                </a:rPr>
                <a:t>biotita: </a:t>
              </a:r>
              <a:r>
                <a:rPr lang="en-US" sz="1400">
                  <a:solidFill>
                    <a:srgbClr val="0000FF"/>
                  </a:solidFill>
                  <a:latin typeface="Verdana" charset="0"/>
                </a:rPr>
                <a:t>K(Mg, Fe)</a:t>
              </a:r>
              <a:r>
                <a:rPr lang="en-US" sz="1400" baseline="-25000">
                  <a:solidFill>
                    <a:srgbClr val="0000FF"/>
                  </a:solidFill>
                  <a:latin typeface="Verdana" charset="0"/>
                </a:rPr>
                <a:t>3</a:t>
              </a:r>
              <a:r>
                <a:rPr lang="en-US" sz="1400">
                  <a:solidFill>
                    <a:srgbClr val="0000FF"/>
                  </a:solidFill>
                  <a:latin typeface="Verdana" charset="0"/>
                </a:rPr>
                <a:t>AlSi</a:t>
              </a:r>
              <a:r>
                <a:rPr lang="en-US" sz="1400" baseline="-25000">
                  <a:solidFill>
                    <a:srgbClr val="0000FF"/>
                  </a:solidFill>
                  <a:latin typeface="Verdana" charset="0"/>
                </a:rPr>
                <a:t>3</a:t>
              </a:r>
              <a:r>
                <a:rPr lang="en-US" sz="1400">
                  <a:solidFill>
                    <a:srgbClr val="0000FF"/>
                  </a:solidFill>
                  <a:latin typeface="Verdana" charset="0"/>
                </a:rPr>
                <a:t>O</a:t>
              </a:r>
              <a:r>
                <a:rPr lang="en-US" sz="1400" baseline="-25000">
                  <a:solidFill>
                    <a:srgbClr val="0000FF"/>
                  </a:solidFill>
                  <a:latin typeface="Verdana" charset="0"/>
                </a:rPr>
                <a:t>10</a:t>
              </a:r>
              <a:r>
                <a:rPr lang="en-US" sz="1400">
                  <a:solidFill>
                    <a:srgbClr val="0000FF"/>
                  </a:solidFill>
                  <a:latin typeface="Verdana" charset="0"/>
                </a:rPr>
                <a:t>(OH)</a:t>
              </a:r>
              <a:r>
                <a:rPr lang="en-US" sz="1400" baseline="-25000">
                  <a:solidFill>
                    <a:srgbClr val="0000FF"/>
                  </a:solidFill>
                  <a:latin typeface="Verdana" charset="0"/>
                </a:rPr>
                <a:t>2</a:t>
              </a:r>
            </a:p>
            <a:p>
              <a:pPr algn="l">
                <a:defRPr/>
              </a:pPr>
              <a:r>
                <a:rPr lang="en-US" sz="1400">
                  <a:solidFill>
                    <a:srgbClr val="0000FF"/>
                  </a:solidFill>
                  <a:latin typeface="Verdana" charset="0"/>
                </a:rPr>
                <a:t>    </a:t>
              </a:r>
            </a:p>
          </p:txBody>
        </p:sp>
      </p:grpSp>
      <p:sp>
        <p:nvSpPr>
          <p:cNvPr id="2" name="CuadroTexto 1"/>
          <p:cNvSpPr txBox="1"/>
          <p:nvPr/>
        </p:nvSpPr>
        <p:spPr>
          <a:xfrm>
            <a:off x="228600" y="165100"/>
            <a:ext cx="543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Chalkboard"/>
                <a:cs typeface="Chalkboard"/>
              </a:rPr>
              <a:t>minerales</a:t>
            </a:r>
            <a:r>
              <a:rPr lang="en-US" sz="2800" dirty="0">
                <a:solidFill>
                  <a:srgbClr val="000000"/>
                </a:solidFill>
                <a:latin typeface="Chalkboard"/>
                <a:cs typeface="Chalkboard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Chalkboard"/>
                <a:cs typeface="Chalkboard"/>
              </a:rPr>
              <a:t>máficos</a:t>
            </a:r>
            <a:r>
              <a:rPr lang="en-US" sz="2800" dirty="0" smtClean="0">
                <a:solidFill>
                  <a:srgbClr val="000000"/>
                </a:solidFill>
                <a:latin typeface="Chalkboard"/>
                <a:cs typeface="Chalkboard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Chalkboard"/>
                <a:cs typeface="Chalkboard"/>
              </a:rPr>
              <a:t>comunes</a:t>
            </a:r>
            <a:endParaRPr lang="en-US" sz="2800" dirty="0">
              <a:solidFill>
                <a:srgbClr val="000000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558117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65938"/>
          </a:xfrm>
          <a:prstGeom prst="rect">
            <a:avLst/>
          </a:prstGeom>
          <a:gradFill rotWithShape="0">
            <a:gsLst>
              <a:gs pos="0">
                <a:srgbClr val="139B00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latin typeface="Verdana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4357" y="152400"/>
            <a:ext cx="2439243" cy="33401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100" y="657224"/>
            <a:ext cx="3327400" cy="249555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5900" y="3802260"/>
            <a:ext cx="3314700" cy="24511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9085" y="3644900"/>
            <a:ext cx="2560915" cy="2838686"/>
          </a:xfrm>
          <a:prstGeom prst="rect">
            <a:avLst/>
          </a:prstGeom>
        </p:spPr>
      </p:pic>
      <p:sp>
        <p:nvSpPr>
          <p:cNvPr id="50226" name="Text Box 50"/>
          <p:cNvSpPr txBox="1">
            <a:spLocks noChangeArrowheads="1"/>
          </p:cNvSpPr>
          <p:nvPr/>
        </p:nvSpPr>
        <p:spPr bwMode="auto">
          <a:xfrm>
            <a:off x="6761163" y="6405563"/>
            <a:ext cx="145920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solidFill>
                  <a:srgbClr val="0000FF"/>
                </a:solidFill>
                <a:latin typeface="Verdana" charset="0"/>
              </a:rPr>
              <a:t>cuarzo: </a:t>
            </a:r>
            <a:r>
              <a:rPr lang="en-US" sz="1400">
                <a:solidFill>
                  <a:srgbClr val="0000FF"/>
                </a:solidFill>
                <a:latin typeface="Verdana" charset="0"/>
              </a:rPr>
              <a:t>SiO</a:t>
            </a:r>
            <a:r>
              <a:rPr lang="en-US" sz="1400" baseline="-25000">
                <a:solidFill>
                  <a:srgbClr val="0000FF"/>
                </a:solidFill>
                <a:latin typeface="Verdana" charset="0"/>
              </a:rPr>
              <a:t>2</a:t>
            </a:r>
          </a:p>
        </p:txBody>
      </p:sp>
      <p:sp>
        <p:nvSpPr>
          <p:cNvPr id="28" name="Text Box 50"/>
          <p:cNvSpPr txBox="1">
            <a:spLocks noChangeArrowheads="1"/>
          </p:cNvSpPr>
          <p:nvPr/>
        </p:nvSpPr>
        <p:spPr bwMode="auto">
          <a:xfrm>
            <a:off x="5634038" y="944562"/>
            <a:ext cx="4017962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600" dirty="0" smtClean="0">
                <a:solidFill>
                  <a:srgbClr val="0000FF"/>
                </a:solidFill>
                <a:latin typeface="Verdana" charset="0"/>
              </a:rPr>
              <a:t>ORTOSA = </a:t>
            </a:r>
            <a:r>
              <a:rPr lang="en-US" sz="1600" dirty="0" err="1" smtClean="0">
                <a:solidFill>
                  <a:srgbClr val="0000FF"/>
                </a:solidFill>
                <a:latin typeface="Verdana" charset="0"/>
              </a:rPr>
              <a:t>Feldespato</a:t>
            </a:r>
            <a:r>
              <a:rPr lang="en-US" sz="1600" dirty="0" smtClean="0">
                <a:solidFill>
                  <a:srgbClr val="0000FF"/>
                </a:solidFill>
                <a:latin typeface="Verdana" charset="0"/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  <a:latin typeface="Verdana" charset="0"/>
              </a:rPr>
              <a:t>potáscio</a:t>
            </a:r>
            <a:r>
              <a:rPr lang="en-US" sz="1600" dirty="0" smtClean="0">
                <a:solidFill>
                  <a:srgbClr val="0000FF"/>
                </a:solidFill>
                <a:latin typeface="Verdana" charset="0"/>
              </a:rPr>
              <a:t>:</a:t>
            </a:r>
            <a:endParaRPr lang="en-US" sz="1600" dirty="0">
              <a:solidFill>
                <a:srgbClr val="0000FF"/>
              </a:solidFill>
              <a:latin typeface="Verdana" charset="0"/>
            </a:endParaRPr>
          </a:p>
          <a:p>
            <a:pPr algn="l">
              <a:defRPr/>
            </a:pPr>
            <a:r>
              <a:rPr lang="en-US" sz="1400" dirty="0" err="1">
                <a:solidFill>
                  <a:srgbClr val="0000FF"/>
                </a:solidFill>
                <a:latin typeface="Verdana" charset="0"/>
              </a:rPr>
              <a:t>KAlSi</a:t>
            </a:r>
            <a:r>
              <a:rPr lang="en-US" sz="1400" baseline="-25000" dirty="0" err="1">
                <a:solidFill>
                  <a:srgbClr val="0000FF"/>
                </a:solidFill>
                <a:latin typeface="Verdana" charset="0"/>
              </a:rPr>
              <a:t>3</a:t>
            </a:r>
            <a:r>
              <a:rPr lang="en-US" sz="1400" dirty="0" err="1">
                <a:solidFill>
                  <a:srgbClr val="0000FF"/>
                </a:solidFill>
                <a:latin typeface="Verdana" charset="0"/>
              </a:rPr>
              <a:t>O</a:t>
            </a:r>
            <a:r>
              <a:rPr lang="en-US" sz="1400" baseline="-25000" dirty="0" err="1">
                <a:solidFill>
                  <a:srgbClr val="0000FF"/>
                </a:solidFill>
                <a:latin typeface="Verdana" charset="0"/>
              </a:rPr>
              <a:t>8</a:t>
            </a:r>
            <a:endParaRPr lang="en-US" sz="1400" dirty="0">
              <a:solidFill>
                <a:srgbClr val="0000FF"/>
              </a:solidFill>
              <a:latin typeface="Verdana" charset="0"/>
            </a:endParaRPr>
          </a:p>
        </p:txBody>
      </p:sp>
      <p:sp>
        <p:nvSpPr>
          <p:cNvPr id="41" name="Text Box 49"/>
          <p:cNvSpPr txBox="1">
            <a:spLocks noChangeArrowheads="1"/>
          </p:cNvSpPr>
          <p:nvPr/>
        </p:nvSpPr>
        <p:spPr bwMode="auto">
          <a:xfrm>
            <a:off x="1201738" y="3124081"/>
            <a:ext cx="386556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600">
                <a:solidFill>
                  <a:srgbClr val="0000FF"/>
                </a:solidFill>
                <a:latin typeface="Verdana" charset="0"/>
              </a:rPr>
              <a:t>moscovita: </a:t>
            </a:r>
            <a:r>
              <a:rPr lang="en-US" sz="1400">
                <a:solidFill>
                  <a:srgbClr val="0000FF"/>
                </a:solidFill>
                <a:latin typeface="Verdana" charset="0"/>
              </a:rPr>
              <a:t>K Al</a:t>
            </a:r>
            <a:r>
              <a:rPr lang="en-US" sz="1400" baseline="-25000">
                <a:solidFill>
                  <a:srgbClr val="0000FF"/>
                </a:solidFill>
                <a:latin typeface="Verdana" charset="0"/>
              </a:rPr>
              <a:t>3</a:t>
            </a:r>
            <a:r>
              <a:rPr lang="en-US" sz="1400">
                <a:solidFill>
                  <a:srgbClr val="0000FF"/>
                </a:solidFill>
                <a:latin typeface="Verdana" charset="0"/>
              </a:rPr>
              <a:t>Si</a:t>
            </a:r>
            <a:r>
              <a:rPr lang="en-US" sz="1400" baseline="-25000">
                <a:solidFill>
                  <a:srgbClr val="0000FF"/>
                </a:solidFill>
                <a:latin typeface="Verdana" charset="0"/>
              </a:rPr>
              <a:t>3</a:t>
            </a:r>
            <a:r>
              <a:rPr lang="en-US" sz="1400">
                <a:solidFill>
                  <a:srgbClr val="0000FF"/>
                </a:solidFill>
                <a:latin typeface="Verdana" charset="0"/>
              </a:rPr>
              <a:t>O</a:t>
            </a:r>
            <a:r>
              <a:rPr lang="en-US" sz="1400" baseline="-25000">
                <a:solidFill>
                  <a:srgbClr val="0000FF"/>
                </a:solidFill>
                <a:latin typeface="Verdana" charset="0"/>
              </a:rPr>
              <a:t>10</a:t>
            </a:r>
            <a:r>
              <a:rPr lang="en-US" sz="1400">
                <a:solidFill>
                  <a:srgbClr val="0000FF"/>
                </a:solidFill>
                <a:latin typeface="Verdana" charset="0"/>
              </a:rPr>
              <a:t>(OH)</a:t>
            </a:r>
            <a:r>
              <a:rPr lang="en-US" sz="1400" baseline="-25000">
                <a:solidFill>
                  <a:srgbClr val="0000FF"/>
                </a:solidFill>
                <a:latin typeface="Verdana" charset="0"/>
              </a:rPr>
              <a:t>2</a:t>
            </a:r>
          </a:p>
          <a:p>
            <a:pPr algn="l">
              <a:defRPr/>
            </a:pPr>
            <a:r>
              <a:rPr lang="en-US" sz="1400">
                <a:solidFill>
                  <a:srgbClr val="0000FF"/>
                </a:solidFill>
                <a:latin typeface="Verdana" charset="0"/>
              </a:rPr>
              <a:t>    </a:t>
            </a:r>
          </a:p>
        </p:txBody>
      </p:sp>
      <p:sp>
        <p:nvSpPr>
          <p:cNvPr id="42" name="Text Box 50"/>
          <p:cNvSpPr txBox="1">
            <a:spLocks noChangeArrowheads="1"/>
          </p:cNvSpPr>
          <p:nvPr/>
        </p:nvSpPr>
        <p:spPr bwMode="auto">
          <a:xfrm>
            <a:off x="3398838" y="6397823"/>
            <a:ext cx="206752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solidFill>
                  <a:srgbClr val="0000FF"/>
                </a:solidFill>
                <a:latin typeface="Verdana" charset="0"/>
              </a:rPr>
              <a:t>ALBITA</a:t>
            </a:r>
            <a:r>
              <a:rPr lang="en-US" sz="1400">
                <a:solidFill>
                  <a:srgbClr val="0000FF"/>
                </a:solidFill>
                <a:latin typeface="Verdana" charset="0"/>
              </a:rPr>
              <a:t>:  NaAlSi</a:t>
            </a:r>
            <a:r>
              <a:rPr lang="en-US" sz="1400" baseline="-25000">
                <a:solidFill>
                  <a:srgbClr val="0000FF"/>
                </a:solidFill>
                <a:latin typeface="Verdana" charset="0"/>
              </a:rPr>
              <a:t>3</a:t>
            </a:r>
            <a:r>
              <a:rPr lang="en-US" sz="1400">
                <a:solidFill>
                  <a:srgbClr val="0000FF"/>
                </a:solidFill>
                <a:latin typeface="Verdana" charset="0"/>
              </a:rPr>
              <a:t>O</a:t>
            </a:r>
            <a:r>
              <a:rPr lang="en-US" sz="1400" baseline="-25000">
                <a:solidFill>
                  <a:srgbClr val="0000FF"/>
                </a:solidFill>
                <a:latin typeface="Verdana" charset="0"/>
              </a:rPr>
              <a:t>8</a:t>
            </a:r>
            <a:endParaRPr lang="en-US" sz="1400">
              <a:solidFill>
                <a:srgbClr val="0000FF"/>
              </a:solidFill>
              <a:latin typeface="Verdana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14300" y="0"/>
            <a:ext cx="543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halkboard"/>
                <a:cs typeface="Chalkboard"/>
              </a:rPr>
              <a:t>minerales</a:t>
            </a:r>
            <a:r>
              <a:rPr lang="en-US" sz="2800" dirty="0">
                <a:latin typeface="Chalkboard"/>
                <a:cs typeface="Chalkboard"/>
              </a:rPr>
              <a:t> </a:t>
            </a:r>
            <a:r>
              <a:rPr lang="en-US" sz="2800" dirty="0" err="1" smtClean="0">
                <a:latin typeface="Chalkboard"/>
                <a:cs typeface="Chalkboard"/>
              </a:rPr>
              <a:t>felsicos</a:t>
            </a:r>
            <a:r>
              <a:rPr lang="en-US" sz="2800" dirty="0" smtClean="0">
                <a:latin typeface="Chalkboard"/>
                <a:cs typeface="Chalkboard"/>
              </a:rPr>
              <a:t> </a:t>
            </a:r>
            <a:r>
              <a:rPr lang="en-US" sz="2800" dirty="0" err="1" smtClean="0">
                <a:latin typeface="Chalkboard"/>
                <a:cs typeface="Chalkboard"/>
              </a:rPr>
              <a:t>comunes</a:t>
            </a:r>
            <a:endParaRPr lang="en-US" sz="2800" dirty="0">
              <a:latin typeface="Chalkboard"/>
              <a:cs typeface="Chalkboard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619500"/>
            <a:ext cx="2532128" cy="2781300"/>
          </a:xfrm>
          <a:prstGeom prst="rect">
            <a:avLst/>
          </a:prstGeom>
        </p:spPr>
      </p:pic>
      <p:sp>
        <p:nvSpPr>
          <p:cNvPr id="15" name="Text Box 50"/>
          <p:cNvSpPr txBox="1">
            <a:spLocks noChangeArrowheads="1"/>
          </p:cNvSpPr>
          <p:nvPr/>
        </p:nvSpPr>
        <p:spPr bwMode="auto">
          <a:xfrm>
            <a:off x="414338" y="6410523"/>
            <a:ext cx="239287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solidFill>
                  <a:srgbClr val="0000FF"/>
                </a:solidFill>
                <a:latin typeface="Verdana" charset="0"/>
              </a:rPr>
              <a:t>ANORTITA</a:t>
            </a:r>
            <a:r>
              <a:rPr lang="en-US" sz="1400">
                <a:solidFill>
                  <a:srgbClr val="0000FF"/>
                </a:solidFill>
                <a:latin typeface="Verdana" charset="0"/>
              </a:rPr>
              <a:t>: CaAl</a:t>
            </a:r>
            <a:r>
              <a:rPr lang="en-US" sz="1400" baseline="-25000">
                <a:solidFill>
                  <a:srgbClr val="0000FF"/>
                </a:solidFill>
                <a:latin typeface="Verdana" charset="0"/>
              </a:rPr>
              <a:t>2</a:t>
            </a:r>
            <a:r>
              <a:rPr lang="en-US" sz="1400">
                <a:solidFill>
                  <a:srgbClr val="0000FF"/>
                </a:solidFill>
                <a:latin typeface="Verdana" charset="0"/>
              </a:rPr>
              <a:t>Si</a:t>
            </a:r>
            <a:r>
              <a:rPr lang="en-US" sz="1400" baseline="-25000">
                <a:solidFill>
                  <a:srgbClr val="0000FF"/>
                </a:solidFill>
                <a:latin typeface="Verdana" charset="0"/>
              </a:rPr>
              <a:t>2</a:t>
            </a:r>
            <a:r>
              <a:rPr lang="en-US" sz="1400">
                <a:solidFill>
                  <a:srgbClr val="0000FF"/>
                </a:solidFill>
                <a:latin typeface="Verdana" charset="0"/>
              </a:rPr>
              <a:t>O</a:t>
            </a:r>
            <a:r>
              <a:rPr lang="en-US" sz="1400" baseline="-25000">
                <a:solidFill>
                  <a:srgbClr val="0000FF"/>
                </a:solidFill>
                <a:latin typeface="Verdana" charset="0"/>
              </a:rPr>
              <a:t>8 </a:t>
            </a:r>
            <a:endParaRPr lang="en-US" sz="1400">
              <a:solidFill>
                <a:srgbClr val="0000FF"/>
              </a:solidFill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solidFill>
                  <a:schemeClr val="bg1"/>
                </a:solidFill>
                <a:latin typeface="Chalkboard"/>
                <a:cs typeface="Chalkboard"/>
              </a:rPr>
              <a:t>Rocas </a:t>
            </a:r>
            <a:r>
              <a:rPr lang="es-ES_tradnl" dirty="0" err="1" smtClean="0">
                <a:solidFill>
                  <a:schemeClr val="bg1"/>
                </a:solidFill>
                <a:latin typeface="Chalkboard"/>
                <a:cs typeface="Chalkboard"/>
              </a:rPr>
              <a:t>Igneas</a:t>
            </a:r>
            <a:endParaRPr lang="es-ES_tradnl" dirty="0">
              <a:solidFill>
                <a:schemeClr val="bg1"/>
              </a:solidFill>
              <a:latin typeface="Chalkboard"/>
              <a:cs typeface="Chalkboar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8" descr="fusion parcial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67" b="27481"/>
          <a:stretch/>
        </p:blipFill>
        <p:spPr bwMode="auto">
          <a:xfrm>
            <a:off x="127000" y="406400"/>
            <a:ext cx="89662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430826" y="3581400"/>
            <a:ext cx="3493474" cy="1938992"/>
          </a:xfrm>
          <a:prstGeom prst="rect">
            <a:avLst/>
          </a:prstGeom>
          <a:noFill/>
          <a:ln w="952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i="0" dirty="0">
                <a:latin typeface="Chalkboard"/>
                <a:cs typeface="Chalkboard"/>
              </a:rPr>
              <a:t>COMPONENTE QUIMICO SIMPLE:</a:t>
            </a:r>
          </a:p>
          <a:p>
            <a:pPr algn="ctr"/>
            <a:r>
              <a:rPr lang="es-ES_tradnl" i="0" dirty="0" smtClean="0">
                <a:latin typeface="Chalkboard"/>
                <a:cs typeface="Chalkboard"/>
              </a:rPr>
              <a:t>transición solido-liquido a </a:t>
            </a:r>
            <a:r>
              <a:rPr lang="es-ES_tradnl" i="0" dirty="0">
                <a:latin typeface="Chalkboard"/>
                <a:cs typeface="Chalkboard"/>
              </a:rPr>
              <a:t>temperatura constante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127501" y="3606800"/>
            <a:ext cx="4889500" cy="1569660"/>
          </a:xfrm>
          <a:prstGeom prst="rect">
            <a:avLst/>
          </a:prstGeom>
          <a:noFill/>
          <a:ln w="952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i="0" dirty="0">
                <a:latin typeface="Chalkboard"/>
                <a:cs typeface="Chalkboard"/>
              </a:rPr>
              <a:t>MEZCLA DE COMPONENTES QUIMICOS (MINERALES): </a:t>
            </a:r>
          </a:p>
          <a:p>
            <a:pPr algn="ctr"/>
            <a:r>
              <a:rPr lang="es-ES_tradnl" i="0" dirty="0" smtClean="0">
                <a:latin typeface="Chalkboard"/>
                <a:cs typeface="Chalkboard"/>
              </a:rPr>
              <a:t>transición solido-liquido sobre un </a:t>
            </a:r>
            <a:r>
              <a:rPr lang="es-ES_tradnl" i="0" dirty="0" smtClean="0">
                <a:solidFill>
                  <a:srgbClr val="FF0000"/>
                </a:solidFill>
                <a:latin typeface="Chalkboard"/>
                <a:cs typeface="Chalkboard"/>
              </a:rPr>
              <a:t>intervalo</a:t>
            </a:r>
            <a:r>
              <a:rPr lang="es-ES_tradnl" i="0" dirty="0" smtClean="0">
                <a:latin typeface="Chalkboard"/>
                <a:cs typeface="Chalkboard"/>
              </a:rPr>
              <a:t> de </a:t>
            </a:r>
            <a:r>
              <a:rPr lang="es-ES_tradnl" i="0" dirty="0">
                <a:latin typeface="Chalkboard"/>
                <a:cs typeface="Chalkboard"/>
              </a:rPr>
              <a:t>temperatura</a:t>
            </a:r>
          </a:p>
        </p:txBody>
      </p:sp>
      <p:cxnSp>
        <p:nvCxnSpPr>
          <p:cNvPr id="5" name="Conector recto 4"/>
          <p:cNvCxnSpPr/>
          <p:nvPr/>
        </p:nvCxnSpPr>
        <p:spPr bwMode="auto">
          <a:xfrm flipV="1">
            <a:off x="668867" y="1786467"/>
            <a:ext cx="8466" cy="889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Conector recto 6"/>
          <p:cNvCxnSpPr/>
          <p:nvPr/>
        </p:nvCxnSpPr>
        <p:spPr bwMode="auto">
          <a:xfrm>
            <a:off x="685800" y="1778000"/>
            <a:ext cx="31242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Conector recto 8"/>
          <p:cNvCxnSpPr/>
          <p:nvPr/>
        </p:nvCxnSpPr>
        <p:spPr bwMode="auto">
          <a:xfrm flipV="1">
            <a:off x="3801533" y="1202267"/>
            <a:ext cx="0" cy="592666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1" name="Conector recto 10"/>
          <p:cNvCxnSpPr/>
          <p:nvPr/>
        </p:nvCxnSpPr>
        <p:spPr bwMode="auto">
          <a:xfrm flipV="1">
            <a:off x="5207000" y="2125133"/>
            <a:ext cx="0" cy="6096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Conector recto 12"/>
          <p:cNvCxnSpPr/>
          <p:nvPr/>
        </p:nvCxnSpPr>
        <p:spPr bwMode="auto">
          <a:xfrm flipV="1">
            <a:off x="5207000" y="1439333"/>
            <a:ext cx="3166533" cy="694267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Conector recto 14"/>
          <p:cNvCxnSpPr/>
          <p:nvPr/>
        </p:nvCxnSpPr>
        <p:spPr bwMode="auto">
          <a:xfrm flipV="1">
            <a:off x="8365067" y="1058333"/>
            <a:ext cx="0" cy="38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 bwMode="auto">
          <a:xfrm>
            <a:off x="0" y="901700"/>
            <a:ext cx="9144000" cy="47371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74" charset="0"/>
            </a:endParaRPr>
          </a:p>
        </p:txBody>
      </p:sp>
      <p:sp>
        <p:nvSpPr>
          <p:cNvPr id="3" name="Rectángulo redondeado 2"/>
          <p:cNvSpPr/>
          <p:nvPr/>
        </p:nvSpPr>
        <p:spPr bwMode="auto">
          <a:xfrm>
            <a:off x="342900" y="5943600"/>
            <a:ext cx="7442200" cy="685800"/>
          </a:xfrm>
          <a:prstGeom prst="roundRect">
            <a:avLst/>
          </a:prstGeom>
          <a:solidFill>
            <a:schemeClr val="bg1">
              <a:alpha val="32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74" charset="0"/>
            </a:endParaRP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7675563" y="1695450"/>
            <a:ext cx="1343025" cy="590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latin typeface="Verdana" charset="0"/>
              </a:rPr>
              <a:t>ultramafico</a:t>
            </a:r>
          </a:p>
          <a:p>
            <a:pPr algn="l">
              <a:defRPr/>
            </a:pPr>
            <a:r>
              <a:rPr lang="en-US" sz="1600">
                <a:latin typeface="Verdana" charset="0"/>
              </a:rPr>
              <a:t>40% silice</a:t>
            </a: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7675563" y="2678113"/>
            <a:ext cx="1243012" cy="590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latin typeface="Verdana" charset="0"/>
              </a:rPr>
              <a:t>mafico</a:t>
            </a:r>
          </a:p>
          <a:p>
            <a:pPr algn="l">
              <a:defRPr/>
            </a:pPr>
            <a:r>
              <a:rPr lang="en-US" sz="1600">
                <a:latin typeface="Verdana" charset="0"/>
              </a:rPr>
              <a:t>50% silice</a:t>
            </a:r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7675563" y="3660775"/>
            <a:ext cx="1290637" cy="590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latin typeface="Verdana" charset="0"/>
              </a:rPr>
              <a:t>intermedio</a:t>
            </a:r>
          </a:p>
          <a:p>
            <a:pPr algn="l">
              <a:defRPr/>
            </a:pPr>
            <a:r>
              <a:rPr lang="en-US" sz="1600">
                <a:latin typeface="Verdana" charset="0"/>
              </a:rPr>
              <a:t>60% silice</a:t>
            </a: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7675563" y="4718050"/>
            <a:ext cx="1243012" cy="590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latin typeface="Verdana" charset="0"/>
              </a:rPr>
              <a:t>felsico</a:t>
            </a:r>
          </a:p>
          <a:p>
            <a:pPr algn="l">
              <a:defRPr/>
            </a:pPr>
            <a:r>
              <a:rPr lang="en-US" sz="1600">
                <a:latin typeface="Verdana" charset="0"/>
              </a:rPr>
              <a:t>70% silice</a:t>
            </a:r>
          </a:p>
        </p:txBody>
      </p:sp>
      <p:sp>
        <p:nvSpPr>
          <p:cNvPr id="43021" name="Rectangle 13"/>
          <p:cNvSpPr>
            <a:spLocks noChangeArrowheads="1"/>
          </p:cNvSpPr>
          <p:nvPr/>
        </p:nvSpPr>
        <p:spPr bwMode="auto">
          <a:xfrm>
            <a:off x="4071938" y="4767263"/>
            <a:ext cx="1668462" cy="203200"/>
          </a:xfrm>
          <a:prstGeom prst="rect">
            <a:avLst/>
          </a:prstGeom>
          <a:solidFill>
            <a:srgbClr val="FEDF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4071938" y="5046663"/>
            <a:ext cx="1668462" cy="203200"/>
          </a:xfrm>
          <a:prstGeom prst="rect">
            <a:avLst/>
          </a:prstGeom>
          <a:solidFill>
            <a:srgbClr val="F1ECF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43023" name="Rectangle 15"/>
          <p:cNvSpPr>
            <a:spLocks noChangeArrowheads="1"/>
          </p:cNvSpPr>
          <p:nvPr/>
        </p:nvSpPr>
        <p:spPr bwMode="auto">
          <a:xfrm>
            <a:off x="4071938" y="5326063"/>
            <a:ext cx="1668462" cy="203200"/>
          </a:xfrm>
          <a:prstGeom prst="rect">
            <a:avLst/>
          </a:prstGeom>
          <a:solidFill>
            <a:srgbClr val="FEFAD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4152900" y="4708525"/>
            <a:ext cx="141598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400" dirty="0" err="1" smtClean="0">
                <a:latin typeface="Verdana" charset="0"/>
              </a:rPr>
              <a:t>Feldespato</a:t>
            </a:r>
            <a:r>
              <a:rPr lang="en-US" sz="1400" dirty="0" smtClean="0">
                <a:latin typeface="Verdana" charset="0"/>
              </a:rPr>
              <a:t>-K</a:t>
            </a:r>
            <a:endParaRPr lang="en-US" sz="1400" dirty="0">
              <a:latin typeface="Verdana" charset="0"/>
            </a:endParaRP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4241800" y="4989513"/>
            <a:ext cx="15287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400" dirty="0" smtClean="0">
                <a:latin typeface="Verdana" charset="0"/>
              </a:rPr>
              <a:t>Mica </a:t>
            </a:r>
            <a:r>
              <a:rPr lang="en-US" sz="1400" dirty="0" err="1">
                <a:latin typeface="Verdana" charset="0"/>
              </a:rPr>
              <a:t>blanca</a:t>
            </a:r>
            <a:endParaRPr lang="en-US" sz="1400" dirty="0">
              <a:latin typeface="Verdana" charset="0"/>
            </a:endParaRPr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4454525" y="5253038"/>
            <a:ext cx="8616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400" dirty="0" err="1" smtClean="0">
                <a:latin typeface="Verdana" charset="0"/>
              </a:rPr>
              <a:t>Cuarzo</a:t>
            </a:r>
            <a:endParaRPr lang="en-US" sz="1400" dirty="0">
              <a:latin typeface="Verdana" charset="0"/>
            </a:endParaRPr>
          </a:p>
        </p:txBody>
      </p:sp>
      <p:sp>
        <p:nvSpPr>
          <p:cNvPr id="43024" name="AutoShape 16"/>
          <p:cNvSpPr>
            <a:spLocks noChangeArrowheads="1"/>
          </p:cNvSpPr>
          <p:nvPr/>
        </p:nvSpPr>
        <p:spPr bwMode="auto">
          <a:xfrm rot="3600000">
            <a:off x="1567656" y="2078832"/>
            <a:ext cx="1692275" cy="331788"/>
          </a:xfrm>
          <a:prstGeom prst="rightArrow">
            <a:avLst>
              <a:gd name="adj1" fmla="val 50000"/>
              <a:gd name="adj2" fmla="val 127512"/>
            </a:avLst>
          </a:prstGeom>
          <a:solidFill>
            <a:srgbClr val="084D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43025" name="AutoShape 17"/>
          <p:cNvSpPr>
            <a:spLocks noChangeArrowheads="1"/>
          </p:cNvSpPr>
          <p:nvPr/>
        </p:nvSpPr>
        <p:spPr bwMode="auto">
          <a:xfrm rot="3600000">
            <a:off x="2372519" y="2815432"/>
            <a:ext cx="1692275" cy="331787"/>
          </a:xfrm>
          <a:prstGeom prst="rightArrow">
            <a:avLst>
              <a:gd name="adj1" fmla="val 50000"/>
              <a:gd name="adj2" fmla="val 127512"/>
            </a:avLst>
          </a:prstGeom>
          <a:solidFill>
            <a:srgbClr val="139B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43026" name="AutoShape 18"/>
          <p:cNvSpPr>
            <a:spLocks noChangeArrowheads="1"/>
          </p:cNvSpPr>
          <p:nvPr/>
        </p:nvSpPr>
        <p:spPr bwMode="auto">
          <a:xfrm rot="3600000">
            <a:off x="3171031" y="3625057"/>
            <a:ext cx="1882775" cy="331788"/>
          </a:xfrm>
          <a:prstGeom prst="rightArrow">
            <a:avLst>
              <a:gd name="adj1" fmla="val 50000"/>
              <a:gd name="adj2" fmla="val 141866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43027" name="AutoShape 19"/>
          <p:cNvSpPr>
            <a:spLocks noChangeArrowheads="1"/>
          </p:cNvSpPr>
          <p:nvPr/>
        </p:nvSpPr>
        <p:spPr bwMode="auto">
          <a:xfrm rot="3600000">
            <a:off x="3896519" y="3877469"/>
            <a:ext cx="1470025" cy="331787"/>
          </a:xfrm>
          <a:prstGeom prst="rightArrow">
            <a:avLst>
              <a:gd name="adj1" fmla="val 50000"/>
              <a:gd name="adj2" fmla="val 110766"/>
            </a:avLst>
          </a:prstGeom>
          <a:solidFill>
            <a:srgbClr val="FF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43028" name="AutoShape 20"/>
          <p:cNvSpPr>
            <a:spLocks noChangeArrowheads="1"/>
          </p:cNvSpPr>
          <p:nvPr/>
        </p:nvSpPr>
        <p:spPr bwMode="auto">
          <a:xfrm rot="7200000">
            <a:off x="4414838" y="3095625"/>
            <a:ext cx="3054350" cy="669925"/>
          </a:xfrm>
          <a:prstGeom prst="rightArrow">
            <a:avLst>
              <a:gd name="adj1" fmla="val 50000"/>
              <a:gd name="adj2" fmla="val 113981"/>
            </a:avLst>
          </a:prstGeom>
          <a:gradFill rotWithShape="0">
            <a:gsLst>
              <a:gs pos="0">
                <a:srgbClr val="FEFAD5"/>
              </a:gs>
              <a:gs pos="100000">
                <a:srgbClr val="84D791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43030" name="Text Box 22"/>
          <p:cNvSpPr txBox="1">
            <a:spLocks noChangeArrowheads="1"/>
          </p:cNvSpPr>
          <p:nvPr/>
        </p:nvSpPr>
        <p:spPr bwMode="auto">
          <a:xfrm>
            <a:off x="6405563" y="2124075"/>
            <a:ext cx="46816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400" dirty="0" err="1" smtClean="0">
                <a:latin typeface="Verdana" charset="0"/>
              </a:rPr>
              <a:t>Ca</a:t>
            </a:r>
            <a:endParaRPr lang="en-US" sz="1400" dirty="0">
              <a:latin typeface="Verdana" charset="0"/>
            </a:endParaRPr>
          </a:p>
        </p:txBody>
      </p:sp>
      <p:sp>
        <p:nvSpPr>
          <p:cNvPr id="43031" name="Text Box 23"/>
          <p:cNvSpPr txBox="1">
            <a:spLocks noChangeArrowheads="1"/>
          </p:cNvSpPr>
          <p:nvPr/>
        </p:nvSpPr>
        <p:spPr bwMode="auto">
          <a:xfrm>
            <a:off x="5275262" y="4170363"/>
            <a:ext cx="642938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400" dirty="0" smtClean="0">
                <a:latin typeface="Verdana" charset="0"/>
              </a:rPr>
              <a:t>Na</a:t>
            </a:r>
            <a:endParaRPr lang="en-US" sz="1400" dirty="0">
              <a:latin typeface="Verdana" charset="0"/>
            </a:endParaRPr>
          </a:p>
        </p:txBody>
      </p:sp>
      <p:sp>
        <p:nvSpPr>
          <p:cNvPr id="43032" name="Text Box 24"/>
          <p:cNvSpPr txBox="1">
            <a:spLocks noChangeArrowheads="1"/>
          </p:cNvSpPr>
          <p:nvPr/>
        </p:nvSpPr>
        <p:spPr bwMode="auto">
          <a:xfrm rot="-3615403">
            <a:off x="5355144" y="3089860"/>
            <a:ext cx="135471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 err="1" smtClean="0">
                <a:latin typeface="Verdana" charset="0"/>
              </a:rPr>
              <a:t>Feldespato</a:t>
            </a:r>
            <a:endParaRPr lang="en-US" sz="1600" dirty="0" smtClean="0">
              <a:latin typeface="Verdana" charset="0"/>
            </a:endParaRPr>
          </a:p>
        </p:txBody>
      </p:sp>
      <p:sp>
        <p:nvSpPr>
          <p:cNvPr id="43037" name="Text Box 29"/>
          <p:cNvSpPr txBox="1">
            <a:spLocks noChangeArrowheads="1"/>
          </p:cNvSpPr>
          <p:nvPr/>
        </p:nvSpPr>
        <p:spPr bwMode="auto">
          <a:xfrm>
            <a:off x="1005117" y="69850"/>
            <a:ext cx="710362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i="0" dirty="0" smtClean="0">
                <a:solidFill>
                  <a:schemeClr val="bg1"/>
                </a:solidFill>
                <a:latin typeface="Verdana" charset="0"/>
              </a:rPr>
              <a:t>ORDEN DE CRISTALIZACI</a:t>
            </a:r>
            <a:r>
              <a:rPr lang="en-US" altLang="ja-JP" i="0" dirty="0" smtClean="0">
                <a:solidFill>
                  <a:schemeClr val="bg1"/>
                </a:solidFill>
                <a:latin typeface="Verdana" charset="0"/>
              </a:rPr>
              <a:t>ÓN DE MINERALES</a:t>
            </a:r>
          </a:p>
          <a:p>
            <a:pPr algn="ctr">
              <a:defRPr/>
            </a:pPr>
            <a:r>
              <a:rPr lang="en-US" altLang="ja-JP" sz="1800" i="0" dirty="0" smtClean="0">
                <a:solidFill>
                  <a:schemeClr val="bg1"/>
                </a:solidFill>
                <a:latin typeface="Verdana" charset="0"/>
              </a:rPr>
              <a:t>(la </a:t>
            </a:r>
            <a:r>
              <a:rPr lang="en-US" altLang="ja-JP" sz="1800" i="0" dirty="0" err="1" smtClean="0">
                <a:solidFill>
                  <a:schemeClr val="bg1"/>
                </a:solidFill>
                <a:latin typeface="Verdana" charset="0"/>
              </a:rPr>
              <a:t>serie</a:t>
            </a:r>
            <a:r>
              <a:rPr lang="en-US" altLang="ja-JP" sz="1800" i="0" dirty="0" smtClean="0">
                <a:solidFill>
                  <a:schemeClr val="bg1"/>
                </a:solidFill>
                <a:latin typeface="Verdana" charset="0"/>
              </a:rPr>
              <a:t> </a:t>
            </a:r>
            <a:r>
              <a:rPr lang="en-US" altLang="ja-JP" sz="1800" i="0" dirty="0" err="1" smtClean="0">
                <a:solidFill>
                  <a:schemeClr val="bg1"/>
                </a:solidFill>
                <a:latin typeface="Verdana" charset="0"/>
              </a:rPr>
              <a:t>contínua</a:t>
            </a:r>
            <a:r>
              <a:rPr lang="en-US" altLang="ja-JP" sz="1800" i="0" dirty="0" smtClean="0">
                <a:solidFill>
                  <a:schemeClr val="bg1"/>
                </a:solidFill>
                <a:latin typeface="Verdana" charset="0"/>
              </a:rPr>
              <a:t> y </a:t>
            </a:r>
            <a:r>
              <a:rPr lang="en-US" altLang="ja-JP" sz="1800" i="0" dirty="0" err="1" smtClean="0">
                <a:solidFill>
                  <a:schemeClr val="bg1"/>
                </a:solidFill>
                <a:latin typeface="Verdana" charset="0"/>
              </a:rPr>
              <a:t>discontínua</a:t>
            </a:r>
            <a:r>
              <a:rPr lang="en-US" altLang="ja-JP" sz="1800" i="0" dirty="0" smtClean="0">
                <a:solidFill>
                  <a:schemeClr val="bg1"/>
                </a:solidFill>
                <a:latin typeface="Verdana" charset="0"/>
              </a:rPr>
              <a:t> de Bowen)</a:t>
            </a:r>
            <a:endParaRPr lang="en-US" i="0" dirty="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43039" name="Text Box 31"/>
          <p:cNvSpPr txBox="1">
            <a:spLocks noChangeArrowheads="1"/>
          </p:cNvSpPr>
          <p:nvPr/>
        </p:nvSpPr>
        <p:spPr bwMode="auto">
          <a:xfrm>
            <a:off x="920750" y="1344613"/>
            <a:ext cx="952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 i="0">
                <a:latin typeface="Verdana" charset="0"/>
              </a:rPr>
              <a:t>1200°C</a:t>
            </a:r>
          </a:p>
        </p:txBody>
      </p:sp>
      <p:sp>
        <p:nvSpPr>
          <p:cNvPr id="43042" name="Rectangle 34"/>
          <p:cNvSpPr>
            <a:spLocks noChangeArrowheads="1"/>
          </p:cNvSpPr>
          <p:nvPr/>
        </p:nvSpPr>
        <p:spPr bwMode="auto">
          <a:xfrm>
            <a:off x="-582613" y="-3619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endParaRPr lang="en-US">
              <a:latin typeface="Verdana" charset="0"/>
            </a:endParaRPr>
          </a:p>
        </p:txBody>
      </p:sp>
      <p:sp>
        <p:nvSpPr>
          <p:cNvPr id="43048" name="Text Box 40"/>
          <p:cNvSpPr txBox="1">
            <a:spLocks noChangeArrowheads="1"/>
          </p:cNvSpPr>
          <p:nvPr/>
        </p:nvSpPr>
        <p:spPr bwMode="auto">
          <a:xfrm>
            <a:off x="920750" y="2292350"/>
            <a:ext cx="952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 i="0">
                <a:latin typeface="Verdana" charset="0"/>
              </a:rPr>
              <a:t>1150°C</a:t>
            </a:r>
          </a:p>
        </p:txBody>
      </p:sp>
      <p:sp>
        <p:nvSpPr>
          <p:cNvPr id="43049" name="Text Box 41"/>
          <p:cNvSpPr txBox="1">
            <a:spLocks noChangeArrowheads="1"/>
          </p:cNvSpPr>
          <p:nvPr/>
        </p:nvSpPr>
        <p:spPr bwMode="auto">
          <a:xfrm>
            <a:off x="1016000" y="3308350"/>
            <a:ext cx="823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 i="0">
                <a:latin typeface="Verdana" charset="0"/>
              </a:rPr>
              <a:t>900°C</a:t>
            </a:r>
          </a:p>
        </p:txBody>
      </p:sp>
      <p:sp>
        <p:nvSpPr>
          <p:cNvPr id="43050" name="Text Box 42"/>
          <p:cNvSpPr txBox="1">
            <a:spLocks noChangeArrowheads="1"/>
          </p:cNvSpPr>
          <p:nvPr/>
        </p:nvSpPr>
        <p:spPr bwMode="auto">
          <a:xfrm>
            <a:off x="1016000" y="4265613"/>
            <a:ext cx="823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 i="0">
                <a:latin typeface="Verdana" charset="0"/>
              </a:rPr>
              <a:t>750°C</a:t>
            </a:r>
          </a:p>
        </p:txBody>
      </p:sp>
      <p:sp>
        <p:nvSpPr>
          <p:cNvPr id="43051" name="Text Box 43"/>
          <p:cNvSpPr txBox="1">
            <a:spLocks noChangeArrowheads="1"/>
          </p:cNvSpPr>
          <p:nvPr/>
        </p:nvSpPr>
        <p:spPr bwMode="auto">
          <a:xfrm>
            <a:off x="1016000" y="5349875"/>
            <a:ext cx="823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 i="0">
                <a:latin typeface="Verdana" charset="0"/>
              </a:rPr>
              <a:t>600°C</a:t>
            </a:r>
          </a:p>
        </p:txBody>
      </p:sp>
      <p:sp>
        <p:nvSpPr>
          <p:cNvPr id="43055" name="Text Box 47"/>
          <p:cNvSpPr txBox="1">
            <a:spLocks noChangeArrowheads="1"/>
          </p:cNvSpPr>
          <p:nvPr/>
        </p:nvSpPr>
        <p:spPr bwMode="auto">
          <a:xfrm>
            <a:off x="369888" y="5962650"/>
            <a:ext cx="7339012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600" i="0" dirty="0" smtClean="0">
                <a:solidFill>
                  <a:schemeClr val="bg1"/>
                </a:solidFill>
                <a:latin typeface="Verdana" charset="0"/>
              </a:rPr>
              <a:t>El </a:t>
            </a:r>
            <a:r>
              <a:rPr lang="en-US" altLang="ja-JP" sz="1600" i="0" dirty="0" err="1" smtClean="0">
                <a:solidFill>
                  <a:schemeClr val="bg1"/>
                </a:solidFill>
                <a:latin typeface="Verdana" charset="0"/>
              </a:rPr>
              <a:t>contenido</a:t>
            </a:r>
            <a:r>
              <a:rPr lang="en-US" altLang="ja-JP" sz="1600" i="0" dirty="0" smtClean="0">
                <a:solidFill>
                  <a:schemeClr val="bg1"/>
                </a:solidFill>
                <a:latin typeface="Verdana" charset="0"/>
              </a:rPr>
              <a:t> en </a:t>
            </a:r>
            <a:r>
              <a:rPr lang="en-US" altLang="ja-JP" sz="1600" i="0" dirty="0" err="1" smtClean="0">
                <a:solidFill>
                  <a:schemeClr val="bg1"/>
                </a:solidFill>
                <a:latin typeface="Verdana" charset="0"/>
              </a:rPr>
              <a:t>sílice</a:t>
            </a:r>
            <a:r>
              <a:rPr lang="en-US" altLang="ja-JP" sz="1600" i="0" dirty="0" smtClean="0">
                <a:solidFill>
                  <a:schemeClr val="bg1"/>
                </a:solidFill>
                <a:latin typeface="Verdana" charset="0"/>
              </a:rPr>
              <a:t> (</a:t>
            </a:r>
            <a:r>
              <a:rPr lang="en-US" altLang="ja-JP" sz="1600" i="0" dirty="0" err="1" smtClean="0">
                <a:solidFill>
                  <a:schemeClr val="bg1"/>
                </a:solidFill>
                <a:latin typeface="Verdana" charset="0"/>
              </a:rPr>
              <a:t>SiO</a:t>
            </a:r>
            <a:r>
              <a:rPr lang="en-US" altLang="ja-JP" sz="1600" i="0" baseline="-25000" dirty="0" err="1" smtClean="0">
                <a:solidFill>
                  <a:schemeClr val="bg1"/>
                </a:solidFill>
                <a:latin typeface="Verdana" charset="0"/>
              </a:rPr>
              <a:t>2</a:t>
            </a:r>
            <a:r>
              <a:rPr lang="en-US" altLang="ja-JP" sz="1600" i="0" dirty="0" smtClean="0">
                <a:solidFill>
                  <a:schemeClr val="bg1"/>
                </a:solidFill>
                <a:latin typeface="Verdana" charset="0"/>
              </a:rPr>
              <a:t>) del magma </a:t>
            </a:r>
            <a:r>
              <a:rPr lang="en-US" altLang="ja-JP" sz="1600" i="0" dirty="0" err="1" smtClean="0">
                <a:solidFill>
                  <a:schemeClr val="bg1"/>
                </a:solidFill>
                <a:latin typeface="Verdana" charset="0"/>
              </a:rPr>
              <a:t>determina</a:t>
            </a:r>
            <a:r>
              <a:rPr lang="en-US" altLang="ja-JP" sz="1600" i="0" dirty="0" smtClean="0">
                <a:solidFill>
                  <a:schemeClr val="bg1"/>
                </a:solidFill>
                <a:latin typeface="Verdana" charset="0"/>
              </a:rPr>
              <a:t> los </a:t>
            </a:r>
            <a:r>
              <a:rPr lang="en-US" altLang="ja-JP" sz="1600" i="0" dirty="0" err="1" smtClean="0">
                <a:solidFill>
                  <a:schemeClr val="bg1"/>
                </a:solidFill>
                <a:latin typeface="Verdana" charset="0"/>
              </a:rPr>
              <a:t>minerales</a:t>
            </a:r>
            <a:r>
              <a:rPr lang="en-US" altLang="ja-JP" sz="1600" i="0" dirty="0" smtClean="0">
                <a:solidFill>
                  <a:schemeClr val="bg1"/>
                </a:solidFill>
                <a:latin typeface="Verdana" charset="0"/>
              </a:rPr>
              <a:t> </a:t>
            </a:r>
            <a:r>
              <a:rPr lang="en-US" altLang="ja-JP" sz="1600" i="0" dirty="0" err="1" smtClean="0">
                <a:solidFill>
                  <a:schemeClr val="bg1"/>
                </a:solidFill>
                <a:latin typeface="Verdana" charset="0"/>
              </a:rPr>
              <a:t>que</a:t>
            </a:r>
            <a:r>
              <a:rPr lang="en-US" altLang="ja-JP" sz="1600" i="0" dirty="0" smtClean="0">
                <a:solidFill>
                  <a:schemeClr val="bg1"/>
                </a:solidFill>
                <a:latin typeface="Verdana" charset="0"/>
              </a:rPr>
              <a:t> van a </a:t>
            </a:r>
            <a:r>
              <a:rPr lang="en-US" altLang="ja-JP" sz="1600" i="0" dirty="0" err="1" smtClean="0">
                <a:solidFill>
                  <a:schemeClr val="bg1"/>
                </a:solidFill>
                <a:latin typeface="Verdana" charset="0"/>
              </a:rPr>
              <a:t>cristalizar</a:t>
            </a:r>
            <a:endParaRPr lang="en-US" sz="1600" i="0" dirty="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43058" name="Line 50"/>
          <p:cNvSpPr>
            <a:spLocks noChangeShapeType="1"/>
          </p:cNvSpPr>
          <p:nvPr/>
        </p:nvSpPr>
        <p:spPr bwMode="auto">
          <a:xfrm>
            <a:off x="0" y="1498600"/>
            <a:ext cx="901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43059" name="Line 51"/>
          <p:cNvSpPr>
            <a:spLocks noChangeShapeType="1"/>
          </p:cNvSpPr>
          <p:nvPr/>
        </p:nvSpPr>
        <p:spPr bwMode="auto">
          <a:xfrm>
            <a:off x="0" y="2476500"/>
            <a:ext cx="901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43060" name="Line 52"/>
          <p:cNvSpPr>
            <a:spLocks noChangeShapeType="1"/>
          </p:cNvSpPr>
          <p:nvPr/>
        </p:nvSpPr>
        <p:spPr bwMode="auto">
          <a:xfrm>
            <a:off x="0" y="3454400"/>
            <a:ext cx="901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43061" name="Line 53"/>
          <p:cNvSpPr>
            <a:spLocks noChangeShapeType="1"/>
          </p:cNvSpPr>
          <p:nvPr/>
        </p:nvSpPr>
        <p:spPr bwMode="auto">
          <a:xfrm>
            <a:off x="0" y="4457700"/>
            <a:ext cx="901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43062" name="Line 54"/>
          <p:cNvSpPr>
            <a:spLocks noChangeShapeType="1"/>
          </p:cNvSpPr>
          <p:nvPr/>
        </p:nvSpPr>
        <p:spPr bwMode="auto">
          <a:xfrm>
            <a:off x="1981200" y="1498600"/>
            <a:ext cx="716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43064" name="Line 56"/>
          <p:cNvSpPr>
            <a:spLocks noChangeShapeType="1"/>
          </p:cNvSpPr>
          <p:nvPr/>
        </p:nvSpPr>
        <p:spPr bwMode="auto">
          <a:xfrm>
            <a:off x="1968500" y="2489200"/>
            <a:ext cx="7175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43067" name="Line 59"/>
          <p:cNvSpPr>
            <a:spLocks noChangeShapeType="1"/>
          </p:cNvSpPr>
          <p:nvPr/>
        </p:nvSpPr>
        <p:spPr bwMode="auto">
          <a:xfrm>
            <a:off x="1828800" y="3479800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43068" name="Line 60"/>
          <p:cNvSpPr>
            <a:spLocks noChangeShapeType="1"/>
          </p:cNvSpPr>
          <p:nvPr/>
        </p:nvSpPr>
        <p:spPr bwMode="auto">
          <a:xfrm>
            <a:off x="6819900" y="4483100"/>
            <a:ext cx="2324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2" name="Forma libre 1"/>
          <p:cNvSpPr/>
          <p:nvPr/>
        </p:nvSpPr>
        <p:spPr>
          <a:xfrm>
            <a:off x="7772400" y="5702299"/>
            <a:ext cx="623094" cy="590127"/>
          </a:xfrm>
          <a:custGeom>
            <a:avLst/>
            <a:gdLst>
              <a:gd name="connsiteX0" fmla="*/ 0 w 609600"/>
              <a:gd name="connsiteY0" fmla="*/ 520700 h 571500"/>
              <a:gd name="connsiteX1" fmla="*/ 609600 w 609600"/>
              <a:gd name="connsiteY1" fmla="*/ 571500 h 571500"/>
              <a:gd name="connsiteX2" fmla="*/ 571500 w 609600"/>
              <a:gd name="connsiteY2" fmla="*/ 0 h 571500"/>
              <a:gd name="connsiteX0" fmla="*/ 0 w 622570"/>
              <a:gd name="connsiteY0" fmla="*/ 520700 h 520700"/>
              <a:gd name="connsiteX1" fmla="*/ 622570 w 622570"/>
              <a:gd name="connsiteY1" fmla="*/ 515471 h 520700"/>
              <a:gd name="connsiteX2" fmla="*/ 571500 w 622570"/>
              <a:gd name="connsiteY2" fmla="*/ 0 h 520700"/>
              <a:gd name="connsiteX0" fmla="*/ 0 w 636351"/>
              <a:gd name="connsiteY0" fmla="*/ 520700 h 520700"/>
              <a:gd name="connsiteX1" fmla="*/ 622570 w 636351"/>
              <a:gd name="connsiteY1" fmla="*/ 515471 h 520700"/>
              <a:gd name="connsiteX2" fmla="*/ 636351 w 636351"/>
              <a:gd name="connsiteY2" fmla="*/ 0 h 5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6351" h="520700">
                <a:moveTo>
                  <a:pt x="0" y="520700"/>
                </a:moveTo>
                <a:lnTo>
                  <a:pt x="622570" y="515471"/>
                </a:lnTo>
                <a:lnTo>
                  <a:pt x="636351" y="0"/>
                </a:lnTo>
              </a:path>
            </a:pathLst>
          </a:custGeom>
          <a:ln w="28575" cmpd="sng">
            <a:solidFill>
              <a:schemeClr val="bg1"/>
            </a:solidFill>
            <a:headEnd type="none"/>
            <a:tailEnd type="arrow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74" charset="0"/>
            </a:endParaRPr>
          </a:p>
        </p:txBody>
      </p:sp>
      <p:sp>
        <p:nvSpPr>
          <p:cNvPr id="7" name="Abrir llave 6"/>
          <p:cNvSpPr/>
          <p:nvPr/>
        </p:nvSpPr>
        <p:spPr bwMode="auto">
          <a:xfrm>
            <a:off x="3937000" y="4749800"/>
            <a:ext cx="50800" cy="80010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74" charset="0"/>
            </a:endParaRPr>
          </a:p>
        </p:txBody>
      </p:sp>
      <p:sp>
        <p:nvSpPr>
          <p:cNvPr id="47" name="Line 53"/>
          <p:cNvSpPr>
            <a:spLocks noChangeShapeType="1"/>
          </p:cNvSpPr>
          <p:nvPr/>
        </p:nvSpPr>
        <p:spPr bwMode="auto">
          <a:xfrm>
            <a:off x="1905000" y="4457700"/>
            <a:ext cx="233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49" name="Text Box 23"/>
          <p:cNvSpPr txBox="1">
            <a:spLocks noChangeArrowheads="1"/>
          </p:cNvSpPr>
          <p:nvPr/>
        </p:nvSpPr>
        <p:spPr bwMode="auto">
          <a:xfrm>
            <a:off x="3408362" y="3738563"/>
            <a:ext cx="94773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400" b="1" dirty="0" err="1" smtClean="0">
                <a:latin typeface="Verdana" charset="0"/>
              </a:rPr>
              <a:t>Anfibol</a:t>
            </a:r>
            <a:endParaRPr lang="en-US" sz="1400" dirty="0">
              <a:latin typeface="Verdana" charset="0"/>
            </a:endParaRPr>
          </a:p>
        </p:txBody>
      </p:sp>
      <p:sp>
        <p:nvSpPr>
          <p:cNvPr id="50" name="Text Box 23"/>
          <p:cNvSpPr txBox="1">
            <a:spLocks noChangeArrowheads="1"/>
          </p:cNvSpPr>
          <p:nvPr/>
        </p:nvSpPr>
        <p:spPr bwMode="auto">
          <a:xfrm>
            <a:off x="3141662" y="2595563"/>
            <a:ext cx="179863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400" b="1" dirty="0" err="1" smtClean="0">
                <a:latin typeface="Verdana" charset="0"/>
              </a:rPr>
              <a:t>Piroxeno</a:t>
            </a:r>
            <a:endParaRPr lang="en-US" sz="1400" dirty="0">
              <a:latin typeface="Verdana" charset="0"/>
            </a:endParaRPr>
          </a:p>
        </p:txBody>
      </p:sp>
      <p:sp>
        <p:nvSpPr>
          <p:cNvPr id="51" name="Text Box 23"/>
          <p:cNvSpPr txBox="1">
            <a:spLocks noChangeArrowheads="1"/>
          </p:cNvSpPr>
          <p:nvPr/>
        </p:nvSpPr>
        <p:spPr bwMode="auto">
          <a:xfrm>
            <a:off x="2252662" y="1782763"/>
            <a:ext cx="107473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400" b="1" dirty="0" err="1" smtClean="0">
                <a:latin typeface="Verdana" charset="0"/>
              </a:rPr>
              <a:t>Olivino</a:t>
            </a:r>
            <a:endParaRPr lang="en-US" sz="1400" dirty="0">
              <a:latin typeface="Verdana" charset="0"/>
            </a:endParaRPr>
          </a:p>
        </p:txBody>
      </p:sp>
      <p:sp>
        <p:nvSpPr>
          <p:cNvPr id="52" name="Text Box 23"/>
          <p:cNvSpPr txBox="1">
            <a:spLocks noChangeArrowheads="1"/>
          </p:cNvSpPr>
          <p:nvPr/>
        </p:nvSpPr>
        <p:spPr bwMode="auto">
          <a:xfrm>
            <a:off x="4437062" y="3725863"/>
            <a:ext cx="94773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400" b="1" dirty="0" err="1" smtClean="0">
                <a:latin typeface="Verdana" charset="0"/>
              </a:rPr>
              <a:t>Biotita</a:t>
            </a:r>
            <a:endParaRPr lang="en-US" sz="1400" dirty="0">
              <a:latin typeface="Verdana" charset="0"/>
            </a:endParaRPr>
          </a:p>
        </p:txBody>
      </p:sp>
      <p:sp>
        <p:nvSpPr>
          <p:cNvPr id="46" name="Text Box 25"/>
          <p:cNvSpPr txBox="1">
            <a:spLocks noChangeArrowheads="1"/>
          </p:cNvSpPr>
          <p:nvPr/>
        </p:nvSpPr>
        <p:spPr bwMode="auto">
          <a:xfrm>
            <a:off x="2571750" y="4945063"/>
            <a:ext cx="1577975" cy="5847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i="0" dirty="0" smtClean="0">
                <a:latin typeface="Chalkboard"/>
                <a:cs typeface="Chalkboard"/>
              </a:rPr>
              <a:t>minerales</a:t>
            </a:r>
          </a:p>
          <a:p>
            <a:pPr algn="ctr">
              <a:defRPr/>
            </a:pPr>
            <a:r>
              <a:rPr lang="en-US" sz="1600" i="0" dirty="0" smtClean="0">
                <a:latin typeface="Chalkboard"/>
                <a:cs typeface="Chalkboard"/>
              </a:rPr>
              <a:t>FELSICOS</a:t>
            </a:r>
            <a:endParaRPr lang="en-US" sz="1600" i="0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1206303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 bwMode="auto">
          <a:xfrm>
            <a:off x="0" y="901700"/>
            <a:ext cx="9144000" cy="47371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74" charset="0"/>
            </a:endParaRP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7675563" y="1695450"/>
            <a:ext cx="1343025" cy="590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latin typeface="Verdana" charset="0"/>
              </a:rPr>
              <a:t>ultramafico</a:t>
            </a:r>
          </a:p>
          <a:p>
            <a:pPr algn="l">
              <a:defRPr/>
            </a:pPr>
            <a:r>
              <a:rPr lang="en-US" sz="1600">
                <a:latin typeface="Verdana" charset="0"/>
              </a:rPr>
              <a:t>40% silice</a:t>
            </a: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7675563" y="2678113"/>
            <a:ext cx="1243012" cy="590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latin typeface="Verdana" charset="0"/>
              </a:rPr>
              <a:t>mafico</a:t>
            </a:r>
          </a:p>
          <a:p>
            <a:pPr algn="l">
              <a:defRPr/>
            </a:pPr>
            <a:r>
              <a:rPr lang="en-US" sz="1600">
                <a:latin typeface="Verdana" charset="0"/>
              </a:rPr>
              <a:t>50% silice</a:t>
            </a:r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7675563" y="3660775"/>
            <a:ext cx="1290637" cy="590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latin typeface="Verdana" charset="0"/>
              </a:rPr>
              <a:t>intermedio</a:t>
            </a:r>
          </a:p>
          <a:p>
            <a:pPr algn="l">
              <a:defRPr/>
            </a:pPr>
            <a:r>
              <a:rPr lang="en-US" sz="1600">
                <a:latin typeface="Verdana" charset="0"/>
              </a:rPr>
              <a:t>60% silice</a:t>
            </a: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7675563" y="4718050"/>
            <a:ext cx="1243012" cy="590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latin typeface="Verdana" charset="0"/>
              </a:rPr>
              <a:t>felsico</a:t>
            </a:r>
          </a:p>
          <a:p>
            <a:pPr algn="l">
              <a:defRPr/>
            </a:pPr>
            <a:r>
              <a:rPr lang="en-US" sz="1600">
                <a:latin typeface="Verdana" charset="0"/>
              </a:rPr>
              <a:t>70% silice</a:t>
            </a:r>
          </a:p>
        </p:txBody>
      </p:sp>
      <p:sp>
        <p:nvSpPr>
          <p:cNvPr id="43021" name="Rectangle 13"/>
          <p:cNvSpPr>
            <a:spLocks noChangeArrowheads="1"/>
          </p:cNvSpPr>
          <p:nvPr/>
        </p:nvSpPr>
        <p:spPr bwMode="auto">
          <a:xfrm>
            <a:off x="4071938" y="4767263"/>
            <a:ext cx="1668462" cy="203200"/>
          </a:xfrm>
          <a:prstGeom prst="rect">
            <a:avLst/>
          </a:prstGeom>
          <a:solidFill>
            <a:srgbClr val="FEDF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4071938" y="5046663"/>
            <a:ext cx="1668462" cy="203200"/>
          </a:xfrm>
          <a:prstGeom prst="rect">
            <a:avLst/>
          </a:prstGeom>
          <a:solidFill>
            <a:srgbClr val="F1ECF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43023" name="Rectangle 15"/>
          <p:cNvSpPr>
            <a:spLocks noChangeArrowheads="1"/>
          </p:cNvSpPr>
          <p:nvPr/>
        </p:nvSpPr>
        <p:spPr bwMode="auto">
          <a:xfrm>
            <a:off x="4071938" y="5326063"/>
            <a:ext cx="1668462" cy="203200"/>
          </a:xfrm>
          <a:prstGeom prst="rect">
            <a:avLst/>
          </a:prstGeom>
          <a:solidFill>
            <a:srgbClr val="FEFAD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4152900" y="4708525"/>
            <a:ext cx="141598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400" dirty="0" err="1" smtClean="0">
                <a:latin typeface="Verdana" charset="0"/>
              </a:rPr>
              <a:t>Feldespato</a:t>
            </a:r>
            <a:r>
              <a:rPr lang="en-US" sz="1400" dirty="0" smtClean="0">
                <a:latin typeface="Verdana" charset="0"/>
              </a:rPr>
              <a:t>-K</a:t>
            </a:r>
            <a:endParaRPr lang="en-US" sz="1400" dirty="0">
              <a:latin typeface="Verdana" charset="0"/>
            </a:endParaRP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4241800" y="4989513"/>
            <a:ext cx="15287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400" dirty="0" smtClean="0">
                <a:latin typeface="Verdana" charset="0"/>
              </a:rPr>
              <a:t>Mica </a:t>
            </a:r>
            <a:r>
              <a:rPr lang="en-US" sz="1400" dirty="0" err="1">
                <a:latin typeface="Verdana" charset="0"/>
              </a:rPr>
              <a:t>blanca</a:t>
            </a:r>
            <a:endParaRPr lang="en-US" sz="1400" dirty="0">
              <a:latin typeface="Verdana" charset="0"/>
            </a:endParaRPr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4454525" y="5253038"/>
            <a:ext cx="8616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400" dirty="0" err="1" smtClean="0">
                <a:latin typeface="Verdana" charset="0"/>
              </a:rPr>
              <a:t>Cuarzo</a:t>
            </a:r>
            <a:endParaRPr lang="en-US" sz="1400" dirty="0">
              <a:latin typeface="Verdana" charset="0"/>
            </a:endParaRPr>
          </a:p>
        </p:txBody>
      </p:sp>
      <p:sp>
        <p:nvSpPr>
          <p:cNvPr id="43024" name="AutoShape 16"/>
          <p:cNvSpPr>
            <a:spLocks noChangeArrowheads="1"/>
          </p:cNvSpPr>
          <p:nvPr/>
        </p:nvSpPr>
        <p:spPr bwMode="auto">
          <a:xfrm rot="14400000">
            <a:off x="1567656" y="2078832"/>
            <a:ext cx="1692275" cy="331788"/>
          </a:xfrm>
          <a:prstGeom prst="rightArrow">
            <a:avLst>
              <a:gd name="adj1" fmla="val 50000"/>
              <a:gd name="adj2" fmla="val 127512"/>
            </a:avLst>
          </a:prstGeom>
          <a:solidFill>
            <a:srgbClr val="084D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43025" name="AutoShape 17"/>
          <p:cNvSpPr>
            <a:spLocks noChangeArrowheads="1"/>
          </p:cNvSpPr>
          <p:nvPr/>
        </p:nvSpPr>
        <p:spPr bwMode="auto">
          <a:xfrm rot="14400000">
            <a:off x="2372519" y="2815432"/>
            <a:ext cx="1692275" cy="331787"/>
          </a:xfrm>
          <a:prstGeom prst="rightArrow">
            <a:avLst>
              <a:gd name="adj1" fmla="val 50000"/>
              <a:gd name="adj2" fmla="val 127512"/>
            </a:avLst>
          </a:prstGeom>
          <a:solidFill>
            <a:srgbClr val="139B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43026" name="AutoShape 18"/>
          <p:cNvSpPr>
            <a:spLocks noChangeArrowheads="1"/>
          </p:cNvSpPr>
          <p:nvPr/>
        </p:nvSpPr>
        <p:spPr bwMode="auto">
          <a:xfrm rot="14400000">
            <a:off x="3171031" y="3625057"/>
            <a:ext cx="1882775" cy="331788"/>
          </a:xfrm>
          <a:prstGeom prst="rightArrow">
            <a:avLst>
              <a:gd name="adj1" fmla="val 50000"/>
              <a:gd name="adj2" fmla="val 141866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43027" name="AutoShape 19"/>
          <p:cNvSpPr>
            <a:spLocks noChangeArrowheads="1"/>
          </p:cNvSpPr>
          <p:nvPr/>
        </p:nvSpPr>
        <p:spPr bwMode="auto">
          <a:xfrm rot="14400000">
            <a:off x="3896519" y="3877469"/>
            <a:ext cx="1470025" cy="331787"/>
          </a:xfrm>
          <a:prstGeom prst="rightArrow">
            <a:avLst>
              <a:gd name="adj1" fmla="val 50000"/>
              <a:gd name="adj2" fmla="val 110766"/>
            </a:avLst>
          </a:prstGeom>
          <a:solidFill>
            <a:srgbClr val="FF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43028" name="AutoShape 20"/>
          <p:cNvSpPr>
            <a:spLocks noChangeArrowheads="1"/>
          </p:cNvSpPr>
          <p:nvPr/>
        </p:nvSpPr>
        <p:spPr bwMode="auto">
          <a:xfrm rot="18000000">
            <a:off x="4414838" y="3095625"/>
            <a:ext cx="3054350" cy="669925"/>
          </a:xfrm>
          <a:prstGeom prst="rightArrow">
            <a:avLst>
              <a:gd name="adj1" fmla="val 50000"/>
              <a:gd name="adj2" fmla="val 113981"/>
            </a:avLst>
          </a:prstGeom>
          <a:gradFill rotWithShape="0">
            <a:gsLst>
              <a:gs pos="0">
                <a:srgbClr val="FEFAD5"/>
              </a:gs>
              <a:gs pos="100000">
                <a:srgbClr val="84D791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43030" name="Text Box 22"/>
          <p:cNvSpPr txBox="1">
            <a:spLocks noChangeArrowheads="1"/>
          </p:cNvSpPr>
          <p:nvPr/>
        </p:nvSpPr>
        <p:spPr bwMode="auto">
          <a:xfrm>
            <a:off x="6337829" y="2183342"/>
            <a:ext cx="46816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400" dirty="0" err="1" smtClean="0">
                <a:latin typeface="Verdana" charset="0"/>
              </a:rPr>
              <a:t>Ca</a:t>
            </a:r>
            <a:endParaRPr lang="en-US" sz="1400" dirty="0">
              <a:latin typeface="Verdana" charset="0"/>
            </a:endParaRPr>
          </a:p>
        </p:txBody>
      </p:sp>
      <p:sp>
        <p:nvSpPr>
          <p:cNvPr id="43031" name="Text Box 23"/>
          <p:cNvSpPr txBox="1">
            <a:spLocks noChangeArrowheads="1"/>
          </p:cNvSpPr>
          <p:nvPr/>
        </p:nvSpPr>
        <p:spPr bwMode="auto">
          <a:xfrm>
            <a:off x="5232927" y="4170363"/>
            <a:ext cx="642938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400" dirty="0" smtClean="0">
                <a:latin typeface="Verdana" charset="0"/>
              </a:rPr>
              <a:t>Na</a:t>
            </a:r>
            <a:endParaRPr lang="en-US" sz="1400" dirty="0">
              <a:latin typeface="Verdana" charset="0"/>
            </a:endParaRPr>
          </a:p>
        </p:txBody>
      </p:sp>
      <p:sp>
        <p:nvSpPr>
          <p:cNvPr id="43032" name="Text Box 24"/>
          <p:cNvSpPr txBox="1">
            <a:spLocks noChangeArrowheads="1"/>
          </p:cNvSpPr>
          <p:nvPr/>
        </p:nvSpPr>
        <p:spPr bwMode="auto">
          <a:xfrm rot="-3615403">
            <a:off x="5355144" y="3089860"/>
            <a:ext cx="135471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 err="1" smtClean="0">
                <a:latin typeface="Verdana" charset="0"/>
              </a:rPr>
              <a:t>Feldespato</a:t>
            </a:r>
            <a:endParaRPr lang="en-US" sz="1600" dirty="0" smtClean="0">
              <a:latin typeface="Verdana" charset="0"/>
            </a:endParaRPr>
          </a:p>
        </p:txBody>
      </p:sp>
      <p:sp>
        <p:nvSpPr>
          <p:cNvPr id="43039" name="Text Box 31"/>
          <p:cNvSpPr txBox="1">
            <a:spLocks noChangeArrowheads="1"/>
          </p:cNvSpPr>
          <p:nvPr/>
        </p:nvSpPr>
        <p:spPr bwMode="auto">
          <a:xfrm>
            <a:off x="920750" y="1344613"/>
            <a:ext cx="952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 i="0">
                <a:latin typeface="Verdana" charset="0"/>
              </a:rPr>
              <a:t>1200°C</a:t>
            </a:r>
          </a:p>
        </p:txBody>
      </p:sp>
      <p:sp>
        <p:nvSpPr>
          <p:cNvPr id="43042" name="Rectangle 34"/>
          <p:cNvSpPr>
            <a:spLocks noChangeArrowheads="1"/>
          </p:cNvSpPr>
          <p:nvPr/>
        </p:nvSpPr>
        <p:spPr bwMode="auto">
          <a:xfrm>
            <a:off x="-582613" y="-3619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endParaRPr lang="en-US">
              <a:latin typeface="Verdana" charset="0"/>
            </a:endParaRPr>
          </a:p>
        </p:txBody>
      </p:sp>
      <p:sp>
        <p:nvSpPr>
          <p:cNvPr id="43048" name="Text Box 40"/>
          <p:cNvSpPr txBox="1">
            <a:spLocks noChangeArrowheads="1"/>
          </p:cNvSpPr>
          <p:nvPr/>
        </p:nvSpPr>
        <p:spPr bwMode="auto">
          <a:xfrm>
            <a:off x="920750" y="2292350"/>
            <a:ext cx="952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 i="0">
                <a:latin typeface="Verdana" charset="0"/>
              </a:rPr>
              <a:t>1150°C</a:t>
            </a:r>
          </a:p>
        </p:txBody>
      </p:sp>
      <p:sp>
        <p:nvSpPr>
          <p:cNvPr id="43049" name="Text Box 41"/>
          <p:cNvSpPr txBox="1">
            <a:spLocks noChangeArrowheads="1"/>
          </p:cNvSpPr>
          <p:nvPr/>
        </p:nvSpPr>
        <p:spPr bwMode="auto">
          <a:xfrm>
            <a:off x="1016000" y="3308350"/>
            <a:ext cx="823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 i="0">
                <a:latin typeface="Verdana" charset="0"/>
              </a:rPr>
              <a:t>900°C</a:t>
            </a:r>
          </a:p>
        </p:txBody>
      </p:sp>
      <p:sp>
        <p:nvSpPr>
          <p:cNvPr id="43050" name="Text Box 42"/>
          <p:cNvSpPr txBox="1">
            <a:spLocks noChangeArrowheads="1"/>
          </p:cNvSpPr>
          <p:nvPr/>
        </p:nvSpPr>
        <p:spPr bwMode="auto">
          <a:xfrm>
            <a:off x="1016000" y="4265613"/>
            <a:ext cx="823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 i="0">
                <a:latin typeface="Verdana" charset="0"/>
              </a:rPr>
              <a:t>750°C</a:t>
            </a:r>
          </a:p>
        </p:txBody>
      </p:sp>
      <p:sp>
        <p:nvSpPr>
          <p:cNvPr id="43051" name="Text Box 43"/>
          <p:cNvSpPr txBox="1">
            <a:spLocks noChangeArrowheads="1"/>
          </p:cNvSpPr>
          <p:nvPr/>
        </p:nvSpPr>
        <p:spPr bwMode="auto">
          <a:xfrm>
            <a:off x="1016000" y="5349875"/>
            <a:ext cx="823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 i="0">
                <a:latin typeface="Verdana" charset="0"/>
              </a:rPr>
              <a:t>600°C</a:t>
            </a:r>
          </a:p>
        </p:txBody>
      </p:sp>
      <p:sp>
        <p:nvSpPr>
          <p:cNvPr id="43058" name="Line 50"/>
          <p:cNvSpPr>
            <a:spLocks noChangeShapeType="1"/>
          </p:cNvSpPr>
          <p:nvPr/>
        </p:nvSpPr>
        <p:spPr bwMode="auto">
          <a:xfrm>
            <a:off x="0" y="1498600"/>
            <a:ext cx="901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43059" name="Line 51"/>
          <p:cNvSpPr>
            <a:spLocks noChangeShapeType="1"/>
          </p:cNvSpPr>
          <p:nvPr/>
        </p:nvSpPr>
        <p:spPr bwMode="auto">
          <a:xfrm>
            <a:off x="0" y="2476500"/>
            <a:ext cx="901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43060" name="Line 52"/>
          <p:cNvSpPr>
            <a:spLocks noChangeShapeType="1"/>
          </p:cNvSpPr>
          <p:nvPr/>
        </p:nvSpPr>
        <p:spPr bwMode="auto">
          <a:xfrm>
            <a:off x="0" y="3454400"/>
            <a:ext cx="901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43061" name="Line 53"/>
          <p:cNvSpPr>
            <a:spLocks noChangeShapeType="1"/>
          </p:cNvSpPr>
          <p:nvPr/>
        </p:nvSpPr>
        <p:spPr bwMode="auto">
          <a:xfrm>
            <a:off x="0" y="4457700"/>
            <a:ext cx="901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43062" name="Line 54"/>
          <p:cNvSpPr>
            <a:spLocks noChangeShapeType="1"/>
          </p:cNvSpPr>
          <p:nvPr/>
        </p:nvSpPr>
        <p:spPr bwMode="auto">
          <a:xfrm>
            <a:off x="1981200" y="1498600"/>
            <a:ext cx="716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43064" name="Line 56"/>
          <p:cNvSpPr>
            <a:spLocks noChangeShapeType="1"/>
          </p:cNvSpPr>
          <p:nvPr/>
        </p:nvSpPr>
        <p:spPr bwMode="auto">
          <a:xfrm>
            <a:off x="1968500" y="2489200"/>
            <a:ext cx="7175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43067" name="Line 59"/>
          <p:cNvSpPr>
            <a:spLocks noChangeShapeType="1"/>
          </p:cNvSpPr>
          <p:nvPr/>
        </p:nvSpPr>
        <p:spPr bwMode="auto">
          <a:xfrm>
            <a:off x="1828800" y="3479800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43068" name="Line 60"/>
          <p:cNvSpPr>
            <a:spLocks noChangeShapeType="1"/>
          </p:cNvSpPr>
          <p:nvPr/>
        </p:nvSpPr>
        <p:spPr bwMode="auto">
          <a:xfrm>
            <a:off x="6819900" y="4483100"/>
            <a:ext cx="2324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40" name="Text Box 25"/>
          <p:cNvSpPr txBox="1">
            <a:spLocks noChangeArrowheads="1"/>
          </p:cNvSpPr>
          <p:nvPr/>
        </p:nvSpPr>
        <p:spPr bwMode="auto">
          <a:xfrm>
            <a:off x="2571750" y="4945063"/>
            <a:ext cx="1577975" cy="5847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i="0" dirty="0" smtClean="0">
                <a:latin typeface="Chalkboard"/>
                <a:cs typeface="Chalkboard"/>
              </a:rPr>
              <a:t>minerales</a:t>
            </a:r>
          </a:p>
          <a:p>
            <a:pPr algn="ctr">
              <a:defRPr/>
            </a:pPr>
            <a:r>
              <a:rPr lang="en-US" sz="1600" i="0" dirty="0" smtClean="0">
                <a:latin typeface="Chalkboard"/>
                <a:cs typeface="Chalkboard"/>
              </a:rPr>
              <a:t>FELSICOS</a:t>
            </a:r>
            <a:endParaRPr lang="en-US" sz="1600" i="0" dirty="0">
              <a:latin typeface="Chalkboard"/>
              <a:cs typeface="Chalkboard"/>
            </a:endParaRPr>
          </a:p>
        </p:txBody>
      </p:sp>
      <p:sp>
        <p:nvSpPr>
          <p:cNvPr id="7" name="Abrir llave 6"/>
          <p:cNvSpPr/>
          <p:nvPr/>
        </p:nvSpPr>
        <p:spPr bwMode="auto">
          <a:xfrm>
            <a:off x="3937000" y="4749800"/>
            <a:ext cx="50800" cy="80010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74" charset="0"/>
            </a:endParaRPr>
          </a:p>
        </p:txBody>
      </p:sp>
      <p:sp>
        <p:nvSpPr>
          <p:cNvPr id="47" name="Line 53"/>
          <p:cNvSpPr>
            <a:spLocks noChangeShapeType="1"/>
          </p:cNvSpPr>
          <p:nvPr/>
        </p:nvSpPr>
        <p:spPr bwMode="auto">
          <a:xfrm>
            <a:off x="1905000" y="4457700"/>
            <a:ext cx="233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49" name="Text Box 23"/>
          <p:cNvSpPr txBox="1">
            <a:spLocks noChangeArrowheads="1"/>
          </p:cNvSpPr>
          <p:nvPr/>
        </p:nvSpPr>
        <p:spPr bwMode="auto">
          <a:xfrm>
            <a:off x="3408362" y="3738563"/>
            <a:ext cx="94773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400" b="1" dirty="0" err="1" smtClean="0">
                <a:latin typeface="Verdana" charset="0"/>
              </a:rPr>
              <a:t>Anfibol</a:t>
            </a:r>
            <a:endParaRPr lang="en-US" sz="1400" dirty="0">
              <a:latin typeface="Verdana" charset="0"/>
            </a:endParaRPr>
          </a:p>
        </p:txBody>
      </p:sp>
      <p:sp>
        <p:nvSpPr>
          <p:cNvPr id="50" name="Text Box 23"/>
          <p:cNvSpPr txBox="1">
            <a:spLocks noChangeArrowheads="1"/>
          </p:cNvSpPr>
          <p:nvPr/>
        </p:nvSpPr>
        <p:spPr bwMode="auto">
          <a:xfrm>
            <a:off x="3141662" y="2595563"/>
            <a:ext cx="179863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400" b="1" dirty="0" err="1" smtClean="0">
                <a:latin typeface="Verdana" charset="0"/>
              </a:rPr>
              <a:t>Piroxeno</a:t>
            </a:r>
            <a:endParaRPr lang="en-US" sz="1400" dirty="0">
              <a:latin typeface="Verdana" charset="0"/>
            </a:endParaRPr>
          </a:p>
        </p:txBody>
      </p:sp>
      <p:sp>
        <p:nvSpPr>
          <p:cNvPr id="51" name="Text Box 23"/>
          <p:cNvSpPr txBox="1">
            <a:spLocks noChangeArrowheads="1"/>
          </p:cNvSpPr>
          <p:nvPr/>
        </p:nvSpPr>
        <p:spPr bwMode="auto">
          <a:xfrm>
            <a:off x="2252662" y="1782763"/>
            <a:ext cx="107473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400" b="1" dirty="0" err="1" smtClean="0">
                <a:latin typeface="Verdana" charset="0"/>
              </a:rPr>
              <a:t>Olivino</a:t>
            </a:r>
            <a:endParaRPr lang="en-US" sz="1400" dirty="0">
              <a:latin typeface="Verdana" charset="0"/>
            </a:endParaRPr>
          </a:p>
        </p:txBody>
      </p:sp>
      <p:sp>
        <p:nvSpPr>
          <p:cNvPr id="52" name="Text Box 23"/>
          <p:cNvSpPr txBox="1">
            <a:spLocks noChangeArrowheads="1"/>
          </p:cNvSpPr>
          <p:nvPr/>
        </p:nvSpPr>
        <p:spPr bwMode="auto">
          <a:xfrm>
            <a:off x="4437062" y="3725863"/>
            <a:ext cx="94773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400" b="1" dirty="0" err="1" smtClean="0">
                <a:latin typeface="Verdana" charset="0"/>
              </a:rPr>
              <a:t>Biotita</a:t>
            </a:r>
            <a:endParaRPr lang="en-US" sz="1400" dirty="0">
              <a:latin typeface="Verdana" charset="0"/>
            </a:endParaRP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1378191" y="69850"/>
            <a:ext cx="63574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i="0" dirty="0" smtClean="0">
                <a:solidFill>
                  <a:schemeClr val="bg1"/>
                </a:solidFill>
                <a:latin typeface="Verdana" charset="0"/>
              </a:rPr>
              <a:t>ORDEN DE </a:t>
            </a:r>
            <a:r>
              <a:rPr lang="en-US" altLang="ja-JP" i="0" dirty="0" smtClean="0">
                <a:solidFill>
                  <a:schemeClr val="bg1"/>
                </a:solidFill>
                <a:latin typeface="Verdana" charset="0"/>
              </a:rPr>
              <a:t>FUSIÓN DE LOS MINERALES</a:t>
            </a:r>
          </a:p>
        </p:txBody>
      </p:sp>
    </p:spTree>
    <p:extLst>
      <p:ext uri="{BB962C8B-B14F-4D97-AF65-F5344CB8AC3E}">
        <p14:creationId xmlns:p14="http://schemas.microsoft.com/office/powerpoint/2010/main" val="4168968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5" descr="figure-05-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00" y="23813"/>
            <a:ext cx="8545513" cy="678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6" name="Line 6"/>
          <p:cNvSpPr>
            <a:spLocks noChangeShapeType="1"/>
          </p:cNvSpPr>
          <p:nvPr/>
        </p:nvSpPr>
        <p:spPr bwMode="auto">
          <a:xfrm>
            <a:off x="3352800" y="165100"/>
            <a:ext cx="0" cy="4483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71687" name="Line 7"/>
          <p:cNvSpPr>
            <a:spLocks noChangeShapeType="1"/>
          </p:cNvSpPr>
          <p:nvPr/>
        </p:nvSpPr>
        <p:spPr bwMode="auto">
          <a:xfrm>
            <a:off x="5257800" y="165100"/>
            <a:ext cx="0" cy="4483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71688" name="Line 8"/>
          <p:cNvSpPr>
            <a:spLocks noChangeShapeType="1"/>
          </p:cNvSpPr>
          <p:nvPr/>
        </p:nvSpPr>
        <p:spPr bwMode="auto">
          <a:xfrm>
            <a:off x="6896100" y="177800"/>
            <a:ext cx="0" cy="4483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71689" name="Line 9"/>
          <p:cNvSpPr>
            <a:spLocks noChangeShapeType="1"/>
          </p:cNvSpPr>
          <p:nvPr/>
        </p:nvSpPr>
        <p:spPr bwMode="auto">
          <a:xfrm>
            <a:off x="1701800" y="165100"/>
            <a:ext cx="0" cy="4483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71690" name="Line 10"/>
          <p:cNvSpPr>
            <a:spLocks noChangeShapeType="1"/>
          </p:cNvSpPr>
          <p:nvPr/>
        </p:nvSpPr>
        <p:spPr bwMode="auto">
          <a:xfrm>
            <a:off x="8724900" y="177800"/>
            <a:ext cx="0" cy="4483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2" name="Rectángulo 1"/>
          <p:cNvSpPr/>
          <p:nvPr/>
        </p:nvSpPr>
        <p:spPr bwMode="auto">
          <a:xfrm>
            <a:off x="1689100" y="495300"/>
            <a:ext cx="7035800" cy="5715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74" charset="0"/>
            </a:endParaRPr>
          </a:p>
        </p:txBody>
      </p:sp>
      <p:pic>
        <p:nvPicPr>
          <p:cNvPr id="3" name="Imagen 2" descr="Screen Shot 2019-10-15 at 08.44.3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7520" y="5087630"/>
            <a:ext cx="2327890" cy="1212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026" descr="Sills_Dik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500" y="647700"/>
            <a:ext cx="8255000" cy="556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 Box 1027"/>
          <p:cNvSpPr txBox="1">
            <a:spLocks noChangeArrowheads="1"/>
          </p:cNvSpPr>
          <p:nvPr/>
        </p:nvSpPr>
        <p:spPr bwMode="auto">
          <a:xfrm>
            <a:off x="6905625" y="708025"/>
            <a:ext cx="9817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800" b="1" i="0">
                <a:latin typeface="Chalkboard"/>
                <a:cs typeface="Chalkboard"/>
              </a:rPr>
              <a:t>Lacolito</a:t>
            </a:r>
          </a:p>
        </p:txBody>
      </p:sp>
      <p:sp>
        <p:nvSpPr>
          <p:cNvPr id="92164" name="Text Box 1028"/>
          <p:cNvSpPr txBox="1">
            <a:spLocks noChangeArrowheads="1"/>
          </p:cNvSpPr>
          <p:nvPr/>
        </p:nvSpPr>
        <p:spPr bwMode="auto">
          <a:xfrm>
            <a:off x="1374775" y="0"/>
            <a:ext cx="62077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000" dirty="0" err="1">
                <a:solidFill>
                  <a:srgbClr val="FF0000"/>
                </a:solidFill>
                <a:latin typeface="Chalkboard"/>
                <a:cs typeface="Chalkboard"/>
              </a:rPr>
              <a:t>Cuerpos</a:t>
            </a:r>
            <a:r>
              <a:rPr lang="en-US" sz="2000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halkboard"/>
                <a:cs typeface="Chalkboard"/>
              </a:rPr>
              <a:t>plut</a:t>
            </a:r>
            <a:r>
              <a:rPr lang="en-US" altLang="ja-JP" sz="2000" dirty="0" err="1">
                <a:solidFill>
                  <a:srgbClr val="FF0000"/>
                </a:solidFill>
                <a:latin typeface="Chalkboard"/>
                <a:cs typeface="Chalkboard"/>
              </a:rPr>
              <a:t>ónicos</a:t>
            </a:r>
            <a:r>
              <a:rPr lang="en-US" altLang="ja-JP" sz="2000" dirty="0">
                <a:solidFill>
                  <a:srgbClr val="FF0000"/>
                </a:solidFill>
                <a:latin typeface="Chalkboard"/>
                <a:cs typeface="Chalkboard"/>
              </a:rPr>
              <a:t>: dike, </a:t>
            </a:r>
            <a:r>
              <a:rPr lang="en-US" altLang="ja-JP" sz="2000" dirty="0" err="1">
                <a:solidFill>
                  <a:srgbClr val="FF0000"/>
                </a:solidFill>
                <a:latin typeface="Chalkboard"/>
                <a:cs typeface="Chalkboard"/>
              </a:rPr>
              <a:t>sil</a:t>
            </a:r>
            <a:r>
              <a:rPr lang="en-US" altLang="ja-JP" sz="2000" dirty="0">
                <a:solidFill>
                  <a:srgbClr val="FF0000"/>
                </a:solidFill>
                <a:latin typeface="Chalkboard"/>
                <a:cs typeface="Chalkboard"/>
              </a:rPr>
              <a:t>, </a:t>
            </a:r>
            <a:r>
              <a:rPr lang="en-US" altLang="ja-JP" sz="2000" dirty="0" err="1">
                <a:solidFill>
                  <a:srgbClr val="FF0000"/>
                </a:solidFill>
                <a:latin typeface="Chalkboard"/>
                <a:cs typeface="Chalkboard"/>
              </a:rPr>
              <a:t>lacolito</a:t>
            </a:r>
            <a:r>
              <a:rPr lang="en-US" altLang="ja-JP" sz="2000" dirty="0">
                <a:solidFill>
                  <a:srgbClr val="FF0000"/>
                </a:solidFill>
                <a:latin typeface="Chalkboard"/>
                <a:cs typeface="Chalkboard"/>
              </a:rPr>
              <a:t>, </a:t>
            </a:r>
            <a:r>
              <a:rPr lang="en-US" altLang="ja-JP" sz="2000" dirty="0" err="1">
                <a:solidFill>
                  <a:srgbClr val="FF0000"/>
                </a:solidFill>
                <a:latin typeface="Chalkboard"/>
                <a:cs typeface="Chalkboard"/>
              </a:rPr>
              <a:t>plutón</a:t>
            </a:r>
            <a:r>
              <a:rPr lang="en-US" altLang="ja-JP" sz="2000" dirty="0">
                <a:solidFill>
                  <a:srgbClr val="FF0000"/>
                </a:solidFill>
                <a:latin typeface="Chalkboard"/>
                <a:cs typeface="Chalkboard"/>
              </a:rPr>
              <a:t>, </a:t>
            </a:r>
            <a:r>
              <a:rPr lang="en-US" altLang="ja-JP" sz="2000" dirty="0" err="1">
                <a:solidFill>
                  <a:srgbClr val="FF0000"/>
                </a:solidFill>
                <a:latin typeface="Chalkboard"/>
                <a:cs typeface="Chalkboard"/>
              </a:rPr>
              <a:t>batolito</a:t>
            </a:r>
            <a:endParaRPr lang="en-US" sz="200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4214250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4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33" y="-571500"/>
            <a:ext cx="5890707" cy="6858000"/>
          </a:xfrm>
          <a:prstGeom prst="rect">
            <a:avLst/>
          </a:prstGeom>
        </p:spPr>
      </p:pic>
      <p:grpSp>
        <p:nvGrpSpPr>
          <p:cNvPr id="15" name="Agrupar 14"/>
          <p:cNvGrpSpPr/>
          <p:nvPr/>
        </p:nvGrpSpPr>
        <p:grpSpPr>
          <a:xfrm>
            <a:off x="0" y="1066800"/>
            <a:ext cx="9144000" cy="5791200"/>
            <a:chOff x="0" y="1066800"/>
            <a:chExt cx="9144000" cy="5791200"/>
          </a:xfrm>
        </p:grpSpPr>
        <p:cxnSp>
          <p:nvCxnSpPr>
            <p:cNvPr id="9" name="Conector recto 8"/>
            <p:cNvCxnSpPr/>
            <p:nvPr/>
          </p:nvCxnSpPr>
          <p:spPr bwMode="auto">
            <a:xfrm>
              <a:off x="3048000" y="1066800"/>
              <a:ext cx="3454400" cy="24257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0" name="Imagen 9" descr="49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015740"/>
              <a:ext cx="9144000" cy="2842260"/>
            </a:xfrm>
            <a:prstGeom prst="rect">
              <a:avLst/>
            </a:prstGeom>
          </p:spPr>
        </p:pic>
      </p:grpSp>
      <p:sp>
        <p:nvSpPr>
          <p:cNvPr id="16" name="CuadroTexto 15"/>
          <p:cNvSpPr txBox="1"/>
          <p:nvPr/>
        </p:nvSpPr>
        <p:spPr>
          <a:xfrm>
            <a:off x="0" y="279400"/>
            <a:ext cx="2108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latin typeface="Chalkboard"/>
                <a:cs typeface="Chalkboard"/>
              </a:rPr>
              <a:t>Batolito granítico de </a:t>
            </a:r>
            <a:r>
              <a:rPr lang="es-ES_tradnl" dirty="0" err="1" smtClean="0">
                <a:latin typeface="Chalkboard"/>
                <a:cs typeface="Chalkboard"/>
              </a:rPr>
              <a:t>Mont</a:t>
            </a:r>
            <a:r>
              <a:rPr lang="es-ES_tradnl" dirty="0" smtClean="0">
                <a:latin typeface="Chalkboard"/>
                <a:cs typeface="Chalkboard"/>
              </a:rPr>
              <a:t> </a:t>
            </a:r>
            <a:r>
              <a:rPr lang="es-ES_tradnl" dirty="0" err="1" smtClean="0">
                <a:latin typeface="Chalkboard"/>
                <a:cs typeface="Chalkboard"/>
              </a:rPr>
              <a:t>Blanc</a:t>
            </a:r>
            <a:endParaRPr lang="es-ES_tradnl" dirty="0">
              <a:latin typeface="Chalkboard"/>
              <a:cs typeface="Chalkboard"/>
            </a:endParaRPr>
          </a:p>
        </p:txBody>
      </p:sp>
      <p:sp>
        <p:nvSpPr>
          <p:cNvPr id="17" name="Abrir llave 16"/>
          <p:cNvSpPr/>
          <p:nvPr/>
        </p:nvSpPr>
        <p:spPr bwMode="auto">
          <a:xfrm rot="16200000">
            <a:off x="1054862" y="5436362"/>
            <a:ext cx="317500" cy="1560576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74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807906" y="6332835"/>
            <a:ext cx="875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5 km</a:t>
            </a:r>
            <a:endParaRPr lang="es-ES_tradnl" dirty="0"/>
          </a:p>
        </p:txBody>
      </p:sp>
      <p:grpSp>
        <p:nvGrpSpPr>
          <p:cNvPr id="21" name="Agrupar 20"/>
          <p:cNvGrpSpPr/>
          <p:nvPr/>
        </p:nvGrpSpPr>
        <p:grpSpPr>
          <a:xfrm>
            <a:off x="4762500" y="139700"/>
            <a:ext cx="4254499" cy="4902200"/>
            <a:chOff x="4762500" y="139700"/>
            <a:chExt cx="4254499" cy="4902200"/>
          </a:xfrm>
        </p:grpSpPr>
        <p:pic>
          <p:nvPicPr>
            <p:cNvPr id="19" name="Imagen 18" descr="Screen shot 2017-10-10 at 14.09.47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9546" y="139700"/>
              <a:ext cx="3287453" cy="4089400"/>
            </a:xfrm>
            <a:prstGeom prst="rect">
              <a:avLst/>
            </a:prstGeom>
          </p:spPr>
        </p:pic>
        <p:sp>
          <p:nvSpPr>
            <p:cNvPr id="20" name="Rectángulo 19"/>
            <p:cNvSpPr/>
            <p:nvPr/>
          </p:nvSpPr>
          <p:spPr bwMode="auto">
            <a:xfrm>
              <a:off x="4762500" y="4432300"/>
              <a:ext cx="952500" cy="6096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7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585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3-dykes-Vestfold-Hil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165101"/>
            <a:ext cx="4905789" cy="3268482"/>
          </a:xfrm>
          <a:prstGeom prst="rect">
            <a:avLst/>
          </a:prstGeom>
        </p:spPr>
      </p:pic>
      <p:pic>
        <p:nvPicPr>
          <p:cNvPr id="6" name="Imagen 5" descr="diabasel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399" y="173568"/>
            <a:ext cx="2129369" cy="3260399"/>
          </a:xfrm>
          <a:prstGeom prst="rect">
            <a:avLst/>
          </a:prstGeom>
        </p:spPr>
      </p:pic>
      <p:sp>
        <p:nvSpPr>
          <p:cNvPr id="7" name="Text Box 1028"/>
          <p:cNvSpPr txBox="1">
            <a:spLocks noChangeArrowheads="1"/>
          </p:cNvSpPr>
          <p:nvPr/>
        </p:nvSpPr>
        <p:spPr bwMode="auto">
          <a:xfrm>
            <a:off x="7357318" y="1302279"/>
            <a:ext cx="178668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 dirty="0" err="1" smtClean="0">
                <a:latin typeface="Chalkboard"/>
                <a:cs typeface="Chalkboard"/>
              </a:rPr>
              <a:t>diques</a:t>
            </a:r>
            <a:r>
              <a:rPr lang="en-US" sz="1600" dirty="0" smtClean="0">
                <a:latin typeface="Chalkboard"/>
                <a:cs typeface="Chalkboard"/>
              </a:rPr>
              <a:t> </a:t>
            </a:r>
            <a:r>
              <a:rPr lang="en-US" sz="1600" dirty="0" err="1" smtClean="0">
                <a:latin typeface="Chalkboard"/>
                <a:cs typeface="Chalkboard"/>
              </a:rPr>
              <a:t>basálticos</a:t>
            </a:r>
            <a:endParaRPr lang="en-US" sz="1600" dirty="0">
              <a:latin typeface="Chalkboard"/>
              <a:cs typeface="Chalkboard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367" y="3568700"/>
            <a:ext cx="4207934" cy="315595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581400"/>
            <a:ext cx="4165600" cy="3124200"/>
          </a:xfrm>
          <a:prstGeom prst="rect">
            <a:avLst/>
          </a:prstGeom>
        </p:spPr>
      </p:pic>
      <p:sp>
        <p:nvSpPr>
          <p:cNvPr id="9" name="Text Box 1028"/>
          <p:cNvSpPr txBox="1">
            <a:spLocks noChangeArrowheads="1"/>
          </p:cNvSpPr>
          <p:nvPr/>
        </p:nvSpPr>
        <p:spPr bwMode="auto">
          <a:xfrm>
            <a:off x="7535118" y="3194579"/>
            <a:ext cx="157265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 dirty="0" err="1" smtClean="0">
                <a:latin typeface="Chalkboard"/>
                <a:cs typeface="Chalkboard"/>
              </a:rPr>
              <a:t>diques</a:t>
            </a:r>
            <a:r>
              <a:rPr lang="en-US" sz="1600" dirty="0" smtClean="0">
                <a:latin typeface="Chalkboard"/>
                <a:cs typeface="Chalkboard"/>
              </a:rPr>
              <a:t> </a:t>
            </a:r>
            <a:r>
              <a:rPr lang="en-US" sz="1600" dirty="0" err="1" smtClean="0">
                <a:latin typeface="Chalkboard"/>
                <a:cs typeface="Chalkboard"/>
              </a:rPr>
              <a:t>felsicos</a:t>
            </a:r>
            <a:endParaRPr lang="en-US" sz="1600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693439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Min_shap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614"/>
          <a:stretch/>
        </p:blipFill>
        <p:spPr bwMode="auto">
          <a:xfrm>
            <a:off x="80963" y="1"/>
            <a:ext cx="7775575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74613" y="1774825"/>
            <a:ext cx="90820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i="0" dirty="0" err="1">
                <a:solidFill>
                  <a:srgbClr val="FF0000"/>
                </a:solidFill>
                <a:latin typeface="Chalkboard"/>
                <a:cs typeface="Chalkboard"/>
              </a:rPr>
              <a:t>hay </a:t>
            </a:r>
            <a:r>
              <a:rPr lang="en-US" sz="2000" i="0" dirty="0">
                <a:solidFill>
                  <a:srgbClr val="FF0000"/>
                </a:solidFill>
                <a:latin typeface="Chalkboard"/>
                <a:cs typeface="Chalkboard"/>
              </a:rPr>
              <a:t>7 </a:t>
            </a:r>
            <a:r>
              <a:rPr lang="en-US" sz="2000" i="0" dirty="0" err="1">
                <a:solidFill>
                  <a:srgbClr val="FF0000"/>
                </a:solidFill>
                <a:latin typeface="Chalkboard"/>
                <a:cs typeface="Chalkboard"/>
              </a:rPr>
              <a:t>sistemas</a:t>
            </a:r>
            <a:r>
              <a:rPr lang="en-US" sz="2000" i="0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sz="2000" i="0" dirty="0" err="1">
                <a:solidFill>
                  <a:srgbClr val="FF0000"/>
                </a:solidFill>
                <a:latin typeface="Chalkboard"/>
                <a:cs typeface="Chalkboard"/>
              </a:rPr>
              <a:t>cristalinos</a:t>
            </a:r>
            <a:r>
              <a:rPr lang="en-US" sz="2000" i="0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sz="2000" i="0" dirty="0" err="1">
                <a:solidFill>
                  <a:srgbClr val="FF0000"/>
                </a:solidFill>
                <a:latin typeface="Chalkboard"/>
                <a:cs typeface="Chalkboard"/>
              </a:rPr>
              <a:t>definidos</a:t>
            </a:r>
            <a:r>
              <a:rPr lang="en-US" sz="2000" i="0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sz="2000" i="0" dirty="0" err="1">
                <a:solidFill>
                  <a:srgbClr val="FF0000"/>
                </a:solidFill>
                <a:latin typeface="Chalkboard"/>
                <a:cs typeface="Chalkboard"/>
              </a:rPr>
              <a:t>por</a:t>
            </a:r>
            <a:r>
              <a:rPr lang="en-US" sz="2000" i="0" dirty="0">
                <a:solidFill>
                  <a:srgbClr val="FF0000"/>
                </a:solidFill>
                <a:latin typeface="Chalkboard"/>
                <a:cs typeface="Chalkboard"/>
              </a:rPr>
              <a:t> tres ejes (a, b, c) de la </a:t>
            </a:r>
            <a:r>
              <a:rPr lang="en-US" sz="2000" i="0" dirty="0" err="1">
                <a:solidFill>
                  <a:srgbClr val="FF0000"/>
                </a:solidFill>
                <a:latin typeface="Chalkboard"/>
                <a:cs typeface="Chalkboard"/>
              </a:rPr>
              <a:t>celdilla</a:t>
            </a:r>
            <a:r>
              <a:rPr lang="en-US" sz="2000" i="0" dirty="0">
                <a:solidFill>
                  <a:srgbClr val="FF0000"/>
                </a:solidFill>
                <a:latin typeface="Chalkboard"/>
                <a:cs typeface="Chalkboard"/>
              </a:rPr>
              <a:t> de </a:t>
            </a:r>
            <a:r>
              <a:rPr lang="en-US" sz="2000" i="0" dirty="0" err="1">
                <a:solidFill>
                  <a:srgbClr val="FF0000"/>
                </a:solidFill>
                <a:latin typeface="Chalkboard"/>
                <a:cs typeface="Chalkboard"/>
              </a:rPr>
              <a:t>unidad</a:t>
            </a:r>
            <a:r>
              <a:rPr lang="en-US" sz="2000" i="0" dirty="0">
                <a:solidFill>
                  <a:srgbClr val="FF0000"/>
                </a:solidFill>
                <a:latin typeface="Chalkboard"/>
                <a:cs typeface="Chalkboard"/>
              </a:rPr>
              <a:t> y </a:t>
            </a:r>
            <a:r>
              <a:rPr lang="en-US" sz="2000" i="0" dirty="0" err="1" smtClean="0">
                <a:solidFill>
                  <a:srgbClr val="FF0000"/>
                </a:solidFill>
                <a:latin typeface="Chalkboard"/>
                <a:cs typeface="Chalkboard"/>
              </a:rPr>
              <a:t>sus</a:t>
            </a:r>
            <a:r>
              <a:rPr lang="en-US" sz="2000" i="0" dirty="0" smtClean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altLang="ja-JP" sz="2000" i="0" dirty="0">
                <a:solidFill>
                  <a:srgbClr val="FF0000"/>
                </a:solidFill>
                <a:latin typeface="Chalkboard"/>
                <a:cs typeface="Chalkboard"/>
              </a:rPr>
              <a:t>mútuos </a:t>
            </a:r>
            <a:r>
              <a:rPr lang="en-US" altLang="ja-JP" sz="2000" i="0" dirty="0" err="1">
                <a:solidFill>
                  <a:srgbClr val="FF0000"/>
                </a:solidFill>
                <a:latin typeface="Chalkboard"/>
                <a:cs typeface="Chalkboard"/>
              </a:rPr>
              <a:t>ángulos</a:t>
            </a:r>
            <a:r>
              <a:rPr lang="en-US" altLang="ja-JP" sz="2000" i="0" dirty="0">
                <a:solidFill>
                  <a:srgbClr val="FF0000"/>
                </a:solidFill>
                <a:latin typeface="Chalkboard"/>
                <a:cs typeface="Chalkboard"/>
              </a:rPr>
              <a:t> (</a:t>
            </a:r>
            <a:r>
              <a:rPr lang="en-US" sz="2000" i="0" dirty="0">
                <a:solidFill>
                  <a:srgbClr val="FF0000"/>
                </a:solidFill>
                <a:latin typeface="Symbol" charset="2"/>
                <a:cs typeface="Symbol" charset="2"/>
              </a:rPr>
              <a:t>a, b, g</a:t>
            </a:r>
            <a:r>
              <a:rPr lang="en-US" sz="2000" i="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)</a:t>
            </a:r>
            <a:endParaRPr lang="en-US" altLang="ja-JP" sz="2000" i="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pic>
        <p:nvPicPr>
          <p:cNvPr id="5" name="Imagen 4" descr="7crystal system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5039" y="2717800"/>
            <a:ext cx="5002375" cy="408584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27000" y="2832100"/>
            <a:ext cx="44069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_tradnl" sz="1800" i="0" dirty="0">
                <a:latin typeface="Times New Roman"/>
                <a:cs typeface="Times New Roman"/>
              </a:rPr>
              <a:t>CÚBICO: a=b=c; </a:t>
            </a:r>
            <a:r>
              <a:rPr lang="es-ES_tradnl" sz="1800" i="0" dirty="0">
                <a:latin typeface="Symbol" charset="2"/>
                <a:cs typeface="Symbol" charset="2"/>
              </a:rPr>
              <a:t>a=b=g=90°</a:t>
            </a:r>
            <a:endParaRPr lang="en-US" sz="1800" i="0" dirty="0">
              <a:latin typeface="Symbol" charset="2"/>
              <a:cs typeface="Symbol" charset="2"/>
            </a:endParaRPr>
          </a:p>
          <a:p>
            <a:pPr algn="l"/>
            <a:r>
              <a:rPr lang="es-ES_tradnl" sz="1800" i="0" dirty="0">
                <a:latin typeface="Chalkboard"/>
                <a:cs typeface="Chalkboard"/>
              </a:rPr>
              <a:t> </a:t>
            </a:r>
            <a:endParaRPr lang="en-US" sz="1800" i="0" dirty="0">
              <a:latin typeface="Chalkboard"/>
              <a:cs typeface="Chalkboard"/>
            </a:endParaRPr>
          </a:p>
          <a:p>
            <a:pPr algn="l"/>
            <a:r>
              <a:rPr lang="es-ES_tradnl" sz="1800" i="0" dirty="0">
                <a:latin typeface="Times New Roman"/>
                <a:cs typeface="Times New Roman"/>
              </a:rPr>
              <a:t>TETRAGONAL: a=</a:t>
            </a:r>
            <a:r>
              <a:rPr lang="es-ES_tradnl" sz="1800" i="0" dirty="0" err="1">
                <a:latin typeface="Times New Roman"/>
                <a:cs typeface="Times New Roman"/>
              </a:rPr>
              <a:t>b≠c</a:t>
            </a:r>
            <a:r>
              <a:rPr lang="es-ES_tradnl" sz="1800" i="0" dirty="0">
                <a:latin typeface="Times New Roman"/>
                <a:cs typeface="Times New Roman"/>
              </a:rPr>
              <a:t>; </a:t>
            </a:r>
            <a:r>
              <a:rPr lang="es-ES_tradnl" sz="1800" i="0" dirty="0">
                <a:latin typeface="Symbol" charset="2"/>
                <a:cs typeface="Symbol" charset="2"/>
              </a:rPr>
              <a:t>a=b=g=90°</a:t>
            </a:r>
            <a:endParaRPr lang="en-US" sz="1800" i="0" dirty="0">
              <a:latin typeface="Symbol" charset="2"/>
              <a:cs typeface="Symbol" charset="2"/>
            </a:endParaRPr>
          </a:p>
          <a:p>
            <a:pPr algn="l"/>
            <a:r>
              <a:rPr lang="es-ES_tradnl" sz="1800" i="0" dirty="0">
                <a:latin typeface="Chalkboard"/>
                <a:cs typeface="Chalkboard"/>
              </a:rPr>
              <a:t> </a:t>
            </a:r>
            <a:endParaRPr lang="en-US" sz="1800" i="0" dirty="0">
              <a:latin typeface="Chalkboard"/>
              <a:cs typeface="Chalkboard"/>
            </a:endParaRPr>
          </a:p>
          <a:p>
            <a:pPr algn="l"/>
            <a:r>
              <a:rPr lang="es-ES_tradnl" sz="1800" i="0" dirty="0">
                <a:latin typeface="Times New Roman"/>
                <a:cs typeface="Times New Roman"/>
              </a:rPr>
              <a:t>ORTORRÓMBICO: </a:t>
            </a:r>
            <a:r>
              <a:rPr lang="es-ES_tradnl" sz="1800" i="0" dirty="0" err="1">
                <a:latin typeface="Times New Roman"/>
                <a:cs typeface="Times New Roman"/>
              </a:rPr>
              <a:t>a≠b≠c</a:t>
            </a:r>
            <a:r>
              <a:rPr lang="es-ES_tradnl" sz="1800" i="0" dirty="0">
                <a:latin typeface="Times New Roman"/>
                <a:cs typeface="Times New Roman"/>
              </a:rPr>
              <a:t>; </a:t>
            </a:r>
            <a:r>
              <a:rPr lang="es-ES_tradnl" sz="1800" i="0" dirty="0">
                <a:latin typeface="Symbol" charset="2"/>
                <a:cs typeface="Symbol" charset="2"/>
              </a:rPr>
              <a:t>a=b=g=90°</a:t>
            </a:r>
            <a:endParaRPr lang="en-US" sz="1800" i="0" dirty="0">
              <a:latin typeface="Symbol" charset="2"/>
              <a:cs typeface="Symbol" charset="2"/>
            </a:endParaRPr>
          </a:p>
          <a:p>
            <a:pPr algn="l"/>
            <a:r>
              <a:rPr lang="es-ES_tradnl" sz="1800" i="0" dirty="0">
                <a:latin typeface="Chalkboard"/>
                <a:cs typeface="Chalkboard"/>
              </a:rPr>
              <a:t> </a:t>
            </a:r>
            <a:endParaRPr lang="en-US" sz="1800" i="0" dirty="0">
              <a:latin typeface="Chalkboard"/>
              <a:cs typeface="Chalkboard"/>
            </a:endParaRPr>
          </a:p>
          <a:p>
            <a:pPr algn="l"/>
            <a:r>
              <a:rPr lang="es-ES_tradnl" sz="1800" i="0" dirty="0">
                <a:latin typeface="Times New Roman"/>
                <a:cs typeface="Times New Roman"/>
              </a:rPr>
              <a:t>MONOCLÍNICO: </a:t>
            </a:r>
            <a:r>
              <a:rPr lang="es-ES_tradnl" sz="1800" i="0" dirty="0" err="1">
                <a:latin typeface="Times New Roman"/>
                <a:cs typeface="Times New Roman"/>
              </a:rPr>
              <a:t>a≠b≠c</a:t>
            </a:r>
            <a:r>
              <a:rPr lang="es-ES_tradnl" sz="1800" i="0" dirty="0">
                <a:latin typeface="Times New Roman"/>
                <a:cs typeface="Times New Roman"/>
              </a:rPr>
              <a:t>;</a:t>
            </a:r>
            <a:r>
              <a:rPr lang="es-ES_tradnl" sz="1800" i="0" dirty="0">
                <a:latin typeface="Symbol" charset="2"/>
                <a:cs typeface="Symbol" charset="2"/>
              </a:rPr>
              <a:t>a=b=90°; </a:t>
            </a:r>
            <a:r>
              <a:rPr lang="es-ES_tradnl" sz="1800" i="0" dirty="0" err="1">
                <a:latin typeface="Symbol" charset="2"/>
                <a:cs typeface="Symbol" charset="2"/>
              </a:rPr>
              <a:t>g≠90°</a:t>
            </a:r>
            <a:r>
              <a:rPr lang="es-ES_tradnl" sz="1800" i="0" dirty="0">
                <a:latin typeface="Symbol" charset="2"/>
                <a:cs typeface="Symbol" charset="2"/>
              </a:rPr>
              <a:t> </a:t>
            </a:r>
            <a:endParaRPr lang="en-US" sz="1800" i="0" dirty="0">
              <a:latin typeface="Symbol" charset="2"/>
              <a:cs typeface="Symbol" charset="2"/>
            </a:endParaRPr>
          </a:p>
          <a:p>
            <a:pPr algn="l"/>
            <a:r>
              <a:rPr lang="es-ES_tradnl" sz="1800" i="0" dirty="0">
                <a:latin typeface="Chalkboard"/>
                <a:cs typeface="Chalkboard"/>
              </a:rPr>
              <a:t> </a:t>
            </a:r>
            <a:endParaRPr lang="en-US" sz="1800" i="0" dirty="0">
              <a:latin typeface="Chalkboard"/>
              <a:cs typeface="Chalkboard"/>
            </a:endParaRPr>
          </a:p>
          <a:p>
            <a:pPr algn="l"/>
            <a:r>
              <a:rPr lang="es-ES_tradnl" sz="1800" i="0" dirty="0">
                <a:latin typeface="Times New Roman"/>
                <a:cs typeface="Times New Roman"/>
              </a:rPr>
              <a:t>TRICLÍNICO: </a:t>
            </a:r>
            <a:r>
              <a:rPr lang="es-ES_tradnl" sz="1800" i="0" dirty="0" err="1">
                <a:latin typeface="Times New Roman"/>
                <a:cs typeface="Times New Roman"/>
              </a:rPr>
              <a:t>a≠b≠c</a:t>
            </a:r>
            <a:r>
              <a:rPr lang="es-ES_tradnl" sz="1800" i="0" dirty="0">
                <a:latin typeface="Times New Roman"/>
                <a:cs typeface="Times New Roman"/>
              </a:rPr>
              <a:t>; </a:t>
            </a:r>
            <a:r>
              <a:rPr lang="es-ES_tradnl" sz="1800" i="0" dirty="0">
                <a:latin typeface="Symbol" charset="2"/>
                <a:cs typeface="Symbol" charset="2"/>
              </a:rPr>
              <a:t>a ≠ b ≠ g ≠ 90° </a:t>
            </a:r>
            <a:endParaRPr lang="en-US" sz="1800" i="0" dirty="0">
              <a:latin typeface="Symbol" charset="2"/>
              <a:cs typeface="Symbol" charset="2"/>
            </a:endParaRPr>
          </a:p>
          <a:p>
            <a:pPr algn="l"/>
            <a:r>
              <a:rPr lang="es-ES_tradnl" sz="1800" i="0" dirty="0">
                <a:latin typeface="Chalkboard"/>
                <a:cs typeface="Chalkboard"/>
              </a:rPr>
              <a:t> </a:t>
            </a:r>
            <a:endParaRPr lang="en-US" sz="1800" i="0" dirty="0">
              <a:latin typeface="Chalkboard"/>
              <a:cs typeface="Chalkboard"/>
            </a:endParaRPr>
          </a:p>
          <a:p>
            <a:pPr algn="l"/>
            <a:r>
              <a:rPr lang="es-ES_tradnl" sz="1800" i="0" dirty="0">
                <a:latin typeface="Times New Roman"/>
                <a:cs typeface="Times New Roman"/>
              </a:rPr>
              <a:t>HEXAGONAL: a=</a:t>
            </a:r>
            <a:r>
              <a:rPr lang="es-ES_tradnl" sz="1800" i="0" dirty="0" err="1">
                <a:latin typeface="Times New Roman"/>
                <a:cs typeface="Times New Roman"/>
              </a:rPr>
              <a:t>b≠c</a:t>
            </a:r>
            <a:r>
              <a:rPr lang="es-ES_tradnl" sz="1800" i="0" dirty="0">
                <a:latin typeface="Times New Roman"/>
                <a:cs typeface="Times New Roman"/>
              </a:rPr>
              <a:t>; </a:t>
            </a:r>
            <a:r>
              <a:rPr lang="es-ES_tradnl" sz="1800" i="0" dirty="0">
                <a:latin typeface="Symbol" charset="2"/>
                <a:cs typeface="Symbol" charset="2"/>
              </a:rPr>
              <a:t>a=90°, b=g=60° </a:t>
            </a:r>
            <a:endParaRPr lang="en-US" sz="1800" i="0" dirty="0">
              <a:latin typeface="Symbol" charset="2"/>
              <a:cs typeface="Symbol" charset="2"/>
            </a:endParaRPr>
          </a:p>
          <a:p>
            <a:pPr algn="l"/>
            <a:r>
              <a:rPr lang="es-ES_tradnl" sz="1800" i="0" dirty="0">
                <a:latin typeface="Chalkboard"/>
                <a:cs typeface="Chalkboard"/>
              </a:rPr>
              <a:t> </a:t>
            </a:r>
            <a:endParaRPr lang="en-US" sz="1800" i="0" dirty="0">
              <a:latin typeface="Chalkboard"/>
              <a:cs typeface="Chalkboard"/>
            </a:endParaRPr>
          </a:p>
          <a:p>
            <a:pPr algn="l"/>
            <a:r>
              <a:rPr lang="es-ES_tradnl" sz="1800" i="0" dirty="0">
                <a:latin typeface="Times New Roman"/>
                <a:cs typeface="Times New Roman"/>
              </a:rPr>
              <a:t>TRIGONAL: a=</a:t>
            </a:r>
            <a:r>
              <a:rPr lang="es-ES_tradnl" sz="1800" i="0" dirty="0" err="1">
                <a:latin typeface="Times New Roman"/>
                <a:cs typeface="Times New Roman"/>
              </a:rPr>
              <a:t>b≠c</a:t>
            </a:r>
            <a:r>
              <a:rPr lang="es-ES_tradnl" sz="1800" i="0" dirty="0">
                <a:latin typeface="Times New Roman"/>
                <a:cs typeface="Times New Roman"/>
              </a:rPr>
              <a:t>; </a:t>
            </a:r>
            <a:r>
              <a:rPr lang="es-ES_tradnl" sz="1800" i="0" dirty="0">
                <a:latin typeface="Symbol" charset="2"/>
                <a:cs typeface="Symbol" charset="2"/>
              </a:rPr>
              <a:t>a=b=g=120°  </a:t>
            </a:r>
          </a:p>
          <a:p>
            <a:pPr algn="l"/>
            <a:r>
              <a:rPr lang="es-ES_tradnl" sz="1800" i="0" dirty="0">
                <a:latin typeface="Times New Roman"/>
                <a:cs typeface="Times New Roman"/>
              </a:rPr>
              <a:t>(</a:t>
            </a:r>
            <a:r>
              <a:rPr lang="es-ES_tradnl" sz="1800" i="0" dirty="0" err="1">
                <a:latin typeface="Times New Roman"/>
                <a:cs typeface="Times New Roman"/>
              </a:rPr>
              <a:t>romboedrico</a:t>
            </a:r>
            <a:r>
              <a:rPr lang="es-ES_tradnl" sz="1800" i="0" dirty="0">
                <a:latin typeface="Times New Roman"/>
                <a:cs typeface="Times New Roman"/>
              </a:rPr>
              <a:t>)</a:t>
            </a:r>
          </a:p>
          <a:p>
            <a:pPr algn="l"/>
            <a:endParaRPr lang="es-ES_tradnl" dirty="0"/>
          </a:p>
        </p:txBody>
      </p:sp>
      <p:pic>
        <p:nvPicPr>
          <p:cNvPr id="17" name="Imagen 16" descr="Screen shot 2015-02-23 at 11.26.2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99" y="381000"/>
            <a:ext cx="1016000" cy="1422400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7734300" y="25400"/>
            <a:ext cx="952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i="0">
                <a:latin typeface="Arial"/>
                <a:cs typeface="Arial"/>
              </a:rPr>
              <a:t>trigonal</a:t>
            </a:r>
          </a:p>
        </p:txBody>
      </p:sp>
      <p:cxnSp>
        <p:nvCxnSpPr>
          <p:cNvPr id="8" name="Conector recto 7"/>
          <p:cNvCxnSpPr/>
          <p:nvPr/>
        </p:nvCxnSpPr>
        <p:spPr bwMode="auto">
          <a:xfrm flipV="1">
            <a:off x="4902053" y="3419949"/>
            <a:ext cx="0" cy="65725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Conector recto 14"/>
          <p:cNvCxnSpPr/>
          <p:nvPr/>
        </p:nvCxnSpPr>
        <p:spPr bwMode="auto">
          <a:xfrm flipV="1">
            <a:off x="4931902" y="3843265"/>
            <a:ext cx="415793" cy="23037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Conector recto 17"/>
          <p:cNvCxnSpPr/>
          <p:nvPr/>
        </p:nvCxnSpPr>
        <p:spPr bwMode="auto">
          <a:xfrm flipH="1" flipV="1">
            <a:off x="4441697" y="3939966"/>
            <a:ext cx="482638" cy="14837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CuadroTexto 11"/>
          <p:cNvSpPr txBox="1"/>
          <p:nvPr/>
        </p:nvSpPr>
        <p:spPr>
          <a:xfrm>
            <a:off x="5360201" y="3564767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4108835" y="3583487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4746441" y="2967233"/>
            <a:ext cx="422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solidFill>
                  <a:srgbClr val="FF0000"/>
                </a:solidFill>
              </a:rPr>
              <a:t>c</a:t>
            </a:r>
          </a:p>
        </p:txBody>
      </p:sp>
      <p:cxnSp>
        <p:nvCxnSpPr>
          <p:cNvPr id="22" name="Conector recto 21"/>
          <p:cNvCxnSpPr/>
          <p:nvPr/>
        </p:nvCxnSpPr>
        <p:spPr bwMode="auto">
          <a:xfrm flipV="1">
            <a:off x="6566055" y="3951105"/>
            <a:ext cx="415793" cy="23037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CuadroTexto 22"/>
          <p:cNvSpPr txBox="1"/>
          <p:nvPr/>
        </p:nvSpPr>
        <p:spPr>
          <a:xfrm>
            <a:off x="6983213" y="3672607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solidFill>
                  <a:srgbClr val="FF0000"/>
                </a:solidFill>
              </a:rPr>
              <a:t>a</a:t>
            </a:r>
          </a:p>
        </p:txBody>
      </p:sp>
      <p:cxnSp>
        <p:nvCxnSpPr>
          <p:cNvPr id="24" name="Conector recto 23"/>
          <p:cNvCxnSpPr/>
          <p:nvPr/>
        </p:nvCxnSpPr>
        <p:spPr bwMode="auto">
          <a:xfrm flipH="1" flipV="1">
            <a:off x="6005015" y="4021503"/>
            <a:ext cx="553477" cy="15240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CuadroTexto 24"/>
          <p:cNvSpPr txBox="1"/>
          <p:nvPr/>
        </p:nvSpPr>
        <p:spPr>
          <a:xfrm>
            <a:off x="5742992" y="3836145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solidFill>
                  <a:srgbClr val="FF0000"/>
                </a:solidFill>
              </a:rPr>
              <a:t>b</a:t>
            </a:r>
          </a:p>
        </p:txBody>
      </p:sp>
      <p:cxnSp>
        <p:nvCxnSpPr>
          <p:cNvPr id="27" name="Conector recto 26"/>
          <p:cNvCxnSpPr/>
          <p:nvPr/>
        </p:nvCxnSpPr>
        <p:spPr bwMode="auto">
          <a:xfrm flipV="1">
            <a:off x="6562066" y="3163731"/>
            <a:ext cx="0" cy="101373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CuadroTexto 27"/>
          <p:cNvSpPr txBox="1"/>
          <p:nvPr/>
        </p:nvSpPr>
        <p:spPr>
          <a:xfrm>
            <a:off x="6406454" y="2677593"/>
            <a:ext cx="422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1" name="Forma libre 30"/>
          <p:cNvSpPr/>
          <p:nvPr/>
        </p:nvSpPr>
        <p:spPr>
          <a:xfrm>
            <a:off x="4908550" y="3803650"/>
            <a:ext cx="187325" cy="165100"/>
          </a:xfrm>
          <a:custGeom>
            <a:avLst/>
            <a:gdLst>
              <a:gd name="connsiteX0" fmla="*/ 187325 w 187325"/>
              <a:gd name="connsiteY0" fmla="*/ 165100 h 165100"/>
              <a:gd name="connsiteX1" fmla="*/ 120650 w 187325"/>
              <a:gd name="connsiteY1" fmla="*/ 41275 h 165100"/>
              <a:gd name="connsiteX2" fmla="*/ 0 w 187325"/>
              <a:gd name="connsiteY2" fmla="*/ 0 h 16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325" h="165100">
                <a:moveTo>
                  <a:pt x="187325" y="165100"/>
                </a:moveTo>
                <a:cubicBezTo>
                  <a:pt x="169598" y="116946"/>
                  <a:pt x="151871" y="68792"/>
                  <a:pt x="120650" y="41275"/>
                </a:cubicBezTo>
                <a:cubicBezTo>
                  <a:pt x="89429" y="13758"/>
                  <a:pt x="0" y="0"/>
                  <a:pt x="0" y="0"/>
                </a:cubicBezTo>
              </a:path>
            </a:pathLst>
          </a:custGeom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74" charset="0"/>
            </a:endParaRPr>
          </a:p>
        </p:txBody>
      </p:sp>
      <p:sp>
        <p:nvSpPr>
          <p:cNvPr id="14336" name="Forma libre 14335"/>
          <p:cNvSpPr/>
          <p:nvPr/>
        </p:nvSpPr>
        <p:spPr>
          <a:xfrm>
            <a:off x="4683125" y="3806825"/>
            <a:ext cx="219075" cy="203200"/>
          </a:xfrm>
          <a:custGeom>
            <a:avLst/>
            <a:gdLst>
              <a:gd name="connsiteX0" fmla="*/ 0 w 219075"/>
              <a:gd name="connsiteY0" fmla="*/ 203200 h 203200"/>
              <a:gd name="connsiteX1" fmla="*/ 79375 w 219075"/>
              <a:gd name="connsiteY1" fmla="*/ 73025 h 203200"/>
              <a:gd name="connsiteX2" fmla="*/ 219075 w 219075"/>
              <a:gd name="connsiteY2" fmla="*/ 0 h 20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9075" h="203200">
                <a:moveTo>
                  <a:pt x="0" y="203200"/>
                </a:moveTo>
                <a:cubicBezTo>
                  <a:pt x="21431" y="155046"/>
                  <a:pt x="42863" y="106892"/>
                  <a:pt x="79375" y="73025"/>
                </a:cubicBezTo>
                <a:cubicBezTo>
                  <a:pt x="115887" y="39158"/>
                  <a:pt x="219075" y="0"/>
                  <a:pt x="219075" y="0"/>
                </a:cubicBezTo>
              </a:path>
            </a:pathLst>
          </a:custGeom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74" charset="0"/>
            </a:endParaRPr>
          </a:p>
        </p:txBody>
      </p:sp>
      <p:sp>
        <p:nvSpPr>
          <p:cNvPr id="14338" name="Forma libre 14337"/>
          <p:cNvSpPr/>
          <p:nvPr/>
        </p:nvSpPr>
        <p:spPr>
          <a:xfrm>
            <a:off x="4695825" y="3946055"/>
            <a:ext cx="400050" cy="54445"/>
          </a:xfrm>
          <a:custGeom>
            <a:avLst/>
            <a:gdLst>
              <a:gd name="connsiteX0" fmla="*/ 0 w 400050"/>
              <a:gd name="connsiteY0" fmla="*/ 54445 h 54445"/>
              <a:gd name="connsiteX1" fmla="*/ 123825 w 400050"/>
              <a:gd name="connsiteY1" fmla="*/ 3645 h 54445"/>
              <a:gd name="connsiteX2" fmla="*/ 279400 w 400050"/>
              <a:gd name="connsiteY2" fmla="*/ 6820 h 54445"/>
              <a:gd name="connsiteX3" fmla="*/ 400050 w 400050"/>
              <a:gd name="connsiteY3" fmla="*/ 29045 h 54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050" h="54445">
                <a:moveTo>
                  <a:pt x="0" y="54445"/>
                </a:moveTo>
                <a:cubicBezTo>
                  <a:pt x="38629" y="33013"/>
                  <a:pt x="77258" y="11582"/>
                  <a:pt x="123825" y="3645"/>
                </a:cubicBezTo>
                <a:cubicBezTo>
                  <a:pt x="170392" y="-4292"/>
                  <a:pt x="233363" y="2587"/>
                  <a:pt x="279400" y="6820"/>
                </a:cubicBezTo>
                <a:cubicBezTo>
                  <a:pt x="325438" y="11053"/>
                  <a:pt x="400050" y="29045"/>
                  <a:pt x="400050" y="29045"/>
                </a:cubicBezTo>
              </a:path>
            </a:pathLst>
          </a:custGeom>
          <a:ln>
            <a:solidFill>
              <a:srgbClr val="FF0000"/>
            </a:solidFill>
            <a:prstDash val="sys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74" charset="0"/>
            </a:endParaRPr>
          </a:p>
        </p:txBody>
      </p:sp>
      <p:sp>
        <p:nvSpPr>
          <p:cNvPr id="37" name="Forma libre 36"/>
          <p:cNvSpPr/>
          <p:nvPr/>
        </p:nvSpPr>
        <p:spPr>
          <a:xfrm>
            <a:off x="6568017" y="3930649"/>
            <a:ext cx="187325" cy="165100"/>
          </a:xfrm>
          <a:custGeom>
            <a:avLst/>
            <a:gdLst>
              <a:gd name="connsiteX0" fmla="*/ 187325 w 187325"/>
              <a:gd name="connsiteY0" fmla="*/ 165100 h 165100"/>
              <a:gd name="connsiteX1" fmla="*/ 120650 w 187325"/>
              <a:gd name="connsiteY1" fmla="*/ 41275 h 165100"/>
              <a:gd name="connsiteX2" fmla="*/ 0 w 187325"/>
              <a:gd name="connsiteY2" fmla="*/ 0 h 16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325" h="165100">
                <a:moveTo>
                  <a:pt x="187325" y="165100"/>
                </a:moveTo>
                <a:cubicBezTo>
                  <a:pt x="169598" y="116946"/>
                  <a:pt x="151871" y="68792"/>
                  <a:pt x="120650" y="41275"/>
                </a:cubicBezTo>
                <a:cubicBezTo>
                  <a:pt x="89429" y="13758"/>
                  <a:pt x="0" y="0"/>
                  <a:pt x="0" y="0"/>
                </a:cubicBezTo>
              </a:path>
            </a:pathLst>
          </a:custGeom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74" charset="0"/>
            </a:endParaRPr>
          </a:p>
        </p:txBody>
      </p:sp>
      <p:sp>
        <p:nvSpPr>
          <p:cNvPr id="38" name="Forma libre 37"/>
          <p:cNvSpPr/>
          <p:nvPr/>
        </p:nvSpPr>
        <p:spPr>
          <a:xfrm>
            <a:off x="6334125" y="3942292"/>
            <a:ext cx="219075" cy="203200"/>
          </a:xfrm>
          <a:custGeom>
            <a:avLst/>
            <a:gdLst>
              <a:gd name="connsiteX0" fmla="*/ 0 w 219075"/>
              <a:gd name="connsiteY0" fmla="*/ 203200 h 203200"/>
              <a:gd name="connsiteX1" fmla="*/ 79375 w 219075"/>
              <a:gd name="connsiteY1" fmla="*/ 73025 h 203200"/>
              <a:gd name="connsiteX2" fmla="*/ 219075 w 219075"/>
              <a:gd name="connsiteY2" fmla="*/ 0 h 20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9075" h="203200">
                <a:moveTo>
                  <a:pt x="0" y="203200"/>
                </a:moveTo>
                <a:cubicBezTo>
                  <a:pt x="21431" y="155046"/>
                  <a:pt x="42863" y="106892"/>
                  <a:pt x="79375" y="73025"/>
                </a:cubicBezTo>
                <a:cubicBezTo>
                  <a:pt x="115887" y="39158"/>
                  <a:pt x="219075" y="0"/>
                  <a:pt x="219075" y="0"/>
                </a:cubicBezTo>
              </a:path>
            </a:pathLst>
          </a:custGeom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74" charset="0"/>
            </a:endParaRPr>
          </a:p>
        </p:txBody>
      </p:sp>
      <p:sp>
        <p:nvSpPr>
          <p:cNvPr id="14339" name="Forma libre 14338"/>
          <p:cNvSpPr/>
          <p:nvPr/>
        </p:nvSpPr>
        <p:spPr>
          <a:xfrm>
            <a:off x="6358467" y="4045407"/>
            <a:ext cx="381000" cy="52460"/>
          </a:xfrm>
          <a:custGeom>
            <a:avLst/>
            <a:gdLst>
              <a:gd name="connsiteX0" fmla="*/ 0 w 381000"/>
              <a:gd name="connsiteY0" fmla="*/ 52460 h 52460"/>
              <a:gd name="connsiteX1" fmla="*/ 152400 w 381000"/>
              <a:gd name="connsiteY1" fmla="*/ 10126 h 52460"/>
              <a:gd name="connsiteX2" fmla="*/ 262466 w 381000"/>
              <a:gd name="connsiteY2" fmla="*/ 1660 h 52460"/>
              <a:gd name="connsiteX3" fmla="*/ 381000 w 381000"/>
              <a:gd name="connsiteY3" fmla="*/ 35526 h 52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" h="52460">
                <a:moveTo>
                  <a:pt x="0" y="52460"/>
                </a:moveTo>
                <a:cubicBezTo>
                  <a:pt x="54328" y="35526"/>
                  <a:pt x="108656" y="18593"/>
                  <a:pt x="152400" y="10126"/>
                </a:cubicBezTo>
                <a:cubicBezTo>
                  <a:pt x="196144" y="1659"/>
                  <a:pt x="224366" y="-2573"/>
                  <a:pt x="262466" y="1660"/>
                </a:cubicBezTo>
                <a:cubicBezTo>
                  <a:pt x="300566" y="5893"/>
                  <a:pt x="381000" y="35526"/>
                  <a:pt x="381000" y="35526"/>
                </a:cubicBezTo>
              </a:path>
            </a:pathLst>
          </a:custGeom>
          <a:ln>
            <a:solidFill>
              <a:srgbClr val="FF0000"/>
            </a:solidFill>
            <a:prstDash val="sys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7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5" descr="granito de Sta Eufem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25" y="533400"/>
            <a:ext cx="8728075" cy="510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822325" y="5822950"/>
            <a:ext cx="79530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latin typeface="Verdana" charset="0"/>
              </a:rPr>
              <a:t>Batolito granitico de Sta Eufemia (prov. Cordoba)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0" descr="AFAN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3358"/>
          <a:stretch>
            <a:fillRect/>
          </a:stretch>
        </p:blipFill>
        <p:spPr bwMode="auto">
          <a:xfrm>
            <a:off x="4027488" y="819150"/>
            <a:ext cx="1531937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11" descr="Textuur4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1938" y="838201"/>
            <a:ext cx="1487487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12" descr="AFANITIC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0313" y="849313"/>
            <a:ext cx="1438275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6" name="Text Box 14"/>
          <p:cNvSpPr txBox="1">
            <a:spLocks noChangeArrowheads="1"/>
          </p:cNvSpPr>
          <p:nvPr/>
        </p:nvSpPr>
        <p:spPr bwMode="auto">
          <a:xfrm>
            <a:off x="6455674" y="2443162"/>
            <a:ext cx="197305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>
                <a:latin typeface="Chalkboard"/>
                <a:cs typeface="Chalkboard"/>
              </a:rPr>
              <a:t>cristalizaci</a:t>
            </a:r>
            <a:r>
              <a:rPr lang="en-US" altLang="ja-JP" sz="1600">
                <a:latin typeface="Chalkboard"/>
                <a:cs typeface="Chalkboard"/>
              </a:rPr>
              <a:t>ón lenta</a:t>
            </a:r>
            <a:endParaRPr lang="en-US" sz="1600">
              <a:latin typeface="Chalkboard"/>
              <a:cs typeface="Chalkboard"/>
            </a:endParaRPr>
          </a:p>
        </p:txBody>
      </p:sp>
      <p:sp>
        <p:nvSpPr>
          <p:cNvPr id="38927" name="Rectangle 15"/>
          <p:cNvSpPr>
            <a:spLocks noChangeArrowheads="1"/>
          </p:cNvSpPr>
          <p:nvPr/>
        </p:nvSpPr>
        <p:spPr bwMode="auto">
          <a:xfrm>
            <a:off x="723900" y="915194"/>
            <a:ext cx="1193800" cy="1168400"/>
          </a:xfrm>
          <a:prstGeom prst="rect">
            <a:avLst/>
          </a:prstGeom>
          <a:solidFill>
            <a:srgbClr val="E0E0E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38928" name="Line 16"/>
          <p:cNvSpPr>
            <a:spLocks noChangeShapeType="1"/>
          </p:cNvSpPr>
          <p:nvPr/>
        </p:nvSpPr>
        <p:spPr bwMode="auto">
          <a:xfrm>
            <a:off x="968375" y="1104900"/>
            <a:ext cx="17463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38929" name="Line 17"/>
          <p:cNvSpPr>
            <a:spLocks noChangeShapeType="1"/>
          </p:cNvSpPr>
          <p:nvPr/>
        </p:nvSpPr>
        <p:spPr bwMode="auto">
          <a:xfrm>
            <a:off x="1298575" y="1384300"/>
            <a:ext cx="17463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38930" name="Line 18"/>
          <p:cNvSpPr>
            <a:spLocks noChangeShapeType="1"/>
          </p:cNvSpPr>
          <p:nvPr/>
        </p:nvSpPr>
        <p:spPr bwMode="auto">
          <a:xfrm>
            <a:off x="1568450" y="1222375"/>
            <a:ext cx="17463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38931" name="Line 19"/>
          <p:cNvSpPr>
            <a:spLocks noChangeShapeType="1"/>
          </p:cNvSpPr>
          <p:nvPr/>
        </p:nvSpPr>
        <p:spPr bwMode="auto">
          <a:xfrm>
            <a:off x="1143000" y="2206040"/>
            <a:ext cx="17463" cy="33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38932" name="Line 20"/>
          <p:cNvSpPr>
            <a:spLocks noChangeShapeType="1"/>
          </p:cNvSpPr>
          <p:nvPr/>
        </p:nvSpPr>
        <p:spPr bwMode="auto">
          <a:xfrm rot="25495018">
            <a:off x="901700" y="1427163"/>
            <a:ext cx="17463" cy="33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38933" name="Line 21"/>
          <p:cNvSpPr>
            <a:spLocks noChangeShapeType="1"/>
          </p:cNvSpPr>
          <p:nvPr/>
        </p:nvSpPr>
        <p:spPr bwMode="auto">
          <a:xfrm rot="25495018">
            <a:off x="1577975" y="1528763"/>
            <a:ext cx="17463" cy="33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38934" name="Line 22"/>
          <p:cNvSpPr>
            <a:spLocks noChangeShapeType="1"/>
          </p:cNvSpPr>
          <p:nvPr/>
        </p:nvSpPr>
        <p:spPr bwMode="auto">
          <a:xfrm rot="25495018">
            <a:off x="1720851" y="1231900"/>
            <a:ext cx="17462" cy="33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38935" name="Line 23"/>
          <p:cNvSpPr>
            <a:spLocks noChangeShapeType="1"/>
          </p:cNvSpPr>
          <p:nvPr/>
        </p:nvSpPr>
        <p:spPr bwMode="auto">
          <a:xfrm rot="25495018">
            <a:off x="1658937" y="2206039"/>
            <a:ext cx="17463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38936" name="Text Box 24"/>
          <p:cNvSpPr txBox="1">
            <a:spLocks noChangeArrowheads="1"/>
          </p:cNvSpPr>
          <p:nvPr/>
        </p:nvSpPr>
        <p:spPr bwMode="auto">
          <a:xfrm>
            <a:off x="791663" y="2053431"/>
            <a:ext cx="90904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i="0">
                <a:solidFill>
                  <a:srgbClr val="FF0000"/>
                </a:solidFill>
                <a:latin typeface="Chalkboard"/>
                <a:cs typeface="Chalkboard"/>
              </a:rPr>
              <a:t>V</a:t>
            </a:r>
            <a:r>
              <a:rPr lang="en-US" altLang="ja-JP" sz="1600" i="0">
                <a:solidFill>
                  <a:srgbClr val="FF0000"/>
                </a:solidFill>
                <a:latin typeface="Chalkboard"/>
                <a:cs typeface="Chalkboard"/>
              </a:rPr>
              <a:t>Í</a:t>
            </a:r>
            <a:r>
              <a:rPr lang="en-US" sz="1600" i="0">
                <a:solidFill>
                  <a:srgbClr val="FF0000"/>
                </a:solidFill>
                <a:latin typeface="Chalkboard"/>
                <a:cs typeface="Chalkboard"/>
              </a:rPr>
              <a:t>TREO</a:t>
            </a:r>
          </a:p>
        </p:txBody>
      </p:sp>
      <p:sp>
        <p:nvSpPr>
          <p:cNvPr id="38937" name="Text Box 25"/>
          <p:cNvSpPr txBox="1">
            <a:spLocks noChangeArrowheads="1"/>
          </p:cNvSpPr>
          <p:nvPr/>
        </p:nvSpPr>
        <p:spPr bwMode="auto">
          <a:xfrm>
            <a:off x="357188" y="2432050"/>
            <a:ext cx="1870075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>
                <a:latin typeface="Chalkboard"/>
                <a:cs typeface="Chalkboard"/>
              </a:rPr>
              <a:t>cristalizaci</a:t>
            </a:r>
            <a:r>
              <a:rPr lang="en-US" altLang="ja-JP" sz="1600">
                <a:latin typeface="Chalkboard"/>
                <a:cs typeface="Chalkboard"/>
              </a:rPr>
              <a:t>ón ultra-rápida</a:t>
            </a:r>
            <a:endParaRPr lang="en-US" sz="1600">
              <a:latin typeface="Chalkboard"/>
              <a:cs typeface="Chalkboard"/>
            </a:endParaRPr>
          </a:p>
        </p:txBody>
      </p:sp>
      <p:sp>
        <p:nvSpPr>
          <p:cNvPr id="38939" name="Rectangle 27"/>
          <p:cNvSpPr>
            <a:spLocks noChangeArrowheads="1"/>
          </p:cNvSpPr>
          <p:nvPr/>
        </p:nvSpPr>
        <p:spPr bwMode="auto">
          <a:xfrm>
            <a:off x="715963" y="901700"/>
            <a:ext cx="1201737" cy="12017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38940" name="Rectangle 28"/>
          <p:cNvSpPr>
            <a:spLocks noChangeArrowheads="1"/>
          </p:cNvSpPr>
          <p:nvPr/>
        </p:nvSpPr>
        <p:spPr bwMode="auto">
          <a:xfrm>
            <a:off x="2549525" y="901700"/>
            <a:ext cx="1328738" cy="12017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38941" name="Rectangle 29"/>
          <p:cNvSpPr>
            <a:spLocks noChangeArrowheads="1"/>
          </p:cNvSpPr>
          <p:nvPr/>
        </p:nvSpPr>
        <p:spPr bwMode="auto">
          <a:xfrm>
            <a:off x="4064000" y="901700"/>
            <a:ext cx="1404938" cy="12017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38943" name="Rectangle 31"/>
          <p:cNvSpPr>
            <a:spLocks noChangeArrowheads="1"/>
          </p:cNvSpPr>
          <p:nvPr/>
        </p:nvSpPr>
        <p:spPr bwMode="auto">
          <a:xfrm>
            <a:off x="6731000" y="901700"/>
            <a:ext cx="1320800" cy="11922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38948" name="Text Box 36"/>
          <p:cNvSpPr txBox="1">
            <a:spLocks noChangeArrowheads="1"/>
          </p:cNvSpPr>
          <p:nvPr/>
        </p:nvSpPr>
        <p:spPr bwMode="auto">
          <a:xfrm>
            <a:off x="2925393" y="0"/>
            <a:ext cx="3824384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dirty="0" smtClean="0">
                <a:solidFill>
                  <a:srgbClr val="FF0000"/>
                </a:solidFill>
                <a:latin typeface="Chalkboard"/>
                <a:cs typeface="Chalkboard"/>
              </a:rPr>
              <a:t>TEXTURA</a:t>
            </a:r>
            <a:r>
              <a:rPr lang="en-US" sz="1800" dirty="0" smtClean="0">
                <a:latin typeface="Chalkboard"/>
                <a:cs typeface="Chalkboard"/>
              </a:rPr>
              <a:t> </a:t>
            </a:r>
            <a:r>
              <a:rPr lang="en-US" sz="1800" dirty="0">
                <a:latin typeface="Chalkboard"/>
                <a:cs typeface="Chalkboard"/>
              </a:rPr>
              <a:t>DE </a:t>
            </a:r>
            <a:r>
              <a:rPr lang="en-US" sz="1800" dirty="0" smtClean="0">
                <a:latin typeface="Chalkboard"/>
                <a:cs typeface="Chalkboard"/>
              </a:rPr>
              <a:t>LAS ROCAS IGNEAS</a:t>
            </a:r>
            <a:endParaRPr lang="en-US" sz="1800" dirty="0">
              <a:latin typeface="Chalkboard"/>
              <a:cs typeface="Chalkboard"/>
            </a:endParaRPr>
          </a:p>
        </p:txBody>
      </p:sp>
      <p:sp>
        <p:nvSpPr>
          <p:cNvPr id="38949" name="Text Box 37"/>
          <p:cNvSpPr txBox="1">
            <a:spLocks noChangeArrowheads="1"/>
          </p:cNvSpPr>
          <p:nvPr/>
        </p:nvSpPr>
        <p:spPr bwMode="auto">
          <a:xfrm>
            <a:off x="2669043" y="2428875"/>
            <a:ext cx="2877225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>
                <a:latin typeface="Chalkboard"/>
                <a:cs typeface="Chalkboard"/>
              </a:rPr>
              <a:t>cristalizaci</a:t>
            </a:r>
            <a:r>
              <a:rPr lang="en-US" altLang="ja-JP" sz="1600">
                <a:latin typeface="Chalkboard"/>
                <a:cs typeface="Chalkboard"/>
              </a:rPr>
              <a:t>ón en 2 tiempos:</a:t>
            </a:r>
          </a:p>
          <a:p>
            <a:pPr algn="ctr">
              <a:defRPr/>
            </a:pPr>
            <a:r>
              <a:rPr lang="en-US" altLang="ja-JP" sz="1600">
                <a:latin typeface="Chalkboard"/>
                <a:cs typeface="Chalkboard"/>
              </a:rPr>
              <a:t>1º lento, 2º rápido</a:t>
            </a:r>
            <a:endParaRPr lang="en-US" sz="1600">
              <a:latin typeface="Chalkboard"/>
              <a:cs typeface="Chalkboard"/>
            </a:endParaRPr>
          </a:p>
        </p:txBody>
      </p:sp>
      <p:sp>
        <p:nvSpPr>
          <p:cNvPr id="38950" name="Freeform 38"/>
          <p:cNvSpPr>
            <a:spLocks/>
          </p:cNvSpPr>
          <p:nvPr/>
        </p:nvSpPr>
        <p:spPr bwMode="auto">
          <a:xfrm flipV="1">
            <a:off x="441325" y="719138"/>
            <a:ext cx="5235575" cy="330200"/>
          </a:xfrm>
          <a:custGeom>
            <a:avLst/>
            <a:gdLst>
              <a:gd name="T0" fmla="*/ 0 w 3552"/>
              <a:gd name="T1" fmla="*/ 38 h 608"/>
              <a:gd name="T2" fmla="*/ 0 w 3552"/>
              <a:gd name="T3" fmla="*/ 608 h 608"/>
              <a:gd name="T4" fmla="*/ 3552 w 3552"/>
              <a:gd name="T5" fmla="*/ 608 h 608"/>
              <a:gd name="T6" fmla="*/ 3552 w 3552"/>
              <a:gd name="T7" fmla="*/ 0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52" h="608">
                <a:moveTo>
                  <a:pt x="0" y="38"/>
                </a:moveTo>
                <a:lnTo>
                  <a:pt x="0" y="608"/>
                </a:lnTo>
                <a:lnTo>
                  <a:pt x="3552" y="608"/>
                </a:lnTo>
                <a:lnTo>
                  <a:pt x="3552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38954" name="Text Box 42"/>
          <p:cNvSpPr txBox="1">
            <a:spLocks noChangeArrowheads="1"/>
          </p:cNvSpPr>
          <p:nvPr/>
        </p:nvSpPr>
        <p:spPr bwMode="auto">
          <a:xfrm>
            <a:off x="5710458" y="1033463"/>
            <a:ext cx="970805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latin typeface="Times New Roman"/>
                <a:cs typeface="Times New Roman"/>
              </a:rPr>
              <a:t>feno-</a:t>
            </a:r>
          </a:p>
          <a:p>
            <a:pPr algn="l">
              <a:defRPr/>
            </a:pPr>
            <a:r>
              <a:rPr lang="en-US" sz="1600">
                <a:latin typeface="Times New Roman"/>
                <a:cs typeface="Times New Roman"/>
              </a:rPr>
              <a:t>cristales</a:t>
            </a:r>
          </a:p>
        </p:txBody>
      </p:sp>
      <p:sp>
        <p:nvSpPr>
          <p:cNvPr id="38955" name="Line 43"/>
          <p:cNvSpPr>
            <a:spLocks noChangeShapeType="1"/>
          </p:cNvSpPr>
          <p:nvPr/>
        </p:nvSpPr>
        <p:spPr bwMode="auto">
          <a:xfrm rot="10800000" flipV="1">
            <a:off x="5054599" y="1346199"/>
            <a:ext cx="635001" cy="139699"/>
          </a:xfrm>
          <a:prstGeom prst="line">
            <a:avLst/>
          </a:prstGeom>
          <a:noFill/>
          <a:ln w="19050" cmpd="sng">
            <a:solidFill>
              <a:srgbClr val="FF0000"/>
            </a:solidFill>
            <a:round/>
            <a:headEnd type="none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38956" name="Text Box 44"/>
          <p:cNvSpPr txBox="1">
            <a:spLocks noChangeArrowheads="1"/>
          </p:cNvSpPr>
          <p:nvPr/>
        </p:nvSpPr>
        <p:spPr bwMode="auto">
          <a:xfrm>
            <a:off x="2565626" y="2053431"/>
            <a:ext cx="124891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i="0">
                <a:solidFill>
                  <a:srgbClr val="FF0000"/>
                </a:solidFill>
                <a:latin typeface="Chalkboard"/>
                <a:cs typeface="Chalkboard"/>
              </a:rPr>
              <a:t>AFAN</a:t>
            </a:r>
            <a:r>
              <a:rPr lang="en-US" altLang="ja-JP" sz="1600" i="0">
                <a:solidFill>
                  <a:srgbClr val="FF0000"/>
                </a:solidFill>
                <a:latin typeface="Chalkboard"/>
                <a:cs typeface="Chalkboard"/>
              </a:rPr>
              <a:t>ÍTICO</a:t>
            </a:r>
            <a:endParaRPr lang="en-US" sz="1600" i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38957" name="Text Box 45"/>
          <p:cNvSpPr txBox="1">
            <a:spLocks noChangeArrowheads="1"/>
          </p:cNvSpPr>
          <p:nvPr/>
        </p:nvSpPr>
        <p:spPr bwMode="auto">
          <a:xfrm>
            <a:off x="4115369" y="2053431"/>
            <a:ext cx="126251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i="0">
                <a:solidFill>
                  <a:srgbClr val="FF0000"/>
                </a:solidFill>
                <a:latin typeface="Chalkboard"/>
                <a:cs typeface="Chalkboard"/>
              </a:rPr>
              <a:t>PORF</a:t>
            </a:r>
            <a:r>
              <a:rPr lang="en-US" altLang="ja-JP" sz="1600" i="0">
                <a:solidFill>
                  <a:srgbClr val="FF0000"/>
                </a:solidFill>
                <a:latin typeface="Chalkboard"/>
                <a:cs typeface="Chalkboard"/>
              </a:rPr>
              <a:t>ÍRICO</a:t>
            </a:r>
            <a:endParaRPr lang="en-US" sz="1600" i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38958" name="Text Box 46"/>
          <p:cNvSpPr txBox="1">
            <a:spLocks noChangeArrowheads="1"/>
          </p:cNvSpPr>
          <p:nvPr/>
        </p:nvSpPr>
        <p:spPr bwMode="auto">
          <a:xfrm>
            <a:off x="6699491" y="2053431"/>
            <a:ext cx="13568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i="0">
                <a:solidFill>
                  <a:srgbClr val="FF0000"/>
                </a:solidFill>
                <a:latin typeface="Chalkboard"/>
                <a:cs typeface="Chalkboard"/>
              </a:rPr>
              <a:t>FANER</a:t>
            </a:r>
            <a:r>
              <a:rPr lang="en-US" altLang="ja-JP" sz="1600" i="0">
                <a:solidFill>
                  <a:srgbClr val="FF0000"/>
                </a:solidFill>
                <a:latin typeface="Chalkboard"/>
                <a:cs typeface="Chalkboard"/>
              </a:rPr>
              <a:t>ÍTICO</a:t>
            </a:r>
            <a:endParaRPr lang="en-US" sz="1600" i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38959" name="Text Box 47"/>
          <p:cNvSpPr txBox="1">
            <a:spLocks noChangeArrowheads="1"/>
          </p:cNvSpPr>
          <p:nvPr/>
        </p:nvSpPr>
        <p:spPr bwMode="auto">
          <a:xfrm>
            <a:off x="6224853" y="506412"/>
            <a:ext cx="2210862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i="0" dirty="0" smtClean="0">
                <a:latin typeface="Chalkboard"/>
                <a:cs typeface="Chalkboard"/>
              </a:rPr>
              <a:t>ROCAS PLUT</a:t>
            </a:r>
            <a:r>
              <a:rPr lang="en-US" altLang="ja-JP" sz="1600" b="1" i="0" dirty="0" smtClean="0">
                <a:latin typeface="Chalkboard"/>
                <a:cs typeface="Chalkboard"/>
              </a:rPr>
              <a:t>ÓNICAS</a:t>
            </a:r>
            <a:endParaRPr lang="en-US" sz="1600" b="1" i="0" dirty="0">
              <a:latin typeface="Chalkboard"/>
              <a:cs typeface="Chalkboard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3"/>
              </a:clrFrom>
              <a:clrTo>
                <a:srgbClr val="FEFEF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4200" y="3365500"/>
            <a:ext cx="2661065" cy="19304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8784" y="3022600"/>
            <a:ext cx="2915216" cy="20447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>
            <a:clrChange>
              <a:clrFrom>
                <a:srgbClr val="F3FFFD"/>
              </a:clrFrom>
              <a:clrTo>
                <a:srgbClr val="F3FF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000" y="4737100"/>
            <a:ext cx="2844385" cy="21209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7804"/>
                    </a14:imgEffect>
                    <a14:imgEffect>
                      <a14:saturation sat="143000"/>
                    </a14:imgEffect>
                    <a14:imgEffect>
                      <a14:brightnessContrast contrast="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5841" y="4292600"/>
            <a:ext cx="3552357" cy="2667000"/>
          </a:xfrm>
          <a:prstGeom prst="rect">
            <a:avLst/>
          </a:prstGeom>
        </p:spPr>
      </p:pic>
      <p:sp>
        <p:nvSpPr>
          <p:cNvPr id="38" name="Text Box 35"/>
          <p:cNvSpPr txBox="1">
            <a:spLocks noChangeArrowheads="1"/>
          </p:cNvSpPr>
          <p:nvPr/>
        </p:nvSpPr>
        <p:spPr bwMode="auto">
          <a:xfrm>
            <a:off x="2095826" y="506412"/>
            <a:ext cx="2198038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i="0" dirty="0" smtClean="0">
                <a:latin typeface="Chalkboard"/>
                <a:cs typeface="Chalkboard"/>
              </a:rPr>
              <a:t>ROCAS VOLC</a:t>
            </a:r>
            <a:r>
              <a:rPr lang="en-US" altLang="ja-JP" sz="1600" b="1" i="0" dirty="0" smtClean="0">
                <a:latin typeface="Chalkboard"/>
                <a:cs typeface="Chalkboard"/>
              </a:rPr>
              <a:t>ÁNICAS</a:t>
            </a:r>
            <a:endParaRPr lang="en-US" sz="1600" b="1" i="0" dirty="0">
              <a:latin typeface="Chalkboard"/>
              <a:cs typeface="Chalkboar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andesite plag.jpg                                              0009F48DMacintosh HD                   BCEA89E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7038"/>
            <a:ext cx="9144000" cy="600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655503" y="-69850"/>
            <a:ext cx="47721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0" dirty="0">
                <a:latin typeface="Verdana" charset="0"/>
              </a:rPr>
              <a:t>BASALTO </a:t>
            </a:r>
            <a:r>
              <a:rPr lang="en-US" i="0" dirty="0" smtClean="0">
                <a:latin typeface="Verdana" charset="0"/>
              </a:rPr>
              <a:t>con </a:t>
            </a:r>
            <a:r>
              <a:rPr lang="en-US" i="0" dirty="0" err="1">
                <a:latin typeface="Verdana" charset="0"/>
              </a:rPr>
              <a:t>textura</a:t>
            </a:r>
            <a:r>
              <a:rPr lang="en-US" i="0" dirty="0">
                <a:latin typeface="Verdana" charset="0"/>
              </a:rPr>
              <a:t> </a:t>
            </a:r>
            <a:r>
              <a:rPr lang="en-US" i="0" dirty="0" err="1">
                <a:latin typeface="Verdana" charset="0"/>
              </a:rPr>
              <a:t>porf</a:t>
            </a:r>
            <a:r>
              <a:rPr lang="en-US" altLang="ja-JP" i="0" dirty="0" err="1">
                <a:latin typeface="Arial"/>
              </a:rPr>
              <a:t>írica</a:t>
            </a:r>
            <a:endParaRPr lang="en-US" i="0" dirty="0">
              <a:latin typeface="Verdana" charset="0"/>
            </a:endParaRPr>
          </a:p>
        </p:txBody>
      </p:sp>
      <p:grpSp>
        <p:nvGrpSpPr>
          <p:cNvPr id="6" name="Agrupar 5"/>
          <p:cNvGrpSpPr/>
          <p:nvPr/>
        </p:nvGrpSpPr>
        <p:grpSpPr>
          <a:xfrm>
            <a:off x="1193800" y="812800"/>
            <a:ext cx="7010400" cy="5021263"/>
            <a:chOff x="1219200" y="914400"/>
            <a:chExt cx="7010400" cy="5021263"/>
          </a:xfrm>
        </p:grpSpPr>
        <p:pic>
          <p:nvPicPr>
            <p:cNvPr id="36865" name="Picture 4" descr="basalt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914400"/>
              <a:ext cx="7010400" cy="5021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ángulo 1"/>
            <p:cNvSpPr/>
            <p:nvPr/>
          </p:nvSpPr>
          <p:spPr bwMode="auto">
            <a:xfrm>
              <a:off x="4978400" y="1155700"/>
              <a:ext cx="2755900" cy="7620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74" charset="0"/>
              </a:endParaRPr>
            </a:p>
          </p:txBody>
        </p:sp>
        <p:cxnSp>
          <p:nvCxnSpPr>
            <p:cNvPr id="4" name="Conector recto 3"/>
            <p:cNvCxnSpPr/>
            <p:nvPr/>
          </p:nvCxnSpPr>
          <p:spPr bwMode="auto">
            <a:xfrm>
              <a:off x="5245100" y="1600200"/>
              <a:ext cx="2273300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" name="CuadroTexto 4"/>
            <p:cNvSpPr txBox="1"/>
            <p:nvPr/>
          </p:nvSpPr>
          <p:spPr>
            <a:xfrm>
              <a:off x="5976806" y="1143000"/>
              <a:ext cx="8753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dirty="0" smtClean="0"/>
                <a:t>3 cm</a:t>
              </a:r>
              <a:endParaRPr lang="es-ES_tradnl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gabbro oliv 2N.jpg                                             0009F48DMacintosh HD                   BCEA89E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6388"/>
            <a:ext cx="9144000" cy="601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3" name="Picture 4" descr="gabbr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39963"/>
            <a:ext cx="5551487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963613" y="6388100"/>
            <a:ext cx="44910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0">
                <a:latin typeface="Verdana" charset="0"/>
              </a:rPr>
              <a:t>GABBRO - textura faner</a:t>
            </a:r>
            <a:r>
              <a:rPr lang="en-US" altLang="ja-JP" i="0">
                <a:latin typeface="Arial"/>
              </a:rPr>
              <a:t>ítica</a:t>
            </a:r>
            <a:endParaRPr lang="en-US" i="0"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4" descr="Tar_3volcanic_pro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788" y="25400"/>
            <a:ext cx="8243887" cy="678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4" name="Text Box 6"/>
          <p:cNvSpPr txBox="1">
            <a:spLocks noChangeArrowheads="1"/>
          </p:cNvSpPr>
          <p:nvPr/>
        </p:nvSpPr>
        <p:spPr bwMode="auto">
          <a:xfrm>
            <a:off x="7603832" y="179388"/>
            <a:ext cx="12607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halkboard"/>
                <a:cs typeface="Chalkboard"/>
              </a:rPr>
              <a:t>Basalto</a:t>
            </a:r>
            <a:endParaRPr lang="en-US" dirty="0">
              <a:latin typeface="Chalkboard"/>
              <a:cs typeface="Chalkboard"/>
            </a:endParaRPr>
          </a:p>
        </p:txBody>
      </p:sp>
      <p:sp>
        <p:nvSpPr>
          <p:cNvPr id="155658" name="Text Box 10"/>
          <p:cNvSpPr txBox="1">
            <a:spLocks noChangeArrowheads="1"/>
          </p:cNvSpPr>
          <p:nvPr/>
        </p:nvSpPr>
        <p:spPr bwMode="auto">
          <a:xfrm>
            <a:off x="3146790" y="201613"/>
            <a:ext cx="26856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halkboard"/>
                <a:cs typeface="Chalkboard"/>
              </a:rPr>
              <a:t>Andesita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r>
              <a:rPr lang="en-US" dirty="0">
                <a:latin typeface="Chalkboard"/>
                <a:cs typeface="Chalkboard"/>
              </a:rPr>
              <a:t>/ </a:t>
            </a:r>
            <a:r>
              <a:rPr lang="en-US" dirty="0" smtClean="0">
                <a:latin typeface="Chalkboard"/>
                <a:cs typeface="Chalkboard"/>
              </a:rPr>
              <a:t>Riolita</a:t>
            </a:r>
            <a:endParaRPr lang="en-US" dirty="0">
              <a:latin typeface="Chalkboard"/>
              <a:cs typeface="Chalkboard"/>
            </a:endParaRPr>
          </a:p>
        </p:txBody>
      </p:sp>
      <p:sp>
        <p:nvSpPr>
          <p:cNvPr id="155659" name="Text Box 11"/>
          <p:cNvSpPr txBox="1">
            <a:spLocks noChangeArrowheads="1"/>
          </p:cNvSpPr>
          <p:nvPr/>
        </p:nvSpPr>
        <p:spPr bwMode="auto">
          <a:xfrm>
            <a:off x="3170462" y="6010275"/>
            <a:ext cx="14491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halkboard"/>
                <a:cs typeface="Chalkboard"/>
              </a:rPr>
              <a:t>Andesita</a:t>
            </a:r>
            <a:endParaRPr lang="en-US" dirty="0">
              <a:latin typeface="Chalkboard"/>
              <a:cs typeface="Chalkboard"/>
            </a:endParaRPr>
          </a:p>
        </p:txBody>
      </p:sp>
      <p:sp>
        <p:nvSpPr>
          <p:cNvPr id="155660" name="Text Box 12"/>
          <p:cNvSpPr txBox="1">
            <a:spLocks noChangeArrowheads="1"/>
          </p:cNvSpPr>
          <p:nvPr/>
        </p:nvSpPr>
        <p:spPr bwMode="auto">
          <a:xfrm>
            <a:off x="5953490" y="5980113"/>
            <a:ext cx="26856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halkboard"/>
                <a:cs typeface="Chalkboard"/>
              </a:rPr>
              <a:t>Andesita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r>
              <a:rPr lang="en-US" dirty="0">
                <a:latin typeface="Chalkboard"/>
                <a:cs typeface="Chalkboard"/>
              </a:rPr>
              <a:t>/ </a:t>
            </a:r>
            <a:r>
              <a:rPr lang="en-US" dirty="0" smtClean="0">
                <a:latin typeface="Chalkboard"/>
                <a:cs typeface="Chalkboard"/>
              </a:rPr>
              <a:t>Riolita</a:t>
            </a:r>
            <a:endParaRPr lang="en-US" dirty="0">
              <a:latin typeface="Chalkboard"/>
              <a:cs typeface="Chalkboard"/>
            </a:endParaRPr>
          </a:p>
        </p:txBody>
      </p:sp>
      <p:sp>
        <p:nvSpPr>
          <p:cNvPr id="155661" name="Text Box 13"/>
          <p:cNvSpPr txBox="1">
            <a:spLocks noChangeArrowheads="1"/>
          </p:cNvSpPr>
          <p:nvPr/>
        </p:nvSpPr>
        <p:spPr bwMode="auto">
          <a:xfrm>
            <a:off x="326732" y="280988"/>
            <a:ext cx="12607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halkboard"/>
                <a:cs typeface="Chalkboard"/>
              </a:rPr>
              <a:t>Basalto</a:t>
            </a:r>
            <a:endParaRPr lang="en-US" dirty="0">
              <a:latin typeface="Chalkboard"/>
              <a:cs typeface="Chalkboard"/>
            </a:endParaRPr>
          </a:p>
        </p:txBody>
      </p:sp>
      <p:sp>
        <p:nvSpPr>
          <p:cNvPr id="155662" name="Text Box 14"/>
          <p:cNvSpPr txBox="1">
            <a:spLocks noChangeArrowheads="1"/>
          </p:cNvSpPr>
          <p:nvPr/>
        </p:nvSpPr>
        <p:spPr bwMode="auto">
          <a:xfrm>
            <a:off x="136232" y="5899150"/>
            <a:ext cx="12607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halkboard"/>
                <a:cs typeface="Chalkboard"/>
              </a:rPr>
              <a:t>Basalto</a:t>
            </a:r>
            <a:endParaRPr lang="en-US" dirty="0">
              <a:latin typeface="Chalkboard"/>
              <a:cs typeface="Chalkboard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371951" y="1411288"/>
            <a:ext cx="8289449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i="0" dirty="0" err="1" smtClean="0">
                <a:latin typeface="Chalkboard"/>
                <a:cs typeface="Chalkboard"/>
              </a:rPr>
              <a:t>basalto</a:t>
            </a:r>
            <a:r>
              <a:rPr lang="en-US" sz="2000" i="0" dirty="0" smtClean="0">
                <a:latin typeface="Chalkboard"/>
                <a:cs typeface="Chalkboard"/>
              </a:rPr>
              <a:t> en los </a:t>
            </a:r>
            <a:r>
              <a:rPr lang="en-US" sz="2000" i="0" dirty="0" err="1" smtClean="0">
                <a:latin typeface="Chalkboard"/>
                <a:cs typeface="Chalkboard"/>
              </a:rPr>
              <a:t>oceanos</a:t>
            </a:r>
            <a:r>
              <a:rPr lang="en-US" sz="2000" i="0" dirty="0" smtClean="0">
                <a:latin typeface="Chalkboard"/>
                <a:cs typeface="Chalkboard"/>
              </a:rPr>
              <a:t>; </a:t>
            </a:r>
            <a:r>
              <a:rPr lang="en-US" sz="2000" i="0" dirty="0" err="1" smtClean="0">
                <a:latin typeface="Chalkboard"/>
                <a:cs typeface="Chalkboard"/>
              </a:rPr>
              <a:t>andesita</a:t>
            </a:r>
            <a:r>
              <a:rPr lang="en-US" sz="2000" i="0" dirty="0" smtClean="0">
                <a:latin typeface="Chalkboard"/>
                <a:cs typeface="Chalkboard"/>
              </a:rPr>
              <a:t> y riolita en los </a:t>
            </a:r>
            <a:r>
              <a:rPr lang="en-US" sz="2000" i="0" dirty="0" err="1" smtClean="0">
                <a:latin typeface="Chalkboard"/>
                <a:cs typeface="Chalkboard"/>
              </a:rPr>
              <a:t>continentes</a:t>
            </a:r>
            <a:r>
              <a:rPr lang="en-US" sz="2000" i="0" dirty="0" smtClean="0">
                <a:latin typeface="Chalkboard"/>
                <a:cs typeface="Chalkboard"/>
              </a:rPr>
              <a:t>. ¿</a:t>
            </a:r>
            <a:r>
              <a:rPr lang="en-US" sz="2000" i="0" dirty="0" err="1" smtClean="0">
                <a:latin typeface="Chalkboard"/>
                <a:cs typeface="Chalkboard"/>
              </a:rPr>
              <a:t>Por</a:t>
            </a:r>
            <a:r>
              <a:rPr lang="en-US" sz="2000" i="0" dirty="0" smtClean="0">
                <a:latin typeface="Chalkboard"/>
                <a:cs typeface="Chalkboard"/>
              </a:rPr>
              <a:t> </a:t>
            </a:r>
            <a:r>
              <a:rPr lang="en-US" sz="2000" i="0" dirty="0" err="1" smtClean="0">
                <a:latin typeface="Chalkboard"/>
                <a:cs typeface="Chalkboard"/>
              </a:rPr>
              <a:t>qué</a:t>
            </a:r>
            <a:r>
              <a:rPr lang="en-US" sz="2000" i="0" dirty="0" smtClean="0">
                <a:latin typeface="Chalkboard"/>
                <a:cs typeface="Chalkboard"/>
              </a:rPr>
              <a:t>?</a:t>
            </a:r>
            <a:endParaRPr lang="en-US" sz="2000" i="0" dirty="0">
              <a:latin typeface="Chalkboard"/>
              <a:cs typeface="Chalkboard"/>
            </a:endParaRPr>
          </a:p>
        </p:txBody>
      </p:sp>
      <p:cxnSp>
        <p:nvCxnSpPr>
          <p:cNvPr id="3" name="Conector recto de flecha 2"/>
          <p:cNvCxnSpPr/>
          <p:nvPr/>
        </p:nvCxnSpPr>
        <p:spPr bwMode="auto">
          <a:xfrm>
            <a:off x="1490133" y="575733"/>
            <a:ext cx="778934" cy="423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3" descr="P-T melt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9769" y="745057"/>
            <a:ext cx="4476750" cy="478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0" name="Text Box 4"/>
          <p:cNvSpPr txBox="1">
            <a:spLocks noChangeArrowheads="1"/>
          </p:cNvSpPr>
          <p:nvPr/>
        </p:nvSpPr>
        <p:spPr bwMode="auto">
          <a:xfrm>
            <a:off x="228600" y="460375"/>
            <a:ext cx="496411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04800" indent="-3048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62000" indent="-3048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219200" indent="-3048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76400" indent="-3048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133600" indent="-3048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90800" indent="-304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3048000" indent="-304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505200" indent="-304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962400" indent="-304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400" i="0" dirty="0" smtClean="0">
                <a:solidFill>
                  <a:srgbClr val="FF0000"/>
                </a:solidFill>
                <a:latin typeface="Chalkboard"/>
                <a:cs typeface="Chalkboard"/>
              </a:rPr>
              <a:t>Tres </a:t>
            </a:r>
            <a:r>
              <a:rPr lang="en-US" sz="2400" i="0" dirty="0" err="1" smtClean="0">
                <a:solidFill>
                  <a:srgbClr val="FF0000"/>
                </a:solidFill>
                <a:latin typeface="Chalkboard"/>
                <a:cs typeface="Chalkboard"/>
              </a:rPr>
              <a:t>formas</a:t>
            </a:r>
            <a:r>
              <a:rPr lang="en-US" sz="2400" i="0" dirty="0" smtClean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sz="2400" i="0" dirty="0" err="1" smtClean="0">
                <a:solidFill>
                  <a:srgbClr val="FF0000"/>
                </a:solidFill>
                <a:latin typeface="Chalkboard"/>
                <a:cs typeface="Chalkboard"/>
              </a:rPr>
              <a:t>de</a:t>
            </a:r>
            <a:r>
              <a:rPr lang="en-US" sz="2400" i="0" dirty="0" smtClean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sz="2400" i="0" dirty="0" err="1">
                <a:solidFill>
                  <a:srgbClr val="FF0000"/>
                </a:solidFill>
                <a:latin typeface="Chalkboard"/>
                <a:cs typeface="Chalkboard"/>
              </a:rPr>
              <a:t>generar</a:t>
            </a:r>
            <a:r>
              <a:rPr lang="en-US" sz="2400" i="0" dirty="0" smtClean="0">
                <a:solidFill>
                  <a:srgbClr val="FF0000"/>
                </a:solidFill>
                <a:latin typeface="Chalkboard"/>
                <a:cs typeface="Chalkboard"/>
              </a:rPr>
              <a:t> magma:</a:t>
            </a:r>
            <a:endParaRPr lang="en-US" altLang="ja-JP" sz="2400" i="0" dirty="0" smtClean="0">
              <a:solidFill>
                <a:srgbClr val="FF0000"/>
              </a:solidFill>
              <a:latin typeface="Chalkboard"/>
              <a:cs typeface="Chalkboard"/>
            </a:endParaRPr>
          </a:p>
          <a:p>
            <a:pPr marL="0" indent="0" algn="ctr">
              <a:defRPr/>
            </a:pPr>
            <a:r>
              <a:rPr lang="en-US" altLang="ja-JP" sz="1800" i="0" dirty="0" smtClean="0">
                <a:latin typeface="Chalkboard"/>
                <a:cs typeface="Chalkboard"/>
              </a:rPr>
              <a:t> </a:t>
            </a:r>
          </a:p>
          <a:p>
            <a:pPr algn="ctr">
              <a:buFont typeface="Arial" charset="0"/>
              <a:buAutoNum type="arabicParenBoth"/>
              <a:defRPr/>
            </a:pPr>
            <a:r>
              <a:rPr lang="en-US" altLang="ja-JP" sz="1800" i="0" dirty="0" err="1" smtClean="0">
                <a:latin typeface="Chalkboard"/>
                <a:cs typeface="Chalkboard"/>
              </a:rPr>
              <a:t>Aumentar</a:t>
            </a:r>
            <a:r>
              <a:rPr lang="en-US" altLang="ja-JP" sz="1800" i="0" dirty="0" smtClean="0">
                <a:latin typeface="Chalkboard"/>
                <a:cs typeface="Chalkboard"/>
              </a:rPr>
              <a:t> la </a:t>
            </a:r>
            <a:r>
              <a:rPr lang="en-US" altLang="ja-JP" sz="1800" i="0" dirty="0" err="1" smtClean="0">
                <a:latin typeface="Chalkboard"/>
                <a:cs typeface="Chalkboard"/>
              </a:rPr>
              <a:t>temperatura</a:t>
            </a:r>
            <a:endParaRPr lang="en-US" altLang="ja-JP" sz="1800" i="0" dirty="0" smtClean="0">
              <a:latin typeface="Chalkboard"/>
              <a:cs typeface="Chalkboard"/>
            </a:endParaRPr>
          </a:p>
          <a:p>
            <a:pPr algn="ctr">
              <a:defRPr/>
            </a:pPr>
            <a:r>
              <a:rPr lang="en-US" altLang="ja-JP" sz="1800" i="0" dirty="0" smtClean="0">
                <a:latin typeface="Chalkboard"/>
                <a:cs typeface="Chalkboard"/>
              </a:rPr>
              <a:t>(2) </a:t>
            </a:r>
            <a:r>
              <a:rPr lang="en-US" altLang="ja-JP" sz="1800" i="0" dirty="0" err="1" smtClean="0">
                <a:latin typeface="Chalkboard"/>
                <a:cs typeface="Chalkboard"/>
              </a:rPr>
              <a:t>Disminuir</a:t>
            </a:r>
            <a:r>
              <a:rPr lang="en-US" altLang="ja-JP" sz="1800" i="0" dirty="0" smtClean="0">
                <a:latin typeface="Chalkboard"/>
                <a:cs typeface="Chalkboard"/>
              </a:rPr>
              <a:t> la </a:t>
            </a:r>
            <a:r>
              <a:rPr lang="en-US" altLang="ja-JP" sz="1800" i="0" dirty="0" err="1" smtClean="0">
                <a:latin typeface="Chalkboard"/>
                <a:cs typeface="Chalkboard"/>
              </a:rPr>
              <a:t>presión</a:t>
            </a:r>
            <a:endParaRPr lang="en-US" altLang="ja-JP" sz="1800" i="0" dirty="0" smtClean="0">
              <a:latin typeface="Chalkboard"/>
              <a:cs typeface="Chalkboard"/>
            </a:endParaRPr>
          </a:p>
          <a:p>
            <a:pPr algn="ctr">
              <a:defRPr/>
            </a:pPr>
            <a:r>
              <a:rPr lang="en-US" altLang="ja-JP" sz="1800" i="0" dirty="0" smtClean="0">
                <a:latin typeface="Chalkboard"/>
                <a:cs typeface="Chalkboard"/>
              </a:rPr>
              <a:t>(3) </a:t>
            </a:r>
            <a:r>
              <a:rPr lang="en-US" altLang="ja-JP" sz="1800" i="0" dirty="0" err="1" smtClean="0">
                <a:latin typeface="Chalkboard"/>
                <a:cs typeface="Chalkboard"/>
              </a:rPr>
              <a:t>Añadir</a:t>
            </a:r>
            <a:r>
              <a:rPr lang="en-US" altLang="ja-JP" sz="1800" i="0" dirty="0" smtClean="0">
                <a:latin typeface="Chalkboard"/>
                <a:cs typeface="Chalkboard"/>
              </a:rPr>
              <a:t> H</a:t>
            </a:r>
            <a:r>
              <a:rPr lang="en-US" altLang="ja-JP" sz="1800" i="0" baseline="-25000" dirty="0" smtClean="0">
                <a:latin typeface="Chalkboard"/>
                <a:cs typeface="Chalkboard"/>
              </a:rPr>
              <a:t>2</a:t>
            </a:r>
            <a:r>
              <a:rPr lang="en-US" altLang="ja-JP" sz="1800" i="0" dirty="0" smtClean="0">
                <a:latin typeface="Chalkboard"/>
                <a:cs typeface="Chalkboard"/>
              </a:rPr>
              <a:t>O</a:t>
            </a:r>
            <a:endParaRPr lang="en-US" sz="1800" i="0" dirty="0" smtClean="0">
              <a:latin typeface="Chalkboard"/>
              <a:cs typeface="Chalkboard"/>
            </a:endParaRPr>
          </a:p>
        </p:txBody>
      </p:sp>
      <p:sp>
        <p:nvSpPr>
          <p:cNvPr id="137223" name="Line 7"/>
          <p:cNvSpPr>
            <a:spLocks noChangeShapeType="1"/>
          </p:cNvSpPr>
          <p:nvPr/>
        </p:nvSpPr>
        <p:spPr bwMode="auto">
          <a:xfrm flipV="1">
            <a:off x="6411377" y="675207"/>
            <a:ext cx="1873250" cy="3956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137224" name="Freeform 8"/>
          <p:cNvSpPr>
            <a:spLocks/>
          </p:cNvSpPr>
          <p:nvPr/>
        </p:nvSpPr>
        <p:spPr bwMode="auto">
          <a:xfrm>
            <a:off x="6319302" y="894282"/>
            <a:ext cx="1050925" cy="3584575"/>
          </a:xfrm>
          <a:custGeom>
            <a:avLst/>
            <a:gdLst>
              <a:gd name="T0" fmla="*/ 101 w 565"/>
              <a:gd name="T1" fmla="*/ 1928 h 1928"/>
              <a:gd name="T2" fmla="*/ 13 w 565"/>
              <a:gd name="T3" fmla="*/ 1672 h 1928"/>
              <a:gd name="T4" fmla="*/ 21 w 565"/>
              <a:gd name="T5" fmla="*/ 1272 h 1928"/>
              <a:gd name="T6" fmla="*/ 133 w 565"/>
              <a:gd name="T7" fmla="*/ 816 h 1928"/>
              <a:gd name="T8" fmla="*/ 325 w 565"/>
              <a:gd name="T9" fmla="*/ 384 h 1928"/>
              <a:gd name="T10" fmla="*/ 565 w 565"/>
              <a:gd name="T11" fmla="*/ 0 h 19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65" h="1928">
                <a:moveTo>
                  <a:pt x="101" y="1928"/>
                </a:moveTo>
                <a:cubicBezTo>
                  <a:pt x="63" y="1854"/>
                  <a:pt x="26" y="1781"/>
                  <a:pt x="13" y="1672"/>
                </a:cubicBezTo>
                <a:cubicBezTo>
                  <a:pt x="0" y="1563"/>
                  <a:pt x="1" y="1415"/>
                  <a:pt x="21" y="1272"/>
                </a:cubicBezTo>
                <a:cubicBezTo>
                  <a:pt x="41" y="1129"/>
                  <a:pt x="82" y="964"/>
                  <a:pt x="133" y="816"/>
                </a:cubicBezTo>
                <a:cubicBezTo>
                  <a:pt x="184" y="668"/>
                  <a:pt x="253" y="520"/>
                  <a:pt x="325" y="384"/>
                </a:cubicBezTo>
                <a:cubicBezTo>
                  <a:pt x="397" y="248"/>
                  <a:pt x="526" y="64"/>
                  <a:pt x="565" y="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137228" name="Rectangle 12"/>
          <p:cNvSpPr>
            <a:spLocks noChangeArrowheads="1"/>
          </p:cNvSpPr>
          <p:nvPr/>
        </p:nvSpPr>
        <p:spPr bwMode="auto">
          <a:xfrm>
            <a:off x="-4575691" y="2825750"/>
            <a:ext cx="1846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latin typeface="Chalkboard"/>
              <a:cs typeface="Chalkboard"/>
            </a:endParaRPr>
          </a:p>
        </p:txBody>
      </p:sp>
      <p:sp>
        <p:nvSpPr>
          <p:cNvPr id="137229" name="AutoShape 13"/>
          <p:cNvSpPr>
            <a:spLocks noChangeArrowheads="1"/>
          </p:cNvSpPr>
          <p:nvPr/>
        </p:nvSpPr>
        <p:spPr bwMode="auto">
          <a:xfrm>
            <a:off x="7408327" y="1837257"/>
            <a:ext cx="647700" cy="381000"/>
          </a:xfrm>
          <a:prstGeom prst="rightArrow">
            <a:avLst>
              <a:gd name="adj1" fmla="val 40000"/>
              <a:gd name="adj2" fmla="val 44586"/>
            </a:avLst>
          </a:prstGeom>
          <a:solidFill>
            <a:srgbClr val="EF181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137230" name="AutoShape 14"/>
          <p:cNvSpPr>
            <a:spLocks noChangeArrowheads="1"/>
          </p:cNvSpPr>
          <p:nvPr/>
        </p:nvSpPr>
        <p:spPr bwMode="auto">
          <a:xfrm rot="5400000">
            <a:off x="6601877" y="2694507"/>
            <a:ext cx="1498600" cy="355600"/>
          </a:xfrm>
          <a:prstGeom prst="rightArrow">
            <a:avLst>
              <a:gd name="adj1" fmla="val 40000"/>
              <a:gd name="adj2" fmla="val 110527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137231" name="Oval 15"/>
          <p:cNvSpPr>
            <a:spLocks noChangeArrowheads="1"/>
          </p:cNvSpPr>
          <p:nvPr/>
        </p:nvSpPr>
        <p:spPr bwMode="auto">
          <a:xfrm>
            <a:off x="7179727" y="1888057"/>
            <a:ext cx="279400" cy="279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  <a:latin typeface="Chalkboard"/>
              <a:cs typeface="Chalkboar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figure-05-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290513"/>
            <a:ext cx="8455025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9" name="Rectangle 11"/>
          <p:cNvSpPr>
            <a:spLocks noChangeArrowheads="1"/>
          </p:cNvSpPr>
          <p:nvPr/>
        </p:nvSpPr>
        <p:spPr bwMode="auto">
          <a:xfrm>
            <a:off x="6451600" y="3175000"/>
            <a:ext cx="2565400" cy="368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latin typeface="Chalkboard"/>
              <a:cs typeface="Chalkboard"/>
            </a:endParaRPr>
          </a:p>
        </p:txBody>
      </p:sp>
      <p:sp>
        <p:nvSpPr>
          <p:cNvPr id="135180" name="Text Box 12"/>
          <p:cNvSpPr txBox="1">
            <a:spLocks noChangeArrowheads="1"/>
          </p:cNvSpPr>
          <p:nvPr/>
        </p:nvSpPr>
        <p:spPr bwMode="auto">
          <a:xfrm>
            <a:off x="6580188" y="3217857"/>
            <a:ext cx="242411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800" i="0" dirty="0" err="1">
                <a:latin typeface="Chalkboard"/>
                <a:cs typeface="Chalkboard"/>
              </a:rPr>
              <a:t>Corteza</a:t>
            </a:r>
            <a:r>
              <a:rPr lang="en-US" sz="1800" i="0" dirty="0">
                <a:latin typeface="Chalkboard"/>
                <a:cs typeface="Chalkboard"/>
              </a:rPr>
              <a:t> </a:t>
            </a:r>
            <a:r>
              <a:rPr lang="en-US" sz="1800" i="0" dirty="0" err="1">
                <a:latin typeface="Chalkboard"/>
                <a:cs typeface="Chalkboard"/>
              </a:rPr>
              <a:t>oce</a:t>
            </a:r>
            <a:r>
              <a:rPr lang="en-US" altLang="ja-JP" sz="1800" i="0" dirty="0" err="1">
                <a:latin typeface="Chalkboard"/>
                <a:cs typeface="Chalkboard"/>
              </a:rPr>
              <a:t>ánica</a:t>
            </a:r>
            <a:r>
              <a:rPr lang="en-US" altLang="ja-JP" sz="1800" i="0" dirty="0">
                <a:latin typeface="Chalkboard"/>
                <a:cs typeface="Chalkboard"/>
              </a:rPr>
              <a:t> </a:t>
            </a:r>
            <a:r>
              <a:rPr lang="en-US" altLang="ja-JP" sz="1800" i="0" dirty="0" err="1" smtClean="0">
                <a:latin typeface="Chalkboard"/>
                <a:cs typeface="Chalkboard"/>
              </a:rPr>
              <a:t>máfica</a:t>
            </a:r>
            <a:r>
              <a:rPr lang="en-US" altLang="ja-JP" sz="1800" i="0" dirty="0" smtClean="0">
                <a:latin typeface="Chalkboard"/>
                <a:cs typeface="Chalkboard"/>
              </a:rPr>
              <a:t>: </a:t>
            </a:r>
            <a:r>
              <a:rPr lang="en-US" altLang="ja-JP" sz="1800" i="0" dirty="0" err="1" smtClean="0">
                <a:latin typeface="Chalkboard"/>
                <a:cs typeface="Chalkboard"/>
              </a:rPr>
              <a:t>basalto</a:t>
            </a:r>
            <a:r>
              <a:rPr lang="en-US" altLang="ja-JP" sz="1800" i="0" dirty="0" smtClean="0">
                <a:latin typeface="Chalkboard"/>
                <a:cs typeface="Chalkboard"/>
              </a:rPr>
              <a:t> </a:t>
            </a:r>
            <a:r>
              <a:rPr lang="en-US" altLang="ja-JP" sz="1800" i="0" dirty="0">
                <a:latin typeface="Chalkboard"/>
                <a:cs typeface="Chalkboard"/>
              </a:rPr>
              <a:t>y </a:t>
            </a:r>
            <a:r>
              <a:rPr lang="en-US" altLang="ja-JP" sz="1800" i="0" dirty="0" smtClean="0">
                <a:latin typeface="Chalkboard"/>
                <a:cs typeface="Chalkboard"/>
              </a:rPr>
              <a:t>gabbro</a:t>
            </a:r>
            <a:endParaRPr lang="en-US" altLang="ja-JP" sz="1800" i="0" dirty="0">
              <a:latin typeface="Chalkboard"/>
              <a:cs typeface="Chalkboard"/>
            </a:endParaRPr>
          </a:p>
        </p:txBody>
      </p:sp>
      <p:sp>
        <p:nvSpPr>
          <p:cNvPr id="135181" name="Freeform 13"/>
          <p:cNvSpPr>
            <a:spLocks/>
          </p:cNvSpPr>
          <p:nvPr/>
        </p:nvSpPr>
        <p:spPr bwMode="auto">
          <a:xfrm>
            <a:off x="6210300" y="3327400"/>
            <a:ext cx="254000" cy="863600"/>
          </a:xfrm>
          <a:custGeom>
            <a:avLst/>
            <a:gdLst>
              <a:gd name="T0" fmla="*/ 88 w 160"/>
              <a:gd name="T1" fmla="*/ 0 h 544"/>
              <a:gd name="T2" fmla="*/ 160 w 160"/>
              <a:gd name="T3" fmla="*/ 0 h 544"/>
              <a:gd name="T4" fmla="*/ 160 w 160"/>
              <a:gd name="T5" fmla="*/ 544 h 544"/>
              <a:gd name="T6" fmla="*/ 0 w 160"/>
              <a:gd name="T7" fmla="*/ 544 h 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0" h="544">
                <a:moveTo>
                  <a:pt x="88" y="0"/>
                </a:moveTo>
                <a:lnTo>
                  <a:pt x="160" y="0"/>
                </a:lnTo>
                <a:lnTo>
                  <a:pt x="160" y="544"/>
                </a:lnTo>
                <a:lnTo>
                  <a:pt x="0" y="54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135183" name="Text Box 15"/>
          <p:cNvSpPr txBox="1">
            <a:spLocks noChangeArrowheads="1"/>
          </p:cNvSpPr>
          <p:nvPr/>
        </p:nvSpPr>
        <p:spPr bwMode="auto">
          <a:xfrm>
            <a:off x="6605587" y="4322763"/>
            <a:ext cx="24241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800" i="0" dirty="0" err="1" smtClean="0">
                <a:latin typeface="Chalkboard"/>
                <a:cs typeface="Chalkboard"/>
              </a:rPr>
              <a:t>Manto</a:t>
            </a:r>
            <a:r>
              <a:rPr lang="en-US" sz="1800" i="0" dirty="0" smtClean="0">
                <a:latin typeface="Chalkboard"/>
                <a:cs typeface="Chalkboard"/>
              </a:rPr>
              <a:t> </a:t>
            </a:r>
            <a:r>
              <a:rPr lang="en-US" sz="1800" i="0" dirty="0" err="1" smtClean="0">
                <a:latin typeface="Chalkboard"/>
                <a:cs typeface="Chalkboard"/>
              </a:rPr>
              <a:t>ultramáfico</a:t>
            </a:r>
            <a:r>
              <a:rPr lang="en-US" sz="1800" i="0" dirty="0" smtClean="0">
                <a:latin typeface="Chalkboard"/>
                <a:cs typeface="Chalkboard"/>
              </a:rPr>
              <a:t>:</a:t>
            </a:r>
          </a:p>
          <a:p>
            <a:pPr algn="l">
              <a:defRPr/>
            </a:pPr>
            <a:r>
              <a:rPr lang="en-US" sz="1800" i="0" dirty="0" err="1" smtClean="0">
                <a:latin typeface="Chalkboard"/>
                <a:cs typeface="Chalkboard"/>
              </a:rPr>
              <a:t>peridotita</a:t>
            </a:r>
            <a:endParaRPr lang="en-US" sz="1800" i="0" dirty="0">
              <a:latin typeface="Chalkboard"/>
              <a:cs typeface="Chalkboard"/>
            </a:endParaRPr>
          </a:p>
        </p:txBody>
      </p:sp>
      <p:sp>
        <p:nvSpPr>
          <p:cNvPr id="135186" name="Text Box 18"/>
          <p:cNvSpPr txBox="1">
            <a:spLocks noChangeArrowheads="1"/>
          </p:cNvSpPr>
          <p:nvPr/>
        </p:nvSpPr>
        <p:spPr bwMode="auto">
          <a:xfrm>
            <a:off x="2472168" y="3854450"/>
            <a:ext cx="195378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latin typeface="Chalkboard"/>
                <a:cs typeface="Chalkboard"/>
              </a:rPr>
              <a:t>camara magm</a:t>
            </a:r>
            <a:r>
              <a:rPr lang="en-US" altLang="ja-JP" sz="1600">
                <a:latin typeface="Chalkboard"/>
                <a:cs typeface="Chalkboard"/>
              </a:rPr>
              <a:t>ática</a:t>
            </a:r>
            <a:endParaRPr lang="en-US" sz="1600">
              <a:latin typeface="Chalkboard"/>
              <a:cs typeface="Chalkboard"/>
            </a:endParaRPr>
          </a:p>
        </p:txBody>
      </p:sp>
      <p:sp>
        <p:nvSpPr>
          <p:cNvPr id="17" name="Freeform 13"/>
          <p:cNvSpPr>
            <a:spLocks/>
          </p:cNvSpPr>
          <p:nvPr/>
        </p:nvSpPr>
        <p:spPr bwMode="auto">
          <a:xfrm>
            <a:off x="6210300" y="4254500"/>
            <a:ext cx="254000" cy="863600"/>
          </a:xfrm>
          <a:custGeom>
            <a:avLst/>
            <a:gdLst>
              <a:gd name="T0" fmla="*/ 88 w 160"/>
              <a:gd name="T1" fmla="*/ 0 h 544"/>
              <a:gd name="T2" fmla="*/ 160 w 160"/>
              <a:gd name="T3" fmla="*/ 0 h 544"/>
              <a:gd name="T4" fmla="*/ 160 w 160"/>
              <a:gd name="T5" fmla="*/ 544 h 544"/>
              <a:gd name="T6" fmla="*/ 0 w 160"/>
              <a:gd name="T7" fmla="*/ 544 h 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0" h="544">
                <a:moveTo>
                  <a:pt x="88" y="0"/>
                </a:moveTo>
                <a:lnTo>
                  <a:pt x="160" y="0"/>
                </a:lnTo>
                <a:lnTo>
                  <a:pt x="160" y="544"/>
                </a:lnTo>
                <a:lnTo>
                  <a:pt x="0" y="54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2" name="Rectángulo 1"/>
          <p:cNvSpPr/>
          <p:nvPr/>
        </p:nvSpPr>
        <p:spPr bwMode="auto">
          <a:xfrm>
            <a:off x="215900" y="5029200"/>
            <a:ext cx="5892800" cy="17399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74" charset="0"/>
            </a:endParaRPr>
          </a:p>
        </p:txBody>
      </p:sp>
      <p:grpSp>
        <p:nvGrpSpPr>
          <p:cNvPr id="55299" name="Group 4"/>
          <p:cNvGrpSpPr>
            <a:grpSpLocks/>
          </p:cNvGrpSpPr>
          <p:nvPr/>
        </p:nvGrpSpPr>
        <p:grpSpPr bwMode="auto">
          <a:xfrm>
            <a:off x="977900" y="4381500"/>
            <a:ext cx="5013325" cy="1917700"/>
            <a:chOff x="864" y="2760"/>
            <a:chExt cx="3158" cy="656"/>
          </a:xfrm>
        </p:grpSpPr>
        <p:sp>
          <p:nvSpPr>
            <p:cNvPr id="135173" name="Freeform 5"/>
            <p:cNvSpPr>
              <a:spLocks/>
            </p:cNvSpPr>
            <p:nvPr/>
          </p:nvSpPr>
          <p:spPr bwMode="auto">
            <a:xfrm>
              <a:off x="864" y="2768"/>
              <a:ext cx="1478" cy="648"/>
            </a:xfrm>
            <a:custGeom>
              <a:avLst/>
              <a:gdLst>
                <a:gd name="T0" fmla="*/ 1472 w 1478"/>
                <a:gd name="T1" fmla="*/ 648 h 648"/>
                <a:gd name="T2" fmla="*/ 1376 w 1478"/>
                <a:gd name="T3" fmla="*/ 216 h 648"/>
                <a:gd name="T4" fmla="*/ 1344 w 1478"/>
                <a:gd name="T5" fmla="*/ 176 h 648"/>
                <a:gd name="T6" fmla="*/ 1336 w 1478"/>
                <a:gd name="T7" fmla="*/ 152 h 648"/>
                <a:gd name="T8" fmla="*/ 1200 w 1478"/>
                <a:gd name="T9" fmla="*/ 48 h 648"/>
                <a:gd name="T10" fmla="*/ 1096 w 1478"/>
                <a:gd name="T11" fmla="*/ 24 h 648"/>
                <a:gd name="T12" fmla="*/ 912 w 1478"/>
                <a:gd name="T13" fmla="*/ 0 h 648"/>
                <a:gd name="T14" fmla="*/ 472 w 1478"/>
                <a:gd name="T15" fmla="*/ 24 h 648"/>
                <a:gd name="T16" fmla="*/ 264 w 1478"/>
                <a:gd name="T17" fmla="*/ 72 h 648"/>
                <a:gd name="T18" fmla="*/ 160 w 1478"/>
                <a:gd name="T19" fmla="*/ 112 h 648"/>
                <a:gd name="T20" fmla="*/ 72 w 1478"/>
                <a:gd name="T21" fmla="*/ 168 h 648"/>
                <a:gd name="T22" fmla="*/ 24 w 1478"/>
                <a:gd name="T23" fmla="*/ 200 h 648"/>
                <a:gd name="T24" fmla="*/ 0 w 1478"/>
                <a:gd name="T25" fmla="*/ 216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8" h="648">
                  <a:moveTo>
                    <a:pt x="1472" y="648"/>
                  </a:moveTo>
                  <a:cubicBezTo>
                    <a:pt x="1467" y="522"/>
                    <a:pt x="1478" y="318"/>
                    <a:pt x="1376" y="216"/>
                  </a:cubicBezTo>
                  <a:cubicBezTo>
                    <a:pt x="1355" y="155"/>
                    <a:pt x="1385" y="227"/>
                    <a:pt x="1344" y="176"/>
                  </a:cubicBezTo>
                  <a:cubicBezTo>
                    <a:pt x="1338" y="169"/>
                    <a:pt x="1341" y="158"/>
                    <a:pt x="1336" y="152"/>
                  </a:cubicBezTo>
                  <a:cubicBezTo>
                    <a:pt x="1318" y="130"/>
                    <a:pt x="1232" y="69"/>
                    <a:pt x="1200" y="48"/>
                  </a:cubicBezTo>
                  <a:cubicBezTo>
                    <a:pt x="1170" y="28"/>
                    <a:pt x="1131" y="29"/>
                    <a:pt x="1096" y="24"/>
                  </a:cubicBezTo>
                  <a:cubicBezTo>
                    <a:pt x="965" y="3"/>
                    <a:pt x="1026" y="11"/>
                    <a:pt x="912" y="0"/>
                  </a:cubicBezTo>
                  <a:cubicBezTo>
                    <a:pt x="753" y="4"/>
                    <a:pt x="622" y="5"/>
                    <a:pt x="472" y="24"/>
                  </a:cubicBezTo>
                  <a:cubicBezTo>
                    <a:pt x="397" y="45"/>
                    <a:pt x="338" y="61"/>
                    <a:pt x="264" y="72"/>
                  </a:cubicBezTo>
                  <a:cubicBezTo>
                    <a:pt x="226" y="84"/>
                    <a:pt x="194" y="94"/>
                    <a:pt x="160" y="112"/>
                  </a:cubicBezTo>
                  <a:cubicBezTo>
                    <a:pt x="137" y="145"/>
                    <a:pt x="106" y="149"/>
                    <a:pt x="72" y="168"/>
                  </a:cubicBezTo>
                  <a:cubicBezTo>
                    <a:pt x="55" y="177"/>
                    <a:pt x="40" y="189"/>
                    <a:pt x="24" y="200"/>
                  </a:cubicBezTo>
                  <a:cubicBezTo>
                    <a:pt x="16" y="205"/>
                    <a:pt x="0" y="216"/>
                    <a:pt x="0" y="216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Chalkboard"/>
                <a:cs typeface="Chalkboard"/>
              </a:endParaRPr>
            </a:p>
          </p:txBody>
        </p:sp>
        <p:sp>
          <p:nvSpPr>
            <p:cNvPr id="135174" name="Freeform 6"/>
            <p:cNvSpPr>
              <a:spLocks/>
            </p:cNvSpPr>
            <p:nvPr/>
          </p:nvSpPr>
          <p:spPr bwMode="auto">
            <a:xfrm>
              <a:off x="1080" y="3000"/>
              <a:ext cx="1072" cy="400"/>
            </a:xfrm>
            <a:custGeom>
              <a:avLst/>
              <a:gdLst>
                <a:gd name="T0" fmla="*/ 1072 w 1072"/>
                <a:gd name="T1" fmla="*/ 400 h 400"/>
                <a:gd name="T2" fmla="*/ 888 w 1072"/>
                <a:gd name="T3" fmla="*/ 72 h 400"/>
                <a:gd name="T4" fmla="*/ 600 w 1072"/>
                <a:gd name="T5" fmla="*/ 0 h 400"/>
                <a:gd name="T6" fmla="*/ 304 w 1072"/>
                <a:gd name="T7" fmla="*/ 8 h 400"/>
                <a:gd name="T8" fmla="*/ 272 w 1072"/>
                <a:gd name="T9" fmla="*/ 24 h 400"/>
                <a:gd name="T10" fmla="*/ 144 w 1072"/>
                <a:gd name="T11" fmla="*/ 40 h 400"/>
                <a:gd name="T12" fmla="*/ 24 w 1072"/>
                <a:gd name="T13" fmla="*/ 80 h 400"/>
                <a:gd name="T14" fmla="*/ 0 w 1072"/>
                <a:gd name="T15" fmla="*/ 96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2" h="400">
                  <a:moveTo>
                    <a:pt x="1072" y="400"/>
                  </a:moveTo>
                  <a:cubicBezTo>
                    <a:pt x="1037" y="278"/>
                    <a:pt x="1000" y="146"/>
                    <a:pt x="888" y="72"/>
                  </a:cubicBezTo>
                  <a:cubicBezTo>
                    <a:pt x="815" y="23"/>
                    <a:pt x="685" y="12"/>
                    <a:pt x="600" y="0"/>
                  </a:cubicBezTo>
                  <a:cubicBezTo>
                    <a:pt x="501" y="2"/>
                    <a:pt x="402" y="0"/>
                    <a:pt x="304" y="8"/>
                  </a:cubicBezTo>
                  <a:cubicBezTo>
                    <a:pt x="292" y="8"/>
                    <a:pt x="283" y="20"/>
                    <a:pt x="272" y="24"/>
                  </a:cubicBezTo>
                  <a:cubicBezTo>
                    <a:pt x="241" y="34"/>
                    <a:pt x="163" y="38"/>
                    <a:pt x="144" y="40"/>
                  </a:cubicBezTo>
                  <a:cubicBezTo>
                    <a:pt x="90" y="57"/>
                    <a:pt x="87" y="70"/>
                    <a:pt x="24" y="80"/>
                  </a:cubicBezTo>
                  <a:cubicBezTo>
                    <a:pt x="16" y="85"/>
                    <a:pt x="0" y="96"/>
                    <a:pt x="0" y="96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Chalkboard"/>
                <a:cs typeface="Chalkboard"/>
              </a:endParaRPr>
            </a:p>
          </p:txBody>
        </p:sp>
        <p:sp>
          <p:nvSpPr>
            <p:cNvPr id="135175" name="Line 7"/>
            <p:cNvSpPr>
              <a:spLocks noChangeShapeType="1"/>
            </p:cNvSpPr>
            <p:nvPr/>
          </p:nvSpPr>
          <p:spPr bwMode="auto">
            <a:xfrm flipV="1">
              <a:off x="2424" y="2840"/>
              <a:ext cx="0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Chalkboard"/>
                <a:cs typeface="Chalkboard"/>
              </a:endParaRPr>
            </a:p>
          </p:txBody>
        </p:sp>
        <p:sp>
          <p:nvSpPr>
            <p:cNvPr id="135176" name="Freeform 8"/>
            <p:cNvSpPr>
              <a:spLocks/>
            </p:cNvSpPr>
            <p:nvPr/>
          </p:nvSpPr>
          <p:spPr bwMode="auto">
            <a:xfrm flipH="1">
              <a:off x="2544" y="2760"/>
              <a:ext cx="1478" cy="648"/>
            </a:xfrm>
            <a:custGeom>
              <a:avLst/>
              <a:gdLst>
                <a:gd name="T0" fmla="*/ 1472 w 1478"/>
                <a:gd name="T1" fmla="*/ 648 h 648"/>
                <a:gd name="T2" fmla="*/ 1376 w 1478"/>
                <a:gd name="T3" fmla="*/ 216 h 648"/>
                <a:gd name="T4" fmla="*/ 1344 w 1478"/>
                <a:gd name="T5" fmla="*/ 176 h 648"/>
                <a:gd name="T6" fmla="*/ 1336 w 1478"/>
                <a:gd name="T7" fmla="*/ 152 h 648"/>
                <a:gd name="T8" fmla="*/ 1200 w 1478"/>
                <a:gd name="T9" fmla="*/ 48 h 648"/>
                <a:gd name="T10" fmla="*/ 1096 w 1478"/>
                <a:gd name="T11" fmla="*/ 24 h 648"/>
                <a:gd name="T12" fmla="*/ 912 w 1478"/>
                <a:gd name="T13" fmla="*/ 0 h 648"/>
                <a:gd name="T14" fmla="*/ 472 w 1478"/>
                <a:gd name="T15" fmla="*/ 24 h 648"/>
                <a:gd name="T16" fmla="*/ 264 w 1478"/>
                <a:gd name="T17" fmla="*/ 72 h 648"/>
                <a:gd name="T18" fmla="*/ 160 w 1478"/>
                <a:gd name="T19" fmla="*/ 112 h 648"/>
                <a:gd name="T20" fmla="*/ 72 w 1478"/>
                <a:gd name="T21" fmla="*/ 168 h 648"/>
                <a:gd name="T22" fmla="*/ 24 w 1478"/>
                <a:gd name="T23" fmla="*/ 200 h 648"/>
                <a:gd name="T24" fmla="*/ 0 w 1478"/>
                <a:gd name="T25" fmla="*/ 216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8" h="648">
                  <a:moveTo>
                    <a:pt x="1472" y="648"/>
                  </a:moveTo>
                  <a:cubicBezTo>
                    <a:pt x="1467" y="522"/>
                    <a:pt x="1478" y="318"/>
                    <a:pt x="1376" y="216"/>
                  </a:cubicBezTo>
                  <a:cubicBezTo>
                    <a:pt x="1355" y="155"/>
                    <a:pt x="1385" y="227"/>
                    <a:pt x="1344" y="176"/>
                  </a:cubicBezTo>
                  <a:cubicBezTo>
                    <a:pt x="1338" y="169"/>
                    <a:pt x="1341" y="158"/>
                    <a:pt x="1336" y="152"/>
                  </a:cubicBezTo>
                  <a:cubicBezTo>
                    <a:pt x="1318" y="130"/>
                    <a:pt x="1232" y="69"/>
                    <a:pt x="1200" y="48"/>
                  </a:cubicBezTo>
                  <a:cubicBezTo>
                    <a:pt x="1170" y="28"/>
                    <a:pt x="1131" y="29"/>
                    <a:pt x="1096" y="24"/>
                  </a:cubicBezTo>
                  <a:cubicBezTo>
                    <a:pt x="965" y="3"/>
                    <a:pt x="1026" y="11"/>
                    <a:pt x="912" y="0"/>
                  </a:cubicBezTo>
                  <a:cubicBezTo>
                    <a:pt x="753" y="4"/>
                    <a:pt x="622" y="5"/>
                    <a:pt x="472" y="24"/>
                  </a:cubicBezTo>
                  <a:cubicBezTo>
                    <a:pt x="397" y="45"/>
                    <a:pt x="338" y="61"/>
                    <a:pt x="264" y="72"/>
                  </a:cubicBezTo>
                  <a:cubicBezTo>
                    <a:pt x="226" y="84"/>
                    <a:pt x="194" y="94"/>
                    <a:pt x="160" y="112"/>
                  </a:cubicBezTo>
                  <a:cubicBezTo>
                    <a:pt x="137" y="145"/>
                    <a:pt x="106" y="149"/>
                    <a:pt x="72" y="168"/>
                  </a:cubicBezTo>
                  <a:cubicBezTo>
                    <a:pt x="55" y="177"/>
                    <a:pt x="40" y="189"/>
                    <a:pt x="24" y="200"/>
                  </a:cubicBezTo>
                  <a:cubicBezTo>
                    <a:pt x="16" y="205"/>
                    <a:pt x="0" y="216"/>
                    <a:pt x="0" y="216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Chalkboard"/>
                <a:cs typeface="Chalkboard"/>
              </a:endParaRPr>
            </a:p>
          </p:txBody>
        </p:sp>
        <p:sp>
          <p:nvSpPr>
            <p:cNvPr id="135177" name="Freeform 9"/>
            <p:cNvSpPr>
              <a:spLocks/>
            </p:cNvSpPr>
            <p:nvPr/>
          </p:nvSpPr>
          <p:spPr bwMode="auto">
            <a:xfrm flipH="1">
              <a:off x="2760" y="2992"/>
              <a:ext cx="1072" cy="400"/>
            </a:xfrm>
            <a:custGeom>
              <a:avLst/>
              <a:gdLst>
                <a:gd name="T0" fmla="*/ 1072 w 1072"/>
                <a:gd name="T1" fmla="*/ 400 h 400"/>
                <a:gd name="T2" fmla="*/ 888 w 1072"/>
                <a:gd name="T3" fmla="*/ 72 h 400"/>
                <a:gd name="T4" fmla="*/ 600 w 1072"/>
                <a:gd name="T5" fmla="*/ 0 h 400"/>
                <a:gd name="T6" fmla="*/ 304 w 1072"/>
                <a:gd name="T7" fmla="*/ 8 h 400"/>
                <a:gd name="T8" fmla="*/ 272 w 1072"/>
                <a:gd name="T9" fmla="*/ 24 h 400"/>
                <a:gd name="T10" fmla="*/ 144 w 1072"/>
                <a:gd name="T11" fmla="*/ 40 h 400"/>
                <a:gd name="T12" fmla="*/ 24 w 1072"/>
                <a:gd name="T13" fmla="*/ 80 h 400"/>
                <a:gd name="T14" fmla="*/ 0 w 1072"/>
                <a:gd name="T15" fmla="*/ 96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2" h="400">
                  <a:moveTo>
                    <a:pt x="1072" y="400"/>
                  </a:moveTo>
                  <a:cubicBezTo>
                    <a:pt x="1037" y="278"/>
                    <a:pt x="1000" y="146"/>
                    <a:pt x="888" y="72"/>
                  </a:cubicBezTo>
                  <a:cubicBezTo>
                    <a:pt x="815" y="23"/>
                    <a:pt x="685" y="12"/>
                    <a:pt x="600" y="0"/>
                  </a:cubicBezTo>
                  <a:cubicBezTo>
                    <a:pt x="501" y="2"/>
                    <a:pt x="402" y="0"/>
                    <a:pt x="304" y="8"/>
                  </a:cubicBezTo>
                  <a:cubicBezTo>
                    <a:pt x="292" y="8"/>
                    <a:pt x="283" y="20"/>
                    <a:pt x="272" y="24"/>
                  </a:cubicBezTo>
                  <a:cubicBezTo>
                    <a:pt x="241" y="34"/>
                    <a:pt x="163" y="38"/>
                    <a:pt x="144" y="40"/>
                  </a:cubicBezTo>
                  <a:cubicBezTo>
                    <a:pt x="90" y="57"/>
                    <a:pt x="87" y="70"/>
                    <a:pt x="24" y="80"/>
                  </a:cubicBezTo>
                  <a:cubicBezTo>
                    <a:pt x="16" y="85"/>
                    <a:pt x="0" y="96"/>
                    <a:pt x="0" y="96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Chalkboard"/>
                <a:cs typeface="Chalkboard"/>
              </a:endParaRPr>
            </a:p>
          </p:txBody>
        </p:sp>
      </p:grpSp>
      <p:sp>
        <p:nvSpPr>
          <p:cNvPr id="135171" name="Text Box 3"/>
          <p:cNvSpPr txBox="1">
            <a:spLocks noChangeArrowheads="1"/>
          </p:cNvSpPr>
          <p:nvPr/>
        </p:nvSpPr>
        <p:spPr bwMode="auto">
          <a:xfrm>
            <a:off x="1397000" y="5656070"/>
            <a:ext cx="458046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2000" i="0" dirty="0" err="1" smtClean="0">
                <a:solidFill>
                  <a:srgbClr val="EF1818"/>
                </a:solidFill>
                <a:latin typeface="Chalkboard"/>
                <a:cs typeface="Chalkboard"/>
              </a:rPr>
              <a:t>rocas</a:t>
            </a:r>
            <a:r>
              <a:rPr lang="en-US" altLang="ja-JP" sz="2000" i="0" dirty="0" smtClean="0">
                <a:solidFill>
                  <a:srgbClr val="EF1818"/>
                </a:solidFill>
                <a:latin typeface="Chalkboard"/>
                <a:cs typeface="Chalkboard"/>
              </a:rPr>
              <a:t> </a:t>
            </a:r>
            <a:r>
              <a:rPr lang="en-US" altLang="ja-JP" sz="2000" i="0" dirty="0">
                <a:solidFill>
                  <a:srgbClr val="EF1818"/>
                </a:solidFill>
                <a:latin typeface="Chalkboard"/>
                <a:cs typeface="Chalkboard"/>
              </a:rPr>
              <a:t>ultra-</a:t>
            </a:r>
            <a:r>
              <a:rPr lang="en-US" altLang="ja-JP" sz="2000" i="0" dirty="0" err="1">
                <a:solidFill>
                  <a:srgbClr val="EF1818"/>
                </a:solidFill>
                <a:latin typeface="Chalkboard"/>
                <a:cs typeface="Chalkboard"/>
              </a:rPr>
              <a:t>maficas</a:t>
            </a:r>
            <a:r>
              <a:rPr lang="en-US" altLang="ja-JP" sz="2000" i="0" dirty="0">
                <a:solidFill>
                  <a:srgbClr val="EF1818"/>
                </a:solidFill>
                <a:latin typeface="Chalkboard"/>
                <a:cs typeface="Chalkboard"/>
              </a:rPr>
              <a:t> </a:t>
            </a:r>
            <a:r>
              <a:rPr lang="en-US" altLang="ja-JP" sz="2000" i="0" dirty="0" err="1" smtClean="0">
                <a:solidFill>
                  <a:srgbClr val="EF1818"/>
                </a:solidFill>
                <a:latin typeface="Chalkboard"/>
                <a:cs typeface="Chalkboard"/>
              </a:rPr>
              <a:t>ascienden</a:t>
            </a:r>
            <a:r>
              <a:rPr lang="en-US" altLang="ja-JP" sz="2000" i="0" dirty="0" smtClean="0">
                <a:solidFill>
                  <a:srgbClr val="EF1818"/>
                </a:solidFill>
                <a:latin typeface="Chalkboard"/>
                <a:cs typeface="Chalkboard"/>
              </a:rPr>
              <a:t>, se </a:t>
            </a:r>
            <a:r>
              <a:rPr lang="en-US" altLang="ja-JP" sz="2000" i="0" dirty="0" err="1" smtClean="0">
                <a:solidFill>
                  <a:srgbClr val="EF1818"/>
                </a:solidFill>
                <a:latin typeface="Chalkboard"/>
                <a:cs typeface="Chalkboard"/>
              </a:rPr>
              <a:t>descomprimen</a:t>
            </a:r>
            <a:r>
              <a:rPr lang="en-US" altLang="ja-JP" sz="2000" i="0" dirty="0" smtClean="0">
                <a:solidFill>
                  <a:srgbClr val="EF1818"/>
                </a:solidFill>
                <a:latin typeface="Chalkboard"/>
                <a:cs typeface="Chalkboard"/>
              </a:rPr>
              <a:t> y </a:t>
            </a:r>
            <a:r>
              <a:rPr lang="en-US" altLang="ja-JP" sz="2000" i="0" dirty="0" err="1" smtClean="0">
                <a:solidFill>
                  <a:srgbClr val="EF1818"/>
                </a:solidFill>
                <a:latin typeface="Chalkboard"/>
                <a:cs typeface="Chalkboard"/>
              </a:rPr>
              <a:t>sufren</a:t>
            </a:r>
            <a:r>
              <a:rPr lang="en-US" altLang="ja-JP" sz="2000" i="0" dirty="0" smtClean="0">
                <a:solidFill>
                  <a:srgbClr val="EF1818"/>
                </a:solidFill>
                <a:latin typeface="Chalkboard"/>
                <a:cs typeface="Chalkboard"/>
              </a:rPr>
              <a:t> </a:t>
            </a:r>
            <a:r>
              <a:rPr lang="en-US" altLang="ja-JP" sz="2000" i="0" dirty="0" err="1" smtClean="0">
                <a:solidFill>
                  <a:srgbClr val="EF1818"/>
                </a:solidFill>
                <a:latin typeface="Chalkboard"/>
                <a:cs typeface="Chalkboard"/>
              </a:rPr>
              <a:t>fusión</a:t>
            </a:r>
            <a:r>
              <a:rPr lang="en-US" altLang="ja-JP" sz="2000" i="0" dirty="0" smtClean="0">
                <a:solidFill>
                  <a:srgbClr val="EF1818"/>
                </a:solidFill>
                <a:latin typeface="Chalkboard"/>
                <a:cs typeface="Chalkboard"/>
              </a:rPr>
              <a:t> </a:t>
            </a:r>
            <a:r>
              <a:rPr lang="en-US" altLang="ja-JP" sz="2000" i="0" dirty="0" err="1" smtClean="0">
                <a:solidFill>
                  <a:srgbClr val="EF1818"/>
                </a:solidFill>
                <a:latin typeface="Chalkboard"/>
                <a:cs typeface="Chalkboard"/>
              </a:rPr>
              <a:t>parcial</a:t>
            </a:r>
            <a:endParaRPr lang="en-US" sz="2000" i="0" dirty="0">
              <a:solidFill>
                <a:srgbClr val="EF1818"/>
              </a:solidFill>
              <a:latin typeface="Chalkboard"/>
              <a:cs typeface="Chalkboard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58020" y="683568"/>
            <a:ext cx="30294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i="0" u="sng" dirty="0">
                <a:solidFill>
                  <a:srgbClr val="EF1818"/>
                </a:solidFill>
                <a:latin typeface="Chalkboard"/>
                <a:cs typeface="Chalkboard"/>
              </a:rPr>
              <a:t>DORSAL </a:t>
            </a:r>
            <a:r>
              <a:rPr lang="en-US" altLang="ja-JP" i="0" u="sng" dirty="0" smtClean="0">
                <a:solidFill>
                  <a:srgbClr val="EF1818"/>
                </a:solidFill>
                <a:latin typeface="Chalkboard"/>
                <a:cs typeface="Chalkboard"/>
              </a:rPr>
              <a:t>OCEANICA</a:t>
            </a:r>
            <a:r>
              <a:rPr lang="en-US" altLang="ja-JP" i="0" dirty="0" smtClean="0">
                <a:solidFill>
                  <a:srgbClr val="EF1818"/>
                </a:solidFill>
                <a:latin typeface="Chalkboard"/>
                <a:cs typeface="Chalkboard"/>
              </a:rPr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53419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20913" y="0"/>
            <a:ext cx="881149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es-ES" sz="2000" dirty="0" smtClean="0"/>
          </a:p>
          <a:p>
            <a:pPr>
              <a:spcAft>
                <a:spcPts val="600"/>
              </a:spcAft>
            </a:pPr>
            <a:endParaRPr lang="es-ES" sz="2000" dirty="0"/>
          </a:p>
          <a:p>
            <a:pPr>
              <a:spcAft>
                <a:spcPts val="600"/>
              </a:spcAft>
            </a:pPr>
            <a:endParaRPr lang="es-ES" sz="2000" dirty="0" smtClean="0"/>
          </a:p>
          <a:p>
            <a:pPr>
              <a:spcAft>
                <a:spcPts val="600"/>
              </a:spcAft>
            </a:pPr>
            <a:endParaRPr lang="es-ES" sz="2000" dirty="0"/>
          </a:p>
          <a:p>
            <a:pPr>
              <a:spcAft>
                <a:spcPts val="600"/>
              </a:spcAft>
            </a:pPr>
            <a:endParaRPr lang="es-ES" sz="2000" dirty="0" smtClean="0"/>
          </a:p>
        </p:txBody>
      </p:sp>
      <p:sp>
        <p:nvSpPr>
          <p:cNvPr id="2" name="AutoShape 2" descr="data:image/jpeg;base64,/9j/4AAQSkZJRgABAQAAAQABAAD/2wCEAAkGBxQTEhUUExQUFRUVFBUYFxgXFxQYGxcaFBgXFxcUGBQYHCggGBwlHBQXITEhJSkrLi4uFx8zODMsNygtLisBCgoKDg0OGhAQGywkICQsLCwsLCwsLCwsLCwsLCwsLCwsLCwsLCwsLCwsLCwsLCwsLCwsLCwsLCwsLCwsLCwsLP/AABEIAK4BIQMBIgACEQEDEQH/xAAbAAACAwEBAQAAAAAAAAAAAAADBAECBQAGB//EADMQAAEDAgQEBAYCAgMBAAAAAAEAAhEDIQQxQVESYXHwgZGhsQUTIsHR4RQyQvFSYnKi/8QAGQEBAQEBAQEAAAAAAAAAAAAAAgEDAAUE/8QAIREBAQEBAQADAAMAAwAAAAAAAAERAiESMVEDIkETYXH/2gAMAwEAAhEDEQA/APlilQpUJIVgVRWCrhApBVIUBLRwSURrkIM5q0Kwbhmmryl6fKe+SI0nkfRaSs7DHCCMkN2HGi5ryNPVX+ZKWys/YXdRIyXBw2TWaHUpTyhdn4s637VDh+v2jU76JUNvC0abQBCXPo9+OMK9AjhE6yhxJvkiYXbY+61lY36XdtCiyY/j8V8ld+BG5CQ7CZiFzANAiVcA4ZGUBrSMwVZXeX6pkEbKbbIIfeAjMpPN4MJyhZizo2UWUcLtQZVOAjNXUwfgCngGyHUKpSzS0co3A1VNJuyq5Wa5XY70N1EbBD+S3YeSYKG6musn4st/QzQbsPIITsO3YeQRjTVHhGyfhS39Luot2HkgVaLdgmXIDgsepPxvxb+siFCtChec+5y5Spa1E0BWlcGpzD4SRNglIN6kKtKsKJ2WmzBxMH0KiWuMfUBziyXxZ/8AJ+M/5ZCKaJNx4orgJIBJ8lZlSDyOdlY69UtSCs0ouIaAJEpcKu+xWlXlClWglLRsSyZtfvVEaTrC5hDRYzK4uySg31NP+3Tv7pyms+i/60+1Lms+4LwWTFFrW3zOSXLsgEVrRutJWVgheZuOieYJSbHTZMsMJSs7FnCMirKgGqmRulKNgnyvNFpt0Q2Om/nHvCNxDqloWONEHZBdQ/0mKUFS/PvklqMithttMwgSAtlzLys/G4f/ACA6qlL+lVWVHEitCkK+ObKuVZrVZOBQeFDeEy5qE8Lq6FKlNLFPTugvpgrPqNuev159crcK5eZj0tVARabVQIlOZRh0ekAYJtGifogbpBtKyepUmtjKU4x7NkW6ibJD+K5zzFgdfutCi0k3OSJTME6qsp1YzxRIsY66eaK+iNHAyM49E44HO0ajdLVKQJ26WVT5as3Cy0uLZy9eSqcG0g2A70K0sPwspgzM768kCswTIkTdIdrGxOCLL5j26pYuW9Uba/fgsmvgzm3LbZSz8a8d79lpRmA7K9DD2lSCQVZHXrfoBzC1wPOPNaTUtWbIUtrWSngdf2gzq1xb9ozal0pnl1vqiNS0bIcbWum6b5WcHHcrUw8QnGXS3CN1WLd6/tWe6yXqPSA1JAtMnPw7yTNITfuRt1Wc2oXR30TNOqY4ZscuUc0pRsMvi5H9gbxrzU0wTmCNlNH6bnTPXVW4++lkgQWoFVkdNeSOX7IRmYSgsitQh3I5clZoTGKZtltshAK4e+KPcuaVPCoKrkglVcFDnKherrsQWqHBXVCFFjzq5WhcvLx6mhtumqNQZaJVqK1Zxp1DYF5Ckkmw1S7XeCbo/wBTkck2V8EoVi07+KbmbiB7rPBAlGpP5qhYdp/+tMku68l1thFj5KzDOaKwW78VQ+k0MWRGwk+C5758UQNEDiuNIsR0O3JUFHhOZM77bqxPEcJN5ztdQz6TJHqjVogeiEYMX/2EhZdYEuPsiUGnVDr1PrPknKeU6rofV8EpUjyHJDr4TUZ6jQ/tXBJcBfqjVnkBNltlZrdrIoaqVr31911N0qNBSYBjP8JqhWSzFBluVwkFmtL5qG8oFKsCrFLQxek+8d9U81+mUrNqMc0h0Wy88k7h3jXvu6UHqf6cpP778UZokJJjtsk7RuLaJxlROBBqP0A8fuqurz3+UGrVmxslqYHXyKoxiFUqK9Or1VlWx1Wmq8MjJWNVTTE5JIUe2675SZhQ4LsX5FTIXByZ5FDOH2XYuz/XnIC5TwFcvNekW4kRr0JWCwfRTDHhGY+MkmEVrkpQsNuuuaUBtVMYZzQZMa579Egswwypujtd3ukQYRaFUA3mOSus7DfGom0dYKoXzcZK05KjgzGDUmeX3SfxCsWkAG0eRBRGvIPfsrYjDcbRaHHIQbxt5pJPL6R+bxAA5yNFpUqMomA+BuBvAJjmRuIy9VvUfg8AAkk+Ss/7Dvqf4861haYS+KeZXqD8IE5O8D+rLOxfwB5fLTI/4nPpOqQzqb6yqGFDhLpV34If42PumsTTdTAkZFLjEnQD3S8dvV9iraDtYR6WCJzIhQ9ziNB0V6VEHMlWQbaZp4Jg0HUphtADIDyuhsot2RKYjL3KbK1FWiHDhOqy2AgwRfI9VuBDq4UO5HcK46dYQY6M13Ed0Z3w06EeKluBeP8AIeq5dgXzHHdU4idJR24QaklMANi1oTkG9Qq2gMyFc0xqOiIYQntIyTgaDWpQrYcXVmPkwVzVV9xLhdDqttKvxLmi180hADCVLqaKZC4vytdc7XloO65G4ly83HqaziFATIwhKuMATqF8+Po+UKqwKY/gO3Ch2DcF2VPlAmozuGBEk65dlAVmuVdRmPIRg5KyjMe2Ofj9lYNhunlmrB6S4ym/htD5jtmN/t/2P/FJnZntOYLDOfwuybOeZO8bdSt7D0eJ1rQInWOqrSZygctugWpgcPFz3ORT+nz9dbRMLQAHp5pltC98kyymIvqimmPRD5JhR1IWAuiOw4A7srhwCh1eDeMvFXamEq+GDhuvNY/4JwfU0nhOXLx2XpxXaTnF4UvZmDkZWso/X08RUJb9JsUbCskz2VofGPh1gQNfLfwVcLQgLSJb4u2mifKRmU10qsypJBR9Fzm3VSSkiyo+pZCxFYxAzJhDn6ckomLuNgEX5AGuaTY9MUnz0CTrEnD7R3zQvlHZMNqKaldISrcJrN1IoWvvfco7H3z1VmNzk3nqrjtobaSk00VzVUlKBulnU0FwTbroLyFVjy/Edlymeq5ec9Q1SpJplAJGi0x/bzCZpcZydPgsFquKpRlJVaNRosRHOU1SqnKo2BuPujfxQRIXJv6QOGa7MA+6XxHwnMt8v2tV2DBRaVIgZz1VyV3zs+nlxRIPCQAeZAhRUEGJBjUZL1FaiHD6mg+CyviHwyLsHUfcKY05/llvrJe7Tdeu+E4QBrQIgTM75zHmvM/CQPmEmLNMSYvl9162lIgZZXtN9leR/mv+HaTLSMgfVaVOoBuCfGOg1Q6FNp4QLDlYdI35KKz4JgmJztI5g75XSfMeY3wvbXhO4OxTfGT4cs+hWW6s6BETlpdQMUQYMgDPsZKfFdalWnaco7ukwZJz9wRoUKrjJGfI+ORCA6oRlbu490uYNp2mIzGvZRA8d99wkv5M9EzSbJ6Z2++qWCmpTBtZZT6RaeS2HmLd+HkkcTeQfAp8jShcqucguqtyK5lOch0mU4OLF6FWdzV6lIi5yS9Sk4xbqeSTlC2SLnMn9JsNjLe6DxQh1Kh8Eo6+mi8SQQJjZDdWB5HZCNfxzSNV4m2Uq7iTnT5rbQl61TdUdVt5FSAHDbmrrpMGpxFlIeUmCQrMcTqrK68tBlU65I4KUY+GqrqnmnGdhtwS5bdcyuqOrHQSqmPOcPJco4ei5efr1BqTzyATmFcG7JAAozWmNVgVjQ/kMLuGDzkWRpDQAMkjSvmUy1w4QI73XBRg/oiaSkvlu0VcPWLSWm4OX4VHDuarxDJchVBExZWIyMVSDcRIsCAdg48Qn8+C9BSeJBmY09rrL+LUpaHtP107+Gq7BYoEAwcvddPPD6/tJXo6WI9sz7FFp1osTFyRqP8Az6LJp1TlbxF+Q5pqhWIF73yIIn95pMrB6rnXkWmIOnTkubJbIFvxp7q3zbSMjeD/APQVaYDZzjPodPDTxViDU6RPQW8DcI1GleT1/wBpdlYg52j00Eq7avPPPvvNIRqtOD1t+FNOs4CL92t5Jeo92Xh35qtMk979+yUE3WeTcfc+PogG5udv9IzXwqVEohKvhwHF+/jG8DdBp4z6pcLeGqZxR+kz3zWZNglHN7EPHADabJdzwG30+6Vw1YQeKTe3L8o7oIN/AqwKFUpA3aZsg4RouDeUCo7hcYz7sqtrSdrpKI+lDuXcKv8AEB3RajpMDVcKh2MKptBfg4yKGcLAzt7c+YTRcupndXI75UrTEZ3PequGpfEsLTbf/XojMe4ASb+H3Vjr+ilvOV3ygqOcRePuqirKejlVqIXGd0UvnRBGd/VTVkYc9Vynj7suXnvRMYdxIunKBjUkd6rHY2RckLQw7xMXyWJ9QatUDb6nJEwNcFl8xbuEjinwbC6nBnhnL0VG8+NZtQxkev6WXWxEmTn5+Z0RaWL+kpWpVzkZ6CyqSNfCV+ITqBPVXqMJBHKYBGSy6DyQRly90f4Ziw0uBte3TdULytUd/jeCFn1A6kQD/WBwu2GgO4Ww6o0ulpybeMvqyHofJZlWtIg3hdfS5pzB4ziEOg9Zm2x+xTdJ8Exr7eGoXnHUYc2DAcQOXVa9CmQSCCfXLVdHdcxrUa5zk5z2E6x2uo++VuSx6OJiJAGQ29UZ1eBY8tNU4xsaNapk4CxzGx/Co98EbnTXqgUsT9Lg0TIvxQf0pJHCRw3OV/6wqmHL+P49s1LTewN/HrfzSuHMASQdecdU3TdIuUoFWIPp30U8dr69/ZUqPsfvKXa89+nukKMRWkZCw9rXWb83lmnKriM4JNh45rMcxzRceV1dw5JWhReCOemd4+yaqYkFpGRPdli0qxGSsz5riRw25j8pTobwO5oLiQZzNvugtOWhRRgngC480UYQDMkq+12yIpvAJvKIx023QcRhtR5DX9oDcTaEtwM36MmzkWLpCpU15Jii7Xkkli+KYXC2evNIPaQYMhaM+E9yrOAcIN47sus106xmtrEIoLc79EPFYYtyuO80sHqbn2fx32HRX8ECu+/4QzUQ3PC69eLOPWZxKFRSvh19+Ia4nVGpVIOaTD1dj1lK1sHrvOqGKm2aqbqQuTDVN5NxcnQe6GX3RPm02iIJdvMAcguHC65N9lRWovgTCqXXBcTB0m/RNDCEgHjHDvHsifw6bQP8nHU/YflL0PlCzcW1rSG63M5ztO0INN4cZPopqUHcREeOnmqsBZcgTl0nIrtXJ/h00A5oDhYeCjFUalMcbHEtAEichumMHhnPkusD5np+Vr0cMIIIkHMEJ5rG9/GsOrieOnzAvuZyPkU38OxogAiRl35omI+CQJpHI/1O2wOiSdTNNzeIQSTYi1tQQpufa/16njbeIMjLbl9lX5sGPxpzWa3GHXrrF7ZKDib2T1n8a06TgDM3CKMUTkIG5yHRZXFKiXblWVLy2PmhXa8ZnQftZdGuQIRWvLnXy1H2SlC8itqEgk3m6s0zE+gj1RadMHv7K/ySdbLSRnaG6jy8VVnFMRbQpw0xFlFOnySHSjkNryE9UwyC6mq7QSgmmJuE01gXVKUq47WfUoN0sgseQLpp4zSLqhmCp9HPR21Lpqhnmsxj0/hn9FZU6mCl8HklMThgbttyTFQgnZCqFWjzbPpmVs4Qi5P1ADn5rPxFMjmFj14+niys1Qqrl8evtwMFGbWtFkBFpNBN8gFnGtFa+1hdWZQedPNP0GCBZNU2J4xveMcMIPCR6X81dlcCwHie7LafQDheDokH4Pk1cnzl+wxiASIzzM5SNgeSfwRa+7tBMDlos7F4A04Mggn3TmBpCYunyHeZsHxTwXcDb5dylKtMvfwBsRBJ5T6rVc0DKwz6+KrgKVy631QPAf7VZzrPTmGpw0I7XQeW6pSKZEGQnGNWY8RK6vSa8fUARz9wrmwVKxJVH/xm434KImmY/wCpNj0Oiy3sLDDgQef2Oq9HSfog4mqD9JaCDYz7qfD8OfyX6rHpGbBNtp8N8++apUwjS/6ZaNp/KNRw44t4AibqyLbA6VJz87DeNOSd4LQ0dTumOGLKaP5WkmMr1oYYBkmcO1DYyUxTGX2SCiFqrACKGriyc81YINQIXASr02wL3ur0zKSFalNAc+OidqNSTmx+FY4GuAQsfFCCtx9MRI8lm4mnxCF19Pi5StESm29UgBl4q9ZxBRlaWaejVQ4oFKryRSVbQzAnhLVGpio5Kvcs7WvMZNlyhcvjfc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AutoShape 4" descr="data:image/jpeg;base64,/9j/4AAQSkZJRgABAQAAAQABAAD/2wCEAAkGBxQTEhUUExQUFRUVFBUYFxgXFxQYGxcaFBgXFxcUGBQYHCggGBwlHBQXITEhJSkrLi4uFx8zODMsNygtLisBCgoKDg0OGhAQGywkICQsLCwsLCwsLCwsLCwsLCwsLCwsLCwsLCwsLCwsLCwsLCwsLCwsLCwsLCwsLCwsLCwsLP/AABEIAK4BIQMBIgACEQEDEQH/xAAbAAACAwEBAQAAAAAAAAAAAAADBAECBQAGB//EADMQAAEDAgQEBAYCAgMBAAAAAAEAAhEDIQQxQVESYXHwgZGhsQUTIsHR4RQyQvFSYnKi/8QAGQEBAQEBAQEAAAAAAAAAAAAAAgEDAAUE/8QAIREBAQEBAQADAAMAAwAAAAAAAAERAiESMVEDIkETYXH/2gAMAwEAAhEDEQA/APlilQpUJIVgVRWCrhApBVIUBLRwSURrkIM5q0Kwbhmmryl6fKe+SI0nkfRaSs7DHCCMkN2HGi5ryNPVX+ZKWys/YXdRIyXBw2TWaHUpTyhdn4s637VDh+v2jU76JUNvC0abQBCXPo9+OMK9AjhE6yhxJvkiYXbY+61lY36XdtCiyY/j8V8ld+BG5CQ7CZiFzANAiVcA4ZGUBrSMwVZXeX6pkEbKbbIIfeAjMpPN4MJyhZizo2UWUcLtQZVOAjNXUwfgCngGyHUKpSzS0co3A1VNJuyq5Wa5XY70N1EbBD+S3YeSYKG6musn4st/QzQbsPIITsO3YeQRjTVHhGyfhS39Luot2HkgVaLdgmXIDgsepPxvxb+siFCtChec+5y5Spa1E0BWlcGpzD4SRNglIN6kKtKsKJ2WmzBxMH0KiWuMfUBziyXxZ/8AJ+M/5ZCKaJNx4orgJIBJ8lZlSDyOdlY69UtSCs0ouIaAJEpcKu+xWlXlClWglLRsSyZtfvVEaTrC5hDRYzK4uySg31NP+3Tv7pyms+i/60+1Lms+4LwWTFFrW3zOSXLsgEVrRutJWVgheZuOieYJSbHTZMsMJSs7FnCMirKgGqmRulKNgnyvNFpt0Q2Om/nHvCNxDqloWONEHZBdQ/0mKUFS/PvklqMithttMwgSAtlzLys/G4f/ACA6qlL+lVWVHEitCkK+ObKuVZrVZOBQeFDeEy5qE8Lq6FKlNLFPTugvpgrPqNuev159crcK5eZj0tVARabVQIlOZRh0ekAYJtGifogbpBtKyepUmtjKU4x7NkW6ibJD+K5zzFgdfutCi0k3OSJTME6qsp1YzxRIsY66eaK+iNHAyM49E44HO0ajdLVKQJ26WVT5as3Cy0uLZy9eSqcG0g2A70K0sPwspgzM768kCswTIkTdIdrGxOCLL5j26pYuW9Uba/fgsmvgzm3LbZSz8a8d79lpRmA7K9DD2lSCQVZHXrfoBzC1wPOPNaTUtWbIUtrWSngdf2gzq1xb9ozal0pnl1vqiNS0bIcbWum6b5WcHHcrUw8QnGXS3CN1WLd6/tWe6yXqPSA1JAtMnPw7yTNITfuRt1Wc2oXR30TNOqY4ZscuUc0pRsMvi5H9gbxrzU0wTmCNlNH6bnTPXVW4++lkgQWoFVkdNeSOX7IRmYSgsitQh3I5clZoTGKZtltshAK4e+KPcuaVPCoKrkglVcFDnKherrsQWqHBXVCFFjzq5WhcvLx6mhtumqNQZaJVqK1Zxp1DYF5Ckkmw1S7XeCbo/wBTkck2V8EoVi07+KbmbiB7rPBAlGpP5qhYdp/+tMku68l1thFj5KzDOaKwW78VQ+k0MWRGwk+C5758UQNEDiuNIsR0O3JUFHhOZM77bqxPEcJN5ztdQz6TJHqjVogeiEYMX/2EhZdYEuPsiUGnVDr1PrPknKeU6rofV8EpUjyHJDr4TUZ6jQ/tXBJcBfqjVnkBNltlZrdrIoaqVr31911N0qNBSYBjP8JqhWSzFBluVwkFmtL5qG8oFKsCrFLQxek+8d9U81+mUrNqMc0h0Wy88k7h3jXvu6UHqf6cpP778UZokJJjtsk7RuLaJxlROBBqP0A8fuqurz3+UGrVmxslqYHXyKoxiFUqK9Or1VlWx1Wmq8MjJWNVTTE5JIUe2675SZhQ4LsX5FTIXByZ5FDOH2XYuz/XnIC5TwFcvNekW4kRr0JWCwfRTDHhGY+MkmEVrkpQsNuuuaUBtVMYZzQZMa579Egswwypujtd3ukQYRaFUA3mOSus7DfGom0dYKoXzcZK05KjgzGDUmeX3SfxCsWkAG0eRBRGvIPfsrYjDcbRaHHIQbxt5pJPL6R+bxAA5yNFpUqMomA+BuBvAJjmRuIy9VvUfg8AAkk+Ss/7Dvqf4861haYS+KeZXqD8IE5O8D+rLOxfwB5fLTI/4nPpOqQzqb6yqGFDhLpV34If42PumsTTdTAkZFLjEnQD3S8dvV9iraDtYR6WCJzIhQ9ziNB0V6VEHMlWQbaZp4Jg0HUphtADIDyuhsot2RKYjL3KbK1FWiHDhOqy2AgwRfI9VuBDq4UO5HcK46dYQY6M13Ed0Z3w06EeKluBeP8AIeq5dgXzHHdU4idJR24QaklMANi1oTkG9Qq2gMyFc0xqOiIYQntIyTgaDWpQrYcXVmPkwVzVV9xLhdDqttKvxLmi180hADCVLqaKZC4vytdc7XloO65G4ly83HqaziFATIwhKuMATqF8+Po+UKqwKY/gO3Ch2DcF2VPlAmozuGBEk65dlAVmuVdRmPIRg5KyjMe2Ofj9lYNhunlmrB6S4ym/htD5jtmN/t/2P/FJnZntOYLDOfwuybOeZO8bdSt7D0eJ1rQInWOqrSZygctugWpgcPFz3ORT+nz9dbRMLQAHp5pltC98kyymIvqimmPRD5JhR1IWAuiOw4A7srhwCh1eDeMvFXamEq+GDhuvNY/4JwfU0nhOXLx2XpxXaTnF4UvZmDkZWso/X08RUJb9JsUbCskz2VofGPh1gQNfLfwVcLQgLSJb4u2mifKRmU10qsypJBR9Fzm3VSSkiyo+pZCxFYxAzJhDn6ckomLuNgEX5AGuaTY9MUnz0CTrEnD7R3zQvlHZMNqKaldISrcJrN1IoWvvfco7H3z1VmNzk3nqrjtobaSk00VzVUlKBulnU0FwTbroLyFVjy/Edlymeq5ec9Q1SpJplAJGi0x/bzCZpcZydPgsFquKpRlJVaNRosRHOU1SqnKo2BuPujfxQRIXJv6QOGa7MA+6XxHwnMt8v2tV2DBRaVIgZz1VyV3zs+nlxRIPCQAeZAhRUEGJBjUZL1FaiHD6mg+CyviHwyLsHUfcKY05/llvrJe7Tdeu+E4QBrQIgTM75zHmvM/CQPmEmLNMSYvl9162lIgZZXtN9leR/mv+HaTLSMgfVaVOoBuCfGOg1Q6FNp4QLDlYdI35KKz4JgmJztI5g75XSfMeY3wvbXhO4OxTfGT4cs+hWW6s6BETlpdQMUQYMgDPsZKfFdalWnaco7ukwZJz9wRoUKrjJGfI+ORCA6oRlbu490uYNp2mIzGvZRA8d99wkv5M9EzSbJ6Z2++qWCmpTBtZZT6RaeS2HmLd+HkkcTeQfAp8jShcqucguqtyK5lOch0mU4OLF6FWdzV6lIi5yS9Sk4xbqeSTlC2SLnMn9JsNjLe6DxQh1Kh8Eo6+mi8SQQJjZDdWB5HZCNfxzSNV4m2Uq7iTnT5rbQl61TdUdVt5FSAHDbmrrpMGpxFlIeUmCQrMcTqrK68tBlU65I4KUY+GqrqnmnGdhtwS5bdcyuqOrHQSqmPOcPJco4ei5efr1BqTzyATmFcG7JAAozWmNVgVjQ/kMLuGDzkWRpDQAMkjSvmUy1w4QI73XBRg/oiaSkvlu0VcPWLSWm4OX4VHDuarxDJchVBExZWIyMVSDcRIsCAdg48Qn8+C9BSeJBmY09rrL+LUpaHtP107+Gq7BYoEAwcvddPPD6/tJXo6WI9sz7FFp1osTFyRqP8Az6LJp1TlbxF+Q5pqhWIF73yIIn95pMrB6rnXkWmIOnTkubJbIFvxp7q3zbSMjeD/APQVaYDZzjPodPDTxViDU6RPQW8DcI1GleT1/wBpdlYg52j00Eq7avPPPvvNIRqtOD1t+FNOs4CL92t5Jeo92Xh35qtMk979+yUE3WeTcfc+PogG5udv9IzXwqVEohKvhwHF+/jG8DdBp4z6pcLeGqZxR+kz3zWZNglHN7EPHADabJdzwG30+6Vw1YQeKTe3L8o7oIN/AqwKFUpA3aZsg4RouDeUCo7hcYz7sqtrSdrpKI+lDuXcKv8AEB3RajpMDVcKh2MKptBfg4yKGcLAzt7c+YTRcupndXI75UrTEZ3PequGpfEsLTbf/XojMe4ASb+H3Vjr+ilvOV3ygqOcRePuqirKejlVqIXGd0UvnRBGd/VTVkYc9Vynj7suXnvRMYdxIunKBjUkd6rHY2RckLQw7xMXyWJ9QatUDb6nJEwNcFl8xbuEjinwbC6nBnhnL0VG8+NZtQxkev6WXWxEmTn5+Z0RaWL+kpWpVzkZ6CyqSNfCV+ITqBPVXqMJBHKYBGSy6DyQRly90f4Ziw0uBte3TdULytUd/jeCFn1A6kQD/WBwu2GgO4Ww6o0ulpybeMvqyHofJZlWtIg3hdfS5pzB4ziEOg9Zm2x+xTdJ8Exr7eGoXnHUYc2DAcQOXVa9CmQSCCfXLVdHdcxrUa5zk5z2E6x2uo++VuSx6OJiJAGQ29UZ1eBY8tNU4xsaNapk4CxzGx/Co98EbnTXqgUsT9Lg0TIvxQf0pJHCRw3OV/6wqmHL+P49s1LTewN/HrfzSuHMASQdecdU3TdIuUoFWIPp30U8dr69/ZUqPsfvKXa89+nukKMRWkZCw9rXWb83lmnKriM4JNh45rMcxzRceV1dw5JWhReCOemd4+yaqYkFpGRPdli0qxGSsz5riRw25j8pTobwO5oLiQZzNvugtOWhRRgngC480UYQDMkq+12yIpvAJvKIx023QcRhtR5DX9oDcTaEtwM36MmzkWLpCpU15Jii7Xkkli+KYXC2evNIPaQYMhaM+E9yrOAcIN47sus106xmtrEIoLc79EPFYYtyuO80sHqbn2fx32HRX8ECu+/4QzUQ3PC69eLOPWZxKFRSvh19+Ia4nVGpVIOaTD1dj1lK1sHrvOqGKm2aqbqQuTDVN5NxcnQe6GX3RPm02iIJdvMAcguHC65N9lRWovgTCqXXBcTB0m/RNDCEgHjHDvHsifw6bQP8nHU/YflL0PlCzcW1rSG63M5ztO0INN4cZPopqUHcREeOnmqsBZcgTl0nIrtXJ/h00A5oDhYeCjFUalMcbHEtAEichumMHhnPkusD5np+Vr0cMIIIkHMEJ5rG9/GsOrieOnzAvuZyPkU38OxogAiRl35omI+CQJpHI/1O2wOiSdTNNzeIQSTYi1tQQpufa/16njbeIMjLbl9lX5sGPxpzWa3GHXrrF7ZKDib2T1n8a06TgDM3CKMUTkIG5yHRZXFKiXblWVLy2PmhXa8ZnQftZdGuQIRWvLnXy1H2SlC8itqEgk3m6s0zE+gj1RadMHv7K/ySdbLSRnaG6jy8VVnFMRbQpw0xFlFOnySHSjkNryE9UwyC6mq7QSgmmJuE01gXVKUq47WfUoN0sgseQLpp4zSLqhmCp9HPR21Lpqhnmsxj0/hn9FZU6mCl8HklMThgbttyTFQgnZCqFWjzbPpmVs4Qi5P1ADn5rPxFMjmFj14+niys1Qqrl8evtwMFGbWtFkBFpNBN8gFnGtFa+1hdWZQedPNP0GCBZNU2J4xveMcMIPCR6X81dlcCwHie7LafQDheDokH4Pk1cnzl+wxiASIzzM5SNgeSfwRa+7tBMDlos7F4A04Mggn3TmBpCYunyHeZsHxTwXcDb5dylKtMvfwBsRBJ5T6rVc0DKwz6+KrgKVy631QPAf7VZzrPTmGpw0I7XQeW6pSKZEGQnGNWY8RK6vSa8fUARz9wrmwVKxJVH/xm434KImmY/wCpNj0Oiy3sLDDgQef2Oq9HSfog4mqD9JaCDYz7qfD8OfyX6rHpGbBNtp8N8++apUwjS/6ZaNp/KNRw44t4AibqyLbA6VJz87DeNOSd4LQ0dTumOGLKaP5WkmMr1oYYBkmcO1DYyUxTGX2SCiFqrACKGriyc81YINQIXASr02wL3ur0zKSFalNAc+OidqNSTmx+FY4GuAQsfFCCtx9MRI8lm4mnxCF19Pi5StESm29UgBl4q9ZxBRlaWaejVQ4oFKryRSVbQzAnhLVGpio5Kvcs7WvMZNlyhcvjfc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2" name="AutoShape 6" descr="data:image/jpeg;base64,/9j/4AAQSkZJRgABAQAAAQABAAD/2wCEAAkGBxQTEhUUExQUFRUVFBUYFxgXFxQYGxcaFBgXFxcUGBQYHCggGBwlHBQXITEhJSkrLi4uFx8zODMsNygtLisBCgoKDg0OGhAQGywkICQsLCwsLCwsLCwsLCwsLCwsLCwsLCwsLCwsLCwsLCwsLCwsLCwsLCwsLCwsLCwsLCwsLP/AABEIAK4BIQMBIgACEQEDEQH/xAAbAAACAwEBAQAAAAAAAAAAAAADBAECBQAGB//EADMQAAEDAgQEBAYCAgMBAAAAAAEAAhEDIQQxQVESYXHwgZGhsQUTIsHR4RQyQvFSYnKi/8QAGQEBAQEBAQEAAAAAAAAAAAAAAgEDAAUE/8QAIREBAQEBAQADAAMAAwAAAAAAAAERAiESMVEDIkETYXH/2gAMAwEAAhEDEQA/APlilQpUJIVgVRWCrhApBVIUBLRwSURrkIM5q0Kwbhmmryl6fKe+SI0nkfRaSs7DHCCMkN2HGi5ryNPVX+ZKWys/YXdRIyXBw2TWaHUpTyhdn4s637VDh+v2jU76JUNvC0abQBCXPo9+OMK9AjhE6yhxJvkiYXbY+61lY36XdtCiyY/j8V8ld+BG5CQ7CZiFzANAiVcA4ZGUBrSMwVZXeX6pkEbKbbIIfeAjMpPN4MJyhZizo2UWUcLtQZVOAjNXUwfgCngGyHUKpSzS0co3A1VNJuyq5Wa5XY70N1EbBD+S3YeSYKG6musn4st/QzQbsPIITsO3YeQRjTVHhGyfhS39Luot2HkgVaLdgmXIDgsepPxvxb+siFCtChec+5y5Spa1E0BWlcGpzD4SRNglIN6kKtKsKJ2WmzBxMH0KiWuMfUBziyXxZ/8AJ+M/5ZCKaJNx4orgJIBJ8lZlSDyOdlY69UtSCs0ouIaAJEpcKu+xWlXlClWglLRsSyZtfvVEaTrC5hDRYzK4uySg31NP+3Tv7pyms+i/60+1Lms+4LwWTFFrW3zOSXLsgEVrRutJWVgheZuOieYJSbHTZMsMJSs7FnCMirKgGqmRulKNgnyvNFpt0Q2Om/nHvCNxDqloWONEHZBdQ/0mKUFS/PvklqMithttMwgSAtlzLys/G4f/ACA6qlL+lVWVHEitCkK+ObKuVZrVZOBQeFDeEy5qE8Lq6FKlNLFPTugvpgrPqNuev159crcK5eZj0tVARabVQIlOZRh0ekAYJtGifogbpBtKyepUmtjKU4x7NkW6ibJD+K5zzFgdfutCi0k3OSJTME6qsp1YzxRIsY66eaK+iNHAyM49E44HO0ajdLVKQJ26WVT5as3Cy0uLZy9eSqcG0g2A70K0sPwspgzM768kCswTIkTdIdrGxOCLL5j26pYuW9Uba/fgsmvgzm3LbZSz8a8d79lpRmA7K9DD2lSCQVZHXrfoBzC1wPOPNaTUtWbIUtrWSngdf2gzq1xb9ozal0pnl1vqiNS0bIcbWum6b5WcHHcrUw8QnGXS3CN1WLd6/tWe6yXqPSA1JAtMnPw7yTNITfuRt1Wc2oXR30TNOqY4ZscuUc0pRsMvi5H9gbxrzU0wTmCNlNH6bnTPXVW4++lkgQWoFVkdNeSOX7IRmYSgsitQh3I5clZoTGKZtltshAK4e+KPcuaVPCoKrkglVcFDnKherrsQWqHBXVCFFjzq5WhcvLx6mhtumqNQZaJVqK1Zxp1DYF5Ckkmw1S7XeCbo/wBTkck2V8EoVi07+KbmbiB7rPBAlGpP5qhYdp/+tMku68l1thFj5KzDOaKwW78VQ+k0MWRGwk+C5758UQNEDiuNIsR0O3JUFHhOZM77bqxPEcJN5ztdQz6TJHqjVogeiEYMX/2EhZdYEuPsiUGnVDr1PrPknKeU6rofV8EpUjyHJDr4TUZ6jQ/tXBJcBfqjVnkBNltlZrdrIoaqVr31911N0qNBSYBjP8JqhWSzFBluVwkFmtL5qG8oFKsCrFLQxek+8d9U81+mUrNqMc0h0Wy88k7h3jXvu6UHqf6cpP778UZokJJjtsk7RuLaJxlROBBqP0A8fuqurz3+UGrVmxslqYHXyKoxiFUqK9Or1VlWx1Wmq8MjJWNVTTE5JIUe2675SZhQ4LsX5FTIXByZ5FDOH2XYuz/XnIC5TwFcvNekW4kRr0JWCwfRTDHhGY+MkmEVrkpQsNuuuaUBtVMYZzQZMa579Egswwypujtd3ukQYRaFUA3mOSus7DfGom0dYKoXzcZK05KjgzGDUmeX3SfxCsWkAG0eRBRGvIPfsrYjDcbRaHHIQbxt5pJPL6R+bxAA5yNFpUqMomA+BuBvAJjmRuIy9VvUfg8AAkk+Ss/7Dvqf4861haYS+KeZXqD8IE5O8D+rLOxfwB5fLTI/4nPpOqQzqb6yqGFDhLpV34If42PumsTTdTAkZFLjEnQD3S8dvV9iraDtYR6WCJzIhQ9ziNB0V6VEHMlWQbaZp4Jg0HUphtADIDyuhsot2RKYjL3KbK1FWiHDhOqy2AgwRfI9VuBDq4UO5HcK46dYQY6M13Ed0Z3w06EeKluBeP8AIeq5dgXzHHdU4idJR24QaklMANi1oTkG9Qq2gMyFc0xqOiIYQntIyTgaDWpQrYcXVmPkwVzVV9xLhdDqttKvxLmi180hADCVLqaKZC4vytdc7XloO65G4ly83HqaziFATIwhKuMATqF8+Po+UKqwKY/gO3Ch2DcF2VPlAmozuGBEk65dlAVmuVdRmPIRg5KyjMe2Ofj9lYNhunlmrB6S4ym/htD5jtmN/t/2P/FJnZntOYLDOfwuybOeZO8bdSt7D0eJ1rQInWOqrSZygctugWpgcPFz3ORT+nz9dbRMLQAHp5pltC98kyymIvqimmPRD5JhR1IWAuiOw4A7srhwCh1eDeMvFXamEq+GDhuvNY/4JwfU0nhOXLx2XpxXaTnF4UvZmDkZWso/X08RUJb9JsUbCskz2VofGPh1gQNfLfwVcLQgLSJb4u2mifKRmU10qsypJBR9Fzm3VSSkiyo+pZCxFYxAzJhDn6ckomLuNgEX5AGuaTY9MUnz0CTrEnD7R3zQvlHZMNqKaldISrcJrN1IoWvvfco7H3z1VmNzk3nqrjtobaSk00VzVUlKBulnU0FwTbroLyFVjy/Edlymeq5ec9Q1SpJplAJGi0x/bzCZpcZydPgsFquKpRlJVaNRosRHOU1SqnKo2BuPujfxQRIXJv6QOGa7MA+6XxHwnMt8v2tV2DBRaVIgZz1VyV3zs+nlxRIPCQAeZAhRUEGJBjUZL1FaiHD6mg+CyviHwyLsHUfcKY05/llvrJe7Tdeu+E4QBrQIgTM75zHmvM/CQPmEmLNMSYvl9162lIgZZXtN9leR/mv+HaTLSMgfVaVOoBuCfGOg1Q6FNp4QLDlYdI35KKz4JgmJztI5g75XSfMeY3wvbXhO4OxTfGT4cs+hWW6s6BETlpdQMUQYMgDPsZKfFdalWnaco7ukwZJz9wRoUKrjJGfI+ORCA6oRlbu490uYNp2mIzGvZRA8d99wkv5M9EzSbJ6Z2++qWCmpTBtZZT6RaeS2HmLd+HkkcTeQfAp8jShcqucguqtyK5lOch0mU4OLF6FWdzV6lIi5yS9Sk4xbqeSTlC2SLnMn9JsNjLe6DxQh1Kh8Eo6+mi8SQQJjZDdWB5HZCNfxzSNV4m2Uq7iTnT5rbQl61TdUdVt5FSAHDbmrrpMGpxFlIeUmCQrMcTqrK68tBlU65I4KUY+GqrqnmnGdhtwS5bdcyuqOrHQSqmPOcPJco4ei5efr1BqTzyATmFcG7JAAozWmNVgVjQ/kMLuGDzkWRpDQAMkjSvmUy1w4QI73XBRg/oiaSkvlu0VcPWLSWm4OX4VHDuarxDJchVBExZWIyMVSDcRIsCAdg48Qn8+C9BSeJBmY09rrL+LUpaHtP107+Gq7BYoEAwcvddPPD6/tJXo6WI9sz7FFp1osTFyRqP8Az6LJp1TlbxF+Q5pqhWIF73yIIn95pMrB6rnXkWmIOnTkubJbIFvxp7q3zbSMjeD/APQVaYDZzjPodPDTxViDU6RPQW8DcI1GleT1/wBpdlYg52j00Eq7avPPPvvNIRqtOD1t+FNOs4CL92t5Jeo92Xh35qtMk979+yUE3WeTcfc+PogG5udv9IzXwqVEohKvhwHF+/jG8DdBp4z6pcLeGqZxR+kz3zWZNglHN7EPHADabJdzwG30+6Vw1YQeKTe3L8o7oIN/AqwKFUpA3aZsg4RouDeUCo7hcYz7sqtrSdrpKI+lDuXcKv8AEB3RajpMDVcKh2MKptBfg4yKGcLAzt7c+YTRcupndXI75UrTEZ3PequGpfEsLTbf/XojMe4ASb+H3Vjr+ilvOV3ygqOcRePuqirKejlVqIXGd0UvnRBGd/VTVkYc9Vynj7suXnvRMYdxIunKBjUkd6rHY2RckLQw7xMXyWJ9QatUDb6nJEwNcFl8xbuEjinwbC6nBnhnL0VG8+NZtQxkev6WXWxEmTn5+Z0RaWL+kpWpVzkZ6CyqSNfCV+ITqBPVXqMJBHKYBGSy6DyQRly90f4Ziw0uBte3TdULytUd/jeCFn1A6kQD/WBwu2GgO4Ww6o0ulpybeMvqyHofJZlWtIg3hdfS5pzB4ziEOg9Zm2x+xTdJ8Exr7eGoXnHUYc2DAcQOXVa9CmQSCCfXLVdHdcxrUa5zk5z2E6x2uo++VuSx6OJiJAGQ29UZ1eBY8tNU4xsaNapk4CxzGx/Co98EbnTXqgUsT9Lg0TIvxQf0pJHCRw3OV/6wqmHL+P49s1LTewN/HrfzSuHMASQdecdU3TdIuUoFWIPp30U8dr69/ZUqPsfvKXa89+nukKMRWkZCw9rXWb83lmnKriM4JNh45rMcxzRceV1dw5JWhReCOemd4+yaqYkFpGRPdli0qxGSsz5riRw25j8pTobwO5oLiQZzNvugtOWhRRgngC480UYQDMkq+12yIpvAJvKIx023QcRhtR5DX9oDcTaEtwM36MmzkWLpCpU15Jii7Xkkli+KYXC2evNIPaQYMhaM+E9yrOAcIN47sus106xmtrEIoLc79EPFYYtyuO80sHqbn2fx32HRX8ECu+/4QzUQ3PC69eLOPWZxKFRSvh19+Ia4nVGpVIOaTD1dj1lK1sHrvOqGKm2aqbqQuTDVN5NxcnQe6GX3RPm02iIJdvMAcguHC65N9lRWovgTCqXXBcTB0m/RNDCEgHjHDvHsifw6bQP8nHU/YflL0PlCzcW1rSG63M5ztO0INN4cZPopqUHcREeOnmqsBZcgTl0nIrtXJ/h00A5oDhYeCjFUalMcbHEtAEichumMHhnPkusD5np+Vr0cMIIIkHMEJ5rG9/GsOrieOnzAvuZyPkU38OxogAiRl35omI+CQJpHI/1O2wOiSdTNNzeIQSTYi1tQQpufa/16njbeIMjLbl9lX5sGPxpzWa3GHXrrF7ZKDib2T1n8a06TgDM3CKMUTkIG5yHRZXFKiXblWVLy2PmhXa8ZnQftZdGuQIRWvLnXy1H2SlC8itqEgk3m6s0zE+gj1RadMHv7K/ySdbLSRnaG6jy8VVnFMRbQpw0xFlFOnySHSjkNryE9UwyC6mq7QSgmmJuE01gXVKUq47WfUoN0sgseQLpp4zSLqhmCp9HPR21Lpqhnmsxj0/hn9FZU6mCl8HklMThgbttyTFQgnZCqFWjzbPpmVs4Qi5P1ADn5rPxFMjmFj14+niys1Qqrl8evtwMFGbWtFkBFpNBN8gFnGtFa+1hdWZQedPNP0GCBZNU2J4xveMcMIPCR6X81dlcCwHie7LafQDheDokH4Pk1cnzl+wxiASIzzM5SNgeSfwRa+7tBMDlos7F4A04Mggn3TmBpCYunyHeZsHxTwXcDb5dylKtMvfwBsRBJ5T6rVc0DKwz6+KrgKVy631QPAf7VZzrPTmGpw0I7XQeW6pSKZEGQnGNWY8RK6vSa8fUARz9wrmwVKxJVH/xm434KImmY/wCpNj0Oiy3sLDDgQef2Oq9HSfog4mqD9JaCDYz7qfD8OfyX6rHpGbBNtp8N8++apUwjS/6ZaNp/KNRw44t4AibqyLbA6VJz87DeNOSd4LQ0dTumOGLKaP5WkmMr1oYYBkmcO1DYyUxTGX2SCiFqrACKGriyc81YINQIXASr02wL3ur0zKSFalNAc+OidqNSTmx+FY4GuAQsfFCCtx9MRI8lm4mnxCF19Pi5StESm29UgBl4q9ZxBRlaWaejVQ4oFKryRSVbQzAnhLVGpio5Kvcs7WvMZNlyhcvjfc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3" name="AutoShape 8" descr="data:image/jpeg;base64,/9j/4AAQSkZJRgABAQAAAQABAAD/2wCEAAkGBxQTEhUUExQUFRUVFBUYFxgXFxQYGxcaFBgXFxcUGBQYHCggGBwlHBQXITEhJSkrLi4uFx8zODMsNygtLisBCgoKDg0OGhAQGywkICQsLCwsLCwsLCwsLCwsLCwsLCwsLCwsLCwsLCwsLCwsLCwsLCwsLCwsLCwsLCwsLCwsLP/AABEIAK4BIQMBIgACEQEDEQH/xAAbAAACAwEBAQAAAAAAAAAAAAADBAECBQAGB//EADMQAAEDAgQEBAYCAgMBAAAAAAEAAhEDIQQxQVESYXHwgZGhsQUTIsHR4RQyQvFSYnKi/8QAGQEBAQEBAQEAAAAAAAAAAAAAAgEDAAUE/8QAIREBAQEBAQADAAMAAwAAAAAAAAERAiESMVEDIkETYXH/2gAMAwEAAhEDEQA/APlilQpUJIVgVRWCrhApBVIUBLRwSURrkIM5q0Kwbhmmryl6fKe+SI0nkfRaSs7DHCCMkN2HGi5ryNPVX+ZKWys/YXdRIyXBw2TWaHUpTyhdn4s637VDh+v2jU76JUNvC0abQBCXPo9+OMK9AjhE6yhxJvkiYXbY+61lY36XdtCiyY/j8V8ld+BG5CQ7CZiFzANAiVcA4ZGUBrSMwVZXeX6pkEbKbbIIfeAjMpPN4MJyhZizo2UWUcLtQZVOAjNXUwfgCngGyHUKpSzS0co3A1VNJuyq5Wa5XY70N1EbBD+S3YeSYKG6musn4st/QzQbsPIITsO3YeQRjTVHhGyfhS39Luot2HkgVaLdgmXIDgsepPxvxb+siFCtChec+5y5Spa1E0BWlcGpzD4SRNglIN6kKtKsKJ2WmzBxMH0KiWuMfUBziyXxZ/8AJ+M/5ZCKaJNx4orgJIBJ8lZlSDyOdlY69UtSCs0ouIaAJEpcKu+xWlXlClWglLRsSyZtfvVEaTrC5hDRYzK4uySg31NP+3Tv7pyms+i/60+1Lms+4LwWTFFrW3zOSXLsgEVrRutJWVgheZuOieYJSbHTZMsMJSs7FnCMirKgGqmRulKNgnyvNFpt0Q2Om/nHvCNxDqloWONEHZBdQ/0mKUFS/PvklqMithttMwgSAtlzLys/G4f/ACA6qlL+lVWVHEitCkK+ObKuVZrVZOBQeFDeEy5qE8Lq6FKlNLFPTugvpgrPqNuev159crcK5eZj0tVARabVQIlOZRh0ekAYJtGifogbpBtKyepUmtjKU4x7NkW6ibJD+K5zzFgdfutCi0k3OSJTME6qsp1YzxRIsY66eaK+iNHAyM49E44HO0ajdLVKQJ26WVT5as3Cy0uLZy9eSqcG0g2A70K0sPwspgzM768kCswTIkTdIdrGxOCLL5j26pYuW9Uba/fgsmvgzm3LbZSz8a8d79lpRmA7K9DD2lSCQVZHXrfoBzC1wPOPNaTUtWbIUtrWSngdf2gzq1xb9ozal0pnl1vqiNS0bIcbWum6b5WcHHcrUw8QnGXS3CN1WLd6/tWe6yXqPSA1JAtMnPw7yTNITfuRt1Wc2oXR30TNOqY4ZscuUc0pRsMvi5H9gbxrzU0wTmCNlNH6bnTPXVW4++lkgQWoFVkdNeSOX7IRmYSgsitQh3I5clZoTGKZtltshAK4e+KPcuaVPCoKrkglVcFDnKherrsQWqHBXVCFFjzq5WhcvLx6mhtumqNQZaJVqK1Zxp1DYF5Ckkmw1S7XeCbo/wBTkck2V8EoVi07+KbmbiB7rPBAlGpP5qhYdp/+tMku68l1thFj5KzDOaKwW78VQ+k0MWRGwk+C5758UQNEDiuNIsR0O3JUFHhOZM77bqxPEcJN5ztdQz6TJHqjVogeiEYMX/2EhZdYEuPsiUGnVDr1PrPknKeU6rofV8EpUjyHJDr4TUZ6jQ/tXBJcBfqjVnkBNltlZrdrIoaqVr31911N0qNBSYBjP8JqhWSzFBluVwkFmtL5qG8oFKsCrFLQxek+8d9U81+mUrNqMc0h0Wy88k7h3jXvu6UHqf6cpP778UZokJJjtsk7RuLaJxlROBBqP0A8fuqurz3+UGrVmxslqYHXyKoxiFUqK9Or1VlWx1Wmq8MjJWNVTTE5JIUe2675SZhQ4LsX5FTIXByZ5FDOH2XYuz/XnIC5TwFcvNekW4kRr0JWCwfRTDHhGY+MkmEVrkpQsNuuuaUBtVMYZzQZMa579Egswwypujtd3ukQYRaFUA3mOSus7DfGom0dYKoXzcZK05KjgzGDUmeX3SfxCsWkAG0eRBRGvIPfsrYjDcbRaHHIQbxt5pJPL6R+bxAA5yNFpUqMomA+BuBvAJjmRuIy9VvUfg8AAkk+Ss/7Dvqf4861haYS+KeZXqD8IE5O8D+rLOxfwB5fLTI/4nPpOqQzqb6yqGFDhLpV34If42PumsTTdTAkZFLjEnQD3S8dvV9iraDtYR6WCJzIhQ9ziNB0V6VEHMlWQbaZp4Jg0HUphtADIDyuhsot2RKYjL3KbK1FWiHDhOqy2AgwRfI9VuBDq4UO5HcK46dYQY6M13Ed0Z3w06EeKluBeP8AIeq5dgXzHHdU4idJR24QaklMANi1oTkG9Qq2gMyFc0xqOiIYQntIyTgaDWpQrYcXVmPkwVzVV9xLhdDqttKvxLmi180hADCVLqaKZC4vytdc7XloO65G4ly83HqaziFATIwhKuMATqF8+Po+UKqwKY/gO3Ch2DcF2VPlAmozuGBEk65dlAVmuVdRmPIRg5KyjMe2Ofj9lYNhunlmrB6S4ym/htD5jtmN/t/2P/FJnZntOYLDOfwuybOeZO8bdSt7D0eJ1rQInWOqrSZygctugWpgcPFz3ORT+nz9dbRMLQAHp5pltC98kyymIvqimmPRD5JhR1IWAuiOw4A7srhwCh1eDeMvFXamEq+GDhuvNY/4JwfU0nhOXLx2XpxXaTnF4UvZmDkZWso/X08RUJb9JsUbCskz2VofGPh1gQNfLfwVcLQgLSJb4u2mifKRmU10qsypJBR9Fzm3VSSkiyo+pZCxFYxAzJhDn6ckomLuNgEX5AGuaTY9MUnz0CTrEnD7R3zQvlHZMNqKaldISrcJrN1IoWvvfco7H3z1VmNzk3nqrjtobaSk00VzVUlKBulnU0FwTbroLyFVjy/Edlymeq5ec9Q1SpJplAJGi0x/bzCZpcZydPgsFquKpRlJVaNRosRHOU1SqnKo2BuPujfxQRIXJv6QOGa7MA+6XxHwnMt8v2tV2DBRaVIgZz1VyV3zs+nlxRIPCQAeZAhRUEGJBjUZL1FaiHD6mg+CyviHwyLsHUfcKY05/llvrJe7Tdeu+E4QBrQIgTM75zHmvM/CQPmEmLNMSYvl9162lIgZZXtN9leR/mv+HaTLSMgfVaVOoBuCfGOg1Q6FNp4QLDlYdI35KKz4JgmJztI5g75XSfMeY3wvbXhO4OxTfGT4cs+hWW6s6BETlpdQMUQYMgDPsZKfFdalWnaco7ukwZJz9wRoUKrjJGfI+ORCA6oRlbu490uYNp2mIzGvZRA8d99wkv5M9EzSbJ6Z2++qWCmpTBtZZT6RaeS2HmLd+HkkcTeQfAp8jShcqucguqtyK5lOch0mU4OLF6FWdzV6lIi5yS9Sk4xbqeSTlC2SLnMn9JsNjLe6DxQh1Kh8Eo6+mi8SQQJjZDdWB5HZCNfxzSNV4m2Uq7iTnT5rbQl61TdUdVt5FSAHDbmrrpMGpxFlIeUmCQrMcTqrK68tBlU65I4KUY+GqrqnmnGdhtwS5bdcyuqOrHQSqmPOcPJco4ei5efr1BqTzyATmFcG7JAAozWmNVgVjQ/kMLuGDzkWRpDQAMkjSvmUy1w4QI73XBRg/oiaSkvlu0VcPWLSWm4OX4VHDuarxDJchVBExZWIyMVSDcRIsCAdg48Qn8+C9BSeJBmY09rrL+LUpaHtP107+Gq7BYoEAwcvddPPD6/tJXo6WI9sz7FFp1osTFyRqP8Az6LJp1TlbxF+Q5pqhWIF73yIIn95pMrB6rnXkWmIOnTkubJbIFvxp7q3zbSMjeD/APQVaYDZzjPodPDTxViDU6RPQW8DcI1GleT1/wBpdlYg52j00Eq7avPPPvvNIRqtOD1t+FNOs4CL92t5Jeo92Xh35qtMk979+yUE3WeTcfc+PogG5udv9IzXwqVEohKvhwHF+/jG8DdBp4z6pcLeGqZxR+kz3zWZNglHN7EPHADabJdzwG30+6Vw1YQeKTe3L8o7oIN/AqwKFUpA3aZsg4RouDeUCo7hcYz7sqtrSdrpKI+lDuXcKv8AEB3RajpMDVcKh2MKptBfg4yKGcLAzt7c+YTRcupndXI75UrTEZ3PequGpfEsLTbf/XojMe4ASb+H3Vjr+ilvOV3ygqOcRePuqirKejlVqIXGd0UvnRBGd/VTVkYc9Vynj7suXnvRMYdxIunKBjUkd6rHY2RckLQw7xMXyWJ9QatUDb6nJEwNcFl8xbuEjinwbC6nBnhnL0VG8+NZtQxkev6WXWxEmTn5+Z0RaWL+kpWpVzkZ6CyqSNfCV+ITqBPVXqMJBHKYBGSy6DyQRly90f4Ziw0uBte3TdULytUd/jeCFn1A6kQD/WBwu2GgO4Ww6o0ulpybeMvqyHofJZlWtIg3hdfS5pzB4ziEOg9Zm2x+xTdJ8Exr7eGoXnHUYc2DAcQOXVa9CmQSCCfXLVdHdcxrUa5zk5z2E6x2uo++VuSx6OJiJAGQ29UZ1eBY8tNU4xsaNapk4CxzGx/Co98EbnTXqgUsT9Lg0TIvxQf0pJHCRw3OV/6wqmHL+P49s1LTewN/HrfzSuHMASQdecdU3TdIuUoFWIPp30U8dr69/ZUqPsfvKXa89+nukKMRWkZCw9rXWb83lmnKriM4JNh45rMcxzRceV1dw5JWhReCOemd4+yaqYkFpGRPdli0qxGSsz5riRw25j8pTobwO5oLiQZzNvugtOWhRRgngC480UYQDMkq+12yIpvAJvKIx023QcRhtR5DX9oDcTaEtwM36MmzkWLpCpU15Jii7Xkkli+KYXC2evNIPaQYMhaM+E9yrOAcIN47sus106xmtrEIoLc79EPFYYtyuO80sHqbn2fx32HRX8ECu+/4QzUQ3PC69eLOPWZxKFRSvh19+Ia4nVGpVIOaTD1dj1lK1sHrvOqGKm2aqbqQuTDVN5NxcnQe6GX3RPm02iIJdvMAcguHC65N9lRWovgTCqXXBcTB0m/RNDCEgHjHDvHsifw6bQP8nHU/YflL0PlCzcW1rSG63M5ztO0INN4cZPopqUHcREeOnmqsBZcgTl0nIrtXJ/h00A5oDhYeCjFUalMcbHEtAEichumMHhnPkusD5np+Vr0cMIIIkHMEJ5rG9/GsOrieOnzAvuZyPkU38OxogAiRl35omI+CQJpHI/1O2wOiSdTNNzeIQSTYi1tQQpufa/16njbeIMjLbl9lX5sGPxpzWa3GHXrrF7ZKDib2T1n8a06TgDM3CKMUTkIG5yHRZXFKiXblWVLy2PmhXa8ZnQftZdGuQIRWvLnXy1H2SlC8itqEgk3m6s0zE+gj1RadMHv7K/ySdbLSRnaG6jy8VVnFMRbQpw0xFlFOnySHSjkNryE9UwyC6mq7QSgmmJuE01gXVKUq47WfUoN0sgseQLpp4zSLqhmCp9HPR21Lpqhnmsxj0/hn9FZU6mCl8HklMThgbttyTFQgnZCqFWjzbPpmVs4Qi5P1ADn5rPxFMjmFj14+niys1Qqrl8evtwMFGbWtFkBFpNBN8gFnGtFa+1hdWZQedPNP0GCBZNU2J4xveMcMIPCR6X81dlcCwHie7LafQDheDokH4Pk1cnzl+wxiASIzzM5SNgeSfwRa+7tBMDlos7F4A04Mggn3TmBpCYunyHeZsHxTwXcDb5dylKtMvfwBsRBJ5T6rVc0DKwz6+KrgKVy631QPAf7VZzrPTmGpw0I7XQeW6pSKZEGQnGNWY8RK6vSa8fUARz9wrmwVKxJVH/xm434KImmY/wCpNj0Oiy3sLDDgQef2Oq9HSfog4mqD9JaCDYz7qfD8OfyX6rHpGbBNtp8N8++apUwjS/6ZaNp/KNRw44t4AibqyLbA6VJz87DeNOSd4LQ0dTumOGLKaP5WkmMr1oYYBkmcO1DYyUxTGX2SCiFqrACKGriyc81YINQIXASr02wL3ur0zKSFalNAc+OidqNSTmx+FY4GuAQsfFCCtx9MRI8lm4mnxCF19Pi5StESm29UgBl4q9ZxBRlaWaejVQ4oFKryRSVbQzAnhLVGpio5Kvcs7WvMZNlyhcvjfc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34" name="Picture 10" descr="https://encrypted-tbn3.gstatic.com/images?q=tbn:ANd9GcTG9Y1RE1FWf5-5wALFkwN3c0KNrP1AkTrIGjVZg_prIBsqO2N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3" y="3741761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encrypted-tbn0.gstatic.com/images?q=tbn:ANd9GcSHWzf06VzvSK4Uiz9a8jk_EoexR40Dv2RZOvj_pIH8Q5tpgK1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654" y="218364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geopetro.ethz.ch/research/isotope/pillow?hi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16907" cy="298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illowChenaillet_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9" y="2169994"/>
            <a:ext cx="5789608" cy="434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5038446" y="5794267"/>
            <a:ext cx="3947752" cy="707886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ES" sz="2000" dirty="0">
                <a:solidFill>
                  <a:schemeClr val="bg1"/>
                </a:solidFill>
                <a:latin typeface="+mn-lt"/>
              </a:rPr>
              <a:t>R</a:t>
            </a:r>
            <a:r>
              <a:rPr lang="es-ES" altLang="es-ES" sz="2000" dirty="0" smtClean="0">
                <a:solidFill>
                  <a:schemeClr val="bg1"/>
                </a:solidFill>
                <a:latin typeface="+mn-lt"/>
              </a:rPr>
              <a:t>estos </a:t>
            </a:r>
            <a:r>
              <a:rPr lang="es-ES" altLang="es-ES" sz="2000" dirty="0">
                <a:solidFill>
                  <a:schemeClr val="bg1"/>
                </a:solidFill>
                <a:latin typeface="+mn-lt"/>
              </a:rPr>
              <a:t>de corteza oceánica </a:t>
            </a:r>
            <a:r>
              <a:rPr lang="es-ES" altLang="es-ES" sz="2000" dirty="0" smtClean="0">
                <a:solidFill>
                  <a:schemeClr val="bg1"/>
                </a:solidFill>
                <a:latin typeface="+mn-lt"/>
              </a:rPr>
              <a:t>en los Alpes: Lavas almohadilladas</a:t>
            </a:r>
            <a:endParaRPr lang="es-ES" altLang="es-E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04716" y="5540991"/>
            <a:ext cx="2797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Lavas almohadilladas actuales (Pacífico)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110560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20913" y="0"/>
            <a:ext cx="881149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es-ES" sz="2000" dirty="0" smtClean="0"/>
          </a:p>
          <a:p>
            <a:pPr>
              <a:spcAft>
                <a:spcPts val="600"/>
              </a:spcAft>
            </a:pPr>
            <a:endParaRPr lang="es-ES" sz="2000" dirty="0"/>
          </a:p>
          <a:p>
            <a:pPr>
              <a:spcAft>
                <a:spcPts val="600"/>
              </a:spcAft>
            </a:pPr>
            <a:endParaRPr lang="es-ES" sz="2000" dirty="0" smtClean="0"/>
          </a:p>
          <a:p>
            <a:pPr>
              <a:spcAft>
                <a:spcPts val="600"/>
              </a:spcAft>
            </a:pPr>
            <a:endParaRPr lang="es-ES" sz="2000" dirty="0"/>
          </a:p>
          <a:p>
            <a:pPr>
              <a:spcAft>
                <a:spcPts val="600"/>
              </a:spcAft>
            </a:pPr>
            <a:endParaRPr lang="es-ES" sz="2000" dirty="0" smtClean="0"/>
          </a:p>
        </p:txBody>
      </p:sp>
      <p:pic>
        <p:nvPicPr>
          <p:cNvPr id="8" name="Picture 5" descr="ChenailletFilo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95250"/>
            <a:ext cx="8656638" cy="57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71823" y="6008651"/>
            <a:ext cx="8595952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ES" sz="2000" dirty="0"/>
              <a:t>R</a:t>
            </a:r>
            <a:r>
              <a:rPr lang="es-ES" altLang="es-ES" sz="2000" dirty="0" smtClean="0"/>
              <a:t>estos </a:t>
            </a:r>
            <a:r>
              <a:rPr lang="es-ES" altLang="es-ES" sz="2000" dirty="0"/>
              <a:t>de corteza oceánica </a:t>
            </a:r>
            <a:r>
              <a:rPr lang="es-ES" altLang="es-ES" sz="2000" dirty="0" smtClean="0"/>
              <a:t>en los Alpes: Diques </a:t>
            </a:r>
            <a:r>
              <a:rPr lang="es-ES" altLang="es-ES" sz="2000" dirty="0" err="1" smtClean="0"/>
              <a:t>intruidos</a:t>
            </a:r>
            <a:r>
              <a:rPr lang="es-ES" altLang="es-ES" sz="2000" dirty="0" smtClean="0"/>
              <a:t> en gabros</a:t>
            </a:r>
            <a:endParaRPr lang="es-ES" altLang="es-ES" sz="2000" dirty="0"/>
          </a:p>
        </p:txBody>
      </p:sp>
    </p:spTree>
    <p:extLst>
      <p:ext uri="{BB962C8B-B14F-4D97-AF65-F5344CB8AC3E}">
        <p14:creationId xmlns:p14="http://schemas.microsoft.com/office/powerpoint/2010/main" val="3815617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Dif Magmatica mejorado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143000"/>
            <a:ext cx="6838950" cy="5175250"/>
          </a:xfrm>
          <a:prstGeom prst="rect">
            <a:avLst/>
          </a:prstGeom>
        </p:spPr>
      </p:pic>
      <p:sp>
        <p:nvSpPr>
          <p:cNvPr id="153606" name="Text Box 6"/>
          <p:cNvSpPr txBox="1">
            <a:spLocks noChangeArrowheads="1"/>
          </p:cNvSpPr>
          <p:nvPr/>
        </p:nvSpPr>
        <p:spPr bwMode="auto">
          <a:xfrm>
            <a:off x="1728340" y="74613"/>
            <a:ext cx="584226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i="0" dirty="0">
                <a:latin typeface="Chalkboard"/>
                <a:cs typeface="Chalkboard"/>
              </a:rPr>
              <a:t>DIFERENCIACI</a:t>
            </a:r>
            <a:r>
              <a:rPr lang="en-US" altLang="ja-JP" sz="2000" i="0" dirty="0">
                <a:latin typeface="Chalkboard"/>
                <a:cs typeface="Chalkboard"/>
              </a:rPr>
              <a:t>ON MAGMATICA</a:t>
            </a:r>
          </a:p>
          <a:p>
            <a:pPr algn="ctr">
              <a:defRPr/>
            </a:pPr>
            <a:r>
              <a:rPr lang="en-US" sz="2000" i="0" dirty="0" smtClean="0">
                <a:latin typeface="Chalkboard"/>
                <a:cs typeface="Chalkboard"/>
              </a:rPr>
              <a:t>el magma </a:t>
            </a:r>
            <a:r>
              <a:rPr lang="en-US" sz="2000" i="0" dirty="0" err="1" smtClean="0">
                <a:latin typeface="Chalkboard"/>
                <a:cs typeface="Chalkboard"/>
              </a:rPr>
              <a:t>es</a:t>
            </a:r>
            <a:r>
              <a:rPr lang="en-US" sz="2000" i="0" dirty="0" smtClean="0">
                <a:latin typeface="Chalkboard"/>
                <a:cs typeface="Chalkboard"/>
              </a:rPr>
              <a:t> mas </a:t>
            </a:r>
            <a:r>
              <a:rPr lang="en-US" sz="2000" i="0" dirty="0" err="1" smtClean="0">
                <a:latin typeface="Chalkboard"/>
                <a:cs typeface="Chalkboard"/>
              </a:rPr>
              <a:t>rico</a:t>
            </a:r>
            <a:r>
              <a:rPr lang="en-US" sz="2000" i="0" dirty="0" smtClean="0">
                <a:latin typeface="Chalkboard"/>
                <a:cs typeface="Chalkboard"/>
              </a:rPr>
              <a:t> en SiO</a:t>
            </a:r>
            <a:r>
              <a:rPr lang="en-US" sz="2000" i="0" baseline="-25000" dirty="0" smtClean="0">
                <a:latin typeface="Chalkboard"/>
                <a:cs typeface="Chalkboard"/>
              </a:rPr>
              <a:t>2</a:t>
            </a:r>
            <a:r>
              <a:rPr lang="en-US" sz="2000" i="0" dirty="0" smtClean="0">
                <a:latin typeface="Chalkboard"/>
                <a:cs typeface="Chalkboard"/>
              </a:rPr>
              <a:t> </a:t>
            </a:r>
            <a:r>
              <a:rPr lang="en-US" sz="2000" i="0" dirty="0" err="1" smtClean="0">
                <a:latin typeface="Chalkboard"/>
                <a:cs typeface="Chalkboard"/>
              </a:rPr>
              <a:t>que</a:t>
            </a:r>
            <a:r>
              <a:rPr lang="en-US" sz="2000" i="0" dirty="0" smtClean="0">
                <a:latin typeface="Chalkboard"/>
                <a:cs typeface="Chalkboard"/>
              </a:rPr>
              <a:t> la </a:t>
            </a:r>
            <a:r>
              <a:rPr lang="en-US" sz="2000" i="0" dirty="0" err="1" smtClean="0">
                <a:latin typeface="Chalkboard"/>
                <a:cs typeface="Chalkboard"/>
              </a:rPr>
              <a:t>roca</a:t>
            </a:r>
            <a:r>
              <a:rPr lang="en-US" sz="2000" i="0" dirty="0" smtClean="0">
                <a:latin typeface="Chalkboard"/>
                <a:cs typeface="Chalkboard"/>
              </a:rPr>
              <a:t> </a:t>
            </a:r>
            <a:r>
              <a:rPr lang="en-US" sz="2000" i="0" dirty="0" err="1" smtClean="0">
                <a:latin typeface="Chalkboard"/>
                <a:cs typeface="Chalkboard"/>
              </a:rPr>
              <a:t>madre</a:t>
            </a:r>
            <a:endParaRPr lang="en-US" sz="2000" i="0" dirty="0">
              <a:latin typeface="Chalkboard"/>
              <a:cs typeface="Chalkboard"/>
            </a:endParaRPr>
          </a:p>
        </p:txBody>
      </p:sp>
      <p:sp>
        <p:nvSpPr>
          <p:cNvPr id="2" name="Rectángulo 1"/>
          <p:cNvSpPr>
            <a:spLocks noChangeArrowheads="1"/>
          </p:cNvSpPr>
          <p:nvPr/>
        </p:nvSpPr>
        <p:spPr bwMode="auto">
          <a:xfrm>
            <a:off x="5194300" y="1397000"/>
            <a:ext cx="1117600" cy="12065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i="0">
              <a:latin typeface="Chalkboard"/>
              <a:cs typeface="Chalkboard"/>
            </a:endParaRPr>
          </a:p>
        </p:txBody>
      </p:sp>
      <p:sp>
        <p:nvSpPr>
          <p:cNvPr id="4" name="CuadroTexto 3"/>
          <p:cNvSpPr txBox="1">
            <a:spLocks noChangeArrowheads="1"/>
          </p:cNvSpPr>
          <p:nvPr/>
        </p:nvSpPr>
        <p:spPr bwMode="auto">
          <a:xfrm>
            <a:off x="4962376" y="1028700"/>
            <a:ext cx="21512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s-ES" sz="1600" dirty="0" smtClean="0">
                <a:latin typeface="Chalkboard"/>
                <a:cs typeface="Chalkboard"/>
              </a:rPr>
              <a:t>GABBRO </a:t>
            </a:r>
            <a:r>
              <a:rPr lang="es-ES" sz="1600" dirty="0">
                <a:latin typeface="Chalkboard"/>
                <a:cs typeface="Chalkboard"/>
              </a:rPr>
              <a:t>(50% </a:t>
            </a:r>
            <a:r>
              <a:rPr lang="es-ES" sz="1600" dirty="0" err="1">
                <a:latin typeface="Chalkboard"/>
                <a:cs typeface="Chalkboard"/>
              </a:rPr>
              <a:t>SiO2</a:t>
            </a:r>
            <a:r>
              <a:rPr lang="es-ES" sz="1600" dirty="0">
                <a:latin typeface="Chalkboard"/>
                <a:cs typeface="Chalkboard"/>
              </a:rPr>
              <a:t>)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028700" y="4216400"/>
            <a:ext cx="1601788" cy="36988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800">
                <a:solidFill>
                  <a:schemeClr val="bg1"/>
                </a:solidFill>
                <a:latin typeface="Chalkboard"/>
                <a:cs typeface="Chalkboard"/>
              </a:rPr>
              <a:t>PERIDOTITA</a:t>
            </a:r>
          </a:p>
        </p:txBody>
      </p:sp>
      <p:sp>
        <p:nvSpPr>
          <p:cNvPr id="8" name="Botón de acción: Personalizar 7">
            <a:hlinkClick r:id="rId4" action="ppaction://hlinksldjump" highlightClick="1"/>
          </p:cNvPr>
          <p:cNvSpPr/>
          <p:nvPr/>
        </p:nvSpPr>
        <p:spPr bwMode="auto">
          <a:xfrm>
            <a:off x="7594600" y="5969000"/>
            <a:ext cx="533400" cy="520700"/>
          </a:xfrm>
          <a:prstGeom prst="actionButtonBlank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7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866" y="1492545"/>
            <a:ext cx="5621867" cy="265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92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Dif Magmatica mejorad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41300"/>
            <a:ext cx="8909050" cy="637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Text Box 3"/>
          <p:cNvSpPr txBox="1">
            <a:spLocks noChangeArrowheads="1"/>
          </p:cNvSpPr>
          <p:nvPr/>
        </p:nvSpPr>
        <p:spPr bwMode="auto">
          <a:xfrm>
            <a:off x="169863" y="88900"/>
            <a:ext cx="40449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i="0">
                <a:latin typeface="Verdana" charset="0"/>
              </a:rPr>
              <a:t>DIFERENCIACIÓN MAGMÁTICA</a:t>
            </a:r>
            <a:endParaRPr lang="en-US" sz="2400" i="0">
              <a:latin typeface="Verdana" charset="0"/>
            </a:endParaRPr>
          </a:p>
        </p:txBody>
      </p:sp>
      <p:sp>
        <p:nvSpPr>
          <p:cNvPr id="143364" name="Text Box 4"/>
          <p:cNvSpPr txBox="1">
            <a:spLocks noChangeArrowheads="1"/>
          </p:cNvSpPr>
          <p:nvPr/>
        </p:nvSpPr>
        <p:spPr bwMode="auto">
          <a:xfrm>
            <a:off x="3216275" y="516255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2400">
                <a:latin typeface="Verdana" charset="0"/>
              </a:rPr>
              <a:t>950°C</a:t>
            </a:r>
          </a:p>
        </p:txBody>
      </p:sp>
      <p:sp>
        <p:nvSpPr>
          <p:cNvPr id="143365" name="Text Box 5"/>
          <p:cNvSpPr txBox="1">
            <a:spLocks noChangeArrowheads="1"/>
          </p:cNvSpPr>
          <p:nvPr/>
        </p:nvSpPr>
        <p:spPr bwMode="auto">
          <a:xfrm>
            <a:off x="622300" y="574675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2400">
                <a:latin typeface="Verdana" charset="0"/>
              </a:rPr>
              <a:t>800°C</a:t>
            </a:r>
          </a:p>
        </p:txBody>
      </p:sp>
      <p:sp>
        <p:nvSpPr>
          <p:cNvPr id="143366" name="Line 6"/>
          <p:cNvSpPr>
            <a:spLocks noChangeShapeType="1"/>
          </p:cNvSpPr>
          <p:nvPr/>
        </p:nvSpPr>
        <p:spPr bwMode="auto">
          <a:xfrm flipV="1">
            <a:off x="1739900" y="5435600"/>
            <a:ext cx="14986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/>
          </a:p>
        </p:txBody>
      </p:sp>
      <p:sp>
        <p:nvSpPr>
          <p:cNvPr id="143367" name="Text Box 7"/>
          <p:cNvSpPr txBox="1">
            <a:spLocks noChangeArrowheads="1"/>
          </p:cNvSpPr>
          <p:nvPr/>
        </p:nvSpPr>
        <p:spPr bwMode="auto">
          <a:xfrm>
            <a:off x="157163" y="800100"/>
            <a:ext cx="40449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000" i="0">
                <a:latin typeface="Verdana" charset="0"/>
              </a:rPr>
              <a:t>(explicado con un ejemplo hipotético)</a:t>
            </a:r>
            <a:endParaRPr lang="en-US" sz="2000" i="0">
              <a:latin typeface="Verdana" charset="0"/>
            </a:endParaRPr>
          </a:p>
        </p:txBody>
      </p:sp>
      <p:sp>
        <p:nvSpPr>
          <p:cNvPr id="143368" name="AutoShape 8"/>
          <p:cNvSpPr>
            <a:spLocks noChangeArrowheads="1"/>
          </p:cNvSpPr>
          <p:nvPr/>
        </p:nvSpPr>
        <p:spPr bwMode="auto">
          <a:xfrm rot="5400000">
            <a:off x="3606800" y="3505200"/>
            <a:ext cx="495300" cy="5842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86993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figure-05-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225" y="749300"/>
            <a:ext cx="6804025" cy="609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Text Box 3"/>
          <p:cNvSpPr txBox="1">
            <a:spLocks noChangeArrowheads="1"/>
          </p:cNvSpPr>
          <p:nvPr/>
        </p:nvSpPr>
        <p:spPr bwMode="auto">
          <a:xfrm>
            <a:off x="6172200" y="4152901"/>
            <a:ext cx="2971800" cy="584776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ja-JP" sz="1600" i="0" dirty="0" err="1">
                <a:latin typeface="Chalkboard"/>
                <a:cs typeface="Chalkboard"/>
              </a:rPr>
              <a:t>fusión</a:t>
            </a:r>
            <a:r>
              <a:rPr lang="en-US" altLang="ja-JP" sz="1600" i="0" dirty="0">
                <a:latin typeface="Chalkboard"/>
                <a:cs typeface="Chalkboard"/>
              </a:rPr>
              <a:t> del </a:t>
            </a:r>
            <a:r>
              <a:rPr lang="en-US" altLang="ja-JP" sz="1600" i="0" dirty="0" err="1" smtClean="0">
                <a:latin typeface="Chalkboard"/>
                <a:cs typeface="Chalkboard"/>
              </a:rPr>
              <a:t>manto</a:t>
            </a:r>
            <a:r>
              <a:rPr lang="en-US" altLang="ja-JP" sz="1600" i="0" dirty="0" smtClean="0">
                <a:latin typeface="Chalkboard"/>
                <a:cs typeface="Chalkboard"/>
              </a:rPr>
              <a:t>:</a:t>
            </a:r>
          </a:p>
          <a:p>
            <a:pPr algn="l">
              <a:defRPr/>
            </a:pPr>
            <a:r>
              <a:rPr lang="en-US" altLang="ja-JP" sz="1600" i="0" dirty="0" smtClean="0">
                <a:latin typeface="Chalkboard"/>
                <a:cs typeface="Chalkboard"/>
              </a:rPr>
              <a:t>magma </a:t>
            </a:r>
            <a:r>
              <a:rPr lang="en-US" altLang="ja-JP" sz="1600" i="0" dirty="0" err="1" smtClean="0">
                <a:latin typeface="Chalkboard"/>
                <a:cs typeface="Chalkboard"/>
              </a:rPr>
              <a:t>máfico</a:t>
            </a:r>
            <a:r>
              <a:rPr lang="en-US" altLang="ja-JP" sz="1600" i="0" dirty="0" smtClean="0">
                <a:latin typeface="Chalkboard"/>
                <a:cs typeface="Chalkboard"/>
              </a:rPr>
              <a:t> ≈ </a:t>
            </a:r>
            <a:r>
              <a:rPr lang="en-US" sz="1600" i="0" dirty="0" smtClean="0">
                <a:latin typeface="Chalkboard"/>
                <a:cs typeface="Chalkboard"/>
              </a:rPr>
              <a:t>50</a:t>
            </a:r>
            <a:r>
              <a:rPr lang="en-US" sz="1600" i="0" dirty="0">
                <a:latin typeface="Chalkboard"/>
                <a:cs typeface="Chalkboard"/>
              </a:rPr>
              <a:t>% </a:t>
            </a:r>
            <a:r>
              <a:rPr lang="en-US" sz="1600" i="0" dirty="0" smtClean="0">
                <a:latin typeface="Chalkboard"/>
                <a:cs typeface="Chalkboard"/>
              </a:rPr>
              <a:t>SiO2</a:t>
            </a:r>
            <a:endParaRPr lang="en-US" sz="1600" i="0" dirty="0">
              <a:latin typeface="Chalkboard"/>
              <a:cs typeface="Chalkboard"/>
            </a:endParaRPr>
          </a:p>
        </p:txBody>
      </p:sp>
      <p:sp>
        <p:nvSpPr>
          <p:cNvPr id="133125" name="Line 5"/>
          <p:cNvSpPr>
            <a:spLocks noChangeShapeType="1"/>
          </p:cNvSpPr>
          <p:nvPr/>
        </p:nvSpPr>
        <p:spPr bwMode="auto">
          <a:xfrm flipH="1" flipV="1">
            <a:off x="5164138" y="2413000"/>
            <a:ext cx="982662" cy="736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6223000" y="3175000"/>
            <a:ext cx="2921000" cy="584776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600" i="0" dirty="0" err="1">
                <a:latin typeface="Chalkboard"/>
                <a:cs typeface="Chalkboard"/>
              </a:rPr>
              <a:t>fusi</a:t>
            </a:r>
            <a:r>
              <a:rPr lang="en-US" altLang="ja-JP" sz="1600" i="0" dirty="0" err="1">
                <a:latin typeface="Chalkboard"/>
                <a:cs typeface="Chalkboard"/>
              </a:rPr>
              <a:t>ón</a:t>
            </a:r>
            <a:r>
              <a:rPr lang="en-US" altLang="ja-JP" sz="1600" i="0" dirty="0">
                <a:latin typeface="Chalkboard"/>
                <a:cs typeface="Chalkboard"/>
              </a:rPr>
              <a:t> de la </a:t>
            </a:r>
            <a:r>
              <a:rPr lang="en-US" altLang="ja-JP" sz="1600" i="0" dirty="0" err="1" smtClean="0">
                <a:latin typeface="Chalkboard"/>
                <a:cs typeface="Chalkboard"/>
              </a:rPr>
              <a:t>corteza:</a:t>
            </a:r>
            <a:endParaRPr lang="en-US" altLang="ja-JP" sz="1600" i="0" dirty="0" smtClean="0">
              <a:latin typeface="Chalkboard"/>
              <a:cs typeface="Chalkboard"/>
            </a:endParaRPr>
          </a:p>
          <a:p>
            <a:pPr algn="l">
              <a:defRPr/>
            </a:pPr>
            <a:r>
              <a:rPr lang="en-US" altLang="ja-JP" sz="1600" i="0" dirty="0" smtClean="0">
                <a:latin typeface="Chalkboard"/>
                <a:cs typeface="Chalkboard"/>
              </a:rPr>
              <a:t>magma </a:t>
            </a:r>
            <a:r>
              <a:rPr lang="en-US" altLang="ja-JP" sz="1600" i="0" dirty="0" err="1" smtClean="0">
                <a:latin typeface="Chalkboard"/>
                <a:cs typeface="Chalkboard"/>
              </a:rPr>
              <a:t>félsico</a:t>
            </a:r>
            <a:r>
              <a:rPr lang="en-US" altLang="ja-JP" sz="1600" i="0" dirty="0">
                <a:latin typeface="Chalkboard"/>
                <a:cs typeface="Chalkboard"/>
              </a:rPr>
              <a:t> </a:t>
            </a:r>
            <a:r>
              <a:rPr lang="en-US" altLang="ja-JP" sz="1600" i="0" dirty="0" smtClean="0">
                <a:latin typeface="Chalkboard"/>
                <a:cs typeface="Chalkboard"/>
              </a:rPr>
              <a:t>≈ </a:t>
            </a:r>
            <a:r>
              <a:rPr lang="en-US" sz="1600" i="0" dirty="0" smtClean="0">
                <a:latin typeface="Chalkboard"/>
                <a:cs typeface="Chalkboard"/>
              </a:rPr>
              <a:t>70</a:t>
            </a:r>
            <a:r>
              <a:rPr lang="en-US" sz="1600" i="0" dirty="0">
                <a:latin typeface="Chalkboard"/>
                <a:cs typeface="Chalkboard"/>
              </a:rPr>
              <a:t>% SiO2</a:t>
            </a:r>
          </a:p>
        </p:txBody>
      </p:sp>
      <p:sp>
        <p:nvSpPr>
          <p:cNvPr id="133127" name="Text Box 7"/>
          <p:cNvSpPr txBox="1">
            <a:spLocks noChangeArrowheads="1"/>
          </p:cNvSpPr>
          <p:nvPr/>
        </p:nvSpPr>
        <p:spPr bwMode="auto">
          <a:xfrm>
            <a:off x="6951666" y="639237"/>
            <a:ext cx="219233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600" i="0" dirty="0" err="1" smtClean="0">
                <a:latin typeface="Chalkboard"/>
                <a:cs typeface="Chalkboard"/>
              </a:rPr>
              <a:t>Andesita</a:t>
            </a:r>
            <a:r>
              <a:rPr lang="en-US" sz="1600" i="0" u="sng" dirty="0">
                <a:latin typeface="Chalkboard"/>
                <a:cs typeface="Chalkboard"/>
              </a:rPr>
              <a:t> </a:t>
            </a:r>
            <a:r>
              <a:rPr lang="en-US" altLang="ja-JP" sz="1600" i="0" dirty="0" smtClean="0">
                <a:latin typeface="Chalkboard"/>
                <a:cs typeface="Chalkboard"/>
              </a:rPr>
              <a:t>(60</a:t>
            </a:r>
            <a:r>
              <a:rPr lang="en-US" altLang="ja-JP" sz="1600" i="0" dirty="0">
                <a:latin typeface="Chalkboard"/>
                <a:cs typeface="Chalkboard"/>
              </a:rPr>
              <a:t>% </a:t>
            </a:r>
            <a:r>
              <a:rPr lang="en-US" altLang="ja-JP" sz="1600" i="0" dirty="0" err="1">
                <a:latin typeface="Chalkboard"/>
                <a:cs typeface="Chalkboard"/>
              </a:rPr>
              <a:t>SiO</a:t>
            </a:r>
            <a:r>
              <a:rPr lang="en-US" altLang="ja-JP" sz="1600" i="0" baseline="-25000" dirty="0" err="1">
                <a:latin typeface="Chalkboard"/>
                <a:cs typeface="Chalkboard"/>
              </a:rPr>
              <a:t>2</a:t>
            </a:r>
            <a:r>
              <a:rPr lang="en-US" altLang="ja-JP" sz="1600" i="0" dirty="0">
                <a:latin typeface="Chalkboard"/>
                <a:cs typeface="Chalkboard"/>
              </a:rPr>
              <a:t>) </a:t>
            </a:r>
          </a:p>
          <a:p>
            <a:pPr algn="l">
              <a:defRPr/>
            </a:pPr>
            <a:r>
              <a:rPr lang="en-US" altLang="ja-JP" sz="1600" i="0" dirty="0" err="1" smtClean="0">
                <a:latin typeface="Chalkboard"/>
                <a:cs typeface="Chalkboard"/>
              </a:rPr>
              <a:t>por</a:t>
            </a:r>
            <a:r>
              <a:rPr lang="en-US" altLang="ja-JP" sz="1600" i="0" dirty="0" smtClean="0">
                <a:latin typeface="Chalkboard"/>
                <a:cs typeface="Chalkboard"/>
              </a:rPr>
              <a:t> la </a:t>
            </a:r>
            <a:r>
              <a:rPr lang="en-US" altLang="ja-JP" sz="1600" i="0" dirty="0" err="1">
                <a:latin typeface="Chalkboard"/>
                <a:cs typeface="Chalkboard"/>
              </a:rPr>
              <a:t>mezcla</a:t>
            </a:r>
            <a:r>
              <a:rPr lang="en-US" altLang="ja-JP" sz="1600" i="0" dirty="0">
                <a:latin typeface="Chalkboard"/>
                <a:cs typeface="Chalkboard"/>
              </a:rPr>
              <a:t> </a:t>
            </a:r>
            <a:endParaRPr lang="en-US" altLang="ja-JP" sz="1600" i="0" dirty="0" smtClean="0">
              <a:latin typeface="Chalkboard"/>
              <a:cs typeface="Chalkboard"/>
            </a:endParaRPr>
          </a:p>
          <a:p>
            <a:pPr algn="l">
              <a:defRPr/>
            </a:pPr>
            <a:r>
              <a:rPr lang="en-US" altLang="ja-JP" sz="1600" i="0" dirty="0" smtClean="0">
                <a:latin typeface="Chalkboard"/>
                <a:cs typeface="Chalkboard"/>
              </a:rPr>
              <a:t>de magma máfico y fésico</a:t>
            </a:r>
            <a:endParaRPr lang="en-US" sz="1600" i="0" dirty="0">
              <a:latin typeface="Chalkboard"/>
              <a:cs typeface="Chalkboard"/>
            </a:endParaRPr>
          </a:p>
        </p:txBody>
      </p:sp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6100232" y="5630863"/>
            <a:ext cx="304376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ja-JP" sz="1600" i="0" dirty="0" smtClean="0">
                <a:latin typeface="Chalkboard"/>
                <a:cs typeface="Chalkboard"/>
              </a:rPr>
              <a:t>El </a:t>
            </a:r>
            <a:r>
              <a:rPr lang="en-US" altLang="ja-JP" sz="1600" i="0" dirty="0" err="1" smtClean="0">
                <a:latin typeface="Chalkboard"/>
                <a:cs typeface="Chalkboard"/>
              </a:rPr>
              <a:t>agua</a:t>
            </a:r>
            <a:r>
              <a:rPr lang="en-US" altLang="ja-JP" sz="1600" i="0" dirty="0" smtClean="0">
                <a:latin typeface="Chalkboard"/>
                <a:cs typeface="Chalkboard"/>
              </a:rPr>
              <a:t> procedente de la </a:t>
            </a:r>
            <a:r>
              <a:rPr lang="en-US" altLang="ja-JP" sz="1600" i="0" dirty="0" err="1" smtClean="0">
                <a:latin typeface="Chalkboard"/>
                <a:cs typeface="Chalkboard"/>
              </a:rPr>
              <a:t>placa</a:t>
            </a:r>
            <a:r>
              <a:rPr lang="en-US" altLang="ja-JP" sz="1600" i="0" dirty="0" smtClean="0">
                <a:latin typeface="Chalkboard"/>
                <a:cs typeface="Chalkboard"/>
              </a:rPr>
              <a:t> </a:t>
            </a:r>
            <a:r>
              <a:rPr lang="en-US" altLang="ja-JP" sz="1600" i="0" dirty="0" err="1" smtClean="0">
                <a:latin typeface="Chalkboard"/>
                <a:cs typeface="Chalkboard"/>
              </a:rPr>
              <a:t>oceánica</a:t>
            </a:r>
            <a:r>
              <a:rPr lang="en-US" altLang="ja-JP" sz="1600" i="0" dirty="0" smtClean="0">
                <a:latin typeface="Chalkboard"/>
                <a:cs typeface="Chalkboard"/>
              </a:rPr>
              <a:t> subducida causa </a:t>
            </a:r>
            <a:r>
              <a:rPr lang="en-US" altLang="ja-JP" sz="1600" i="0" dirty="0">
                <a:latin typeface="Chalkboard"/>
                <a:cs typeface="Chalkboard"/>
              </a:rPr>
              <a:t>una </a:t>
            </a:r>
            <a:r>
              <a:rPr lang="en-US" altLang="ja-JP" sz="1600" i="0" dirty="0" err="1">
                <a:latin typeface="Chalkboard"/>
                <a:cs typeface="Chalkboard"/>
              </a:rPr>
              <a:t>fusión</a:t>
            </a:r>
            <a:r>
              <a:rPr lang="en-US" altLang="ja-JP" sz="1600" i="0" dirty="0">
                <a:latin typeface="Chalkboard"/>
                <a:cs typeface="Chalkboard"/>
              </a:rPr>
              <a:t> </a:t>
            </a:r>
            <a:r>
              <a:rPr lang="en-US" altLang="ja-JP" sz="1600" i="0" dirty="0" err="1">
                <a:latin typeface="Chalkboard"/>
                <a:cs typeface="Chalkboard"/>
              </a:rPr>
              <a:t>parcial</a:t>
            </a:r>
            <a:r>
              <a:rPr lang="en-US" altLang="ja-JP" sz="1600" i="0" dirty="0">
                <a:latin typeface="Chalkboard"/>
                <a:cs typeface="Chalkboard"/>
              </a:rPr>
              <a:t> </a:t>
            </a:r>
            <a:r>
              <a:rPr lang="en-US" altLang="ja-JP" sz="1600" i="0" dirty="0" smtClean="0">
                <a:latin typeface="Chalkboard"/>
                <a:cs typeface="Chalkboard"/>
              </a:rPr>
              <a:t>del </a:t>
            </a:r>
            <a:r>
              <a:rPr lang="en-US" altLang="ja-JP" sz="1600" i="0" dirty="0" err="1" smtClean="0">
                <a:latin typeface="Chalkboard"/>
                <a:cs typeface="Chalkboard"/>
              </a:rPr>
              <a:t>manto</a:t>
            </a:r>
            <a:endParaRPr lang="en-US" sz="1600" i="0" dirty="0">
              <a:latin typeface="Chalkboard"/>
              <a:cs typeface="Chalkboard"/>
            </a:endParaRPr>
          </a:p>
        </p:txBody>
      </p:sp>
      <p:sp>
        <p:nvSpPr>
          <p:cNvPr id="133129" name="Text Box 9"/>
          <p:cNvSpPr txBox="1">
            <a:spLocks noChangeArrowheads="1"/>
          </p:cNvSpPr>
          <p:nvPr/>
        </p:nvSpPr>
        <p:spPr bwMode="auto">
          <a:xfrm>
            <a:off x="152361" y="131234"/>
            <a:ext cx="679070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000" i="0" dirty="0" smtClean="0">
                <a:solidFill>
                  <a:srgbClr val="FF0000"/>
                </a:solidFill>
                <a:latin typeface="Chalkboard"/>
                <a:cs typeface="Chalkboard"/>
              </a:rPr>
              <a:t>MARGENES ACTIVOS</a:t>
            </a:r>
          </a:p>
          <a:p>
            <a:pPr algn="l">
              <a:defRPr/>
            </a:pPr>
            <a:r>
              <a:rPr lang="en-US" sz="2000" i="0" dirty="0" smtClean="0">
                <a:solidFill>
                  <a:srgbClr val="FF0000"/>
                </a:solidFill>
                <a:latin typeface="Chalkboard"/>
                <a:cs typeface="Chalkboard"/>
              </a:rPr>
              <a:t>El magma </a:t>
            </a:r>
            <a:r>
              <a:rPr lang="en-US" sz="2000" i="0" dirty="0" err="1" smtClean="0">
                <a:solidFill>
                  <a:srgbClr val="FF0000"/>
                </a:solidFill>
                <a:latin typeface="Chalkboard"/>
                <a:cs typeface="Chalkboard"/>
              </a:rPr>
              <a:t>proviene</a:t>
            </a:r>
            <a:r>
              <a:rPr lang="en-US" sz="2000" i="0" dirty="0" smtClean="0">
                <a:solidFill>
                  <a:srgbClr val="FF0000"/>
                </a:solidFill>
                <a:latin typeface="Chalkboard"/>
                <a:cs typeface="Chalkboard"/>
              </a:rPr>
              <a:t> del </a:t>
            </a:r>
            <a:r>
              <a:rPr lang="en-US" sz="2000" i="0" dirty="0" err="1" smtClean="0">
                <a:solidFill>
                  <a:srgbClr val="FF0000"/>
                </a:solidFill>
                <a:latin typeface="Chalkboard"/>
                <a:cs typeface="Chalkboard"/>
              </a:rPr>
              <a:t>manto</a:t>
            </a:r>
            <a:r>
              <a:rPr lang="en-US" sz="2000" i="0" dirty="0" smtClean="0">
                <a:solidFill>
                  <a:srgbClr val="FF0000"/>
                </a:solidFill>
                <a:latin typeface="Chalkboard"/>
                <a:cs typeface="Chalkboard"/>
              </a:rPr>
              <a:t> y de la </a:t>
            </a:r>
            <a:r>
              <a:rPr lang="en-US" sz="2000" i="0" dirty="0" err="1" smtClean="0">
                <a:solidFill>
                  <a:srgbClr val="FF0000"/>
                </a:solidFill>
                <a:latin typeface="Chalkboard"/>
                <a:cs typeface="Chalkboard"/>
              </a:rPr>
              <a:t>corteza</a:t>
            </a:r>
            <a:r>
              <a:rPr lang="en-US" sz="2000" i="0" dirty="0" smtClean="0">
                <a:solidFill>
                  <a:srgbClr val="FF0000"/>
                </a:solidFill>
                <a:latin typeface="Chalkboard"/>
                <a:cs typeface="Chalkboard"/>
              </a:rPr>
              <a:t> continental </a:t>
            </a:r>
            <a:endParaRPr lang="en-US" sz="2000" i="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flipH="1" flipV="1">
            <a:off x="5202238" y="4140200"/>
            <a:ext cx="906462" cy="11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 flipH="1">
            <a:off x="5189538" y="825500"/>
            <a:ext cx="1630362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5" descr="octahedr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611"/>
          <a:stretch/>
        </p:blipFill>
        <p:spPr bwMode="auto">
          <a:xfrm>
            <a:off x="6231465" y="270934"/>
            <a:ext cx="2192867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7"/>
          <p:cNvSpPr txBox="1">
            <a:spLocks noChangeArrowheads="1"/>
          </p:cNvSpPr>
          <p:nvPr/>
        </p:nvSpPr>
        <p:spPr bwMode="auto">
          <a:xfrm>
            <a:off x="561446" y="2342916"/>
            <a:ext cx="85825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800" dirty="0" smtClean="0">
                <a:solidFill>
                  <a:srgbClr val="0000FF"/>
                </a:solidFill>
                <a:latin typeface="Verdana" charset="0"/>
              </a:rPr>
              <a:t>GRANATE </a:t>
            </a:r>
            <a:r>
              <a:rPr lang="en-US" sz="1800" dirty="0" err="1" smtClean="0">
                <a:solidFill>
                  <a:srgbClr val="0000FF"/>
                </a:solidFill>
                <a:latin typeface="Verdana" charset="0"/>
              </a:rPr>
              <a:t>es</a:t>
            </a:r>
            <a:r>
              <a:rPr lang="en-US" sz="1800" dirty="0" smtClean="0">
                <a:solidFill>
                  <a:srgbClr val="0000FF"/>
                </a:solidFill>
                <a:latin typeface="Verdana" charset="0"/>
              </a:rPr>
              <a:t> un mineral </a:t>
            </a:r>
            <a:r>
              <a:rPr lang="en-US" sz="1800" dirty="0" err="1" smtClean="0">
                <a:solidFill>
                  <a:srgbClr val="0000FF"/>
                </a:solidFill>
                <a:latin typeface="Verdana" charset="0"/>
              </a:rPr>
              <a:t>cubico</a:t>
            </a:r>
            <a:endParaRPr lang="en-US" sz="1800" dirty="0" smtClean="0">
              <a:solidFill>
                <a:srgbClr val="0000FF"/>
              </a:solidFill>
              <a:latin typeface="Verdana" charset="0"/>
            </a:endParaRPr>
          </a:p>
          <a:p>
            <a:pPr algn="l">
              <a:defRPr/>
            </a:pPr>
            <a:r>
              <a:rPr lang="en-US" sz="1800" dirty="0" smtClean="0">
                <a:solidFill>
                  <a:srgbClr val="0000FF"/>
                </a:solidFill>
                <a:latin typeface="Verdana" charset="0"/>
              </a:rPr>
              <a:t>Su forma macroscopica típica (su ‘habito’) </a:t>
            </a:r>
            <a:r>
              <a:rPr lang="en-US" sz="1800" dirty="0" err="1" smtClean="0">
                <a:solidFill>
                  <a:srgbClr val="0000FF"/>
                </a:solidFill>
                <a:latin typeface="Verdana" charset="0"/>
              </a:rPr>
              <a:t>es</a:t>
            </a:r>
            <a:r>
              <a:rPr lang="en-US" sz="1800" dirty="0" smtClean="0">
                <a:solidFill>
                  <a:srgbClr val="0000FF"/>
                </a:solidFill>
                <a:latin typeface="Verdana" charset="0"/>
              </a:rPr>
              <a:t> un </a:t>
            </a:r>
            <a:r>
              <a:rPr lang="en-US" sz="1800" dirty="0" err="1" smtClean="0">
                <a:solidFill>
                  <a:srgbClr val="0000FF"/>
                </a:solidFill>
                <a:latin typeface="Verdana" charset="0"/>
              </a:rPr>
              <a:t>dodecaedro</a:t>
            </a:r>
            <a:r>
              <a:rPr lang="en-US" sz="1800" dirty="0" smtClean="0">
                <a:solidFill>
                  <a:srgbClr val="0000FF"/>
                </a:solidFill>
                <a:latin typeface="Verdana" charset="0"/>
              </a:rPr>
              <a:t> (12 caras) </a:t>
            </a:r>
            <a:endParaRPr lang="en-US" sz="1800" baseline="-25000" dirty="0">
              <a:solidFill>
                <a:srgbClr val="0000FF"/>
              </a:solidFill>
              <a:latin typeface="Verdana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A57438"/>
              </a:clrFrom>
              <a:clrTo>
                <a:srgbClr val="A5743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8639" y="106128"/>
            <a:ext cx="2273301" cy="22352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352800" cy="2235200"/>
          </a:xfrm>
          <a:prstGeom prst="rect">
            <a:avLst/>
          </a:prstGeom>
        </p:spPr>
      </p:pic>
      <p:pic>
        <p:nvPicPr>
          <p:cNvPr id="8" name="Picture 16" descr="monoclini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1200" y="3846512"/>
            <a:ext cx="17018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monoclinic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9250" y="3662362"/>
            <a:ext cx="1601788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 descr="monoclinic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4350" y="3644900"/>
            <a:ext cx="1601788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6121400" y="-398463"/>
            <a:ext cx="3962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i="0">
                <a:latin typeface="Verdana" charset="0"/>
              </a:rPr>
              <a:t>MONOCL</a:t>
            </a:r>
            <a:r>
              <a:rPr lang="en-US" altLang="ja-JP" sz="1400" i="0">
                <a:latin typeface="Arial"/>
              </a:rPr>
              <a:t>ÍNICO</a:t>
            </a:r>
            <a:endParaRPr lang="en-US" altLang="ja-JP" sz="1400" i="0">
              <a:latin typeface="Verdana" charset="0"/>
            </a:endParaRPr>
          </a:p>
        </p:txBody>
      </p:sp>
      <p:sp>
        <p:nvSpPr>
          <p:cNvPr id="16" name="Text Box 47"/>
          <p:cNvSpPr txBox="1">
            <a:spLocks noChangeArrowheads="1"/>
          </p:cNvSpPr>
          <p:nvPr/>
        </p:nvSpPr>
        <p:spPr bwMode="auto">
          <a:xfrm>
            <a:off x="561446" y="6211669"/>
            <a:ext cx="85825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800" dirty="0" smtClean="0">
                <a:solidFill>
                  <a:srgbClr val="0000FF"/>
                </a:solidFill>
                <a:latin typeface="Verdana" charset="0"/>
              </a:rPr>
              <a:t>ORTOSA (feldespeato-K) </a:t>
            </a:r>
            <a:r>
              <a:rPr lang="en-US" sz="1800" dirty="0" err="1" smtClean="0">
                <a:solidFill>
                  <a:srgbClr val="0000FF"/>
                </a:solidFill>
                <a:latin typeface="Verdana" charset="0"/>
              </a:rPr>
              <a:t>es</a:t>
            </a:r>
            <a:r>
              <a:rPr lang="en-US" sz="1800" dirty="0" smtClean="0">
                <a:solidFill>
                  <a:srgbClr val="0000FF"/>
                </a:solidFill>
                <a:latin typeface="Verdana" charset="0"/>
              </a:rPr>
              <a:t> un mineral </a:t>
            </a:r>
            <a:r>
              <a:rPr lang="en-US" sz="1800" dirty="0" err="1" smtClean="0">
                <a:solidFill>
                  <a:srgbClr val="0000FF"/>
                </a:solidFill>
                <a:latin typeface="Verdana" charset="0"/>
              </a:rPr>
              <a:t>monoclinico. </a:t>
            </a:r>
            <a:r>
              <a:rPr lang="en-US" sz="1800" dirty="0" smtClean="0">
                <a:solidFill>
                  <a:srgbClr val="0000FF"/>
                </a:solidFill>
                <a:latin typeface="Verdana" charset="0"/>
              </a:rPr>
              <a:t>Su forma macroscopica típica (su ‘habito’) </a:t>
            </a:r>
            <a:r>
              <a:rPr lang="en-US" sz="1800" dirty="0" err="1" smtClean="0">
                <a:solidFill>
                  <a:srgbClr val="0000FF"/>
                </a:solidFill>
                <a:latin typeface="Verdana" charset="0"/>
              </a:rPr>
              <a:t>es</a:t>
            </a:r>
            <a:r>
              <a:rPr lang="en-US" sz="1800" dirty="0" smtClean="0">
                <a:solidFill>
                  <a:srgbClr val="0000FF"/>
                </a:solidFill>
                <a:latin typeface="Verdana" charset="0"/>
              </a:rPr>
              <a:t> un </a:t>
            </a:r>
            <a:r>
              <a:rPr lang="en-US" sz="1800" dirty="0" err="1" smtClean="0">
                <a:solidFill>
                  <a:srgbClr val="0000FF"/>
                </a:solidFill>
                <a:latin typeface="Verdana" charset="0"/>
              </a:rPr>
              <a:t>prisma o rombo</a:t>
            </a:r>
            <a:r>
              <a:rPr lang="en-US" sz="1800" dirty="0" smtClean="0">
                <a:solidFill>
                  <a:srgbClr val="0000FF"/>
                </a:solidFill>
                <a:latin typeface="Verdana" charset="0"/>
              </a:rPr>
              <a:t> </a:t>
            </a:r>
            <a:endParaRPr lang="en-US" sz="1800" baseline="-25000" dirty="0">
              <a:solidFill>
                <a:srgbClr val="0000FF"/>
              </a:solidFill>
              <a:latin typeface="Verdana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500" y="3568700"/>
            <a:ext cx="34417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29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66" y="444500"/>
            <a:ext cx="4800600" cy="5321300"/>
          </a:xfrm>
          <a:prstGeom prst="rect">
            <a:avLst/>
          </a:prstGeom>
        </p:spPr>
      </p:pic>
      <p:sp>
        <p:nvSpPr>
          <p:cNvPr id="5" name="Text Box 47"/>
          <p:cNvSpPr txBox="1">
            <a:spLocks noChangeArrowheads="1"/>
          </p:cNvSpPr>
          <p:nvPr/>
        </p:nvSpPr>
        <p:spPr bwMode="auto">
          <a:xfrm>
            <a:off x="320147" y="5934670"/>
            <a:ext cx="799835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800" dirty="0" err="1" smtClean="0">
                <a:solidFill>
                  <a:srgbClr val="0000FF"/>
                </a:solidFill>
                <a:latin typeface="Verdana" charset="0"/>
              </a:rPr>
              <a:t>Cuarzo</a:t>
            </a:r>
            <a:r>
              <a:rPr lang="en-US" sz="1800" dirty="0" smtClean="0">
                <a:solidFill>
                  <a:srgbClr val="0000FF"/>
                </a:solidFill>
                <a:latin typeface="Verdana" charset="0"/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  <a:latin typeface="Verdana" charset="0"/>
              </a:rPr>
              <a:t>es</a:t>
            </a:r>
            <a:r>
              <a:rPr lang="en-US" sz="1800" dirty="0" smtClean="0">
                <a:solidFill>
                  <a:srgbClr val="0000FF"/>
                </a:solidFill>
                <a:latin typeface="Verdana" charset="0"/>
              </a:rPr>
              <a:t> hexagonal. Su </a:t>
            </a:r>
            <a:r>
              <a:rPr lang="en-US" sz="1800" dirty="0" err="1" smtClean="0">
                <a:solidFill>
                  <a:srgbClr val="0000FF"/>
                </a:solidFill>
                <a:latin typeface="Verdana" charset="0"/>
              </a:rPr>
              <a:t>habito</a:t>
            </a:r>
            <a:r>
              <a:rPr lang="en-US" sz="1800" dirty="0" smtClean="0">
                <a:solidFill>
                  <a:srgbClr val="0000FF"/>
                </a:solidFill>
                <a:latin typeface="Verdana" charset="0"/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  <a:latin typeface="Verdana" charset="0"/>
              </a:rPr>
              <a:t>es</a:t>
            </a:r>
            <a:r>
              <a:rPr lang="en-US" sz="1800" dirty="0" smtClean="0">
                <a:solidFill>
                  <a:srgbClr val="0000FF"/>
                </a:solidFill>
                <a:latin typeface="Verdana" charset="0"/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  <a:latin typeface="Verdana" charset="0"/>
              </a:rPr>
              <a:t>prismatico</a:t>
            </a:r>
            <a:r>
              <a:rPr lang="en-US" sz="1800" dirty="0" smtClean="0">
                <a:solidFill>
                  <a:srgbClr val="0000FF"/>
                </a:solidFill>
                <a:latin typeface="Verdana" charset="0"/>
              </a:rPr>
              <a:t> con terminación piramidal </a:t>
            </a:r>
            <a:endParaRPr lang="en-US" sz="1800" baseline="-25000" dirty="0">
              <a:solidFill>
                <a:srgbClr val="0000FF"/>
              </a:solidFill>
              <a:latin typeface="Verdana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295400"/>
            <a:ext cx="3962400" cy="33147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260312" y="5041900"/>
            <a:ext cx="525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Si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6331544" y="5054600"/>
            <a:ext cx="507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O</a:t>
            </a:r>
            <a:endParaRPr lang="es-ES" dirty="0"/>
          </a:p>
        </p:txBody>
      </p:sp>
      <p:cxnSp>
        <p:nvCxnSpPr>
          <p:cNvPr id="10" name="Conector recto de flecha 9"/>
          <p:cNvCxnSpPr/>
          <p:nvPr/>
        </p:nvCxnSpPr>
        <p:spPr bwMode="auto">
          <a:xfrm flipV="1">
            <a:off x="6477000" y="4597400"/>
            <a:ext cx="76200" cy="508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Conector recto de flecha 10"/>
          <p:cNvCxnSpPr/>
          <p:nvPr/>
        </p:nvCxnSpPr>
        <p:spPr bwMode="auto">
          <a:xfrm flipV="1">
            <a:off x="5372100" y="4584700"/>
            <a:ext cx="76200" cy="508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CuadroTexto 2"/>
          <p:cNvSpPr txBox="1"/>
          <p:nvPr/>
        </p:nvSpPr>
        <p:spPr>
          <a:xfrm>
            <a:off x="5633031" y="342900"/>
            <a:ext cx="2730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simetría hexagonal</a:t>
            </a:r>
          </a:p>
        </p:txBody>
      </p:sp>
      <p:sp>
        <p:nvSpPr>
          <p:cNvPr id="13" name="Forma libre 12"/>
          <p:cNvSpPr/>
          <p:nvPr/>
        </p:nvSpPr>
        <p:spPr>
          <a:xfrm>
            <a:off x="6544733" y="2150533"/>
            <a:ext cx="1320855" cy="1532467"/>
          </a:xfrm>
          <a:custGeom>
            <a:avLst/>
            <a:gdLst>
              <a:gd name="connsiteX0" fmla="*/ 0 w 1320800"/>
              <a:gd name="connsiteY0" fmla="*/ 389467 h 1532467"/>
              <a:gd name="connsiteX1" fmla="*/ 16934 w 1320800"/>
              <a:gd name="connsiteY1" fmla="*/ 1126067 h 1532467"/>
              <a:gd name="connsiteX2" fmla="*/ 694267 w 1320800"/>
              <a:gd name="connsiteY2" fmla="*/ 1532467 h 1532467"/>
              <a:gd name="connsiteX3" fmla="*/ 1320800 w 1320800"/>
              <a:gd name="connsiteY3" fmla="*/ 1126067 h 1532467"/>
              <a:gd name="connsiteX4" fmla="*/ 1303867 w 1320800"/>
              <a:gd name="connsiteY4" fmla="*/ 372534 h 1532467"/>
              <a:gd name="connsiteX5" fmla="*/ 643467 w 1320800"/>
              <a:gd name="connsiteY5" fmla="*/ 0 h 1532467"/>
              <a:gd name="connsiteX6" fmla="*/ 0 w 1320800"/>
              <a:gd name="connsiteY6" fmla="*/ 389467 h 1532467"/>
              <a:gd name="connsiteX0" fmla="*/ 0 w 1320855"/>
              <a:gd name="connsiteY0" fmla="*/ 389467 h 1532467"/>
              <a:gd name="connsiteX1" fmla="*/ 16934 w 1320855"/>
              <a:gd name="connsiteY1" fmla="*/ 1126067 h 1532467"/>
              <a:gd name="connsiteX2" fmla="*/ 694267 w 1320855"/>
              <a:gd name="connsiteY2" fmla="*/ 1532467 h 1532467"/>
              <a:gd name="connsiteX3" fmla="*/ 1320800 w 1320855"/>
              <a:gd name="connsiteY3" fmla="*/ 1126067 h 1532467"/>
              <a:gd name="connsiteX4" fmla="*/ 1303867 w 1320855"/>
              <a:gd name="connsiteY4" fmla="*/ 372534 h 1532467"/>
              <a:gd name="connsiteX5" fmla="*/ 643467 w 1320855"/>
              <a:gd name="connsiteY5" fmla="*/ 0 h 1532467"/>
              <a:gd name="connsiteX6" fmla="*/ 0 w 1320855"/>
              <a:gd name="connsiteY6" fmla="*/ 389467 h 153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855" h="1532467">
                <a:moveTo>
                  <a:pt x="0" y="389467"/>
                </a:moveTo>
                <a:lnTo>
                  <a:pt x="16934" y="1126067"/>
                </a:lnTo>
                <a:lnTo>
                  <a:pt x="694267" y="1532467"/>
                </a:lnTo>
                <a:cubicBezTo>
                  <a:pt x="903111" y="1397000"/>
                  <a:pt x="1326445" y="1144412"/>
                  <a:pt x="1320800" y="1126067"/>
                </a:cubicBezTo>
                <a:lnTo>
                  <a:pt x="1303867" y="372534"/>
                </a:lnTo>
                <a:lnTo>
                  <a:pt x="643467" y="0"/>
                </a:lnTo>
                <a:lnTo>
                  <a:pt x="0" y="389467"/>
                </a:lnTo>
                <a:close/>
              </a:path>
            </a:pathLst>
          </a:custGeom>
          <a:ln>
            <a:solidFill>
              <a:srgbClr val="00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7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764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5728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tetraedros_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6463" y="1346200"/>
            <a:ext cx="240188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7" descr="02_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7800" y="1185863"/>
            <a:ext cx="5945188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419100" y="260350"/>
            <a:ext cx="8378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latin typeface="Verdana" charset="0"/>
              </a:rPr>
              <a:t>El tetraedro de SiO</a:t>
            </a:r>
            <a:r>
              <a:rPr lang="en-US" baseline="-25000">
                <a:latin typeface="Verdana" charset="0"/>
              </a:rPr>
              <a:t>4 </a:t>
            </a:r>
            <a:r>
              <a:rPr lang="en-US">
                <a:latin typeface="Verdana" charset="0"/>
              </a:rPr>
              <a:t>: elemento b</a:t>
            </a:r>
            <a:r>
              <a:rPr lang="en-US" altLang="ja-JP">
                <a:latin typeface="Verdana" charset="0"/>
              </a:rPr>
              <a:t>ásico</a:t>
            </a:r>
            <a:r>
              <a:rPr lang="en-US">
                <a:latin typeface="Verdana" charset="0"/>
              </a:rPr>
              <a:t> de los silicatos</a:t>
            </a:r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4129088" y="5632450"/>
            <a:ext cx="8731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0">
                <a:latin typeface="Verdana" charset="0"/>
              </a:rPr>
              <a:t>laminas</a:t>
            </a:r>
          </a:p>
        </p:txBody>
      </p:sp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6904038" y="5403850"/>
            <a:ext cx="14208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0">
                <a:latin typeface="Verdana" charset="0"/>
              </a:rPr>
              <a:t>estructura 3D</a:t>
            </a:r>
          </a:p>
        </p:txBody>
      </p:sp>
      <p:sp>
        <p:nvSpPr>
          <p:cNvPr id="57355" name="Text Box 11"/>
          <p:cNvSpPr txBox="1">
            <a:spLocks noChangeArrowheads="1"/>
          </p:cNvSpPr>
          <p:nvPr/>
        </p:nvSpPr>
        <p:spPr bwMode="auto">
          <a:xfrm>
            <a:off x="6718300" y="3257550"/>
            <a:ext cx="13668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0">
                <a:latin typeface="Verdana" charset="0"/>
              </a:rPr>
              <a:t>cadena doble</a:t>
            </a:r>
          </a:p>
        </p:txBody>
      </p:sp>
      <p:sp>
        <p:nvSpPr>
          <p:cNvPr id="57356" name="Text Box 12"/>
          <p:cNvSpPr txBox="1">
            <a:spLocks noChangeArrowheads="1"/>
          </p:cNvSpPr>
          <p:nvPr/>
        </p:nvSpPr>
        <p:spPr bwMode="auto">
          <a:xfrm>
            <a:off x="4657725" y="3206750"/>
            <a:ext cx="13557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0">
                <a:latin typeface="Verdana" charset="0"/>
              </a:rPr>
              <a:t>cadena </a:t>
            </a:r>
            <a:r>
              <a:rPr lang="en-US" altLang="ja-JP" sz="1400" i="0">
                <a:latin typeface="Arial"/>
              </a:rPr>
              <a:t>única</a:t>
            </a:r>
            <a:endParaRPr lang="en-US" sz="1400" i="0">
              <a:latin typeface="Verdana" charset="0"/>
            </a:endParaRPr>
          </a:p>
        </p:txBody>
      </p:sp>
      <p:pic>
        <p:nvPicPr>
          <p:cNvPr id="9" name="Imagen 8" descr="Screen Shot 2023-09-26 at 09.58.2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22" y="2921001"/>
            <a:ext cx="2244351" cy="32808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uadroTexto 1"/>
          <p:cNvSpPr txBox="1"/>
          <p:nvPr/>
        </p:nvSpPr>
        <p:spPr>
          <a:xfrm>
            <a:off x="813098" y="6129867"/>
            <a:ext cx="1208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Olivino</a:t>
            </a:r>
          </a:p>
        </p:txBody>
      </p:sp>
      <p:cxnSp>
        <p:nvCxnSpPr>
          <p:cNvPr id="4" name="Conector recto 3"/>
          <p:cNvCxnSpPr/>
          <p:nvPr/>
        </p:nvCxnSpPr>
        <p:spPr bwMode="auto">
          <a:xfrm>
            <a:off x="2302933" y="5994400"/>
            <a:ext cx="304800" cy="381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CuadroTexto 12"/>
          <p:cNvSpPr txBox="1"/>
          <p:nvPr/>
        </p:nvSpPr>
        <p:spPr>
          <a:xfrm>
            <a:off x="2538362" y="6214534"/>
            <a:ext cx="812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/>
              <a:t>Fe / Mg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99" name="Rectangle 47"/>
          <p:cNvSpPr>
            <a:spLocks noChangeArrowheads="1"/>
          </p:cNvSpPr>
          <p:nvPr/>
        </p:nvSpPr>
        <p:spPr bwMode="auto">
          <a:xfrm>
            <a:off x="5181600" y="0"/>
            <a:ext cx="3962400" cy="6858000"/>
          </a:xfrm>
          <a:prstGeom prst="rect">
            <a:avLst/>
          </a:prstGeom>
          <a:gradFill rotWithShape="0">
            <a:gsLst>
              <a:gs pos="0">
                <a:srgbClr val="139B00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pic>
        <p:nvPicPr>
          <p:cNvPr id="20482" name="Picture 4" descr="tetraedros_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76200"/>
            <a:ext cx="3009900" cy="670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3108325" y="209550"/>
            <a:ext cx="14970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latin typeface="Verdana" charset="0"/>
              </a:rPr>
              <a:t>Nesosilicatos</a:t>
            </a: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3200400" y="1219200"/>
            <a:ext cx="2305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latin typeface="Verdana" charset="0"/>
              </a:rPr>
              <a:t>Ciclo- y Sorosilicatos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3276600" y="2667000"/>
            <a:ext cx="1331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latin typeface="Verdana" charset="0"/>
              </a:rPr>
              <a:t>Inosilicatos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3276600" y="4114800"/>
            <a:ext cx="1346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latin typeface="Verdana" charset="0"/>
              </a:rPr>
              <a:t>Filosilicatos</a:t>
            </a: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3276600" y="5281613"/>
            <a:ext cx="1549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latin typeface="Verdana" charset="0"/>
              </a:rPr>
              <a:t>Tectosilicatos</a:t>
            </a:r>
          </a:p>
        </p:txBody>
      </p:sp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3581400" y="533400"/>
            <a:ext cx="7794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solidFill>
                  <a:srgbClr val="0000FF"/>
                </a:solidFill>
                <a:latin typeface="Verdana" charset="0"/>
              </a:rPr>
              <a:t>SiO</a:t>
            </a:r>
            <a:r>
              <a:rPr lang="en-US" sz="1600" baseline="-25000">
                <a:solidFill>
                  <a:srgbClr val="0000FF"/>
                </a:solidFill>
                <a:latin typeface="Verdana" charset="0"/>
              </a:rPr>
              <a:t>4</a:t>
            </a:r>
            <a:r>
              <a:rPr lang="en-US" sz="1600" baseline="30000">
                <a:solidFill>
                  <a:srgbClr val="0000FF"/>
                </a:solidFill>
                <a:latin typeface="Verdana" charset="0"/>
              </a:rPr>
              <a:t>4-</a:t>
            </a:r>
            <a:endParaRPr lang="en-US" sz="1600">
              <a:solidFill>
                <a:srgbClr val="0000FF"/>
              </a:solidFill>
              <a:latin typeface="Verdana" charset="0"/>
            </a:endParaRPr>
          </a:p>
        </p:txBody>
      </p:sp>
      <p:sp>
        <p:nvSpPr>
          <p:cNvPr id="49163" name="Text Box 11"/>
          <p:cNvSpPr txBox="1">
            <a:spLocks noChangeArrowheads="1"/>
          </p:cNvSpPr>
          <p:nvPr/>
        </p:nvSpPr>
        <p:spPr bwMode="auto">
          <a:xfrm>
            <a:off x="3276600" y="1600200"/>
            <a:ext cx="190658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solidFill>
                  <a:srgbClr val="0000FF"/>
                </a:solidFill>
                <a:latin typeface="Verdana" charset="0"/>
              </a:rPr>
              <a:t>SiO</a:t>
            </a:r>
            <a:r>
              <a:rPr lang="en-US" sz="1600" baseline="-25000">
                <a:solidFill>
                  <a:srgbClr val="0000FF"/>
                </a:solidFill>
                <a:latin typeface="Verdana" charset="0"/>
              </a:rPr>
              <a:t>3</a:t>
            </a:r>
            <a:r>
              <a:rPr lang="en-US" sz="1600" baseline="30000">
                <a:solidFill>
                  <a:srgbClr val="0000FF"/>
                </a:solidFill>
                <a:latin typeface="Verdana" charset="0"/>
              </a:rPr>
              <a:t>2- </a:t>
            </a:r>
            <a:r>
              <a:rPr lang="en-US" sz="1600">
                <a:solidFill>
                  <a:srgbClr val="0000FF"/>
                </a:solidFill>
                <a:latin typeface="Verdana" charset="0"/>
              </a:rPr>
              <a:t>  / </a:t>
            </a:r>
            <a:r>
              <a:rPr lang="en-US" sz="1600" baseline="30000">
                <a:solidFill>
                  <a:srgbClr val="0000FF"/>
                </a:solidFill>
                <a:latin typeface="Verdana" charset="0"/>
              </a:rPr>
              <a:t> </a:t>
            </a:r>
            <a:r>
              <a:rPr lang="en-US" sz="1600">
                <a:solidFill>
                  <a:srgbClr val="0000FF"/>
                </a:solidFill>
                <a:latin typeface="Verdana" charset="0"/>
              </a:rPr>
              <a:t>Si</a:t>
            </a:r>
            <a:r>
              <a:rPr lang="en-US" sz="1600" baseline="-25000">
                <a:solidFill>
                  <a:srgbClr val="0000FF"/>
                </a:solidFill>
                <a:latin typeface="Verdana" charset="0"/>
              </a:rPr>
              <a:t>2</a:t>
            </a:r>
            <a:r>
              <a:rPr lang="en-US" sz="1600">
                <a:solidFill>
                  <a:srgbClr val="0000FF"/>
                </a:solidFill>
                <a:latin typeface="Verdana" charset="0"/>
              </a:rPr>
              <a:t>O</a:t>
            </a:r>
            <a:r>
              <a:rPr lang="en-US" sz="1600" baseline="-25000">
                <a:solidFill>
                  <a:srgbClr val="0000FF"/>
                </a:solidFill>
                <a:latin typeface="Verdana" charset="0"/>
              </a:rPr>
              <a:t>7</a:t>
            </a:r>
            <a:r>
              <a:rPr lang="en-US" sz="1600" baseline="30000">
                <a:solidFill>
                  <a:srgbClr val="0000FF"/>
                </a:solidFill>
                <a:latin typeface="Verdana" charset="0"/>
              </a:rPr>
              <a:t>6-</a:t>
            </a:r>
          </a:p>
        </p:txBody>
      </p:sp>
      <p:sp>
        <p:nvSpPr>
          <p:cNvPr id="49164" name="Text Box 12"/>
          <p:cNvSpPr txBox="1">
            <a:spLocks noChangeArrowheads="1"/>
          </p:cNvSpPr>
          <p:nvPr/>
        </p:nvSpPr>
        <p:spPr bwMode="auto">
          <a:xfrm>
            <a:off x="3675063" y="2362200"/>
            <a:ext cx="81915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solidFill>
                  <a:srgbClr val="0000FF"/>
                </a:solidFill>
                <a:latin typeface="Verdana" charset="0"/>
              </a:rPr>
              <a:t>SiO</a:t>
            </a:r>
            <a:r>
              <a:rPr lang="en-US" sz="1600" baseline="-25000">
                <a:solidFill>
                  <a:srgbClr val="0000FF"/>
                </a:solidFill>
                <a:latin typeface="Verdana" charset="0"/>
              </a:rPr>
              <a:t>3</a:t>
            </a:r>
            <a:r>
              <a:rPr lang="en-US" sz="1600" baseline="30000">
                <a:solidFill>
                  <a:srgbClr val="0000FF"/>
                </a:solidFill>
                <a:latin typeface="Verdana" charset="0"/>
              </a:rPr>
              <a:t>2-</a:t>
            </a:r>
          </a:p>
        </p:txBody>
      </p:sp>
      <p:sp>
        <p:nvSpPr>
          <p:cNvPr id="49165" name="Text Box 13"/>
          <p:cNvSpPr txBox="1">
            <a:spLocks noChangeArrowheads="1"/>
          </p:cNvSpPr>
          <p:nvPr/>
        </p:nvSpPr>
        <p:spPr bwMode="auto">
          <a:xfrm>
            <a:off x="3581400" y="2971800"/>
            <a:ext cx="9572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solidFill>
                  <a:srgbClr val="0000FF"/>
                </a:solidFill>
                <a:latin typeface="Verdana" charset="0"/>
              </a:rPr>
              <a:t>Si</a:t>
            </a:r>
            <a:r>
              <a:rPr lang="en-US" sz="1600" baseline="-25000">
                <a:solidFill>
                  <a:srgbClr val="0000FF"/>
                </a:solidFill>
                <a:latin typeface="Verdana" charset="0"/>
              </a:rPr>
              <a:t>4</a:t>
            </a:r>
            <a:r>
              <a:rPr lang="en-US" sz="1600">
                <a:solidFill>
                  <a:srgbClr val="0000FF"/>
                </a:solidFill>
                <a:latin typeface="Verdana" charset="0"/>
              </a:rPr>
              <a:t>O</a:t>
            </a:r>
            <a:r>
              <a:rPr lang="en-US" sz="1600" baseline="-25000">
                <a:solidFill>
                  <a:srgbClr val="0000FF"/>
                </a:solidFill>
                <a:latin typeface="Verdana" charset="0"/>
              </a:rPr>
              <a:t>11</a:t>
            </a:r>
            <a:r>
              <a:rPr lang="en-US" sz="1600" baseline="30000">
                <a:solidFill>
                  <a:srgbClr val="0000FF"/>
                </a:solidFill>
                <a:latin typeface="Verdana" charset="0"/>
              </a:rPr>
              <a:t>6-</a:t>
            </a:r>
          </a:p>
        </p:txBody>
      </p:sp>
      <p:sp>
        <p:nvSpPr>
          <p:cNvPr id="49166" name="Text Box 14"/>
          <p:cNvSpPr txBox="1">
            <a:spLocks noChangeArrowheads="1"/>
          </p:cNvSpPr>
          <p:nvPr/>
        </p:nvSpPr>
        <p:spPr bwMode="auto">
          <a:xfrm>
            <a:off x="3581400" y="4419600"/>
            <a:ext cx="9572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solidFill>
                  <a:srgbClr val="0000FF"/>
                </a:solidFill>
                <a:latin typeface="Verdana" charset="0"/>
              </a:rPr>
              <a:t>Si</a:t>
            </a:r>
            <a:r>
              <a:rPr lang="en-US" sz="1600" baseline="-25000">
                <a:solidFill>
                  <a:srgbClr val="0000FF"/>
                </a:solidFill>
                <a:latin typeface="Verdana" charset="0"/>
              </a:rPr>
              <a:t>4</a:t>
            </a:r>
            <a:r>
              <a:rPr lang="en-US" sz="1600">
                <a:solidFill>
                  <a:srgbClr val="0000FF"/>
                </a:solidFill>
                <a:latin typeface="Verdana" charset="0"/>
              </a:rPr>
              <a:t>O</a:t>
            </a:r>
            <a:r>
              <a:rPr lang="en-US" sz="1600" baseline="-25000">
                <a:solidFill>
                  <a:srgbClr val="0000FF"/>
                </a:solidFill>
                <a:latin typeface="Verdana" charset="0"/>
              </a:rPr>
              <a:t>10</a:t>
            </a:r>
            <a:r>
              <a:rPr lang="en-US" sz="1600" baseline="30000">
                <a:solidFill>
                  <a:srgbClr val="0000FF"/>
                </a:solidFill>
                <a:latin typeface="Verdana" charset="0"/>
              </a:rPr>
              <a:t>4-</a:t>
            </a:r>
          </a:p>
        </p:txBody>
      </p:sp>
      <p:sp>
        <p:nvSpPr>
          <p:cNvPr id="49167" name="Text Box 15"/>
          <p:cNvSpPr txBox="1">
            <a:spLocks noChangeArrowheads="1"/>
          </p:cNvSpPr>
          <p:nvPr/>
        </p:nvSpPr>
        <p:spPr bwMode="auto">
          <a:xfrm>
            <a:off x="3581400" y="5586413"/>
            <a:ext cx="112871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solidFill>
                  <a:srgbClr val="0000FF"/>
                </a:solidFill>
                <a:latin typeface="Verdana" charset="0"/>
              </a:rPr>
              <a:t>SiO</a:t>
            </a:r>
            <a:r>
              <a:rPr lang="en-US" sz="1600" baseline="-25000">
                <a:solidFill>
                  <a:srgbClr val="0000FF"/>
                </a:solidFill>
                <a:latin typeface="Verdana" charset="0"/>
              </a:rPr>
              <a:t>2</a:t>
            </a:r>
          </a:p>
          <a:p>
            <a:pPr algn="l">
              <a:defRPr/>
            </a:pPr>
            <a:endParaRPr lang="en-US" sz="1600" baseline="-25000">
              <a:solidFill>
                <a:srgbClr val="0000FF"/>
              </a:solidFill>
              <a:latin typeface="Verdana" charset="0"/>
            </a:endParaRPr>
          </a:p>
          <a:p>
            <a:pPr algn="l">
              <a:defRPr/>
            </a:pPr>
            <a:r>
              <a:rPr lang="en-US" sz="1600">
                <a:solidFill>
                  <a:srgbClr val="0000FF"/>
                </a:solidFill>
                <a:latin typeface="Verdana" charset="0"/>
              </a:rPr>
              <a:t>(Si,Al)O</a:t>
            </a:r>
            <a:r>
              <a:rPr lang="en-US" sz="1600" baseline="-25000">
                <a:solidFill>
                  <a:srgbClr val="0000FF"/>
                </a:solidFill>
                <a:latin typeface="Verdana" charset="0"/>
              </a:rPr>
              <a:t>2</a:t>
            </a:r>
          </a:p>
        </p:txBody>
      </p:sp>
      <p:sp>
        <p:nvSpPr>
          <p:cNvPr id="49168" name="Line 16"/>
          <p:cNvSpPr>
            <a:spLocks noChangeShapeType="1"/>
          </p:cNvSpPr>
          <p:nvPr/>
        </p:nvSpPr>
        <p:spPr bwMode="auto">
          <a:xfrm>
            <a:off x="5181600" y="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49169" name="Line 17"/>
          <p:cNvSpPr>
            <a:spLocks noChangeShapeType="1"/>
          </p:cNvSpPr>
          <p:nvPr/>
        </p:nvSpPr>
        <p:spPr bwMode="auto">
          <a:xfrm>
            <a:off x="5181600" y="1524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49171" name="Text Box 19"/>
          <p:cNvSpPr txBox="1">
            <a:spLocks noChangeArrowheads="1"/>
          </p:cNvSpPr>
          <p:nvPr/>
        </p:nvSpPr>
        <p:spPr bwMode="auto">
          <a:xfrm>
            <a:off x="5267325" y="80963"/>
            <a:ext cx="8016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000" i="0">
                <a:solidFill>
                  <a:schemeClr val="bg1"/>
                </a:solidFill>
                <a:latin typeface="Arial" charset="0"/>
              </a:rPr>
              <a:t>Si</a:t>
            </a:r>
            <a:r>
              <a:rPr lang="en-US" sz="2000" i="0" baseline="3000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000" i="0">
                <a:solidFill>
                  <a:schemeClr val="bg1"/>
                </a:solidFill>
                <a:latin typeface="Arial" charset="0"/>
              </a:rPr>
              <a:t>: O</a:t>
            </a:r>
          </a:p>
        </p:txBody>
      </p:sp>
      <p:sp>
        <p:nvSpPr>
          <p:cNvPr id="49172" name="Text Box 20"/>
          <p:cNvSpPr txBox="1">
            <a:spLocks noChangeArrowheads="1"/>
          </p:cNvSpPr>
          <p:nvPr/>
        </p:nvSpPr>
        <p:spPr bwMode="auto">
          <a:xfrm>
            <a:off x="5332413" y="533400"/>
            <a:ext cx="5349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solidFill>
                  <a:srgbClr val="0000FF"/>
                </a:solidFill>
                <a:latin typeface="Verdana" charset="0"/>
              </a:rPr>
              <a:t>1:4</a:t>
            </a:r>
          </a:p>
        </p:txBody>
      </p:sp>
      <p:sp>
        <p:nvSpPr>
          <p:cNvPr id="49174" name="Text Box 22"/>
          <p:cNvSpPr txBox="1">
            <a:spLocks noChangeArrowheads="1"/>
          </p:cNvSpPr>
          <p:nvPr/>
        </p:nvSpPr>
        <p:spPr bwMode="auto">
          <a:xfrm>
            <a:off x="5280025" y="2438400"/>
            <a:ext cx="66357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solidFill>
                  <a:srgbClr val="0000FF"/>
                </a:solidFill>
                <a:latin typeface="Verdana" charset="0"/>
              </a:rPr>
              <a:t>1:3</a:t>
            </a:r>
          </a:p>
          <a:p>
            <a:pPr algn="l">
              <a:defRPr/>
            </a:pPr>
            <a:endParaRPr lang="en-US" sz="1600">
              <a:solidFill>
                <a:srgbClr val="0000FF"/>
              </a:solidFill>
              <a:latin typeface="Verdana" charset="0"/>
            </a:endParaRPr>
          </a:p>
          <a:p>
            <a:pPr algn="l">
              <a:defRPr/>
            </a:pPr>
            <a:r>
              <a:rPr lang="en-US" sz="1600">
                <a:solidFill>
                  <a:srgbClr val="0000FF"/>
                </a:solidFill>
                <a:latin typeface="Verdana" charset="0"/>
              </a:rPr>
              <a:t>4:11</a:t>
            </a:r>
          </a:p>
        </p:txBody>
      </p:sp>
      <p:sp>
        <p:nvSpPr>
          <p:cNvPr id="49177" name="Text Box 25"/>
          <p:cNvSpPr txBox="1">
            <a:spLocks noChangeArrowheads="1"/>
          </p:cNvSpPr>
          <p:nvPr/>
        </p:nvSpPr>
        <p:spPr bwMode="auto">
          <a:xfrm>
            <a:off x="5280025" y="4343400"/>
            <a:ext cx="534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solidFill>
                  <a:srgbClr val="0000FF"/>
                </a:solidFill>
                <a:latin typeface="Verdana" charset="0"/>
              </a:rPr>
              <a:t>2:5</a:t>
            </a:r>
          </a:p>
        </p:txBody>
      </p:sp>
      <p:sp>
        <p:nvSpPr>
          <p:cNvPr id="49178" name="Text Box 26"/>
          <p:cNvSpPr txBox="1">
            <a:spLocks noChangeArrowheads="1"/>
          </p:cNvSpPr>
          <p:nvPr/>
        </p:nvSpPr>
        <p:spPr bwMode="auto">
          <a:xfrm>
            <a:off x="5280025" y="5527675"/>
            <a:ext cx="534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solidFill>
                  <a:srgbClr val="0000FF"/>
                </a:solidFill>
                <a:latin typeface="Verdana" charset="0"/>
              </a:rPr>
              <a:t>1:2</a:t>
            </a:r>
          </a:p>
        </p:txBody>
      </p:sp>
      <p:sp>
        <p:nvSpPr>
          <p:cNvPr id="49179" name="Text Box 27"/>
          <p:cNvSpPr txBox="1">
            <a:spLocks noChangeArrowheads="1"/>
          </p:cNvSpPr>
          <p:nvPr/>
        </p:nvSpPr>
        <p:spPr bwMode="auto">
          <a:xfrm>
            <a:off x="5334000" y="1371600"/>
            <a:ext cx="5349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solidFill>
                  <a:srgbClr val="0000FF"/>
                </a:solidFill>
                <a:latin typeface="Verdana" charset="0"/>
              </a:rPr>
              <a:t>2:7</a:t>
            </a:r>
          </a:p>
          <a:p>
            <a:pPr algn="l">
              <a:defRPr/>
            </a:pPr>
            <a:r>
              <a:rPr lang="en-US" sz="1600">
                <a:solidFill>
                  <a:srgbClr val="0000FF"/>
                </a:solidFill>
                <a:latin typeface="Verdana" charset="0"/>
              </a:rPr>
              <a:t>1:3</a:t>
            </a:r>
          </a:p>
        </p:txBody>
      </p:sp>
      <p:sp>
        <p:nvSpPr>
          <p:cNvPr id="49181" name="Text Box 29"/>
          <p:cNvSpPr txBox="1">
            <a:spLocks noChangeArrowheads="1"/>
          </p:cNvSpPr>
          <p:nvPr/>
        </p:nvSpPr>
        <p:spPr bwMode="auto">
          <a:xfrm>
            <a:off x="6075363" y="6016625"/>
            <a:ext cx="1227137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i="0">
                <a:latin typeface="Arial" charset="0"/>
              </a:rPr>
              <a:t>carga electrica por cada Si</a:t>
            </a:r>
          </a:p>
        </p:txBody>
      </p:sp>
      <p:sp>
        <p:nvSpPr>
          <p:cNvPr id="49182" name="Text Box 30"/>
          <p:cNvSpPr txBox="1">
            <a:spLocks noChangeArrowheads="1"/>
          </p:cNvSpPr>
          <p:nvPr/>
        </p:nvSpPr>
        <p:spPr bwMode="auto">
          <a:xfrm>
            <a:off x="6400800" y="533400"/>
            <a:ext cx="406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solidFill>
                  <a:srgbClr val="0000FF"/>
                </a:solidFill>
                <a:latin typeface="Verdana" charset="0"/>
              </a:rPr>
              <a:t>-4</a:t>
            </a:r>
          </a:p>
        </p:txBody>
      </p:sp>
      <p:sp>
        <p:nvSpPr>
          <p:cNvPr id="49183" name="Text Box 31"/>
          <p:cNvSpPr txBox="1">
            <a:spLocks noChangeArrowheads="1"/>
          </p:cNvSpPr>
          <p:nvPr/>
        </p:nvSpPr>
        <p:spPr bwMode="auto">
          <a:xfrm>
            <a:off x="6400800" y="1447800"/>
            <a:ext cx="406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solidFill>
                  <a:srgbClr val="0000FF"/>
                </a:solidFill>
                <a:latin typeface="Verdana" charset="0"/>
              </a:rPr>
              <a:t>-3</a:t>
            </a:r>
          </a:p>
          <a:p>
            <a:pPr algn="l">
              <a:defRPr/>
            </a:pPr>
            <a:r>
              <a:rPr lang="en-US" sz="1600">
                <a:solidFill>
                  <a:srgbClr val="0000FF"/>
                </a:solidFill>
                <a:latin typeface="Verdana" charset="0"/>
              </a:rPr>
              <a:t>-2</a:t>
            </a:r>
          </a:p>
        </p:txBody>
      </p:sp>
      <p:sp>
        <p:nvSpPr>
          <p:cNvPr id="49184" name="Text Box 32"/>
          <p:cNvSpPr txBox="1">
            <a:spLocks noChangeArrowheads="1"/>
          </p:cNvSpPr>
          <p:nvPr/>
        </p:nvSpPr>
        <p:spPr bwMode="auto">
          <a:xfrm>
            <a:off x="6229350" y="2438400"/>
            <a:ext cx="6096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0000FF"/>
                </a:solidFill>
                <a:latin typeface="Verdana" charset="0"/>
              </a:rPr>
              <a:t>-2</a:t>
            </a:r>
          </a:p>
          <a:p>
            <a:pPr>
              <a:defRPr/>
            </a:pPr>
            <a:endParaRPr lang="en-US" sz="1600">
              <a:solidFill>
                <a:srgbClr val="0000FF"/>
              </a:solidFill>
              <a:latin typeface="Verdana" charset="0"/>
            </a:endParaRPr>
          </a:p>
          <a:p>
            <a:pPr>
              <a:defRPr/>
            </a:pPr>
            <a:r>
              <a:rPr lang="en-US" sz="1600">
                <a:solidFill>
                  <a:srgbClr val="0000FF"/>
                </a:solidFill>
                <a:latin typeface="Verdana" charset="0"/>
              </a:rPr>
              <a:t>-1,5</a:t>
            </a:r>
          </a:p>
        </p:txBody>
      </p:sp>
      <p:sp>
        <p:nvSpPr>
          <p:cNvPr id="49185" name="Text Box 33"/>
          <p:cNvSpPr txBox="1">
            <a:spLocks noChangeArrowheads="1"/>
          </p:cNvSpPr>
          <p:nvPr/>
        </p:nvSpPr>
        <p:spPr bwMode="auto">
          <a:xfrm>
            <a:off x="6376988" y="4343400"/>
            <a:ext cx="406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0000FF"/>
                </a:solidFill>
                <a:latin typeface="Verdana" charset="0"/>
              </a:rPr>
              <a:t>-1</a:t>
            </a:r>
          </a:p>
        </p:txBody>
      </p:sp>
      <p:sp>
        <p:nvSpPr>
          <p:cNvPr id="49186" name="Text Box 34"/>
          <p:cNvSpPr txBox="1">
            <a:spLocks noChangeArrowheads="1"/>
          </p:cNvSpPr>
          <p:nvPr/>
        </p:nvSpPr>
        <p:spPr bwMode="auto">
          <a:xfrm>
            <a:off x="6457950" y="5526088"/>
            <a:ext cx="3127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0000FF"/>
                </a:solidFill>
                <a:latin typeface="Verdana" charset="0"/>
              </a:rPr>
              <a:t>0</a:t>
            </a:r>
          </a:p>
        </p:txBody>
      </p:sp>
      <p:sp>
        <p:nvSpPr>
          <p:cNvPr id="49187" name="Line 35"/>
          <p:cNvSpPr>
            <a:spLocks noChangeShapeType="1"/>
          </p:cNvSpPr>
          <p:nvPr/>
        </p:nvSpPr>
        <p:spPr bwMode="auto">
          <a:xfrm>
            <a:off x="5181600" y="457200"/>
            <a:ext cx="373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49188" name="Line 36"/>
          <p:cNvSpPr>
            <a:spLocks noChangeShapeType="1"/>
          </p:cNvSpPr>
          <p:nvPr/>
        </p:nvSpPr>
        <p:spPr bwMode="auto">
          <a:xfrm>
            <a:off x="7162800" y="304800"/>
            <a:ext cx="0" cy="632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49190" name="Text Box 38"/>
          <p:cNvSpPr txBox="1">
            <a:spLocks noChangeArrowheads="1"/>
          </p:cNvSpPr>
          <p:nvPr/>
        </p:nvSpPr>
        <p:spPr bwMode="auto">
          <a:xfrm>
            <a:off x="7333725" y="469900"/>
            <a:ext cx="732752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endParaRPr lang="en-US" sz="1800"/>
          </a:p>
          <a:p>
            <a:pPr algn="l">
              <a:defRPr/>
            </a:pPr>
            <a:r>
              <a:rPr lang="en-US" sz="1800"/>
              <a:t>Fe</a:t>
            </a:r>
            <a:r>
              <a:rPr lang="en-US" sz="1800" baseline="30000"/>
              <a:t>2+</a:t>
            </a:r>
            <a:endParaRPr lang="en-US" sz="1800"/>
          </a:p>
          <a:p>
            <a:pPr algn="l">
              <a:defRPr/>
            </a:pPr>
            <a:r>
              <a:rPr lang="en-US" sz="1800"/>
              <a:t>Fe</a:t>
            </a:r>
            <a:r>
              <a:rPr lang="en-US" sz="1800" baseline="30000"/>
              <a:t>3+</a:t>
            </a:r>
          </a:p>
          <a:p>
            <a:pPr algn="l">
              <a:defRPr/>
            </a:pPr>
            <a:r>
              <a:rPr lang="en-US" sz="1800"/>
              <a:t>Mg</a:t>
            </a:r>
            <a:r>
              <a:rPr lang="en-US" sz="1800" baseline="30000"/>
              <a:t>2+</a:t>
            </a:r>
            <a:endParaRPr lang="en-US" sz="1800"/>
          </a:p>
          <a:p>
            <a:pPr algn="l">
              <a:defRPr/>
            </a:pPr>
            <a:r>
              <a:rPr lang="en-US" sz="1800"/>
              <a:t>Ca</a:t>
            </a:r>
            <a:r>
              <a:rPr lang="en-US" sz="1800" baseline="30000"/>
              <a:t>2+</a:t>
            </a:r>
            <a:endParaRPr lang="en-US" sz="1800"/>
          </a:p>
        </p:txBody>
      </p:sp>
      <p:sp>
        <p:nvSpPr>
          <p:cNvPr id="49191" name="Text Box 39"/>
          <p:cNvSpPr txBox="1">
            <a:spLocks noChangeArrowheads="1"/>
          </p:cNvSpPr>
          <p:nvPr/>
        </p:nvSpPr>
        <p:spPr bwMode="auto">
          <a:xfrm>
            <a:off x="7442734" y="4851396"/>
            <a:ext cx="63713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endParaRPr lang="en-US" sz="1800"/>
          </a:p>
          <a:p>
            <a:pPr algn="l">
              <a:defRPr/>
            </a:pPr>
            <a:r>
              <a:rPr lang="en-US" sz="1800"/>
              <a:t>Al</a:t>
            </a:r>
            <a:r>
              <a:rPr lang="en-US" sz="1800" baseline="30000"/>
              <a:t>3+</a:t>
            </a:r>
            <a:endParaRPr lang="en-US" sz="1800"/>
          </a:p>
          <a:p>
            <a:pPr algn="l">
              <a:defRPr/>
            </a:pPr>
            <a:r>
              <a:rPr lang="en-US" sz="1800"/>
              <a:t>Na</a:t>
            </a:r>
            <a:r>
              <a:rPr lang="en-US" sz="1800" baseline="30000"/>
              <a:t>+</a:t>
            </a:r>
            <a:endParaRPr lang="en-US" sz="1800"/>
          </a:p>
          <a:p>
            <a:pPr algn="l">
              <a:defRPr/>
            </a:pPr>
            <a:r>
              <a:rPr lang="en-US" sz="1800"/>
              <a:t>K</a:t>
            </a:r>
            <a:r>
              <a:rPr lang="en-US" sz="1800" baseline="30000"/>
              <a:t>+</a:t>
            </a:r>
            <a:endParaRPr lang="en-US" sz="1800"/>
          </a:p>
        </p:txBody>
      </p:sp>
      <p:sp>
        <p:nvSpPr>
          <p:cNvPr id="49197" name="Text Box 45"/>
          <p:cNvSpPr txBox="1">
            <a:spLocks noChangeArrowheads="1"/>
          </p:cNvSpPr>
          <p:nvPr/>
        </p:nvSpPr>
        <p:spPr bwMode="auto">
          <a:xfrm>
            <a:off x="8093075" y="5478463"/>
            <a:ext cx="86272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latin typeface="Verdana" charset="0"/>
              </a:rPr>
              <a:t>SiO</a:t>
            </a:r>
            <a:r>
              <a:rPr lang="en-US" sz="1600" baseline="-25000">
                <a:latin typeface="Verdana" charset="0"/>
              </a:rPr>
              <a:t>2</a:t>
            </a:r>
            <a:r>
              <a:rPr lang="en-US" sz="1600">
                <a:latin typeface="Verdana" charset="0"/>
              </a:rPr>
              <a:t>&gt;</a:t>
            </a:r>
          </a:p>
        </p:txBody>
      </p:sp>
      <p:sp>
        <p:nvSpPr>
          <p:cNvPr id="49198" name="Text Box 46"/>
          <p:cNvSpPr txBox="1">
            <a:spLocks noChangeArrowheads="1"/>
          </p:cNvSpPr>
          <p:nvPr/>
        </p:nvSpPr>
        <p:spPr bwMode="auto">
          <a:xfrm>
            <a:off x="8093075" y="1143000"/>
            <a:ext cx="862721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latin typeface="Verdana" charset="0"/>
              </a:rPr>
              <a:t>SiO</a:t>
            </a:r>
            <a:r>
              <a:rPr lang="en-US" sz="1600" baseline="-25000">
                <a:latin typeface="Verdana" charset="0"/>
              </a:rPr>
              <a:t>2</a:t>
            </a:r>
            <a:r>
              <a:rPr lang="en-US" sz="1600">
                <a:latin typeface="Verdana" charset="0"/>
              </a:rPr>
              <a:t>&lt;</a:t>
            </a:r>
          </a:p>
          <a:p>
            <a:pPr algn="l">
              <a:defRPr/>
            </a:pPr>
            <a:endParaRPr lang="en-US" sz="1600">
              <a:latin typeface="Verdana" charset="0"/>
            </a:endParaRPr>
          </a:p>
        </p:txBody>
      </p:sp>
      <p:sp>
        <p:nvSpPr>
          <p:cNvPr id="49200" name="Line 48"/>
          <p:cNvSpPr>
            <a:spLocks noChangeShapeType="1"/>
          </p:cNvSpPr>
          <p:nvPr/>
        </p:nvSpPr>
        <p:spPr bwMode="auto">
          <a:xfrm>
            <a:off x="1600200" y="914400"/>
            <a:ext cx="556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49202" name="Line 50"/>
          <p:cNvSpPr>
            <a:spLocks noChangeShapeType="1"/>
          </p:cNvSpPr>
          <p:nvPr/>
        </p:nvSpPr>
        <p:spPr bwMode="auto">
          <a:xfrm>
            <a:off x="1600200" y="2133600"/>
            <a:ext cx="556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49204" name="Line 52"/>
          <p:cNvSpPr>
            <a:spLocks noChangeShapeType="1"/>
          </p:cNvSpPr>
          <p:nvPr/>
        </p:nvSpPr>
        <p:spPr bwMode="auto">
          <a:xfrm>
            <a:off x="1600200" y="3581400"/>
            <a:ext cx="556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49205" name="Line 53"/>
          <p:cNvSpPr>
            <a:spLocks noChangeShapeType="1"/>
          </p:cNvSpPr>
          <p:nvPr/>
        </p:nvSpPr>
        <p:spPr bwMode="auto">
          <a:xfrm>
            <a:off x="1600200" y="5029200"/>
            <a:ext cx="556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49206" name="Line 54"/>
          <p:cNvSpPr>
            <a:spLocks noChangeShapeType="1"/>
          </p:cNvSpPr>
          <p:nvPr/>
        </p:nvSpPr>
        <p:spPr bwMode="auto">
          <a:xfrm>
            <a:off x="6207125" y="109538"/>
            <a:ext cx="0" cy="651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44" name="Text Box 19"/>
          <p:cNvSpPr txBox="1">
            <a:spLocks noChangeArrowheads="1"/>
          </p:cNvSpPr>
          <p:nvPr/>
        </p:nvSpPr>
        <p:spPr bwMode="auto">
          <a:xfrm>
            <a:off x="6197600" y="63500"/>
            <a:ext cx="11477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000" i="0">
                <a:solidFill>
                  <a:schemeClr val="bg1"/>
                </a:solidFill>
                <a:latin typeface="Arial" charset="0"/>
              </a:rPr>
              <a:t>cargas electricas</a:t>
            </a:r>
          </a:p>
          <a:p>
            <a:pPr algn="l">
              <a:defRPr/>
            </a:pPr>
            <a:r>
              <a:rPr lang="en-US" sz="1000" i="0">
                <a:solidFill>
                  <a:schemeClr val="bg1"/>
                </a:solidFill>
                <a:latin typeface="Arial" charset="0"/>
              </a:rPr>
              <a:t> por cada Si</a:t>
            </a:r>
          </a:p>
        </p:txBody>
      </p:sp>
      <p:sp>
        <p:nvSpPr>
          <p:cNvPr id="45" name="Line 41"/>
          <p:cNvSpPr>
            <a:spLocks noChangeShapeType="1"/>
          </p:cNvSpPr>
          <p:nvPr/>
        </p:nvSpPr>
        <p:spPr bwMode="auto">
          <a:xfrm>
            <a:off x="7645400" y="2065338"/>
            <a:ext cx="0" cy="29638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42" name="Line 41"/>
          <p:cNvSpPr>
            <a:spLocks noChangeShapeType="1"/>
          </p:cNvSpPr>
          <p:nvPr/>
        </p:nvSpPr>
        <p:spPr bwMode="auto">
          <a:xfrm>
            <a:off x="8501063" y="1625600"/>
            <a:ext cx="0" cy="38433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4572000" y="7938"/>
            <a:ext cx="4572000" cy="6858000"/>
          </a:xfrm>
          <a:prstGeom prst="rect">
            <a:avLst/>
          </a:prstGeom>
          <a:gradFill rotWithShape="0">
            <a:gsLst>
              <a:gs pos="0">
                <a:srgbClr val="139B00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latin typeface="Verdana" charset="0"/>
            </a:endParaRPr>
          </a:p>
        </p:txBody>
      </p:sp>
      <p:pic>
        <p:nvPicPr>
          <p:cNvPr id="22530" name="Picture 3" descr="tetraedros_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76200"/>
            <a:ext cx="3009900" cy="670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2784475" y="209550"/>
            <a:ext cx="14970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latin typeface="Verdana" charset="0"/>
              </a:rPr>
              <a:t>Nesosilicatos</a:t>
            </a: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2876550" y="1498600"/>
            <a:ext cx="2305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latin typeface="Verdana" charset="0"/>
              </a:rPr>
              <a:t>Ciclo- y Sorosilicatos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3200400" y="2667000"/>
            <a:ext cx="1331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latin typeface="Verdana" charset="0"/>
              </a:rPr>
              <a:t>Inosilicatos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2952750" y="4114800"/>
            <a:ext cx="1346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latin typeface="Verdana" charset="0"/>
              </a:rPr>
              <a:t>Filosilicatos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2952750" y="5638800"/>
            <a:ext cx="1549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latin typeface="Verdana" charset="0"/>
              </a:rPr>
              <a:t>Tectosilicatos</a:t>
            </a:r>
          </a:p>
        </p:txBody>
      </p:sp>
      <p:sp>
        <p:nvSpPr>
          <p:cNvPr id="50187" name="Text Box 11"/>
          <p:cNvSpPr txBox="1">
            <a:spLocks noChangeArrowheads="1"/>
          </p:cNvSpPr>
          <p:nvPr/>
        </p:nvSpPr>
        <p:spPr bwMode="auto">
          <a:xfrm>
            <a:off x="3505200" y="2362200"/>
            <a:ext cx="7794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latin typeface="Verdana" charset="0"/>
              </a:rPr>
              <a:t>SiO</a:t>
            </a:r>
            <a:r>
              <a:rPr lang="en-US" sz="1600" baseline="-25000">
                <a:latin typeface="Verdana" charset="0"/>
              </a:rPr>
              <a:t>3</a:t>
            </a:r>
            <a:r>
              <a:rPr lang="en-US" sz="1600" baseline="30000">
                <a:latin typeface="Verdana" charset="0"/>
              </a:rPr>
              <a:t>2-</a:t>
            </a:r>
          </a:p>
        </p:txBody>
      </p:sp>
      <p:sp>
        <p:nvSpPr>
          <p:cNvPr id="50207" name="Line 31"/>
          <p:cNvSpPr>
            <a:spLocks noChangeShapeType="1"/>
          </p:cNvSpPr>
          <p:nvPr/>
        </p:nvSpPr>
        <p:spPr bwMode="auto">
          <a:xfrm>
            <a:off x="7162800" y="304800"/>
            <a:ext cx="0" cy="632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50208" name="Line 32"/>
          <p:cNvSpPr>
            <a:spLocks noChangeShapeType="1"/>
          </p:cNvSpPr>
          <p:nvPr/>
        </p:nvSpPr>
        <p:spPr bwMode="auto">
          <a:xfrm>
            <a:off x="8153400" y="228600"/>
            <a:ext cx="0" cy="640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50209" name="Text Box 33"/>
          <p:cNvSpPr txBox="1">
            <a:spLocks noChangeArrowheads="1"/>
          </p:cNvSpPr>
          <p:nvPr/>
        </p:nvSpPr>
        <p:spPr bwMode="auto">
          <a:xfrm>
            <a:off x="7299325" y="455613"/>
            <a:ext cx="793750" cy="175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endParaRPr lang="en-US" sz="1800">
              <a:latin typeface="Verdana" charset="0"/>
            </a:endParaRPr>
          </a:p>
          <a:p>
            <a:pPr algn="l">
              <a:defRPr/>
            </a:pPr>
            <a:r>
              <a:rPr lang="en-US" sz="1800">
                <a:latin typeface="Verdana" charset="0"/>
              </a:rPr>
              <a:t>Fe</a:t>
            </a:r>
            <a:r>
              <a:rPr lang="en-US" sz="1800" baseline="30000">
                <a:latin typeface="Verdana" charset="0"/>
              </a:rPr>
              <a:t>2+</a:t>
            </a:r>
            <a:endParaRPr lang="en-US" sz="1800">
              <a:latin typeface="Verdana" charset="0"/>
            </a:endParaRPr>
          </a:p>
          <a:p>
            <a:pPr algn="l">
              <a:defRPr/>
            </a:pPr>
            <a:r>
              <a:rPr lang="en-US" sz="1800">
                <a:latin typeface="Verdana" charset="0"/>
              </a:rPr>
              <a:t>Fe</a:t>
            </a:r>
            <a:r>
              <a:rPr lang="en-US" sz="1800" baseline="30000">
                <a:latin typeface="Verdana" charset="0"/>
              </a:rPr>
              <a:t>2+</a:t>
            </a:r>
            <a:endParaRPr lang="en-US" sz="1800">
              <a:latin typeface="Verdana" charset="0"/>
            </a:endParaRPr>
          </a:p>
          <a:p>
            <a:pPr algn="l">
              <a:defRPr/>
            </a:pPr>
            <a:r>
              <a:rPr lang="en-US" sz="1800">
                <a:latin typeface="Verdana" charset="0"/>
              </a:rPr>
              <a:t>Mg</a:t>
            </a:r>
            <a:r>
              <a:rPr lang="en-US" sz="1800" baseline="30000">
                <a:latin typeface="Verdana" charset="0"/>
              </a:rPr>
              <a:t>2+</a:t>
            </a:r>
            <a:endParaRPr lang="en-US" sz="1800">
              <a:latin typeface="Verdana" charset="0"/>
            </a:endParaRPr>
          </a:p>
          <a:p>
            <a:pPr algn="l">
              <a:defRPr/>
            </a:pPr>
            <a:endParaRPr lang="en-US" sz="1800">
              <a:latin typeface="Verdana" charset="0"/>
            </a:endParaRPr>
          </a:p>
          <a:p>
            <a:pPr algn="l">
              <a:defRPr/>
            </a:pPr>
            <a:r>
              <a:rPr lang="en-US" sz="1800">
                <a:latin typeface="Verdana" charset="0"/>
              </a:rPr>
              <a:t>Ca</a:t>
            </a:r>
            <a:r>
              <a:rPr lang="en-US" sz="1800" baseline="30000">
                <a:latin typeface="Verdana" charset="0"/>
              </a:rPr>
              <a:t>2+</a:t>
            </a:r>
          </a:p>
        </p:txBody>
      </p:sp>
      <p:sp>
        <p:nvSpPr>
          <p:cNvPr id="50210" name="Text Box 34"/>
          <p:cNvSpPr txBox="1">
            <a:spLocks noChangeArrowheads="1"/>
          </p:cNvSpPr>
          <p:nvPr/>
        </p:nvSpPr>
        <p:spPr bwMode="auto">
          <a:xfrm>
            <a:off x="7315200" y="4938713"/>
            <a:ext cx="6604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endParaRPr lang="en-US" sz="1800">
              <a:latin typeface="Verdana" charset="0"/>
            </a:endParaRPr>
          </a:p>
          <a:p>
            <a:pPr algn="l">
              <a:defRPr/>
            </a:pPr>
            <a:r>
              <a:rPr lang="en-US" sz="1800">
                <a:latin typeface="Verdana" charset="0"/>
              </a:rPr>
              <a:t>Na</a:t>
            </a:r>
            <a:r>
              <a:rPr lang="en-US" sz="1800" baseline="30000">
                <a:latin typeface="Verdana" charset="0"/>
              </a:rPr>
              <a:t>+</a:t>
            </a:r>
          </a:p>
          <a:p>
            <a:pPr algn="l">
              <a:defRPr/>
            </a:pPr>
            <a:r>
              <a:rPr lang="en-US" sz="1800">
                <a:latin typeface="Verdana" charset="0"/>
              </a:rPr>
              <a:t>K</a:t>
            </a:r>
            <a:r>
              <a:rPr lang="en-US" sz="1800" baseline="30000">
                <a:latin typeface="Verdana" charset="0"/>
              </a:rPr>
              <a:t>+</a:t>
            </a:r>
          </a:p>
          <a:p>
            <a:pPr algn="l">
              <a:defRPr/>
            </a:pPr>
            <a:endParaRPr lang="en-US" sz="1800">
              <a:latin typeface="Verdana" charset="0"/>
            </a:endParaRPr>
          </a:p>
        </p:txBody>
      </p:sp>
      <p:sp>
        <p:nvSpPr>
          <p:cNvPr id="50211" name="Line 35"/>
          <p:cNvSpPr>
            <a:spLocks noChangeShapeType="1"/>
          </p:cNvSpPr>
          <p:nvPr/>
        </p:nvSpPr>
        <p:spPr bwMode="auto">
          <a:xfrm>
            <a:off x="7620000" y="23622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50215" name="Line 39"/>
          <p:cNvSpPr>
            <a:spLocks noChangeShapeType="1"/>
          </p:cNvSpPr>
          <p:nvPr/>
        </p:nvSpPr>
        <p:spPr bwMode="auto">
          <a:xfrm>
            <a:off x="1600200" y="914400"/>
            <a:ext cx="292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50216" name="Line 40"/>
          <p:cNvSpPr>
            <a:spLocks noChangeShapeType="1"/>
          </p:cNvSpPr>
          <p:nvPr/>
        </p:nvSpPr>
        <p:spPr bwMode="auto">
          <a:xfrm>
            <a:off x="1600200" y="2133600"/>
            <a:ext cx="556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50217" name="Line 41"/>
          <p:cNvSpPr>
            <a:spLocks noChangeShapeType="1"/>
          </p:cNvSpPr>
          <p:nvPr/>
        </p:nvSpPr>
        <p:spPr bwMode="auto">
          <a:xfrm>
            <a:off x="1600200" y="3581400"/>
            <a:ext cx="556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50218" name="Line 42"/>
          <p:cNvSpPr>
            <a:spLocks noChangeShapeType="1"/>
          </p:cNvSpPr>
          <p:nvPr/>
        </p:nvSpPr>
        <p:spPr bwMode="auto">
          <a:xfrm>
            <a:off x="1600200" y="5029200"/>
            <a:ext cx="556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50221" name="Text Box 45"/>
          <p:cNvSpPr txBox="1">
            <a:spLocks noChangeArrowheads="1"/>
          </p:cNvSpPr>
          <p:nvPr/>
        </p:nvSpPr>
        <p:spPr bwMode="auto">
          <a:xfrm>
            <a:off x="4770438" y="2762250"/>
            <a:ext cx="2365375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000">
                <a:solidFill>
                  <a:srgbClr val="0000FF"/>
                </a:solidFill>
                <a:latin typeface="Verdana" charset="0"/>
              </a:rPr>
              <a:t>anfiboles:</a:t>
            </a:r>
          </a:p>
          <a:p>
            <a:pPr algn="l">
              <a:defRPr/>
            </a:pPr>
            <a:r>
              <a:rPr lang="en-US" sz="1400">
                <a:solidFill>
                  <a:srgbClr val="0000FF"/>
                </a:solidFill>
                <a:latin typeface="Verdana" charset="0"/>
              </a:rPr>
              <a:t>Ca</a:t>
            </a:r>
            <a:r>
              <a:rPr lang="en-US" sz="1400" baseline="-25000">
                <a:solidFill>
                  <a:srgbClr val="0000FF"/>
                </a:solidFill>
                <a:latin typeface="Verdana" charset="0"/>
              </a:rPr>
              <a:t>2</a:t>
            </a:r>
            <a:r>
              <a:rPr lang="en-US" sz="1400">
                <a:solidFill>
                  <a:srgbClr val="0000FF"/>
                </a:solidFill>
                <a:latin typeface="Verdana" charset="0"/>
              </a:rPr>
              <a:t>(Fe,Mg)</a:t>
            </a:r>
            <a:r>
              <a:rPr lang="en-US" sz="1400" baseline="-25000">
                <a:solidFill>
                  <a:srgbClr val="0000FF"/>
                </a:solidFill>
                <a:latin typeface="Verdana" charset="0"/>
              </a:rPr>
              <a:t>5</a:t>
            </a:r>
            <a:r>
              <a:rPr lang="en-US" sz="1400">
                <a:solidFill>
                  <a:srgbClr val="0000FF"/>
                </a:solidFill>
                <a:latin typeface="Verdana" charset="0"/>
              </a:rPr>
              <a:t>Si</a:t>
            </a:r>
            <a:r>
              <a:rPr lang="en-US" sz="1400" baseline="-25000">
                <a:solidFill>
                  <a:srgbClr val="0000FF"/>
                </a:solidFill>
                <a:latin typeface="Verdana" charset="0"/>
              </a:rPr>
              <a:t>8</a:t>
            </a:r>
            <a:r>
              <a:rPr lang="en-US" sz="1400">
                <a:solidFill>
                  <a:srgbClr val="0000FF"/>
                </a:solidFill>
                <a:latin typeface="Verdana" charset="0"/>
              </a:rPr>
              <a:t>O</a:t>
            </a:r>
            <a:r>
              <a:rPr lang="en-US" sz="1400" baseline="-25000">
                <a:solidFill>
                  <a:srgbClr val="0000FF"/>
                </a:solidFill>
                <a:latin typeface="Verdana" charset="0"/>
              </a:rPr>
              <a:t>22</a:t>
            </a:r>
            <a:r>
              <a:rPr lang="en-US" sz="1400">
                <a:solidFill>
                  <a:srgbClr val="0000FF"/>
                </a:solidFill>
                <a:latin typeface="Verdana" charset="0"/>
              </a:rPr>
              <a:t>(OH)</a:t>
            </a:r>
            <a:r>
              <a:rPr lang="en-US" sz="1400" baseline="-25000">
                <a:solidFill>
                  <a:srgbClr val="0000FF"/>
                </a:solidFill>
                <a:latin typeface="Verdana" charset="0"/>
              </a:rPr>
              <a:t>2</a:t>
            </a:r>
          </a:p>
        </p:txBody>
      </p:sp>
      <p:sp>
        <p:nvSpPr>
          <p:cNvPr id="50222" name="Text Box 46"/>
          <p:cNvSpPr txBox="1">
            <a:spLocks noChangeArrowheads="1"/>
          </p:cNvSpPr>
          <p:nvPr/>
        </p:nvSpPr>
        <p:spPr bwMode="auto">
          <a:xfrm>
            <a:off x="4792663" y="2076450"/>
            <a:ext cx="1627187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000">
                <a:solidFill>
                  <a:srgbClr val="0000FF"/>
                </a:solidFill>
                <a:latin typeface="Verdana" charset="0"/>
              </a:rPr>
              <a:t>piroxenos:</a:t>
            </a:r>
          </a:p>
          <a:p>
            <a:pPr algn="l">
              <a:defRPr/>
            </a:pPr>
            <a:r>
              <a:rPr lang="en-US" sz="1400">
                <a:solidFill>
                  <a:srgbClr val="0000FF"/>
                </a:solidFill>
                <a:latin typeface="Verdana" charset="0"/>
              </a:rPr>
              <a:t>(Fe,Mg)SiO</a:t>
            </a:r>
            <a:r>
              <a:rPr lang="en-US" sz="1400" baseline="-25000">
                <a:solidFill>
                  <a:srgbClr val="0000FF"/>
                </a:solidFill>
                <a:latin typeface="Verdana" charset="0"/>
              </a:rPr>
              <a:t>3 </a:t>
            </a:r>
            <a:endParaRPr lang="en-US" sz="2000">
              <a:solidFill>
                <a:srgbClr val="0000FF"/>
              </a:solidFill>
              <a:latin typeface="Verdana" charset="0"/>
            </a:endParaRPr>
          </a:p>
        </p:txBody>
      </p:sp>
      <p:sp>
        <p:nvSpPr>
          <p:cNvPr id="50223" name="Text Box 47"/>
          <p:cNvSpPr txBox="1">
            <a:spLocks noChangeArrowheads="1"/>
          </p:cNvSpPr>
          <p:nvPr/>
        </p:nvSpPr>
        <p:spPr bwMode="auto">
          <a:xfrm>
            <a:off x="4641850" y="73025"/>
            <a:ext cx="24145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000">
                <a:solidFill>
                  <a:srgbClr val="0000FF"/>
                </a:solidFill>
                <a:latin typeface="Verdana" charset="0"/>
              </a:rPr>
              <a:t>olivino:</a:t>
            </a:r>
            <a:r>
              <a:rPr lang="en-US" sz="1400">
                <a:solidFill>
                  <a:srgbClr val="0000FF"/>
                </a:solidFill>
                <a:latin typeface="Verdana" charset="0"/>
              </a:rPr>
              <a:t> (Fe,Mg)</a:t>
            </a:r>
            <a:r>
              <a:rPr lang="en-US" sz="1400" baseline="-25000">
                <a:solidFill>
                  <a:srgbClr val="0000FF"/>
                </a:solidFill>
                <a:latin typeface="Verdana" charset="0"/>
              </a:rPr>
              <a:t>2</a:t>
            </a:r>
            <a:r>
              <a:rPr lang="en-US" sz="1400">
                <a:solidFill>
                  <a:srgbClr val="0000FF"/>
                </a:solidFill>
                <a:latin typeface="Verdana" charset="0"/>
              </a:rPr>
              <a:t>SiO</a:t>
            </a:r>
            <a:r>
              <a:rPr lang="en-US" sz="1400" baseline="-25000">
                <a:solidFill>
                  <a:srgbClr val="0000FF"/>
                </a:solidFill>
                <a:latin typeface="Verdana" charset="0"/>
              </a:rPr>
              <a:t>4 </a:t>
            </a:r>
            <a:endParaRPr lang="en-US" sz="1400">
              <a:solidFill>
                <a:srgbClr val="0000FF"/>
              </a:solidFill>
              <a:latin typeface="Verdana" charset="0"/>
            </a:endParaRPr>
          </a:p>
        </p:txBody>
      </p:sp>
      <p:sp>
        <p:nvSpPr>
          <p:cNvPr id="50225" name="Text Box 49"/>
          <p:cNvSpPr txBox="1">
            <a:spLocks noChangeArrowheads="1"/>
          </p:cNvSpPr>
          <p:nvPr/>
        </p:nvSpPr>
        <p:spPr bwMode="auto">
          <a:xfrm>
            <a:off x="4732338" y="3611563"/>
            <a:ext cx="2416175" cy="140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000">
                <a:solidFill>
                  <a:srgbClr val="0000FF"/>
                </a:solidFill>
                <a:latin typeface="Verdana" charset="0"/>
              </a:rPr>
              <a:t>micas:</a:t>
            </a:r>
          </a:p>
          <a:p>
            <a:pPr algn="l">
              <a:defRPr/>
            </a:pPr>
            <a:r>
              <a:rPr lang="en-US" sz="1400">
                <a:solidFill>
                  <a:srgbClr val="0000FF"/>
                </a:solidFill>
                <a:latin typeface="Verdana" charset="0"/>
              </a:rPr>
              <a:t>K(Mg, Fe)</a:t>
            </a:r>
            <a:r>
              <a:rPr lang="en-US" sz="1400" baseline="-25000">
                <a:solidFill>
                  <a:srgbClr val="0000FF"/>
                </a:solidFill>
                <a:latin typeface="Verdana" charset="0"/>
              </a:rPr>
              <a:t>3</a:t>
            </a:r>
            <a:r>
              <a:rPr lang="en-US" sz="1400">
                <a:solidFill>
                  <a:srgbClr val="0000FF"/>
                </a:solidFill>
                <a:latin typeface="Verdana" charset="0"/>
              </a:rPr>
              <a:t>AlSi</a:t>
            </a:r>
            <a:r>
              <a:rPr lang="en-US" sz="1400" baseline="-25000">
                <a:solidFill>
                  <a:srgbClr val="0000FF"/>
                </a:solidFill>
                <a:latin typeface="Verdana" charset="0"/>
              </a:rPr>
              <a:t>3</a:t>
            </a:r>
            <a:r>
              <a:rPr lang="en-US" sz="1400">
                <a:solidFill>
                  <a:srgbClr val="0000FF"/>
                </a:solidFill>
                <a:latin typeface="Verdana" charset="0"/>
              </a:rPr>
              <a:t>O</a:t>
            </a:r>
            <a:r>
              <a:rPr lang="en-US" sz="1400" baseline="-25000">
                <a:solidFill>
                  <a:srgbClr val="0000FF"/>
                </a:solidFill>
                <a:latin typeface="Verdana" charset="0"/>
              </a:rPr>
              <a:t>10</a:t>
            </a:r>
            <a:r>
              <a:rPr lang="en-US" sz="1400">
                <a:solidFill>
                  <a:srgbClr val="0000FF"/>
                </a:solidFill>
                <a:latin typeface="Verdana" charset="0"/>
              </a:rPr>
              <a:t>(OH)</a:t>
            </a:r>
            <a:r>
              <a:rPr lang="en-US" sz="1400" baseline="-25000">
                <a:solidFill>
                  <a:srgbClr val="0000FF"/>
                </a:solidFill>
                <a:latin typeface="Verdana" charset="0"/>
              </a:rPr>
              <a:t>2</a:t>
            </a:r>
          </a:p>
          <a:p>
            <a:pPr algn="l">
              <a:defRPr/>
            </a:pPr>
            <a:r>
              <a:rPr lang="en-US" sz="1400">
                <a:solidFill>
                  <a:srgbClr val="0000FF"/>
                </a:solidFill>
                <a:latin typeface="Verdana" charset="0"/>
              </a:rPr>
              <a:t>    biotita</a:t>
            </a:r>
          </a:p>
          <a:p>
            <a:pPr algn="l">
              <a:defRPr/>
            </a:pPr>
            <a:endParaRPr lang="en-US" sz="1400" baseline="-25000">
              <a:solidFill>
                <a:srgbClr val="0000FF"/>
              </a:solidFill>
              <a:latin typeface="Verdana" charset="0"/>
            </a:endParaRPr>
          </a:p>
          <a:p>
            <a:pPr algn="l">
              <a:defRPr/>
            </a:pPr>
            <a:r>
              <a:rPr lang="en-US" sz="1400">
                <a:solidFill>
                  <a:srgbClr val="0000FF"/>
                </a:solidFill>
                <a:latin typeface="Verdana" charset="0"/>
              </a:rPr>
              <a:t>KAl</a:t>
            </a:r>
            <a:r>
              <a:rPr lang="en-US" sz="1400" baseline="-25000">
                <a:solidFill>
                  <a:srgbClr val="0000FF"/>
                </a:solidFill>
                <a:latin typeface="Verdana" charset="0"/>
              </a:rPr>
              <a:t>3</a:t>
            </a:r>
            <a:r>
              <a:rPr lang="en-US" sz="1400">
                <a:solidFill>
                  <a:srgbClr val="0000FF"/>
                </a:solidFill>
                <a:latin typeface="Verdana" charset="0"/>
              </a:rPr>
              <a:t>Si</a:t>
            </a:r>
            <a:r>
              <a:rPr lang="en-US" sz="1400" baseline="-25000">
                <a:solidFill>
                  <a:srgbClr val="0000FF"/>
                </a:solidFill>
                <a:latin typeface="Verdana" charset="0"/>
              </a:rPr>
              <a:t>3</a:t>
            </a:r>
            <a:r>
              <a:rPr lang="en-US" sz="1400">
                <a:solidFill>
                  <a:srgbClr val="0000FF"/>
                </a:solidFill>
                <a:latin typeface="Verdana" charset="0"/>
              </a:rPr>
              <a:t>O</a:t>
            </a:r>
            <a:r>
              <a:rPr lang="en-US" sz="1400" baseline="-25000">
                <a:solidFill>
                  <a:srgbClr val="0000FF"/>
                </a:solidFill>
                <a:latin typeface="Verdana" charset="0"/>
              </a:rPr>
              <a:t>10</a:t>
            </a:r>
            <a:r>
              <a:rPr lang="en-US" sz="1400">
                <a:solidFill>
                  <a:srgbClr val="0000FF"/>
                </a:solidFill>
                <a:latin typeface="Verdana" charset="0"/>
              </a:rPr>
              <a:t>(OH)</a:t>
            </a:r>
            <a:r>
              <a:rPr lang="en-US" sz="1400" baseline="-25000">
                <a:solidFill>
                  <a:srgbClr val="0000FF"/>
                </a:solidFill>
                <a:latin typeface="Verdana" charset="0"/>
              </a:rPr>
              <a:t>2</a:t>
            </a:r>
          </a:p>
          <a:p>
            <a:pPr algn="l">
              <a:defRPr/>
            </a:pPr>
            <a:r>
              <a:rPr lang="en-US" sz="1400">
                <a:solidFill>
                  <a:srgbClr val="0000FF"/>
                </a:solidFill>
                <a:latin typeface="Verdana" charset="0"/>
              </a:rPr>
              <a:t>   moscovita</a:t>
            </a:r>
          </a:p>
        </p:txBody>
      </p:sp>
      <p:sp>
        <p:nvSpPr>
          <p:cNvPr id="50226" name="Text Box 50"/>
          <p:cNvSpPr txBox="1">
            <a:spLocks noChangeArrowheads="1"/>
          </p:cNvSpPr>
          <p:nvPr/>
        </p:nvSpPr>
        <p:spPr bwMode="auto">
          <a:xfrm>
            <a:off x="4881563" y="6291263"/>
            <a:ext cx="16764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000">
                <a:solidFill>
                  <a:srgbClr val="0000FF"/>
                </a:solidFill>
                <a:latin typeface="Verdana" charset="0"/>
              </a:rPr>
              <a:t>cuarzo: </a:t>
            </a:r>
            <a:r>
              <a:rPr lang="en-US" sz="1400">
                <a:solidFill>
                  <a:srgbClr val="0000FF"/>
                </a:solidFill>
                <a:latin typeface="Verdana" charset="0"/>
              </a:rPr>
              <a:t>SiO</a:t>
            </a:r>
            <a:r>
              <a:rPr lang="en-US" sz="1400" baseline="-25000">
                <a:solidFill>
                  <a:srgbClr val="0000FF"/>
                </a:solidFill>
                <a:latin typeface="Verdana" charset="0"/>
              </a:rPr>
              <a:t>2</a:t>
            </a:r>
          </a:p>
        </p:txBody>
      </p:sp>
      <p:sp>
        <p:nvSpPr>
          <p:cNvPr id="50227" name="Line 51"/>
          <p:cNvSpPr>
            <a:spLocks noChangeShapeType="1"/>
          </p:cNvSpPr>
          <p:nvPr/>
        </p:nvSpPr>
        <p:spPr bwMode="auto">
          <a:xfrm>
            <a:off x="8534400" y="1270000"/>
            <a:ext cx="0" cy="40719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50228" name="Text Box 52"/>
          <p:cNvSpPr txBox="1">
            <a:spLocks noChangeArrowheads="1"/>
          </p:cNvSpPr>
          <p:nvPr/>
        </p:nvSpPr>
        <p:spPr bwMode="auto">
          <a:xfrm>
            <a:off x="8075613" y="5351463"/>
            <a:ext cx="116046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>
                <a:latin typeface="Verdana" charset="0"/>
              </a:rPr>
              <a:t>minerales</a:t>
            </a:r>
          </a:p>
          <a:p>
            <a:pPr algn="ctr">
              <a:defRPr/>
            </a:pPr>
            <a:r>
              <a:rPr lang="en-US" sz="1200">
                <a:latin typeface="Verdana" charset="0"/>
              </a:rPr>
              <a:t>felsicos</a:t>
            </a:r>
          </a:p>
          <a:p>
            <a:pPr algn="l">
              <a:defRPr/>
            </a:pPr>
            <a:r>
              <a:rPr lang="en-US" sz="1600">
                <a:latin typeface="Verdana" charset="0"/>
              </a:rPr>
              <a:t>70%SiO</a:t>
            </a:r>
            <a:r>
              <a:rPr lang="en-US" sz="1600" baseline="-25000">
                <a:latin typeface="Verdana" charset="0"/>
              </a:rPr>
              <a:t>2</a:t>
            </a:r>
            <a:endParaRPr lang="en-US" sz="1600">
              <a:latin typeface="Verdana" charset="0"/>
            </a:endParaRPr>
          </a:p>
        </p:txBody>
      </p:sp>
      <p:sp>
        <p:nvSpPr>
          <p:cNvPr id="50229" name="Text Box 53"/>
          <p:cNvSpPr txBox="1">
            <a:spLocks noChangeArrowheads="1"/>
          </p:cNvSpPr>
          <p:nvPr/>
        </p:nvSpPr>
        <p:spPr bwMode="auto">
          <a:xfrm>
            <a:off x="8075613" y="482600"/>
            <a:ext cx="116046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>
                <a:latin typeface="Verdana" charset="0"/>
              </a:rPr>
              <a:t>minerales</a:t>
            </a:r>
          </a:p>
          <a:p>
            <a:pPr algn="ctr">
              <a:defRPr/>
            </a:pPr>
            <a:r>
              <a:rPr lang="en-US" sz="1200">
                <a:latin typeface="Verdana" charset="0"/>
              </a:rPr>
              <a:t>maficos</a:t>
            </a:r>
          </a:p>
          <a:p>
            <a:pPr algn="l">
              <a:defRPr/>
            </a:pPr>
            <a:r>
              <a:rPr lang="en-US" sz="1600">
                <a:latin typeface="Verdana" charset="0"/>
              </a:rPr>
              <a:t>40%SiO</a:t>
            </a:r>
            <a:r>
              <a:rPr lang="en-US" sz="1600" baseline="-25000">
                <a:latin typeface="Verdana" charset="0"/>
              </a:rPr>
              <a:t>2</a:t>
            </a:r>
            <a:endParaRPr lang="en-US" sz="1600">
              <a:latin typeface="Verdana" charset="0"/>
            </a:endParaRPr>
          </a:p>
        </p:txBody>
      </p:sp>
      <p:sp>
        <p:nvSpPr>
          <p:cNvPr id="27" name="Text Box 47"/>
          <p:cNvSpPr txBox="1">
            <a:spLocks noChangeArrowheads="1"/>
          </p:cNvSpPr>
          <p:nvPr/>
        </p:nvSpPr>
        <p:spPr bwMode="auto">
          <a:xfrm>
            <a:off x="4583113" y="471488"/>
            <a:ext cx="265588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000">
                <a:solidFill>
                  <a:srgbClr val="0000FF"/>
                </a:solidFill>
                <a:latin typeface="Verdana" charset="0"/>
              </a:rPr>
              <a:t>granate: </a:t>
            </a:r>
            <a:r>
              <a:rPr lang="en-US" sz="1400">
                <a:solidFill>
                  <a:srgbClr val="0000FF"/>
                </a:solidFill>
                <a:latin typeface="Verdana" charset="0"/>
              </a:rPr>
              <a:t>Fe</a:t>
            </a:r>
            <a:r>
              <a:rPr lang="en-US" sz="1400" baseline="-25000">
                <a:solidFill>
                  <a:srgbClr val="0000FF"/>
                </a:solidFill>
                <a:latin typeface="Verdana" charset="0"/>
              </a:rPr>
              <a:t>3 </a:t>
            </a:r>
            <a:r>
              <a:rPr lang="en-US" sz="1400">
                <a:solidFill>
                  <a:srgbClr val="0000FF"/>
                </a:solidFill>
                <a:latin typeface="Verdana" charset="0"/>
              </a:rPr>
              <a:t>Al</a:t>
            </a:r>
            <a:r>
              <a:rPr lang="en-US" sz="1400" baseline="-25000">
                <a:solidFill>
                  <a:srgbClr val="0000FF"/>
                </a:solidFill>
                <a:latin typeface="Verdana" charset="0"/>
              </a:rPr>
              <a:t>2</a:t>
            </a:r>
            <a:r>
              <a:rPr lang="en-US" sz="1400">
                <a:solidFill>
                  <a:srgbClr val="0000FF"/>
                </a:solidFill>
                <a:latin typeface="Verdana" charset="0"/>
              </a:rPr>
              <a:t>(SiO</a:t>
            </a:r>
            <a:r>
              <a:rPr lang="en-US" sz="1400" baseline="-25000">
                <a:solidFill>
                  <a:srgbClr val="0000FF"/>
                </a:solidFill>
                <a:latin typeface="Verdana" charset="0"/>
              </a:rPr>
              <a:t>4</a:t>
            </a:r>
            <a:r>
              <a:rPr lang="en-US" sz="1400">
                <a:solidFill>
                  <a:srgbClr val="0000FF"/>
                </a:solidFill>
                <a:latin typeface="Verdana" charset="0"/>
              </a:rPr>
              <a:t>)</a:t>
            </a:r>
            <a:r>
              <a:rPr lang="en-US" sz="1400" baseline="-25000">
                <a:solidFill>
                  <a:srgbClr val="0000FF"/>
                </a:solidFill>
                <a:latin typeface="Verdana" charset="0"/>
              </a:rPr>
              <a:t>3</a:t>
            </a:r>
            <a:endParaRPr lang="en-US" sz="1400">
              <a:solidFill>
                <a:srgbClr val="0000FF"/>
              </a:solidFill>
              <a:latin typeface="Verdana" charset="0"/>
            </a:endParaRPr>
          </a:p>
        </p:txBody>
      </p:sp>
      <p:sp>
        <p:nvSpPr>
          <p:cNvPr id="28" name="Text Box 50"/>
          <p:cNvSpPr txBox="1">
            <a:spLocks noChangeArrowheads="1"/>
          </p:cNvSpPr>
          <p:nvPr/>
        </p:nvSpPr>
        <p:spPr bwMode="auto">
          <a:xfrm>
            <a:off x="4770438" y="5046663"/>
            <a:ext cx="2136775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000">
                <a:solidFill>
                  <a:srgbClr val="0000FF"/>
                </a:solidFill>
                <a:latin typeface="Verdana" charset="0"/>
              </a:rPr>
              <a:t>feldespatos:</a:t>
            </a:r>
          </a:p>
          <a:p>
            <a:pPr algn="l">
              <a:defRPr/>
            </a:pPr>
            <a:r>
              <a:rPr lang="en-US" sz="1400">
                <a:solidFill>
                  <a:srgbClr val="0000FF"/>
                </a:solidFill>
                <a:latin typeface="Verdana" charset="0"/>
              </a:rPr>
              <a:t> NaAlSi</a:t>
            </a:r>
            <a:r>
              <a:rPr lang="en-US" sz="1400" baseline="-25000">
                <a:solidFill>
                  <a:srgbClr val="0000FF"/>
                </a:solidFill>
                <a:latin typeface="Verdana" charset="0"/>
              </a:rPr>
              <a:t>3</a:t>
            </a:r>
            <a:r>
              <a:rPr lang="en-US" sz="1400">
                <a:solidFill>
                  <a:srgbClr val="0000FF"/>
                </a:solidFill>
                <a:latin typeface="Verdana" charset="0"/>
              </a:rPr>
              <a:t>O</a:t>
            </a:r>
            <a:r>
              <a:rPr lang="en-US" sz="1400" baseline="-25000">
                <a:solidFill>
                  <a:srgbClr val="0000FF"/>
                </a:solidFill>
                <a:latin typeface="Verdana" charset="0"/>
              </a:rPr>
              <a:t>8 </a:t>
            </a:r>
            <a:r>
              <a:rPr lang="en-US" sz="1400">
                <a:solidFill>
                  <a:srgbClr val="0000FF"/>
                </a:solidFill>
                <a:latin typeface="Verdana" charset="0"/>
              </a:rPr>
              <a:t>=albita</a:t>
            </a:r>
          </a:p>
          <a:p>
            <a:pPr algn="l">
              <a:defRPr/>
            </a:pPr>
            <a:r>
              <a:rPr lang="en-US" sz="1400">
                <a:solidFill>
                  <a:srgbClr val="0000FF"/>
                </a:solidFill>
                <a:latin typeface="Verdana" charset="0"/>
              </a:rPr>
              <a:t>KAlSi</a:t>
            </a:r>
            <a:r>
              <a:rPr lang="en-US" sz="1400" baseline="-25000">
                <a:solidFill>
                  <a:srgbClr val="0000FF"/>
                </a:solidFill>
                <a:latin typeface="Verdana" charset="0"/>
              </a:rPr>
              <a:t>3</a:t>
            </a:r>
            <a:r>
              <a:rPr lang="en-US" sz="1400">
                <a:solidFill>
                  <a:srgbClr val="0000FF"/>
                </a:solidFill>
                <a:latin typeface="Verdana" charset="0"/>
              </a:rPr>
              <a:t>O</a:t>
            </a:r>
            <a:r>
              <a:rPr lang="en-US" sz="1400" baseline="-25000">
                <a:solidFill>
                  <a:srgbClr val="0000FF"/>
                </a:solidFill>
                <a:latin typeface="Verdana" charset="0"/>
              </a:rPr>
              <a:t>8 </a:t>
            </a:r>
            <a:r>
              <a:rPr lang="en-US" sz="1400">
                <a:solidFill>
                  <a:srgbClr val="0000FF"/>
                </a:solidFill>
                <a:latin typeface="Verdana" charset="0"/>
              </a:rPr>
              <a:t>=ortosa</a:t>
            </a:r>
          </a:p>
          <a:p>
            <a:pPr algn="l">
              <a:defRPr/>
            </a:pPr>
            <a:r>
              <a:rPr lang="en-US" sz="1400">
                <a:solidFill>
                  <a:srgbClr val="0000FF"/>
                </a:solidFill>
                <a:latin typeface="Verdana" charset="0"/>
              </a:rPr>
              <a:t>CaAl</a:t>
            </a:r>
            <a:r>
              <a:rPr lang="en-US" sz="1400" baseline="-25000">
                <a:solidFill>
                  <a:srgbClr val="0000FF"/>
                </a:solidFill>
                <a:latin typeface="Verdana" charset="0"/>
              </a:rPr>
              <a:t>2</a:t>
            </a:r>
            <a:r>
              <a:rPr lang="en-US" sz="1400">
                <a:solidFill>
                  <a:srgbClr val="0000FF"/>
                </a:solidFill>
                <a:latin typeface="Verdana" charset="0"/>
              </a:rPr>
              <a:t>Si</a:t>
            </a:r>
            <a:r>
              <a:rPr lang="en-US" sz="1400" baseline="-25000">
                <a:solidFill>
                  <a:srgbClr val="0000FF"/>
                </a:solidFill>
                <a:latin typeface="Verdana" charset="0"/>
              </a:rPr>
              <a:t>2</a:t>
            </a:r>
            <a:r>
              <a:rPr lang="en-US" sz="1400">
                <a:solidFill>
                  <a:srgbClr val="0000FF"/>
                </a:solidFill>
                <a:latin typeface="Verdana" charset="0"/>
              </a:rPr>
              <a:t>O</a:t>
            </a:r>
            <a:r>
              <a:rPr lang="en-US" sz="1400" baseline="-25000">
                <a:solidFill>
                  <a:srgbClr val="0000FF"/>
                </a:solidFill>
                <a:latin typeface="Verdana" charset="0"/>
              </a:rPr>
              <a:t>8 </a:t>
            </a:r>
            <a:r>
              <a:rPr lang="en-US" sz="1400">
                <a:solidFill>
                  <a:srgbClr val="0000FF"/>
                </a:solidFill>
                <a:latin typeface="Verdana" charset="0"/>
              </a:rPr>
              <a:t>=anortita</a:t>
            </a:r>
          </a:p>
        </p:txBody>
      </p:sp>
    </p:spTree>
    <p:extLst>
      <p:ext uri="{BB962C8B-B14F-4D97-AF65-F5344CB8AC3E}">
        <p14:creationId xmlns:p14="http://schemas.microsoft.com/office/powerpoint/2010/main" val="1985320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ción en blanco">
  <a:themeElements>
    <a:clrScheme name="Presentación 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ción 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7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74" charset="0"/>
          </a:defRPr>
        </a:defPPr>
      </a:lstStyle>
    </a:lnDef>
  </a:objectDefaults>
  <a:extraClrSchemeLst>
    <a:extraClrScheme>
      <a:clrScheme name="Presentación 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1709</TotalTime>
  <Words>869</Words>
  <Application>Microsoft Macintosh PowerPoint</Application>
  <PresentationFormat>Presentación en pantalla (4:3)</PresentationFormat>
  <Paragraphs>263</Paragraphs>
  <Slides>31</Slides>
  <Notes>23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2" baseType="lpstr">
      <vt:lpstr>Presentación en blanco</vt:lpstr>
      <vt:lpstr>minerales y rocas ígneas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Rocas Igneas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Universidad de Granada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Domingo Aerden</dc:creator>
  <cp:lastModifiedBy>Domingo</cp:lastModifiedBy>
  <cp:revision>153</cp:revision>
  <dcterms:created xsi:type="dcterms:W3CDTF">2005-10-26T11:18:56Z</dcterms:created>
  <dcterms:modified xsi:type="dcterms:W3CDTF">2023-10-02T10:01:21Z</dcterms:modified>
</cp:coreProperties>
</file>