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emf" ContentType="image/x-em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6"/>
  </p:notesMasterIdLst>
  <p:sldIdLst>
    <p:sldId id="308" r:id="rId2"/>
    <p:sldId id="326" r:id="rId3"/>
    <p:sldId id="300" r:id="rId4"/>
    <p:sldId id="324" r:id="rId5"/>
    <p:sldId id="283" r:id="rId6"/>
    <p:sldId id="317" r:id="rId7"/>
    <p:sldId id="327" r:id="rId8"/>
    <p:sldId id="310" r:id="rId9"/>
    <p:sldId id="311" r:id="rId10"/>
    <p:sldId id="312" r:id="rId11"/>
    <p:sldId id="260" r:id="rId12"/>
    <p:sldId id="299" r:id="rId13"/>
    <p:sldId id="328" r:id="rId14"/>
    <p:sldId id="288" r:id="rId15"/>
    <p:sldId id="321" r:id="rId16"/>
    <p:sldId id="306" r:id="rId17"/>
    <p:sldId id="290" r:id="rId18"/>
    <p:sldId id="285" r:id="rId19"/>
    <p:sldId id="305" r:id="rId20"/>
    <p:sldId id="267" r:id="rId21"/>
    <p:sldId id="320" r:id="rId22"/>
    <p:sldId id="286" r:id="rId23"/>
    <p:sldId id="318" r:id="rId24"/>
    <p:sldId id="323" r:id="rId25"/>
  </p:sldIdLst>
  <p:sldSz cx="9144000" cy="6858000" type="screen4x3"/>
  <p:notesSz cx="6858000" cy="9144000"/>
  <p:defaultTextStyle>
    <a:defPPr>
      <a:defRPr lang="es-ES_tradnl"/>
    </a:defPPr>
    <a:lvl1pPr algn="l" rtl="0" eaLnBrk="0" fontAlgn="base" hangingPunct="0">
      <a:spcBef>
        <a:spcPct val="0"/>
      </a:spcBef>
      <a:spcAft>
        <a:spcPct val="0"/>
      </a:spcAft>
      <a:defRPr sz="1200" i="1"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1200" i="1"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1200" i="1"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1200" i="1"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1200" i="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i="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i="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i="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i="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7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FF06"/>
    <a:srgbClr val="FC02FF"/>
    <a:srgbClr val="000000"/>
    <a:srgbClr val="9BCF9A"/>
    <a:srgbClr val="FFF193"/>
    <a:srgbClr val="491973"/>
    <a:srgbClr val="660C64"/>
    <a:srgbClr val="2FA937"/>
    <a:srgbClr val="ACD3F2"/>
    <a:srgbClr val="F57D1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8"/>
    <p:restoredTop sz="94666"/>
  </p:normalViewPr>
  <p:slideViewPr>
    <p:cSldViewPr snapToGrid="0">
      <p:cViewPr varScale="1">
        <p:scale>
          <a:sx n="206" d="100"/>
          <a:sy n="206" d="100"/>
        </p:scale>
        <p:origin x="-2512" y="-104"/>
      </p:cViewPr>
      <p:guideLst>
        <p:guide orient="horz" pos="2160"/>
        <p:guide pos="27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png"/><Relationship Id="rId2"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i="0">
                <a:latin typeface="Times"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i="0">
                <a:latin typeface="Times" charset="0"/>
              </a:defRPr>
            </a:lvl1pPr>
          </a:lstStyle>
          <a:p>
            <a:pPr>
              <a:defRPr/>
            </a:pPr>
            <a:fld id="{371D8914-43FC-7740-B90D-13A4D7D03918}" type="datetime1">
              <a:rPr lang="en-US"/>
              <a:pPr>
                <a:defRPr/>
              </a:pPr>
              <a:t>10/1/21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s-ES_tradnl" noProof="0"/>
              <a:t>Click to edit Master text styles</a:t>
            </a:r>
          </a:p>
          <a:p>
            <a:pPr lvl="1"/>
            <a:r>
              <a:rPr lang="es-ES_tradnl" noProof="0"/>
              <a:t>Second level</a:t>
            </a:r>
          </a:p>
          <a:p>
            <a:pPr lvl="2"/>
            <a:r>
              <a:rPr lang="es-ES_tradnl" noProof="0"/>
              <a:t>Third level</a:t>
            </a:r>
          </a:p>
          <a:p>
            <a:pPr lvl="3"/>
            <a:r>
              <a:rPr lang="es-ES_tradnl" noProof="0"/>
              <a:t>Fourth level</a:t>
            </a:r>
          </a:p>
          <a:p>
            <a:pPr lvl="4"/>
            <a:r>
              <a:rPr lang="es-ES_tradnl"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i="0">
                <a:latin typeface="Times"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i="0">
                <a:latin typeface="Times" charset="0"/>
              </a:defRPr>
            </a:lvl1pPr>
          </a:lstStyle>
          <a:p>
            <a:pPr>
              <a:defRPr/>
            </a:pPr>
            <a:fld id="{1545E6FF-3260-784B-A4E9-6551ABD3780C}" type="slidenum">
              <a:rPr lang="en-US"/>
              <a:pPr>
                <a:defRPr/>
              </a:pPr>
              <a:t>‹Nr.›</a:t>
            </a:fld>
            <a:endParaRPr lang="en-US"/>
          </a:p>
        </p:txBody>
      </p:sp>
    </p:spTree>
    <p:extLst>
      <p:ext uri="{BB962C8B-B14F-4D97-AF65-F5344CB8AC3E}">
        <p14:creationId xmlns:p14="http://schemas.microsoft.com/office/powerpoint/2010/main" val="358563032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70" charset="-128"/>
        <a:cs typeface="ＭＳ Ｐゴシック" pitchFamily="70"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70"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70"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70"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7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758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5602"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5058"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16B5F8-95E7-474D-8773-2FD5D4C1B705}" type="slidenum">
              <a:rPr lang="es-ES_tradnl"/>
              <a:pPr>
                <a:defRPr/>
              </a:pPr>
              <a:t>‹Nr.›</a:t>
            </a:fld>
            <a:endParaRPr lang="es-ES_tradnl"/>
          </a:p>
        </p:txBody>
      </p:sp>
    </p:spTree>
    <p:extLst>
      <p:ext uri="{BB962C8B-B14F-4D97-AF65-F5344CB8AC3E}">
        <p14:creationId xmlns:p14="http://schemas.microsoft.com/office/powerpoint/2010/main" val="1583078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81CC95-6C87-4F40-BF06-56C7C96EA724}" type="slidenum">
              <a:rPr lang="es-ES_tradnl"/>
              <a:pPr>
                <a:defRPr/>
              </a:pPr>
              <a:t>‹Nr.›</a:t>
            </a:fld>
            <a:endParaRPr lang="es-ES_tradnl"/>
          </a:p>
        </p:txBody>
      </p:sp>
    </p:spTree>
    <p:extLst>
      <p:ext uri="{BB962C8B-B14F-4D97-AF65-F5344CB8AC3E}">
        <p14:creationId xmlns:p14="http://schemas.microsoft.com/office/powerpoint/2010/main" val="404011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s-ES_tradnl"/>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E4AB94-AED6-4141-833D-E65DBC12B787}" type="slidenum">
              <a:rPr lang="es-ES_tradnl"/>
              <a:pPr>
                <a:defRPr/>
              </a:pPr>
              <a:t>‹Nr.›</a:t>
            </a:fld>
            <a:endParaRPr lang="es-ES_tradnl"/>
          </a:p>
        </p:txBody>
      </p:sp>
    </p:spTree>
    <p:extLst>
      <p:ext uri="{BB962C8B-B14F-4D97-AF65-F5344CB8AC3E}">
        <p14:creationId xmlns:p14="http://schemas.microsoft.com/office/powerpoint/2010/main" val="651771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Content Placeholder 2"/>
          <p:cNvSpPr>
            <a:spLocks noGrp="1"/>
          </p:cNvSpPr>
          <p:nvPr>
            <p:ph idx="1"/>
          </p:nvPr>
        </p:nvSpPr>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74B69A-9945-8848-AD39-E7655DB9E933}" type="slidenum">
              <a:rPr lang="es-ES_tradnl"/>
              <a:pPr>
                <a:defRPr/>
              </a:pPr>
              <a:t>‹Nr.›</a:t>
            </a:fld>
            <a:endParaRPr lang="es-ES_tradnl"/>
          </a:p>
        </p:txBody>
      </p:sp>
    </p:spTree>
    <p:extLst>
      <p:ext uri="{BB962C8B-B14F-4D97-AF65-F5344CB8AC3E}">
        <p14:creationId xmlns:p14="http://schemas.microsoft.com/office/powerpoint/2010/main" val="3058247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826F61-92B3-AD46-AE7F-F99DE6AB9CA3}" type="slidenum">
              <a:rPr lang="es-ES_tradnl"/>
              <a:pPr>
                <a:defRPr/>
              </a:pPr>
              <a:t>‹Nr.›</a:t>
            </a:fld>
            <a:endParaRPr lang="es-ES_tradnl"/>
          </a:p>
        </p:txBody>
      </p:sp>
    </p:spTree>
    <p:extLst>
      <p:ext uri="{BB962C8B-B14F-4D97-AF65-F5344CB8AC3E}">
        <p14:creationId xmlns:p14="http://schemas.microsoft.com/office/powerpoint/2010/main" val="1714513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4920D0-A4BA-CF44-9C39-82F0AF77E166}" type="slidenum">
              <a:rPr lang="es-ES_tradnl"/>
              <a:pPr>
                <a:defRPr/>
              </a:pPr>
              <a:t>‹Nr.›</a:t>
            </a:fld>
            <a:endParaRPr lang="es-ES_tradnl"/>
          </a:p>
        </p:txBody>
      </p:sp>
    </p:spTree>
    <p:extLst>
      <p:ext uri="{BB962C8B-B14F-4D97-AF65-F5344CB8AC3E}">
        <p14:creationId xmlns:p14="http://schemas.microsoft.com/office/powerpoint/2010/main" val="3852712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s-ES_tradnl"/>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65B6F0B-93EE-1348-A842-5F5135FE53B4}" type="slidenum">
              <a:rPr lang="es-ES_tradnl"/>
              <a:pPr>
                <a:defRPr/>
              </a:pPr>
              <a:t>‹Nr.›</a:t>
            </a:fld>
            <a:endParaRPr lang="es-ES_tradnl"/>
          </a:p>
        </p:txBody>
      </p:sp>
    </p:spTree>
    <p:extLst>
      <p:ext uri="{BB962C8B-B14F-4D97-AF65-F5344CB8AC3E}">
        <p14:creationId xmlns:p14="http://schemas.microsoft.com/office/powerpoint/2010/main" val="1598398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373EBC8-E07B-BE41-AC88-2CFE04058AB8}" type="slidenum">
              <a:rPr lang="es-ES_tradnl"/>
              <a:pPr>
                <a:defRPr/>
              </a:pPr>
              <a:t>‹Nr.›</a:t>
            </a:fld>
            <a:endParaRPr lang="es-ES_tradnl"/>
          </a:p>
        </p:txBody>
      </p:sp>
    </p:spTree>
    <p:extLst>
      <p:ext uri="{BB962C8B-B14F-4D97-AF65-F5344CB8AC3E}">
        <p14:creationId xmlns:p14="http://schemas.microsoft.com/office/powerpoint/2010/main" val="3456513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160017F-8216-2240-BFB1-FA61666F052A}" type="slidenum">
              <a:rPr lang="es-ES_tradnl"/>
              <a:pPr>
                <a:defRPr/>
              </a:pPr>
              <a:t>‹Nr.›</a:t>
            </a:fld>
            <a:endParaRPr lang="es-ES_tradnl"/>
          </a:p>
        </p:txBody>
      </p:sp>
    </p:spTree>
    <p:extLst>
      <p:ext uri="{BB962C8B-B14F-4D97-AF65-F5344CB8AC3E}">
        <p14:creationId xmlns:p14="http://schemas.microsoft.com/office/powerpoint/2010/main" val="2833660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D9B195-1BBE-DE4E-8378-D7ED5548C018}" type="slidenum">
              <a:rPr lang="es-ES_tradnl"/>
              <a:pPr>
                <a:defRPr/>
              </a:pPr>
              <a:t>‹Nr.›</a:t>
            </a:fld>
            <a:endParaRPr lang="es-ES_tradnl"/>
          </a:p>
        </p:txBody>
      </p:sp>
    </p:spTree>
    <p:extLst>
      <p:ext uri="{BB962C8B-B14F-4D97-AF65-F5344CB8AC3E}">
        <p14:creationId xmlns:p14="http://schemas.microsoft.com/office/powerpoint/2010/main" val="4160956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2291E7-D483-F647-8AC1-AC90E131EC0A}" type="slidenum">
              <a:rPr lang="es-ES_tradnl"/>
              <a:pPr>
                <a:defRPr/>
              </a:pPr>
              <a:t>‹Nr.›</a:t>
            </a:fld>
            <a:endParaRPr lang="es-ES_tradnl"/>
          </a:p>
        </p:txBody>
      </p:sp>
    </p:spTree>
    <p:extLst>
      <p:ext uri="{BB962C8B-B14F-4D97-AF65-F5344CB8AC3E}">
        <p14:creationId xmlns:p14="http://schemas.microsoft.com/office/powerpoint/2010/main" val="31365006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_tradnl"/>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a:latin typeface="Times"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a:latin typeface="Times"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a:latin typeface="Times" charset="0"/>
              </a:defRPr>
            </a:lvl1pPr>
          </a:lstStyle>
          <a:p>
            <a:pPr>
              <a:defRPr/>
            </a:pPr>
            <a:fld id="{C8E3CD06-2328-E644-8476-8D22A1EF2991}" type="slidenum">
              <a:rPr lang="es-ES_tradnl"/>
              <a:pPr>
                <a:defRPr/>
              </a:pPr>
              <a:t>‹Nr.›</a:t>
            </a:fld>
            <a:endParaRPr lang="es-ES_trad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70" charset="-128"/>
          <a:cs typeface="ＭＳ Ｐゴシック" pitchFamily="70" charset="-128"/>
        </a:defRPr>
      </a:lvl1pPr>
      <a:lvl2pPr algn="ctr" rtl="0" eaLnBrk="0" fontAlgn="base" hangingPunct="0">
        <a:spcBef>
          <a:spcPct val="0"/>
        </a:spcBef>
        <a:spcAft>
          <a:spcPct val="0"/>
        </a:spcAft>
        <a:defRPr sz="4400">
          <a:solidFill>
            <a:schemeClr val="tx2"/>
          </a:solidFill>
          <a:latin typeface="Times" pitchFamily="79" charset="0"/>
          <a:ea typeface="ＭＳ Ｐゴシック" pitchFamily="70" charset="-128"/>
          <a:cs typeface="ＭＳ Ｐゴシック" pitchFamily="70" charset="-128"/>
        </a:defRPr>
      </a:lvl2pPr>
      <a:lvl3pPr algn="ctr" rtl="0" eaLnBrk="0" fontAlgn="base" hangingPunct="0">
        <a:spcBef>
          <a:spcPct val="0"/>
        </a:spcBef>
        <a:spcAft>
          <a:spcPct val="0"/>
        </a:spcAft>
        <a:defRPr sz="4400">
          <a:solidFill>
            <a:schemeClr val="tx2"/>
          </a:solidFill>
          <a:latin typeface="Times" pitchFamily="79" charset="0"/>
          <a:ea typeface="ＭＳ Ｐゴシック" pitchFamily="70" charset="-128"/>
          <a:cs typeface="ＭＳ Ｐゴシック" pitchFamily="70" charset="-128"/>
        </a:defRPr>
      </a:lvl3pPr>
      <a:lvl4pPr algn="ctr" rtl="0" eaLnBrk="0" fontAlgn="base" hangingPunct="0">
        <a:spcBef>
          <a:spcPct val="0"/>
        </a:spcBef>
        <a:spcAft>
          <a:spcPct val="0"/>
        </a:spcAft>
        <a:defRPr sz="4400">
          <a:solidFill>
            <a:schemeClr val="tx2"/>
          </a:solidFill>
          <a:latin typeface="Times" pitchFamily="79" charset="0"/>
          <a:ea typeface="ＭＳ Ｐゴシック" pitchFamily="70" charset="-128"/>
          <a:cs typeface="ＭＳ Ｐゴシック" pitchFamily="70" charset="-128"/>
        </a:defRPr>
      </a:lvl4pPr>
      <a:lvl5pPr algn="ctr" rtl="0" eaLnBrk="0" fontAlgn="base" hangingPunct="0">
        <a:spcBef>
          <a:spcPct val="0"/>
        </a:spcBef>
        <a:spcAft>
          <a:spcPct val="0"/>
        </a:spcAft>
        <a:defRPr sz="4400">
          <a:solidFill>
            <a:schemeClr val="tx2"/>
          </a:solidFill>
          <a:latin typeface="Times" pitchFamily="79" charset="0"/>
          <a:ea typeface="ＭＳ Ｐゴシック" pitchFamily="70" charset="-128"/>
          <a:cs typeface="ＭＳ Ｐゴシック" pitchFamily="70" charset="-128"/>
        </a:defRPr>
      </a:lvl5pPr>
      <a:lvl6pPr marL="457200" algn="ctr" rtl="0" fontAlgn="base">
        <a:spcBef>
          <a:spcPct val="0"/>
        </a:spcBef>
        <a:spcAft>
          <a:spcPct val="0"/>
        </a:spcAft>
        <a:defRPr sz="4400">
          <a:solidFill>
            <a:schemeClr val="tx2"/>
          </a:solidFill>
          <a:latin typeface="Times" pitchFamily="79" charset="0"/>
        </a:defRPr>
      </a:lvl6pPr>
      <a:lvl7pPr marL="914400" algn="ctr" rtl="0" fontAlgn="base">
        <a:spcBef>
          <a:spcPct val="0"/>
        </a:spcBef>
        <a:spcAft>
          <a:spcPct val="0"/>
        </a:spcAft>
        <a:defRPr sz="4400">
          <a:solidFill>
            <a:schemeClr val="tx2"/>
          </a:solidFill>
          <a:latin typeface="Times" pitchFamily="79" charset="0"/>
        </a:defRPr>
      </a:lvl7pPr>
      <a:lvl8pPr marL="1371600" algn="ctr" rtl="0" fontAlgn="base">
        <a:spcBef>
          <a:spcPct val="0"/>
        </a:spcBef>
        <a:spcAft>
          <a:spcPct val="0"/>
        </a:spcAft>
        <a:defRPr sz="4400">
          <a:solidFill>
            <a:schemeClr val="tx2"/>
          </a:solidFill>
          <a:latin typeface="Times" pitchFamily="79" charset="0"/>
        </a:defRPr>
      </a:lvl8pPr>
      <a:lvl9pPr marL="1828800" algn="ctr" rtl="0" fontAlgn="base">
        <a:spcBef>
          <a:spcPct val="0"/>
        </a:spcBef>
        <a:spcAft>
          <a:spcPct val="0"/>
        </a:spcAft>
        <a:defRPr sz="4400">
          <a:solidFill>
            <a:schemeClr val="tx2"/>
          </a:solidFill>
          <a:latin typeface="Times" pitchFamily="7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70" charset="-128"/>
          <a:cs typeface="ＭＳ Ｐゴシック" pitchFamily="7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7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7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7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7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7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7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7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7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6" Type="http://schemas.openxmlformats.org/officeDocument/2006/relationships/image" Target="../media/image2.jpg"/><Relationship Id="rId1" Type="http://schemas.microsoft.com/office/2007/relationships/media" Target="../media/media1.mp4"/><Relationship Id="rId2" Type="http://schemas.openxmlformats.org/officeDocument/2006/relationships/video" Target="../media/media1.mp4"/></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gi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3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Documento_de_Microsoft_Word1.docx"/><Relationship Id="rId5" Type="http://schemas.openxmlformats.org/officeDocument/2006/relationships/image" Target="../media/image44.png"/><Relationship Id="rId6" Type="http://schemas.openxmlformats.org/officeDocument/2006/relationships/oleObject" Target="../embeddings/oleObject2.bin"/><Relationship Id="rId7" Type="http://schemas.openxmlformats.org/officeDocument/2006/relationships/image" Target="../media/image45.e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 Id="rId3"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jpeg"/><Relationship Id="rId8"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subduction_bb_high.mp4"/>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5869" y="4053028"/>
            <a:ext cx="3739963" cy="2804972"/>
          </a:xfrm>
          <a:prstGeom prst="rect">
            <a:avLst/>
          </a:prstGeom>
        </p:spPr>
      </p:pic>
      <p:pic>
        <p:nvPicPr>
          <p:cNvPr id="16" name="Imagen 15" descr="El ciclo de las rocas-01.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2153" y="51315"/>
            <a:ext cx="8137047" cy="4596798"/>
          </a:xfrm>
          <a:prstGeom prst="rect">
            <a:avLst/>
          </a:prstGeom>
        </p:spPr>
      </p:pic>
      <p:cxnSp>
        <p:nvCxnSpPr>
          <p:cNvPr id="17" name="Conector recto de flecha 16"/>
          <p:cNvCxnSpPr/>
          <p:nvPr/>
        </p:nvCxnSpPr>
        <p:spPr>
          <a:xfrm flipH="1">
            <a:off x="1270269" y="4972878"/>
            <a:ext cx="2599532" cy="945322"/>
          </a:xfrm>
          <a:prstGeom prst="straightConnector1">
            <a:avLst/>
          </a:prstGeom>
          <a:ln w="76200" cmpd="sng">
            <a:solidFill>
              <a:srgbClr val="008000"/>
            </a:solidFill>
            <a:tailEnd type="arrow"/>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cxnSp>
        <p:nvCxnSpPr>
          <p:cNvPr id="18" name="Conector recto de flecha 17"/>
          <p:cNvCxnSpPr/>
          <p:nvPr/>
        </p:nvCxnSpPr>
        <p:spPr>
          <a:xfrm>
            <a:off x="3162569" y="6121400"/>
            <a:ext cx="609522" cy="25625"/>
          </a:xfrm>
          <a:prstGeom prst="straightConnector1">
            <a:avLst/>
          </a:prstGeom>
          <a:ln w="76200" cmpd="sng">
            <a:solidFill>
              <a:srgbClr val="FF0000"/>
            </a:solidFill>
            <a:tailEnd type="arrow"/>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cxnSp>
        <p:nvCxnSpPr>
          <p:cNvPr id="19" name="Conector recto de flecha 18"/>
          <p:cNvCxnSpPr/>
          <p:nvPr/>
        </p:nvCxnSpPr>
        <p:spPr>
          <a:xfrm flipV="1">
            <a:off x="3844002" y="5511030"/>
            <a:ext cx="33911" cy="508664"/>
          </a:xfrm>
          <a:prstGeom prst="straightConnector1">
            <a:avLst/>
          </a:prstGeom>
          <a:ln w="76200" cmpd="sng">
            <a:solidFill>
              <a:srgbClr val="FF0000"/>
            </a:solidFill>
            <a:tailEnd type="arrow"/>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cxnSp>
        <p:nvCxnSpPr>
          <p:cNvPr id="20" name="Conector recto de flecha 19"/>
          <p:cNvCxnSpPr/>
          <p:nvPr/>
        </p:nvCxnSpPr>
        <p:spPr>
          <a:xfrm>
            <a:off x="1930669" y="6032500"/>
            <a:ext cx="1130300" cy="76200"/>
          </a:xfrm>
          <a:prstGeom prst="straightConnector1">
            <a:avLst/>
          </a:prstGeom>
          <a:ln w="76200" cmpd="sng">
            <a:solidFill>
              <a:srgbClr val="FC02FF"/>
            </a:solidFill>
            <a:tailEnd type="arrow"/>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cxnSp>
        <p:nvCxnSpPr>
          <p:cNvPr id="22" name="Conector recto de flecha 21"/>
          <p:cNvCxnSpPr/>
          <p:nvPr/>
        </p:nvCxnSpPr>
        <p:spPr>
          <a:xfrm flipH="1" flipV="1">
            <a:off x="3846237" y="4999008"/>
            <a:ext cx="2132" cy="411192"/>
          </a:xfrm>
          <a:prstGeom prst="straightConnector1">
            <a:avLst/>
          </a:prstGeom>
          <a:ln w="76200" cmpd="sng">
            <a:solidFill>
              <a:srgbClr val="008000"/>
            </a:solidFill>
            <a:tailEnd type="arrow"/>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sp>
        <p:nvSpPr>
          <p:cNvPr id="24" name="Text Box 5"/>
          <p:cNvSpPr txBox="1">
            <a:spLocks noChangeArrowheads="1"/>
          </p:cNvSpPr>
          <p:nvPr/>
        </p:nvSpPr>
        <p:spPr bwMode="auto">
          <a:xfrm>
            <a:off x="4433137" y="5186339"/>
            <a:ext cx="4666762" cy="523220"/>
          </a:xfrm>
          <a:prstGeom prst="rect">
            <a:avLst/>
          </a:prstGeom>
          <a:noFill/>
          <a:ln w="19050" cmpd="sng">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b="1" i="0" dirty="0"/>
              <a:t>EL CICLO DE LAS ROCAS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0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repeatCount="indefinite" fill="hold" display="0">
                  <p:stCondLst>
                    <p:cond delay="indefinite"/>
                  </p:stCondLst>
                </p:cTn>
                <p:tgtEl>
                  <p:spTgt spid="1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Trassic flora"/>
          <p:cNvPicPr>
            <a:picLocks noChangeAspect="1" noChangeArrowheads="1"/>
          </p:cNvPicPr>
          <p:nvPr/>
        </p:nvPicPr>
        <p:blipFill>
          <a:blip r:embed="rId2">
            <a:extLst>
              <a:ext uri="{28A0092B-C50C-407E-A947-70E740481C1C}">
                <a14:useLocalDpi xmlns:a14="http://schemas.microsoft.com/office/drawing/2010/main" val="0"/>
              </a:ext>
            </a:extLst>
          </a:blip>
          <a:srcRect l="604" t="723" r="1208" b="1781"/>
          <a:stretch>
            <a:fillRect/>
          </a:stretch>
        </p:blipFill>
        <p:spPr bwMode="auto">
          <a:xfrm>
            <a:off x="80963" y="98425"/>
            <a:ext cx="6684962"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3" descr="Ammonites_in_Jurass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6888" y="1371600"/>
            <a:ext cx="20891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4" descr="Cretaceous_see_lif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063" y="4640263"/>
            <a:ext cx="4367212"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6" descr="Cretaceous_din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8825" y="4589463"/>
            <a:ext cx="4575175"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Text Box 7"/>
          <p:cNvSpPr txBox="1">
            <a:spLocks noChangeArrowheads="1"/>
          </p:cNvSpPr>
          <p:nvPr/>
        </p:nvSpPr>
        <p:spPr bwMode="auto">
          <a:xfrm>
            <a:off x="6935788" y="706438"/>
            <a:ext cx="1946929"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t>JURASICO-CRETACICO</a:t>
            </a:r>
          </a:p>
          <a:p>
            <a:pPr>
              <a:defRPr/>
            </a:pPr>
            <a:r>
              <a:rPr lang="en-US" dirty="0"/>
              <a:t>Era de los reptiles</a:t>
            </a:r>
          </a:p>
        </p:txBody>
      </p:sp>
      <p:sp>
        <p:nvSpPr>
          <p:cNvPr id="99336" name="Text Box 8"/>
          <p:cNvSpPr txBox="1">
            <a:spLocks noChangeArrowheads="1"/>
          </p:cNvSpPr>
          <p:nvPr/>
        </p:nvSpPr>
        <p:spPr bwMode="auto">
          <a:xfrm>
            <a:off x="6951663" y="1358900"/>
            <a:ext cx="8032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amonites</a:t>
            </a:r>
          </a:p>
        </p:txBody>
      </p:sp>
      <p:sp>
        <p:nvSpPr>
          <p:cNvPr id="99337" name="Text Box 9"/>
          <p:cNvSpPr txBox="1">
            <a:spLocks noChangeArrowheads="1"/>
          </p:cNvSpPr>
          <p:nvPr/>
        </p:nvSpPr>
        <p:spPr bwMode="auto">
          <a:xfrm>
            <a:off x="228600" y="4668838"/>
            <a:ext cx="2435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reptiles nadadores y... voladores</a:t>
            </a:r>
          </a:p>
        </p:txBody>
      </p:sp>
      <p:sp>
        <p:nvSpPr>
          <p:cNvPr id="99338" name="Text Box 10"/>
          <p:cNvSpPr txBox="1">
            <a:spLocks noChangeArrowheads="1"/>
          </p:cNvSpPr>
          <p:nvPr/>
        </p:nvSpPr>
        <p:spPr bwMode="auto">
          <a:xfrm>
            <a:off x="4622800" y="6583363"/>
            <a:ext cx="12001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los dinosaurios</a:t>
            </a:r>
          </a:p>
        </p:txBody>
      </p:sp>
      <p:sp>
        <p:nvSpPr>
          <p:cNvPr id="99339" name="Text Box 11"/>
          <p:cNvSpPr txBox="1">
            <a:spLocks noChangeArrowheads="1"/>
          </p:cNvSpPr>
          <p:nvPr/>
        </p:nvSpPr>
        <p:spPr bwMode="auto">
          <a:xfrm>
            <a:off x="3624263" y="123825"/>
            <a:ext cx="8032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coniferas</a:t>
            </a:r>
          </a:p>
        </p:txBody>
      </p:sp>
      <p:grpSp>
        <p:nvGrpSpPr>
          <p:cNvPr id="99340" name="Group 12"/>
          <p:cNvGrpSpPr>
            <a:grpSpLocks/>
          </p:cNvGrpSpPr>
          <p:nvPr/>
        </p:nvGrpSpPr>
        <p:grpSpPr bwMode="auto">
          <a:xfrm>
            <a:off x="2174875" y="457200"/>
            <a:ext cx="4125913" cy="5114925"/>
            <a:chOff x="1370" y="288"/>
            <a:chExt cx="2599" cy="3222"/>
          </a:xfrm>
        </p:grpSpPr>
        <p:pic>
          <p:nvPicPr>
            <p:cNvPr id="32779" name="Picture 6" descr="Archaeopteryx.jpg                                              0003782BMacintosh HD                   BCEA89E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0" y="288"/>
              <a:ext cx="2599" cy="3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0" name="Text Box 5"/>
            <p:cNvSpPr txBox="1">
              <a:spLocks noChangeArrowheads="1"/>
            </p:cNvSpPr>
            <p:nvPr/>
          </p:nvSpPr>
          <p:spPr bwMode="auto">
            <a:xfrm>
              <a:off x="1436" y="3259"/>
              <a:ext cx="247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i="1">
                  <a:solidFill>
                    <a:schemeClr val="tx1"/>
                  </a:solidFill>
                  <a:latin typeface="Arial" charset="0"/>
                  <a:ea typeface="ＭＳ Ｐゴシック" charset="0"/>
                  <a:cs typeface="ＭＳ Ｐゴシック" charset="0"/>
                </a:defRPr>
              </a:lvl1pPr>
              <a:lvl2pPr marL="742950" indent="-285750">
                <a:defRPr sz="1200" i="1">
                  <a:solidFill>
                    <a:schemeClr val="tx1"/>
                  </a:solidFill>
                  <a:latin typeface="Arial" charset="0"/>
                  <a:ea typeface="ＭＳ Ｐゴシック" charset="0"/>
                </a:defRPr>
              </a:lvl2pPr>
              <a:lvl3pPr marL="1143000" indent="-228600">
                <a:defRPr sz="1200" i="1">
                  <a:solidFill>
                    <a:schemeClr val="tx1"/>
                  </a:solidFill>
                  <a:latin typeface="Arial" charset="0"/>
                  <a:ea typeface="ＭＳ Ｐゴシック" charset="0"/>
                </a:defRPr>
              </a:lvl3pPr>
              <a:lvl4pPr marL="1600200" indent="-228600">
                <a:defRPr sz="1200" i="1">
                  <a:solidFill>
                    <a:schemeClr val="tx1"/>
                  </a:solidFill>
                  <a:latin typeface="Arial" charset="0"/>
                  <a:ea typeface="ＭＳ Ｐゴシック" charset="0"/>
                </a:defRPr>
              </a:lvl4pPr>
              <a:lvl5pPr marL="2057400" indent="-228600">
                <a:defRPr sz="1200" i="1">
                  <a:solidFill>
                    <a:schemeClr val="tx1"/>
                  </a:solidFill>
                  <a:latin typeface="Arial" charset="0"/>
                  <a:ea typeface="ＭＳ Ｐゴシック" charset="0"/>
                </a:defRPr>
              </a:lvl5pPr>
              <a:lvl6pPr marL="2514600" indent="-228600" eaLnBrk="0" fontAlgn="base" hangingPunct="0">
                <a:spcBef>
                  <a:spcPct val="0"/>
                </a:spcBef>
                <a:spcAft>
                  <a:spcPct val="0"/>
                </a:spcAft>
                <a:defRPr sz="1200" i="1">
                  <a:solidFill>
                    <a:schemeClr val="tx1"/>
                  </a:solidFill>
                  <a:latin typeface="Arial" charset="0"/>
                  <a:ea typeface="ＭＳ Ｐゴシック" charset="0"/>
                </a:defRPr>
              </a:lvl6pPr>
              <a:lvl7pPr marL="2971800" indent="-228600" eaLnBrk="0" fontAlgn="base" hangingPunct="0">
                <a:spcBef>
                  <a:spcPct val="0"/>
                </a:spcBef>
                <a:spcAft>
                  <a:spcPct val="0"/>
                </a:spcAft>
                <a:defRPr sz="1200" i="1">
                  <a:solidFill>
                    <a:schemeClr val="tx1"/>
                  </a:solidFill>
                  <a:latin typeface="Arial" charset="0"/>
                  <a:ea typeface="ＭＳ Ｐゴシック" charset="0"/>
                </a:defRPr>
              </a:lvl7pPr>
              <a:lvl8pPr marL="3429000" indent="-228600" eaLnBrk="0" fontAlgn="base" hangingPunct="0">
                <a:spcBef>
                  <a:spcPct val="0"/>
                </a:spcBef>
                <a:spcAft>
                  <a:spcPct val="0"/>
                </a:spcAft>
                <a:defRPr sz="1200" i="1">
                  <a:solidFill>
                    <a:schemeClr val="tx1"/>
                  </a:solidFill>
                  <a:latin typeface="Arial" charset="0"/>
                  <a:ea typeface="ＭＳ Ｐゴシック" charset="0"/>
                </a:defRPr>
              </a:lvl8pPr>
              <a:lvl9pPr marL="3886200" indent="-228600" eaLnBrk="0" fontAlgn="base" hangingPunct="0">
                <a:spcBef>
                  <a:spcPct val="0"/>
                </a:spcBef>
                <a:spcAft>
                  <a:spcPct val="0"/>
                </a:spcAft>
                <a:defRPr sz="1200" i="1">
                  <a:solidFill>
                    <a:schemeClr val="tx1"/>
                  </a:solidFill>
                  <a:latin typeface="Arial" charset="0"/>
                  <a:ea typeface="ＭＳ Ｐゴシック" charset="0"/>
                </a:defRPr>
              </a:lvl9pPr>
            </a:lstStyle>
            <a:p>
              <a:r>
                <a:rPr lang="es-ES_tradnl" sz="1400" i="0" dirty="0">
                  <a:solidFill>
                    <a:schemeClr val="bg1"/>
                  </a:solidFill>
                  <a:latin typeface="Verdana" charset="0"/>
                </a:rPr>
                <a:t>ARCHAEOPTERIX (primer ave - </a:t>
              </a:r>
              <a:r>
                <a:rPr lang="es-ES_tradnl" sz="1400" i="0" dirty="0" err="1">
                  <a:solidFill>
                    <a:schemeClr val="bg1"/>
                  </a:solidFill>
                  <a:latin typeface="Verdana" charset="0"/>
                </a:rPr>
                <a:t>Jurasico</a:t>
              </a:r>
              <a:r>
                <a:rPr lang="es-ES_tradnl" sz="1400" i="0" dirty="0">
                  <a:solidFill>
                    <a:schemeClr val="bg1"/>
                  </a:solidFill>
                  <a:latin typeface="Verdana" charset="0"/>
                </a:rPr>
                <a:t>)</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9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5" descr="eocene_fau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75" y="203200"/>
            <a:ext cx="50815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7" descr="Siberian Tundra ice 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0" y="4613275"/>
            <a:ext cx="42862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 Box 8"/>
          <p:cNvSpPr txBox="1">
            <a:spLocks noChangeArrowheads="1"/>
          </p:cNvSpPr>
          <p:nvPr/>
        </p:nvSpPr>
        <p:spPr bwMode="auto">
          <a:xfrm>
            <a:off x="6121400" y="4619625"/>
            <a:ext cx="16748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chemeClr val="bg1"/>
                </a:solidFill>
              </a:rPr>
              <a:t>Pleistoceno (2 - 0 Ma)</a:t>
            </a:r>
          </a:p>
        </p:txBody>
      </p:sp>
      <p:sp>
        <p:nvSpPr>
          <p:cNvPr id="14345" name="Text Box 9"/>
          <p:cNvSpPr txBox="1">
            <a:spLocks noChangeArrowheads="1"/>
          </p:cNvSpPr>
          <p:nvPr/>
        </p:nvSpPr>
        <p:spPr bwMode="auto">
          <a:xfrm>
            <a:off x="288925" y="258763"/>
            <a:ext cx="15732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Eoceno (55 - 34 Ma)</a:t>
            </a:r>
          </a:p>
        </p:txBody>
      </p:sp>
      <p:sp>
        <p:nvSpPr>
          <p:cNvPr id="14346" name="Text Box 10"/>
          <p:cNvSpPr txBox="1">
            <a:spLocks noChangeArrowheads="1"/>
          </p:cNvSpPr>
          <p:nvPr/>
        </p:nvSpPr>
        <p:spPr bwMode="auto">
          <a:xfrm>
            <a:off x="1377950" y="4759325"/>
            <a:ext cx="189019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solidFill>
                  <a:schemeClr val="bg1"/>
                </a:solidFill>
              </a:rPr>
              <a:t>CENOZOICO: 65 - 0 Ma</a:t>
            </a:r>
          </a:p>
          <a:p>
            <a:pPr>
              <a:defRPr/>
            </a:pPr>
            <a:r>
              <a:rPr lang="en-US" dirty="0">
                <a:solidFill>
                  <a:schemeClr val="bg1"/>
                </a:solidFill>
              </a:rPr>
              <a:t>Era de los </a:t>
            </a:r>
            <a:r>
              <a:rPr lang="en-US" dirty="0" err="1">
                <a:solidFill>
                  <a:schemeClr val="bg1"/>
                </a:solidFill>
              </a:rPr>
              <a:t>mamíferos</a:t>
            </a:r>
            <a:endParaRPr lang="en-US" dirty="0">
              <a:solidFill>
                <a:schemeClr val="bg1"/>
              </a:solidFill>
            </a:endParaRPr>
          </a:p>
        </p:txBody>
      </p:sp>
      <p:pic>
        <p:nvPicPr>
          <p:cNvPr id="10" name="Imagen 9"/>
          <p:cNvPicPr>
            <a:picLocks noChangeAspect="1"/>
          </p:cNvPicPr>
          <p:nvPr/>
        </p:nvPicPr>
        <p:blipFill>
          <a:blip r:embed="rId5"/>
          <a:stretch>
            <a:fillRect/>
          </a:stretch>
        </p:blipFill>
        <p:spPr>
          <a:xfrm>
            <a:off x="7613316" y="457200"/>
            <a:ext cx="1403684" cy="4000500"/>
          </a:xfrm>
          <a:prstGeom prst="rect">
            <a:avLst/>
          </a:prstGeom>
        </p:spPr>
      </p:pic>
      <p:sp>
        <p:nvSpPr>
          <p:cNvPr id="3" name="Rectángulo 2"/>
          <p:cNvSpPr/>
          <p:nvPr/>
        </p:nvSpPr>
        <p:spPr>
          <a:xfrm>
            <a:off x="5664200" y="800100"/>
            <a:ext cx="1905000" cy="830997"/>
          </a:xfrm>
          <a:prstGeom prst="rect">
            <a:avLst/>
          </a:prstGeom>
        </p:spPr>
        <p:txBody>
          <a:bodyPr wrap="square">
            <a:spAutoFit/>
          </a:bodyPr>
          <a:lstStyle/>
          <a:p>
            <a:pPr algn="r"/>
            <a:r>
              <a:rPr lang="es-ES_tradnl">
                <a:solidFill>
                  <a:schemeClr val="bg1"/>
                </a:solidFill>
              </a:rPr>
              <a:t>Turkana Boy (9-12 a.)</a:t>
            </a:r>
          </a:p>
          <a:p>
            <a:pPr algn="r"/>
            <a:r>
              <a:rPr lang="es-ES_tradnl">
                <a:solidFill>
                  <a:schemeClr val="bg1"/>
                </a:solidFill>
              </a:rPr>
              <a:t>El esqueleto de Homo Erectus mas antiguo: </a:t>
            </a:r>
          </a:p>
          <a:p>
            <a:pPr algn="r"/>
            <a:r>
              <a:rPr lang="es-ES_tradnl">
                <a:solidFill>
                  <a:schemeClr val="bg1"/>
                </a:solidFill>
              </a:rPr>
              <a:t>1.800.000 a</a:t>
            </a:r>
          </a:p>
        </p:txBody>
      </p:sp>
      <p:pic>
        <p:nvPicPr>
          <p:cNvPr id="12" name="Imagen 11"/>
          <p:cNvPicPr>
            <a:picLocks noChangeAspect="1"/>
          </p:cNvPicPr>
          <p:nvPr/>
        </p:nvPicPr>
        <p:blipFill rotWithShape="1">
          <a:blip r:embed="rId6"/>
          <a:srcRect b="6861"/>
          <a:stretch/>
        </p:blipFill>
        <p:spPr>
          <a:xfrm>
            <a:off x="6052054" y="1612901"/>
            <a:ext cx="1527247" cy="20828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4"/>
          <p:cNvSpPr>
            <a:spLocks noChangeArrowheads="1"/>
          </p:cNvSpPr>
          <p:nvPr/>
        </p:nvSpPr>
        <p:spPr bwMode="auto">
          <a:xfrm>
            <a:off x="228600" y="5576888"/>
            <a:ext cx="883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_tradnl" b="1" i="0">
                <a:solidFill>
                  <a:srgbClr val="FFFFFF"/>
                </a:solidFill>
                <a:latin typeface="Verdana" charset="0"/>
              </a:rPr>
              <a:t>The Chicxulub crater: </a:t>
            </a:r>
            <a:r>
              <a:rPr lang="es-ES_tradnl" i="0">
                <a:solidFill>
                  <a:srgbClr val="FFFFFF"/>
                </a:solidFill>
                <a:latin typeface="Verdana" charset="0"/>
              </a:rPr>
              <a:t>about 200 kilometres across, the Chicxulub crater is buried under almost 1,000 metres of sediments. The formation can only be identified by gravitational and magnetic anomalies caused by rocks of varying density and composition. </a:t>
            </a:r>
            <a:endParaRPr lang="es-ES_tradnl" i="0">
              <a:solidFill>
                <a:srgbClr val="FFFFFF"/>
              </a:solidFill>
              <a:latin typeface="ArialMT" charset="0"/>
            </a:endParaRPr>
          </a:p>
        </p:txBody>
      </p:sp>
      <p:pic>
        <p:nvPicPr>
          <p:cNvPr id="44034" name="Picture 5" descr="QACTU_IMG_ZOOM.jpg                                             0003782BMacintosh HD                   BCEA89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031875"/>
            <a:ext cx="5738813" cy="430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p:cNvGrpSpPr>
            <a:grpSpLocks/>
          </p:cNvGrpSpPr>
          <p:nvPr/>
        </p:nvGrpSpPr>
        <p:grpSpPr bwMode="auto">
          <a:xfrm>
            <a:off x="2362200" y="2022475"/>
            <a:ext cx="3657600" cy="1981200"/>
            <a:chOff x="1488" y="1104"/>
            <a:chExt cx="2304" cy="1248"/>
          </a:xfrm>
        </p:grpSpPr>
        <p:sp>
          <p:nvSpPr>
            <p:cNvPr id="44038" name="Oval 6"/>
            <p:cNvSpPr>
              <a:spLocks noChangeArrowheads="1"/>
            </p:cNvSpPr>
            <p:nvPr/>
          </p:nvSpPr>
          <p:spPr bwMode="auto">
            <a:xfrm>
              <a:off x="1488" y="1104"/>
              <a:ext cx="960" cy="960"/>
            </a:xfrm>
            <a:prstGeom prst="ellipse">
              <a:avLst/>
            </a:prstGeom>
            <a:solidFill>
              <a:srgbClr val="EF1818">
                <a:alpha val="58823"/>
              </a:srgbClr>
            </a:solidFill>
            <a:ln w="3175">
              <a:solidFill>
                <a:schemeClr val="tx1"/>
              </a:solidFill>
              <a:round/>
              <a:headEnd/>
              <a:tailEnd/>
            </a:ln>
          </p:spPr>
          <p:txBody>
            <a:bodyPr wrap="none" anchor="ctr"/>
            <a:lstStyle/>
            <a:p>
              <a:endParaRPr lang="en-US" sz="1600" i="0">
                <a:latin typeface="Helvetica" charset="0"/>
              </a:endParaRPr>
            </a:p>
          </p:txBody>
        </p:sp>
        <p:sp>
          <p:nvSpPr>
            <p:cNvPr id="44039" name="Oval 7"/>
            <p:cNvSpPr>
              <a:spLocks noChangeArrowheads="1"/>
            </p:cNvSpPr>
            <p:nvPr/>
          </p:nvSpPr>
          <p:spPr bwMode="auto">
            <a:xfrm>
              <a:off x="3744" y="2304"/>
              <a:ext cx="48" cy="48"/>
            </a:xfrm>
            <a:prstGeom prst="ellipse">
              <a:avLst/>
            </a:prstGeom>
            <a:solidFill>
              <a:srgbClr val="EF1818">
                <a:alpha val="58823"/>
              </a:srgbClr>
            </a:solidFill>
            <a:ln w="3175">
              <a:solidFill>
                <a:schemeClr val="tx1"/>
              </a:solidFill>
              <a:round/>
              <a:headEnd/>
              <a:tailEnd/>
            </a:ln>
          </p:spPr>
          <p:txBody>
            <a:bodyPr wrap="none" anchor="ctr"/>
            <a:lstStyle/>
            <a:p>
              <a:endParaRPr lang="en-US" sz="1600" i="0">
                <a:latin typeface="Helvetica" charset="0"/>
              </a:endParaRPr>
            </a:p>
          </p:txBody>
        </p:sp>
        <p:sp>
          <p:nvSpPr>
            <p:cNvPr id="44040" name="Line 8"/>
            <p:cNvSpPr>
              <a:spLocks noChangeShapeType="1"/>
            </p:cNvSpPr>
            <p:nvPr/>
          </p:nvSpPr>
          <p:spPr bwMode="auto">
            <a:xfrm>
              <a:off x="1968" y="2064"/>
              <a:ext cx="1776"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_tradnl"/>
            </a:p>
          </p:txBody>
        </p:sp>
        <p:sp>
          <p:nvSpPr>
            <p:cNvPr id="44041" name="Line 9"/>
            <p:cNvSpPr>
              <a:spLocks noChangeShapeType="1"/>
            </p:cNvSpPr>
            <p:nvPr/>
          </p:nvSpPr>
          <p:spPr bwMode="auto">
            <a:xfrm>
              <a:off x="2160" y="1152"/>
              <a:ext cx="1632"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_tradnl"/>
            </a:p>
          </p:txBody>
        </p:sp>
      </p:grpSp>
      <p:pic>
        <p:nvPicPr>
          <p:cNvPr id="44036" name="Picture 11" descr="&#10;deinon.gif                                                     0003782BMacintosh HD                   BCEA89E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927475"/>
            <a:ext cx="229552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4"/>
          <p:cNvSpPr>
            <a:spLocks noChangeArrowheads="1"/>
          </p:cNvSpPr>
          <p:nvPr/>
        </p:nvSpPr>
        <p:spPr bwMode="auto">
          <a:xfrm>
            <a:off x="228600" y="168275"/>
            <a:ext cx="8839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_tradnl" b="1" i="0">
                <a:solidFill>
                  <a:srgbClr val="FFFFFF"/>
                </a:solidFill>
                <a:latin typeface="Verdana" charset="0"/>
              </a:rPr>
              <a:t>Crater de Chicxulub: producido por el impacto de un meteorito con diametro de ca. 10km, hace 65Ma </a:t>
            </a:r>
            <a:r>
              <a:rPr lang="es-ES_tradnl" altLang="ja-JP" b="1" i="0">
                <a:solidFill>
                  <a:srgbClr val="FFFFFF"/>
                </a:solidFill>
                <a:latin typeface="Verdana" charset="0"/>
              </a:rPr>
              <a:t> (limite Cretacico-Paleogeno)</a:t>
            </a:r>
            <a:r>
              <a:rPr lang="es-ES_tradnl" b="1" i="0">
                <a:solidFill>
                  <a:srgbClr val="FFFFFF"/>
                </a:solidFill>
                <a:latin typeface="Verdana" charset="0"/>
              </a:rPr>
              <a:t>. Responsable por lo menos en parte, de la extinci</a:t>
            </a:r>
            <a:r>
              <a:rPr lang="es-ES_tradnl" altLang="ja-JP" b="1" i="0">
                <a:solidFill>
                  <a:srgbClr val="FFFFFF"/>
                </a:solidFill>
              </a:rPr>
              <a:t>ón de los dinosaurios. </a:t>
            </a:r>
            <a:endParaRPr lang="es-ES_tradnl" b="1" i="0">
              <a:solidFill>
                <a:srgbClr val="FFFFFF"/>
              </a:solidFill>
              <a:latin typeface="Verdan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130" name="Picture 2" descr="hiatos discordancias 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1688" y="3094038"/>
            <a:ext cx="4724400"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descr="hiatos discordancias 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7038" y="-31750"/>
            <a:ext cx="4332287" cy="314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4"/>
          <p:cNvSpPr txBox="1">
            <a:spLocks noChangeArrowheads="1"/>
          </p:cNvSpPr>
          <p:nvPr/>
        </p:nvSpPr>
        <p:spPr bwMode="auto">
          <a:xfrm>
            <a:off x="6435725" y="29225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2400" i="0">
              <a:latin typeface="Times" charset="0"/>
            </a:endParaRPr>
          </a:p>
        </p:txBody>
      </p:sp>
      <p:cxnSp>
        <p:nvCxnSpPr>
          <p:cNvPr id="48133" name="Conector recto 2"/>
          <p:cNvCxnSpPr>
            <a:cxnSpLocks noChangeShapeType="1"/>
          </p:cNvCxnSpPr>
          <p:nvPr/>
        </p:nvCxnSpPr>
        <p:spPr bwMode="auto">
          <a:xfrm>
            <a:off x="609600" y="1465263"/>
            <a:ext cx="800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8134" name="Conector recto 6"/>
          <p:cNvCxnSpPr>
            <a:cxnSpLocks noChangeShapeType="1"/>
          </p:cNvCxnSpPr>
          <p:nvPr/>
        </p:nvCxnSpPr>
        <p:spPr bwMode="auto">
          <a:xfrm>
            <a:off x="609600" y="3149600"/>
            <a:ext cx="800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8135" name="Conector recto 7"/>
          <p:cNvCxnSpPr>
            <a:cxnSpLocks noChangeShapeType="1"/>
          </p:cNvCxnSpPr>
          <p:nvPr/>
        </p:nvCxnSpPr>
        <p:spPr bwMode="auto">
          <a:xfrm>
            <a:off x="609600" y="4894263"/>
            <a:ext cx="800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8136" name="Conector recto 8"/>
          <p:cNvCxnSpPr>
            <a:cxnSpLocks noChangeShapeType="1"/>
          </p:cNvCxnSpPr>
          <p:nvPr/>
        </p:nvCxnSpPr>
        <p:spPr bwMode="auto">
          <a:xfrm>
            <a:off x="609600" y="6611938"/>
            <a:ext cx="800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9" name="Text Box 18"/>
          <p:cNvSpPr txBox="1">
            <a:spLocks noChangeArrowheads="1"/>
          </p:cNvSpPr>
          <p:nvPr/>
        </p:nvSpPr>
        <p:spPr bwMode="auto">
          <a:xfrm>
            <a:off x="155109" y="179388"/>
            <a:ext cx="3438991" cy="1077218"/>
          </a:xfrm>
          <a:prstGeom prst="rect">
            <a:avLst/>
          </a:prstGeom>
          <a:noFill/>
          <a:ln w="9525">
            <a:noFill/>
            <a:miter lim="800000"/>
            <a:headEnd/>
            <a:tailEnd/>
          </a:ln>
          <a:effectLst/>
        </p:spPr>
        <p:txBody>
          <a:bodyPr wrap="square">
            <a:spAutoFit/>
          </a:bodyPr>
          <a:lstStyle/>
          <a:p>
            <a:pPr>
              <a:defRPr/>
            </a:pPr>
            <a:r>
              <a:rPr lang="en-US" sz="3200" i="0" dirty="0" err="1">
                <a:solidFill>
                  <a:srgbClr val="FF0000"/>
                </a:solidFill>
                <a:latin typeface="Chalkboard"/>
                <a:cs typeface="Chalkboard"/>
              </a:rPr>
              <a:t>hiatos</a:t>
            </a:r>
            <a:r>
              <a:rPr lang="en-US" sz="3200" i="0" dirty="0">
                <a:solidFill>
                  <a:srgbClr val="FF0000"/>
                </a:solidFill>
                <a:latin typeface="Chalkboard"/>
                <a:cs typeface="Chalkboard"/>
              </a:rPr>
              <a:t> y </a:t>
            </a:r>
            <a:r>
              <a:rPr lang="en-US" sz="3200" i="0" dirty="0" err="1">
                <a:solidFill>
                  <a:srgbClr val="FF0000"/>
                </a:solidFill>
                <a:latin typeface="Chalkboard"/>
                <a:cs typeface="Chalkboard"/>
              </a:rPr>
              <a:t>discordancias</a:t>
            </a:r>
            <a:endParaRPr lang="en-US" sz="3200" i="0" dirty="0">
              <a:solidFill>
                <a:srgbClr val="FF0000"/>
              </a:solidFill>
              <a:latin typeface="Chalkboard"/>
              <a:cs typeface="Chalkboard"/>
            </a:endParaRPr>
          </a:p>
        </p:txBody>
      </p:sp>
      <p:sp>
        <p:nvSpPr>
          <p:cNvPr id="2" name="Flecha derecha 1"/>
          <p:cNvSpPr/>
          <p:nvPr/>
        </p:nvSpPr>
        <p:spPr>
          <a:xfrm>
            <a:off x="2490596" y="3933389"/>
            <a:ext cx="622649" cy="240443"/>
          </a:xfrm>
          <a:prstGeom prst="rightArrow">
            <a:avLst/>
          </a:prstGeom>
          <a:ln w="38100" cmpd="sng">
            <a:solidFill>
              <a:srgbClr val="00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chemeClr val="tx1"/>
              </a:solidFill>
              <a:effectLst/>
              <a:latin typeface="Times" pitchFamily="79" charset="0"/>
            </a:endParaRPr>
          </a:p>
        </p:txBody>
      </p:sp>
      <p:sp>
        <p:nvSpPr>
          <p:cNvPr id="11" name="Flecha derecha 10"/>
          <p:cNvSpPr/>
          <p:nvPr/>
        </p:nvSpPr>
        <p:spPr>
          <a:xfrm rot="10800000">
            <a:off x="6836809" y="3914894"/>
            <a:ext cx="622649" cy="240443"/>
          </a:xfrm>
          <a:prstGeom prst="rightArrow">
            <a:avLst/>
          </a:prstGeom>
          <a:ln w="38100" cmpd="sng">
            <a:solidFill>
              <a:srgbClr val="00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chemeClr val="tx1"/>
              </a:solidFill>
              <a:effectLst/>
              <a:latin typeface="Times" pitchFamily="79" charset="0"/>
            </a:endParaRPr>
          </a:p>
        </p:txBody>
      </p:sp>
      <p:sp>
        <p:nvSpPr>
          <p:cNvPr id="3" name="CuadroTexto 2"/>
          <p:cNvSpPr txBox="1"/>
          <p:nvPr/>
        </p:nvSpPr>
        <p:spPr>
          <a:xfrm>
            <a:off x="7021753" y="3699112"/>
            <a:ext cx="1274419" cy="276999"/>
          </a:xfrm>
          <a:prstGeom prst="rect">
            <a:avLst/>
          </a:prstGeom>
          <a:noFill/>
        </p:spPr>
        <p:txBody>
          <a:bodyPr wrap="none" rtlCol="0">
            <a:spAutoFit/>
          </a:bodyPr>
          <a:lstStyle/>
          <a:p>
            <a:r>
              <a:rPr lang="es-ES"/>
              <a:t>COMPRESIÓN</a:t>
            </a:r>
          </a:p>
        </p:txBody>
      </p:sp>
    </p:spTree>
    <p:extLst>
      <p:ext uri="{BB962C8B-B14F-4D97-AF65-F5344CB8AC3E}">
        <p14:creationId xmlns:p14="http://schemas.microsoft.com/office/powerpoint/2010/main" val="1664062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4" descr="Unconformity Praia de São Torp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2700" y="31750"/>
            <a:ext cx="7162800" cy="674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5"/>
          <p:cNvSpPr txBox="1">
            <a:spLocks noChangeArrowheads="1"/>
          </p:cNvSpPr>
          <p:nvPr/>
        </p:nvSpPr>
        <p:spPr bwMode="auto">
          <a:xfrm>
            <a:off x="1511300" y="2405063"/>
            <a:ext cx="213360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600" i="0">
                <a:latin typeface="Arial"/>
                <a:cs typeface="Arial"/>
              </a:rPr>
              <a:t>pizarras y areniscas del Carbonifero Medio (≈330Ma) :</a:t>
            </a:r>
          </a:p>
        </p:txBody>
      </p:sp>
      <p:sp>
        <p:nvSpPr>
          <p:cNvPr id="49158" name="Text Box 6"/>
          <p:cNvSpPr txBox="1">
            <a:spLocks noChangeArrowheads="1"/>
          </p:cNvSpPr>
          <p:nvPr/>
        </p:nvSpPr>
        <p:spPr bwMode="auto">
          <a:xfrm>
            <a:off x="1747838" y="1287463"/>
            <a:ext cx="23114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600" i="0">
                <a:solidFill>
                  <a:srgbClr val="0000FF"/>
                </a:solidFill>
                <a:latin typeface="Arial"/>
                <a:cs typeface="Arial"/>
              </a:rPr>
              <a:t>Areniscas del Triasico superior (≈230Ma)</a:t>
            </a:r>
          </a:p>
        </p:txBody>
      </p:sp>
      <p:sp>
        <p:nvSpPr>
          <p:cNvPr id="49159" name="Text Box 7"/>
          <p:cNvSpPr txBox="1">
            <a:spLocks noChangeArrowheads="1"/>
          </p:cNvSpPr>
          <p:nvPr/>
        </p:nvSpPr>
        <p:spPr bwMode="auto">
          <a:xfrm>
            <a:off x="4289425" y="5873750"/>
            <a:ext cx="26939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i="0">
                <a:solidFill>
                  <a:schemeClr val="bg1"/>
                </a:solidFill>
              </a:rPr>
              <a:t>Cabo de San Vicente (Portugal)</a:t>
            </a:r>
            <a:endParaRPr lang="en-US" sz="2400" i="0">
              <a:latin typeface="Times" charset="0"/>
            </a:endParaRPr>
          </a:p>
        </p:txBody>
      </p:sp>
      <p:grpSp>
        <p:nvGrpSpPr>
          <p:cNvPr id="3" name="Agrupar 2"/>
          <p:cNvGrpSpPr/>
          <p:nvPr/>
        </p:nvGrpSpPr>
        <p:grpSpPr>
          <a:xfrm>
            <a:off x="0" y="977900"/>
            <a:ext cx="8432800" cy="1081973"/>
            <a:chOff x="0" y="977900"/>
            <a:chExt cx="8432800" cy="1081973"/>
          </a:xfrm>
        </p:grpSpPr>
        <p:sp>
          <p:nvSpPr>
            <p:cNvPr id="6" name="Text Box 18"/>
            <p:cNvSpPr txBox="1">
              <a:spLocks noChangeArrowheads="1"/>
            </p:cNvSpPr>
            <p:nvPr/>
          </p:nvSpPr>
          <p:spPr bwMode="auto">
            <a:xfrm>
              <a:off x="0" y="1665288"/>
              <a:ext cx="1254591" cy="307777"/>
            </a:xfrm>
            <a:prstGeom prst="rect">
              <a:avLst/>
            </a:prstGeom>
            <a:noFill/>
            <a:ln w="9525">
              <a:noFill/>
              <a:miter lim="800000"/>
              <a:headEnd/>
              <a:tailEnd/>
            </a:ln>
            <a:effectLst/>
          </p:spPr>
          <p:txBody>
            <a:bodyPr wrap="square">
              <a:spAutoFit/>
            </a:bodyPr>
            <a:lstStyle/>
            <a:p>
              <a:pPr>
                <a:defRPr/>
              </a:pPr>
              <a:r>
                <a:rPr lang="en-US" sz="1400" i="0" dirty="0" err="1">
                  <a:solidFill>
                    <a:schemeClr val="bg1"/>
                  </a:solidFill>
                  <a:latin typeface="Arial"/>
                  <a:cs typeface="Arial"/>
                </a:rPr>
                <a:t>discordancia </a:t>
              </a:r>
              <a:endParaRPr lang="en-US" sz="1400" i="0" dirty="0">
                <a:solidFill>
                  <a:schemeClr val="bg1"/>
                </a:solidFill>
                <a:latin typeface="Arial"/>
                <a:cs typeface="Arial"/>
              </a:endParaRPr>
            </a:p>
          </p:txBody>
        </p:sp>
        <p:sp>
          <p:nvSpPr>
            <p:cNvPr id="2" name="Forma libre 1"/>
            <p:cNvSpPr/>
            <p:nvPr/>
          </p:nvSpPr>
          <p:spPr>
            <a:xfrm>
              <a:off x="889000" y="977900"/>
              <a:ext cx="7543800" cy="1081973"/>
            </a:xfrm>
            <a:custGeom>
              <a:avLst/>
              <a:gdLst>
                <a:gd name="connsiteX0" fmla="*/ 7543800 w 7543800"/>
                <a:gd name="connsiteY0" fmla="*/ 0 h 1081973"/>
                <a:gd name="connsiteX1" fmla="*/ 6731000 w 7543800"/>
                <a:gd name="connsiteY1" fmla="*/ 254000 h 1081973"/>
                <a:gd name="connsiteX2" fmla="*/ 6057900 w 7543800"/>
                <a:gd name="connsiteY2" fmla="*/ 190500 h 1081973"/>
                <a:gd name="connsiteX3" fmla="*/ 5600700 w 7543800"/>
                <a:gd name="connsiteY3" fmla="*/ 152400 h 1081973"/>
                <a:gd name="connsiteX4" fmla="*/ 4927600 w 7543800"/>
                <a:gd name="connsiteY4" fmla="*/ 444500 h 1081973"/>
                <a:gd name="connsiteX5" fmla="*/ 4165600 w 7543800"/>
                <a:gd name="connsiteY5" fmla="*/ 736600 h 1081973"/>
                <a:gd name="connsiteX6" fmla="*/ 3721100 w 7543800"/>
                <a:gd name="connsiteY6" fmla="*/ 927100 h 1081973"/>
                <a:gd name="connsiteX7" fmla="*/ 3060700 w 7543800"/>
                <a:gd name="connsiteY7" fmla="*/ 1066800 h 1081973"/>
                <a:gd name="connsiteX8" fmla="*/ 1727200 w 7543800"/>
                <a:gd name="connsiteY8" fmla="*/ 1066800 h 1081973"/>
                <a:gd name="connsiteX9" fmla="*/ 774700 w 7543800"/>
                <a:gd name="connsiteY9" fmla="*/ 965200 h 1081973"/>
                <a:gd name="connsiteX10" fmla="*/ 0 w 7543800"/>
                <a:gd name="connsiteY10" fmla="*/ 901700 h 108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43800" h="1081973">
                  <a:moveTo>
                    <a:pt x="7543800" y="0"/>
                  </a:moveTo>
                  <a:cubicBezTo>
                    <a:pt x="7261225" y="111125"/>
                    <a:pt x="6978650" y="222250"/>
                    <a:pt x="6731000" y="254000"/>
                  </a:cubicBezTo>
                  <a:cubicBezTo>
                    <a:pt x="6483350" y="285750"/>
                    <a:pt x="6057900" y="190500"/>
                    <a:pt x="6057900" y="190500"/>
                  </a:cubicBezTo>
                  <a:cubicBezTo>
                    <a:pt x="5869517" y="173567"/>
                    <a:pt x="5789083" y="110067"/>
                    <a:pt x="5600700" y="152400"/>
                  </a:cubicBezTo>
                  <a:cubicBezTo>
                    <a:pt x="5412317" y="194733"/>
                    <a:pt x="5166783" y="347133"/>
                    <a:pt x="4927600" y="444500"/>
                  </a:cubicBezTo>
                  <a:cubicBezTo>
                    <a:pt x="4688417" y="541867"/>
                    <a:pt x="4366683" y="656167"/>
                    <a:pt x="4165600" y="736600"/>
                  </a:cubicBezTo>
                  <a:cubicBezTo>
                    <a:pt x="3964517" y="817033"/>
                    <a:pt x="3905250" y="872067"/>
                    <a:pt x="3721100" y="927100"/>
                  </a:cubicBezTo>
                  <a:cubicBezTo>
                    <a:pt x="3536950" y="982133"/>
                    <a:pt x="3393017" y="1043517"/>
                    <a:pt x="3060700" y="1066800"/>
                  </a:cubicBezTo>
                  <a:cubicBezTo>
                    <a:pt x="2728383" y="1090083"/>
                    <a:pt x="2108200" y="1083733"/>
                    <a:pt x="1727200" y="1066800"/>
                  </a:cubicBezTo>
                  <a:cubicBezTo>
                    <a:pt x="1346200" y="1049867"/>
                    <a:pt x="1062567" y="992717"/>
                    <a:pt x="774700" y="965200"/>
                  </a:cubicBezTo>
                  <a:cubicBezTo>
                    <a:pt x="486833" y="937683"/>
                    <a:pt x="127000" y="912283"/>
                    <a:pt x="0" y="901700"/>
                  </a:cubicBezTo>
                </a:path>
              </a:pathLst>
            </a:custGeom>
            <a:ln w="19050" cmpd="sng">
              <a:solidFill>
                <a:srgbClr val="FFFFFF"/>
              </a:solidFill>
              <a:prstDash val="dash"/>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pitchFamily="79"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52226" name="Imagen 1" descr="DSC_020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388938"/>
            <a:ext cx="915035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Agrupar 18"/>
          <p:cNvGrpSpPr>
            <a:grpSpLocks/>
          </p:cNvGrpSpPr>
          <p:nvPr/>
        </p:nvGrpSpPr>
        <p:grpSpPr bwMode="auto">
          <a:xfrm>
            <a:off x="0" y="0"/>
            <a:ext cx="9136063" cy="4314825"/>
            <a:chOff x="0" y="0"/>
            <a:chExt cx="9135533" cy="4315600"/>
          </a:xfrm>
        </p:grpSpPr>
        <p:pic>
          <p:nvPicPr>
            <p:cNvPr id="52228" name="Imagen 2" descr="Geol Map praia Telheir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211286"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ángulo 1"/>
            <p:cNvSpPr>
              <a:spLocks noChangeArrowheads="1"/>
            </p:cNvSpPr>
            <p:nvPr/>
          </p:nvSpPr>
          <p:spPr bwMode="auto">
            <a:xfrm>
              <a:off x="762000" y="1676400"/>
              <a:ext cx="982133" cy="575733"/>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_tradnl" sz="2400" i="0">
                <a:latin typeface="Times" charset="0"/>
              </a:endParaRPr>
            </a:p>
          </p:txBody>
        </p:sp>
        <p:sp>
          <p:nvSpPr>
            <p:cNvPr id="52230" name="CuadroTexto 4"/>
            <p:cNvSpPr txBox="1">
              <a:spLocks noChangeArrowheads="1"/>
            </p:cNvSpPr>
            <p:nvPr/>
          </p:nvSpPr>
          <p:spPr bwMode="auto">
            <a:xfrm>
              <a:off x="7315191" y="2540000"/>
              <a:ext cx="1771926" cy="276999"/>
            </a:xfrm>
            <a:prstGeom prst="rect">
              <a:avLst/>
            </a:prstGeom>
            <a:solidFill>
              <a:srgbClr val="FFF1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i="1">
                  <a:solidFill>
                    <a:schemeClr val="tx1"/>
                  </a:solidFill>
                  <a:latin typeface="Arial" charset="0"/>
                  <a:ea typeface="ＭＳ Ｐゴシック" charset="0"/>
                  <a:cs typeface="ＭＳ Ｐゴシック" charset="0"/>
                </a:defRPr>
              </a:lvl1pPr>
              <a:lvl2pPr marL="742950" indent="-285750">
                <a:defRPr sz="1200" i="1">
                  <a:solidFill>
                    <a:schemeClr val="tx1"/>
                  </a:solidFill>
                  <a:latin typeface="Arial" charset="0"/>
                  <a:ea typeface="ＭＳ Ｐゴシック" charset="0"/>
                </a:defRPr>
              </a:lvl2pPr>
              <a:lvl3pPr marL="1143000" indent="-228600">
                <a:defRPr sz="1200" i="1">
                  <a:solidFill>
                    <a:schemeClr val="tx1"/>
                  </a:solidFill>
                  <a:latin typeface="Arial" charset="0"/>
                  <a:ea typeface="ＭＳ Ｐゴシック" charset="0"/>
                </a:defRPr>
              </a:lvl3pPr>
              <a:lvl4pPr marL="1600200" indent="-228600">
                <a:defRPr sz="1200" i="1">
                  <a:solidFill>
                    <a:schemeClr val="tx1"/>
                  </a:solidFill>
                  <a:latin typeface="Arial" charset="0"/>
                  <a:ea typeface="ＭＳ Ｐゴシック" charset="0"/>
                </a:defRPr>
              </a:lvl4pPr>
              <a:lvl5pPr marL="2057400" indent="-228600">
                <a:defRPr sz="1200" i="1">
                  <a:solidFill>
                    <a:schemeClr val="tx1"/>
                  </a:solidFill>
                  <a:latin typeface="Arial" charset="0"/>
                  <a:ea typeface="ＭＳ Ｐゴシック" charset="0"/>
                </a:defRPr>
              </a:lvl5pPr>
              <a:lvl6pPr marL="2514600" indent="-228600" eaLnBrk="0" fontAlgn="base" hangingPunct="0">
                <a:spcBef>
                  <a:spcPct val="0"/>
                </a:spcBef>
                <a:spcAft>
                  <a:spcPct val="0"/>
                </a:spcAft>
                <a:defRPr sz="1200" i="1">
                  <a:solidFill>
                    <a:schemeClr val="tx1"/>
                  </a:solidFill>
                  <a:latin typeface="Arial" charset="0"/>
                  <a:ea typeface="ＭＳ Ｐゴシック" charset="0"/>
                </a:defRPr>
              </a:lvl6pPr>
              <a:lvl7pPr marL="2971800" indent="-228600" eaLnBrk="0" fontAlgn="base" hangingPunct="0">
                <a:spcBef>
                  <a:spcPct val="0"/>
                </a:spcBef>
                <a:spcAft>
                  <a:spcPct val="0"/>
                </a:spcAft>
                <a:defRPr sz="1200" i="1">
                  <a:solidFill>
                    <a:schemeClr val="tx1"/>
                  </a:solidFill>
                  <a:latin typeface="Arial" charset="0"/>
                  <a:ea typeface="ＭＳ Ｐゴシック" charset="0"/>
                </a:defRPr>
              </a:lvl7pPr>
              <a:lvl8pPr marL="3429000" indent="-228600" eaLnBrk="0" fontAlgn="base" hangingPunct="0">
                <a:spcBef>
                  <a:spcPct val="0"/>
                </a:spcBef>
                <a:spcAft>
                  <a:spcPct val="0"/>
                </a:spcAft>
                <a:defRPr sz="1200" i="1">
                  <a:solidFill>
                    <a:schemeClr val="tx1"/>
                  </a:solidFill>
                  <a:latin typeface="Arial" charset="0"/>
                  <a:ea typeface="ＭＳ Ｐゴシック" charset="0"/>
                </a:defRPr>
              </a:lvl8pPr>
              <a:lvl9pPr marL="3886200" indent="-228600" eaLnBrk="0" fontAlgn="base" hangingPunct="0">
                <a:spcBef>
                  <a:spcPct val="0"/>
                </a:spcBef>
                <a:spcAft>
                  <a:spcPct val="0"/>
                </a:spcAft>
                <a:defRPr sz="1200" i="1">
                  <a:solidFill>
                    <a:schemeClr val="tx1"/>
                  </a:solidFill>
                  <a:latin typeface="Arial" charset="0"/>
                  <a:ea typeface="ＭＳ Ｐゴシック" charset="0"/>
                </a:defRPr>
              </a:lvl9pPr>
            </a:lstStyle>
            <a:p>
              <a:r>
                <a:rPr lang="es-ES_tradnl"/>
                <a:t>QUATERNARIO &lt;2Ma</a:t>
              </a:r>
            </a:p>
          </p:txBody>
        </p:sp>
        <p:sp>
          <p:nvSpPr>
            <p:cNvPr id="52231" name="CuadroTexto 6"/>
            <p:cNvSpPr txBox="1">
              <a:spLocks noChangeArrowheads="1"/>
            </p:cNvSpPr>
            <p:nvPr/>
          </p:nvSpPr>
          <p:spPr bwMode="auto">
            <a:xfrm>
              <a:off x="4140200" y="3115734"/>
              <a:ext cx="2298137" cy="276999"/>
            </a:xfrm>
            <a:prstGeom prst="rect">
              <a:avLst/>
            </a:prstGeom>
            <a:solidFill>
              <a:srgbClr val="49197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i="1">
                  <a:solidFill>
                    <a:schemeClr val="tx1"/>
                  </a:solidFill>
                  <a:latin typeface="Arial" charset="0"/>
                  <a:ea typeface="ＭＳ Ｐゴシック" charset="0"/>
                  <a:cs typeface="ＭＳ Ｐゴシック" charset="0"/>
                </a:defRPr>
              </a:lvl1pPr>
              <a:lvl2pPr marL="742950" indent="-285750">
                <a:defRPr sz="1200" i="1">
                  <a:solidFill>
                    <a:schemeClr val="tx1"/>
                  </a:solidFill>
                  <a:latin typeface="Arial" charset="0"/>
                  <a:ea typeface="ＭＳ Ｐゴシック" charset="0"/>
                </a:defRPr>
              </a:lvl2pPr>
              <a:lvl3pPr marL="1143000" indent="-228600">
                <a:defRPr sz="1200" i="1">
                  <a:solidFill>
                    <a:schemeClr val="tx1"/>
                  </a:solidFill>
                  <a:latin typeface="Arial" charset="0"/>
                  <a:ea typeface="ＭＳ Ｐゴシック" charset="0"/>
                </a:defRPr>
              </a:lvl3pPr>
              <a:lvl4pPr marL="1600200" indent="-228600">
                <a:defRPr sz="1200" i="1">
                  <a:solidFill>
                    <a:schemeClr val="tx1"/>
                  </a:solidFill>
                  <a:latin typeface="Arial" charset="0"/>
                  <a:ea typeface="ＭＳ Ｐゴシック" charset="0"/>
                </a:defRPr>
              </a:lvl4pPr>
              <a:lvl5pPr marL="2057400" indent="-228600">
                <a:defRPr sz="1200" i="1">
                  <a:solidFill>
                    <a:schemeClr val="tx1"/>
                  </a:solidFill>
                  <a:latin typeface="Arial" charset="0"/>
                  <a:ea typeface="ＭＳ Ｐゴシック" charset="0"/>
                </a:defRPr>
              </a:lvl5pPr>
              <a:lvl6pPr marL="2514600" indent="-228600" eaLnBrk="0" fontAlgn="base" hangingPunct="0">
                <a:spcBef>
                  <a:spcPct val="0"/>
                </a:spcBef>
                <a:spcAft>
                  <a:spcPct val="0"/>
                </a:spcAft>
                <a:defRPr sz="1200" i="1">
                  <a:solidFill>
                    <a:schemeClr val="tx1"/>
                  </a:solidFill>
                  <a:latin typeface="Arial" charset="0"/>
                  <a:ea typeface="ＭＳ Ｐゴシック" charset="0"/>
                </a:defRPr>
              </a:lvl6pPr>
              <a:lvl7pPr marL="2971800" indent="-228600" eaLnBrk="0" fontAlgn="base" hangingPunct="0">
                <a:spcBef>
                  <a:spcPct val="0"/>
                </a:spcBef>
                <a:spcAft>
                  <a:spcPct val="0"/>
                </a:spcAft>
                <a:defRPr sz="1200" i="1">
                  <a:solidFill>
                    <a:schemeClr val="tx1"/>
                  </a:solidFill>
                  <a:latin typeface="Arial" charset="0"/>
                  <a:ea typeface="ＭＳ Ｐゴシック" charset="0"/>
                </a:defRPr>
              </a:lvl7pPr>
              <a:lvl8pPr marL="3429000" indent="-228600" eaLnBrk="0" fontAlgn="base" hangingPunct="0">
                <a:spcBef>
                  <a:spcPct val="0"/>
                </a:spcBef>
                <a:spcAft>
                  <a:spcPct val="0"/>
                </a:spcAft>
                <a:defRPr sz="1200" i="1">
                  <a:solidFill>
                    <a:schemeClr val="tx1"/>
                  </a:solidFill>
                  <a:latin typeface="Arial" charset="0"/>
                  <a:ea typeface="ＭＳ Ｐゴシック" charset="0"/>
                </a:defRPr>
              </a:lvl8pPr>
              <a:lvl9pPr marL="3886200" indent="-228600" eaLnBrk="0" fontAlgn="base" hangingPunct="0">
                <a:spcBef>
                  <a:spcPct val="0"/>
                </a:spcBef>
                <a:spcAft>
                  <a:spcPct val="0"/>
                </a:spcAft>
                <a:defRPr sz="1200" i="1">
                  <a:solidFill>
                    <a:schemeClr val="tx1"/>
                  </a:solidFill>
                  <a:latin typeface="Arial" charset="0"/>
                  <a:ea typeface="ＭＳ Ｐゴシック" charset="0"/>
                </a:defRPr>
              </a:lvl9pPr>
            </a:lstStyle>
            <a:p>
              <a:r>
                <a:rPr lang="es-ES_tradnl">
                  <a:solidFill>
                    <a:schemeClr val="bg1"/>
                  </a:solidFill>
                </a:rPr>
                <a:t>TRIASICO SUP.  (210-200Ma)</a:t>
              </a:r>
            </a:p>
          </p:txBody>
        </p:sp>
        <p:sp>
          <p:nvSpPr>
            <p:cNvPr id="52232" name="Forma libre 15"/>
            <p:cNvSpPr>
              <a:spLocks/>
            </p:cNvSpPr>
            <p:nvPr/>
          </p:nvSpPr>
          <p:spPr bwMode="auto">
            <a:xfrm>
              <a:off x="4435138" y="635000"/>
              <a:ext cx="4277062" cy="1405467"/>
            </a:xfrm>
            <a:custGeom>
              <a:avLst/>
              <a:gdLst>
                <a:gd name="T0" fmla="*/ 4277062 w 4277062"/>
                <a:gd name="T1" fmla="*/ 304800 h 1405467"/>
                <a:gd name="T2" fmla="*/ 4243195 w 4277062"/>
                <a:gd name="T3" fmla="*/ 431800 h 1405467"/>
                <a:gd name="T4" fmla="*/ 4175462 w 4277062"/>
                <a:gd name="T5" fmla="*/ 524933 h 1405467"/>
                <a:gd name="T6" fmla="*/ 4090795 w 4277062"/>
                <a:gd name="T7" fmla="*/ 643467 h 1405467"/>
                <a:gd name="T8" fmla="*/ 3989195 w 4277062"/>
                <a:gd name="T9" fmla="*/ 770467 h 1405467"/>
                <a:gd name="T10" fmla="*/ 3921462 w 4277062"/>
                <a:gd name="T11" fmla="*/ 846667 h 1405467"/>
                <a:gd name="T12" fmla="*/ 3811395 w 4277062"/>
                <a:gd name="T13" fmla="*/ 812800 h 1405467"/>
                <a:gd name="T14" fmla="*/ 3743662 w 4277062"/>
                <a:gd name="T15" fmla="*/ 770467 h 1405467"/>
                <a:gd name="T16" fmla="*/ 3515062 w 4277062"/>
                <a:gd name="T17" fmla="*/ 660400 h 1405467"/>
                <a:gd name="T18" fmla="*/ 3328795 w 4277062"/>
                <a:gd name="T19" fmla="*/ 592667 h 1405467"/>
                <a:gd name="T20" fmla="*/ 3184862 w 4277062"/>
                <a:gd name="T21" fmla="*/ 533400 h 1405467"/>
                <a:gd name="T22" fmla="*/ 3057862 w 4277062"/>
                <a:gd name="T23" fmla="*/ 491067 h 1405467"/>
                <a:gd name="T24" fmla="*/ 2990129 w 4277062"/>
                <a:gd name="T25" fmla="*/ 457200 h 1405467"/>
                <a:gd name="T26" fmla="*/ 2964729 w 4277062"/>
                <a:gd name="T27" fmla="*/ 448733 h 1405467"/>
                <a:gd name="T28" fmla="*/ 2930862 w 4277062"/>
                <a:gd name="T29" fmla="*/ 431800 h 1405467"/>
                <a:gd name="T30" fmla="*/ 2854662 w 4277062"/>
                <a:gd name="T31" fmla="*/ 414867 h 1405467"/>
                <a:gd name="T32" fmla="*/ 2769995 w 4277062"/>
                <a:gd name="T33" fmla="*/ 457200 h 1405467"/>
                <a:gd name="T34" fmla="*/ 2541395 w 4277062"/>
                <a:gd name="T35" fmla="*/ 711200 h 1405467"/>
                <a:gd name="T36" fmla="*/ 2397462 w 4277062"/>
                <a:gd name="T37" fmla="*/ 787400 h 1405467"/>
                <a:gd name="T38" fmla="*/ 2278929 w 4277062"/>
                <a:gd name="T39" fmla="*/ 829733 h 1405467"/>
                <a:gd name="T40" fmla="*/ 2041862 w 4277062"/>
                <a:gd name="T41" fmla="*/ 872067 h 1405467"/>
                <a:gd name="T42" fmla="*/ 1804795 w 4277062"/>
                <a:gd name="T43" fmla="*/ 838200 h 1405467"/>
                <a:gd name="T44" fmla="*/ 1432262 w 4277062"/>
                <a:gd name="T45" fmla="*/ 533400 h 1405467"/>
                <a:gd name="T46" fmla="*/ 1364529 w 4277062"/>
                <a:gd name="T47" fmla="*/ 431800 h 1405467"/>
                <a:gd name="T48" fmla="*/ 1262929 w 4277062"/>
                <a:gd name="T49" fmla="*/ 245533 h 1405467"/>
                <a:gd name="T50" fmla="*/ 1195195 w 4277062"/>
                <a:gd name="T51" fmla="*/ 152400 h 1405467"/>
                <a:gd name="T52" fmla="*/ 958129 w 4277062"/>
                <a:gd name="T53" fmla="*/ 0 h 1405467"/>
                <a:gd name="T54" fmla="*/ 721062 w 4277062"/>
                <a:gd name="T55" fmla="*/ 42333 h 1405467"/>
                <a:gd name="T56" fmla="*/ 323129 w 4277062"/>
                <a:gd name="T57" fmla="*/ 338667 h 1405467"/>
                <a:gd name="T58" fmla="*/ 246929 w 4277062"/>
                <a:gd name="T59" fmla="*/ 440267 h 1405467"/>
                <a:gd name="T60" fmla="*/ 187662 w 4277062"/>
                <a:gd name="T61" fmla="*/ 558800 h 1405467"/>
                <a:gd name="T62" fmla="*/ 119929 w 4277062"/>
                <a:gd name="T63" fmla="*/ 660400 h 1405467"/>
                <a:gd name="T64" fmla="*/ 35262 w 4277062"/>
                <a:gd name="T65" fmla="*/ 846667 h 1405467"/>
                <a:gd name="T66" fmla="*/ 9862 w 4277062"/>
                <a:gd name="T67" fmla="*/ 939800 h 1405467"/>
                <a:gd name="T68" fmla="*/ 1395 w 4277062"/>
                <a:gd name="T69" fmla="*/ 1016000 h 1405467"/>
                <a:gd name="T70" fmla="*/ 52195 w 4277062"/>
                <a:gd name="T71" fmla="*/ 1143000 h 1405467"/>
                <a:gd name="T72" fmla="*/ 221529 w 4277062"/>
                <a:gd name="T73" fmla="*/ 1270000 h 1405467"/>
                <a:gd name="T74" fmla="*/ 314662 w 4277062"/>
                <a:gd name="T75" fmla="*/ 1320800 h 1405467"/>
                <a:gd name="T76" fmla="*/ 602529 w 4277062"/>
                <a:gd name="T77" fmla="*/ 1405467 h 1405467"/>
                <a:gd name="T78" fmla="*/ 788795 w 4277062"/>
                <a:gd name="T79" fmla="*/ 1397000 h 1405467"/>
                <a:gd name="T80" fmla="*/ 848062 w 4277062"/>
                <a:gd name="T81" fmla="*/ 1371600 h 1405467"/>
                <a:gd name="T82" fmla="*/ 915795 w 4277062"/>
                <a:gd name="T83" fmla="*/ 1337733 h 1405467"/>
                <a:gd name="T84" fmla="*/ 1000462 w 4277062"/>
                <a:gd name="T85" fmla="*/ 1303867 h 1405467"/>
                <a:gd name="T86" fmla="*/ 1051262 w 4277062"/>
                <a:gd name="T87" fmla="*/ 1270000 h 1405467"/>
                <a:gd name="T88" fmla="*/ 1135929 w 4277062"/>
                <a:gd name="T89" fmla="*/ 1244600 h 1405467"/>
                <a:gd name="T90" fmla="*/ 1195195 w 4277062"/>
                <a:gd name="T91" fmla="*/ 1219200 h 1405467"/>
                <a:gd name="T92" fmla="*/ 1406862 w 4277062"/>
                <a:gd name="T93" fmla="*/ 1134533 h 1405467"/>
                <a:gd name="T94" fmla="*/ 1542329 w 4277062"/>
                <a:gd name="T95" fmla="*/ 1126067 h 1405467"/>
                <a:gd name="T96" fmla="*/ 1948729 w 4277062"/>
                <a:gd name="T97" fmla="*/ 1176867 h 1405467"/>
                <a:gd name="T98" fmla="*/ 2448262 w 4277062"/>
                <a:gd name="T99" fmla="*/ 1295400 h 1405467"/>
                <a:gd name="T100" fmla="*/ 2549862 w 4277062"/>
                <a:gd name="T101" fmla="*/ 1312333 h 1405467"/>
                <a:gd name="T102" fmla="*/ 2575262 w 4277062"/>
                <a:gd name="T103" fmla="*/ 1320800 h 140546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277062" h="1405467">
                  <a:moveTo>
                    <a:pt x="4277062" y="304800"/>
                  </a:moveTo>
                  <a:cubicBezTo>
                    <a:pt x="4269013" y="341020"/>
                    <a:pt x="4259607" y="395695"/>
                    <a:pt x="4243195" y="431800"/>
                  </a:cubicBezTo>
                  <a:cubicBezTo>
                    <a:pt x="4222992" y="476247"/>
                    <a:pt x="4206179" y="483977"/>
                    <a:pt x="4175462" y="524933"/>
                  </a:cubicBezTo>
                  <a:cubicBezTo>
                    <a:pt x="4146329" y="563778"/>
                    <a:pt x="4119354" y="604198"/>
                    <a:pt x="4090795" y="643467"/>
                  </a:cubicBezTo>
                  <a:cubicBezTo>
                    <a:pt x="3973647" y="804546"/>
                    <a:pt x="4105139" y="622902"/>
                    <a:pt x="3989195" y="770467"/>
                  </a:cubicBezTo>
                  <a:cubicBezTo>
                    <a:pt x="3930815" y="844768"/>
                    <a:pt x="3971309" y="813435"/>
                    <a:pt x="3921462" y="846667"/>
                  </a:cubicBezTo>
                  <a:cubicBezTo>
                    <a:pt x="3884773" y="835378"/>
                    <a:pt x="3846678" y="827921"/>
                    <a:pt x="3811395" y="812800"/>
                  </a:cubicBezTo>
                  <a:cubicBezTo>
                    <a:pt x="3786923" y="802312"/>
                    <a:pt x="3767339" y="782644"/>
                    <a:pt x="3743662" y="770467"/>
                  </a:cubicBezTo>
                  <a:cubicBezTo>
                    <a:pt x="3668453" y="731788"/>
                    <a:pt x="3594543" y="689302"/>
                    <a:pt x="3515062" y="660400"/>
                  </a:cubicBezTo>
                  <a:cubicBezTo>
                    <a:pt x="3452973" y="637822"/>
                    <a:pt x="3390458" y="616384"/>
                    <a:pt x="3328795" y="592667"/>
                  </a:cubicBezTo>
                  <a:cubicBezTo>
                    <a:pt x="3280368" y="574041"/>
                    <a:pt x="3233444" y="551618"/>
                    <a:pt x="3184862" y="533400"/>
                  </a:cubicBezTo>
                  <a:cubicBezTo>
                    <a:pt x="3143080" y="517732"/>
                    <a:pt x="3099417" y="507328"/>
                    <a:pt x="3057862" y="491067"/>
                  </a:cubicBezTo>
                  <a:cubicBezTo>
                    <a:pt x="3034355" y="481869"/>
                    <a:pt x="3013109" y="467646"/>
                    <a:pt x="2990129" y="457200"/>
                  </a:cubicBezTo>
                  <a:cubicBezTo>
                    <a:pt x="2982004" y="453507"/>
                    <a:pt x="2972932" y="452249"/>
                    <a:pt x="2964729" y="448733"/>
                  </a:cubicBezTo>
                  <a:cubicBezTo>
                    <a:pt x="2953128" y="443761"/>
                    <a:pt x="2942925" y="435512"/>
                    <a:pt x="2930862" y="431800"/>
                  </a:cubicBezTo>
                  <a:cubicBezTo>
                    <a:pt x="2905993" y="424148"/>
                    <a:pt x="2880062" y="420511"/>
                    <a:pt x="2854662" y="414867"/>
                  </a:cubicBezTo>
                  <a:cubicBezTo>
                    <a:pt x="2826440" y="428978"/>
                    <a:pt x="2792724" y="435313"/>
                    <a:pt x="2769995" y="457200"/>
                  </a:cubicBezTo>
                  <a:cubicBezTo>
                    <a:pt x="2587489" y="632947"/>
                    <a:pt x="2690051" y="599708"/>
                    <a:pt x="2541395" y="711200"/>
                  </a:cubicBezTo>
                  <a:cubicBezTo>
                    <a:pt x="2497888" y="743830"/>
                    <a:pt x="2448065" y="768123"/>
                    <a:pt x="2397462" y="787400"/>
                  </a:cubicBezTo>
                  <a:cubicBezTo>
                    <a:pt x="2358255" y="802336"/>
                    <a:pt x="2319156" y="817814"/>
                    <a:pt x="2278929" y="829733"/>
                  </a:cubicBezTo>
                  <a:cubicBezTo>
                    <a:pt x="2188240" y="856604"/>
                    <a:pt x="2137004" y="859381"/>
                    <a:pt x="2041862" y="872067"/>
                  </a:cubicBezTo>
                  <a:cubicBezTo>
                    <a:pt x="1962840" y="860778"/>
                    <a:pt x="1877589" y="870957"/>
                    <a:pt x="1804795" y="838200"/>
                  </a:cubicBezTo>
                  <a:cubicBezTo>
                    <a:pt x="1680109" y="782091"/>
                    <a:pt x="1525441" y="649874"/>
                    <a:pt x="1432262" y="533400"/>
                  </a:cubicBezTo>
                  <a:cubicBezTo>
                    <a:pt x="1406835" y="501617"/>
                    <a:pt x="1384869" y="467056"/>
                    <a:pt x="1364529" y="431800"/>
                  </a:cubicBezTo>
                  <a:cubicBezTo>
                    <a:pt x="1279109" y="283739"/>
                    <a:pt x="1337261" y="354171"/>
                    <a:pt x="1262929" y="245533"/>
                  </a:cubicBezTo>
                  <a:cubicBezTo>
                    <a:pt x="1241253" y="213852"/>
                    <a:pt x="1222910" y="178960"/>
                    <a:pt x="1195195" y="152400"/>
                  </a:cubicBezTo>
                  <a:cubicBezTo>
                    <a:pt x="1104780" y="65753"/>
                    <a:pt x="1059673" y="50772"/>
                    <a:pt x="958129" y="0"/>
                  </a:cubicBezTo>
                  <a:cubicBezTo>
                    <a:pt x="879107" y="14111"/>
                    <a:pt x="794518" y="9963"/>
                    <a:pt x="721062" y="42333"/>
                  </a:cubicBezTo>
                  <a:cubicBezTo>
                    <a:pt x="636460" y="79615"/>
                    <a:pt x="408924" y="249439"/>
                    <a:pt x="323129" y="338667"/>
                  </a:cubicBezTo>
                  <a:cubicBezTo>
                    <a:pt x="293787" y="369182"/>
                    <a:pt x="269116" y="404214"/>
                    <a:pt x="246929" y="440267"/>
                  </a:cubicBezTo>
                  <a:cubicBezTo>
                    <a:pt x="223777" y="477889"/>
                    <a:pt x="209737" y="520537"/>
                    <a:pt x="187662" y="558800"/>
                  </a:cubicBezTo>
                  <a:cubicBezTo>
                    <a:pt x="167322" y="594056"/>
                    <a:pt x="140269" y="625144"/>
                    <a:pt x="119929" y="660400"/>
                  </a:cubicBezTo>
                  <a:cubicBezTo>
                    <a:pt x="89053" y="713918"/>
                    <a:pt x="54789" y="784833"/>
                    <a:pt x="35262" y="846667"/>
                  </a:cubicBezTo>
                  <a:cubicBezTo>
                    <a:pt x="25572" y="877352"/>
                    <a:pt x="18329" y="908756"/>
                    <a:pt x="9862" y="939800"/>
                  </a:cubicBezTo>
                  <a:cubicBezTo>
                    <a:pt x="7040" y="965200"/>
                    <a:pt x="-3817" y="990981"/>
                    <a:pt x="1395" y="1016000"/>
                  </a:cubicBezTo>
                  <a:cubicBezTo>
                    <a:pt x="10694" y="1060636"/>
                    <a:pt x="28196" y="1104233"/>
                    <a:pt x="52195" y="1143000"/>
                  </a:cubicBezTo>
                  <a:cubicBezTo>
                    <a:pt x="68819" y="1169854"/>
                    <a:pt x="221306" y="1269861"/>
                    <a:pt x="221529" y="1270000"/>
                  </a:cubicBezTo>
                  <a:cubicBezTo>
                    <a:pt x="251516" y="1288742"/>
                    <a:pt x="281987" y="1307279"/>
                    <a:pt x="314662" y="1320800"/>
                  </a:cubicBezTo>
                  <a:cubicBezTo>
                    <a:pt x="414663" y="1362180"/>
                    <a:pt x="499042" y="1379595"/>
                    <a:pt x="602529" y="1405467"/>
                  </a:cubicBezTo>
                  <a:cubicBezTo>
                    <a:pt x="664618" y="1402645"/>
                    <a:pt x="727225" y="1405492"/>
                    <a:pt x="788795" y="1397000"/>
                  </a:cubicBezTo>
                  <a:cubicBezTo>
                    <a:pt x="810087" y="1394063"/>
                    <a:pt x="828585" y="1380689"/>
                    <a:pt x="848062" y="1371600"/>
                  </a:cubicBezTo>
                  <a:cubicBezTo>
                    <a:pt x="870936" y="1360925"/>
                    <a:pt x="892728" y="1347985"/>
                    <a:pt x="915795" y="1337733"/>
                  </a:cubicBezTo>
                  <a:cubicBezTo>
                    <a:pt x="943571" y="1325388"/>
                    <a:pt x="973275" y="1317461"/>
                    <a:pt x="1000462" y="1303867"/>
                  </a:cubicBezTo>
                  <a:cubicBezTo>
                    <a:pt x="1018665" y="1294766"/>
                    <a:pt x="1032617" y="1278157"/>
                    <a:pt x="1051262" y="1270000"/>
                  </a:cubicBezTo>
                  <a:cubicBezTo>
                    <a:pt x="1078257" y="1258190"/>
                    <a:pt x="1108144" y="1254407"/>
                    <a:pt x="1135929" y="1244600"/>
                  </a:cubicBezTo>
                  <a:cubicBezTo>
                    <a:pt x="1156197" y="1237447"/>
                    <a:pt x="1175748" y="1228352"/>
                    <a:pt x="1195195" y="1219200"/>
                  </a:cubicBezTo>
                  <a:cubicBezTo>
                    <a:pt x="1277005" y="1180702"/>
                    <a:pt x="1310414" y="1153200"/>
                    <a:pt x="1406862" y="1134533"/>
                  </a:cubicBezTo>
                  <a:cubicBezTo>
                    <a:pt x="1451281" y="1125936"/>
                    <a:pt x="1497173" y="1128889"/>
                    <a:pt x="1542329" y="1126067"/>
                  </a:cubicBezTo>
                  <a:cubicBezTo>
                    <a:pt x="1677796" y="1143000"/>
                    <a:pt x="1814532" y="1151784"/>
                    <a:pt x="1948729" y="1176867"/>
                  </a:cubicBezTo>
                  <a:cubicBezTo>
                    <a:pt x="2116950" y="1208310"/>
                    <a:pt x="2279456" y="1267266"/>
                    <a:pt x="2448262" y="1295400"/>
                  </a:cubicBezTo>
                  <a:lnTo>
                    <a:pt x="2549862" y="1312333"/>
                  </a:lnTo>
                  <a:lnTo>
                    <a:pt x="2575262" y="132080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52233" name="Forma libre 16"/>
            <p:cNvSpPr>
              <a:spLocks/>
            </p:cNvSpPr>
            <p:nvPr/>
          </p:nvSpPr>
          <p:spPr bwMode="auto">
            <a:xfrm>
              <a:off x="5909733" y="2709333"/>
              <a:ext cx="3225800" cy="673341"/>
            </a:xfrm>
            <a:custGeom>
              <a:avLst/>
              <a:gdLst>
                <a:gd name="T0" fmla="*/ 0 w 3225800"/>
                <a:gd name="T1" fmla="*/ 0 h 673341"/>
                <a:gd name="T2" fmla="*/ 1016000 w 3225800"/>
                <a:gd name="T3" fmla="*/ 618067 h 673341"/>
                <a:gd name="T4" fmla="*/ 2099734 w 3225800"/>
                <a:gd name="T5" fmla="*/ 643467 h 673341"/>
                <a:gd name="T6" fmla="*/ 2904067 w 3225800"/>
                <a:gd name="T7" fmla="*/ 618067 h 673341"/>
                <a:gd name="T8" fmla="*/ 3225800 w 3225800"/>
                <a:gd name="T9" fmla="*/ 533400 h 6733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25800" h="673341">
                  <a:moveTo>
                    <a:pt x="0" y="0"/>
                  </a:moveTo>
                  <a:cubicBezTo>
                    <a:pt x="333022" y="255411"/>
                    <a:pt x="666044" y="510823"/>
                    <a:pt x="1016000" y="618067"/>
                  </a:cubicBezTo>
                  <a:cubicBezTo>
                    <a:pt x="1365956" y="725312"/>
                    <a:pt x="1785056" y="643467"/>
                    <a:pt x="2099734" y="643467"/>
                  </a:cubicBezTo>
                  <a:cubicBezTo>
                    <a:pt x="2414412" y="643467"/>
                    <a:pt x="2716389" y="636411"/>
                    <a:pt x="2904067" y="618067"/>
                  </a:cubicBezTo>
                  <a:cubicBezTo>
                    <a:pt x="3091745" y="599723"/>
                    <a:pt x="3225800" y="533400"/>
                    <a:pt x="3225800" y="533400"/>
                  </a:cubicBezTo>
                </a:path>
              </a:pathLst>
            </a:custGeom>
            <a:noFill/>
            <a:ln w="3810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52234" name="Forma libre 17"/>
            <p:cNvSpPr>
              <a:spLocks/>
            </p:cNvSpPr>
            <p:nvPr/>
          </p:nvSpPr>
          <p:spPr bwMode="auto">
            <a:xfrm>
              <a:off x="2819400" y="3242733"/>
              <a:ext cx="4360333" cy="1032934"/>
            </a:xfrm>
            <a:custGeom>
              <a:avLst/>
              <a:gdLst>
                <a:gd name="T0" fmla="*/ 0 w 4360333"/>
                <a:gd name="T1" fmla="*/ 0 h 1032934"/>
                <a:gd name="T2" fmla="*/ 567267 w 4360333"/>
                <a:gd name="T3" fmla="*/ 177800 h 1032934"/>
                <a:gd name="T4" fmla="*/ 1100667 w 4360333"/>
                <a:gd name="T5" fmla="*/ 313267 h 1032934"/>
                <a:gd name="T6" fmla="*/ 1591733 w 4360333"/>
                <a:gd name="T7" fmla="*/ 347134 h 1032934"/>
                <a:gd name="T8" fmla="*/ 2650067 w 4360333"/>
                <a:gd name="T9" fmla="*/ 584200 h 1032934"/>
                <a:gd name="T10" fmla="*/ 3564467 w 4360333"/>
                <a:gd name="T11" fmla="*/ 745067 h 1032934"/>
                <a:gd name="T12" fmla="*/ 4360333 w 4360333"/>
                <a:gd name="T13" fmla="*/ 1032934 h 10329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60333" h="1032934">
                  <a:moveTo>
                    <a:pt x="0" y="0"/>
                  </a:moveTo>
                  <a:cubicBezTo>
                    <a:pt x="191911" y="62794"/>
                    <a:pt x="383823" y="125589"/>
                    <a:pt x="567267" y="177800"/>
                  </a:cubicBezTo>
                  <a:cubicBezTo>
                    <a:pt x="750711" y="230011"/>
                    <a:pt x="929923" y="285045"/>
                    <a:pt x="1100667" y="313267"/>
                  </a:cubicBezTo>
                  <a:cubicBezTo>
                    <a:pt x="1271411" y="341489"/>
                    <a:pt x="1333500" y="301979"/>
                    <a:pt x="1591733" y="347134"/>
                  </a:cubicBezTo>
                  <a:cubicBezTo>
                    <a:pt x="1849966" y="392289"/>
                    <a:pt x="2321278" y="517878"/>
                    <a:pt x="2650067" y="584200"/>
                  </a:cubicBezTo>
                  <a:cubicBezTo>
                    <a:pt x="2978856" y="650522"/>
                    <a:pt x="3279423" y="670278"/>
                    <a:pt x="3564467" y="745067"/>
                  </a:cubicBezTo>
                  <a:cubicBezTo>
                    <a:pt x="3849511" y="819856"/>
                    <a:pt x="4360333" y="1032934"/>
                    <a:pt x="4360333" y="1032934"/>
                  </a:cubicBezTo>
                </a:path>
              </a:pathLst>
            </a:custGeom>
            <a:noFill/>
            <a:ln w="3810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52235" name="CuadroTexto 19"/>
            <p:cNvSpPr txBox="1">
              <a:spLocks noChangeArrowheads="1"/>
            </p:cNvSpPr>
            <p:nvPr/>
          </p:nvSpPr>
          <p:spPr bwMode="auto">
            <a:xfrm>
              <a:off x="3183467" y="4038601"/>
              <a:ext cx="1351363" cy="276999"/>
            </a:xfrm>
            <a:prstGeom prst="rect">
              <a:avLst/>
            </a:prstGeom>
            <a:solidFill>
              <a:srgbClr val="9BCF9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i="1">
                  <a:solidFill>
                    <a:schemeClr val="tx1"/>
                  </a:solidFill>
                  <a:latin typeface="Arial" charset="0"/>
                  <a:ea typeface="ＭＳ Ｐゴシック" charset="0"/>
                  <a:cs typeface="ＭＳ Ｐゴシック" charset="0"/>
                </a:defRPr>
              </a:lvl1pPr>
              <a:lvl2pPr marL="742950" indent="-285750">
                <a:defRPr sz="1200" i="1">
                  <a:solidFill>
                    <a:schemeClr val="tx1"/>
                  </a:solidFill>
                  <a:latin typeface="Arial" charset="0"/>
                  <a:ea typeface="ＭＳ Ｐゴシック" charset="0"/>
                </a:defRPr>
              </a:lvl2pPr>
              <a:lvl3pPr marL="1143000" indent="-228600">
                <a:defRPr sz="1200" i="1">
                  <a:solidFill>
                    <a:schemeClr val="tx1"/>
                  </a:solidFill>
                  <a:latin typeface="Arial" charset="0"/>
                  <a:ea typeface="ＭＳ Ｐゴシック" charset="0"/>
                </a:defRPr>
              </a:lvl3pPr>
              <a:lvl4pPr marL="1600200" indent="-228600">
                <a:defRPr sz="1200" i="1">
                  <a:solidFill>
                    <a:schemeClr val="tx1"/>
                  </a:solidFill>
                  <a:latin typeface="Arial" charset="0"/>
                  <a:ea typeface="ＭＳ Ｐゴシック" charset="0"/>
                </a:defRPr>
              </a:lvl4pPr>
              <a:lvl5pPr marL="2057400" indent="-228600">
                <a:defRPr sz="1200" i="1">
                  <a:solidFill>
                    <a:schemeClr val="tx1"/>
                  </a:solidFill>
                  <a:latin typeface="Arial" charset="0"/>
                  <a:ea typeface="ＭＳ Ｐゴシック" charset="0"/>
                </a:defRPr>
              </a:lvl5pPr>
              <a:lvl6pPr marL="2514600" indent="-228600" eaLnBrk="0" fontAlgn="base" hangingPunct="0">
                <a:spcBef>
                  <a:spcPct val="0"/>
                </a:spcBef>
                <a:spcAft>
                  <a:spcPct val="0"/>
                </a:spcAft>
                <a:defRPr sz="1200" i="1">
                  <a:solidFill>
                    <a:schemeClr val="tx1"/>
                  </a:solidFill>
                  <a:latin typeface="Arial" charset="0"/>
                  <a:ea typeface="ＭＳ Ｐゴシック" charset="0"/>
                </a:defRPr>
              </a:lvl6pPr>
              <a:lvl7pPr marL="2971800" indent="-228600" eaLnBrk="0" fontAlgn="base" hangingPunct="0">
                <a:spcBef>
                  <a:spcPct val="0"/>
                </a:spcBef>
                <a:spcAft>
                  <a:spcPct val="0"/>
                </a:spcAft>
                <a:defRPr sz="1200" i="1">
                  <a:solidFill>
                    <a:schemeClr val="tx1"/>
                  </a:solidFill>
                  <a:latin typeface="Arial" charset="0"/>
                  <a:ea typeface="ＭＳ Ｐゴシック" charset="0"/>
                </a:defRPr>
              </a:lvl7pPr>
              <a:lvl8pPr marL="3429000" indent="-228600" eaLnBrk="0" fontAlgn="base" hangingPunct="0">
                <a:spcBef>
                  <a:spcPct val="0"/>
                </a:spcBef>
                <a:spcAft>
                  <a:spcPct val="0"/>
                </a:spcAft>
                <a:defRPr sz="1200" i="1">
                  <a:solidFill>
                    <a:schemeClr val="tx1"/>
                  </a:solidFill>
                  <a:latin typeface="Arial" charset="0"/>
                  <a:ea typeface="ＭＳ Ｐゴシック" charset="0"/>
                </a:defRPr>
              </a:lvl8pPr>
              <a:lvl9pPr marL="3886200" indent="-228600" eaLnBrk="0" fontAlgn="base" hangingPunct="0">
                <a:spcBef>
                  <a:spcPct val="0"/>
                </a:spcBef>
                <a:spcAft>
                  <a:spcPct val="0"/>
                </a:spcAft>
                <a:defRPr sz="1200" i="1">
                  <a:solidFill>
                    <a:schemeClr val="tx1"/>
                  </a:solidFill>
                  <a:latin typeface="Arial" charset="0"/>
                  <a:ea typeface="ＭＳ Ｐゴシック" charset="0"/>
                </a:defRPr>
              </a:lvl9pPr>
            </a:lstStyle>
            <a:p>
              <a:r>
                <a:rPr lang="es-ES_tradnl"/>
                <a:t>CARBONIFERO</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ctrTitle"/>
          </p:nvPr>
        </p:nvSpPr>
        <p:spPr>
          <a:xfrm>
            <a:off x="693738" y="2286000"/>
            <a:ext cx="7772400" cy="1143000"/>
          </a:xfrm>
        </p:spPr>
        <p:txBody>
          <a:bodyPr/>
          <a:lstStyle/>
          <a:p>
            <a:r>
              <a:rPr lang="en-US">
                <a:solidFill>
                  <a:schemeClr val="bg1"/>
                </a:solidFill>
                <a:latin typeface="Arial" charset="0"/>
                <a:ea typeface="ＭＳ Ｐゴシック" charset="0"/>
                <a:cs typeface="Arial" charset="0"/>
              </a:rPr>
              <a:t>Dataci</a:t>
            </a:r>
            <a:r>
              <a:rPr lang="en-US" altLang="ja-JP">
                <a:solidFill>
                  <a:schemeClr val="bg1"/>
                </a:solidFill>
                <a:latin typeface="Arial" charset="0"/>
                <a:ea typeface="ＭＳ Ｐゴシック" charset="0"/>
                <a:cs typeface="Arial" charset="0"/>
              </a:rPr>
              <a:t>ón absoluta de minerales y rocas</a:t>
            </a:r>
            <a:endParaRPr lang="en-US">
              <a:solidFill>
                <a:schemeClr val="bg1"/>
              </a:solidFill>
              <a:latin typeface="Arial" charset="0"/>
              <a:ea typeface="ＭＳ Ｐゴシック" charset="0"/>
              <a:cs typeface="Arial"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4" descr="half life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8" y="728663"/>
            <a:ext cx="7202487"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Freeform 5"/>
          <p:cNvSpPr>
            <a:spLocks/>
          </p:cNvSpPr>
          <p:nvPr/>
        </p:nvSpPr>
        <p:spPr bwMode="auto">
          <a:xfrm>
            <a:off x="1746250" y="2876550"/>
            <a:ext cx="4564063" cy="2598738"/>
          </a:xfrm>
          <a:custGeom>
            <a:avLst/>
            <a:gdLst>
              <a:gd name="T0" fmla="*/ 0 w 2875"/>
              <a:gd name="T1" fmla="*/ 0 h 1637"/>
              <a:gd name="T2" fmla="*/ 245 w 2875"/>
              <a:gd name="T3" fmla="*/ 400 h 1637"/>
              <a:gd name="T4" fmla="*/ 597 w 2875"/>
              <a:gd name="T5" fmla="*/ 779 h 1637"/>
              <a:gd name="T6" fmla="*/ 1099 w 2875"/>
              <a:gd name="T7" fmla="*/ 1136 h 1637"/>
              <a:gd name="T8" fmla="*/ 1419 w 2875"/>
              <a:gd name="T9" fmla="*/ 1301 h 1637"/>
              <a:gd name="T10" fmla="*/ 1787 w 2875"/>
              <a:gd name="T11" fmla="*/ 1435 h 1637"/>
              <a:gd name="T12" fmla="*/ 2112 w 2875"/>
              <a:gd name="T13" fmla="*/ 1525 h 1637"/>
              <a:gd name="T14" fmla="*/ 2496 w 2875"/>
              <a:gd name="T15" fmla="*/ 1600 h 1637"/>
              <a:gd name="T16" fmla="*/ 2875 w 2875"/>
              <a:gd name="T17" fmla="*/ 1637 h 1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75" h="1637">
                <a:moveTo>
                  <a:pt x="0" y="0"/>
                </a:moveTo>
                <a:cubicBezTo>
                  <a:pt x="73" y="135"/>
                  <a:pt x="146" y="270"/>
                  <a:pt x="245" y="400"/>
                </a:cubicBezTo>
                <a:cubicBezTo>
                  <a:pt x="344" y="530"/>
                  <a:pt x="455" y="656"/>
                  <a:pt x="597" y="779"/>
                </a:cubicBezTo>
                <a:cubicBezTo>
                  <a:pt x="739" y="902"/>
                  <a:pt x="962" y="1049"/>
                  <a:pt x="1099" y="1136"/>
                </a:cubicBezTo>
                <a:cubicBezTo>
                  <a:pt x="1236" y="1223"/>
                  <a:pt x="1304" y="1251"/>
                  <a:pt x="1419" y="1301"/>
                </a:cubicBezTo>
                <a:cubicBezTo>
                  <a:pt x="1534" y="1351"/>
                  <a:pt x="1672" y="1398"/>
                  <a:pt x="1787" y="1435"/>
                </a:cubicBezTo>
                <a:cubicBezTo>
                  <a:pt x="1902" y="1472"/>
                  <a:pt x="1994" y="1498"/>
                  <a:pt x="2112" y="1525"/>
                </a:cubicBezTo>
                <a:cubicBezTo>
                  <a:pt x="2230" y="1552"/>
                  <a:pt x="2369" y="1581"/>
                  <a:pt x="2496" y="1600"/>
                </a:cubicBezTo>
                <a:cubicBezTo>
                  <a:pt x="2623" y="1619"/>
                  <a:pt x="2749" y="1628"/>
                  <a:pt x="2875" y="1637"/>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54278" name="Freeform 6"/>
          <p:cNvSpPr>
            <a:spLocks/>
          </p:cNvSpPr>
          <p:nvPr/>
        </p:nvSpPr>
        <p:spPr bwMode="auto">
          <a:xfrm flipV="1">
            <a:off x="1752600" y="3028950"/>
            <a:ext cx="4564063" cy="2598738"/>
          </a:xfrm>
          <a:custGeom>
            <a:avLst/>
            <a:gdLst>
              <a:gd name="T0" fmla="*/ 0 w 2875"/>
              <a:gd name="T1" fmla="*/ 0 h 1637"/>
              <a:gd name="T2" fmla="*/ 245 w 2875"/>
              <a:gd name="T3" fmla="*/ 400 h 1637"/>
              <a:gd name="T4" fmla="*/ 597 w 2875"/>
              <a:gd name="T5" fmla="*/ 779 h 1637"/>
              <a:gd name="T6" fmla="*/ 1099 w 2875"/>
              <a:gd name="T7" fmla="*/ 1136 h 1637"/>
              <a:gd name="T8" fmla="*/ 1419 w 2875"/>
              <a:gd name="T9" fmla="*/ 1301 h 1637"/>
              <a:gd name="T10" fmla="*/ 1787 w 2875"/>
              <a:gd name="T11" fmla="*/ 1435 h 1637"/>
              <a:gd name="T12" fmla="*/ 2112 w 2875"/>
              <a:gd name="T13" fmla="*/ 1525 h 1637"/>
              <a:gd name="T14" fmla="*/ 2496 w 2875"/>
              <a:gd name="T15" fmla="*/ 1600 h 1637"/>
              <a:gd name="T16" fmla="*/ 2875 w 2875"/>
              <a:gd name="T17" fmla="*/ 1637 h 1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75" h="1637">
                <a:moveTo>
                  <a:pt x="0" y="0"/>
                </a:moveTo>
                <a:cubicBezTo>
                  <a:pt x="73" y="135"/>
                  <a:pt x="146" y="270"/>
                  <a:pt x="245" y="400"/>
                </a:cubicBezTo>
                <a:cubicBezTo>
                  <a:pt x="344" y="530"/>
                  <a:pt x="455" y="656"/>
                  <a:pt x="597" y="779"/>
                </a:cubicBezTo>
                <a:cubicBezTo>
                  <a:pt x="739" y="902"/>
                  <a:pt x="962" y="1049"/>
                  <a:pt x="1099" y="1136"/>
                </a:cubicBezTo>
                <a:cubicBezTo>
                  <a:pt x="1236" y="1223"/>
                  <a:pt x="1304" y="1251"/>
                  <a:pt x="1419" y="1301"/>
                </a:cubicBezTo>
                <a:cubicBezTo>
                  <a:pt x="1534" y="1351"/>
                  <a:pt x="1672" y="1398"/>
                  <a:pt x="1787" y="1435"/>
                </a:cubicBezTo>
                <a:cubicBezTo>
                  <a:pt x="1902" y="1472"/>
                  <a:pt x="1994" y="1498"/>
                  <a:pt x="2112" y="1525"/>
                </a:cubicBezTo>
                <a:cubicBezTo>
                  <a:pt x="2230" y="1552"/>
                  <a:pt x="2369" y="1581"/>
                  <a:pt x="2496" y="1600"/>
                </a:cubicBezTo>
                <a:cubicBezTo>
                  <a:pt x="2623" y="1619"/>
                  <a:pt x="2749" y="1628"/>
                  <a:pt x="2875" y="1637"/>
                </a:cubicBezTo>
              </a:path>
            </a:pathLst>
          </a:custGeom>
          <a:noFill/>
          <a:ln w="381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54279" name="Text Box 7"/>
          <p:cNvSpPr txBox="1">
            <a:spLocks noChangeArrowheads="1"/>
          </p:cNvSpPr>
          <p:nvPr/>
        </p:nvSpPr>
        <p:spPr bwMode="auto">
          <a:xfrm>
            <a:off x="2860675" y="6084888"/>
            <a:ext cx="3368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i="0"/>
              <a:t>numero de vidas-media</a:t>
            </a:r>
          </a:p>
        </p:txBody>
      </p:sp>
      <p:sp>
        <p:nvSpPr>
          <p:cNvPr id="54280" name="Text Box 8"/>
          <p:cNvSpPr txBox="1">
            <a:spLocks noChangeArrowheads="1"/>
          </p:cNvSpPr>
          <p:nvPr/>
        </p:nvSpPr>
        <p:spPr bwMode="auto">
          <a:xfrm>
            <a:off x="3036888" y="347663"/>
            <a:ext cx="20653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i="0">
                <a:solidFill>
                  <a:srgbClr val="FF0000"/>
                </a:solidFill>
              </a:rPr>
              <a:t>Isotopo-padre</a:t>
            </a:r>
          </a:p>
        </p:txBody>
      </p:sp>
      <p:sp>
        <p:nvSpPr>
          <p:cNvPr id="54281" name="Text Box 9"/>
          <p:cNvSpPr txBox="1">
            <a:spLocks noChangeArrowheads="1"/>
          </p:cNvSpPr>
          <p:nvPr/>
        </p:nvSpPr>
        <p:spPr bwMode="auto">
          <a:xfrm>
            <a:off x="5307013" y="344488"/>
            <a:ext cx="1760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i="0">
                <a:solidFill>
                  <a:schemeClr val="bg2"/>
                </a:solidFill>
              </a:rPr>
              <a:t>Isotopo-hijo</a:t>
            </a:r>
          </a:p>
        </p:txBody>
      </p:sp>
      <p:sp>
        <p:nvSpPr>
          <p:cNvPr id="54282" name="Line 10"/>
          <p:cNvSpPr>
            <a:spLocks noChangeShapeType="1"/>
          </p:cNvSpPr>
          <p:nvPr/>
        </p:nvSpPr>
        <p:spPr bwMode="auto">
          <a:xfrm>
            <a:off x="5062538" y="6011863"/>
            <a:ext cx="635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57354" name="CuadroTexto 3"/>
          <p:cNvSpPr txBox="1">
            <a:spLocks noChangeArrowheads="1"/>
          </p:cNvSpPr>
          <p:nvPr/>
        </p:nvSpPr>
        <p:spPr bwMode="auto">
          <a:xfrm>
            <a:off x="4640263" y="5816600"/>
            <a:ext cx="450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i="1">
                <a:solidFill>
                  <a:schemeClr val="tx1"/>
                </a:solidFill>
                <a:latin typeface="Arial" charset="0"/>
                <a:ea typeface="ＭＳ Ｐゴシック" charset="0"/>
                <a:cs typeface="ＭＳ Ｐゴシック" charset="0"/>
              </a:defRPr>
            </a:lvl1pPr>
            <a:lvl2pPr marL="742950" indent="-285750">
              <a:defRPr sz="1200" i="1">
                <a:solidFill>
                  <a:schemeClr val="tx1"/>
                </a:solidFill>
                <a:latin typeface="Arial" charset="0"/>
                <a:ea typeface="ＭＳ Ｐゴシック" charset="0"/>
              </a:defRPr>
            </a:lvl2pPr>
            <a:lvl3pPr marL="1143000" indent="-228600">
              <a:defRPr sz="1200" i="1">
                <a:solidFill>
                  <a:schemeClr val="tx1"/>
                </a:solidFill>
                <a:latin typeface="Arial" charset="0"/>
                <a:ea typeface="ＭＳ Ｐゴシック" charset="0"/>
              </a:defRPr>
            </a:lvl3pPr>
            <a:lvl4pPr marL="1600200" indent="-228600">
              <a:defRPr sz="1200" i="1">
                <a:solidFill>
                  <a:schemeClr val="tx1"/>
                </a:solidFill>
                <a:latin typeface="Arial" charset="0"/>
                <a:ea typeface="ＭＳ Ｐゴシック" charset="0"/>
              </a:defRPr>
            </a:lvl4pPr>
            <a:lvl5pPr marL="2057400" indent="-228600">
              <a:defRPr sz="1200" i="1">
                <a:solidFill>
                  <a:schemeClr val="tx1"/>
                </a:solidFill>
                <a:latin typeface="Arial" charset="0"/>
                <a:ea typeface="ＭＳ Ｐゴシック" charset="0"/>
              </a:defRPr>
            </a:lvl5pPr>
            <a:lvl6pPr marL="2514600" indent="-228600" eaLnBrk="0" fontAlgn="base" hangingPunct="0">
              <a:spcBef>
                <a:spcPct val="0"/>
              </a:spcBef>
              <a:spcAft>
                <a:spcPct val="0"/>
              </a:spcAft>
              <a:defRPr sz="1200" i="1">
                <a:solidFill>
                  <a:schemeClr val="tx1"/>
                </a:solidFill>
                <a:latin typeface="Arial" charset="0"/>
                <a:ea typeface="ＭＳ Ｐゴシック" charset="0"/>
              </a:defRPr>
            </a:lvl6pPr>
            <a:lvl7pPr marL="2971800" indent="-228600" eaLnBrk="0" fontAlgn="base" hangingPunct="0">
              <a:spcBef>
                <a:spcPct val="0"/>
              </a:spcBef>
              <a:spcAft>
                <a:spcPct val="0"/>
              </a:spcAft>
              <a:defRPr sz="1200" i="1">
                <a:solidFill>
                  <a:schemeClr val="tx1"/>
                </a:solidFill>
                <a:latin typeface="Arial" charset="0"/>
                <a:ea typeface="ＭＳ Ｐゴシック" charset="0"/>
              </a:defRPr>
            </a:lvl7pPr>
            <a:lvl8pPr marL="3429000" indent="-228600" eaLnBrk="0" fontAlgn="base" hangingPunct="0">
              <a:spcBef>
                <a:spcPct val="0"/>
              </a:spcBef>
              <a:spcAft>
                <a:spcPct val="0"/>
              </a:spcAft>
              <a:defRPr sz="1200" i="1">
                <a:solidFill>
                  <a:schemeClr val="tx1"/>
                </a:solidFill>
                <a:latin typeface="Arial" charset="0"/>
                <a:ea typeface="ＭＳ Ｐゴシック" charset="0"/>
              </a:defRPr>
            </a:lvl8pPr>
            <a:lvl9pPr marL="3886200" indent="-228600" eaLnBrk="0" fontAlgn="base" hangingPunct="0">
              <a:spcBef>
                <a:spcPct val="0"/>
              </a:spcBef>
              <a:spcAft>
                <a:spcPct val="0"/>
              </a:spcAft>
              <a:defRPr sz="1200" i="1">
                <a:solidFill>
                  <a:schemeClr val="tx1"/>
                </a:solidFill>
                <a:latin typeface="Arial" charset="0"/>
                <a:ea typeface="ＭＳ Ｐゴシック" charset="0"/>
              </a:defRPr>
            </a:lvl9pPr>
          </a:lstStyle>
          <a:p>
            <a:r>
              <a:rPr lang="es-ES" sz="1600"/>
              <a:t>t</a:t>
            </a:r>
            <a:r>
              <a:rPr lang="es-ES" sz="900"/>
              <a:t>1/2</a:t>
            </a:r>
          </a:p>
        </p:txBody>
      </p:sp>
      <p:pic>
        <p:nvPicPr>
          <p:cNvPr id="2" name="Imagen 1" descr="Screen Shot 2020-01-08 at 17.20.0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8600" y="2794000"/>
            <a:ext cx="2400300" cy="264219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9394" name="Group 23"/>
          <p:cNvGrpSpPr>
            <a:grpSpLocks/>
          </p:cNvGrpSpPr>
          <p:nvPr/>
        </p:nvGrpSpPr>
        <p:grpSpPr bwMode="auto">
          <a:xfrm>
            <a:off x="4153221" y="1206500"/>
            <a:ext cx="4525642" cy="5092557"/>
            <a:chOff x="36" y="480"/>
            <a:chExt cx="2069" cy="2331"/>
          </a:xfrm>
        </p:grpSpPr>
        <p:pic>
          <p:nvPicPr>
            <p:cNvPr id="59399" name="Picture 4" descr="uraniumdecayseries"/>
            <p:cNvPicPr>
              <a:picLocks noChangeAspect="1" noChangeArrowheads="1"/>
            </p:cNvPicPr>
            <p:nvPr/>
          </p:nvPicPr>
          <p:blipFill>
            <a:blip r:embed="rId3">
              <a:extLst>
                <a:ext uri="{28A0092B-C50C-407E-A947-70E740481C1C}">
                  <a14:useLocalDpi xmlns:a14="http://schemas.microsoft.com/office/drawing/2010/main" val="0"/>
                </a:ext>
              </a:extLst>
            </a:blip>
            <a:srcRect b="8197"/>
            <a:stretch>
              <a:fillRect/>
            </a:stretch>
          </p:blipFill>
          <p:spPr bwMode="auto">
            <a:xfrm>
              <a:off x="192" y="480"/>
              <a:ext cx="1913" cy="2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9" name="Text Box 11"/>
            <p:cNvSpPr txBox="1">
              <a:spLocks noChangeArrowheads="1"/>
            </p:cNvSpPr>
            <p:nvPr/>
          </p:nvSpPr>
          <p:spPr bwMode="auto">
            <a:xfrm>
              <a:off x="1563" y="2485"/>
              <a:ext cx="171"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i="0">
                  <a:latin typeface="Verdana" charset="0"/>
                </a:rPr>
                <a:t>Th</a:t>
              </a:r>
              <a:endParaRPr lang="en-US" sz="2400" i="0">
                <a:latin typeface="Times" charset="0"/>
              </a:endParaRPr>
            </a:p>
          </p:txBody>
        </p:sp>
        <p:sp>
          <p:nvSpPr>
            <p:cNvPr id="43020" name="Text Box 12"/>
            <p:cNvSpPr txBox="1">
              <a:spLocks noChangeArrowheads="1"/>
            </p:cNvSpPr>
            <p:nvPr/>
          </p:nvSpPr>
          <p:spPr bwMode="auto">
            <a:xfrm>
              <a:off x="1808" y="2485"/>
              <a:ext cx="135"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i="0">
                  <a:latin typeface="Verdana" charset="0"/>
                </a:rPr>
                <a:t>U</a:t>
              </a:r>
              <a:endParaRPr lang="en-US" sz="2400" i="0">
                <a:latin typeface="Times" charset="0"/>
              </a:endParaRPr>
            </a:p>
          </p:txBody>
        </p:sp>
        <p:sp>
          <p:nvSpPr>
            <p:cNvPr id="43021" name="Text Box 13"/>
            <p:cNvSpPr txBox="1">
              <a:spLocks noChangeArrowheads="1"/>
            </p:cNvSpPr>
            <p:nvPr/>
          </p:nvSpPr>
          <p:spPr bwMode="auto">
            <a:xfrm>
              <a:off x="1302" y="2485"/>
              <a:ext cx="173"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i="0">
                  <a:latin typeface="Verdana" charset="0"/>
                </a:rPr>
                <a:t>Ra</a:t>
              </a:r>
              <a:endParaRPr lang="en-US" sz="2400" i="0">
                <a:latin typeface="Times" charset="0"/>
              </a:endParaRPr>
            </a:p>
          </p:txBody>
        </p:sp>
        <p:sp>
          <p:nvSpPr>
            <p:cNvPr id="43022" name="Text Box 14"/>
            <p:cNvSpPr txBox="1">
              <a:spLocks noChangeArrowheads="1"/>
            </p:cNvSpPr>
            <p:nvPr/>
          </p:nvSpPr>
          <p:spPr bwMode="auto">
            <a:xfrm>
              <a:off x="1046" y="2485"/>
              <a:ext cx="177"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i="0">
                  <a:latin typeface="Verdana" charset="0"/>
                </a:rPr>
                <a:t>Rn</a:t>
              </a:r>
              <a:endParaRPr lang="en-US" sz="2400" i="0">
                <a:latin typeface="Times" charset="0"/>
              </a:endParaRPr>
            </a:p>
          </p:txBody>
        </p:sp>
        <p:sp>
          <p:nvSpPr>
            <p:cNvPr id="43023" name="Text Box 15"/>
            <p:cNvSpPr txBox="1">
              <a:spLocks noChangeArrowheads="1"/>
            </p:cNvSpPr>
            <p:nvPr/>
          </p:nvSpPr>
          <p:spPr bwMode="auto">
            <a:xfrm>
              <a:off x="768" y="2429"/>
              <a:ext cx="84"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2400" i="0">
                <a:latin typeface="Times" charset="0"/>
              </a:endParaRPr>
            </a:p>
          </p:txBody>
        </p:sp>
        <p:sp>
          <p:nvSpPr>
            <p:cNvPr id="43027" name="Text Box 19"/>
            <p:cNvSpPr txBox="1">
              <a:spLocks noChangeArrowheads="1"/>
            </p:cNvSpPr>
            <p:nvPr/>
          </p:nvSpPr>
          <p:spPr bwMode="auto">
            <a:xfrm rot="16200000">
              <a:off x="-211" y="1230"/>
              <a:ext cx="636" cy="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i="0" dirty="0" err="1">
                  <a:latin typeface="Verdana" charset="0"/>
                </a:rPr>
                <a:t>masa</a:t>
              </a:r>
              <a:r>
                <a:rPr lang="en-US" sz="1400" i="0" dirty="0">
                  <a:latin typeface="Verdana" charset="0"/>
                </a:rPr>
                <a:t> </a:t>
              </a:r>
              <a:r>
                <a:rPr lang="en-US" sz="1400" i="0" dirty="0" err="1">
                  <a:latin typeface="Verdana" charset="0"/>
                </a:rPr>
                <a:t>at</a:t>
              </a:r>
              <a:r>
                <a:rPr lang="en-US" sz="1400" i="0" dirty="0" err="1">
                  <a:latin typeface="Arial"/>
                </a:rPr>
                <a:t>o</a:t>
              </a:r>
              <a:r>
                <a:rPr lang="en-US" altLang="ja-JP" sz="1400" i="0" dirty="0" err="1">
                  <a:latin typeface="Arial"/>
                </a:rPr>
                <a:t>mica</a:t>
              </a:r>
              <a:endParaRPr lang="en-US" sz="1400" i="0" dirty="0">
                <a:latin typeface="Verdana" charset="0"/>
              </a:endParaRPr>
            </a:p>
          </p:txBody>
        </p:sp>
        <p:sp>
          <p:nvSpPr>
            <p:cNvPr id="43028" name="Line 20"/>
            <p:cNvSpPr>
              <a:spLocks noChangeShapeType="1"/>
            </p:cNvSpPr>
            <p:nvPr/>
          </p:nvSpPr>
          <p:spPr bwMode="auto">
            <a:xfrm flipV="1">
              <a:off x="104" y="624"/>
              <a:ext cx="0" cy="2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43029" name="Text Box 21"/>
            <p:cNvSpPr txBox="1">
              <a:spLocks noChangeArrowheads="1"/>
            </p:cNvSpPr>
            <p:nvPr/>
          </p:nvSpPr>
          <p:spPr bwMode="auto">
            <a:xfrm>
              <a:off x="705" y="2671"/>
              <a:ext cx="750" cy="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i="0">
                  <a:latin typeface="Verdana" charset="0"/>
                </a:rPr>
                <a:t>numero at</a:t>
              </a:r>
              <a:r>
                <a:rPr lang="en-US" altLang="ja-JP" sz="1400" i="0">
                  <a:latin typeface="Arial"/>
                </a:rPr>
                <a:t>ómico</a:t>
              </a:r>
              <a:endParaRPr lang="en-US" sz="1400" i="0">
                <a:latin typeface="Verdana" charset="0"/>
              </a:endParaRPr>
            </a:p>
          </p:txBody>
        </p:sp>
        <p:sp>
          <p:nvSpPr>
            <p:cNvPr id="43030" name="Line 22"/>
            <p:cNvSpPr>
              <a:spLocks noChangeShapeType="1"/>
            </p:cNvSpPr>
            <p:nvPr/>
          </p:nvSpPr>
          <p:spPr bwMode="auto">
            <a:xfrm rot="5400000" flipV="1">
              <a:off x="1752" y="2608"/>
              <a:ext cx="0" cy="2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grpSp>
      <p:sp>
        <p:nvSpPr>
          <p:cNvPr id="43032" name="Text Box 24"/>
          <p:cNvSpPr txBox="1">
            <a:spLocks noChangeArrowheads="1"/>
          </p:cNvSpPr>
          <p:nvPr/>
        </p:nvSpPr>
        <p:spPr bwMode="auto">
          <a:xfrm>
            <a:off x="160338" y="746125"/>
            <a:ext cx="3929062"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1400" i="0" dirty="0">
                <a:solidFill>
                  <a:srgbClr val="000000"/>
                </a:solidFill>
                <a:latin typeface="Verdana" charset="0"/>
              </a:rPr>
              <a:t>(a) </a:t>
            </a:r>
            <a:r>
              <a:rPr lang="en-US" sz="1400" i="0" dirty="0" err="1">
                <a:solidFill>
                  <a:srgbClr val="000000"/>
                </a:solidFill>
                <a:latin typeface="Verdana" charset="0"/>
              </a:rPr>
              <a:t>radiación</a:t>
            </a:r>
            <a:r>
              <a:rPr lang="en-US" sz="1400" i="0" dirty="0">
                <a:solidFill>
                  <a:srgbClr val="000000"/>
                </a:solidFill>
                <a:latin typeface="Verdana" charset="0"/>
              </a:rPr>
              <a:t> </a:t>
            </a:r>
            <a:r>
              <a:rPr lang="en-US" altLang="ja-JP" sz="1600" i="0" dirty="0">
                <a:solidFill>
                  <a:srgbClr val="000000"/>
                </a:solidFill>
                <a:latin typeface="Symbol" charset="0"/>
                <a:sym typeface="Symbol" charset="0"/>
              </a:rPr>
              <a:t></a:t>
            </a:r>
            <a:r>
              <a:rPr lang="en-US" altLang="ja-JP" sz="1400" i="0" dirty="0">
                <a:solidFill>
                  <a:srgbClr val="000000"/>
                </a:solidFill>
                <a:latin typeface="Symbol" charset="0"/>
                <a:sym typeface="Symbol" charset="0"/>
              </a:rPr>
              <a:t> =   </a:t>
            </a:r>
            <a:r>
              <a:rPr lang="en-US" sz="1400" i="0" dirty="0" err="1">
                <a:solidFill>
                  <a:srgbClr val="000000"/>
                </a:solidFill>
                <a:latin typeface="Verdana" charset="0"/>
              </a:rPr>
              <a:t>2p+2n</a:t>
            </a:r>
            <a:r>
              <a:rPr lang="en-US" sz="1400" i="0" dirty="0">
                <a:solidFill>
                  <a:srgbClr val="000000"/>
                </a:solidFill>
                <a:latin typeface="Verdana" charset="0"/>
              </a:rPr>
              <a:t> 	(</a:t>
            </a:r>
            <a:r>
              <a:rPr lang="en-US" sz="1400" i="0" dirty="0" err="1">
                <a:solidFill>
                  <a:srgbClr val="000000"/>
                </a:solidFill>
                <a:latin typeface="Verdana" charset="0"/>
              </a:rPr>
              <a:t>He</a:t>
            </a:r>
            <a:r>
              <a:rPr lang="en-US" sz="1400" i="0" baseline="30000" dirty="0" err="1">
                <a:solidFill>
                  <a:srgbClr val="000000"/>
                </a:solidFill>
                <a:latin typeface="Verdana" charset="0"/>
              </a:rPr>
              <a:t>2</a:t>
            </a:r>
            <a:r>
              <a:rPr lang="en-US" sz="1400" i="0" baseline="30000" dirty="0">
                <a:solidFill>
                  <a:srgbClr val="000000"/>
                </a:solidFill>
                <a:latin typeface="Verdana" charset="0"/>
              </a:rPr>
              <a:t>+</a:t>
            </a:r>
            <a:r>
              <a:rPr lang="en-US" sz="1400" i="0" dirty="0">
                <a:solidFill>
                  <a:srgbClr val="000000"/>
                </a:solidFill>
                <a:latin typeface="Verdana" charset="0"/>
              </a:rPr>
              <a:t>)</a:t>
            </a:r>
          </a:p>
          <a:p>
            <a:pPr>
              <a:defRPr/>
            </a:pPr>
            <a:r>
              <a:rPr lang="en-US" sz="1400" i="0" dirty="0" err="1">
                <a:solidFill>
                  <a:srgbClr val="FF0000"/>
                </a:solidFill>
                <a:latin typeface="Verdana" charset="0"/>
              </a:rPr>
              <a:t>flechas</a:t>
            </a:r>
            <a:r>
              <a:rPr lang="en-US" sz="1400" i="0" dirty="0">
                <a:solidFill>
                  <a:srgbClr val="FF0000"/>
                </a:solidFill>
                <a:latin typeface="Verdana" charset="0"/>
              </a:rPr>
              <a:t> </a:t>
            </a:r>
            <a:r>
              <a:rPr lang="en-US" sz="1400" i="0" dirty="0" err="1">
                <a:solidFill>
                  <a:srgbClr val="FF0000"/>
                </a:solidFill>
                <a:latin typeface="Verdana" charset="0"/>
              </a:rPr>
              <a:t>rojas</a:t>
            </a:r>
            <a:endParaRPr lang="en-US" sz="1400" i="0" dirty="0">
              <a:solidFill>
                <a:srgbClr val="000000"/>
              </a:solidFill>
              <a:latin typeface="Verdana" charset="0"/>
            </a:endParaRPr>
          </a:p>
          <a:p>
            <a:pPr>
              <a:defRPr/>
            </a:pPr>
            <a:endParaRPr lang="en-US" sz="1400" i="0" dirty="0">
              <a:solidFill>
                <a:srgbClr val="000000"/>
              </a:solidFill>
              <a:latin typeface="Verdana" charset="0"/>
            </a:endParaRPr>
          </a:p>
          <a:p>
            <a:pPr>
              <a:defRPr/>
            </a:pPr>
            <a:r>
              <a:rPr lang="en-US" sz="1400" i="0" dirty="0">
                <a:solidFill>
                  <a:srgbClr val="000000"/>
                </a:solidFill>
                <a:latin typeface="Verdana" charset="0"/>
              </a:rPr>
              <a:t>(b) </a:t>
            </a:r>
            <a:r>
              <a:rPr lang="en-US" sz="1400" i="0" dirty="0" err="1">
                <a:solidFill>
                  <a:srgbClr val="000000"/>
                </a:solidFill>
                <a:latin typeface="Verdana" charset="0"/>
              </a:rPr>
              <a:t>radiación</a:t>
            </a:r>
            <a:r>
              <a:rPr lang="en-US" sz="1400" i="0" dirty="0">
                <a:solidFill>
                  <a:srgbClr val="000000"/>
                </a:solidFill>
                <a:latin typeface="Verdana" charset="0"/>
              </a:rPr>
              <a:t> </a:t>
            </a:r>
            <a:r>
              <a:rPr lang="en-US" altLang="ja-JP" sz="1400" i="0" dirty="0">
                <a:solidFill>
                  <a:srgbClr val="000000"/>
                </a:solidFill>
                <a:latin typeface="Symbol" charset="0"/>
                <a:sym typeface="Symbol" charset="0"/>
              </a:rPr>
              <a:t> :       </a:t>
            </a:r>
            <a:r>
              <a:rPr lang="en-US" sz="1400" i="0" dirty="0">
                <a:solidFill>
                  <a:srgbClr val="000000"/>
                </a:solidFill>
                <a:latin typeface="Verdana" charset="0"/>
              </a:rPr>
              <a:t>n =&gt;  p + e</a:t>
            </a:r>
          </a:p>
          <a:p>
            <a:pPr>
              <a:defRPr/>
            </a:pPr>
            <a:r>
              <a:rPr lang="en-US" sz="1400" i="0" dirty="0" err="1">
                <a:solidFill>
                  <a:srgbClr val="0000FF"/>
                </a:solidFill>
                <a:latin typeface="Verdana" charset="0"/>
              </a:rPr>
              <a:t>flechas</a:t>
            </a:r>
            <a:r>
              <a:rPr lang="en-US" sz="1400" i="0" dirty="0">
                <a:solidFill>
                  <a:srgbClr val="0000FF"/>
                </a:solidFill>
                <a:latin typeface="Verdana" charset="0"/>
              </a:rPr>
              <a:t> </a:t>
            </a:r>
            <a:r>
              <a:rPr lang="en-US" sz="1400" i="0" dirty="0" err="1">
                <a:solidFill>
                  <a:srgbClr val="0000FF"/>
                </a:solidFill>
                <a:latin typeface="Verdana" charset="0"/>
              </a:rPr>
              <a:t>azules</a:t>
            </a:r>
            <a:r>
              <a:rPr lang="en-US" sz="1400" i="0" dirty="0">
                <a:solidFill>
                  <a:srgbClr val="0000FF"/>
                </a:solidFill>
                <a:latin typeface="Verdana" charset="0"/>
              </a:rPr>
              <a:t> </a:t>
            </a:r>
          </a:p>
          <a:p>
            <a:pPr>
              <a:defRPr/>
            </a:pPr>
            <a:endParaRPr lang="en-US" sz="1400" i="0" dirty="0">
              <a:solidFill>
                <a:srgbClr val="0000FF"/>
              </a:solidFill>
              <a:latin typeface="Verdana" charset="0"/>
            </a:endParaRPr>
          </a:p>
          <a:p>
            <a:pPr>
              <a:defRPr/>
            </a:pPr>
            <a:r>
              <a:rPr lang="en-US" sz="1400" i="0" dirty="0">
                <a:solidFill>
                  <a:srgbClr val="000000"/>
                </a:solidFill>
                <a:latin typeface="Verdana" charset="0"/>
              </a:rPr>
              <a:t>(c) </a:t>
            </a:r>
            <a:r>
              <a:rPr lang="en-US" sz="1400" i="0" dirty="0" err="1">
                <a:solidFill>
                  <a:srgbClr val="000000"/>
                </a:solidFill>
                <a:latin typeface="Verdana" charset="0"/>
              </a:rPr>
              <a:t>captura</a:t>
            </a:r>
            <a:r>
              <a:rPr lang="en-US" sz="1400" i="0" dirty="0">
                <a:solidFill>
                  <a:srgbClr val="000000"/>
                </a:solidFill>
                <a:latin typeface="Verdana" charset="0"/>
              </a:rPr>
              <a:t> de electron: p + e =&gt; n</a:t>
            </a:r>
          </a:p>
        </p:txBody>
      </p:sp>
      <p:sp>
        <p:nvSpPr>
          <p:cNvPr id="43033" name="Text Box 25"/>
          <p:cNvSpPr txBox="1">
            <a:spLocks noChangeArrowheads="1"/>
          </p:cNvSpPr>
          <p:nvPr/>
        </p:nvSpPr>
        <p:spPr bwMode="auto">
          <a:xfrm>
            <a:off x="4316413" y="428625"/>
            <a:ext cx="409892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400" i="0">
                <a:latin typeface="Verdana" charset="0"/>
              </a:rPr>
              <a:t>Cadena de reacci</a:t>
            </a:r>
            <a:r>
              <a:rPr lang="en-US" altLang="ja-JP" sz="1400" i="0">
                <a:latin typeface="Arial"/>
              </a:rPr>
              <a:t>ón nuclear que transforma U en Pb. El </a:t>
            </a:r>
            <a:r>
              <a:rPr lang="en-US" sz="1400" i="0">
                <a:latin typeface="Verdana" charset="0"/>
              </a:rPr>
              <a:t>eslavon mas lento es U a Th que tiene una vida media de 4500 10</a:t>
            </a:r>
            <a:r>
              <a:rPr lang="en-US" sz="1400" i="0" baseline="30000">
                <a:latin typeface="Verdana" charset="0"/>
              </a:rPr>
              <a:t>6</a:t>
            </a:r>
            <a:r>
              <a:rPr lang="en-US" sz="1400" i="0">
                <a:latin typeface="Verdana" charset="0"/>
              </a:rPr>
              <a:t> años</a:t>
            </a:r>
          </a:p>
        </p:txBody>
      </p:sp>
      <p:pic>
        <p:nvPicPr>
          <p:cNvPr id="59397" name="Picture 26" descr="DEC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38" y="2643188"/>
            <a:ext cx="3616325" cy="40084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035" name="Text Box 27"/>
          <p:cNvSpPr txBox="1">
            <a:spLocks noChangeArrowheads="1"/>
          </p:cNvSpPr>
          <p:nvPr/>
        </p:nvSpPr>
        <p:spPr bwMode="auto">
          <a:xfrm>
            <a:off x="7121525" y="2019300"/>
            <a:ext cx="7937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i="0">
                <a:solidFill>
                  <a:srgbClr val="FF0000"/>
                </a:solidFill>
              </a:rPr>
              <a:t>Thorium</a:t>
            </a:r>
            <a:endParaRPr lang="en-US" i="0">
              <a:latin typeface="Times" charset="0"/>
            </a:endParaRPr>
          </a:p>
        </p:txBody>
      </p:sp>
      <p:sp>
        <p:nvSpPr>
          <p:cNvPr id="2" name="CuadroTexto 1"/>
          <p:cNvSpPr txBox="1"/>
          <p:nvPr/>
        </p:nvSpPr>
        <p:spPr>
          <a:xfrm>
            <a:off x="8094129" y="2065866"/>
            <a:ext cx="1061020" cy="276999"/>
          </a:xfrm>
          <a:prstGeom prst="rect">
            <a:avLst/>
          </a:prstGeom>
          <a:noFill/>
        </p:spPr>
        <p:txBody>
          <a:bodyPr wrap="none" rtlCol="0">
            <a:spAutoFit/>
          </a:bodyPr>
          <a:lstStyle/>
          <a:p>
            <a:r>
              <a:rPr lang="es-ES_tradnl">
                <a:solidFill>
                  <a:srgbClr val="FF0000"/>
                </a:solidFill>
              </a:rPr>
              <a:t>Uranium234</a:t>
            </a:r>
          </a:p>
        </p:txBody>
      </p:sp>
      <p:sp>
        <p:nvSpPr>
          <p:cNvPr id="19" name="CuadroTexto 18"/>
          <p:cNvSpPr txBox="1"/>
          <p:nvPr/>
        </p:nvSpPr>
        <p:spPr>
          <a:xfrm>
            <a:off x="7628467" y="2497666"/>
            <a:ext cx="787131" cy="461665"/>
          </a:xfrm>
          <a:prstGeom prst="rect">
            <a:avLst/>
          </a:prstGeom>
          <a:noFill/>
        </p:spPr>
        <p:txBody>
          <a:bodyPr wrap="none" rtlCol="0">
            <a:spAutoFit/>
          </a:bodyPr>
          <a:lstStyle/>
          <a:p>
            <a:r>
              <a:rPr lang="es-ES_tradnl">
                <a:solidFill>
                  <a:srgbClr val="FF0000"/>
                </a:solidFill>
              </a:rPr>
              <a:t>Thorium</a:t>
            </a:r>
          </a:p>
          <a:p>
            <a:r>
              <a:rPr lang="es-ES_tradnl">
                <a:solidFill>
                  <a:srgbClr val="FF0000"/>
                </a:solidFill>
              </a:rPr>
              <a:t>230</a:t>
            </a:r>
          </a:p>
        </p:txBody>
      </p:sp>
      <p:sp>
        <p:nvSpPr>
          <p:cNvPr id="20" name="CuadroTexto 19"/>
          <p:cNvSpPr txBox="1"/>
          <p:nvPr/>
        </p:nvSpPr>
        <p:spPr>
          <a:xfrm>
            <a:off x="8449732" y="1303866"/>
            <a:ext cx="479505" cy="276999"/>
          </a:xfrm>
          <a:prstGeom prst="rect">
            <a:avLst/>
          </a:prstGeom>
          <a:noFill/>
        </p:spPr>
        <p:txBody>
          <a:bodyPr wrap="none" rtlCol="0">
            <a:spAutoFit/>
          </a:bodyPr>
          <a:lstStyle/>
          <a:p>
            <a:r>
              <a:rPr lang="es-ES_tradnl">
                <a:solidFill>
                  <a:srgbClr val="FF0000"/>
                </a:solidFill>
              </a:rPr>
              <a:t>238</a:t>
            </a:r>
          </a:p>
        </p:txBody>
      </p:sp>
      <p:sp>
        <p:nvSpPr>
          <p:cNvPr id="3" name="CuadroTexto 2"/>
          <p:cNvSpPr txBox="1"/>
          <p:nvPr/>
        </p:nvSpPr>
        <p:spPr>
          <a:xfrm>
            <a:off x="8285973" y="2650063"/>
            <a:ext cx="678144" cy="400110"/>
          </a:xfrm>
          <a:prstGeom prst="rect">
            <a:avLst/>
          </a:prstGeom>
          <a:noFill/>
        </p:spPr>
        <p:txBody>
          <a:bodyPr wrap="none" rtlCol="0">
            <a:spAutoFit/>
          </a:bodyPr>
          <a:lstStyle/>
          <a:p>
            <a:r>
              <a:rPr lang="es-ES_tradnl" sz="1000"/>
              <a:t>235 000 </a:t>
            </a:r>
          </a:p>
          <a:p>
            <a:r>
              <a:rPr lang="es-ES_tradnl" sz="1000"/>
              <a:t>years</a:t>
            </a:r>
          </a:p>
        </p:txBody>
      </p:sp>
      <p:cxnSp>
        <p:nvCxnSpPr>
          <p:cNvPr id="5" name="Conector recto de flecha 4"/>
          <p:cNvCxnSpPr/>
          <p:nvPr/>
        </p:nvCxnSpPr>
        <p:spPr bwMode="auto">
          <a:xfrm flipH="1" flipV="1">
            <a:off x="8094134" y="2362200"/>
            <a:ext cx="406400" cy="3048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 name="CuadroTexto 3"/>
          <p:cNvSpPr txBox="1"/>
          <p:nvPr/>
        </p:nvSpPr>
        <p:spPr>
          <a:xfrm>
            <a:off x="228600" y="139700"/>
            <a:ext cx="1031189" cy="646331"/>
          </a:xfrm>
          <a:prstGeom prst="rect">
            <a:avLst/>
          </a:prstGeom>
          <a:noFill/>
        </p:spPr>
        <p:txBody>
          <a:bodyPr wrap="none" rtlCol="0">
            <a:spAutoFit/>
          </a:bodyPr>
          <a:lstStyle/>
          <a:p>
            <a:r>
              <a:rPr lang="es-ES_tradnl" dirty="0"/>
              <a:t>p = protón</a:t>
            </a:r>
          </a:p>
          <a:p>
            <a:r>
              <a:rPr lang="es-ES_tradnl" dirty="0"/>
              <a:t>n = neutrón</a:t>
            </a:r>
          </a:p>
          <a:p>
            <a:r>
              <a:rPr lang="es-ES_tradnl" dirty="0"/>
              <a:t>e = electrón</a:t>
            </a:r>
          </a:p>
        </p:txBody>
      </p:sp>
      <p:cxnSp>
        <p:nvCxnSpPr>
          <p:cNvPr id="7" name="Conector recto de flecha 6"/>
          <p:cNvCxnSpPr/>
          <p:nvPr/>
        </p:nvCxnSpPr>
        <p:spPr bwMode="auto">
          <a:xfrm flipV="1">
            <a:off x="850900" y="4292600"/>
            <a:ext cx="241300" cy="152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 name="Conector recto de flecha 8"/>
          <p:cNvCxnSpPr/>
          <p:nvPr/>
        </p:nvCxnSpPr>
        <p:spPr bwMode="auto">
          <a:xfrm flipH="1">
            <a:off x="825500" y="5511800"/>
            <a:ext cx="190500" cy="1143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8" name="CuadroTexto 27"/>
          <p:cNvSpPr txBox="1"/>
          <p:nvPr/>
        </p:nvSpPr>
        <p:spPr>
          <a:xfrm>
            <a:off x="5038396" y="5563054"/>
            <a:ext cx="892503" cy="338554"/>
          </a:xfrm>
          <a:prstGeom prst="rect">
            <a:avLst/>
          </a:prstGeom>
          <a:noFill/>
        </p:spPr>
        <p:txBody>
          <a:bodyPr wrap="square" rtlCol="0">
            <a:spAutoFit/>
          </a:bodyPr>
          <a:lstStyle/>
          <a:p>
            <a:r>
              <a:rPr lang="es-ES_tradnl" sz="1600" baseline="30000" dirty="0" err="1"/>
              <a:t>82</a:t>
            </a:r>
            <a:r>
              <a:rPr lang="es-ES_tradnl" sz="1600" dirty="0" err="1"/>
              <a:t>Pb</a:t>
            </a:r>
            <a:r>
              <a:rPr lang="es-ES_tradnl" sz="1600" baseline="30000" dirty="0" err="1"/>
              <a:t>206</a:t>
            </a:r>
            <a:endParaRPr lang="es-ES_tradnl" sz="1600" baseline="30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6" name="Text Box 4"/>
          <p:cNvSpPr txBox="1">
            <a:spLocks noChangeArrowheads="1"/>
          </p:cNvSpPr>
          <p:nvPr/>
        </p:nvSpPr>
        <p:spPr bwMode="auto">
          <a:xfrm>
            <a:off x="415925" y="879475"/>
            <a:ext cx="8467725" cy="563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charset="0"/>
                <a:ea typeface="ＭＳ Ｐゴシック" charset="0"/>
                <a:cs typeface="ＭＳ Ｐゴシック" charset="0"/>
              </a:defRPr>
            </a:lvl1pPr>
            <a:lvl2pPr marL="190500">
              <a:defRPr sz="2400">
                <a:solidFill>
                  <a:schemeClr val="tx1"/>
                </a:solidFill>
                <a:latin typeface="Times" charset="0"/>
                <a:ea typeface="ＭＳ Ｐゴシック" charset="0"/>
              </a:defRPr>
            </a:lvl2pPr>
            <a:lvl3pPr marL="381000">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lvl="2">
              <a:spcAft>
                <a:spcPts val="1000"/>
              </a:spcAft>
              <a:defRPr/>
            </a:pPr>
            <a:r>
              <a:rPr lang="es-ES_tradnl" i="0" baseline="30000" dirty="0" err="1">
                <a:latin typeface="Arial"/>
                <a:cs typeface="Arial"/>
              </a:rPr>
              <a:t>92</a:t>
            </a:r>
            <a:r>
              <a:rPr lang="es-ES_tradnl" i="0" dirty="0" err="1">
                <a:latin typeface="Arial"/>
                <a:cs typeface="Arial"/>
              </a:rPr>
              <a:t>U</a:t>
            </a:r>
            <a:r>
              <a:rPr lang="es-ES_tradnl" i="0" baseline="30000" dirty="0" err="1">
                <a:latin typeface="Arial"/>
                <a:cs typeface="Arial"/>
              </a:rPr>
              <a:t>238</a:t>
            </a:r>
            <a:r>
              <a:rPr lang="es-ES_tradnl" i="0" dirty="0">
                <a:latin typeface="Arial"/>
                <a:cs typeface="Arial"/>
              </a:rPr>
              <a:t> </a:t>
            </a:r>
            <a:r>
              <a:rPr lang="es-ES_tradnl" sz="2000" i="0" dirty="0">
                <a:latin typeface="Arial"/>
                <a:cs typeface="Arial"/>
              </a:rPr>
              <a:t>=&gt;</a:t>
            </a:r>
            <a:r>
              <a:rPr lang="es-ES_tradnl" i="0" dirty="0">
                <a:latin typeface="Arial"/>
                <a:cs typeface="Arial"/>
              </a:rPr>
              <a:t> </a:t>
            </a:r>
            <a:r>
              <a:rPr lang="es-ES_tradnl" i="0" baseline="30000" dirty="0" err="1">
                <a:latin typeface="Arial"/>
                <a:cs typeface="Arial"/>
              </a:rPr>
              <a:t>82</a:t>
            </a:r>
            <a:r>
              <a:rPr lang="es-ES_tradnl" i="0" dirty="0" err="1">
                <a:latin typeface="Arial"/>
                <a:cs typeface="Arial"/>
              </a:rPr>
              <a:t>Pb</a:t>
            </a:r>
            <a:r>
              <a:rPr lang="es-ES_tradnl" i="0" baseline="30000" dirty="0" err="1">
                <a:latin typeface="Arial"/>
                <a:cs typeface="Arial"/>
              </a:rPr>
              <a:t>206</a:t>
            </a:r>
            <a:r>
              <a:rPr lang="es-ES_tradnl" i="0" baseline="30000" dirty="0">
                <a:latin typeface="Arial"/>
                <a:cs typeface="Arial"/>
              </a:rPr>
              <a:t>  </a:t>
            </a:r>
            <a:r>
              <a:rPr lang="es-ES_tradnl" i="0" dirty="0">
                <a:latin typeface="Arial"/>
                <a:cs typeface="Arial"/>
              </a:rPr>
              <a:t>+ 8</a:t>
            </a:r>
            <a:r>
              <a:rPr lang="es-ES_tradnl" i="0" dirty="0">
                <a:latin typeface="Arial"/>
                <a:cs typeface="Arial"/>
                <a:sym typeface="Symbol" charset="0"/>
              </a:rPr>
              <a:t></a:t>
            </a:r>
            <a:r>
              <a:rPr lang="es-ES_tradnl" i="0" dirty="0">
                <a:latin typeface="Arial"/>
                <a:cs typeface="Arial"/>
              </a:rPr>
              <a:t> + </a:t>
            </a:r>
            <a:r>
              <a:rPr lang="es-ES_tradnl" i="0" dirty="0" err="1">
                <a:latin typeface="Arial"/>
                <a:cs typeface="Arial"/>
              </a:rPr>
              <a:t>6e</a:t>
            </a:r>
            <a:r>
              <a:rPr lang="es-ES_tradnl" i="0" baseline="30000" dirty="0">
                <a:latin typeface="Arial"/>
                <a:cs typeface="Arial"/>
              </a:rPr>
              <a:t>	</a:t>
            </a:r>
            <a:r>
              <a:rPr lang="es-ES_tradnl" i="0" dirty="0" err="1">
                <a:latin typeface="Arial"/>
                <a:cs typeface="Arial"/>
              </a:rPr>
              <a:t>t</a:t>
            </a:r>
            <a:r>
              <a:rPr lang="es-ES_tradnl" i="0" baseline="-25000" dirty="0" err="1">
                <a:latin typeface="Arial"/>
                <a:cs typeface="Arial"/>
              </a:rPr>
              <a:t>1</a:t>
            </a:r>
            <a:r>
              <a:rPr lang="es-ES_tradnl" i="0" baseline="-25000" dirty="0">
                <a:latin typeface="Arial"/>
                <a:cs typeface="Arial"/>
              </a:rPr>
              <a:t>/2</a:t>
            </a:r>
            <a:r>
              <a:rPr lang="es-ES_tradnl" i="0" dirty="0">
                <a:latin typeface="Arial"/>
                <a:cs typeface="Arial"/>
              </a:rPr>
              <a:t>= 4,5 x 10</a:t>
            </a:r>
            <a:r>
              <a:rPr lang="es-ES_tradnl" i="0" baseline="30000" dirty="0">
                <a:latin typeface="Arial"/>
                <a:cs typeface="Arial"/>
              </a:rPr>
              <a:t>9 </a:t>
            </a:r>
            <a:r>
              <a:rPr lang="es-ES_tradnl" i="0" dirty="0">
                <a:latin typeface="Arial"/>
                <a:cs typeface="Arial"/>
              </a:rPr>
              <a:t>años</a:t>
            </a:r>
            <a:endParaRPr lang="es-ES_tradnl" i="0" baseline="30000" dirty="0">
              <a:latin typeface="Arial"/>
              <a:cs typeface="Arial"/>
            </a:endParaRPr>
          </a:p>
          <a:p>
            <a:pPr lvl="2">
              <a:spcAft>
                <a:spcPts val="1000"/>
              </a:spcAft>
              <a:defRPr/>
            </a:pPr>
            <a:endParaRPr lang="es-ES_tradnl" i="0" baseline="30000" dirty="0">
              <a:latin typeface="Arial"/>
              <a:cs typeface="Arial"/>
            </a:endParaRPr>
          </a:p>
          <a:p>
            <a:pPr lvl="2">
              <a:spcAft>
                <a:spcPts val="1000"/>
              </a:spcAft>
              <a:defRPr/>
            </a:pPr>
            <a:r>
              <a:rPr lang="es-ES_tradnl" i="0" baseline="30000" dirty="0" err="1">
                <a:latin typeface="Arial"/>
                <a:cs typeface="Arial"/>
              </a:rPr>
              <a:t>92</a:t>
            </a:r>
            <a:r>
              <a:rPr lang="es-ES_tradnl" i="0" dirty="0" err="1">
                <a:latin typeface="Arial"/>
                <a:cs typeface="Arial"/>
              </a:rPr>
              <a:t>U</a:t>
            </a:r>
            <a:r>
              <a:rPr lang="es-ES_tradnl" i="0" baseline="30000" dirty="0" err="1">
                <a:latin typeface="Arial"/>
                <a:cs typeface="Arial"/>
              </a:rPr>
              <a:t>236</a:t>
            </a:r>
            <a:r>
              <a:rPr lang="es-ES_tradnl" i="0" dirty="0">
                <a:latin typeface="Arial"/>
                <a:cs typeface="Arial"/>
              </a:rPr>
              <a:t> </a:t>
            </a:r>
            <a:r>
              <a:rPr lang="es-ES_tradnl" sz="2000" i="0" dirty="0">
                <a:latin typeface="Arial"/>
                <a:cs typeface="Arial"/>
              </a:rPr>
              <a:t>=&gt;</a:t>
            </a:r>
            <a:r>
              <a:rPr lang="es-ES_tradnl" i="0" dirty="0">
                <a:latin typeface="Arial"/>
                <a:cs typeface="Arial"/>
              </a:rPr>
              <a:t> </a:t>
            </a:r>
            <a:r>
              <a:rPr lang="es-ES_tradnl" i="0" baseline="30000" dirty="0" err="1">
                <a:latin typeface="Arial"/>
                <a:cs typeface="Arial"/>
              </a:rPr>
              <a:t>82</a:t>
            </a:r>
            <a:r>
              <a:rPr lang="es-ES_tradnl" i="0" dirty="0" err="1">
                <a:latin typeface="Arial"/>
                <a:cs typeface="Arial"/>
              </a:rPr>
              <a:t>Pb</a:t>
            </a:r>
            <a:r>
              <a:rPr lang="es-ES_tradnl" i="0" baseline="30000" dirty="0" err="1">
                <a:latin typeface="Arial"/>
                <a:cs typeface="Arial"/>
              </a:rPr>
              <a:t>207</a:t>
            </a:r>
            <a:r>
              <a:rPr lang="es-ES_tradnl" i="0" dirty="0">
                <a:latin typeface="Arial"/>
                <a:cs typeface="Arial"/>
              </a:rPr>
              <a:t> 	+ 8</a:t>
            </a:r>
            <a:r>
              <a:rPr lang="es-ES_tradnl" i="0" dirty="0">
                <a:latin typeface="Arial"/>
                <a:cs typeface="Arial"/>
                <a:sym typeface="Symbol" charset="0"/>
              </a:rPr>
              <a:t></a:t>
            </a:r>
            <a:r>
              <a:rPr lang="es-ES_tradnl" i="0" dirty="0">
                <a:latin typeface="Arial"/>
                <a:cs typeface="Arial"/>
              </a:rPr>
              <a:t> + </a:t>
            </a:r>
            <a:r>
              <a:rPr lang="es-ES_tradnl" i="0" dirty="0" err="1">
                <a:latin typeface="Arial"/>
                <a:cs typeface="Arial"/>
              </a:rPr>
              <a:t>5e</a:t>
            </a:r>
            <a:r>
              <a:rPr lang="es-ES_tradnl" i="0" dirty="0">
                <a:latin typeface="Arial"/>
                <a:cs typeface="Arial"/>
              </a:rPr>
              <a:t>	</a:t>
            </a:r>
            <a:r>
              <a:rPr lang="es-ES_tradnl" i="0" dirty="0" err="1">
                <a:latin typeface="Arial"/>
                <a:cs typeface="Arial"/>
              </a:rPr>
              <a:t>t</a:t>
            </a:r>
            <a:r>
              <a:rPr lang="es-ES_tradnl" i="0" baseline="-25000" dirty="0" err="1">
                <a:latin typeface="Arial"/>
                <a:cs typeface="Arial"/>
              </a:rPr>
              <a:t>1</a:t>
            </a:r>
            <a:r>
              <a:rPr lang="es-ES_tradnl" i="0" baseline="-25000" dirty="0">
                <a:latin typeface="Arial"/>
                <a:cs typeface="Arial"/>
              </a:rPr>
              <a:t>/2</a:t>
            </a:r>
            <a:r>
              <a:rPr lang="es-ES_tradnl" i="0" dirty="0">
                <a:latin typeface="Arial"/>
                <a:cs typeface="Arial"/>
              </a:rPr>
              <a:t>= 0,7 x 10</a:t>
            </a:r>
            <a:r>
              <a:rPr lang="es-ES_tradnl" i="0" baseline="30000" dirty="0">
                <a:latin typeface="Arial"/>
                <a:cs typeface="Arial"/>
              </a:rPr>
              <a:t>9 </a:t>
            </a:r>
            <a:r>
              <a:rPr lang="es-ES_tradnl" i="0" dirty="0">
                <a:latin typeface="Arial"/>
                <a:cs typeface="Arial"/>
              </a:rPr>
              <a:t>años</a:t>
            </a:r>
            <a:endParaRPr lang="es-ES_tradnl" i="0" baseline="30000" dirty="0">
              <a:latin typeface="Arial"/>
              <a:cs typeface="Arial"/>
            </a:endParaRPr>
          </a:p>
          <a:p>
            <a:pPr lvl="2">
              <a:spcAft>
                <a:spcPts val="1000"/>
              </a:spcAft>
              <a:defRPr/>
            </a:pPr>
            <a:endParaRPr lang="es-ES_tradnl" i="0" baseline="30000" dirty="0">
              <a:latin typeface="Arial"/>
              <a:cs typeface="Arial"/>
            </a:endParaRPr>
          </a:p>
          <a:p>
            <a:pPr lvl="2">
              <a:spcAft>
                <a:spcPts val="1000"/>
              </a:spcAft>
              <a:defRPr/>
            </a:pPr>
            <a:r>
              <a:rPr lang="es-ES_tradnl" i="0" baseline="30000" dirty="0" err="1">
                <a:latin typeface="Arial"/>
                <a:cs typeface="Arial"/>
              </a:rPr>
              <a:t>19</a:t>
            </a:r>
            <a:r>
              <a:rPr lang="es-ES_tradnl" i="0" dirty="0" err="1">
                <a:latin typeface="Arial"/>
                <a:cs typeface="Arial"/>
              </a:rPr>
              <a:t>K</a:t>
            </a:r>
            <a:r>
              <a:rPr lang="es-ES_tradnl" i="0" baseline="30000" dirty="0" err="1">
                <a:latin typeface="Arial"/>
                <a:cs typeface="Arial"/>
              </a:rPr>
              <a:t>40</a:t>
            </a:r>
            <a:r>
              <a:rPr lang="es-ES_tradnl" i="0" dirty="0">
                <a:latin typeface="Arial"/>
                <a:cs typeface="Arial"/>
              </a:rPr>
              <a:t> + </a:t>
            </a:r>
            <a:r>
              <a:rPr lang="es-ES_tradnl" i="0" dirty="0" err="1">
                <a:latin typeface="Arial"/>
                <a:cs typeface="Arial"/>
              </a:rPr>
              <a:t>1e</a:t>
            </a:r>
            <a:r>
              <a:rPr lang="es-ES_tradnl" i="0" dirty="0">
                <a:latin typeface="Arial"/>
                <a:cs typeface="Arial"/>
              </a:rPr>
              <a:t> </a:t>
            </a:r>
            <a:r>
              <a:rPr lang="es-ES_tradnl" sz="2000" i="0" dirty="0">
                <a:latin typeface="Arial"/>
                <a:cs typeface="Arial"/>
              </a:rPr>
              <a:t>=&gt;</a:t>
            </a:r>
            <a:r>
              <a:rPr lang="es-ES_tradnl" i="0" dirty="0">
                <a:latin typeface="Arial"/>
                <a:cs typeface="Arial"/>
              </a:rPr>
              <a:t> </a:t>
            </a:r>
            <a:r>
              <a:rPr lang="es-ES_tradnl" i="0" baseline="30000" dirty="0" err="1">
                <a:latin typeface="Arial"/>
                <a:cs typeface="Arial"/>
              </a:rPr>
              <a:t>18</a:t>
            </a:r>
            <a:r>
              <a:rPr lang="es-ES_tradnl" i="0" dirty="0" err="1">
                <a:latin typeface="Arial"/>
                <a:cs typeface="Arial"/>
              </a:rPr>
              <a:t>Ar</a:t>
            </a:r>
            <a:r>
              <a:rPr lang="es-ES_tradnl" i="0" baseline="30000" dirty="0" err="1">
                <a:latin typeface="Arial"/>
                <a:cs typeface="Arial"/>
              </a:rPr>
              <a:t>40</a:t>
            </a:r>
            <a:r>
              <a:rPr lang="es-ES_tradnl" i="0" dirty="0">
                <a:latin typeface="Arial"/>
                <a:cs typeface="Arial"/>
              </a:rPr>
              <a:t>		</a:t>
            </a:r>
            <a:r>
              <a:rPr lang="es-ES_tradnl" i="0" dirty="0" err="1">
                <a:latin typeface="Arial"/>
                <a:cs typeface="Arial"/>
              </a:rPr>
              <a:t>t</a:t>
            </a:r>
            <a:r>
              <a:rPr lang="es-ES_tradnl" i="0" baseline="-25000" dirty="0" err="1">
                <a:latin typeface="Arial"/>
                <a:cs typeface="Arial"/>
              </a:rPr>
              <a:t>1</a:t>
            </a:r>
            <a:r>
              <a:rPr lang="es-ES_tradnl" i="0" baseline="-25000" dirty="0">
                <a:latin typeface="Arial"/>
                <a:cs typeface="Arial"/>
              </a:rPr>
              <a:t>/2</a:t>
            </a:r>
            <a:r>
              <a:rPr lang="es-ES_tradnl" i="0" dirty="0">
                <a:latin typeface="Arial"/>
                <a:cs typeface="Arial"/>
              </a:rPr>
              <a:t>= 1,3 x 10</a:t>
            </a:r>
            <a:r>
              <a:rPr lang="es-ES_tradnl" i="0" baseline="30000" dirty="0">
                <a:latin typeface="Arial"/>
                <a:cs typeface="Arial"/>
              </a:rPr>
              <a:t>9 </a:t>
            </a:r>
            <a:r>
              <a:rPr lang="es-ES_tradnl" i="0" dirty="0">
                <a:latin typeface="Arial"/>
                <a:cs typeface="Arial"/>
              </a:rPr>
              <a:t>años</a:t>
            </a:r>
            <a:endParaRPr lang="es-ES_tradnl" i="0" baseline="30000" dirty="0">
              <a:latin typeface="Arial"/>
              <a:cs typeface="Arial"/>
            </a:endParaRPr>
          </a:p>
          <a:p>
            <a:pPr lvl="2">
              <a:spcAft>
                <a:spcPts val="1000"/>
              </a:spcAft>
              <a:defRPr/>
            </a:pPr>
            <a:endParaRPr lang="es-ES_tradnl" i="0" baseline="30000" dirty="0">
              <a:latin typeface="Arial"/>
              <a:cs typeface="Arial"/>
            </a:endParaRPr>
          </a:p>
          <a:p>
            <a:pPr lvl="2">
              <a:spcAft>
                <a:spcPts val="1000"/>
              </a:spcAft>
              <a:defRPr/>
            </a:pPr>
            <a:r>
              <a:rPr lang="es-ES_tradnl" i="0" baseline="30000" dirty="0" err="1">
                <a:latin typeface="Arial"/>
                <a:cs typeface="Arial"/>
              </a:rPr>
              <a:t>37</a:t>
            </a:r>
            <a:r>
              <a:rPr lang="es-ES_tradnl" i="0" dirty="0" err="1">
                <a:latin typeface="Arial"/>
                <a:cs typeface="Arial"/>
              </a:rPr>
              <a:t>Rb</a:t>
            </a:r>
            <a:r>
              <a:rPr lang="es-ES_tradnl" i="0" baseline="30000" dirty="0" err="1">
                <a:latin typeface="Arial"/>
                <a:cs typeface="Arial"/>
              </a:rPr>
              <a:t>87</a:t>
            </a:r>
            <a:r>
              <a:rPr lang="es-ES_tradnl" i="0" dirty="0">
                <a:latin typeface="Arial"/>
                <a:cs typeface="Arial"/>
              </a:rPr>
              <a:t> </a:t>
            </a:r>
            <a:r>
              <a:rPr lang="es-ES_tradnl" sz="2000" i="0" dirty="0">
                <a:latin typeface="Arial"/>
                <a:cs typeface="Arial"/>
              </a:rPr>
              <a:t>=&gt;</a:t>
            </a:r>
            <a:r>
              <a:rPr lang="es-ES_tradnl" i="0" dirty="0">
                <a:latin typeface="Arial"/>
                <a:cs typeface="Arial"/>
              </a:rPr>
              <a:t> </a:t>
            </a:r>
            <a:r>
              <a:rPr lang="es-ES_tradnl" i="0" baseline="30000" dirty="0" err="1">
                <a:latin typeface="Arial"/>
                <a:cs typeface="Arial"/>
              </a:rPr>
              <a:t>38</a:t>
            </a:r>
            <a:r>
              <a:rPr lang="es-ES_tradnl" i="0" dirty="0" err="1">
                <a:latin typeface="Arial"/>
                <a:cs typeface="Arial"/>
              </a:rPr>
              <a:t>Sr</a:t>
            </a:r>
            <a:r>
              <a:rPr lang="es-ES_tradnl" i="0" baseline="30000" dirty="0" err="1">
                <a:latin typeface="Arial"/>
                <a:cs typeface="Arial"/>
              </a:rPr>
              <a:t>87</a:t>
            </a:r>
            <a:r>
              <a:rPr lang="es-ES_tradnl" i="0" baseline="30000" dirty="0">
                <a:latin typeface="Arial"/>
                <a:cs typeface="Arial"/>
              </a:rPr>
              <a:t> </a:t>
            </a:r>
            <a:r>
              <a:rPr lang="es-ES_tradnl" i="0" dirty="0">
                <a:latin typeface="Arial"/>
                <a:cs typeface="Arial"/>
              </a:rPr>
              <a:t>+ </a:t>
            </a:r>
            <a:r>
              <a:rPr lang="es-ES_tradnl" i="0" dirty="0" err="1">
                <a:latin typeface="Arial"/>
                <a:cs typeface="Arial"/>
              </a:rPr>
              <a:t>1e</a:t>
            </a:r>
            <a:r>
              <a:rPr lang="es-ES_tradnl" i="0" baseline="30000" dirty="0">
                <a:latin typeface="Arial"/>
                <a:cs typeface="Arial"/>
              </a:rPr>
              <a:t>		</a:t>
            </a:r>
            <a:r>
              <a:rPr lang="es-ES_tradnl" i="0" dirty="0" err="1">
                <a:latin typeface="Arial"/>
                <a:cs typeface="Arial"/>
              </a:rPr>
              <a:t>t</a:t>
            </a:r>
            <a:r>
              <a:rPr lang="es-ES_tradnl" i="0" baseline="-25000" dirty="0" err="1">
                <a:latin typeface="Arial"/>
                <a:cs typeface="Arial"/>
              </a:rPr>
              <a:t>1</a:t>
            </a:r>
            <a:r>
              <a:rPr lang="es-ES_tradnl" i="0" baseline="-25000" dirty="0">
                <a:latin typeface="Arial"/>
                <a:cs typeface="Arial"/>
              </a:rPr>
              <a:t>/2</a:t>
            </a:r>
            <a:r>
              <a:rPr lang="es-ES_tradnl" i="0" dirty="0">
                <a:latin typeface="Arial"/>
                <a:cs typeface="Arial"/>
              </a:rPr>
              <a:t>= 47 x 10</a:t>
            </a:r>
            <a:r>
              <a:rPr lang="es-ES_tradnl" i="0" baseline="30000" dirty="0">
                <a:latin typeface="Arial"/>
                <a:cs typeface="Arial"/>
              </a:rPr>
              <a:t>9 </a:t>
            </a:r>
            <a:r>
              <a:rPr lang="es-ES_tradnl" i="0" dirty="0">
                <a:latin typeface="Arial"/>
                <a:cs typeface="Arial"/>
              </a:rPr>
              <a:t>años</a:t>
            </a:r>
            <a:endParaRPr lang="es-ES_tradnl" i="0" baseline="30000" dirty="0">
              <a:latin typeface="Arial"/>
              <a:cs typeface="Arial"/>
            </a:endParaRPr>
          </a:p>
          <a:p>
            <a:pPr lvl="2">
              <a:spcAft>
                <a:spcPts val="1000"/>
              </a:spcAft>
              <a:defRPr/>
            </a:pPr>
            <a:endParaRPr lang="es-ES_tradnl" i="0" dirty="0">
              <a:latin typeface="Arial"/>
              <a:cs typeface="Arial"/>
            </a:endParaRPr>
          </a:p>
          <a:p>
            <a:pPr lvl="2">
              <a:spcAft>
                <a:spcPts val="1000"/>
              </a:spcAft>
              <a:defRPr/>
            </a:pPr>
            <a:r>
              <a:rPr lang="es-ES_tradnl" i="0" baseline="30000" dirty="0" err="1">
                <a:latin typeface="Arial"/>
                <a:cs typeface="Arial"/>
              </a:rPr>
              <a:t>92</a:t>
            </a:r>
            <a:r>
              <a:rPr lang="es-ES_tradnl" i="0" dirty="0" err="1">
                <a:latin typeface="Arial"/>
                <a:cs typeface="Arial"/>
              </a:rPr>
              <a:t>U</a:t>
            </a:r>
            <a:r>
              <a:rPr lang="es-ES_tradnl" i="0" baseline="30000" dirty="0" err="1">
                <a:latin typeface="Arial"/>
                <a:cs typeface="Arial"/>
              </a:rPr>
              <a:t>234</a:t>
            </a:r>
            <a:r>
              <a:rPr lang="es-ES_tradnl" i="0" dirty="0">
                <a:latin typeface="Arial"/>
                <a:cs typeface="Arial"/>
              </a:rPr>
              <a:t> </a:t>
            </a:r>
            <a:r>
              <a:rPr lang="es-ES_tradnl" sz="2000" i="0" dirty="0">
                <a:latin typeface="Arial"/>
                <a:cs typeface="Arial"/>
              </a:rPr>
              <a:t>=&gt;</a:t>
            </a:r>
            <a:r>
              <a:rPr lang="es-ES_tradnl" i="0" dirty="0">
                <a:latin typeface="Arial"/>
                <a:cs typeface="Arial"/>
              </a:rPr>
              <a:t> </a:t>
            </a:r>
            <a:r>
              <a:rPr lang="es-ES_tradnl" i="0" baseline="30000" dirty="0" err="1">
                <a:latin typeface="Arial"/>
                <a:cs typeface="Arial"/>
              </a:rPr>
              <a:t>90</a:t>
            </a:r>
            <a:r>
              <a:rPr lang="es-ES_tradnl" i="0" dirty="0" err="1">
                <a:latin typeface="Arial"/>
                <a:cs typeface="Arial"/>
              </a:rPr>
              <a:t>Th</a:t>
            </a:r>
            <a:r>
              <a:rPr lang="es-ES_tradnl" i="0" baseline="30000" dirty="0" err="1">
                <a:latin typeface="Arial"/>
                <a:cs typeface="Arial"/>
              </a:rPr>
              <a:t>230</a:t>
            </a:r>
            <a:r>
              <a:rPr lang="es-ES_tradnl" i="0" dirty="0">
                <a:latin typeface="Arial"/>
                <a:cs typeface="Arial"/>
              </a:rPr>
              <a:t> 	+ 1</a:t>
            </a:r>
            <a:r>
              <a:rPr lang="es-ES_tradnl" i="0" dirty="0">
                <a:latin typeface="Arial"/>
                <a:cs typeface="Arial"/>
                <a:sym typeface="Symbol" charset="0"/>
              </a:rPr>
              <a:t></a:t>
            </a:r>
            <a:r>
              <a:rPr lang="es-ES_tradnl" i="0" dirty="0">
                <a:latin typeface="Arial"/>
                <a:cs typeface="Arial"/>
              </a:rPr>
              <a:t> 		</a:t>
            </a:r>
            <a:r>
              <a:rPr lang="es-ES_tradnl" i="0" dirty="0" err="1">
                <a:latin typeface="Arial"/>
                <a:cs typeface="Arial"/>
              </a:rPr>
              <a:t>t</a:t>
            </a:r>
            <a:r>
              <a:rPr lang="es-ES_tradnl" i="0" baseline="-25000" dirty="0" err="1">
                <a:latin typeface="Arial"/>
                <a:cs typeface="Arial"/>
              </a:rPr>
              <a:t>1</a:t>
            </a:r>
            <a:r>
              <a:rPr lang="es-ES_tradnl" i="0" baseline="-25000" dirty="0">
                <a:latin typeface="Arial"/>
                <a:cs typeface="Arial"/>
              </a:rPr>
              <a:t>/2</a:t>
            </a:r>
            <a:r>
              <a:rPr lang="es-ES_tradnl" i="0" dirty="0">
                <a:latin typeface="Arial"/>
                <a:cs typeface="Arial"/>
              </a:rPr>
              <a:t>= 245.500 años</a:t>
            </a:r>
          </a:p>
          <a:p>
            <a:pPr lvl="2">
              <a:spcAft>
                <a:spcPts val="1000"/>
              </a:spcAft>
              <a:defRPr/>
            </a:pPr>
            <a:endParaRPr lang="es-ES_tradnl" i="0" dirty="0">
              <a:latin typeface="Arial"/>
              <a:cs typeface="Arial"/>
            </a:endParaRPr>
          </a:p>
          <a:p>
            <a:pPr lvl="2">
              <a:spcAft>
                <a:spcPts val="1000"/>
              </a:spcAft>
              <a:defRPr/>
            </a:pPr>
            <a:r>
              <a:rPr lang="es-ES_tradnl" i="0" baseline="30000" dirty="0" err="1">
                <a:latin typeface="Arial"/>
                <a:cs typeface="Arial"/>
              </a:rPr>
              <a:t>6</a:t>
            </a:r>
            <a:r>
              <a:rPr lang="es-ES_tradnl" i="0" dirty="0" err="1">
                <a:latin typeface="Arial"/>
                <a:cs typeface="Arial"/>
              </a:rPr>
              <a:t>C</a:t>
            </a:r>
            <a:r>
              <a:rPr lang="es-ES_tradnl" i="0" baseline="30000" dirty="0" err="1">
                <a:latin typeface="Arial"/>
                <a:cs typeface="Arial"/>
              </a:rPr>
              <a:t>14</a:t>
            </a:r>
            <a:r>
              <a:rPr lang="es-ES_tradnl" i="0" dirty="0">
                <a:latin typeface="Arial"/>
                <a:cs typeface="Arial"/>
              </a:rPr>
              <a:t> </a:t>
            </a:r>
            <a:r>
              <a:rPr lang="es-ES_tradnl" sz="2000" i="0" dirty="0">
                <a:latin typeface="Arial"/>
                <a:cs typeface="Arial"/>
              </a:rPr>
              <a:t>=&gt;</a:t>
            </a:r>
            <a:r>
              <a:rPr lang="es-ES_tradnl" i="0" dirty="0">
                <a:latin typeface="Arial"/>
                <a:cs typeface="Arial"/>
              </a:rPr>
              <a:t> </a:t>
            </a:r>
            <a:r>
              <a:rPr lang="es-ES_tradnl" i="0" baseline="30000" dirty="0" err="1">
                <a:latin typeface="Arial"/>
                <a:cs typeface="Arial"/>
              </a:rPr>
              <a:t>7</a:t>
            </a:r>
            <a:r>
              <a:rPr lang="es-ES_tradnl" i="0" dirty="0" err="1">
                <a:latin typeface="Arial"/>
                <a:cs typeface="Arial"/>
              </a:rPr>
              <a:t>N</a:t>
            </a:r>
            <a:r>
              <a:rPr lang="es-ES_tradnl" i="0" baseline="30000" dirty="0" err="1">
                <a:latin typeface="Arial"/>
                <a:cs typeface="Arial"/>
              </a:rPr>
              <a:t>14</a:t>
            </a:r>
            <a:r>
              <a:rPr lang="es-ES_tradnl" i="0" dirty="0">
                <a:latin typeface="Arial"/>
                <a:cs typeface="Arial"/>
              </a:rPr>
              <a:t> + </a:t>
            </a:r>
            <a:r>
              <a:rPr lang="es-ES_tradnl" i="0" dirty="0" err="1">
                <a:latin typeface="Arial"/>
                <a:cs typeface="Arial"/>
              </a:rPr>
              <a:t>1e</a:t>
            </a:r>
            <a:r>
              <a:rPr lang="es-ES_tradnl" i="0" dirty="0">
                <a:latin typeface="Arial"/>
                <a:cs typeface="Arial"/>
              </a:rPr>
              <a:t>			</a:t>
            </a:r>
            <a:r>
              <a:rPr lang="es-ES_tradnl" i="0" dirty="0" err="1">
                <a:latin typeface="Arial"/>
                <a:cs typeface="Arial"/>
              </a:rPr>
              <a:t>t</a:t>
            </a:r>
            <a:r>
              <a:rPr lang="es-ES_tradnl" i="0" baseline="-25000" dirty="0" err="1">
                <a:latin typeface="Arial"/>
                <a:cs typeface="Arial"/>
              </a:rPr>
              <a:t>1</a:t>
            </a:r>
            <a:r>
              <a:rPr lang="es-ES_tradnl" i="0" baseline="-25000" dirty="0">
                <a:latin typeface="Arial"/>
                <a:cs typeface="Arial"/>
              </a:rPr>
              <a:t>/2</a:t>
            </a:r>
            <a:r>
              <a:rPr lang="es-ES_tradnl" i="0" dirty="0">
                <a:latin typeface="Arial"/>
                <a:cs typeface="Arial"/>
              </a:rPr>
              <a:t>= 5400 años</a:t>
            </a:r>
          </a:p>
          <a:p>
            <a:pPr lvl="2">
              <a:spcAft>
                <a:spcPts val="1000"/>
              </a:spcAft>
              <a:defRPr/>
            </a:pPr>
            <a:endParaRPr lang="en-US" i="0" dirty="0">
              <a:latin typeface="Arial"/>
              <a:cs typeface="Arial"/>
            </a:endParaRPr>
          </a:p>
        </p:txBody>
      </p:sp>
      <p:sp>
        <p:nvSpPr>
          <p:cNvPr id="84997" name="Text Box 5"/>
          <p:cNvSpPr txBox="1">
            <a:spLocks noChangeArrowheads="1"/>
          </p:cNvSpPr>
          <p:nvPr/>
        </p:nvSpPr>
        <p:spPr bwMode="auto">
          <a:xfrm>
            <a:off x="5132388" y="258763"/>
            <a:ext cx="1946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_tradnl" sz="2400" i="0">
                <a:cs typeface="Cambria" charset="0"/>
              </a:rPr>
              <a:t>VIDA MEDIA</a:t>
            </a:r>
            <a:endParaRPr lang="en-US" sz="2400" i="0">
              <a:cs typeface="Cambria" charset="0"/>
            </a:endParaRPr>
          </a:p>
        </p:txBody>
      </p:sp>
      <p:sp>
        <p:nvSpPr>
          <p:cNvPr id="84998" name="Text Box 6"/>
          <p:cNvSpPr txBox="1">
            <a:spLocks noChangeArrowheads="1"/>
          </p:cNvSpPr>
          <p:nvPr/>
        </p:nvSpPr>
        <p:spPr bwMode="auto">
          <a:xfrm>
            <a:off x="1296988" y="241300"/>
            <a:ext cx="2657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_tradnl" sz="2400" i="0">
                <a:cs typeface="Cambria" charset="0"/>
              </a:rPr>
              <a:t>Sistema  isot</a:t>
            </a:r>
            <a:r>
              <a:rPr lang="es-ES_tradnl" altLang="ja-JP" sz="2400" i="0">
                <a:cs typeface="Cambria" charset="0"/>
              </a:rPr>
              <a:t>ópico</a:t>
            </a:r>
            <a:endParaRPr lang="en-US" sz="2400" i="0">
              <a:cs typeface="Cambria" charset="0"/>
            </a:endParaRPr>
          </a:p>
        </p:txBody>
      </p:sp>
      <p:sp>
        <p:nvSpPr>
          <p:cNvPr id="84999" name="Line 7"/>
          <p:cNvSpPr>
            <a:spLocks noChangeShapeType="1"/>
          </p:cNvSpPr>
          <p:nvPr/>
        </p:nvSpPr>
        <p:spPr bwMode="auto">
          <a:xfrm>
            <a:off x="4757738" y="312738"/>
            <a:ext cx="0" cy="5927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85000" name="Line 8"/>
          <p:cNvSpPr>
            <a:spLocks noChangeShapeType="1"/>
          </p:cNvSpPr>
          <p:nvPr/>
        </p:nvSpPr>
        <p:spPr bwMode="auto">
          <a:xfrm>
            <a:off x="279400" y="754063"/>
            <a:ext cx="845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85001" name="Line 9"/>
          <p:cNvSpPr>
            <a:spLocks noChangeShapeType="1"/>
          </p:cNvSpPr>
          <p:nvPr/>
        </p:nvSpPr>
        <p:spPr bwMode="auto">
          <a:xfrm>
            <a:off x="279400" y="1465263"/>
            <a:ext cx="845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85003" name="Line 11"/>
          <p:cNvSpPr>
            <a:spLocks noChangeShapeType="1"/>
          </p:cNvSpPr>
          <p:nvPr/>
        </p:nvSpPr>
        <p:spPr bwMode="auto">
          <a:xfrm>
            <a:off x="279400" y="2320925"/>
            <a:ext cx="845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85004" name="Line 12"/>
          <p:cNvSpPr>
            <a:spLocks noChangeShapeType="1"/>
          </p:cNvSpPr>
          <p:nvPr/>
        </p:nvSpPr>
        <p:spPr bwMode="auto">
          <a:xfrm>
            <a:off x="279400" y="3184525"/>
            <a:ext cx="845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85005" name="Line 13"/>
          <p:cNvSpPr>
            <a:spLocks noChangeShapeType="1"/>
          </p:cNvSpPr>
          <p:nvPr/>
        </p:nvSpPr>
        <p:spPr bwMode="auto">
          <a:xfrm>
            <a:off x="279400" y="4083050"/>
            <a:ext cx="845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85006" name="Line 14"/>
          <p:cNvSpPr>
            <a:spLocks noChangeShapeType="1"/>
          </p:cNvSpPr>
          <p:nvPr/>
        </p:nvSpPr>
        <p:spPr bwMode="auto">
          <a:xfrm>
            <a:off x="279400" y="5099050"/>
            <a:ext cx="845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85007" name="Line 15"/>
          <p:cNvSpPr>
            <a:spLocks noChangeShapeType="1"/>
          </p:cNvSpPr>
          <p:nvPr/>
        </p:nvSpPr>
        <p:spPr bwMode="auto">
          <a:xfrm>
            <a:off x="279400" y="6224588"/>
            <a:ext cx="845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2" descr="Wilosn Cy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1038" y="-214313"/>
            <a:ext cx="5859462" cy="765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 Box 3"/>
          <p:cNvSpPr txBox="1">
            <a:spLocks noChangeArrowheads="1"/>
          </p:cNvSpPr>
          <p:nvPr/>
        </p:nvSpPr>
        <p:spPr bwMode="auto">
          <a:xfrm>
            <a:off x="193674" y="314324"/>
            <a:ext cx="270192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1600" i="0" dirty="0">
                <a:solidFill>
                  <a:srgbClr val="FF0000"/>
                </a:solidFill>
                <a:latin typeface="Chalkboard"/>
                <a:cs typeface="Chalkboard"/>
              </a:rPr>
              <a:t>El </a:t>
            </a:r>
            <a:r>
              <a:rPr lang="en-US" sz="1600" i="0" dirty="0" err="1">
                <a:solidFill>
                  <a:srgbClr val="FF0000"/>
                </a:solidFill>
                <a:latin typeface="Chalkboard"/>
                <a:cs typeface="Chalkboard"/>
              </a:rPr>
              <a:t>ciclo</a:t>
            </a:r>
            <a:r>
              <a:rPr lang="en-US" sz="1600" i="0" dirty="0">
                <a:solidFill>
                  <a:srgbClr val="FF0000"/>
                </a:solidFill>
                <a:latin typeface="Chalkboard"/>
                <a:cs typeface="Chalkboard"/>
              </a:rPr>
              <a:t> de </a:t>
            </a:r>
            <a:r>
              <a:rPr lang="en-US" sz="1600" i="0" dirty="0" err="1">
                <a:solidFill>
                  <a:srgbClr val="FF0000"/>
                </a:solidFill>
                <a:latin typeface="Chalkboard"/>
                <a:cs typeface="Chalkboard"/>
              </a:rPr>
              <a:t>las</a:t>
            </a:r>
            <a:r>
              <a:rPr lang="en-US" sz="1600" i="0" dirty="0">
                <a:solidFill>
                  <a:srgbClr val="FF0000"/>
                </a:solidFill>
                <a:latin typeface="Chalkboard"/>
                <a:cs typeface="Chalkboard"/>
              </a:rPr>
              <a:t> </a:t>
            </a:r>
            <a:r>
              <a:rPr lang="en-US" sz="1600" i="0" dirty="0" err="1">
                <a:solidFill>
                  <a:srgbClr val="FF0000"/>
                </a:solidFill>
                <a:latin typeface="Chalkboard"/>
                <a:cs typeface="Chalkboard"/>
              </a:rPr>
              <a:t>rocas</a:t>
            </a:r>
            <a:r>
              <a:rPr lang="en-US" sz="1600" i="0" dirty="0">
                <a:solidFill>
                  <a:srgbClr val="FF0000"/>
                </a:solidFill>
                <a:latin typeface="Chalkboard"/>
                <a:cs typeface="Chalkboard"/>
              </a:rPr>
              <a:t> </a:t>
            </a:r>
            <a:r>
              <a:rPr lang="en-US" sz="1600" i="0" dirty="0" err="1">
                <a:solidFill>
                  <a:srgbClr val="FF0000"/>
                </a:solidFill>
                <a:latin typeface="Chalkboard"/>
                <a:cs typeface="Chalkboard"/>
              </a:rPr>
              <a:t>relacionado </a:t>
            </a:r>
            <a:r>
              <a:rPr lang="en-US" sz="1600" i="0" dirty="0">
                <a:solidFill>
                  <a:srgbClr val="FF0000"/>
                </a:solidFill>
                <a:latin typeface="Chalkboard"/>
                <a:cs typeface="Chalkboard"/>
              </a:rPr>
              <a:t>con el </a:t>
            </a:r>
            <a:r>
              <a:rPr lang="en-US" sz="1600" i="0" dirty="0" err="1">
                <a:solidFill>
                  <a:srgbClr val="FF0000"/>
                </a:solidFill>
                <a:latin typeface="Chalkboard"/>
                <a:cs typeface="Chalkboard"/>
              </a:rPr>
              <a:t>ciclo</a:t>
            </a:r>
            <a:r>
              <a:rPr lang="en-US" sz="1600" i="0" dirty="0">
                <a:solidFill>
                  <a:srgbClr val="FF0000"/>
                </a:solidFill>
                <a:latin typeface="Chalkboard"/>
                <a:cs typeface="Chalkboard"/>
              </a:rPr>
              <a:t> de Wilson </a:t>
            </a:r>
          </a:p>
        </p:txBody>
      </p:sp>
      <p:sp>
        <p:nvSpPr>
          <p:cNvPr id="88069" name="Oval 5"/>
          <p:cNvSpPr>
            <a:spLocks noChangeArrowheads="1"/>
          </p:cNvSpPr>
          <p:nvPr/>
        </p:nvSpPr>
        <p:spPr bwMode="auto">
          <a:xfrm>
            <a:off x="6711950" y="679450"/>
            <a:ext cx="76200" cy="762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88070" name="Oval 6"/>
          <p:cNvSpPr>
            <a:spLocks noChangeArrowheads="1"/>
          </p:cNvSpPr>
          <p:nvPr/>
        </p:nvSpPr>
        <p:spPr bwMode="auto">
          <a:xfrm>
            <a:off x="5613400" y="825500"/>
            <a:ext cx="76200" cy="762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88071" name="Oval 7"/>
          <p:cNvSpPr>
            <a:spLocks noChangeArrowheads="1"/>
          </p:cNvSpPr>
          <p:nvPr/>
        </p:nvSpPr>
        <p:spPr bwMode="auto">
          <a:xfrm>
            <a:off x="4476750" y="2159000"/>
            <a:ext cx="76200" cy="762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88072" name="Oval 8"/>
          <p:cNvSpPr>
            <a:spLocks noChangeArrowheads="1"/>
          </p:cNvSpPr>
          <p:nvPr/>
        </p:nvSpPr>
        <p:spPr bwMode="auto">
          <a:xfrm>
            <a:off x="4584700" y="3390900"/>
            <a:ext cx="76200" cy="762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88073" name="Oval 9"/>
          <p:cNvSpPr>
            <a:spLocks noChangeArrowheads="1"/>
          </p:cNvSpPr>
          <p:nvPr/>
        </p:nvSpPr>
        <p:spPr bwMode="auto">
          <a:xfrm>
            <a:off x="3702050" y="4743450"/>
            <a:ext cx="76200" cy="762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88074" name="Oval 10"/>
          <p:cNvSpPr>
            <a:spLocks noChangeArrowheads="1"/>
          </p:cNvSpPr>
          <p:nvPr/>
        </p:nvSpPr>
        <p:spPr bwMode="auto">
          <a:xfrm>
            <a:off x="5727700" y="5670550"/>
            <a:ext cx="76200" cy="762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 name="CuadroTexto 1"/>
          <p:cNvSpPr txBox="1"/>
          <p:nvPr/>
        </p:nvSpPr>
        <p:spPr>
          <a:xfrm>
            <a:off x="2904067" y="685800"/>
            <a:ext cx="359581" cy="276999"/>
          </a:xfrm>
          <a:prstGeom prst="rect">
            <a:avLst/>
          </a:prstGeom>
          <a:noFill/>
        </p:spPr>
        <p:txBody>
          <a:bodyPr wrap="none" rtlCol="0">
            <a:spAutoFit/>
          </a:bodyPr>
          <a:lstStyle/>
          <a:p>
            <a:r>
              <a:rPr lang="es-ES_tradnl"/>
              <a:t>1)</a:t>
            </a:r>
          </a:p>
        </p:txBody>
      </p:sp>
      <p:sp>
        <p:nvSpPr>
          <p:cNvPr id="11" name="CuadroTexto 10"/>
          <p:cNvSpPr txBox="1"/>
          <p:nvPr/>
        </p:nvSpPr>
        <p:spPr>
          <a:xfrm>
            <a:off x="3056473" y="1786467"/>
            <a:ext cx="359581" cy="276999"/>
          </a:xfrm>
          <a:prstGeom prst="rect">
            <a:avLst/>
          </a:prstGeom>
          <a:noFill/>
        </p:spPr>
        <p:txBody>
          <a:bodyPr wrap="none" rtlCol="0">
            <a:spAutoFit/>
          </a:bodyPr>
          <a:lstStyle/>
          <a:p>
            <a:r>
              <a:rPr lang="es-ES_tradnl"/>
              <a:t>2)</a:t>
            </a:r>
          </a:p>
        </p:txBody>
      </p:sp>
      <p:sp>
        <p:nvSpPr>
          <p:cNvPr id="12" name="CuadroTexto 11"/>
          <p:cNvSpPr txBox="1"/>
          <p:nvPr/>
        </p:nvSpPr>
        <p:spPr>
          <a:xfrm>
            <a:off x="2887133" y="3285067"/>
            <a:ext cx="359581" cy="276999"/>
          </a:xfrm>
          <a:prstGeom prst="rect">
            <a:avLst/>
          </a:prstGeom>
          <a:noFill/>
        </p:spPr>
        <p:txBody>
          <a:bodyPr wrap="none" rtlCol="0">
            <a:spAutoFit/>
          </a:bodyPr>
          <a:lstStyle/>
          <a:p>
            <a:r>
              <a:rPr lang="es-ES_tradnl"/>
              <a:t>3)</a:t>
            </a:r>
          </a:p>
        </p:txBody>
      </p:sp>
      <p:sp>
        <p:nvSpPr>
          <p:cNvPr id="13" name="CuadroTexto 12"/>
          <p:cNvSpPr txBox="1"/>
          <p:nvPr/>
        </p:nvSpPr>
        <p:spPr>
          <a:xfrm>
            <a:off x="1693333" y="4766734"/>
            <a:ext cx="359581" cy="276999"/>
          </a:xfrm>
          <a:prstGeom prst="rect">
            <a:avLst/>
          </a:prstGeom>
          <a:noFill/>
        </p:spPr>
        <p:txBody>
          <a:bodyPr wrap="none" rtlCol="0">
            <a:spAutoFit/>
          </a:bodyPr>
          <a:lstStyle/>
          <a:p>
            <a:r>
              <a:rPr lang="es-ES_tradnl" dirty="0"/>
              <a:t>4)</a:t>
            </a:r>
          </a:p>
        </p:txBody>
      </p:sp>
      <p:sp>
        <p:nvSpPr>
          <p:cNvPr id="14" name="CuadroTexto 13"/>
          <p:cNvSpPr txBox="1"/>
          <p:nvPr/>
        </p:nvSpPr>
        <p:spPr>
          <a:xfrm>
            <a:off x="1667933" y="5621867"/>
            <a:ext cx="359581" cy="276999"/>
          </a:xfrm>
          <a:prstGeom prst="rect">
            <a:avLst/>
          </a:prstGeom>
          <a:noFill/>
        </p:spPr>
        <p:txBody>
          <a:bodyPr wrap="none" rtlCol="0">
            <a:spAutoFit/>
          </a:bodyPr>
          <a:lstStyle/>
          <a:p>
            <a:r>
              <a:rPr lang="es-ES_tradnl"/>
              <a:t>5)</a:t>
            </a:r>
          </a:p>
        </p:txBody>
      </p:sp>
    </p:spTree>
    <p:extLst>
      <p:ext uri="{BB962C8B-B14F-4D97-AF65-F5344CB8AC3E}">
        <p14:creationId xmlns:p14="http://schemas.microsoft.com/office/powerpoint/2010/main" val="3010954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8350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7563" y="269875"/>
            <a:ext cx="79375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5"/>
          <p:cNvSpPr txBox="1">
            <a:spLocks noChangeArrowheads="1"/>
          </p:cNvSpPr>
          <p:nvPr/>
        </p:nvSpPr>
        <p:spPr bwMode="auto">
          <a:xfrm>
            <a:off x="2309813" y="6156325"/>
            <a:ext cx="5775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i="0">
                <a:solidFill>
                  <a:schemeClr val="bg1"/>
                </a:solidFill>
              </a:rPr>
              <a:t>ZIRCONES </a:t>
            </a:r>
            <a:r>
              <a:rPr lang="en-US" altLang="ja-JP" sz="2000" i="0">
                <a:solidFill>
                  <a:schemeClr val="bg1"/>
                </a:solidFill>
              </a:rPr>
              <a:t>(ZrSiO</a:t>
            </a:r>
            <a:r>
              <a:rPr lang="en-US" altLang="ja-JP" sz="2000" i="0" baseline="-25000">
                <a:solidFill>
                  <a:schemeClr val="bg1"/>
                </a:solidFill>
              </a:rPr>
              <a:t>5</a:t>
            </a:r>
            <a:r>
              <a:rPr lang="en-US" altLang="ja-JP" sz="2000" i="0">
                <a:solidFill>
                  <a:schemeClr val="bg1"/>
                </a:solidFill>
              </a:rPr>
              <a:t>) </a:t>
            </a:r>
            <a:endParaRPr lang="en-US" sz="2000" i="0">
              <a:solidFill>
                <a:schemeClr val="bg1"/>
              </a:solidFill>
            </a:endParaRPr>
          </a:p>
          <a:p>
            <a:pPr>
              <a:defRPr/>
            </a:pPr>
            <a:r>
              <a:rPr lang="en-US" sz="2000" i="0">
                <a:solidFill>
                  <a:schemeClr val="bg1"/>
                </a:solidFill>
              </a:rPr>
              <a:t>Contienen Uranio radioactivo y su producto, el Pb</a:t>
            </a:r>
          </a:p>
        </p:txBody>
      </p:sp>
      <p:pic>
        <p:nvPicPr>
          <p:cNvPr id="63492" name="Imagen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2800" y="261938"/>
            <a:ext cx="2921000"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accel="50000" de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3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5538" name="Objeto 4"/>
          <p:cNvGraphicFramePr>
            <a:graphicFrameLocks noChangeAspect="1"/>
          </p:cNvGraphicFramePr>
          <p:nvPr>
            <p:extLst>
              <p:ext uri="{D42A27DB-BD31-4B8C-83A1-F6EECF244321}">
                <p14:modId xmlns:p14="http://schemas.microsoft.com/office/powerpoint/2010/main" val="1161714867"/>
              </p:ext>
            </p:extLst>
          </p:nvPr>
        </p:nvGraphicFramePr>
        <p:xfrm>
          <a:off x="782638" y="1539357"/>
          <a:ext cx="11839575" cy="1498600"/>
        </p:xfrm>
        <a:graphic>
          <a:graphicData uri="http://schemas.openxmlformats.org/presentationml/2006/ole">
            <mc:AlternateContent xmlns:mc="http://schemas.openxmlformats.org/markup-compatibility/2006">
              <mc:Choice xmlns:v="urn:schemas-microsoft-com:vml" Requires="v">
                <p:oleObj spid="_x0000_s65680" name="Documento" r:id="rId4" imgW="6121175" imgH="774671" progId="Word.Document.12">
                  <p:embed/>
                </p:oleObj>
              </mc:Choice>
              <mc:Fallback>
                <p:oleObj name="Documento" r:id="rId4" imgW="6121175" imgH="774671" progId="Word.Document.12">
                  <p:embed/>
                  <p:pic>
                    <p:nvPicPr>
                      <p:cNvPr id="0" name="Objeto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638" y="1539357"/>
                        <a:ext cx="11839575"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5539" name="Objeto 5"/>
          <p:cNvGraphicFramePr>
            <a:graphicFrameLocks noChangeAspect="1"/>
          </p:cNvGraphicFramePr>
          <p:nvPr>
            <p:extLst>
              <p:ext uri="{D42A27DB-BD31-4B8C-83A1-F6EECF244321}">
                <p14:modId xmlns:p14="http://schemas.microsoft.com/office/powerpoint/2010/main" val="1047811560"/>
              </p:ext>
            </p:extLst>
          </p:nvPr>
        </p:nvGraphicFramePr>
        <p:xfrm>
          <a:off x="1682750" y="5697019"/>
          <a:ext cx="1374775" cy="908050"/>
        </p:xfrm>
        <a:graphic>
          <a:graphicData uri="http://schemas.openxmlformats.org/presentationml/2006/ole">
            <mc:AlternateContent xmlns:mc="http://schemas.openxmlformats.org/markup-compatibility/2006">
              <mc:Choice xmlns:v="urn:schemas-microsoft-com:vml" Requires="v">
                <p:oleObj spid="_x0000_s65681" name="EcuaciÛn" r:id="rId6" imgW="596900" imgH="393700" progId="Equation.3">
                  <p:embed/>
                </p:oleObj>
              </mc:Choice>
              <mc:Fallback>
                <p:oleObj name="EcuaciÛn" r:id="rId6" imgW="596900" imgH="393700" progId="Equation.3">
                  <p:embed/>
                  <p:pic>
                    <p:nvPicPr>
                      <p:cNvPr id="0" name="Objeto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2750" y="5697019"/>
                        <a:ext cx="137477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5540" name="Rectángulo 1"/>
          <p:cNvSpPr>
            <a:spLocks noChangeArrowheads="1"/>
          </p:cNvSpPr>
          <p:nvPr/>
        </p:nvSpPr>
        <p:spPr bwMode="auto">
          <a:xfrm>
            <a:off x="804862" y="3083995"/>
            <a:ext cx="771683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pt-BR" sz="1600" dirty="0"/>
              <a:t>P</a:t>
            </a:r>
            <a:r>
              <a:rPr lang="pt-BR" sz="1600" baseline="-25000" dirty="0"/>
              <a:t>t</a:t>
            </a:r>
            <a:r>
              <a:rPr lang="pt-BR" dirty="0"/>
              <a:t> = el numero de átomos del isótopo-padre dentro del mineral ahora  – se mide </a:t>
            </a:r>
          </a:p>
          <a:p>
            <a:r>
              <a:rPr lang="pt-BR" sz="1600" dirty="0"/>
              <a:t>H</a:t>
            </a:r>
            <a:r>
              <a:rPr lang="pt-BR" sz="1600" baseline="-25000" dirty="0"/>
              <a:t>t</a:t>
            </a:r>
            <a:r>
              <a:rPr lang="pt-BR" sz="1600" dirty="0"/>
              <a:t> </a:t>
            </a:r>
            <a:r>
              <a:rPr lang="pt-BR" dirty="0"/>
              <a:t>= el numero de átomos del isótopo-hijo dentro del mineral – tambien se mide</a:t>
            </a:r>
          </a:p>
          <a:p>
            <a:r>
              <a:rPr lang="pt-BR" sz="1600" dirty="0"/>
              <a:t>P</a:t>
            </a:r>
            <a:r>
              <a:rPr lang="pt-BR" sz="1600" baseline="-25000" dirty="0"/>
              <a:t>0 </a:t>
            </a:r>
            <a:r>
              <a:rPr lang="pt-BR" sz="1600" dirty="0"/>
              <a:t>=</a:t>
            </a:r>
            <a:r>
              <a:rPr lang="pt-BR" sz="1600" baseline="-25000" dirty="0"/>
              <a:t>  </a:t>
            </a:r>
            <a:r>
              <a:rPr lang="en-US" dirty="0"/>
              <a:t>el </a:t>
            </a:r>
            <a:r>
              <a:rPr lang="en-US" dirty="0" err="1"/>
              <a:t>numero</a:t>
            </a:r>
            <a:r>
              <a:rPr lang="en-US" dirty="0"/>
              <a:t> de </a:t>
            </a:r>
            <a:r>
              <a:rPr lang="en-US" dirty="0" err="1"/>
              <a:t>átomos</a:t>
            </a:r>
            <a:r>
              <a:rPr lang="en-US" dirty="0"/>
              <a:t> del </a:t>
            </a:r>
            <a:r>
              <a:rPr lang="en-US" dirty="0" err="1"/>
              <a:t>isótopo</a:t>
            </a:r>
            <a:r>
              <a:rPr lang="en-US" dirty="0"/>
              <a:t> padre </a:t>
            </a:r>
            <a:r>
              <a:rPr lang="en-US" dirty="0" err="1"/>
              <a:t>inicial</a:t>
            </a:r>
            <a:r>
              <a:rPr lang="en-US" dirty="0"/>
              <a:t> </a:t>
            </a:r>
            <a:r>
              <a:rPr lang="en-US" dirty="0" err="1"/>
              <a:t>dentro</a:t>
            </a:r>
            <a:r>
              <a:rPr lang="en-US" dirty="0"/>
              <a:t> del mineral </a:t>
            </a:r>
            <a:r>
              <a:rPr lang="mr-IN" dirty="0"/>
              <a:t>–</a:t>
            </a:r>
            <a:r>
              <a:rPr lang="en-US" dirty="0"/>
              <a:t> se </a:t>
            </a:r>
            <a:r>
              <a:rPr lang="en-US" dirty="0" err="1"/>
              <a:t>calcula</a:t>
            </a:r>
            <a:r>
              <a:rPr lang="en-US" dirty="0"/>
              <a:t>  </a:t>
            </a:r>
            <a:r>
              <a:rPr lang="pt-BR" sz="1600" dirty="0"/>
              <a:t>P</a:t>
            </a:r>
            <a:r>
              <a:rPr lang="pt-BR" sz="1600" baseline="-25000" dirty="0"/>
              <a:t>0 </a:t>
            </a:r>
            <a:r>
              <a:rPr lang="pt-BR" sz="1600" dirty="0"/>
              <a:t>=</a:t>
            </a:r>
            <a:r>
              <a:rPr lang="pt-BR" sz="1600" baseline="-25000" dirty="0"/>
              <a:t> </a:t>
            </a:r>
            <a:r>
              <a:rPr lang="pt-BR" sz="1600" dirty="0"/>
              <a:t>P</a:t>
            </a:r>
            <a:r>
              <a:rPr lang="pt-BR" sz="1600" baseline="-25000" dirty="0"/>
              <a:t>t </a:t>
            </a:r>
            <a:r>
              <a:rPr lang="pt-BR" sz="1600" dirty="0"/>
              <a:t>+ H</a:t>
            </a:r>
            <a:r>
              <a:rPr lang="pt-BR" sz="1600" baseline="-25000" dirty="0"/>
              <a:t>t</a:t>
            </a:r>
            <a:r>
              <a:rPr lang="en-US" sz="1600" dirty="0"/>
              <a:t> </a:t>
            </a:r>
          </a:p>
          <a:p>
            <a:r>
              <a:rPr lang="pt-BR" sz="2000" dirty="0"/>
              <a:t>t </a:t>
            </a:r>
            <a:r>
              <a:rPr lang="pt-BR" dirty="0"/>
              <a:t>= el tiempo que ha transcurrido desde la cristalización (lo que interesa saber)</a:t>
            </a:r>
            <a:endParaRPr lang="en-US" dirty="0"/>
          </a:p>
          <a:p>
            <a:r>
              <a:rPr lang="es-ES_tradnl" sz="1600" dirty="0">
                <a:latin typeface="Symbol" charset="0"/>
                <a:cs typeface="Symbol" charset="0"/>
              </a:rPr>
              <a:t>l</a:t>
            </a:r>
            <a:r>
              <a:rPr lang="es-ES_tradnl" dirty="0"/>
              <a:t></a:t>
            </a:r>
            <a:r>
              <a:rPr lang="pt-BR" dirty="0"/>
              <a:t>= constante de desintegración que especifíca la velocidad  de la reacción nuclear – se conoce</a:t>
            </a:r>
            <a:endParaRPr lang="en-US" dirty="0"/>
          </a:p>
          <a:p>
            <a:endParaRPr lang="en-US" sz="1600" dirty="0"/>
          </a:p>
        </p:txBody>
      </p:sp>
      <p:sp>
        <p:nvSpPr>
          <p:cNvPr id="65541" name="Rectángulo 2"/>
          <p:cNvSpPr>
            <a:spLocks noChangeArrowheads="1"/>
          </p:cNvSpPr>
          <p:nvPr/>
        </p:nvSpPr>
        <p:spPr bwMode="auto">
          <a:xfrm>
            <a:off x="804863" y="5057257"/>
            <a:ext cx="457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i="0" dirty="0"/>
              <a:t>Fíjate que la vida media (t</a:t>
            </a:r>
            <a:r>
              <a:rPr lang="pt-BR" sz="900" i="0" dirty="0"/>
              <a:t>1/2</a:t>
            </a:r>
            <a:r>
              <a:rPr lang="pt-BR" i="0" dirty="0"/>
              <a:t>) se obtiene </a:t>
            </a:r>
          </a:p>
          <a:p>
            <a:r>
              <a:rPr lang="pt-BR" i="0" dirty="0"/>
              <a:t>resolviendo la formula para  </a:t>
            </a:r>
            <a:r>
              <a:rPr lang="pt-BR" sz="1600" i="0" dirty="0"/>
              <a:t>P</a:t>
            </a:r>
            <a:r>
              <a:rPr lang="pt-BR" sz="1600" i="0" baseline="-25000" dirty="0"/>
              <a:t>t</a:t>
            </a:r>
            <a:r>
              <a:rPr lang="pt-BR" sz="1600" i="0" dirty="0"/>
              <a:t> = 0,5 P</a:t>
            </a:r>
            <a:r>
              <a:rPr lang="pt-BR" sz="1600" i="0" baseline="-25000" dirty="0"/>
              <a:t>0 </a:t>
            </a:r>
            <a:r>
              <a:rPr lang="pt-BR" sz="1600" i="0" dirty="0"/>
              <a:t> </a:t>
            </a:r>
            <a:r>
              <a:rPr lang="pt-BR" sz="1600" baseline="-25000" dirty="0"/>
              <a:t> </a:t>
            </a:r>
            <a:endParaRPr lang="en-US" sz="1600" dirty="0"/>
          </a:p>
          <a:p>
            <a:endParaRPr lang="en-US" dirty="0"/>
          </a:p>
        </p:txBody>
      </p:sp>
      <p:sp>
        <p:nvSpPr>
          <p:cNvPr id="65542" name="Rectángulo 6"/>
          <p:cNvSpPr>
            <a:spLocks noChangeArrowheads="1"/>
          </p:cNvSpPr>
          <p:nvPr/>
        </p:nvSpPr>
        <p:spPr bwMode="auto">
          <a:xfrm>
            <a:off x="787400" y="942457"/>
            <a:ext cx="4699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pt-BR" sz="2000" dirty="0">
                <a:solidFill>
                  <a:srgbClr val="FF0000"/>
                </a:solidFill>
                <a:latin typeface="Chalkboard" charset="0"/>
                <a:cs typeface="Chalkboard" charset="0"/>
              </a:rPr>
              <a:t>calculo de la edad (t) de un cristal</a:t>
            </a:r>
          </a:p>
        </p:txBody>
      </p:sp>
      <p:sp>
        <p:nvSpPr>
          <p:cNvPr id="2" name="Elipse 1"/>
          <p:cNvSpPr/>
          <p:nvPr/>
        </p:nvSpPr>
        <p:spPr>
          <a:xfrm>
            <a:off x="5647267" y="1261534"/>
            <a:ext cx="1710266" cy="1710266"/>
          </a:xfrm>
          <a:prstGeom prst="ellipse">
            <a:avLst/>
          </a:prstGeom>
          <a:ln w="38100" cmpd="sng">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pitchFamily="79"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562" name="Picture 4" descr="metamorphic_dating"/>
          <p:cNvPicPr>
            <a:picLocks noChangeAspect="1" noChangeArrowheads="1"/>
          </p:cNvPicPr>
          <p:nvPr/>
        </p:nvPicPr>
        <p:blipFill>
          <a:blip r:embed="rId3">
            <a:extLst>
              <a:ext uri="{28A0092B-C50C-407E-A947-70E740481C1C}">
                <a14:useLocalDpi xmlns:a14="http://schemas.microsoft.com/office/drawing/2010/main" val="0"/>
              </a:ext>
            </a:extLst>
          </a:blip>
          <a:srcRect l="16585" t="12253" r="15918" b="3525"/>
          <a:stretch>
            <a:fillRect/>
          </a:stretch>
        </p:blipFill>
        <p:spPr bwMode="auto">
          <a:xfrm>
            <a:off x="1293813" y="884238"/>
            <a:ext cx="4341812" cy="56530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4057" name="Rectangle 25"/>
          <p:cNvSpPr>
            <a:spLocks noChangeArrowheads="1"/>
          </p:cNvSpPr>
          <p:nvPr/>
        </p:nvSpPr>
        <p:spPr bwMode="auto">
          <a:xfrm>
            <a:off x="3532188" y="4521200"/>
            <a:ext cx="363537" cy="261938"/>
          </a:xfrm>
          <a:prstGeom prst="rect">
            <a:avLst/>
          </a:prstGeom>
          <a:solidFill>
            <a:srgbClr val="ACD3F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44037" name="Text Box 5"/>
          <p:cNvSpPr txBox="1">
            <a:spLocks noChangeArrowheads="1"/>
          </p:cNvSpPr>
          <p:nvPr/>
        </p:nvSpPr>
        <p:spPr bwMode="auto">
          <a:xfrm>
            <a:off x="5867400" y="1589088"/>
            <a:ext cx="2954338" cy="3539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400" i="0" dirty="0"/>
              <a:t>Si un </a:t>
            </a:r>
            <a:r>
              <a:rPr lang="en-US" sz="1400" i="0" dirty="0" err="1"/>
              <a:t>cristal</a:t>
            </a:r>
            <a:r>
              <a:rPr lang="en-US" sz="1400" i="0" dirty="0"/>
              <a:t> se </a:t>
            </a:r>
            <a:r>
              <a:rPr lang="en-US" sz="1400" i="0" dirty="0" err="1"/>
              <a:t>calienta</a:t>
            </a:r>
            <a:r>
              <a:rPr lang="en-US" sz="1400" i="0" dirty="0"/>
              <a:t> </a:t>
            </a:r>
            <a:r>
              <a:rPr lang="en-US" sz="1400" i="0" dirty="0" err="1"/>
              <a:t>por</a:t>
            </a:r>
            <a:r>
              <a:rPr lang="en-US" sz="1400" i="0" dirty="0"/>
              <a:t> </a:t>
            </a:r>
            <a:r>
              <a:rPr lang="en-US" sz="1400" i="0" dirty="0" err="1"/>
              <a:t>encima</a:t>
            </a:r>
            <a:r>
              <a:rPr lang="en-US" sz="1400" i="0" dirty="0"/>
              <a:t> de </a:t>
            </a:r>
            <a:r>
              <a:rPr lang="en-US" sz="1400" i="0" dirty="0" err="1"/>
              <a:t>una</a:t>
            </a:r>
            <a:r>
              <a:rPr lang="en-US" sz="1400" i="0" dirty="0"/>
              <a:t> </a:t>
            </a:r>
            <a:r>
              <a:rPr lang="en-US" sz="1400" i="0" dirty="0" err="1"/>
              <a:t>temperatura</a:t>
            </a:r>
            <a:r>
              <a:rPr lang="en-US" sz="1400" i="0" dirty="0"/>
              <a:t> </a:t>
            </a:r>
            <a:r>
              <a:rPr lang="en-US" sz="1400" i="0" dirty="0" err="1"/>
              <a:t>cr</a:t>
            </a:r>
            <a:r>
              <a:rPr lang="en-US" altLang="ja-JP" sz="1400" i="0" dirty="0" err="1"/>
              <a:t>ítica</a:t>
            </a:r>
            <a:r>
              <a:rPr lang="en-US" altLang="ja-JP" sz="1400" i="0" dirty="0"/>
              <a:t>, </a:t>
            </a:r>
            <a:r>
              <a:rPr lang="en-US" altLang="ja-JP" sz="1400" i="0" dirty="0" err="1"/>
              <a:t>específica</a:t>
            </a:r>
            <a:r>
              <a:rPr lang="en-US" altLang="ja-JP" sz="1400" i="0" dirty="0"/>
              <a:t> de </a:t>
            </a:r>
            <a:r>
              <a:rPr lang="en-US" altLang="ja-JP" sz="1400" i="0" dirty="0" err="1"/>
              <a:t>cada</a:t>
            </a:r>
            <a:r>
              <a:rPr lang="en-US" altLang="ja-JP" sz="1400" i="0" dirty="0"/>
              <a:t> mineral, </a:t>
            </a:r>
            <a:r>
              <a:rPr lang="en-US" altLang="ja-JP" sz="1400" i="0" dirty="0" err="1"/>
              <a:t>deja</a:t>
            </a:r>
            <a:r>
              <a:rPr lang="en-US" altLang="ja-JP" sz="1400" i="0" dirty="0"/>
              <a:t> de </a:t>
            </a:r>
            <a:r>
              <a:rPr lang="en-US" altLang="ja-JP" sz="1400" i="0" dirty="0" err="1"/>
              <a:t>comportarse</a:t>
            </a:r>
            <a:r>
              <a:rPr lang="en-US" altLang="ja-JP" sz="1400" i="0" dirty="0"/>
              <a:t> </a:t>
            </a:r>
            <a:r>
              <a:rPr lang="en-US" altLang="ja-JP" sz="1400" i="0" dirty="0" err="1"/>
              <a:t>como</a:t>
            </a:r>
            <a:r>
              <a:rPr lang="en-US" altLang="ja-JP" sz="1400" i="0" dirty="0"/>
              <a:t> un </a:t>
            </a:r>
            <a:r>
              <a:rPr lang="en-US" altLang="ja-JP" sz="1400" i="0" dirty="0" err="1"/>
              <a:t>sistema</a:t>
            </a:r>
            <a:r>
              <a:rPr lang="en-US" altLang="ja-JP" sz="1400" i="0" dirty="0"/>
              <a:t> </a:t>
            </a:r>
            <a:r>
              <a:rPr lang="en-US" altLang="ja-JP" sz="1400" i="0" dirty="0" err="1"/>
              <a:t>cerrado</a:t>
            </a:r>
            <a:r>
              <a:rPr lang="en-US" altLang="ja-JP" sz="1400" i="0" dirty="0"/>
              <a:t> y </a:t>
            </a:r>
            <a:r>
              <a:rPr lang="en-US" altLang="ja-JP" sz="1400" i="0" dirty="0" err="1"/>
              <a:t>expulsará</a:t>
            </a:r>
            <a:r>
              <a:rPr lang="en-US" altLang="ja-JP" sz="1400" i="0" dirty="0"/>
              <a:t> parte o </a:t>
            </a:r>
            <a:r>
              <a:rPr lang="en-US" altLang="ja-JP" sz="1400" i="0" dirty="0" err="1"/>
              <a:t>toda</a:t>
            </a:r>
            <a:r>
              <a:rPr lang="en-US" altLang="ja-JP" sz="1400" i="0" dirty="0"/>
              <a:t> de la </a:t>
            </a:r>
            <a:r>
              <a:rPr lang="en-US" altLang="ja-JP" sz="1400" i="0" dirty="0" err="1"/>
              <a:t>cantidad</a:t>
            </a:r>
            <a:r>
              <a:rPr lang="en-US" altLang="ja-JP" sz="1400" i="0" dirty="0"/>
              <a:t> de </a:t>
            </a:r>
            <a:r>
              <a:rPr lang="en-US" sz="1400" i="0" dirty="0" err="1"/>
              <a:t>is</a:t>
            </a:r>
            <a:r>
              <a:rPr lang="en-US" altLang="ja-JP" sz="1400" i="0" dirty="0" err="1"/>
              <a:t>ótopo-hijo</a:t>
            </a:r>
            <a:r>
              <a:rPr lang="en-US" altLang="ja-JP" sz="1400" i="0" dirty="0"/>
              <a:t> </a:t>
            </a:r>
            <a:r>
              <a:rPr lang="en-US" altLang="ja-JP" sz="1400" i="0" dirty="0" err="1"/>
              <a:t>acumulada</a:t>
            </a:r>
            <a:r>
              <a:rPr lang="en-US" altLang="ja-JP" sz="1400" i="0" dirty="0"/>
              <a:t>. </a:t>
            </a:r>
          </a:p>
          <a:p>
            <a:pPr>
              <a:defRPr/>
            </a:pPr>
            <a:endParaRPr lang="en-US" altLang="ja-JP" sz="1400" i="0" dirty="0"/>
          </a:p>
          <a:p>
            <a:pPr>
              <a:defRPr/>
            </a:pPr>
            <a:r>
              <a:rPr lang="en-US" altLang="ja-JP" sz="1400" i="0" dirty="0" err="1"/>
              <a:t>Significa</a:t>
            </a:r>
            <a:r>
              <a:rPr lang="en-US" altLang="ja-JP" sz="1400" i="0" dirty="0"/>
              <a:t> </a:t>
            </a:r>
            <a:r>
              <a:rPr lang="en-US" altLang="ja-JP" sz="1400" i="0" dirty="0" err="1"/>
              <a:t>que</a:t>
            </a:r>
            <a:r>
              <a:rPr lang="en-US" altLang="ja-JP" sz="1400" i="0" dirty="0"/>
              <a:t> se </a:t>
            </a:r>
            <a:r>
              <a:rPr lang="en-US" altLang="ja-JP" sz="1400" i="0" dirty="0" err="1"/>
              <a:t>resetea</a:t>
            </a:r>
            <a:r>
              <a:rPr lang="en-US" altLang="ja-JP" sz="1400" i="0" dirty="0"/>
              <a:t> el </a:t>
            </a:r>
            <a:r>
              <a:rPr lang="en-US" altLang="ja-JP" sz="1400" i="0" dirty="0" err="1"/>
              <a:t>reloj</a:t>
            </a:r>
            <a:r>
              <a:rPr lang="en-US" altLang="ja-JP" sz="1400" i="0" dirty="0"/>
              <a:t> </a:t>
            </a:r>
            <a:r>
              <a:rPr lang="en-US" altLang="ja-JP" sz="1400" i="0" dirty="0" err="1"/>
              <a:t>isotópico</a:t>
            </a:r>
            <a:r>
              <a:rPr lang="en-US" altLang="ja-JP" sz="1400" i="0" dirty="0"/>
              <a:t>.</a:t>
            </a:r>
          </a:p>
          <a:p>
            <a:pPr>
              <a:defRPr/>
            </a:pPr>
            <a:endParaRPr lang="en-US" altLang="ja-JP" sz="1400" i="0" dirty="0"/>
          </a:p>
          <a:p>
            <a:pPr>
              <a:defRPr/>
            </a:pPr>
            <a:r>
              <a:rPr lang="en-US" altLang="ja-JP" sz="1400" i="0" dirty="0" err="1"/>
              <a:t>Por</a:t>
            </a:r>
            <a:r>
              <a:rPr lang="en-US" altLang="ja-JP" sz="1400" i="0" dirty="0"/>
              <a:t> </a:t>
            </a:r>
            <a:r>
              <a:rPr lang="en-US" altLang="ja-JP" sz="1400" i="0" dirty="0" err="1"/>
              <a:t>ello</a:t>
            </a:r>
            <a:r>
              <a:rPr lang="en-US" altLang="ja-JP" sz="1400" i="0" dirty="0"/>
              <a:t>, la </a:t>
            </a:r>
            <a:r>
              <a:rPr lang="en-US" altLang="ja-JP" sz="1400" i="0" dirty="0" err="1"/>
              <a:t>edad</a:t>
            </a:r>
            <a:r>
              <a:rPr lang="en-US" altLang="ja-JP" sz="1400" i="0" dirty="0"/>
              <a:t> </a:t>
            </a:r>
            <a:r>
              <a:rPr lang="en-US" altLang="ja-JP" sz="1400" i="0" dirty="0" err="1"/>
              <a:t>aparente</a:t>
            </a:r>
            <a:r>
              <a:rPr lang="en-US" altLang="ja-JP" sz="1400" i="0" dirty="0"/>
              <a:t> de un </a:t>
            </a:r>
            <a:r>
              <a:rPr lang="en-US" altLang="ja-JP" sz="1400" i="0" dirty="0" err="1"/>
              <a:t>cristal</a:t>
            </a:r>
            <a:r>
              <a:rPr lang="en-US" altLang="ja-JP" sz="1400" i="0" dirty="0"/>
              <a:t> no </a:t>
            </a:r>
            <a:r>
              <a:rPr lang="en-US" altLang="ja-JP" sz="1400" i="0" dirty="0" err="1"/>
              <a:t>siempre</a:t>
            </a:r>
            <a:r>
              <a:rPr lang="en-US" altLang="ja-JP" sz="1400" i="0" dirty="0"/>
              <a:t> </a:t>
            </a:r>
            <a:r>
              <a:rPr lang="en-US" altLang="ja-JP" sz="1400" i="0" dirty="0" err="1"/>
              <a:t>corresponde</a:t>
            </a:r>
            <a:r>
              <a:rPr lang="en-US" altLang="ja-JP" sz="1400" i="0" dirty="0"/>
              <a:t> al </a:t>
            </a:r>
            <a:r>
              <a:rPr lang="en-US" altLang="ja-JP" sz="1400" i="0" dirty="0" err="1"/>
              <a:t>momento</a:t>
            </a:r>
            <a:r>
              <a:rPr lang="en-US" altLang="ja-JP" sz="1400" i="0" dirty="0"/>
              <a:t> de </a:t>
            </a:r>
            <a:r>
              <a:rPr lang="en-US" altLang="ja-JP" sz="1400" i="0" dirty="0" err="1"/>
              <a:t>cristalización</a:t>
            </a:r>
            <a:r>
              <a:rPr lang="en-US" altLang="ja-JP" sz="1400" i="0" dirty="0"/>
              <a:t>. </a:t>
            </a:r>
            <a:r>
              <a:rPr lang="en-US" altLang="ja-JP" sz="1400" i="0" dirty="0" err="1"/>
              <a:t>Puede</a:t>
            </a:r>
            <a:r>
              <a:rPr lang="en-US" altLang="ja-JP" sz="1400" i="0" dirty="0"/>
              <a:t> </a:t>
            </a:r>
            <a:r>
              <a:rPr lang="en-US" altLang="ja-JP" sz="1400" i="0" dirty="0" err="1"/>
              <a:t>ser</a:t>
            </a:r>
            <a:r>
              <a:rPr lang="en-US" altLang="ja-JP" sz="1400" i="0" dirty="0"/>
              <a:t> la </a:t>
            </a:r>
            <a:r>
              <a:rPr lang="en-US" altLang="ja-JP" sz="1400" i="0" dirty="0" err="1"/>
              <a:t>edad</a:t>
            </a:r>
            <a:r>
              <a:rPr lang="en-US" altLang="ja-JP" sz="1400" i="0" dirty="0"/>
              <a:t> de </a:t>
            </a:r>
            <a:r>
              <a:rPr lang="en-US" altLang="ja-JP" sz="1400" i="0" dirty="0" err="1"/>
              <a:t>una</a:t>
            </a:r>
            <a:r>
              <a:rPr lang="en-US" altLang="ja-JP" sz="1400" i="0" dirty="0"/>
              <a:t> </a:t>
            </a:r>
            <a:r>
              <a:rPr lang="en-US" altLang="ja-JP" sz="1400" i="0" dirty="0" err="1"/>
              <a:t>fase</a:t>
            </a:r>
            <a:r>
              <a:rPr lang="en-US" altLang="ja-JP" sz="1400" i="0" dirty="0"/>
              <a:t> de  </a:t>
            </a:r>
            <a:r>
              <a:rPr lang="en-US" altLang="ja-JP" sz="1400" i="0" dirty="0" err="1"/>
              <a:t>metamorfismo</a:t>
            </a:r>
            <a:r>
              <a:rPr lang="en-US" altLang="ja-JP" sz="1400" i="0" dirty="0"/>
              <a:t> posterior.</a:t>
            </a:r>
            <a:endParaRPr lang="en-US" sz="1400" i="0" dirty="0"/>
          </a:p>
        </p:txBody>
      </p:sp>
      <p:sp>
        <p:nvSpPr>
          <p:cNvPr id="44040" name="Text Box 8"/>
          <p:cNvSpPr txBox="1">
            <a:spLocks noChangeArrowheads="1"/>
          </p:cNvSpPr>
          <p:nvPr/>
        </p:nvSpPr>
        <p:spPr bwMode="auto">
          <a:xfrm>
            <a:off x="2382838" y="2355850"/>
            <a:ext cx="2386012" cy="366713"/>
          </a:xfrm>
          <a:prstGeom prst="rect">
            <a:avLst/>
          </a:prstGeom>
          <a:solidFill>
            <a:srgbClr val="A3D1F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1800" i="0">
                <a:solidFill>
                  <a:srgbClr val="0000FF"/>
                </a:solidFill>
              </a:rPr>
              <a:t>U</a:t>
            </a:r>
            <a:r>
              <a:rPr lang="en-US" sz="1800" i="0" baseline="30000">
                <a:solidFill>
                  <a:srgbClr val="0000FF"/>
                </a:solidFill>
              </a:rPr>
              <a:t>238</a:t>
            </a:r>
            <a:r>
              <a:rPr lang="en-US" sz="1800" i="0"/>
              <a:t> -&gt; </a:t>
            </a:r>
            <a:r>
              <a:rPr lang="en-US" altLang="ja-JP" sz="1800" i="0">
                <a:solidFill>
                  <a:srgbClr val="996633"/>
                </a:solidFill>
              </a:rPr>
              <a:t>Pb</a:t>
            </a:r>
            <a:r>
              <a:rPr lang="en-US" altLang="ja-JP" sz="1800" i="0" baseline="30000">
                <a:solidFill>
                  <a:srgbClr val="996633"/>
                </a:solidFill>
              </a:rPr>
              <a:t>206</a:t>
            </a:r>
            <a:endParaRPr lang="en-US" sz="1800" i="0" baseline="30000">
              <a:solidFill>
                <a:srgbClr val="996633"/>
              </a:solidFill>
            </a:endParaRPr>
          </a:p>
        </p:txBody>
      </p:sp>
      <p:sp>
        <p:nvSpPr>
          <p:cNvPr id="44042" name="Text Box 10"/>
          <p:cNvSpPr txBox="1">
            <a:spLocks noChangeArrowheads="1"/>
          </p:cNvSpPr>
          <p:nvPr/>
        </p:nvSpPr>
        <p:spPr bwMode="auto">
          <a:xfrm>
            <a:off x="1216025" y="4970463"/>
            <a:ext cx="21002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i="0">
                <a:latin typeface="Arial"/>
                <a:cs typeface="Arial"/>
              </a:rPr>
              <a:t>calentamiento</a:t>
            </a:r>
          </a:p>
        </p:txBody>
      </p:sp>
      <p:sp>
        <p:nvSpPr>
          <p:cNvPr id="44043" name="Text Box 11"/>
          <p:cNvSpPr txBox="1">
            <a:spLocks noChangeArrowheads="1"/>
          </p:cNvSpPr>
          <p:nvPr/>
        </p:nvSpPr>
        <p:spPr bwMode="auto">
          <a:xfrm>
            <a:off x="1331913" y="1303338"/>
            <a:ext cx="973137" cy="457200"/>
          </a:xfrm>
          <a:prstGeom prst="rect">
            <a:avLst/>
          </a:prstGeom>
          <a:solidFill>
            <a:srgbClr val="F57D1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i="0">
                <a:latin typeface="Verdana" charset="0"/>
              </a:rPr>
              <a:t>granito de</a:t>
            </a:r>
          </a:p>
          <a:p>
            <a:pPr>
              <a:defRPr/>
            </a:pPr>
            <a:r>
              <a:rPr lang="en-US" i="0">
                <a:latin typeface="Verdana" charset="0"/>
              </a:rPr>
              <a:t>700Ma</a:t>
            </a:r>
          </a:p>
        </p:txBody>
      </p:sp>
      <p:sp>
        <p:nvSpPr>
          <p:cNvPr id="44044" name="Text Box 12"/>
          <p:cNvSpPr txBox="1">
            <a:spLocks noChangeArrowheads="1"/>
          </p:cNvSpPr>
          <p:nvPr/>
        </p:nvSpPr>
        <p:spPr bwMode="auto">
          <a:xfrm>
            <a:off x="2725738" y="66675"/>
            <a:ext cx="2524125" cy="5905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600" i="0" dirty="0" err="1"/>
              <a:t>cristal</a:t>
            </a:r>
            <a:r>
              <a:rPr lang="en-US" sz="1600" i="0" dirty="0"/>
              <a:t> de </a:t>
            </a:r>
            <a:r>
              <a:rPr lang="en-US" sz="1600" i="0" dirty="0" err="1"/>
              <a:t>zirc</a:t>
            </a:r>
            <a:r>
              <a:rPr lang="en-US" altLang="ja-JP" sz="1600" i="0" dirty="0" err="1"/>
              <a:t>ón</a:t>
            </a:r>
            <a:r>
              <a:rPr lang="en-US" altLang="ja-JP" sz="1600" i="0" dirty="0"/>
              <a:t> (</a:t>
            </a:r>
            <a:r>
              <a:rPr lang="en-US" altLang="ja-JP" sz="1600" i="0" dirty="0" err="1"/>
              <a:t>ZrSiO</a:t>
            </a:r>
            <a:r>
              <a:rPr lang="en-US" altLang="ja-JP" i="0" dirty="0" err="1"/>
              <a:t>5</a:t>
            </a:r>
            <a:r>
              <a:rPr lang="en-US" altLang="ja-JP" sz="1600" i="0" dirty="0"/>
              <a:t>) </a:t>
            </a:r>
            <a:r>
              <a:rPr lang="en-US" altLang="ja-JP" sz="1600" i="0" dirty="0" err="1"/>
              <a:t>dentro</a:t>
            </a:r>
            <a:r>
              <a:rPr lang="en-US" altLang="ja-JP" sz="1600" i="0" dirty="0"/>
              <a:t> de un </a:t>
            </a:r>
            <a:r>
              <a:rPr lang="en-US" altLang="ja-JP" sz="1600" i="0" dirty="0" err="1"/>
              <a:t>granito</a:t>
            </a:r>
            <a:endParaRPr lang="en-US" sz="2400" i="0" dirty="0"/>
          </a:p>
        </p:txBody>
      </p:sp>
      <p:sp>
        <p:nvSpPr>
          <p:cNvPr id="44045" name="Line 13"/>
          <p:cNvSpPr>
            <a:spLocks noChangeShapeType="1"/>
          </p:cNvSpPr>
          <p:nvPr/>
        </p:nvSpPr>
        <p:spPr bwMode="auto">
          <a:xfrm flipH="1">
            <a:off x="3208338" y="669925"/>
            <a:ext cx="439737"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44048" name="Line 16"/>
          <p:cNvSpPr>
            <a:spLocks noChangeShapeType="1"/>
          </p:cNvSpPr>
          <p:nvPr/>
        </p:nvSpPr>
        <p:spPr bwMode="auto">
          <a:xfrm flipH="1">
            <a:off x="1633538" y="1101725"/>
            <a:ext cx="914400" cy="8969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44049" name="Line 17"/>
          <p:cNvSpPr>
            <a:spLocks noChangeShapeType="1"/>
          </p:cNvSpPr>
          <p:nvPr/>
        </p:nvSpPr>
        <p:spPr bwMode="auto">
          <a:xfrm flipH="1" flipV="1">
            <a:off x="1643063" y="2014538"/>
            <a:ext cx="1285875" cy="1190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44050" name="Oval 18"/>
          <p:cNvSpPr>
            <a:spLocks noChangeArrowheads="1"/>
          </p:cNvSpPr>
          <p:nvPr/>
        </p:nvSpPr>
        <p:spPr bwMode="auto">
          <a:xfrm>
            <a:off x="1608138" y="1965325"/>
            <a:ext cx="66675" cy="666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44051" name="Text Box 19"/>
          <p:cNvSpPr txBox="1">
            <a:spLocks noChangeArrowheads="1"/>
          </p:cNvSpPr>
          <p:nvPr/>
        </p:nvSpPr>
        <p:spPr bwMode="auto">
          <a:xfrm>
            <a:off x="2901950" y="4416425"/>
            <a:ext cx="1793875" cy="366713"/>
          </a:xfrm>
          <a:prstGeom prst="rect">
            <a:avLst/>
          </a:prstGeom>
          <a:noFill/>
          <a:ln>
            <a:noFill/>
          </a:ln>
          <a:effectLst/>
          <a:extLst>
            <a:ext uri="{909E8E84-426E-40dd-AFC4-6F175D3DCCD1}">
              <a14:hiddenFill xmlns:a14="http://schemas.microsoft.com/office/drawing/2010/main">
                <a:solidFill>
                  <a:srgbClr val="A3D1F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i="0"/>
              <a:t>El </a:t>
            </a:r>
            <a:r>
              <a:rPr lang="en-US" altLang="ja-JP" sz="1800" b="1" i="0">
                <a:solidFill>
                  <a:srgbClr val="996633"/>
                </a:solidFill>
              </a:rPr>
              <a:t>Pb</a:t>
            </a:r>
            <a:r>
              <a:rPr lang="en-US" altLang="ja-JP" sz="1800" i="0">
                <a:solidFill>
                  <a:srgbClr val="996633"/>
                </a:solidFill>
              </a:rPr>
              <a:t> </a:t>
            </a:r>
            <a:r>
              <a:rPr lang="en-US" i="0"/>
              <a:t>sale del cristal</a:t>
            </a:r>
          </a:p>
        </p:txBody>
      </p:sp>
      <p:sp>
        <p:nvSpPr>
          <p:cNvPr id="44053" name="Rectangle 21"/>
          <p:cNvSpPr>
            <a:spLocks noChangeArrowheads="1"/>
          </p:cNvSpPr>
          <p:nvPr/>
        </p:nvSpPr>
        <p:spPr bwMode="auto">
          <a:xfrm>
            <a:off x="4995863" y="4521200"/>
            <a:ext cx="363537" cy="261938"/>
          </a:xfrm>
          <a:prstGeom prst="rect">
            <a:avLst/>
          </a:prstGeom>
          <a:solidFill>
            <a:srgbClr val="ACD3F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44056" name="Oval 24"/>
          <p:cNvSpPr>
            <a:spLocks noChangeArrowheads="1"/>
          </p:cNvSpPr>
          <p:nvPr/>
        </p:nvSpPr>
        <p:spPr bwMode="auto">
          <a:xfrm>
            <a:off x="2362200" y="939800"/>
            <a:ext cx="1193800" cy="11938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44058" name="Text Box 26"/>
          <p:cNvSpPr txBox="1">
            <a:spLocks noChangeArrowheads="1"/>
          </p:cNvSpPr>
          <p:nvPr/>
        </p:nvSpPr>
        <p:spPr bwMode="auto">
          <a:xfrm>
            <a:off x="5826125" y="149225"/>
            <a:ext cx="26400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i="0"/>
              <a:t>EDADES </a:t>
            </a:r>
          </a:p>
          <a:p>
            <a:pPr>
              <a:defRPr/>
            </a:pPr>
            <a:r>
              <a:rPr lang="en-US" sz="2400" i="0"/>
              <a:t>METAMORFICAS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610" name="Imagen 1" descr="datacion sedimento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0130" y="511175"/>
            <a:ext cx="9215437" cy="587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CuadroTexto 1"/>
          <p:cNvSpPr txBox="1">
            <a:spLocks noChangeArrowheads="1"/>
          </p:cNvSpPr>
          <p:nvPr/>
        </p:nvSpPr>
        <p:spPr bwMode="auto">
          <a:xfrm>
            <a:off x="507999" y="287338"/>
            <a:ext cx="851746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i="1">
                <a:solidFill>
                  <a:schemeClr val="tx1"/>
                </a:solidFill>
                <a:latin typeface="Arial" charset="0"/>
                <a:ea typeface="ＭＳ Ｐゴシック" charset="0"/>
                <a:cs typeface="ＭＳ Ｐゴシック" charset="0"/>
              </a:defRPr>
            </a:lvl1pPr>
            <a:lvl2pPr marL="742950" indent="-285750">
              <a:defRPr sz="1200" i="1">
                <a:solidFill>
                  <a:schemeClr val="tx1"/>
                </a:solidFill>
                <a:latin typeface="Arial" charset="0"/>
                <a:ea typeface="ＭＳ Ｐゴシック" charset="0"/>
              </a:defRPr>
            </a:lvl2pPr>
            <a:lvl3pPr marL="1143000" indent="-228600">
              <a:defRPr sz="1200" i="1">
                <a:solidFill>
                  <a:schemeClr val="tx1"/>
                </a:solidFill>
                <a:latin typeface="Arial" charset="0"/>
                <a:ea typeface="ＭＳ Ｐゴシック" charset="0"/>
              </a:defRPr>
            </a:lvl3pPr>
            <a:lvl4pPr marL="1600200" indent="-228600">
              <a:defRPr sz="1200" i="1">
                <a:solidFill>
                  <a:schemeClr val="tx1"/>
                </a:solidFill>
                <a:latin typeface="Arial" charset="0"/>
                <a:ea typeface="ＭＳ Ｐゴシック" charset="0"/>
              </a:defRPr>
            </a:lvl4pPr>
            <a:lvl5pPr marL="2057400" indent="-228600">
              <a:defRPr sz="1200" i="1">
                <a:solidFill>
                  <a:schemeClr val="tx1"/>
                </a:solidFill>
                <a:latin typeface="Arial" charset="0"/>
                <a:ea typeface="ＭＳ Ｐゴシック" charset="0"/>
              </a:defRPr>
            </a:lvl5pPr>
            <a:lvl6pPr marL="2514600" indent="-228600" eaLnBrk="0" fontAlgn="base" hangingPunct="0">
              <a:spcBef>
                <a:spcPct val="0"/>
              </a:spcBef>
              <a:spcAft>
                <a:spcPct val="0"/>
              </a:spcAft>
              <a:defRPr sz="1200" i="1">
                <a:solidFill>
                  <a:schemeClr val="tx1"/>
                </a:solidFill>
                <a:latin typeface="Arial" charset="0"/>
                <a:ea typeface="ＭＳ Ｐゴシック" charset="0"/>
              </a:defRPr>
            </a:lvl6pPr>
            <a:lvl7pPr marL="2971800" indent="-228600" eaLnBrk="0" fontAlgn="base" hangingPunct="0">
              <a:spcBef>
                <a:spcPct val="0"/>
              </a:spcBef>
              <a:spcAft>
                <a:spcPct val="0"/>
              </a:spcAft>
              <a:defRPr sz="1200" i="1">
                <a:solidFill>
                  <a:schemeClr val="tx1"/>
                </a:solidFill>
                <a:latin typeface="Arial" charset="0"/>
                <a:ea typeface="ＭＳ Ｐゴシック" charset="0"/>
              </a:defRPr>
            </a:lvl7pPr>
            <a:lvl8pPr marL="3429000" indent="-228600" eaLnBrk="0" fontAlgn="base" hangingPunct="0">
              <a:spcBef>
                <a:spcPct val="0"/>
              </a:spcBef>
              <a:spcAft>
                <a:spcPct val="0"/>
              </a:spcAft>
              <a:defRPr sz="1200" i="1">
                <a:solidFill>
                  <a:schemeClr val="tx1"/>
                </a:solidFill>
                <a:latin typeface="Arial" charset="0"/>
                <a:ea typeface="ＭＳ Ｐゴシック" charset="0"/>
              </a:defRPr>
            </a:lvl8pPr>
            <a:lvl9pPr marL="3886200" indent="-228600" eaLnBrk="0" fontAlgn="base" hangingPunct="0">
              <a:spcBef>
                <a:spcPct val="0"/>
              </a:spcBef>
              <a:spcAft>
                <a:spcPct val="0"/>
              </a:spcAft>
              <a:defRPr sz="1200" i="1">
                <a:solidFill>
                  <a:schemeClr val="tx1"/>
                </a:solidFill>
                <a:latin typeface="Arial" charset="0"/>
                <a:ea typeface="ＭＳ Ｐゴシック" charset="0"/>
              </a:defRPr>
            </a:lvl9pPr>
          </a:lstStyle>
          <a:p>
            <a:r>
              <a:rPr lang="es-ES_tradnl" sz="1800" i="0" dirty="0">
                <a:solidFill>
                  <a:srgbClr val="FF0000"/>
                </a:solidFill>
                <a:latin typeface="Chalkboard" charset="0"/>
                <a:cs typeface="Chalkboard" charset="0"/>
              </a:rPr>
              <a:t>LOS ESTRATOS SEDIMENTARIOS Y SUS FOSILES PUEDEN SER DATADOS INDIRECTAMENTE ESTUDIANDO SU RELACIÓN CON ROCAS IGNEAS INTRUSIVAS O CAPAS DE LAVA INTERCALADAS.</a:t>
            </a:r>
          </a:p>
          <a:p>
            <a:r>
              <a:rPr lang="es-ES_tradnl" sz="1800" i="0" dirty="0">
                <a:solidFill>
                  <a:srgbClr val="FF0000"/>
                </a:solidFill>
                <a:latin typeface="Chalkboard" charset="0"/>
                <a:cs typeface="Chalkboard" charset="0"/>
              </a:rPr>
              <a:t>un ejemplo: </a:t>
            </a:r>
          </a:p>
        </p:txBody>
      </p:sp>
      <p:sp>
        <p:nvSpPr>
          <p:cNvPr id="2" name="CuadroTexto 1"/>
          <p:cNvSpPr txBox="1"/>
          <p:nvPr/>
        </p:nvSpPr>
        <p:spPr>
          <a:xfrm>
            <a:off x="6985000" y="2827867"/>
            <a:ext cx="1548758" cy="276999"/>
          </a:xfrm>
          <a:prstGeom prst="rect">
            <a:avLst/>
          </a:prstGeom>
          <a:noFill/>
        </p:spPr>
        <p:txBody>
          <a:bodyPr wrap="none" rtlCol="0">
            <a:spAutoFit/>
          </a:bodyPr>
          <a:lstStyle/>
          <a:p>
            <a:r>
              <a:rPr lang="es-ES_tradnl"/>
              <a:t>entre 350 y 320 Ma</a:t>
            </a:r>
          </a:p>
        </p:txBody>
      </p:sp>
      <p:sp>
        <p:nvSpPr>
          <p:cNvPr id="5" name="CuadroTexto 4"/>
          <p:cNvSpPr txBox="1"/>
          <p:nvPr/>
        </p:nvSpPr>
        <p:spPr>
          <a:xfrm>
            <a:off x="6874933" y="4275667"/>
            <a:ext cx="1471814" cy="276999"/>
          </a:xfrm>
          <a:prstGeom prst="rect">
            <a:avLst/>
          </a:prstGeom>
          <a:noFill/>
        </p:spPr>
        <p:txBody>
          <a:bodyPr wrap="none" rtlCol="0">
            <a:spAutoFit/>
          </a:bodyPr>
          <a:lstStyle/>
          <a:p>
            <a:r>
              <a:rPr lang="es-ES_tradnl"/>
              <a:t>en torno a 425 Ma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Imagen 3" descr="DSC_024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406400"/>
            <a:ext cx="9118600" cy="605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CuadroTexto 1"/>
          <p:cNvSpPr txBox="1">
            <a:spLocks noChangeArrowheads="1"/>
          </p:cNvSpPr>
          <p:nvPr/>
        </p:nvSpPr>
        <p:spPr bwMode="auto">
          <a:xfrm>
            <a:off x="1735138" y="668338"/>
            <a:ext cx="59951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i="1">
                <a:solidFill>
                  <a:schemeClr val="tx1"/>
                </a:solidFill>
                <a:latin typeface="Arial" charset="0"/>
                <a:ea typeface="ＭＳ Ｐゴシック" charset="0"/>
                <a:cs typeface="ＭＳ Ｐゴシック" charset="0"/>
              </a:defRPr>
            </a:lvl1pPr>
            <a:lvl2pPr marL="742950" indent="-285750">
              <a:defRPr sz="1200" i="1">
                <a:solidFill>
                  <a:schemeClr val="tx1"/>
                </a:solidFill>
                <a:latin typeface="Arial" charset="0"/>
                <a:ea typeface="ＭＳ Ｐゴシック" charset="0"/>
              </a:defRPr>
            </a:lvl2pPr>
            <a:lvl3pPr marL="1143000" indent="-228600">
              <a:defRPr sz="1200" i="1">
                <a:solidFill>
                  <a:schemeClr val="tx1"/>
                </a:solidFill>
                <a:latin typeface="Arial" charset="0"/>
                <a:ea typeface="ＭＳ Ｐゴシック" charset="0"/>
              </a:defRPr>
            </a:lvl3pPr>
            <a:lvl4pPr marL="1600200" indent="-228600">
              <a:defRPr sz="1200" i="1">
                <a:solidFill>
                  <a:schemeClr val="tx1"/>
                </a:solidFill>
                <a:latin typeface="Arial" charset="0"/>
                <a:ea typeface="ＭＳ Ｐゴシック" charset="0"/>
              </a:defRPr>
            </a:lvl4pPr>
            <a:lvl5pPr marL="2057400" indent="-228600">
              <a:defRPr sz="1200" i="1">
                <a:solidFill>
                  <a:schemeClr val="tx1"/>
                </a:solidFill>
                <a:latin typeface="Arial" charset="0"/>
                <a:ea typeface="ＭＳ Ｐゴシック" charset="0"/>
              </a:defRPr>
            </a:lvl5pPr>
            <a:lvl6pPr marL="2514600" indent="-228600" eaLnBrk="0" fontAlgn="base" hangingPunct="0">
              <a:spcBef>
                <a:spcPct val="0"/>
              </a:spcBef>
              <a:spcAft>
                <a:spcPct val="0"/>
              </a:spcAft>
              <a:defRPr sz="1200" i="1">
                <a:solidFill>
                  <a:schemeClr val="tx1"/>
                </a:solidFill>
                <a:latin typeface="Arial" charset="0"/>
                <a:ea typeface="ＭＳ Ｐゴシック" charset="0"/>
              </a:defRPr>
            </a:lvl6pPr>
            <a:lvl7pPr marL="2971800" indent="-228600" eaLnBrk="0" fontAlgn="base" hangingPunct="0">
              <a:spcBef>
                <a:spcPct val="0"/>
              </a:spcBef>
              <a:spcAft>
                <a:spcPct val="0"/>
              </a:spcAft>
              <a:defRPr sz="1200" i="1">
                <a:solidFill>
                  <a:schemeClr val="tx1"/>
                </a:solidFill>
                <a:latin typeface="Arial" charset="0"/>
                <a:ea typeface="ＭＳ Ｐゴシック" charset="0"/>
              </a:defRPr>
            </a:lvl7pPr>
            <a:lvl8pPr marL="3429000" indent="-228600" eaLnBrk="0" fontAlgn="base" hangingPunct="0">
              <a:spcBef>
                <a:spcPct val="0"/>
              </a:spcBef>
              <a:spcAft>
                <a:spcPct val="0"/>
              </a:spcAft>
              <a:defRPr sz="1200" i="1">
                <a:solidFill>
                  <a:schemeClr val="tx1"/>
                </a:solidFill>
                <a:latin typeface="Arial" charset="0"/>
                <a:ea typeface="ＭＳ Ｐゴシック" charset="0"/>
              </a:defRPr>
            </a:lvl8pPr>
            <a:lvl9pPr marL="3886200" indent="-228600" eaLnBrk="0" fontAlgn="base" hangingPunct="0">
              <a:spcBef>
                <a:spcPct val="0"/>
              </a:spcBef>
              <a:spcAft>
                <a:spcPct val="0"/>
              </a:spcAft>
              <a:defRPr sz="1200" i="1">
                <a:solidFill>
                  <a:schemeClr val="tx1"/>
                </a:solidFill>
                <a:latin typeface="Arial" charset="0"/>
                <a:ea typeface="ＭＳ Ｐゴシック" charset="0"/>
              </a:defRPr>
            </a:lvl9pPr>
          </a:lstStyle>
          <a:p>
            <a:r>
              <a:rPr lang="es-ES_tradnl" sz="1800" i="0" dirty="0">
                <a:solidFill>
                  <a:srgbClr val="FF0000"/>
                </a:solidFill>
                <a:latin typeface="Chalkboard" charset="0"/>
                <a:cs typeface="Chalkboard" charset="0"/>
              </a:rPr>
              <a:t>filón </a:t>
            </a:r>
            <a:r>
              <a:rPr lang="es-ES_tradnl" sz="1800" i="0" dirty="0" err="1">
                <a:solidFill>
                  <a:srgbClr val="FF0000"/>
                </a:solidFill>
                <a:latin typeface="Chalkboard" charset="0"/>
                <a:cs typeface="Chalkboard" charset="0"/>
              </a:rPr>
              <a:t>magmátic</a:t>
            </a:r>
            <a:r>
              <a:rPr lang="es-ES_tradnl" sz="1800" i="0" dirty="0">
                <a:solidFill>
                  <a:srgbClr val="FF0000"/>
                </a:solidFill>
                <a:latin typeface="Chalkboard" charset="0"/>
                <a:cs typeface="Chalkboard" charset="0"/>
              </a:rPr>
              <a:t> Jurásico</a:t>
            </a:r>
          </a:p>
          <a:p>
            <a:r>
              <a:rPr lang="es-ES_tradnl" sz="1800" i="0" dirty="0">
                <a:solidFill>
                  <a:srgbClr val="FF0000"/>
                </a:solidFill>
                <a:latin typeface="Chalkboard" charset="0"/>
                <a:cs typeface="Chalkboard" charset="0"/>
              </a:rPr>
              <a:t>que corta estratos Carboníferos (sur-oeste de Portugal)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Imagen 14" descr="TIME SCALE-01.jpg"/>
          <p:cNvPicPr>
            <a:picLocks noChangeAspect="1"/>
          </p:cNvPicPr>
          <p:nvPr/>
        </p:nvPicPr>
        <p:blipFill rotWithShape="1">
          <a:blip r:embed="rId3">
            <a:alphaModFix/>
            <a:extLst>
              <a:ext uri="{28A0092B-C50C-407E-A947-70E740481C1C}">
                <a14:useLocalDpi xmlns:a14="http://schemas.microsoft.com/office/drawing/2010/main" val="0"/>
              </a:ext>
            </a:extLst>
          </a:blip>
          <a:srcRect b="31498"/>
          <a:stretch/>
        </p:blipFill>
        <p:spPr>
          <a:xfrm>
            <a:off x="296849" y="-1134396"/>
            <a:ext cx="7915076" cy="7669494"/>
          </a:xfrm>
          <a:prstGeom prst="rect">
            <a:avLst/>
          </a:prstGeom>
        </p:spPr>
      </p:pic>
      <p:sp>
        <p:nvSpPr>
          <p:cNvPr id="16" name="Text Box 3"/>
          <p:cNvSpPr txBox="1">
            <a:spLocks noChangeArrowheads="1"/>
          </p:cNvSpPr>
          <p:nvPr/>
        </p:nvSpPr>
        <p:spPr bwMode="auto">
          <a:xfrm>
            <a:off x="6086475" y="5341938"/>
            <a:ext cx="105659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i="0">
                <a:solidFill>
                  <a:srgbClr val="FF0000"/>
                </a:solidFill>
                <a:latin typeface="Times" charset="0"/>
              </a:rPr>
              <a:t>estromatolitos</a:t>
            </a:r>
            <a:endParaRPr lang="en-US" i="0">
              <a:latin typeface="Times" charset="0"/>
            </a:endParaRPr>
          </a:p>
        </p:txBody>
      </p:sp>
      <p:sp>
        <p:nvSpPr>
          <p:cNvPr id="17" name="Line 4"/>
          <p:cNvSpPr>
            <a:spLocks noChangeShapeType="1"/>
          </p:cNvSpPr>
          <p:nvPr/>
        </p:nvSpPr>
        <p:spPr bwMode="auto">
          <a:xfrm flipV="1">
            <a:off x="6121400" y="5556250"/>
            <a:ext cx="114300" cy="2349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18" name="Line 5"/>
          <p:cNvSpPr>
            <a:spLocks noChangeShapeType="1"/>
          </p:cNvSpPr>
          <p:nvPr/>
        </p:nvSpPr>
        <p:spPr bwMode="auto">
          <a:xfrm>
            <a:off x="4083050" y="4883150"/>
            <a:ext cx="4254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19" name="Text Box 6"/>
          <p:cNvSpPr txBox="1">
            <a:spLocks noChangeArrowheads="1"/>
          </p:cNvSpPr>
          <p:nvPr/>
        </p:nvSpPr>
        <p:spPr bwMode="auto">
          <a:xfrm>
            <a:off x="3781425" y="4767263"/>
            <a:ext cx="374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i="0">
                <a:latin typeface="Times" charset="0"/>
              </a:rPr>
              <a:t>585</a:t>
            </a:r>
          </a:p>
        </p:txBody>
      </p:sp>
      <p:sp>
        <p:nvSpPr>
          <p:cNvPr id="20" name="Text Box 7"/>
          <p:cNvSpPr txBox="1">
            <a:spLocks noChangeArrowheads="1"/>
          </p:cNvSpPr>
          <p:nvPr/>
        </p:nvSpPr>
        <p:spPr bwMode="auto">
          <a:xfrm>
            <a:off x="4486275" y="4730750"/>
            <a:ext cx="18684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i="0">
                <a:latin typeface="Calibri" charset="0"/>
              </a:rPr>
              <a:t>1º ORGANISMO MULTI-CELULAR</a:t>
            </a:r>
          </a:p>
        </p:txBody>
      </p:sp>
      <p:sp>
        <p:nvSpPr>
          <p:cNvPr id="21" name="CuadroTexto 20"/>
          <p:cNvSpPr txBox="1"/>
          <p:nvPr/>
        </p:nvSpPr>
        <p:spPr>
          <a:xfrm>
            <a:off x="1409700" y="6581001"/>
            <a:ext cx="1655233" cy="276999"/>
          </a:xfrm>
          <a:prstGeom prst="rect">
            <a:avLst/>
          </a:prstGeom>
          <a:noFill/>
        </p:spPr>
        <p:txBody>
          <a:bodyPr wrap="none" rtlCol="0">
            <a:spAutoFit/>
          </a:bodyPr>
          <a:lstStyle/>
          <a:p>
            <a:r>
              <a:rPr lang="es-ES_tradnl"/>
              <a:t>HADICO (&gt; 4000Ma)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228600" y="139700"/>
            <a:ext cx="4763093" cy="5130800"/>
          </a:xfrm>
          <a:prstGeom prst="rect">
            <a:avLst/>
          </a:prstGeom>
        </p:spPr>
      </p:pic>
      <p:pic>
        <p:nvPicPr>
          <p:cNvPr id="8" name="Imagen 7"/>
          <p:cNvPicPr>
            <a:picLocks noChangeAspect="1"/>
          </p:cNvPicPr>
          <p:nvPr/>
        </p:nvPicPr>
        <p:blipFill>
          <a:blip r:embed="rId3"/>
          <a:stretch>
            <a:fillRect/>
          </a:stretch>
        </p:blipFill>
        <p:spPr>
          <a:xfrm>
            <a:off x="5061275" y="3794924"/>
            <a:ext cx="4082725" cy="3063076"/>
          </a:xfrm>
          <a:prstGeom prst="rect">
            <a:avLst/>
          </a:prstGeom>
        </p:spPr>
      </p:pic>
      <p:pic>
        <p:nvPicPr>
          <p:cNvPr id="4" name="Imagen 3"/>
          <p:cNvPicPr>
            <a:picLocks noChangeAspect="1"/>
          </p:cNvPicPr>
          <p:nvPr/>
        </p:nvPicPr>
        <p:blipFill>
          <a:blip r:embed="rId4"/>
          <a:stretch>
            <a:fillRect/>
          </a:stretch>
        </p:blipFill>
        <p:spPr>
          <a:xfrm>
            <a:off x="5156200" y="126955"/>
            <a:ext cx="3873500" cy="3206584"/>
          </a:xfrm>
          <a:prstGeom prst="rect">
            <a:avLst/>
          </a:prstGeom>
        </p:spPr>
      </p:pic>
      <p:sp>
        <p:nvSpPr>
          <p:cNvPr id="2" name="CuadroTexto 1"/>
          <p:cNvSpPr txBox="1"/>
          <p:nvPr/>
        </p:nvSpPr>
        <p:spPr>
          <a:xfrm>
            <a:off x="749300" y="5473700"/>
            <a:ext cx="3949700" cy="1015663"/>
          </a:xfrm>
          <a:prstGeom prst="rect">
            <a:avLst/>
          </a:prstGeom>
          <a:noFill/>
        </p:spPr>
        <p:txBody>
          <a:bodyPr wrap="square" rtlCol="0">
            <a:spAutoFit/>
          </a:bodyPr>
          <a:lstStyle/>
          <a:p>
            <a:r>
              <a:rPr lang="es-ES_tradnl" sz="2000">
                <a:solidFill>
                  <a:schemeClr val="bg1"/>
                </a:solidFill>
                <a:latin typeface="Chalkboard"/>
                <a:cs typeface="Chalkboard"/>
              </a:rPr>
              <a:t>Origen del sistema solar, la Tierra y la Luna</a:t>
            </a:r>
          </a:p>
          <a:p>
            <a:r>
              <a:rPr lang="es-ES_tradnl" sz="2000">
                <a:solidFill>
                  <a:schemeClr val="bg1"/>
                </a:solidFill>
                <a:latin typeface="Chalkboard"/>
                <a:cs typeface="Chalkboard"/>
              </a:rPr>
              <a:t>anterior a 4000Ma (Hadico)</a:t>
            </a:r>
          </a:p>
        </p:txBody>
      </p:sp>
    </p:spTree>
    <p:extLst>
      <p:ext uri="{BB962C8B-B14F-4D97-AF65-F5344CB8AC3E}">
        <p14:creationId xmlns:p14="http://schemas.microsoft.com/office/powerpoint/2010/main" val="4261889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6" descr="Lake_Thetis-Stromatolites-LaRu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04800"/>
            <a:ext cx="7173913" cy="5235575"/>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8919" name="Text Box 7"/>
          <p:cNvSpPr txBox="1">
            <a:spLocks noChangeArrowheads="1"/>
          </p:cNvSpPr>
          <p:nvPr/>
        </p:nvSpPr>
        <p:spPr bwMode="auto">
          <a:xfrm>
            <a:off x="763588" y="5676900"/>
            <a:ext cx="69007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i="0">
                <a:solidFill>
                  <a:schemeClr val="bg1"/>
                </a:solidFill>
                <a:latin typeface="Verdana" charset="0"/>
              </a:rPr>
              <a:t>estromatolitos actuales: peliculas bacteriales que fijan sedimento calcareo</a:t>
            </a:r>
          </a:p>
          <a:p>
            <a:pPr>
              <a:defRPr/>
            </a:pPr>
            <a:r>
              <a:rPr lang="en-US" sz="1400" i="0">
                <a:solidFill>
                  <a:schemeClr val="bg1"/>
                </a:solidFill>
                <a:latin typeface="Verdana" charset="0"/>
              </a:rPr>
              <a:t>en mares o lagos hypersalinos. Ya exist</a:t>
            </a:r>
            <a:r>
              <a:rPr lang="en-US" altLang="ja-JP" sz="1400" i="0">
                <a:solidFill>
                  <a:schemeClr val="bg1"/>
                </a:solidFill>
                <a:latin typeface="Arial"/>
              </a:rPr>
              <a:t>ían en el Arcaico !</a:t>
            </a:r>
            <a:endParaRPr lang="en-US" sz="1400" i="0">
              <a:solidFill>
                <a:schemeClr val="bg1"/>
              </a:solidFill>
              <a:latin typeface="Verdana" charset="0"/>
            </a:endParaRPr>
          </a:p>
        </p:txBody>
      </p:sp>
      <p:pic>
        <p:nvPicPr>
          <p:cNvPr id="38921" name="Picture 9" descr="stromatol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0"/>
            <a:ext cx="3200400" cy="360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25" name="Group 13"/>
          <p:cNvGrpSpPr>
            <a:grpSpLocks/>
          </p:cNvGrpSpPr>
          <p:nvPr/>
        </p:nvGrpSpPr>
        <p:grpSpPr bwMode="auto">
          <a:xfrm>
            <a:off x="3173413" y="2765425"/>
            <a:ext cx="5856287" cy="3960813"/>
            <a:chOff x="1999" y="1742"/>
            <a:chExt cx="3689" cy="2495"/>
          </a:xfrm>
        </p:grpSpPr>
        <p:pic>
          <p:nvPicPr>
            <p:cNvPr id="22533" name="Picture 11" descr="Stromatoli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9" y="1742"/>
              <a:ext cx="3689" cy="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4" name="Text Box 12"/>
            <p:cNvSpPr txBox="1">
              <a:spLocks noChangeArrowheads="1"/>
            </p:cNvSpPr>
            <p:nvPr/>
          </p:nvSpPr>
          <p:spPr bwMode="auto">
            <a:xfrm>
              <a:off x="3036" y="4045"/>
              <a:ext cx="1642"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i="0">
                  <a:latin typeface="Verdana" charset="0"/>
                </a:rPr>
                <a:t>ca. 1000 Ma (Proterozoico)</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9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n 8" descr="TIME SCALE-01.jpg"/>
          <p:cNvPicPr>
            <a:picLocks noChangeAspect="1"/>
          </p:cNvPicPr>
          <p:nvPr/>
        </p:nvPicPr>
        <p:blipFill rotWithShape="1">
          <a:blip r:embed="rId3">
            <a:alphaModFix/>
            <a:extLst>
              <a:ext uri="{28A0092B-C50C-407E-A947-70E740481C1C}">
                <a14:useLocalDpi xmlns:a14="http://schemas.microsoft.com/office/drawing/2010/main" val="0"/>
              </a:ext>
            </a:extLst>
          </a:blip>
          <a:srcRect b="31498"/>
          <a:stretch/>
        </p:blipFill>
        <p:spPr>
          <a:xfrm>
            <a:off x="296849" y="-1134396"/>
            <a:ext cx="7915076" cy="7669494"/>
          </a:xfrm>
          <a:prstGeom prst="rect">
            <a:avLst/>
          </a:prstGeom>
        </p:spPr>
      </p:pic>
      <p:sp>
        <p:nvSpPr>
          <p:cNvPr id="10" name="Text Box 3"/>
          <p:cNvSpPr txBox="1">
            <a:spLocks noChangeArrowheads="1"/>
          </p:cNvSpPr>
          <p:nvPr/>
        </p:nvSpPr>
        <p:spPr bwMode="auto">
          <a:xfrm>
            <a:off x="6086475" y="5341938"/>
            <a:ext cx="10398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i="0">
                <a:solidFill>
                  <a:srgbClr val="FF0000"/>
                </a:solidFill>
                <a:latin typeface="Times" charset="0"/>
              </a:rPr>
              <a:t>estromatolitas</a:t>
            </a:r>
            <a:endParaRPr lang="en-US" i="0">
              <a:latin typeface="Times" charset="0"/>
            </a:endParaRPr>
          </a:p>
        </p:txBody>
      </p:sp>
      <p:sp>
        <p:nvSpPr>
          <p:cNvPr id="11" name="Line 4"/>
          <p:cNvSpPr>
            <a:spLocks noChangeShapeType="1"/>
          </p:cNvSpPr>
          <p:nvPr/>
        </p:nvSpPr>
        <p:spPr bwMode="auto">
          <a:xfrm flipV="1">
            <a:off x="6121400" y="5556250"/>
            <a:ext cx="114300" cy="2349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12" name="Line 5"/>
          <p:cNvSpPr>
            <a:spLocks noChangeShapeType="1"/>
          </p:cNvSpPr>
          <p:nvPr/>
        </p:nvSpPr>
        <p:spPr bwMode="auto">
          <a:xfrm>
            <a:off x="4083050" y="4883150"/>
            <a:ext cx="4254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13" name="Text Box 6"/>
          <p:cNvSpPr txBox="1">
            <a:spLocks noChangeArrowheads="1"/>
          </p:cNvSpPr>
          <p:nvPr/>
        </p:nvSpPr>
        <p:spPr bwMode="auto">
          <a:xfrm>
            <a:off x="3781425" y="4767263"/>
            <a:ext cx="374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i="0">
                <a:latin typeface="Times" charset="0"/>
              </a:rPr>
              <a:t>585</a:t>
            </a:r>
          </a:p>
        </p:txBody>
      </p:sp>
      <p:sp>
        <p:nvSpPr>
          <p:cNvPr id="14" name="Text Box 7"/>
          <p:cNvSpPr txBox="1">
            <a:spLocks noChangeArrowheads="1"/>
          </p:cNvSpPr>
          <p:nvPr/>
        </p:nvSpPr>
        <p:spPr bwMode="auto">
          <a:xfrm>
            <a:off x="4486275" y="4730750"/>
            <a:ext cx="18684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i="0">
                <a:latin typeface="Calibri" charset="0"/>
              </a:rPr>
              <a:t>1º ORGANISMO MULTI-CELULAR</a:t>
            </a:r>
          </a:p>
        </p:txBody>
      </p:sp>
      <p:sp>
        <p:nvSpPr>
          <p:cNvPr id="15" name="CuadroTexto 14"/>
          <p:cNvSpPr txBox="1"/>
          <p:nvPr/>
        </p:nvSpPr>
        <p:spPr>
          <a:xfrm>
            <a:off x="1409700" y="6581001"/>
            <a:ext cx="1655233" cy="276999"/>
          </a:xfrm>
          <a:prstGeom prst="rect">
            <a:avLst/>
          </a:prstGeom>
          <a:noFill/>
        </p:spPr>
        <p:txBody>
          <a:bodyPr wrap="none" rtlCol="0">
            <a:spAutoFit/>
          </a:bodyPr>
          <a:lstStyle/>
          <a:p>
            <a:r>
              <a:rPr lang="es-ES_tradnl"/>
              <a:t>HADICO (&gt; 4000Ma)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a:extLst>
              <a:ext uri="{FF2B5EF4-FFF2-40B4-BE49-F238E27FC236}">
                <a16:creationId xmlns:a16="http://schemas.microsoft.com/office/drawing/2014/main" xmlns="" id="{D796F74C-9EAA-1C49-A85E-54F373193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9175"/>
          </a:xfrm>
          <a:prstGeom prst="rect">
            <a:avLst/>
          </a:prstGeom>
          <a:noFill/>
          <a:extLst>
            <a:ext uri="{909E8E84-426E-40dd-AFC4-6F175D3DCCD1}">
              <a14:hiddenFill xmlns:a14="http://schemas.microsoft.com/office/drawing/2010/main">
                <a:solidFill>
                  <a:srgbClr val="FFFFFF"/>
                </a:solidFill>
              </a14:hiddenFill>
            </a:ext>
          </a:extLst>
        </p:spPr>
      </p:pic>
      <p:pic>
        <p:nvPicPr>
          <p:cNvPr id="66564" name="Picture 4">
            <a:extLst>
              <a:ext uri="{FF2B5EF4-FFF2-40B4-BE49-F238E27FC236}">
                <a16:creationId xmlns:a16="http://schemas.microsoft.com/office/drawing/2014/main" xmlns="" id="{0FB9A891-0A10-2B4D-A0BD-6A7BC0BCCD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9446" y="4312084"/>
            <a:ext cx="3394553" cy="25459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D1DEC2E6-D361-374D-8BD3-AFD8F1F36295}"/>
              </a:ext>
            </a:extLst>
          </p:cNvPr>
          <p:cNvSpPr txBox="1"/>
          <p:nvPr/>
        </p:nvSpPr>
        <p:spPr>
          <a:xfrm>
            <a:off x="475989" y="6250488"/>
            <a:ext cx="4609578" cy="338554"/>
          </a:xfrm>
          <a:prstGeom prst="rect">
            <a:avLst/>
          </a:prstGeom>
          <a:noFill/>
        </p:spPr>
        <p:txBody>
          <a:bodyPr wrap="square" rtlCol="0">
            <a:spAutoFit/>
          </a:bodyPr>
          <a:lstStyle/>
          <a:p>
            <a:r>
              <a:rPr lang="x-none" sz="1600" b="1" dirty="0">
                <a:solidFill>
                  <a:schemeClr val="bg1"/>
                </a:solidFill>
              </a:rPr>
              <a:t>Fauna del Periodo Ediacárico   (635-542 Ma)</a:t>
            </a:r>
          </a:p>
        </p:txBody>
      </p:sp>
    </p:spTree>
    <p:extLst>
      <p:ext uri="{BB962C8B-B14F-4D97-AF65-F5344CB8AC3E}">
        <p14:creationId xmlns:p14="http://schemas.microsoft.com/office/powerpoint/2010/main" val="1266299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3"/>
          <a:stretch>
            <a:fillRect/>
          </a:stretch>
        </p:blipFill>
        <p:spPr>
          <a:xfrm>
            <a:off x="5198228" y="4275667"/>
            <a:ext cx="3306429" cy="1930400"/>
          </a:xfrm>
          <a:prstGeom prst="rect">
            <a:avLst/>
          </a:prstGeom>
        </p:spPr>
      </p:pic>
      <p:sp>
        <p:nvSpPr>
          <p:cNvPr id="14" name="CuadroTexto 13"/>
          <p:cNvSpPr txBox="1"/>
          <p:nvPr/>
        </p:nvSpPr>
        <p:spPr>
          <a:xfrm>
            <a:off x="5181600" y="5638800"/>
            <a:ext cx="1203337" cy="461665"/>
          </a:xfrm>
          <a:prstGeom prst="rect">
            <a:avLst/>
          </a:prstGeom>
          <a:noFill/>
        </p:spPr>
        <p:txBody>
          <a:bodyPr wrap="none" rtlCol="0">
            <a:spAutoFit/>
          </a:bodyPr>
          <a:lstStyle/>
          <a:p>
            <a:r>
              <a:rPr lang="es-ES_tradnl">
                <a:latin typeface="Chalkboard"/>
                <a:cs typeface="Chalkboard"/>
              </a:rPr>
              <a:t>Metaspriggina </a:t>
            </a:r>
          </a:p>
          <a:p>
            <a:r>
              <a:rPr lang="es-ES_tradnl">
                <a:latin typeface="Chalkboard"/>
                <a:cs typeface="Chalkboard"/>
              </a:rPr>
              <a:t>505Ma</a:t>
            </a:r>
          </a:p>
        </p:txBody>
      </p:sp>
      <p:pic>
        <p:nvPicPr>
          <p:cNvPr id="26625" name="Picture 2" descr="Silurian_fau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575" y="103188"/>
            <a:ext cx="4573588"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3" descr="Silurian_fi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3025" y="112713"/>
            <a:ext cx="3360738" cy="409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Text Box 4"/>
          <p:cNvSpPr txBox="1">
            <a:spLocks noChangeArrowheads="1"/>
          </p:cNvSpPr>
          <p:nvPr/>
        </p:nvSpPr>
        <p:spPr bwMode="auto">
          <a:xfrm>
            <a:off x="7594600" y="8121650"/>
            <a:ext cx="1860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chemeClr val="bg1"/>
                </a:solidFill>
              </a:rPr>
              <a:t>SILURICO (444-416 Ma)</a:t>
            </a:r>
          </a:p>
        </p:txBody>
      </p:sp>
      <p:pic>
        <p:nvPicPr>
          <p:cNvPr id="26628" name="Picture 6" descr="Cambrian_trilob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850" y="3327400"/>
            <a:ext cx="2578100"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9" name="Text Box 7"/>
          <p:cNvSpPr txBox="1">
            <a:spLocks noChangeArrowheads="1"/>
          </p:cNvSpPr>
          <p:nvPr/>
        </p:nvSpPr>
        <p:spPr bwMode="auto">
          <a:xfrm>
            <a:off x="3125788" y="4186767"/>
            <a:ext cx="1408531"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600" dirty="0">
                <a:solidFill>
                  <a:schemeClr val="bg1"/>
                </a:solidFill>
              </a:rPr>
              <a:t>La </a:t>
            </a:r>
            <a:r>
              <a:rPr lang="en-US" sz="1600" dirty="0" err="1">
                <a:solidFill>
                  <a:schemeClr val="bg1"/>
                </a:solidFill>
              </a:rPr>
              <a:t>Explosión</a:t>
            </a:r>
            <a:endParaRPr lang="en-US" sz="1600" dirty="0">
              <a:solidFill>
                <a:schemeClr val="bg1"/>
              </a:solidFill>
            </a:endParaRPr>
          </a:p>
          <a:p>
            <a:pPr algn="ctr">
              <a:defRPr/>
            </a:pPr>
            <a:r>
              <a:rPr lang="en-US" sz="1600" dirty="0">
                <a:solidFill>
                  <a:schemeClr val="bg1"/>
                </a:solidFill>
              </a:rPr>
              <a:t> </a:t>
            </a:r>
            <a:r>
              <a:rPr lang="en-US" sz="1600" dirty="0" err="1">
                <a:solidFill>
                  <a:schemeClr val="bg1"/>
                </a:solidFill>
              </a:rPr>
              <a:t>Cámbrica</a:t>
            </a:r>
            <a:endParaRPr lang="en-US" sz="1600" dirty="0">
              <a:solidFill>
                <a:schemeClr val="bg1"/>
              </a:solidFill>
            </a:endParaRPr>
          </a:p>
        </p:txBody>
      </p:sp>
      <p:grpSp>
        <p:nvGrpSpPr>
          <p:cNvPr id="95244" name="Group 12"/>
          <p:cNvGrpSpPr>
            <a:grpSpLocks/>
          </p:cNvGrpSpPr>
          <p:nvPr/>
        </p:nvGrpSpPr>
        <p:grpSpPr bwMode="auto">
          <a:xfrm>
            <a:off x="3772693" y="67734"/>
            <a:ext cx="5256213" cy="6553200"/>
            <a:chOff x="2352" y="96"/>
            <a:chExt cx="3311" cy="4128"/>
          </a:xfrm>
        </p:grpSpPr>
        <p:pic>
          <p:nvPicPr>
            <p:cNvPr id="26632" name="Picture 8" descr="GER-0058_fossil-crinoi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7" y="96"/>
              <a:ext cx="2786" cy="412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6633" name="Picture 9" descr="cropped_crinoid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52" y="3360"/>
              <a:ext cx="768" cy="64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5243" name="Text Box 11"/>
            <p:cNvSpPr txBox="1">
              <a:spLocks noChangeArrowheads="1"/>
            </p:cNvSpPr>
            <p:nvPr/>
          </p:nvSpPr>
          <p:spPr bwMode="auto">
            <a:xfrm>
              <a:off x="3371" y="3745"/>
              <a:ext cx="8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solidFill>
                    <a:schemeClr val="bg1"/>
                  </a:solidFill>
                </a:rPr>
                <a:t>CRINOIDE</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5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Carboniferous_pla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238125"/>
            <a:ext cx="6034088"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3" descr="lycaenops(Pe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0963" y="3870325"/>
            <a:ext cx="3983037"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Text Box 4"/>
          <p:cNvSpPr txBox="1">
            <a:spLocks noChangeArrowheads="1"/>
          </p:cNvSpPr>
          <p:nvPr/>
        </p:nvSpPr>
        <p:spPr bwMode="auto">
          <a:xfrm>
            <a:off x="5775325" y="6380163"/>
            <a:ext cx="16240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Lycaenops (Permico)</a:t>
            </a:r>
          </a:p>
        </p:txBody>
      </p:sp>
      <p:sp>
        <p:nvSpPr>
          <p:cNvPr id="96261" name="Text Box 5"/>
          <p:cNvSpPr txBox="1">
            <a:spLocks noChangeArrowheads="1"/>
          </p:cNvSpPr>
          <p:nvPr/>
        </p:nvSpPr>
        <p:spPr bwMode="auto">
          <a:xfrm>
            <a:off x="6342063" y="698500"/>
            <a:ext cx="15398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chemeClr val="bg1"/>
                </a:solidFill>
              </a:rPr>
              <a:t>Bosque Carbonifero</a:t>
            </a:r>
          </a:p>
        </p:txBody>
      </p:sp>
    </p:spTree>
  </p:cSld>
  <p:clrMapOvr>
    <a:masterClrMapping/>
  </p:clrMapOvr>
</p:sld>
</file>

<file path=ppt/theme/theme1.xml><?xml version="1.0" encoding="utf-8"?>
<a:theme xmlns:a="http://schemas.openxmlformats.org/drawingml/2006/main" name="Presentación en blanco">
  <a:themeElements>
    <a:clrScheme name="Presentación 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ción 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38100" cmpd="sng">
          <a:solidFill>
            <a:srgbClr val="000000"/>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Times" pitchFamily="7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a:ln>
              <a:noFill/>
            </a:ln>
            <a:solidFill>
              <a:schemeClr val="tx1"/>
            </a:solidFill>
            <a:effectLst/>
            <a:latin typeface="Times" pitchFamily="79" charset="0"/>
          </a:defRPr>
        </a:defPPr>
      </a:lstStyle>
    </a:lnDef>
  </a:objectDefaults>
  <a:extraClrSchemeLst>
    <a:extraClrScheme>
      <a:clrScheme name="Presentación 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ción 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ción 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ción 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ción 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ción 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ción 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ción 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ción 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ción 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ción 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ción 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2374</TotalTime>
  <Words>691</Words>
  <Application>Microsoft Macintosh PowerPoint</Application>
  <PresentationFormat>Presentación en pantalla (4:3)</PresentationFormat>
  <Paragraphs>126</Paragraphs>
  <Slides>24</Slides>
  <Notes>17</Notes>
  <HiddenSlides>0</HiddenSlides>
  <MMClips>1</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24</vt:i4>
      </vt:variant>
    </vt:vector>
  </HeadingPairs>
  <TitlesOfParts>
    <vt:vector size="27" baseType="lpstr">
      <vt:lpstr>Presentación en blanco</vt:lpstr>
      <vt:lpstr>Documento</vt:lpstr>
      <vt:lpstr>EcuaciÛn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Datación absoluta de minerales y rocas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Universidad de Granada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Domingo Aerden</dc:creator>
  <cp:lastModifiedBy>Autor</cp:lastModifiedBy>
  <cp:revision>122</cp:revision>
  <dcterms:created xsi:type="dcterms:W3CDTF">2008-10-09T10:07:34Z</dcterms:created>
  <dcterms:modified xsi:type="dcterms:W3CDTF">2021-01-10T16:14:21Z</dcterms:modified>
</cp:coreProperties>
</file>