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417" r:id="rId2"/>
    <p:sldId id="398" r:id="rId3"/>
    <p:sldId id="392" r:id="rId4"/>
    <p:sldId id="402" r:id="rId5"/>
    <p:sldId id="433" r:id="rId6"/>
    <p:sldId id="434" r:id="rId7"/>
    <p:sldId id="389" r:id="rId8"/>
    <p:sldId id="432" r:id="rId9"/>
    <p:sldId id="431" r:id="rId10"/>
    <p:sldId id="435" r:id="rId11"/>
    <p:sldId id="342" r:id="rId12"/>
    <p:sldId id="371" r:id="rId13"/>
    <p:sldId id="341" r:id="rId14"/>
    <p:sldId id="407" r:id="rId15"/>
    <p:sldId id="406" r:id="rId16"/>
    <p:sldId id="397" r:id="rId17"/>
    <p:sldId id="436" r:id="rId18"/>
    <p:sldId id="444" r:id="rId19"/>
    <p:sldId id="391" r:id="rId20"/>
    <p:sldId id="423" r:id="rId21"/>
    <p:sldId id="442" r:id="rId22"/>
    <p:sldId id="443" r:id="rId23"/>
    <p:sldId id="440" r:id="rId24"/>
    <p:sldId id="445" r:id="rId25"/>
    <p:sldId id="446" r:id="rId26"/>
    <p:sldId id="411" r:id="rId27"/>
    <p:sldId id="404" r:id="rId28"/>
    <p:sldId id="447" r:id="rId29"/>
    <p:sldId id="437" r:id="rId30"/>
    <p:sldId id="441" r:id="rId31"/>
    <p:sldId id="429" r:id="rId32"/>
    <p:sldId id="405" r:id="rId33"/>
    <p:sldId id="393" r:id="rId34"/>
    <p:sldId id="448" r:id="rId35"/>
    <p:sldId id="450" r:id="rId36"/>
    <p:sldId id="449" r:id="rId37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C700"/>
    <a:srgbClr val="0000FF"/>
    <a:srgbClr val="FF0000"/>
    <a:srgbClr val="000000"/>
    <a:srgbClr val="DBDBDB"/>
    <a:srgbClr val="5E9A34"/>
    <a:srgbClr val="1F5493"/>
    <a:srgbClr val="0017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66"/>
  </p:normalViewPr>
  <p:slideViewPr>
    <p:cSldViewPr snapToGrid="0">
      <p:cViewPr varScale="1">
        <p:scale>
          <a:sx n="140" d="100"/>
          <a:sy n="140" d="100"/>
        </p:scale>
        <p:origin x="-224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pPr>
              <a:defRPr/>
            </a:pPr>
            <a:fld id="{74C191F4-8DDD-BC47-BFB9-AB5722FBB760}" type="datetime1">
              <a:rPr lang="en-US"/>
              <a:pPr>
                <a:defRPr/>
              </a:pPr>
              <a:t>18/9/23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_tradnl" noProof="0"/>
              <a:t>Click to edit Master text styles</a:t>
            </a:r>
          </a:p>
          <a:p>
            <a:pPr lvl="1"/>
            <a:r>
              <a:rPr lang="es-ES_tradnl" noProof="0"/>
              <a:t>Second level</a:t>
            </a:r>
          </a:p>
          <a:p>
            <a:pPr lvl="2"/>
            <a:r>
              <a:rPr lang="es-ES_tradnl" noProof="0"/>
              <a:t>Third level</a:t>
            </a:r>
          </a:p>
          <a:p>
            <a:pPr lvl="3"/>
            <a:r>
              <a:rPr lang="es-ES_tradnl" noProof="0"/>
              <a:t>Fourth level</a:t>
            </a:r>
          </a:p>
          <a:p>
            <a:pPr lvl="4"/>
            <a:r>
              <a:rPr lang="es-ES_tradnl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pPr>
              <a:defRPr/>
            </a:pPr>
            <a:fld id="{4BFC7BF6-C6BC-6A4F-BA19-8FDC457400F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2059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0" charset="-128"/>
        <a:cs typeface="ＭＳ Ｐゴシック" pitchFamily="30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0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0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0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026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0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29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BF6D73-7586-D24B-A274-53EB6FFF515A}" type="slidenum">
              <a:rPr lang="en-US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026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4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026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8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026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6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026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6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7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026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0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1FE60-B269-234E-9A9A-314C5A3372BF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297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42F27-09B7-B642-87CF-17492A19EDA2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8004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2AA70-4CE7-1140-A67D-402AA7D25D88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3144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287DC-F8C6-A044-8A5E-A8F8A6EC1A35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4171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CB27A-DF52-C24E-BCA1-D62E5BE2B3A4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3066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F3FF7-4FED-8E45-8DC6-BCD0457BBA87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9660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D6AABD-D93A-4C48-91A7-3B4D2213DF3C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302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86D75-FC76-7641-82C3-546F851189A5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93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EE864-43FB-1742-AA99-E473A940C794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2626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0E631-B192-2A47-ACB4-8E47D6570D75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1948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9FBA9-A69D-5E41-8358-3159E6B348C7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801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pPr>
              <a:defRPr/>
            </a:pPr>
            <a:fld id="{4C33ED79-55B4-0545-AF66-4D29DC06CAB8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27" charset="-128"/>
          <a:cs typeface="ＭＳ Ｐゴシック" pitchFamily="2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7" charset="0"/>
          <a:ea typeface="ＭＳ Ｐゴシック" pitchFamily="27" charset="-128"/>
          <a:cs typeface="ＭＳ Ｐゴシック" pitchFamily="2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7" charset="0"/>
          <a:ea typeface="ＭＳ Ｐゴシック" pitchFamily="27" charset="-128"/>
          <a:cs typeface="ＭＳ Ｐゴシック" pitchFamily="2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7" charset="0"/>
          <a:ea typeface="ＭＳ Ｐゴシック" pitchFamily="27" charset="-128"/>
          <a:cs typeface="ＭＳ Ｐゴシック" pitchFamily="2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7" charset="0"/>
          <a:ea typeface="ＭＳ Ｐゴシック" pitchFamily="27" charset="-128"/>
          <a:cs typeface="ＭＳ Ｐゴシック" pitchFamily="2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27" charset="-128"/>
          <a:cs typeface="ＭＳ Ｐゴシック" pitchFamily="2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2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2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2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hyperlink" Target="http://en.wikipedia.org/wiki/Image:EAfrica.jpg" TargetMode="External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2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slide" Target="slide3.xml"/><Relationship Id="rId5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slide" Target="slide23.xml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Tema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2: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tect</a:t>
            </a:r>
            <a:r>
              <a:rPr lang="en-US" altLang="ja-JP" dirty="0" err="1">
                <a:latin typeface="Arial" charset="0"/>
                <a:ea typeface="ＭＳ Ｐゴシック" charset="0"/>
                <a:cs typeface="ＭＳ Ｐゴシック" charset="0"/>
              </a:rPr>
              <a:t>ónica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 de </a:t>
            </a:r>
            <a:r>
              <a:rPr lang="en-US" altLang="ja-JP" dirty="0" err="1">
                <a:latin typeface="Arial" charset="0"/>
                <a:ea typeface="ＭＳ Ｐゴシック" charset="0"/>
                <a:cs typeface="ＭＳ Ｐゴシック" charset="0"/>
              </a:rPr>
              <a:t>placas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RIFTING Y FORMACIÓN DE OCÉANOS</a:t>
            </a:r>
          </a:p>
        </p:txBody>
      </p:sp>
    </p:spTree>
    <p:extLst>
      <p:ext uri="{BB962C8B-B14F-4D97-AF65-F5344CB8AC3E}">
        <p14:creationId xmlns:p14="http://schemas.microsoft.com/office/powerpoint/2010/main" val="3227219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115888"/>
            <a:ext cx="8064500" cy="936625"/>
          </a:xfrm>
        </p:spPr>
        <p:txBody>
          <a:bodyPr/>
          <a:lstStyle/>
          <a:p>
            <a:pPr eaLnBrk="1" hangingPunct="1"/>
            <a:r>
              <a:rPr lang="es-ES" sz="2800">
                <a:solidFill>
                  <a:srgbClr val="FFFFCC"/>
                </a:solidFill>
                <a:latin typeface="Arial" charset="0"/>
                <a:ea typeface="ＭＳ Ｐゴシック" charset="0"/>
                <a:cs typeface="ＭＳ Ｐゴシック" charset="0"/>
              </a:rPr>
              <a:t>Tema 2: Tectónica de placas. </a:t>
            </a:r>
          </a:p>
        </p:txBody>
      </p:sp>
      <p:pic>
        <p:nvPicPr>
          <p:cNvPr id="11266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163513"/>
            <a:ext cx="5622925" cy="64801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5965825" y="1401763"/>
            <a:ext cx="3178175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 err="1">
                <a:latin typeface="Chalkboard"/>
                <a:cs typeface="Chalkboard"/>
              </a:rPr>
              <a:t>Comienza</a:t>
            </a:r>
            <a:r>
              <a:rPr lang="en-US" sz="1800" dirty="0">
                <a:latin typeface="Chalkboard"/>
                <a:cs typeface="Chalkboard"/>
              </a:rPr>
              <a:t> con la </a:t>
            </a:r>
            <a:r>
              <a:rPr lang="en-US" sz="1800" dirty="0" err="1">
                <a:latin typeface="Chalkboard"/>
                <a:cs typeface="Chalkboard"/>
              </a:rPr>
              <a:t>fracturación</a:t>
            </a:r>
            <a:r>
              <a:rPr lang="en-US" sz="1800" dirty="0">
                <a:latin typeface="Chalkboard"/>
                <a:cs typeface="Chalkboard"/>
              </a:rPr>
              <a:t> de un </a:t>
            </a:r>
            <a:r>
              <a:rPr lang="en-US" sz="1800" dirty="0" err="1">
                <a:latin typeface="Chalkboard"/>
                <a:cs typeface="Chalkboard"/>
              </a:rPr>
              <a:t>continente</a:t>
            </a:r>
            <a:endParaRPr lang="en-US" sz="1800" dirty="0">
              <a:latin typeface="Chalkboard"/>
              <a:cs typeface="Chalkboard"/>
            </a:endParaRPr>
          </a:p>
          <a:p>
            <a:pPr>
              <a:defRPr/>
            </a:pPr>
            <a:r>
              <a:rPr lang="en-US" sz="1800" dirty="0" err="1">
                <a:latin typeface="Chalkboard"/>
                <a:cs typeface="Chalkboard"/>
              </a:rPr>
              <a:t>llamado</a:t>
            </a:r>
            <a:r>
              <a:rPr lang="en-US" sz="1800" dirty="0">
                <a:latin typeface="Chalkboard"/>
                <a:cs typeface="Chalkboard"/>
              </a:rPr>
              <a:t> “rifting”</a:t>
            </a:r>
          </a:p>
          <a:p>
            <a:pPr>
              <a:defRPr/>
            </a:pPr>
            <a:endParaRPr lang="en-US" sz="1800" dirty="0">
              <a:latin typeface="Chalkboard"/>
              <a:cs typeface="Chalkboard"/>
            </a:endParaRPr>
          </a:p>
          <a:p>
            <a:pPr>
              <a:defRPr/>
            </a:pPr>
            <a:endParaRPr lang="en-US" altLang="ja-JP" sz="1800" dirty="0">
              <a:latin typeface="Chalkboard"/>
              <a:cs typeface="Chalkboard"/>
            </a:endParaRPr>
          </a:p>
          <a:p>
            <a:pPr>
              <a:defRPr/>
            </a:pPr>
            <a:r>
              <a:rPr lang="en-US" altLang="ja-JP" sz="1800" dirty="0">
                <a:latin typeface="Chalkboard"/>
                <a:cs typeface="Chalkboard"/>
              </a:rPr>
              <a:t>El </a:t>
            </a:r>
            <a:r>
              <a:rPr lang="en-US" altLang="ja-JP" sz="1800" dirty="0" err="1">
                <a:latin typeface="Chalkboard"/>
                <a:cs typeface="Chalkboard"/>
              </a:rPr>
              <a:t>espacio</a:t>
            </a:r>
            <a:r>
              <a:rPr lang="en-US" altLang="ja-JP" sz="1800" dirty="0">
                <a:latin typeface="Chalkboard"/>
                <a:cs typeface="Chalkboard"/>
              </a:rPr>
              <a:t> </a:t>
            </a:r>
            <a:r>
              <a:rPr lang="en-US" altLang="ja-JP" sz="1800" dirty="0" err="1">
                <a:latin typeface="Chalkboard"/>
                <a:cs typeface="Chalkboard"/>
              </a:rPr>
              <a:t>creado</a:t>
            </a:r>
            <a:r>
              <a:rPr lang="en-US" altLang="ja-JP" sz="1800" dirty="0">
                <a:latin typeface="Chalkboard"/>
                <a:cs typeface="Chalkboard"/>
              </a:rPr>
              <a:t> </a:t>
            </a:r>
            <a:r>
              <a:rPr lang="en-US" altLang="ja-JP" sz="1800" dirty="0" err="1">
                <a:latin typeface="Chalkboard"/>
                <a:cs typeface="Chalkboard"/>
              </a:rPr>
              <a:t>por</a:t>
            </a:r>
            <a:r>
              <a:rPr lang="en-US" altLang="ja-JP" sz="1800" dirty="0">
                <a:latin typeface="Chalkboard"/>
                <a:cs typeface="Chalkboard"/>
              </a:rPr>
              <a:t> la </a:t>
            </a:r>
            <a:r>
              <a:rPr lang="en-US" altLang="ja-JP" sz="1800" dirty="0" err="1">
                <a:latin typeface="Chalkboard"/>
                <a:cs typeface="Chalkboard"/>
              </a:rPr>
              <a:t>separación</a:t>
            </a:r>
            <a:r>
              <a:rPr lang="en-US" altLang="ja-JP" sz="1800" dirty="0">
                <a:latin typeface="Chalkboard"/>
                <a:cs typeface="Chalkboard"/>
              </a:rPr>
              <a:t> de 2 </a:t>
            </a:r>
            <a:r>
              <a:rPr lang="en-US" altLang="ja-JP" sz="1800" dirty="0" err="1">
                <a:latin typeface="Chalkboard"/>
                <a:cs typeface="Chalkboard"/>
              </a:rPr>
              <a:t>placas</a:t>
            </a:r>
            <a:r>
              <a:rPr lang="en-US" altLang="ja-JP" sz="1800" dirty="0">
                <a:latin typeface="Chalkboard"/>
                <a:cs typeface="Chalkboard"/>
              </a:rPr>
              <a:t> </a:t>
            </a:r>
            <a:r>
              <a:rPr lang="en-US" altLang="ja-JP" sz="1800" dirty="0" err="1">
                <a:latin typeface="Chalkboard"/>
                <a:cs typeface="Chalkboard"/>
              </a:rPr>
              <a:t>es</a:t>
            </a:r>
            <a:r>
              <a:rPr lang="en-US" altLang="ja-JP" sz="1800" dirty="0">
                <a:latin typeface="Chalkboard"/>
                <a:cs typeface="Chalkboard"/>
              </a:rPr>
              <a:t> </a:t>
            </a:r>
            <a:r>
              <a:rPr lang="en-US" altLang="ja-JP" sz="1800" dirty="0" err="1">
                <a:latin typeface="Chalkboard"/>
                <a:cs typeface="Chalkboard"/>
              </a:rPr>
              <a:t>rellenado</a:t>
            </a:r>
            <a:r>
              <a:rPr lang="en-US" altLang="ja-JP" sz="1800" dirty="0">
                <a:latin typeface="Chalkboard"/>
                <a:cs typeface="Chalkboard"/>
              </a:rPr>
              <a:t> </a:t>
            </a:r>
            <a:r>
              <a:rPr lang="en-US" altLang="ja-JP" sz="1800" dirty="0" err="1">
                <a:latin typeface="Chalkboard"/>
                <a:cs typeface="Chalkboard"/>
              </a:rPr>
              <a:t>por</a:t>
            </a:r>
            <a:r>
              <a:rPr lang="en-US" altLang="ja-JP" sz="1800" dirty="0">
                <a:latin typeface="Chalkboard"/>
                <a:cs typeface="Chalkboard"/>
              </a:rPr>
              <a:t> magma </a:t>
            </a:r>
            <a:r>
              <a:rPr lang="en-US" altLang="ja-JP" sz="1800" dirty="0" err="1">
                <a:latin typeface="Chalkboard"/>
                <a:cs typeface="Chalkboard"/>
              </a:rPr>
              <a:t>basaltico</a:t>
            </a:r>
            <a:r>
              <a:rPr lang="en-US" altLang="ja-JP" sz="1800" dirty="0">
                <a:latin typeface="Chalkboard"/>
                <a:cs typeface="Chalkboard"/>
              </a:rPr>
              <a:t> </a:t>
            </a:r>
            <a:r>
              <a:rPr lang="en-US" altLang="ja-JP" sz="1800" dirty="0" err="1">
                <a:latin typeface="Chalkboard"/>
                <a:cs typeface="Chalkboard"/>
              </a:rPr>
              <a:t>procedente</a:t>
            </a:r>
            <a:r>
              <a:rPr lang="en-US" altLang="ja-JP" sz="1800" dirty="0">
                <a:latin typeface="Chalkboard"/>
                <a:cs typeface="Chalkboard"/>
              </a:rPr>
              <a:t> del </a:t>
            </a:r>
            <a:r>
              <a:rPr lang="en-US" altLang="ja-JP" sz="1800" dirty="0" err="1">
                <a:latin typeface="Chalkboard"/>
                <a:cs typeface="Chalkboard"/>
              </a:rPr>
              <a:t>manto</a:t>
            </a:r>
            <a:r>
              <a:rPr lang="en-US" altLang="ja-JP" sz="1800" dirty="0">
                <a:latin typeface="Chalkboard"/>
                <a:cs typeface="Chalkboard"/>
              </a:rPr>
              <a:t>. </a:t>
            </a:r>
          </a:p>
          <a:p>
            <a:pPr>
              <a:defRPr/>
            </a:pPr>
            <a:endParaRPr lang="en-US" altLang="ja-JP" sz="1800" dirty="0">
              <a:latin typeface="Chalkboard"/>
              <a:cs typeface="Chalkboard"/>
            </a:endParaRPr>
          </a:p>
          <a:p>
            <a:pPr>
              <a:defRPr/>
            </a:pPr>
            <a:r>
              <a:rPr lang="en-US" altLang="ja-JP" sz="1800" dirty="0">
                <a:latin typeface="Chalkboard"/>
                <a:cs typeface="Chalkboard"/>
              </a:rPr>
              <a:t>La </a:t>
            </a:r>
            <a:r>
              <a:rPr lang="en-US" altLang="ja-JP" sz="1800" dirty="0" err="1">
                <a:latin typeface="Chalkboard"/>
                <a:cs typeface="Chalkboard"/>
              </a:rPr>
              <a:t>corteza</a:t>
            </a:r>
            <a:r>
              <a:rPr lang="en-US" altLang="ja-JP" sz="1800" dirty="0">
                <a:latin typeface="Chalkboard"/>
                <a:cs typeface="Chalkboard"/>
              </a:rPr>
              <a:t> </a:t>
            </a:r>
            <a:r>
              <a:rPr lang="en-US" altLang="ja-JP" sz="1800" dirty="0" err="1">
                <a:latin typeface="Chalkboard"/>
                <a:cs typeface="Chalkboard"/>
              </a:rPr>
              <a:t>oceánica</a:t>
            </a:r>
            <a:r>
              <a:rPr lang="en-US" altLang="ja-JP" sz="1800" dirty="0">
                <a:latin typeface="Chalkboard"/>
                <a:cs typeface="Chalkboard"/>
              </a:rPr>
              <a:t> </a:t>
            </a:r>
            <a:r>
              <a:rPr lang="en-US" altLang="ja-JP" sz="1800" dirty="0" err="1">
                <a:latin typeface="Chalkboard"/>
                <a:cs typeface="Chalkboard"/>
              </a:rPr>
              <a:t>crece</a:t>
            </a:r>
            <a:r>
              <a:rPr lang="en-US" altLang="ja-JP" sz="1800" dirty="0">
                <a:latin typeface="Chalkboard"/>
                <a:cs typeface="Chalkboard"/>
              </a:rPr>
              <a:t> </a:t>
            </a:r>
            <a:r>
              <a:rPr lang="en-US" altLang="ja-JP" sz="1800" dirty="0" err="1">
                <a:latin typeface="Chalkboard"/>
                <a:cs typeface="Chalkboard"/>
              </a:rPr>
              <a:t>por</a:t>
            </a:r>
            <a:r>
              <a:rPr lang="en-US" altLang="ja-JP" sz="1800" dirty="0">
                <a:latin typeface="Chalkboard"/>
                <a:cs typeface="Chalkboard"/>
              </a:rPr>
              <a:t> la </a:t>
            </a:r>
            <a:r>
              <a:rPr lang="en-US" altLang="ja-JP" sz="1800" dirty="0" err="1">
                <a:latin typeface="Chalkboard"/>
                <a:cs typeface="Chalkboard"/>
              </a:rPr>
              <a:t>cristalización</a:t>
            </a:r>
            <a:r>
              <a:rPr lang="en-US" altLang="ja-JP" sz="1800" dirty="0">
                <a:latin typeface="Chalkboard"/>
                <a:cs typeface="Chalkboard"/>
              </a:rPr>
              <a:t> de </a:t>
            </a:r>
            <a:r>
              <a:rPr lang="en-US" altLang="ja-JP" sz="1800" dirty="0" err="1">
                <a:latin typeface="Chalkboard"/>
                <a:cs typeface="Chalkboard"/>
              </a:rPr>
              <a:t>este</a:t>
            </a:r>
            <a:r>
              <a:rPr lang="en-US" altLang="ja-JP" sz="1800" dirty="0">
                <a:latin typeface="Chalkboard"/>
                <a:cs typeface="Chalkboard"/>
              </a:rPr>
              <a:t> magma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050492" y="358775"/>
            <a:ext cx="246829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0" dirty="0" err="1">
                <a:solidFill>
                  <a:srgbClr val="FF0000"/>
                </a:solidFill>
                <a:latin typeface="Chalkboard"/>
                <a:cs typeface="Chalkboard"/>
              </a:rPr>
              <a:t>formación</a:t>
            </a:r>
            <a:r>
              <a:rPr lang="en-US" i="0" dirty="0">
                <a:solidFill>
                  <a:srgbClr val="FF0000"/>
                </a:solidFill>
                <a:latin typeface="Chalkboard"/>
                <a:cs typeface="Chalkboard"/>
              </a:rPr>
              <a:t> de un</a:t>
            </a:r>
          </a:p>
          <a:p>
            <a:pPr>
              <a:defRPr/>
            </a:pPr>
            <a:r>
              <a:rPr lang="en-US" i="0" dirty="0" err="1">
                <a:solidFill>
                  <a:srgbClr val="FF0000"/>
                </a:solidFill>
                <a:latin typeface="Chalkboard"/>
                <a:cs typeface="Chalkboard"/>
              </a:rPr>
              <a:t>limite</a:t>
            </a:r>
            <a:r>
              <a:rPr lang="en-US" i="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i="0" dirty="0" err="1">
                <a:solidFill>
                  <a:srgbClr val="FF0000"/>
                </a:solidFill>
                <a:latin typeface="Chalkboard"/>
                <a:cs typeface="Chalkboard"/>
              </a:rPr>
              <a:t>divergente</a:t>
            </a:r>
            <a:endParaRPr lang="en-US" i="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200" y="228600"/>
            <a:ext cx="5689600" cy="43910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Text Box 22"/>
          <p:cNvSpPr txBox="1">
            <a:spLocks noChangeArrowheads="1"/>
          </p:cNvSpPr>
          <p:nvPr/>
        </p:nvSpPr>
        <p:spPr bwMode="auto">
          <a:xfrm>
            <a:off x="4276725" y="1227138"/>
            <a:ext cx="11826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i="0">
                <a:solidFill>
                  <a:srgbClr val="66FFFF"/>
                </a:solidFill>
              </a:rPr>
              <a:t>Nile Delta</a:t>
            </a:r>
          </a:p>
        </p:txBody>
      </p:sp>
      <p:sp>
        <p:nvSpPr>
          <p:cNvPr id="12291" name="Text Box 23"/>
          <p:cNvSpPr txBox="1">
            <a:spLocks noChangeArrowheads="1"/>
          </p:cNvSpPr>
          <p:nvPr/>
        </p:nvSpPr>
        <p:spPr bwMode="auto">
          <a:xfrm>
            <a:off x="5989638" y="2684463"/>
            <a:ext cx="9318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i="0">
                <a:solidFill>
                  <a:srgbClr val="66FFFF"/>
                </a:solidFill>
              </a:rPr>
              <a:t>Gulf of</a:t>
            </a:r>
          </a:p>
          <a:p>
            <a:pPr algn="ctr"/>
            <a:r>
              <a:rPr lang="en-US" sz="2000" i="0">
                <a:solidFill>
                  <a:srgbClr val="66FFFF"/>
                </a:solidFill>
              </a:rPr>
              <a:t>Suez</a:t>
            </a:r>
          </a:p>
        </p:txBody>
      </p:sp>
      <p:sp>
        <p:nvSpPr>
          <p:cNvPr id="12292" name="Text Box 24"/>
          <p:cNvSpPr txBox="1">
            <a:spLocks noChangeArrowheads="1"/>
          </p:cNvSpPr>
          <p:nvPr/>
        </p:nvSpPr>
        <p:spPr bwMode="auto">
          <a:xfrm>
            <a:off x="7577138" y="2762250"/>
            <a:ext cx="9747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i="0">
                <a:solidFill>
                  <a:srgbClr val="66FFFF"/>
                </a:solidFill>
              </a:rPr>
              <a:t>Gulf of</a:t>
            </a:r>
          </a:p>
          <a:p>
            <a:pPr algn="ctr"/>
            <a:r>
              <a:rPr lang="en-US" sz="2000" i="0">
                <a:solidFill>
                  <a:srgbClr val="66FFFF"/>
                </a:solidFill>
              </a:rPr>
              <a:t>‘Aqaba</a:t>
            </a:r>
          </a:p>
        </p:txBody>
      </p:sp>
      <p:sp>
        <p:nvSpPr>
          <p:cNvPr id="12293" name="Text Box 25"/>
          <p:cNvSpPr txBox="1">
            <a:spLocks noChangeArrowheads="1"/>
          </p:cNvSpPr>
          <p:nvPr/>
        </p:nvSpPr>
        <p:spPr bwMode="auto">
          <a:xfrm>
            <a:off x="7645400" y="4143375"/>
            <a:ext cx="1173163" cy="396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i="0">
                <a:solidFill>
                  <a:srgbClr val="66FFFF"/>
                </a:solidFill>
              </a:rPr>
              <a:t>Red Sea</a:t>
            </a:r>
          </a:p>
        </p:txBody>
      </p:sp>
      <p:pic>
        <p:nvPicPr>
          <p:cNvPr id="11" name="Picture 22" descr="Image: Ground rupture created during rifting eve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67" y="4191389"/>
            <a:ext cx="3886200" cy="2471878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 cmpd="sng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5" name="Picture 14" descr="Map of East Africa showing some of the historically active volcanoes(red triangles) and the Afar Triangle (shaded, center) -- a triple junction where three plates are pulling away from one another: the Arabian Plate, and the two parts of the African Plate (the Nubian and the Somalian) splitting along the East African Rift Zone (USGS).">
            <a:hlinkClick r:id="rId5" tooltip="Map of East Africa showing some of the historically active volcanoes(red triangles) and the Afar Triangle (shaded, center) -- a triple junction where three plates are pulling away from one another: the Arabian Plate, and the two parts of the African Plate (the Nubian and the Somalian) splitting along the East African Rift Zone (USGS).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1066800"/>
            <a:ext cx="326548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1495425" y="1066800"/>
            <a:ext cx="533400" cy="420688"/>
          </a:xfrm>
          <a:prstGeom prst="rect">
            <a:avLst/>
          </a:prstGeom>
          <a:noFill/>
          <a:ln w="19050" cmpd="sng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z="1800"/>
          </a:p>
        </p:txBody>
      </p:sp>
      <p:grpSp>
        <p:nvGrpSpPr>
          <p:cNvPr id="12297" name="Group 14"/>
          <p:cNvGrpSpPr>
            <a:grpSpLocks/>
          </p:cNvGrpSpPr>
          <p:nvPr/>
        </p:nvGrpSpPr>
        <p:grpSpPr bwMode="auto">
          <a:xfrm flipH="1">
            <a:off x="1766888" y="533400"/>
            <a:ext cx="1600200" cy="533400"/>
            <a:chOff x="3744" y="336"/>
            <a:chExt cx="1008" cy="336"/>
          </a:xfrm>
        </p:grpSpPr>
        <p:sp>
          <p:nvSpPr>
            <p:cNvPr id="31755" name="Freeform 11"/>
            <p:cNvSpPr>
              <a:spLocks/>
            </p:cNvSpPr>
            <p:nvPr/>
          </p:nvSpPr>
          <p:spPr bwMode="auto">
            <a:xfrm>
              <a:off x="3744" y="376"/>
              <a:ext cx="1008" cy="296"/>
            </a:xfrm>
            <a:custGeom>
              <a:avLst/>
              <a:gdLst>
                <a:gd name="T0" fmla="*/ 1008 w 1008"/>
                <a:gd name="T1" fmla="*/ 296 h 296"/>
                <a:gd name="T2" fmla="*/ 912 w 1008"/>
                <a:gd name="T3" fmla="*/ 56 h 296"/>
                <a:gd name="T4" fmla="*/ 624 w 1008"/>
                <a:gd name="T5" fmla="*/ 8 h 296"/>
                <a:gd name="T6" fmla="*/ 0 w 1008"/>
                <a:gd name="T7" fmla="*/ 104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8" h="296">
                  <a:moveTo>
                    <a:pt x="1008" y="296"/>
                  </a:moveTo>
                  <a:cubicBezTo>
                    <a:pt x="992" y="200"/>
                    <a:pt x="976" y="104"/>
                    <a:pt x="912" y="56"/>
                  </a:cubicBezTo>
                  <a:cubicBezTo>
                    <a:pt x="848" y="8"/>
                    <a:pt x="776" y="0"/>
                    <a:pt x="624" y="8"/>
                  </a:cubicBezTo>
                  <a:cubicBezTo>
                    <a:pt x="472" y="16"/>
                    <a:pt x="236" y="60"/>
                    <a:pt x="0" y="104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 sz="1800"/>
            </a:p>
          </p:txBody>
        </p:sp>
        <p:sp>
          <p:nvSpPr>
            <p:cNvPr id="31756" name="Line 12"/>
            <p:cNvSpPr>
              <a:spLocks noChangeShapeType="1"/>
            </p:cNvSpPr>
            <p:nvPr/>
          </p:nvSpPr>
          <p:spPr bwMode="auto">
            <a:xfrm flipV="1">
              <a:off x="3744" y="336"/>
              <a:ext cx="144" cy="14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 sz="1800"/>
            </a:p>
          </p:txBody>
        </p:sp>
        <p:sp>
          <p:nvSpPr>
            <p:cNvPr id="31757" name="Line 13"/>
            <p:cNvSpPr>
              <a:spLocks noChangeShapeType="1"/>
            </p:cNvSpPr>
            <p:nvPr/>
          </p:nvSpPr>
          <p:spPr bwMode="auto">
            <a:xfrm flipH="1" flipV="1">
              <a:off x="3744" y="480"/>
              <a:ext cx="192" cy="9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 sz="1800"/>
            </a:p>
          </p:txBody>
        </p:sp>
      </p:grp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4623330" y="5190597"/>
            <a:ext cx="40054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0" dirty="0" err="1">
                <a:latin typeface="Chalkboard"/>
                <a:cs typeface="Chalkboard"/>
              </a:rPr>
              <a:t>ejemplo</a:t>
            </a:r>
            <a:r>
              <a:rPr lang="en-US" sz="1800" i="0" dirty="0">
                <a:latin typeface="Chalkboard"/>
                <a:cs typeface="Chalkboard"/>
              </a:rPr>
              <a:t> actual de un rift continental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762000"/>
            <a:ext cx="3736975" cy="5373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931988"/>
            <a:ext cx="286543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676400"/>
            <a:ext cx="599440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784225" y="665163"/>
            <a:ext cx="27511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0"/>
              <a:t>Islandia (dorsal Atlantica)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026" descr="polarityreversa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76213"/>
            <a:ext cx="7767638" cy="65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ext Box 1027"/>
          <p:cNvSpPr txBox="1">
            <a:spLocks noChangeArrowheads="1"/>
          </p:cNvSpPr>
          <p:nvPr/>
        </p:nvSpPr>
        <p:spPr bwMode="auto">
          <a:xfrm>
            <a:off x="6518275" y="474663"/>
            <a:ext cx="2625725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 err="1">
                <a:latin typeface="Chalkboard"/>
                <a:cs typeface="Chalkboard"/>
              </a:rPr>
              <a:t>cambios</a:t>
            </a:r>
            <a:r>
              <a:rPr lang="en-US" sz="1800" dirty="0">
                <a:latin typeface="Chalkboard"/>
                <a:cs typeface="Chalkboard"/>
              </a:rPr>
              <a:t> de </a:t>
            </a:r>
          </a:p>
          <a:p>
            <a:pPr>
              <a:defRPr/>
            </a:pPr>
            <a:r>
              <a:rPr lang="en-US" sz="1800" dirty="0" err="1">
                <a:latin typeface="Chalkboard"/>
                <a:cs typeface="Chalkboard"/>
              </a:rPr>
              <a:t>polaridad</a:t>
            </a:r>
            <a:r>
              <a:rPr lang="en-US" sz="1800" dirty="0">
                <a:latin typeface="Chalkboard"/>
                <a:cs typeface="Chalkboard"/>
              </a:rPr>
              <a:t> </a:t>
            </a:r>
            <a:r>
              <a:rPr lang="en-US" sz="1800" dirty="0" err="1">
                <a:latin typeface="Chalkboard"/>
                <a:cs typeface="Chalkboard"/>
              </a:rPr>
              <a:t>magn</a:t>
            </a:r>
            <a:r>
              <a:rPr lang="en-US" altLang="ja-JP" sz="1800" dirty="0" err="1">
                <a:latin typeface="Chalkboard"/>
                <a:cs typeface="Chalkboard"/>
              </a:rPr>
              <a:t>ética</a:t>
            </a:r>
            <a:endParaRPr lang="en-US" altLang="ja-JP" sz="1800" dirty="0">
              <a:latin typeface="Chalkboard"/>
              <a:cs typeface="Chalkboard"/>
            </a:endParaRPr>
          </a:p>
          <a:p>
            <a:pPr>
              <a:defRPr/>
            </a:pPr>
            <a:r>
              <a:rPr lang="en-US" altLang="ja-JP" sz="1800" dirty="0" err="1">
                <a:latin typeface="Chalkboard"/>
                <a:cs typeface="Chalkboard"/>
              </a:rPr>
              <a:t>registrados</a:t>
            </a:r>
            <a:r>
              <a:rPr lang="en-US" altLang="ja-JP" sz="1800" dirty="0">
                <a:latin typeface="Chalkboard"/>
                <a:cs typeface="Chalkboard"/>
              </a:rPr>
              <a:t> </a:t>
            </a:r>
            <a:r>
              <a:rPr lang="en-US" altLang="ja-JP" sz="1800" dirty="0" err="1">
                <a:latin typeface="Chalkboard"/>
                <a:cs typeface="Chalkboard"/>
              </a:rPr>
              <a:t>por</a:t>
            </a:r>
            <a:r>
              <a:rPr lang="en-US" altLang="ja-JP" sz="1800" dirty="0">
                <a:latin typeface="Chalkboard"/>
                <a:cs typeface="Chalkboard"/>
              </a:rPr>
              <a:t> </a:t>
            </a:r>
            <a:r>
              <a:rPr lang="en-US" altLang="ja-JP" sz="1800" dirty="0" err="1">
                <a:latin typeface="Chalkboard"/>
                <a:cs typeface="Chalkboard"/>
              </a:rPr>
              <a:t>rocas</a:t>
            </a:r>
            <a:r>
              <a:rPr lang="en-US" altLang="ja-JP" sz="1800" dirty="0">
                <a:latin typeface="Chalkboard"/>
                <a:cs typeface="Chalkboard"/>
              </a:rPr>
              <a:t> </a:t>
            </a:r>
            <a:r>
              <a:rPr lang="en-US" altLang="ja-JP" sz="1800" dirty="0" err="1">
                <a:latin typeface="Chalkboard"/>
                <a:cs typeface="Chalkboard"/>
              </a:rPr>
              <a:t>basalticas</a:t>
            </a:r>
            <a:r>
              <a:rPr lang="en-US" altLang="ja-JP" sz="1800" dirty="0">
                <a:latin typeface="Chalkboard"/>
                <a:cs typeface="Chalkboard"/>
              </a:rPr>
              <a:t> del </a:t>
            </a:r>
            <a:r>
              <a:rPr lang="en-US" altLang="ja-JP" sz="1800" dirty="0" err="1">
                <a:latin typeface="Chalkboard"/>
                <a:cs typeface="Chalkboard"/>
              </a:rPr>
              <a:t>fondo</a:t>
            </a:r>
            <a:r>
              <a:rPr lang="en-US" altLang="ja-JP" sz="1800" dirty="0">
                <a:latin typeface="Chalkboard"/>
                <a:cs typeface="Chalkboard"/>
              </a:rPr>
              <a:t> </a:t>
            </a:r>
            <a:r>
              <a:rPr lang="en-US" altLang="ja-JP" sz="1800" dirty="0" err="1">
                <a:latin typeface="Chalkboard"/>
                <a:cs typeface="Chalkboard"/>
              </a:rPr>
              <a:t>oceanico</a:t>
            </a:r>
            <a:endParaRPr lang="en-US" sz="1800" dirty="0">
              <a:latin typeface="Chalkboard"/>
              <a:cs typeface="Chalkboar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magne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304800"/>
            <a:ext cx="9382125" cy="5518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5" name="Picture 5" descr="spreading_cen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52788"/>
            <a:ext cx="5346700" cy="33893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026" descr="Age of the Ocean Floor -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" t="3397" r="3012" b="8705"/>
          <a:stretch>
            <a:fillRect/>
          </a:stretch>
        </p:blipFill>
        <p:spPr bwMode="auto">
          <a:xfrm>
            <a:off x="88900" y="92075"/>
            <a:ext cx="89408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1035" descr="sca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5302250"/>
            <a:ext cx="7788275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00" name="Text Box 1036"/>
          <p:cNvSpPr txBox="1">
            <a:spLocks noChangeArrowheads="1"/>
          </p:cNvSpPr>
          <p:nvPr/>
        </p:nvSpPr>
        <p:spPr bwMode="auto">
          <a:xfrm>
            <a:off x="1012825" y="5922963"/>
            <a:ext cx="1174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0">
                <a:solidFill>
                  <a:schemeClr val="bg1"/>
                </a:solidFill>
              </a:rPr>
              <a:t>Jurasico</a:t>
            </a:r>
          </a:p>
        </p:txBody>
      </p:sp>
      <p:sp>
        <p:nvSpPr>
          <p:cNvPr id="63501" name="Text Box 1037"/>
          <p:cNvSpPr txBox="1">
            <a:spLocks noChangeArrowheads="1"/>
          </p:cNvSpPr>
          <p:nvPr/>
        </p:nvSpPr>
        <p:spPr bwMode="auto">
          <a:xfrm>
            <a:off x="3425825" y="5922963"/>
            <a:ext cx="1301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0">
                <a:solidFill>
                  <a:schemeClr val="bg1"/>
                </a:solidFill>
              </a:rPr>
              <a:t>Cretacico</a:t>
            </a:r>
          </a:p>
        </p:txBody>
      </p:sp>
      <p:sp>
        <p:nvSpPr>
          <p:cNvPr id="63502" name="Text Box 1038"/>
          <p:cNvSpPr txBox="1">
            <a:spLocks noChangeArrowheads="1"/>
          </p:cNvSpPr>
          <p:nvPr/>
        </p:nvSpPr>
        <p:spPr bwMode="auto">
          <a:xfrm>
            <a:off x="6207125" y="5922963"/>
            <a:ext cx="1200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0"/>
              <a:t>Terciario</a:t>
            </a:r>
          </a:p>
        </p:txBody>
      </p:sp>
      <p:sp>
        <p:nvSpPr>
          <p:cNvPr id="63503" name="Line 1039"/>
          <p:cNvSpPr>
            <a:spLocks noChangeShapeType="1"/>
          </p:cNvSpPr>
          <p:nvPr/>
        </p:nvSpPr>
        <p:spPr bwMode="auto">
          <a:xfrm>
            <a:off x="5651500" y="5854700"/>
            <a:ext cx="0" cy="622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z="1800"/>
          </a:p>
        </p:txBody>
      </p:sp>
      <p:sp>
        <p:nvSpPr>
          <p:cNvPr id="63504" name="Line 1040"/>
          <p:cNvSpPr>
            <a:spLocks noChangeShapeType="1"/>
          </p:cNvSpPr>
          <p:nvPr/>
        </p:nvSpPr>
        <p:spPr bwMode="auto">
          <a:xfrm>
            <a:off x="2438400" y="5854700"/>
            <a:ext cx="0" cy="622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z="1800"/>
          </a:p>
        </p:txBody>
      </p:sp>
      <p:sp>
        <p:nvSpPr>
          <p:cNvPr id="63505" name="Text Box 1041"/>
          <p:cNvSpPr txBox="1">
            <a:spLocks noChangeArrowheads="1"/>
          </p:cNvSpPr>
          <p:nvPr/>
        </p:nvSpPr>
        <p:spPr bwMode="auto">
          <a:xfrm>
            <a:off x="796925" y="330200"/>
            <a:ext cx="33940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  <a:latin typeface="Chalkboard" charset="0"/>
                <a:cs typeface="Chalkboard" charset="0"/>
              </a:rPr>
              <a:t>Edad de los fondos oceanicos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0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8458200" cy="11049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SUBDUCCIÓN Y FORMACIÓN DE CORDILLERAS EN LOS LIMITES CONVERGENTES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(OROGENESIS)</a:t>
            </a:r>
          </a:p>
        </p:txBody>
      </p:sp>
    </p:spTree>
    <p:extLst>
      <p:ext uri="{BB962C8B-B14F-4D97-AF65-F5344CB8AC3E}">
        <p14:creationId xmlns:p14="http://schemas.microsoft.com/office/powerpoint/2010/main" val="920541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ubduction_bb_high.mp4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197" y="897473"/>
            <a:ext cx="7200000" cy="5400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010833" y="5909734"/>
            <a:ext cx="6317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cuña de acreción con sedimentos oceánicos</a:t>
            </a:r>
          </a:p>
        </p:txBody>
      </p:sp>
      <p:cxnSp>
        <p:nvCxnSpPr>
          <p:cNvPr id="5" name="Conector recto de flecha 4"/>
          <p:cNvCxnSpPr/>
          <p:nvPr/>
        </p:nvCxnSpPr>
        <p:spPr>
          <a:xfrm flipV="1">
            <a:off x="3987800" y="4826000"/>
            <a:ext cx="431800" cy="1159933"/>
          </a:xfrm>
          <a:prstGeom prst="straightConnector1">
            <a:avLst/>
          </a:prstGeom>
          <a:ln w="76200" cmpd="sng">
            <a:solidFill>
              <a:schemeClr val="bg1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3" name="Agrupar 32"/>
          <p:cNvGrpSpPr/>
          <p:nvPr/>
        </p:nvGrpSpPr>
        <p:grpSpPr>
          <a:xfrm>
            <a:off x="4002088" y="712779"/>
            <a:ext cx="5361258" cy="4462472"/>
            <a:chOff x="4002088" y="712779"/>
            <a:chExt cx="5361258" cy="4462472"/>
          </a:xfrm>
        </p:grpSpPr>
        <p:grpSp>
          <p:nvGrpSpPr>
            <p:cNvPr id="4" name="Agrupar 3"/>
            <p:cNvGrpSpPr/>
            <p:nvPr/>
          </p:nvGrpSpPr>
          <p:grpSpPr>
            <a:xfrm>
              <a:off x="4002088" y="4859337"/>
              <a:ext cx="4022724" cy="315914"/>
              <a:chOff x="4002088" y="4859337"/>
              <a:chExt cx="4022724" cy="315914"/>
            </a:xfrm>
          </p:grpSpPr>
          <p:sp>
            <p:nvSpPr>
              <p:cNvPr id="3" name="Elipse 2"/>
              <p:cNvSpPr/>
              <p:nvPr/>
            </p:nvSpPr>
            <p:spPr>
              <a:xfrm>
                <a:off x="6921499" y="5040313"/>
                <a:ext cx="103188" cy="103188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" name="Elipse 6"/>
              <p:cNvSpPr/>
              <p:nvPr/>
            </p:nvSpPr>
            <p:spPr>
              <a:xfrm>
                <a:off x="4002088" y="4859337"/>
                <a:ext cx="103188" cy="103188"/>
              </a:xfrm>
              <a:prstGeom prst="ellipse">
                <a:avLst/>
              </a:prstGeom>
              <a:solidFill>
                <a:srgbClr val="FC0107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" name="Elipse 7"/>
              <p:cNvSpPr/>
              <p:nvPr/>
            </p:nvSpPr>
            <p:spPr>
              <a:xfrm>
                <a:off x="5448300" y="4932362"/>
                <a:ext cx="103188" cy="103188"/>
              </a:xfrm>
              <a:prstGeom prst="ellipse">
                <a:avLst/>
              </a:prstGeom>
              <a:solidFill>
                <a:srgbClr val="21FF0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" name="Elipse 8"/>
              <p:cNvSpPr/>
              <p:nvPr/>
            </p:nvSpPr>
            <p:spPr>
              <a:xfrm>
                <a:off x="7104062" y="5048250"/>
                <a:ext cx="103188" cy="103188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" name="Elipse 9"/>
              <p:cNvSpPr/>
              <p:nvPr/>
            </p:nvSpPr>
            <p:spPr>
              <a:xfrm>
                <a:off x="7310437" y="5048251"/>
                <a:ext cx="103188" cy="103188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" name="Elipse 10"/>
              <p:cNvSpPr/>
              <p:nvPr/>
            </p:nvSpPr>
            <p:spPr>
              <a:xfrm>
                <a:off x="7516812" y="5056188"/>
                <a:ext cx="103188" cy="103188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" name="Elipse 11"/>
              <p:cNvSpPr/>
              <p:nvPr/>
            </p:nvSpPr>
            <p:spPr>
              <a:xfrm>
                <a:off x="7731124" y="5064126"/>
                <a:ext cx="103188" cy="103188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" name="Elipse 12"/>
              <p:cNvSpPr/>
              <p:nvPr/>
            </p:nvSpPr>
            <p:spPr>
              <a:xfrm>
                <a:off x="7921624" y="5072063"/>
                <a:ext cx="103188" cy="103188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" name="Elipse 13"/>
              <p:cNvSpPr/>
              <p:nvPr/>
            </p:nvSpPr>
            <p:spPr>
              <a:xfrm>
                <a:off x="6734175" y="5027612"/>
                <a:ext cx="103188" cy="103188"/>
              </a:xfrm>
              <a:prstGeom prst="ellipse">
                <a:avLst/>
              </a:prstGeom>
              <a:solidFill>
                <a:srgbClr val="21FF0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" name="Elipse 14"/>
              <p:cNvSpPr/>
              <p:nvPr/>
            </p:nvSpPr>
            <p:spPr>
              <a:xfrm>
                <a:off x="6503987" y="5011737"/>
                <a:ext cx="103188" cy="103188"/>
              </a:xfrm>
              <a:prstGeom prst="ellipse">
                <a:avLst/>
              </a:prstGeom>
              <a:solidFill>
                <a:srgbClr val="21FF0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" name="Elipse 15"/>
              <p:cNvSpPr/>
              <p:nvPr/>
            </p:nvSpPr>
            <p:spPr>
              <a:xfrm>
                <a:off x="6321425" y="4987925"/>
                <a:ext cx="103188" cy="103188"/>
              </a:xfrm>
              <a:prstGeom prst="ellipse">
                <a:avLst/>
              </a:prstGeom>
              <a:solidFill>
                <a:srgbClr val="21FF0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" name="Elipse 16"/>
              <p:cNvSpPr/>
              <p:nvPr/>
            </p:nvSpPr>
            <p:spPr>
              <a:xfrm>
                <a:off x="6115050" y="4972050"/>
                <a:ext cx="103188" cy="103188"/>
              </a:xfrm>
              <a:prstGeom prst="ellipse">
                <a:avLst/>
              </a:prstGeom>
              <a:solidFill>
                <a:srgbClr val="21FF0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8" name="Elipse 17"/>
              <p:cNvSpPr/>
              <p:nvPr/>
            </p:nvSpPr>
            <p:spPr>
              <a:xfrm>
                <a:off x="5916613" y="4972050"/>
                <a:ext cx="103188" cy="103188"/>
              </a:xfrm>
              <a:prstGeom prst="ellipse">
                <a:avLst/>
              </a:prstGeom>
              <a:solidFill>
                <a:srgbClr val="21FF0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9" name="Elipse 18"/>
              <p:cNvSpPr/>
              <p:nvPr/>
            </p:nvSpPr>
            <p:spPr>
              <a:xfrm>
                <a:off x="5710238" y="4956174"/>
                <a:ext cx="103188" cy="103188"/>
              </a:xfrm>
              <a:prstGeom prst="ellipse">
                <a:avLst/>
              </a:prstGeom>
              <a:solidFill>
                <a:srgbClr val="21FF0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0" name="Elipse 19"/>
              <p:cNvSpPr/>
              <p:nvPr/>
            </p:nvSpPr>
            <p:spPr>
              <a:xfrm>
                <a:off x="4240213" y="4875212"/>
                <a:ext cx="103188" cy="103188"/>
              </a:xfrm>
              <a:prstGeom prst="ellipse">
                <a:avLst/>
              </a:prstGeom>
              <a:solidFill>
                <a:srgbClr val="FC0107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1" name="Elipse 20"/>
              <p:cNvSpPr/>
              <p:nvPr/>
            </p:nvSpPr>
            <p:spPr>
              <a:xfrm>
                <a:off x="4486276" y="4883150"/>
                <a:ext cx="103188" cy="103188"/>
              </a:xfrm>
              <a:prstGeom prst="ellipse">
                <a:avLst/>
              </a:prstGeom>
              <a:solidFill>
                <a:srgbClr val="FC0107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2" name="Elipse 21"/>
              <p:cNvSpPr/>
              <p:nvPr/>
            </p:nvSpPr>
            <p:spPr>
              <a:xfrm>
                <a:off x="4652963" y="4891087"/>
                <a:ext cx="103188" cy="103188"/>
              </a:xfrm>
              <a:prstGeom prst="ellipse">
                <a:avLst/>
              </a:prstGeom>
              <a:solidFill>
                <a:srgbClr val="FC0107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3" name="Elipse 22"/>
              <p:cNvSpPr/>
              <p:nvPr/>
            </p:nvSpPr>
            <p:spPr>
              <a:xfrm>
                <a:off x="4843463" y="4906963"/>
                <a:ext cx="103188" cy="103188"/>
              </a:xfrm>
              <a:prstGeom prst="ellipse">
                <a:avLst/>
              </a:prstGeom>
              <a:solidFill>
                <a:srgbClr val="FC0107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4" name="Elipse 23"/>
              <p:cNvSpPr/>
              <p:nvPr/>
            </p:nvSpPr>
            <p:spPr>
              <a:xfrm>
                <a:off x="5057776" y="4914899"/>
                <a:ext cx="103188" cy="103188"/>
              </a:xfrm>
              <a:prstGeom prst="ellipse">
                <a:avLst/>
              </a:prstGeom>
              <a:solidFill>
                <a:srgbClr val="FC0107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5" name="Elipse 24"/>
              <p:cNvSpPr/>
              <p:nvPr/>
            </p:nvSpPr>
            <p:spPr>
              <a:xfrm>
                <a:off x="5248276" y="4930775"/>
                <a:ext cx="103188" cy="103188"/>
              </a:xfrm>
              <a:prstGeom prst="ellipse">
                <a:avLst/>
              </a:prstGeom>
              <a:solidFill>
                <a:srgbClr val="FC0107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26" name="CuadroTexto 25"/>
            <p:cNvSpPr txBox="1"/>
            <p:nvPr/>
          </p:nvSpPr>
          <p:spPr>
            <a:xfrm>
              <a:off x="4466028" y="712779"/>
              <a:ext cx="48973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/>
                <a:t>terremotos en el plano de Benioff</a:t>
              </a:r>
            </a:p>
          </p:txBody>
        </p:sp>
        <p:cxnSp>
          <p:nvCxnSpPr>
            <p:cNvPr id="28" name="Conector recto de flecha 27"/>
            <p:cNvCxnSpPr/>
            <p:nvPr/>
          </p:nvCxnSpPr>
          <p:spPr>
            <a:xfrm flipH="1">
              <a:off x="4913263" y="1316439"/>
              <a:ext cx="2085819" cy="348578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cto de flecha 28"/>
            <p:cNvCxnSpPr/>
            <p:nvPr/>
          </p:nvCxnSpPr>
          <p:spPr>
            <a:xfrm flipH="1">
              <a:off x="6044240" y="1325710"/>
              <a:ext cx="1307114" cy="355994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cto de flecha 30"/>
            <p:cNvCxnSpPr/>
            <p:nvPr/>
          </p:nvCxnSpPr>
          <p:spPr>
            <a:xfrm flipH="1">
              <a:off x="7138137" y="1339049"/>
              <a:ext cx="393429" cy="3648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40663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 descr="world seismic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88" y="188913"/>
            <a:ext cx="10136188" cy="655796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</p:pic>
      <p:grpSp>
        <p:nvGrpSpPr>
          <p:cNvPr id="22530" name="Group 11"/>
          <p:cNvGrpSpPr>
            <a:grpSpLocks/>
          </p:cNvGrpSpPr>
          <p:nvPr/>
        </p:nvGrpSpPr>
        <p:grpSpPr bwMode="auto">
          <a:xfrm>
            <a:off x="4911725" y="5300663"/>
            <a:ext cx="3068638" cy="1255712"/>
            <a:chOff x="1622" y="3291"/>
            <a:chExt cx="1933" cy="791"/>
          </a:xfrm>
        </p:grpSpPr>
        <p:sp>
          <p:nvSpPr>
            <p:cNvPr id="51205" name="Text Box 5"/>
            <p:cNvSpPr txBox="1">
              <a:spLocks noChangeArrowheads="1"/>
            </p:cNvSpPr>
            <p:nvPr/>
          </p:nvSpPr>
          <p:spPr bwMode="auto">
            <a:xfrm>
              <a:off x="1622" y="3291"/>
              <a:ext cx="1933" cy="79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lvl="1">
                <a:defRPr/>
              </a:pPr>
              <a:r>
                <a:rPr lang="en-US" sz="1800" i="0"/>
                <a:t>Profundidad terremotos</a:t>
              </a:r>
            </a:p>
            <a:p>
              <a:pPr lvl="1">
                <a:defRPr/>
              </a:pPr>
              <a:r>
                <a:rPr lang="en-US" sz="1400" i="0"/>
                <a:t>0-33km</a:t>
              </a:r>
            </a:p>
            <a:p>
              <a:pPr lvl="1">
                <a:defRPr/>
              </a:pPr>
              <a:r>
                <a:rPr lang="en-US" sz="1400" i="0"/>
                <a:t>33-70km</a:t>
              </a:r>
            </a:p>
            <a:p>
              <a:pPr lvl="1">
                <a:defRPr/>
              </a:pPr>
              <a:r>
                <a:rPr lang="en-US" sz="1400" i="0"/>
                <a:t>70-300km</a:t>
              </a:r>
            </a:p>
            <a:p>
              <a:pPr lvl="1">
                <a:defRPr/>
              </a:pPr>
              <a:r>
                <a:rPr lang="en-US" sz="1400" i="0"/>
                <a:t>300-700km</a:t>
              </a:r>
              <a:endParaRPr lang="en-US" sz="1800" i="0"/>
            </a:p>
          </p:txBody>
        </p:sp>
        <p:sp>
          <p:nvSpPr>
            <p:cNvPr id="51207" name="Oval 7"/>
            <p:cNvSpPr>
              <a:spLocks noChangeArrowheads="1"/>
            </p:cNvSpPr>
            <p:nvPr/>
          </p:nvSpPr>
          <p:spPr bwMode="auto">
            <a:xfrm>
              <a:off x="1776" y="3520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 sz="1800"/>
            </a:p>
          </p:txBody>
        </p:sp>
        <p:sp>
          <p:nvSpPr>
            <p:cNvPr id="51208" name="Oval 8"/>
            <p:cNvSpPr>
              <a:spLocks noChangeArrowheads="1"/>
            </p:cNvSpPr>
            <p:nvPr/>
          </p:nvSpPr>
          <p:spPr bwMode="auto">
            <a:xfrm>
              <a:off x="1776" y="3656"/>
              <a:ext cx="96" cy="96"/>
            </a:xfrm>
            <a:prstGeom prst="ellipse">
              <a:avLst/>
            </a:prstGeom>
            <a:solidFill>
              <a:srgbClr val="C7C7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 sz="1800"/>
            </a:p>
          </p:txBody>
        </p:sp>
        <p:sp>
          <p:nvSpPr>
            <p:cNvPr id="51209" name="Oval 9"/>
            <p:cNvSpPr>
              <a:spLocks noChangeArrowheads="1"/>
            </p:cNvSpPr>
            <p:nvPr/>
          </p:nvSpPr>
          <p:spPr bwMode="auto">
            <a:xfrm>
              <a:off x="1776" y="3792"/>
              <a:ext cx="96" cy="96"/>
            </a:xfrm>
            <a:prstGeom prst="ellipse">
              <a:avLst/>
            </a:prstGeom>
            <a:solidFill>
              <a:srgbClr val="2BC40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 sz="1800"/>
            </a:p>
          </p:txBody>
        </p:sp>
        <p:sp>
          <p:nvSpPr>
            <p:cNvPr id="51210" name="Oval 10"/>
            <p:cNvSpPr>
              <a:spLocks noChangeArrowheads="1"/>
            </p:cNvSpPr>
            <p:nvPr/>
          </p:nvSpPr>
          <p:spPr bwMode="auto">
            <a:xfrm>
              <a:off x="1776" y="3924"/>
              <a:ext cx="96" cy="9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 sz="1800"/>
            </a:p>
          </p:txBody>
        </p:sp>
      </p:grpSp>
      <p:grpSp>
        <p:nvGrpSpPr>
          <p:cNvPr id="6" name="Agrupar 5"/>
          <p:cNvGrpSpPr/>
          <p:nvPr/>
        </p:nvGrpSpPr>
        <p:grpSpPr>
          <a:xfrm>
            <a:off x="0" y="3365500"/>
            <a:ext cx="7188200" cy="3200400"/>
            <a:chOff x="0" y="3365500"/>
            <a:chExt cx="7188200" cy="3200400"/>
          </a:xfrm>
        </p:grpSpPr>
        <p:pic>
          <p:nvPicPr>
            <p:cNvPr id="9" name="Picture 4" descr="neic_mebz_c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1" t="16277" r="20534" b="4069"/>
            <a:stretch/>
          </p:blipFill>
          <p:spPr bwMode="auto">
            <a:xfrm>
              <a:off x="0" y="3644900"/>
              <a:ext cx="3022600" cy="292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ángulo 1"/>
            <p:cNvSpPr/>
            <p:nvPr/>
          </p:nvSpPr>
          <p:spPr>
            <a:xfrm>
              <a:off x="6883400" y="3365500"/>
              <a:ext cx="304800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cxnSp>
          <p:nvCxnSpPr>
            <p:cNvPr id="4" name="Conector recto de flecha 3"/>
            <p:cNvCxnSpPr/>
            <p:nvPr/>
          </p:nvCxnSpPr>
          <p:spPr>
            <a:xfrm flipH="1">
              <a:off x="2997200" y="3657600"/>
              <a:ext cx="3886200" cy="13335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ángulo 4"/>
            <p:cNvSpPr/>
            <p:nvPr/>
          </p:nvSpPr>
          <p:spPr>
            <a:xfrm>
              <a:off x="88900" y="3695700"/>
              <a:ext cx="2844800" cy="2844800"/>
            </a:xfrm>
            <a:prstGeom prst="rect">
              <a:avLst/>
            </a:prstGeom>
            <a:noFill/>
            <a:ln w="190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0" y="0"/>
            <a:ext cx="3365675" cy="461665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000000"/>
            </a:solidFill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0" dirty="0"/>
              <a:t>PLANOS DE BENIOFF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5" descr="cratons_shiel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" y="1238250"/>
            <a:ext cx="9144000" cy="5626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1058" y="17463"/>
            <a:ext cx="914294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sz="1800" i="0" dirty="0">
                <a:solidFill>
                  <a:srgbClr val="FF0000"/>
                </a:solidFill>
                <a:latin typeface="Chalkboard"/>
                <a:cs typeface="Chalkboard"/>
              </a:rPr>
              <a:t>CRATONES Y ESCUDOS PRECAMBRICOS</a:t>
            </a:r>
          </a:p>
          <a:p>
            <a:pPr lvl="1">
              <a:buFontTx/>
              <a:buChar char="•"/>
              <a:defRPr/>
            </a:pPr>
            <a:r>
              <a:rPr lang="es-ES_tradnl" sz="1400" i="0" dirty="0">
                <a:latin typeface="Chalkboard"/>
                <a:cs typeface="Chalkboard"/>
              </a:rPr>
              <a:t> Cratones: las zonas mas antiguas de los continentes. Rocas </a:t>
            </a:r>
            <a:r>
              <a:rPr lang="es-ES_tradnl" sz="1400" i="0" dirty="0" err="1">
                <a:latin typeface="Chalkboard"/>
                <a:cs typeface="Chalkboard"/>
              </a:rPr>
              <a:t>Precambricas</a:t>
            </a:r>
            <a:r>
              <a:rPr lang="es-ES_tradnl" sz="1400" i="0" dirty="0">
                <a:latin typeface="Chalkboard"/>
                <a:cs typeface="Chalkboard"/>
              </a:rPr>
              <a:t> (&gt; 542Ma) parcialmente cubiertas por sedimentos mas </a:t>
            </a:r>
            <a:r>
              <a:rPr lang="es-ES_tradnl" sz="1400" i="0" dirty="0" err="1">
                <a:latin typeface="Chalkboard"/>
                <a:cs typeface="Chalkboard"/>
              </a:rPr>
              <a:t>jovenes</a:t>
            </a:r>
            <a:r>
              <a:rPr lang="es-ES_tradnl" sz="1400" i="0" dirty="0">
                <a:latin typeface="Chalkboard"/>
                <a:cs typeface="Chalkboard"/>
              </a:rPr>
              <a:t>. Sin actividad tectónica desde el Cámbrico.</a:t>
            </a:r>
          </a:p>
          <a:p>
            <a:pPr lvl="1">
              <a:buFontTx/>
              <a:buChar char="•"/>
              <a:defRPr/>
            </a:pPr>
            <a:r>
              <a:rPr lang="es-ES_tradnl" sz="1400" i="0" dirty="0">
                <a:latin typeface="Chalkboard"/>
                <a:cs typeface="Chalkboard"/>
              </a:rPr>
              <a:t> Escudos: aquellas partes de los cratones donde las rocas </a:t>
            </a:r>
            <a:r>
              <a:rPr lang="es-ES_tradnl" sz="1400" i="0" dirty="0" err="1">
                <a:latin typeface="Chalkboard"/>
                <a:cs typeface="Chalkboard"/>
              </a:rPr>
              <a:t>Precambricas</a:t>
            </a:r>
            <a:r>
              <a:rPr lang="es-ES_tradnl" sz="1400" i="0" dirty="0">
                <a:latin typeface="Chalkboard"/>
                <a:cs typeface="Chalkboard"/>
              </a:rPr>
              <a:t> </a:t>
            </a:r>
            <a:r>
              <a:rPr lang="es-ES_tradnl" sz="1400" i="0" dirty="0" err="1">
                <a:latin typeface="Chalkboard"/>
                <a:cs typeface="Chalkboard"/>
              </a:rPr>
              <a:t>estan</a:t>
            </a:r>
            <a:r>
              <a:rPr lang="es-ES_tradnl" sz="1400" i="0" dirty="0">
                <a:latin typeface="Chalkboard"/>
                <a:cs typeface="Chalkboard"/>
              </a:rPr>
              <a:t> al descubierto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858437" y="5761564"/>
            <a:ext cx="1116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cratón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579957" y="5791184"/>
            <a:ext cx="983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800" dirty="0">
                <a:solidFill>
                  <a:srgbClr val="0000FF"/>
                </a:solidFill>
              </a:rPr>
              <a:t>escudo</a:t>
            </a:r>
          </a:p>
        </p:txBody>
      </p:sp>
      <p:sp>
        <p:nvSpPr>
          <p:cNvPr id="4" name="Cerrar llave 3"/>
          <p:cNvSpPr/>
          <p:nvPr/>
        </p:nvSpPr>
        <p:spPr>
          <a:xfrm>
            <a:off x="1511300" y="5511800"/>
            <a:ext cx="393700" cy="10922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7235820" cy="6858000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948267" y="-25400"/>
            <a:ext cx="8132233" cy="5985933"/>
            <a:chOff x="948267" y="-25400"/>
            <a:chExt cx="8132233" cy="5985933"/>
          </a:xfrm>
        </p:grpSpPr>
        <p:grpSp>
          <p:nvGrpSpPr>
            <p:cNvPr id="2" name="Agrupar 1"/>
            <p:cNvGrpSpPr/>
            <p:nvPr/>
          </p:nvGrpSpPr>
          <p:grpSpPr>
            <a:xfrm>
              <a:off x="948267" y="1167961"/>
              <a:ext cx="7196666" cy="4792572"/>
              <a:chOff x="948267" y="1167961"/>
              <a:chExt cx="7196666" cy="4792572"/>
            </a:xfrm>
          </p:grpSpPr>
          <p:sp>
            <p:nvSpPr>
              <p:cNvPr id="14" name="Forma libre 13"/>
              <p:cNvSpPr/>
              <p:nvPr/>
            </p:nvSpPr>
            <p:spPr>
              <a:xfrm>
                <a:off x="1761067" y="1167961"/>
                <a:ext cx="6383866" cy="4421354"/>
              </a:xfrm>
              <a:custGeom>
                <a:avLst/>
                <a:gdLst>
                  <a:gd name="connsiteX0" fmla="*/ 6383866 w 6383866"/>
                  <a:gd name="connsiteY0" fmla="*/ 4360772 h 4421354"/>
                  <a:gd name="connsiteX1" fmla="*/ 6121400 w 6383866"/>
                  <a:gd name="connsiteY1" fmla="*/ 4420039 h 4421354"/>
                  <a:gd name="connsiteX2" fmla="*/ 5875866 w 6383866"/>
                  <a:gd name="connsiteY2" fmla="*/ 4309972 h 4421354"/>
                  <a:gd name="connsiteX3" fmla="*/ 5842000 w 6383866"/>
                  <a:gd name="connsiteY3" fmla="*/ 4106772 h 4421354"/>
                  <a:gd name="connsiteX4" fmla="*/ 5901266 w 6383866"/>
                  <a:gd name="connsiteY4" fmla="*/ 3708839 h 4421354"/>
                  <a:gd name="connsiteX5" fmla="*/ 5977466 w 6383866"/>
                  <a:gd name="connsiteY5" fmla="*/ 3497172 h 4421354"/>
                  <a:gd name="connsiteX6" fmla="*/ 6036733 w 6383866"/>
                  <a:gd name="connsiteY6" fmla="*/ 3048439 h 4421354"/>
                  <a:gd name="connsiteX7" fmla="*/ 5833533 w 6383866"/>
                  <a:gd name="connsiteY7" fmla="*/ 2819839 h 4421354"/>
                  <a:gd name="connsiteX8" fmla="*/ 5630333 w 6383866"/>
                  <a:gd name="connsiteY8" fmla="*/ 2540439 h 4421354"/>
                  <a:gd name="connsiteX9" fmla="*/ 5655733 w 6383866"/>
                  <a:gd name="connsiteY9" fmla="*/ 2261039 h 4421354"/>
                  <a:gd name="connsiteX10" fmla="*/ 5748866 w 6383866"/>
                  <a:gd name="connsiteY10" fmla="*/ 2117106 h 4421354"/>
                  <a:gd name="connsiteX11" fmla="*/ 5757333 w 6383866"/>
                  <a:gd name="connsiteY11" fmla="*/ 2023972 h 4421354"/>
                  <a:gd name="connsiteX12" fmla="*/ 5655733 w 6383866"/>
                  <a:gd name="connsiteY12" fmla="*/ 1990106 h 4421354"/>
                  <a:gd name="connsiteX13" fmla="*/ 5435600 w 6383866"/>
                  <a:gd name="connsiteY13" fmla="*/ 1888506 h 4421354"/>
                  <a:gd name="connsiteX14" fmla="*/ 5283200 w 6383866"/>
                  <a:gd name="connsiteY14" fmla="*/ 1761506 h 4421354"/>
                  <a:gd name="connsiteX15" fmla="*/ 5046133 w 6383866"/>
                  <a:gd name="connsiteY15" fmla="*/ 1668372 h 4421354"/>
                  <a:gd name="connsiteX16" fmla="*/ 4817533 w 6383866"/>
                  <a:gd name="connsiteY16" fmla="*/ 1600639 h 4421354"/>
                  <a:gd name="connsiteX17" fmla="*/ 4402666 w 6383866"/>
                  <a:gd name="connsiteY17" fmla="*/ 1295839 h 4421354"/>
                  <a:gd name="connsiteX18" fmla="*/ 3987800 w 6383866"/>
                  <a:gd name="connsiteY18" fmla="*/ 745506 h 4421354"/>
                  <a:gd name="connsiteX19" fmla="*/ 3970866 w 6383866"/>
                  <a:gd name="connsiteY19" fmla="*/ 457639 h 4421354"/>
                  <a:gd name="connsiteX20" fmla="*/ 3615266 w 6383866"/>
                  <a:gd name="connsiteY20" fmla="*/ 186706 h 4421354"/>
                  <a:gd name="connsiteX21" fmla="*/ 3522133 w 6383866"/>
                  <a:gd name="connsiteY21" fmla="*/ 85106 h 4421354"/>
                  <a:gd name="connsiteX22" fmla="*/ 3200400 w 6383866"/>
                  <a:gd name="connsiteY22" fmla="*/ 439 h 4421354"/>
                  <a:gd name="connsiteX23" fmla="*/ 3132666 w 6383866"/>
                  <a:gd name="connsiteY23" fmla="*/ 59706 h 4421354"/>
                  <a:gd name="connsiteX24" fmla="*/ 2641600 w 6383866"/>
                  <a:gd name="connsiteY24" fmla="*/ 220572 h 4421354"/>
                  <a:gd name="connsiteX25" fmla="*/ 1794933 w 6383866"/>
                  <a:gd name="connsiteY25" fmla="*/ 356039 h 4421354"/>
                  <a:gd name="connsiteX26" fmla="*/ 1295400 w 6383866"/>
                  <a:gd name="connsiteY26" fmla="*/ 152839 h 4421354"/>
                  <a:gd name="connsiteX27" fmla="*/ 1193800 w 6383866"/>
                  <a:gd name="connsiteY27" fmla="*/ 229039 h 4421354"/>
                  <a:gd name="connsiteX28" fmla="*/ 889000 w 6383866"/>
                  <a:gd name="connsiteY28" fmla="*/ 508439 h 4421354"/>
                  <a:gd name="connsiteX29" fmla="*/ 491066 w 6383866"/>
                  <a:gd name="connsiteY29" fmla="*/ 694706 h 4421354"/>
                  <a:gd name="connsiteX30" fmla="*/ 508000 w 6383866"/>
                  <a:gd name="connsiteY30" fmla="*/ 804772 h 4421354"/>
                  <a:gd name="connsiteX31" fmla="*/ 406400 w 6383866"/>
                  <a:gd name="connsiteY31" fmla="*/ 940239 h 4421354"/>
                  <a:gd name="connsiteX32" fmla="*/ 491066 w 6383866"/>
                  <a:gd name="connsiteY32" fmla="*/ 1388972 h 4421354"/>
                  <a:gd name="connsiteX33" fmla="*/ 618066 w 6383866"/>
                  <a:gd name="connsiteY33" fmla="*/ 1456706 h 4421354"/>
                  <a:gd name="connsiteX34" fmla="*/ 660400 w 6383866"/>
                  <a:gd name="connsiteY34" fmla="*/ 1685306 h 4421354"/>
                  <a:gd name="connsiteX35" fmla="*/ 550333 w 6383866"/>
                  <a:gd name="connsiteY35" fmla="*/ 1820772 h 4421354"/>
                  <a:gd name="connsiteX36" fmla="*/ 313266 w 6383866"/>
                  <a:gd name="connsiteY36" fmla="*/ 1896972 h 4421354"/>
                  <a:gd name="connsiteX37" fmla="*/ 101600 w 6383866"/>
                  <a:gd name="connsiteY37" fmla="*/ 2040906 h 4421354"/>
                  <a:gd name="connsiteX38" fmla="*/ 0 w 6383866"/>
                  <a:gd name="connsiteY38" fmla="*/ 2235639 h 4421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6383866" h="4421354">
                    <a:moveTo>
                      <a:pt x="6383866" y="4360772"/>
                    </a:moveTo>
                    <a:cubicBezTo>
                      <a:pt x="6294966" y="4394639"/>
                      <a:pt x="6206067" y="4428506"/>
                      <a:pt x="6121400" y="4420039"/>
                    </a:cubicBezTo>
                    <a:cubicBezTo>
                      <a:pt x="6036733" y="4411572"/>
                      <a:pt x="5922433" y="4362183"/>
                      <a:pt x="5875866" y="4309972"/>
                    </a:cubicBezTo>
                    <a:cubicBezTo>
                      <a:pt x="5829299" y="4257761"/>
                      <a:pt x="5837767" y="4206961"/>
                      <a:pt x="5842000" y="4106772"/>
                    </a:cubicBezTo>
                    <a:cubicBezTo>
                      <a:pt x="5846233" y="4006583"/>
                      <a:pt x="5878688" y="3810439"/>
                      <a:pt x="5901266" y="3708839"/>
                    </a:cubicBezTo>
                    <a:cubicBezTo>
                      <a:pt x="5923844" y="3607239"/>
                      <a:pt x="5954888" y="3607239"/>
                      <a:pt x="5977466" y="3497172"/>
                    </a:cubicBezTo>
                    <a:cubicBezTo>
                      <a:pt x="6000044" y="3387105"/>
                      <a:pt x="6060722" y="3161328"/>
                      <a:pt x="6036733" y="3048439"/>
                    </a:cubicBezTo>
                    <a:cubicBezTo>
                      <a:pt x="6012744" y="2935550"/>
                      <a:pt x="5901266" y="2904506"/>
                      <a:pt x="5833533" y="2819839"/>
                    </a:cubicBezTo>
                    <a:cubicBezTo>
                      <a:pt x="5765800" y="2735172"/>
                      <a:pt x="5659966" y="2633572"/>
                      <a:pt x="5630333" y="2540439"/>
                    </a:cubicBezTo>
                    <a:cubicBezTo>
                      <a:pt x="5600700" y="2447306"/>
                      <a:pt x="5635977" y="2331594"/>
                      <a:pt x="5655733" y="2261039"/>
                    </a:cubicBezTo>
                    <a:cubicBezTo>
                      <a:pt x="5675488" y="2190483"/>
                      <a:pt x="5731933" y="2156617"/>
                      <a:pt x="5748866" y="2117106"/>
                    </a:cubicBezTo>
                    <a:cubicBezTo>
                      <a:pt x="5765799" y="2077595"/>
                      <a:pt x="5772855" y="2045139"/>
                      <a:pt x="5757333" y="2023972"/>
                    </a:cubicBezTo>
                    <a:cubicBezTo>
                      <a:pt x="5741811" y="2002805"/>
                      <a:pt x="5709355" y="2012684"/>
                      <a:pt x="5655733" y="1990106"/>
                    </a:cubicBezTo>
                    <a:cubicBezTo>
                      <a:pt x="5602111" y="1967528"/>
                      <a:pt x="5497689" y="1926606"/>
                      <a:pt x="5435600" y="1888506"/>
                    </a:cubicBezTo>
                    <a:cubicBezTo>
                      <a:pt x="5373511" y="1850406"/>
                      <a:pt x="5348111" y="1798195"/>
                      <a:pt x="5283200" y="1761506"/>
                    </a:cubicBezTo>
                    <a:cubicBezTo>
                      <a:pt x="5218289" y="1724817"/>
                      <a:pt x="5123744" y="1695183"/>
                      <a:pt x="5046133" y="1668372"/>
                    </a:cubicBezTo>
                    <a:cubicBezTo>
                      <a:pt x="4968522" y="1641561"/>
                      <a:pt x="4924778" y="1662728"/>
                      <a:pt x="4817533" y="1600639"/>
                    </a:cubicBezTo>
                    <a:cubicBezTo>
                      <a:pt x="4710288" y="1538550"/>
                      <a:pt x="4540955" y="1438361"/>
                      <a:pt x="4402666" y="1295839"/>
                    </a:cubicBezTo>
                    <a:cubicBezTo>
                      <a:pt x="4264377" y="1153317"/>
                      <a:pt x="4059767" y="885206"/>
                      <a:pt x="3987800" y="745506"/>
                    </a:cubicBezTo>
                    <a:cubicBezTo>
                      <a:pt x="3915833" y="605806"/>
                      <a:pt x="4032955" y="550772"/>
                      <a:pt x="3970866" y="457639"/>
                    </a:cubicBezTo>
                    <a:cubicBezTo>
                      <a:pt x="3908777" y="364506"/>
                      <a:pt x="3690055" y="248795"/>
                      <a:pt x="3615266" y="186706"/>
                    </a:cubicBezTo>
                    <a:cubicBezTo>
                      <a:pt x="3540477" y="124617"/>
                      <a:pt x="3591277" y="116150"/>
                      <a:pt x="3522133" y="85106"/>
                    </a:cubicBezTo>
                    <a:cubicBezTo>
                      <a:pt x="3452989" y="54062"/>
                      <a:pt x="3265311" y="4672"/>
                      <a:pt x="3200400" y="439"/>
                    </a:cubicBezTo>
                    <a:cubicBezTo>
                      <a:pt x="3135489" y="-3794"/>
                      <a:pt x="3225799" y="23017"/>
                      <a:pt x="3132666" y="59706"/>
                    </a:cubicBezTo>
                    <a:cubicBezTo>
                      <a:pt x="3039533" y="96395"/>
                      <a:pt x="2864555" y="171183"/>
                      <a:pt x="2641600" y="220572"/>
                    </a:cubicBezTo>
                    <a:cubicBezTo>
                      <a:pt x="2418645" y="269961"/>
                      <a:pt x="2019300" y="367328"/>
                      <a:pt x="1794933" y="356039"/>
                    </a:cubicBezTo>
                    <a:cubicBezTo>
                      <a:pt x="1628422" y="288306"/>
                      <a:pt x="1395589" y="174006"/>
                      <a:pt x="1295400" y="152839"/>
                    </a:cubicBezTo>
                    <a:cubicBezTo>
                      <a:pt x="1195211" y="131672"/>
                      <a:pt x="1253067" y="181061"/>
                      <a:pt x="1193800" y="229039"/>
                    </a:cubicBezTo>
                    <a:cubicBezTo>
                      <a:pt x="1092200" y="322172"/>
                      <a:pt x="997656" y="435061"/>
                      <a:pt x="889000" y="508439"/>
                    </a:cubicBezTo>
                    <a:cubicBezTo>
                      <a:pt x="756355" y="570528"/>
                      <a:pt x="554566" y="645317"/>
                      <a:pt x="491066" y="694706"/>
                    </a:cubicBezTo>
                    <a:cubicBezTo>
                      <a:pt x="427566" y="744095"/>
                      <a:pt x="513644" y="772317"/>
                      <a:pt x="508000" y="804772"/>
                    </a:cubicBezTo>
                    <a:cubicBezTo>
                      <a:pt x="474133" y="849928"/>
                      <a:pt x="409222" y="842872"/>
                      <a:pt x="406400" y="940239"/>
                    </a:cubicBezTo>
                    <a:cubicBezTo>
                      <a:pt x="434622" y="1089817"/>
                      <a:pt x="454377" y="1300072"/>
                      <a:pt x="491066" y="1388972"/>
                    </a:cubicBezTo>
                    <a:cubicBezTo>
                      <a:pt x="533399" y="1411550"/>
                      <a:pt x="589844" y="1407317"/>
                      <a:pt x="618066" y="1456706"/>
                    </a:cubicBezTo>
                    <a:cubicBezTo>
                      <a:pt x="646288" y="1506095"/>
                      <a:pt x="671689" y="1624628"/>
                      <a:pt x="660400" y="1685306"/>
                    </a:cubicBezTo>
                    <a:cubicBezTo>
                      <a:pt x="649111" y="1745984"/>
                      <a:pt x="598311" y="1785494"/>
                      <a:pt x="550333" y="1820772"/>
                    </a:cubicBezTo>
                    <a:cubicBezTo>
                      <a:pt x="471311" y="1846172"/>
                      <a:pt x="388055" y="1860283"/>
                      <a:pt x="313266" y="1896972"/>
                    </a:cubicBezTo>
                    <a:cubicBezTo>
                      <a:pt x="238477" y="1933661"/>
                      <a:pt x="153811" y="1984461"/>
                      <a:pt x="101600" y="2040906"/>
                    </a:cubicBezTo>
                    <a:cubicBezTo>
                      <a:pt x="49389" y="2097350"/>
                      <a:pt x="24694" y="2166494"/>
                      <a:pt x="0" y="2235639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15" name="Forma libre 14"/>
              <p:cNvSpPr/>
              <p:nvPr/>
            </p:nvSpPr>
            <p:spPr>
              <a:xfrm>
                <a:off x="1794933" y="3420533"/>
                <a:ext cx="1811867" cy="882510"/>
              </a:xfrm>
              <a:custGeom>
                <a:avLst/>
                <a:gdLst>
                  <a:gd name="connsiteX0" fmla="*/ 0 w 1811867"/>
                  <a:gd name="connsiteY0" fmla="*/ 0 h 882510"/>
                  <a:gd name="connsiteX1" fmla="*/ 220134 w 1811867"/>
                  <a:gd name="connsiteY1" fmla="*/ 50800 h 882510"/>
                  <a:gd name="connsiteX2" fmla="*/ 440267 w 1811867"/>
                  <a:gd name="connsiteY2" fmla="*/ 135467 h 882510"/>
                  <a:gd name="connsiteX3" fmla="*/ 567267 w 1811867"/>
                  <a:gd name="connsiteY3" fmla="*/ 237067 h 882510"/>
                  <a:gd name="connsiteX4" fmla="*/ 660400 w 1811867"/>
                  <a:gd name="connsiteY4" fmla="*/ 279400 h 882510"/>
                  <a:gd name="connsiteX5" fmla="*/ 787400 w 1811867"/>
                  <a:gd name="connsiteY5" fmla="*/ 220134 h 882510"/>
                  <a:gd name="connsiteX6" fmla="*/ 956734 w 1811867"/>
                  <a:gd name="connsiteY6" fmla="*/ 338667 h 882510"/>
                  <a:gd name="connsiteX7" fmla="*/ 1143000 w 1811867"/>
                  <a:gd name="connsiteY7" fmla="*/ 448734 h 882510"/>
                  <a:gd name="connsiteX8" fmla="*/ 1219200 w 1811867"/>
                  <a:gd name="connsiteY8" fmla="*/ 414867 h 882510"/>
                  <a:gd name="connsiteX9" fmla="*/ 1329267 w 1811867"/>
                  <a:gd name="connsiteY9" fmla="*/ 465667 h 882510"/>
                  <a:gd name="connsiteX10" fmla="*/ 1354667 w 1811867"/>
                  <a:gd name="connsiteY10" fmla="*/ 618067 h 882510"/>
                  <a:gd name="connsiteX11" fmla="*/ 1430867 w 1811867"/>
                  <a:gd name="connsiteY11" fmla="*/ 838200 h 882510"/>
                  <a:gd name="connsiteX12" fmla="*/ 1583267 w 1811867"/>
                  <a:gd name="connsiteY12" fmla="*/ 880534 h 882510"/>
                  <a:gd name="connsiteX13" fmla="*/ 1710267 w 1811867"/>
                  <a:gd name="connsiteY13" fmla="*/ 804334 h 882510"/>
                  <a:gd name="connsiteX14" fmla="*/ 1811867 w 1811867"/>
                  <a:gd name="connsiteY14" fmla="*/ 702734 h 882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11867" h="882510">
                    <a:moveTo>
                      <a:pt x="0" y="0"/>
                    </a:moveTo>
                    <a:cubicBezTo>
                      <a:pt x="73378" y="14111"/>
                      <a:pt x="146756" y="28222"/>
                      <a:pt x="220134" y="50800"/>
                    </a:cubicBezTo>
                    <a:cubicBezTo>
                      <a:pt x="293512" y="73378"/>
                      <a:pt x="382412" y="104423"/>
                      <a:pt x="440267" y="135467"/>
                    </a:cubicBezTo>
                    <a:cubicBezTo>
                      <a:pt x="498122" y="166511"/>
                      <a:pt x="530578" y="213078"/>
                      <a:pt x="567267" y="237067"/>
                    </a:cubicBezTo>
                    <a:cubicBezTo>
                      <a:pt x="603956" y="261056"/>
                      <a:pt x="623711" y="282222"/>
                      <a:pt x="660400" y="279400"/>
                    </a:cubicBezTo>
                    <a:cubicBezTo>
                      <a:pt x="697089" y="276578"/>
                      <a:pt x="738011" y="210256"/>
                      <a:pt x="787400" y="220134"/>
                    </a:cubicBezTo>
                    <a:cubicBezTo>
                      <a:pt x="836789" y="230012"/>
                      <a:pt x="897467" y="300567"/>
                      <a:pt x="956734" y="338667"/>
                    </a:cubicBezTo>
                    <a:cubicBezTo>
                      <a:pt x="1016001" y="376767"/>
                      <a:pt x="1099256" y="436034"/>
                      <a:pt x="1143000" y="448734"/>
                    </a:cubicBezTo>
                    <a:cubicBezTo>
                      <a:pt x="1186744" y="461434"/>
                      <a:pt x="1188156" y="412045"/>
                      <a:pt x="1219200" y="414867"/>
                    </a:cubicBezTo>
                    <a:cubicBezTo>
                      <a:pt x="1250244" y="417689"/>
                      <a:pt x="1306689" y="431800"/>
                      <a:pt x="1329267" y="465667"/>
                    </a:cubicBezTo>
                    <a:cubicBezTo>
                      <a:pt x="1351845" y="499534"/>
                      <a:pt x="1337734" y="555978"/>
                      <a:pt x="1354667" y="618067"/>
                    </a:cubicBezTo>
                    <a:cubicBezTo>
                      <a:pt x="1371600" y="680156"/>
                      <a:pt x="1392767" y="794456"/>
                      <a:pt x="1430867" y="838200"/>
                    </a:cubicBezTo>
                    <a:cubicBezTo>
                      <a:pt x="1468967" y="881945"/>
                      <a:pt x="1536700" y="886178"/>
                      <a:pt x="1583267" y="880534"/>
                    </a:cubicBezTo>
                    <a:cubicBezTo>
                      <a:pt x="1629834" y="874890"/>
                      <a:pt x="1672167" y="833967"/>
                      <a:pt x="1710267" y="804334"/>
                    </a:cubicBezTo>
                    <a:cubicBezTo>
                      <a:pt x="1748367" y="774701"/>
                      <a:pt x="1811867" y="702734"/>
                      <a:pt x="1811867" y="702734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16" name="Forma libre 15"/>
              <p:cNvSpPr/>
              <p:nvPr/>
            </p:nvSpPr>
            <p:spPr>
              <a:xfrm>
                <a:off x="2757871" y="3943867"/>
                <a:ext cx="1179999" cy="1796533"/>
              </a:xfrm>
              <a:custGeom>
                <a:avLst/>
                <a:gdLst>
                  <a:gd name="connsiteX0" fmla="*/ 120796 w 1179999"/>
                  <a:gd name="connsiteY0" fmla="*/ 1796533 h 1796533"/>
                  <a:gd name="connsiteX1" fmla="*/ 2262 w 1179999"/>
                  <a:gd name="connsiteY1" fmla="*/ 1694933 h 1796533"/>
                  <a:gd name="connsiteX2" fmla="*/ 213929 w 1179999"/>
                  <a:gd name="connsiteY2" fmla="*/ 1415533 h 1796533"/>
                  <a:gd name="connsiteX3" fmla="*/ 383262 w 1179999"/>
                  <a:gd name="connsiteY3" fmla="*/ 1203866 h 1796533"/>
                  <a:gd name="connsiteX4" fmla="*/ 713462 w 1179999"/>
                  <a:gd name="connsiteY4" fmla="*/ 1051466 h 1796533"/>
                  <a:gd name="connsiteX5" fmla="*/ 857396 w 1179999"/>
                  <a:gd name="connsiteY5" fmla="*/ 966800 h 1796533"/>
                  <a:gd name="connsiteX6" fmla="*/ 1119862 w 1179999"/>
                  <a:gd name="connsiteY6" fmla="*/ 297933 h 1796533"/>
                  <a:gd name="connsiteX7" fmla="*/ 1179129 w 1179999"/>
                  <a:gd name="connsiteY7" fmla="*/ 94733 h 1796533"/>
                  <a:gd name="connsiteX8" fmla="*/ 1094462 w 1179999"/>
                  <a:gd name="connsiteY8" fmla="*/ 10066 h 1796533"/>
                  <a:gd name="connsiteX9" fmla="*/ 942062 w 1179999"/>
                  <a:gd name="connsiteY9" fmla="*/ 1600 h 1796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999" h="1796533">
                    <a:moveTo>
                      <a:pt x="120796" y="1796533"/>
                    </a:moveTo>
                    <a:cubicBezTo>
                      <a:pt x="53768" y="1777483"/>
                      <a:pt x="-13260" y="1758433"/>
                      <a:pt x="2262" y="1694933"/>
                    </a:cubicBezTo>
                    <a:cubicBezTo>
                      <a:pt x="17784" y="1631433"/>
                      <a:pt x="150429" y="1497377"/>
                      <a:pt x="213929" y="1415533"/>
                    </a:cubicBezTo>
                    <a:cubicBezTo>
                      <a:pt x="277429" y="1333689"/>
                      <a:pt x="300007" y="1264544"/>
                      <a:pt x="383262" y="1203866"/>
                    </a:cubicBezTo>
                    <a:cubicBezTo>
                      <a:pt x="466518" y="1143188"/>
                      <a:pt x="634440" y="1090977"/>
                      <a:pt x="713462" y="1051466"/>
                    </a:cubicBezTo>
                    <a:cubicBezTo>
                      <a:pt x="792484" y="1011955"/>
                      <a:pt x="789663" y="1092389"/>
                      <a:pt x="857396" y="966800"/>
                    </a:cubicBezTo>
                    <a:cubicBezTo>
                      <a:pt x="925129" y="841211"/>
                      <a:pt x="1066240" y="443277"/>
                      <a:pt x="1119862" y="297933"/>
                    </a:cubicBezTo>
                    <a:cubicBezTo>
                      <a:pt x="1173484" y="152589"/>
                      <a:pt x="1183362" y="142711"/>
                      <a:pt x="1179129" y="94733"/>
                    </a:cubicBezTo>
                    <a:cubicBezTo>
                      <a:pt x="1174896" y="46755"/>
                      <a:pt x="1133973" y="25588"/>
                      <a:pt x="1094462" y="10066"/>
                    </a:cubicBezTo>
                    <a:cubicBezTo>
                      <a:pt x="1054951" y="-5456"/>
                      <a:pt x="942062" y="1600"/>
                      <a:pt x="942062" y="1600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17" name="Forma libre 16"/>
              <p:cNvSpPr/>
              <p:nvPr/>
            </p:nvSpPr>
            <p:spPr>
              <a:xfrm>
                <a:off x="948267" y="2099733"/>
                <a:ext cx="1185333" cy="1771033"/>
              </a:xfrm>
              <a:custGeom>
                <a:avLst/>
                <a:gdLst>
                  <a:gd name="connsiteX0" fmla="*/ 1185333 w 1185333"/>
                  <a:gd name="connsiteY0" fmla="*/ 0 h 1771033"/>
                  <a:gd name="connsiteX1" fmla="*/ 1007533 w 1185333"/>
                  <a:gd name="connsiteY1" fmla="*/ 84667 h 1771033"/>
                  <a:gd name="connsiteX2" fmla="*/ 905933 w 1185333"/>
                  <a:gd name="connsiteY2" fmla="*/ 135467 h 1771033"/>
                  <a:gd name="connsiteX3" fmla="*/ 745066 w 1185333"/>
                  <a:gd name="connsiteY3" fmla="*/ 381000 h 1771033"/>
                  <a:gd name="connsiteX4" fmla="*/ 592666 w 1185333"/>
                  <a:gd name="connsiteY4" fmla="*/ 448734 h 1771033"/>
                  <a:gd name="connsiteX5" fmla="*/ 440266 w 1185333"/>
                  <a:gd name="connsiteY5" fmla="*/ 423334 h 1771033"/>
                  <a:gd name="connsiteX6" fmla="*/ 482600 w 1185333"/>
                  <a:gd name="connsiteY6" fmla="*/ 516467 h 1771033"/>
                  <a:gd name="connsiteX7" fmla="*/ 482600 w 1185333"/>
                  <a:gd name="connsiteY7" fmla="*/ 651934 h 1771033"/>
                  <a:gd name="connsiteX8" fmla="*/ 457200 w 1185333"/>
                  <a:gd name="connsiteY8" fmla="*/ 736600 h 1771033"/>
                  <a:gd name="connsiteX9" fmla="*/ 550333 w 1185333"/>
                  <a:gd name="connsiteY9" fmla="*/ 762000 h 1771033"/>
                  <a:gd name="connsiteX10" fmla="*/ 685800 w 1185333"/>
                  <a:gd name="connsiteY10" fmla="*/ 1032934 h 1771033"/>
                  <a:gd name="connsiteX11" fmla="*/ 736600 w 1185333"/>
                  <a:gd name="connsiteY11" fmla="*/ 1219200 h 1771033"/>
                  <a:gd name="connsiteX12" fmla="*/ 635000 w 1185333"/>
                  <a:gd name="connsiteY12" fmla="*/ 1405467 h 1771033"/>
                  <a:gd name="connsiteX13" fmla="*/ 736600 w 1185333"/>
                  <a:gd name="connsiteY13" fmla="*/ 1473200 h 1771033"/>
                  <a:gd name="connsiteX14" fmla="*/ 821266 w 1185333"/>
                  <a:gd name="connsiteY14" fmla="*/ 1557867 h 1771033"/>
                  <a:gd name="connsiteX15" fmla="*/ 558800 w 1185333"/>
                  <a:gd name="connsiteY15" fmla="*/ 1735667 h 1771033"/>
                  <a:gd name="connsiteX16" fmla="*/ 321733 w 1185333"/>
                  <a:gd name="connsiteY16" fmla="*/ 1769534 h 1771033"/>
                  <a:gd name="connsiteX17" fmla="*/ 0 w 1185333"/>
                  <a:gd name="connsiteY17" fmla="*/ 1710267 h 1771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85333" h="1771033">
                    <a:moveTo>
                      <a:pt x="1185333" y="0"/>
                    </a:moveTo>
                    <a:lnTo>
                      <a:pt x="1007533" y="84667"/>
                    </a:lnTo>
                    <a:cubicBezTo>
                      <a:pt x="960966" y="107245"/>
                      <a:pt x="949677" y="86078"/>
                      <a:pt x="905933" y="135467"/>
                    </a:cubicBezTo>
                    <a:cubicBezTo>
                      <a:pt x="862188" y="184856"/>
                      <a:pt x="797277" y="328789"/>
                      <a:pt x="745066" y="381000"/>
                    </a:cubicBezTo>
                    <a:cubicBezTo>
                      <a:pt x="692855" y="433211"/>
                      <a:pt x="622299" y="437445"/>
                      <a:pt x="592666" y="448734"/>
                    </a:cubicBezTo>
                    <a:lnTo>
                      <a:pt x="440266" y="423334"/>
                    </a:lnTo>
                    <a:cubicBezTo>
                      <a:pt x="454377" y="454378"/>
                      <a:pt x="475544" y="478367"/>
                      <a:pt x="482600" y="516467"/>
                    </a:cubicBezTo>
                    <a:cubicBezTo>
                      <a:pt x="489656" y="554567"/>
                      <a:pt x="486833" y="615245"/>
                      <a:pt x="482600" y="651934"/>
                    </a:cubicBezTo>
                    <a:cubicBezTo>
                      <a:pt x="478367" y="688623"/>
                      <a:pt x="445911" y="718256"/>
                      <a:pt x="457200" y="736600"/>
                    </a:cubicBezTo>
                    <a:cubicBezTo>
                      <a:pt x="468489" y="754944"/>
                      <a:pt x="512233" y="712611"/>
                      <a:pt x="550333" y="762000"/>
                    </a:cubicBezTo>
                    <a:cubicBezTo>
                      <a:pt x="588433" y="811389"/>
                      <a:pt x="654756" y="956734"/>
                      <a:pt x="685800" y="1032934"/>
                    </a:cubicBezTo>
                    <a:cubicBezTo>
                      <a:pt x="716844" y="1109134"/>
                      <a:pt x="745067" y="1157111"/>
                      <a:pt x="736600" y="1219200"/>
                    </a:cubicBezTo>
                    <a:cubicBezTo>
                      <a:pt x="728133" y="1281289"/>
                      <a:pt x="635000" y="1363134"/>
                      <a:pt x="635000" y="1405467"/>
                    </a:cubicBezTo>
                    <a:cubicBezTo>
                      <a:pt x="635000" y="1447800"/>
                      <a:pt x="705556" y="1447800"/>
                      <a:pt x="736600" y="1473200"/>
                    </a:cubicBezTo>
                    <a:cubicBezTo>
                      <a:pt x="767644" y="1498600"/>
                      <a:pt x="850899" y="1514123"/>
                      <a:pt x="821266" y="1557867"/>
                    </a:cubicBezTo>
                    <a:cubicBezTo>
                      <a:pt x="791633" y="1601612"/>
                      <a:pt x="642055" y="1700389"/>
                      <a:pt x="558800" y="1735667"/>
                    </a:cubicBezTo>
                    <a:cubicBezTo>
                      <a:pt x="475545" y="1770945"/>
                      <a:pt x="414866" y="1773767"/>
                      <a:pt x="321733" y="1769534"/>
                    </a:cubicBezTo>
                    <a:cubicBezTo>
                      <a:pt x="228600" y="1765301"/>
                      <a:pt x="0" y="1710267"/>
                      <a:pt x="0" y="1710267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18" name="Forma libre 17"/>
              <p:cNvSpPr/>
              <p:nvPr/>
            </p:nvSpPr>
            <p:spPr>
              <a:xfrm>
                <a:off x="3132667" y="2734733"/>
                <a:ext cx="3471333" cy="3225800"/>
              </a:xfrm>
              <a:custGeom>
                <a:avLst/>
                <a:gdLst>
                  <a:gd name="connsiteX0" fmla="*/ 0 w 3471333"/>
                  <a:gd name="connsiteY0" fmla="*/ 3115734 h 3225800"/>
                  <a:gd name="connsiteX1" fmla="*/ 635000 w 3471333"/>
                  <a:gd name="connsiteY1" fmla="*/ 3225800 h 3225800"/>
                  <a:gd name="connsiteX2" fmla="*/ 677333 w 3471333"/>
                  <a:gd name="connsiteY2" fmla="*/ 3132667 h 3225800"/>
                  <a:gd name="connsiteX3" fmla="*/ 905933 w 3471333"/>
                  <a:gd name="connsiteY3" fmla="*/ 3183467 h 3225800"/>
                  <a:gd name="connsiteX4" fmla="*/ 973666 w 3471333"/>
                  <a:gd name="connsiteY4" fmla="*/ 3090334 h 3225800"/>
                  <a:gd name="connsiteX5" fmla="*/ 1261533 w 3471333"/>
                  <a:gd name="connsiteY5" fmla="*/ 3149600 h 3225800"/>
                  <a:gd name="connsiteX6" fmla="*/ 1303866 w 3471333"/>
                  <a:gd name="connsiteY6" fmla="*/ 3090334 h 3225800"/>
                  <a:gd name="connsiteX7" fmla="*/ 1447800 w 3471333"/>
                  <a:gd name="connsiteY7" fmla="*/ 3090334 h 3225800"/>
                  <a:gd name="connsiteX8" fmla="*/ 1811866 w 3471333"/>
                  <a:gd name="connsiteY8" fmla="*/ 2836334 h 3225800"/>
                  <a:gd name="connsiteX9" fmla="*/ 2057400 w 3471333"/>
                  <a:gd name="connsiteY9" fmla="*/ 2887134 h 3225800"/>
                  <a:gd name="connsiteX10" fmla="*/ 2201333 w 3471333"/>
                  <a:gd name="connsiteY10" fmla="*/ 2734734 h 3225800"/>
                  <a:gd name="connsiteX11" fmla="*/ 2709333 w 3471333"/>
                  <a:gd name="connsiteY11" fmla="*/ 2844800 h 3225800"/>
                  <a:gd name="connsiteX12" fmla="*/ 2768600 w 3471333"/>
                  <a:gd name="connsiteY12" fmla="*/ 2709334 h 3225800"/>
                  <a:gd name="connsiteX13" fmla="*/ 2836333 w 3471333"/>
                  <a:gd name="connsiteY13" fmla="*/ 2717800 h 3225800"/>
                  <a:gd name="connsiteX14" fmla="*/ 2904066 w 3471333"/>
                  <a:gd name="connsiteY14" fmla="*/ 2582334 h 3225800"/>
                  <a:gd name="connsiteX15" fmla="*/ 3031066 w 3471333"/>
                  <a:gd name="connsiteY15" fmla="*/ 2590800 h 3225800"/>
                  <a:gd name="connsiteX16" fmla="*/ 3149600 w 3471333"/>
                  <a:gd name="connsiteY16" fmla="*/ 2091267 h 3225800"/>
                  <a:gd name="connsiteX17" fmla="*/ 3090333 w 3471333"/>
                  <a:gd name="connsiteY17" fmla="*/ 1871134 h 3225800"/>
                  <a:gd name="connsiteX18" fmla="*/ 3039533 w 3471333"/>
                  <a:gd name="connsiteY18" fmla="*/ 1735667 h 3225800"/>
                  <a:gd name="connsiteX19" fmla="*/ 2954866 w 3471333"/>
                  <a:gd name="connsiteY19" fmla="*/ 1718734 h 3225800"/>
                  <a:gd name="connsiteX20" fmla="*/ 2971800 w 3471333"/>
                  <a:gd name="connsiteY20" fmla="*/ 1507067 h 3225800"/>
                  <a:gd name="connsiteX21" fmla="*/ 3081866 w 3471333"/>
                  <a:gd name="connsiteY21" fmla="*/ 1295400 h 3225800"/>
                  <a:gd name="connsiteX22" fmla="*/ 3183466 w 3471333"/>
                  <a:gd name="connsiteY22" fmla="*/ 1032934 h 3225800"/>
                  <a:gd name="connsiteX23" fmla="*/ 3302000 w 3471333"/>
                  <a:gd name="connsiteY23" fmla="*/ 880534 h 3225800"/>
                  <a:gd name="connsiteX24" fmla="*/ 3429000 w 3471333"/>
                  <a:gd name="connsiteY24" fmla="*/ 863600 h 3225800"/>
                  <a:gd name="connsiteX25" fmla="*/ 3471333 w 3471333"/>
                  <a:gd name="connsiteY25" fmla="*/ 406400 h 3225800"/>
                  <a:gd name="connsiteX26" fmla="*/ 3378200 w 3471333"/>
                  <a:gd name="connsiteY26" fmla="*/ 355600 h 3225800"/>
                  <a:gd name="connsiteX27" fmla="*/ 3361266 w 3471333"/>
                  <a:gd name="connsiteY27" fmla="*/ 0 h 3225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471333" h="3225800">
                    <a:moveTo>
                      <a:pt x="0" y="3115734"/>
                    </a:moveTo>
                    <a:cubicBezTo>
                      <a:pt x="261055" y="3169356"/>
                      <a:pt x="522111" y="3222978"/>
                      <a:pt x="635000" y="3225800"/>
                    </a:cubicBezTo>
                    <a:lnTo>
                      <a:pt x="677333" y="3132667"/>
                    </a:lnTo>
                    <a:lnTo>
                      <a:pt x="905933" y="3183467"/>
                    </a:lnTo>
                    <a:lnTo>
                      <a:pt x="973666" y="3090334"/>
                    </a:lnTo>
                    <a:lnTo>
                      <a:pt x="1261533" y="3149600"/>
                    </a:lnTo>
                    <a:lnTo>
                      <a:pt x="1303866" y="3090334"/>
                    </a:lnTo>
                    <a:lnTo>
                      <a:pt x="1447800" y="3090334"/>
                    </a:lnTo>
                    <a:lnTo>
                      <a:pt x="1811866" y="2836334"/>
                    </a:lnTo>
                    <a:lnTo>
                      <a:pt x="2057400" y="2887134"/>
                    </a:lnTo>
                    <a:lnTo>
                      <a:pt x="2201333" y="2734734"/>
                    </a:lnTo>
                    <a:lnTo>
                      <a:pt x="2709333" y="2844800"/>
                    </a:lnTo>
                    <a:lnTo>
                      <a:pt x="2768600" y="2709334"/>
                    </a:lnTo>
                    <a:lnTo>
                      <a:pt x="2836333" y="2717800"/>
                    </a:lnTo>
                    <a:lnTo>
                      <a:pt x="2904066" y="2582334"/>
                    </a:lnTo>
                    <a:lnTo>
                      <a:pt x="3031066" y="2590800"/>
                    </a:lnTo>
                    <a:cubicBezTo>
                      <a:pt x="3070577" y="2424289"/>
                      <a:pt x="3139722" y="2211211"/>
                      <a:pt x="3149600" y="2091267"/>
                    </a:cubicBezTo>
                    <a:cubicBezTo>
                      <a:pt x="3159478" y="1971323"/>
                      <a:pt x="3108677" y="1930401"/>
                      <a:pt x="3090333" y="1871134"/>
                    </a:cubicBezTo>
                    <a:cubicBezTo>
                      <a:pt x="3071989" y="1811867"/>
                      <a:pt x="3057877" y="1759656"/>
                      <a:pt x="3039533" y="1735667"/>
                    </a:cubicBezTo>
                    <a:lnTo>
                      <a:pt x="2954866" y="1718734"/>
                    </a:lnTo>
                    <a:lnTo>
                      <a:pt x="2971800" y="1507067"/>
                    </a:lnTo>
                    <a:lnTo>
                      <a:pt x="3081866" y="1295400"/>
                    </a:lnTo>
                    <a:lnTo>
                      <a:pt x="3183466" y="1032934"/>
                    </a:lnTo>
                    <a:lnTo>
                      <a:pt x="3302000" y="880534"/>
                    </a:lnTo>
                    <a:lnTo>
                      <a:pt x="3429000" y="863600"/>
                    </a:lnTo>
                    <a:lnTo>
                      <a:pt x="3471333" y="406400"/>
                    </a:lnTo>
                    <a:lnTo>
                      <a:pt x="3378200" y="355600"/>
                    </a:lnTo>
                    <a:lnTo>
                      <a:pt x="3361266" y="0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  <p:sp>
          <p:nvSpPr>
            <p:cNvPr id="3" name="CuadroTexto 2"/>
            <p:cNvSpPr txBox="1"/>
            <p:nvPr/>
          </p:nvSpPr>
          <p:spPr>
            <a:xfrm>
              <a:off x="1164166" y="-25400"/>
              <a:ext cx="79163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2800" dirty="0">
                  <a:latin typeface="Chalkboard"/>
                  <a:cs typeface="Chalkboard"/>
                </a:rPr>
                <a:t>Los </a:t>
              </a:r>
              <a:r>
                <a:rPr lang="es-ES_tradnl" sz="2800" dirty="0" err="1">
                  <a:latin typeface="Chalkboard"/>
                  <a:cs typeface="Chalkboard"/>
                </a:rPr>
                <a:t>margenes</a:t>
              </a:r>
              <a:r>
                <a:rPr lang="es-ES_tradnl" sz="2800" dirty="0">
                  <a:latin typeface="Chalkboard"/>
                  <a:cs typeface="Chalkboard"/>
                </a:rPr>
                <a:t> activos del océano Pacífico</a:t>
              </a:r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5452534" y="4622800"/>
              <a:ext cx="1092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2000" dirty="0">
                  <a:solidFill>
                    <a:schemeClr val="bg1"/>
                  </a:solidFill>
                  <a:latin typeface="Chalkboard"/>
                  <a:cs typeface="Chalkboard"/>
                </a:rPr>
                <a:t>dorsal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2454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Screen shot 2015-10-06 at 09.40.2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6"/>
          <a:stretch/>
        </p:blipFill>
        <p:spPr>
          <a:xfrm>
            <a:off x="-1728000" y="171113"/>
            <a:ext cx="12600000" cy="6515775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0" y="0"/>
            <a:ext cx="3231365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_tradnl" sz="2800" dirty="0" err="1">
                <a:solidFill>
                  <a:schemeClr val="bg1"/>
                </a:solidFill>
                <a:latin typeface="Helvetica"/>
                <a:cs typeface="Helvetica"/>
              </a:rPr>
              <a:t>margenes</a:t>
            </a:r>
            <a:r>
              <a:rPr lang="es-ES_tradnl" sz="2800" dirty="0">
                <a:solidFill>
                  <a:schemeClr val="bg1"/>
                </a:solidFill>
                <a:latin typeface="Helvetica"/>
                <a:cs typeface="Helvetica"/>
              </a:rPr>
              <a:t> activos de Asia oriental</a:t>
            </a:r>
          </a:p>
        </p:txBody>
      </p:sp>
      <p:grpSp>
        <p:nvGrpSpPr>
          <p:cNvPr id="38" name="Agrupar 37"/>
          <p:cNvGrpSpPr/>
          <p:nvPr/>
        </p:nvGrpSpPr>
        <p:grpSpPr>
          <a:xfrm>
            <a:off x="1195096" y="898769"/>
            <a:ext cx="7662508" cy="5578231"/>
            <a:chOff x="1195096" y="898769"/>
            <a:chExt cx="7662508" cy="5578231"/>
          </a:xfrm>
        </p:grpSpPr>
        <p:grpSp>
          <p:nvGrpSpPr>
            <p:cNvPr id="6" name="Agrupar 5"/>
            <p:cNvGrpSpPr/>
            <p:nvPr/>
          </p:nvGrpSpPr>
          <p:grpSpPr>
            <a:xfrm>
              <a:off x="2901462" y="898769"/>
              <a:ext cx="4757683" cy="5354986"/>
              <a:chOff x="2901462" y="898769"/>
              <a:chExt cx="4757683" cy="5354986"/>
            </a:xfrm>
          </p:grpSpPr>
          <p:sp>
            <p:nvSpPr>
              <p:cNvPr id="2" name="Forma libre 1"/>
              <p:cNvSpPr/>
              <p:nvPr/>
            </p:nvSpPr>
            <p:spPr>
              <a:xfrm>
                <a:off x="3648037" y="898769"/>
                <a:ext cx="4011108" cy="5354986"/>
              </a:xfrm>
              <a:custGeom>
                <a:avLst/>
                <a:gdLst>
                  <a:gd name="connsiteX0" fmla="*/ 3776578 w 4011108"/>
                  <a:gd name="connsiteY0" fmla="*/ 0 h 5354986"/>
                  <a:gd name="connsiteX1" fmla="*/ 3952425 w 4011108"/>
                  <a:gd name="connsiteY1" fmla="*/ 263769 h 5354986"/>
                  <a:gd name="connsiteX2" fmla="*/ 4011040 w 4011108"/>
                  <a:gd name="connsiteY2" fmla="*/ 527539 h 5354986"/>
                  <a:gd name="connsiteX3" fmla="*/ 3962194 w 4011108"/>
                  <a:gd name="connsiteY3" fmla="*/ 722923 h 5354986"/>
                  <a:gd name="connsiteX4" fmla="*/ 3874271 w 4011108"/>
                  <a:gd name="connsiteY4" fmla="*/ 976923 h 5354986"/>
                  <a:gd name="connsiteX5" fmla="*/ 3669117 w 4011108"/>
                  <a:gd name="connsiteY5" fmla="*/ 1123462 h 5354986"/>
                  <a:gd name="connsiteX6" fmla="*/ 3336963 w 4011108"/>
                  <a:gd name="connsiteY6" fmla="*/ 1113693 h 5354986"/>
                  <a:gd name="connsiteX7" fmla="*/ 3073194 w 4011108"/>
                  <a:gd name="connsiteY7" fmla="*/ 986693 h 5354986"/>
                  <a:gd name="connsiteX8" fmla="*/ 2780117 w 4011108"/>
                  <a:gd name="connsiteY8" fmla="*/ 742462 h 5354986"/>
                  <a:gd name="connsiteX9" fmla="*/ 2789886 w 4011108"/>
                  <a:gd name="connsiteY9" fmla="*/ 947616 h 5354986"/>
                  <a:gd name="connsiteX10" fmla="*/ 2682425 w 4011108"/>
                  <a:gd name="connsiteY10" fmla="*/ 1201616 h 5354986"/>
                  <a:gd name="connsiteX11" fmla="*/ 2535886 w 4011108"/>
                  <a:gd name="connsiteY11" fmla="*/ 1416539 h 5354986"/>
                  <a:gd name="connsiteX12" fmla="*/ 2350271 w 4011108"/>
                  <a:gd name="connsiteY12" fmla="*/ 1690077 h 5354986"/>
                  <a:gd name="connsiteX13" fmla="*/ 2008348 w 4011108"/>
                  <a:gd name="connsiteY13" fmla="*/ 1934308 h 5354986"/>
                  <a:gd name="connsiteX14" fmla="*/ 1725040 w 4011108"/>
                  <a:gd name="connsiteY14" fmla="*/ 2051539 h 5354986"/>
                  <a:gd name="connsiteX15" fmla="*/ 1725040 w 4011108"/>
                  <a:gd name="connsiteY15" fmla="*/ 2256693 h 5354986"/>
                  <a:gd name="connsiteX16" fmla="*/ 1646886 w 4011108"/>
                  <a:gd name="connsiteY16" fmla="*/ 2471616 h 5354986"/>
                  <a:gd name="connsiteX17" fmla="*/ 1441732 w 4011108"/>
                  <a:gd name="connsiteY17" fmla="*/ 2676769 h 5354986"/>
                  <a:gd name="connsiteX18" fmla="*/ 1490578 w 4011108"/>
                  <a:gd name="connsiteY18" fmla="*/ 2794000 h 5354986"/>
                  <a:gd name="connsiteX19" fmla="*/ 1441732 w 4011108"/>
                  <a:gd name="connsiteY19" fmla="*/ 3067539 h 5354986"/>
                  <a:gd name="connsiteX20" fmla="*/ 1500348 w 4011108"/>
                  <a:gd name="connsiteY20" fmla="*/ 3292231 h 5354986"/>
                  <a:gd name="connsiteX21" fmla="*/ 1451501 w 4011108"/>
                  <a:gd name="connsiteY21" fmla="*/ 3653693 h 5354986"/>
                  <a:gd name="connsiteX22" fmla="*/ 1607809 w 4011108"/>
                  <a:gd name="connsiteY22" fmla="*/ 3780693 h 5354986"/>
                  <a:gd name="connsiteX23" fmla="*/ 1744578 w 4011108"/>
                  <a:gd name="connsiteY23" fmla="*/ 4034693 h 5354986"/>
                  <a:gd name="connsiteX24" fmla="*/ 1764117 w 4011108"/>
                  <a:gd name="connsiteY24" fmla="*/ 4474308 h 5354986"/>
                  <a:gd name="connsiteX25" fmla="*/ 1383117 w 4011108"/>
                  <a:gd name="connsiteY25" fmla="*/ 4747846 h 5354986"/>
                  <a:gd name="connsiteX26" fmla="*/ 1060732 w 4011108"/>
                  <a:gd name="connsiteY26" fmla="*/ 4786923 h 5354986"/>
                  <a:gd name="connsiteX27" fmla="*/ 875117 w 4011108"/>
                  <a:gd name="connsiteY27" fmla="*/ 4718539 h 5354986"/>
                  <a:gd name="connsiteX28" fmla="*/ 796963 w 4011108"/>
                  <a:gd name="connsiteY28" fmla="*/ 4874846 h 5354986"/>
                  <a:gd name="connsiteX29" fmla="*/ 630886 w 4011108"/>
                  <a:gd name="connsiteY29" fmla="*/ 5001846 h 5354986"/>
                  <a:gd name="connsiteX30" fmla="*/ 464809 w 4011108"/>
                  <a:gd name="connsiteY30" fmla="*/ 4923693 h 5354986"/>
                  <a:gd name="connsiteX31" fmla="*/ 357348 w 4011108"/>
                  <a:gd name="connsiteY31" fmla="*/ 5040923 h 5354986"/>
                  <a:gd name="connsiteX32" fmla="*/ 15425 w 4011108"/>
                  <a:gd name="connsiteY32" fmla="*/ 5314462 h 5354986"/>
                  <a:gd name="connsiteX33" fmla="*/ 54501 w 4011108"/>
                  <a:gd name="connsiteY33" fmla="*/ 5353539 h 5354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4011108" h="5354986">
                    <a:moveTo>
                      <a:pt x="3776578" y="0"/>
                    </a:moveTo>
                    <a:cubicBezTo>
                      <a:pt x="3844963" y="87923"/>
                      <a:pt x="3913348" y="175846"/>
                      <a:pt x="3952425" y="263769"/>
                    </a:cubicBezTo>
                    <a:cubicBezTo>
                      <a:pt x="3991502" y="351692"/>
                      <a:pt x="4009412" y="451013"/>
                      <a:pt x="4011040" y="527539"/>
                    </a:cubicBezTo>
                    <a:cubicBezTo>
                      <a:pt x="4012668" y="604065"/>
                      <a:pt x="3984989" y="648026"/>
                      <a:pt x="3962194" y="722923"/>
                    </a:cubicBezTo>
                    <a:cubicBezTo>
                      <a:pt x="3939399" y="797820"/>
                      <a:pt x="3923117" y="910167"/>
                      <a:pt x="3874271" y="976923"/>
                    </a:cubicBezTo>
                    <a:cubicBezTo>
                      <a:pt x="3825425" y="1043679"/>
                      <a:pt x="3758668" y="1100667"/>
                      <a:pt x="3669117" y="1123462"/>
                    </a:cubicBezTo>
                    <a:cubicBezTo>
                      <a:pt x="3579566" y="1146257"/>
                      <a:pt x="3436283" y="1136488"/>
                      <a:pt x="3336963" y="1113693"/>
                    </a:cubicBezTo>
                    <a:cubicBezTo>
                      <a:pt x="3237642" y="1090898"/>
                      <a:pt x="3133438" y="1020885"/>
                      <a:pt x="3073194" y="986693"/>
                    </a:cubicBezTo>
                    <a:lnTo>
                      <a:pt x="2780117" y="742462"/>
                    </a:lnTo>
                    <a:cubicBezTo>
                      <a:pt x="2783373" y="810847"/>
                      <a:pt x="2806168" y="871090"/>
                      <a:pt x="2789886" y="947616"/>
                    </a:cubicBezTo>
                    <a:cubicBezTo>
                      <a:pt x="2773604" y="1024142"/>
                      <a:pt x="2724758" y="1123462"/>
                      <a:pt x="2682425" y="1201616"/>
                    </a:cubicBezTo>
                    <a:cubicBezTo>
                      <a:pt x="2640092" y="1279770"/>
                      <a:pt x="2535886" y="1416539"/>
                      <a:pt x="2535886" y="1416539"/>
                    </a:cubicBezTo>
                    <a:cubicBezTo>
                      <a:pt x="2480527" y="1497949"/>
                      <a:pt x="2438194" y="1603782"/>
                      <a:pt x="2350271" y="1690077"/>
                    </a:cubicBezTo>
                    <a:cubicBezTo>
                      <a:pt x="2262348" y="1776372"/>
                      <a:pt x="2099528" y="1880577"/>
                      <a:pt x="2008348" y="1934308"/>
                    </a:cubicBezTo>
                    <a:cubicBezTo>
                      <a:pt x="1913912" y="1973385"/>
                      <a:pt x="1777143" y="1986411"/>
                      <a:pt x="1725040" y="2051539"/>
                    </a:cubicBezTo>
                    <a:cubicBezTo>
                      <a:pt x="1725040" y="2119924"/>
                      <a:pt x="1738066" y="2186680"/>
                      <a:pt x="1725040" y="2256693"/>
                    </a:cubicBezTo>
                    <a:cubicBezTo>
                      <a:pt x="1712014" y="2326706"/>
                      <a:pt x="1674565" y="2419514"/>
                      <a:pt x="1646886" y="2471616"/>
                    </a:cubicBezTo>
                    <a:lnTo>
                      <a:pt x="1441732" y="2676769"/>
                    </a:lnTo>
                    <a:cubicBezTo>
                      <a:pt x="1458014" y="2715846"/>
                      <a:pt x="1490578" y="2728872"/>
                      <a:pt x="1490578" y="2794000"/>
                    </a:cubicBezTo>
                    <a:cubicBezTo>
                      <a:pt x="1490578" y="2859128"/>
                      <a:pt x="1440104" y="2984501"/>
                      <a:pt x="1441732" y="3067539"/>
                    </a:cubicBezTo>
                    <a:cubicBezTo>
                      <a:pt x="1443360" y="3150578"/>
                      <a:pt x="1480810" y="3184770"/>
                      <a:pt x="1500348" y="3292231"/>
                    </a:cubicBezTo>
                    <a:lnTo>
                      <a:pt x="1451501" y="3653693"/>
                    </a:lnTo>
                    <a:cubicBezTo>
                      <a:pt x="1503604" y="3696026"/>
                      <a:pt x="1558963" y="3717193"/>
                      <a:pt x="1607809" y="3780693"/>
                    </a:cubicBezTo>
                    <a:cubicBezTo>
                      <a:pt x="1656655" y="3844193"/>
                      <a:pt x="1718527" y="3919091"/>
                      <a:pt x="1744578" y="4034693"/>
                    </a:cubicBezTo>
                    <a:cubicBezTo>
                      <a:pt x="1770629" y="4150296"/>
                      <a:pt x="1824360" y="4355449"/>
                      <a:pt x="1764117" y="4474308"/>
                    </a:cubicBezTo>
                    <a:cubicBezTo>
                      <a:pt x="1703874" y="4593167"/>
                      <a:pt x="1500348" y="4695744"/>
                      <a:pt x="1383117" y="4747846"/>
                    </a:cubicBezTo>
                    <a:cubicBezTo>
                      <a:pt x="1265886" y="4799948"/>
                      <a:pt x="1143770" y="4785295"/>
                      <a:pt x="1060732" y="4786923"/>
                    </a:cubicBezTo>
                    <a:lnTo>
                      <a:pt x="875117" y="4718539"/>
                    </a:lnTo>
                    <a:cubicBezTo>
                      <a:pt x="849066" y="4770641"/>
                      <a:pt x="837668" y="4827628"/>
                      <a:pt x="796963" y="4874846"/>
                    </a:cubicBezTo>
                    <a:cubicBezTo>
                      <a:pt x="756258" y="4922064"/>
                      <a:pt x="686245" y="4993705"/>
                      <a:pt x="630886" y="5001846"/>
                    </a:cubicBezTo>
                    <a:cubicBezTo>
                      <a:pt x="575527" y="4975795"/>
                      <a:pt x="510399" y="4917180"/>
                      <a:pt x="464809" y="4923693"/>
                    </a:cubicBezTo>
                    <a:cubicBezTo>
                      <a:pt x="419219" y="4930206"/>
                      <a:pt x="432245" y="4975795"/>
                      <a:pt x="357348" y="5040923"/>
                    </a:cubicBezTo>
                    <a:cubicBezTo>
                      <a:pt x="282451" y="5106051"/>
                      <a:pt x="65899" y="5262359"/>
                      <a:pt x="15425" y="5314462"/>
                    </a:cubicBezTo>
                    <a:cubicBezTo>
                      <a:pt x="-35049" y="5366565"/>
                      <a:pt x="54501" y="5353539"/>
                      <a:pt x="54501" y="5353539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>
                  <a:latin typeface="Helvetica"/>
                  <a:cs typeface="Helvetica"/>
                </a:endParaRPr>
              </a:p>
            </p:txBody>
          </p:sp>
          <p:sp>
            <p:nvSpPr>
              <p:cNvPr id="4" name="Forma libre 3"/>
              <p:cNvSpPr/>
              <p:nvPr/>
            </p:nvSpPr>
            <p:spPr>
              <a:xfrm>
                <a:off x="2901462" y="3497385"/>
                <a:ext cx="2159000" cy="2726718"/>
              </a:xfrm>
              <a:custGeom>
                <a:avLst/>
                <a:gdLst>
                  <a:gd name="connsiteX0" fmla="*/ 2159000 w 2159000"/>
                  <a:gd name="connsiteY0" fmla="*/ 68384 h 2726718"/>
                  <a:gd name="connsiteX1" fmla="*/ 2012461 w 2159000"/>
                  <a:gd name="connsiteY1" fmla="*/ 0 h 2726718"/>
                  <a:gd name="connsiteX2" fmla="*/ 1836615 w 2159000"/>
                  <a:gd name="connsiteY2" fmla="*/ 146538 h 2726718"/>
                  <a:gd name="connsiteX3" fmla="*/ 1611923 w 2159000"/>
                  <a:gd name="connsiteY3" fmla="*/ 136769 h 2726718"/>
                  <a:gd name="connsiteX4" fmla="*/ 1436076 w 2159000"/>
                  <a:gd name="connsiteY4" fmla="*/ 234461 h 2726718"/>
                  <a:gd name="connsiteX5" fmla="*/ 1211384 w 2159000"/>
                  <a:gd name="connsiteY5" fmla="*/ 547077 h 2726718"/>
                  <a:gd name="connsiteX6" fmla="*/ 869461 w 2159000"/>
                  <a:gd name="connsiteY6" fmla="*/ 752230 h 2726718"/>
                  <a:gd name="connsiteX7" fmla="*/ 615461 w 2159000"/>
                  <a:gd name="connsiteY7" fmla="*/ 801077 h 2726718"/>
                  <a:gd name="connsiteX8" fmla="*/ 371230 w 2159000"/>
                  <a:gd name="connsiteY8" fmla="*/ 654538 h 2726718"/>
                  <a:gd name="connsiteX9" fmla="*/ 283307 w 2159000"/>
                  <a:gd name="connsiteY9" fmla="*/ 781538 h 2726718"/>
                  <a:gd name="connsiteX10" fmla="*/ 234461 w 2159000"/>
                  <a:gd name="connsiteY10" fmla="*/ 1006230 h 2726718"/>
                  <a:gd name="connsiteX11" fmla="*/ 39076 w 2159000"/>
                  <a:gd name="connsiteY11" fmla="*/ 1113692 h 2726718"/>
                  <a:gd name="connsiteX12" fmla="*/ 0 w 2159000"/>
                  <a:gd name="connsiteY12" fmla="*/ 1406769 h 2726718"/>
                  <a:gd name="connsiteX13" fmla="*/ 19538 w 2159000"/>
                  <a:gd name="connsiteY13" fmla="*/ 1514230 h 2726718"/>
                  <a:gd name="connsiteX14" fmla="*/ 293076 w 2159000"/>
                  <a:gd name="connsiteY14" fmla="*/ 1455615 h 2726718"/>
                  <a:gd name="connsiteX15" fmla="*/ 429846 w 2159000"/>
                  <a:gd name="connsiteY15" fmla="*/ 1504461 h 2726718"/>
                  <a:gd name="connsiteX16" fmla="*/ 478692 w 2159000"/>
                  <a:gd name="connsiteY16" fmla="*/ 1768230 h 2726718"/>
                  <a:gd name="connsiteX17" fmla="*/ 517769 w 2159000"/>
                  <a:gd name="connsiteY17" fmla="*/ 1992923 h 2726718"/>
                  <a:gd name="connsiteX18" fmla="*/ 508000 w 2159000"/>
                  <a:gd name="connsiteY18" fmla="*/ 2286000 h 2726718"/>
                  <a:gd name="connsiteX19" fmla="*/ 615461 w 2159000"/>
                  <a:gd name="connsiteY19" fmla="*/ 2422769 h 2726718"/>
                  <a:gd name="connsiteX20" fmla="*/ 635000 w 2159000"/>
                  <a:gd name="connsiteY20" fmla="*/ 2686538 h 2726718"/>
                  <a:gd name="connsiteX21" fmla="*/ 722923 w 2159000"/>
                  <a:gd name="connsiteY21" fmla="*/ 2725615 h 2726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59000" h="2726718">
                    <a:moveTo>
                      <a:pt x="2159000" y="68384"/>
                    </a:moveTo>
                    <a:lnTo>
                      <a:pt x="2012461" y="0"/>
                    </a:lnTo>
                    <a:cubicBezTo>
                      <a:pt x="1953846" y="48846"/>
                      <a:pt x="1903371" y="123743"/>
                      <a:pt x="1836615" y="146538"/>
                    </a:cubicBezTo>
                    <a:lnTo>
                      <a:pt x="1611923" y="136769"/>
                    </a:lnTo>
                    <a:cubicBezTo>
                      <a:pt x="1553307" y="169333"/>
                      <a:pt x="1502832" y="166076"/>
                      <a:pt x="1436076" y="234461"/>
                    </a:cubicBezTo>
                    <a:cubicBezTo>
                      <a:pt x="1369320" y="302846"/>
                      <a:pt x="1305820" y="460782"/>
                      <a:pt x="1211384" y="547077"/>
                    </a:cubicBezTo>
                    <a:cubicBezTo>
                      <a:pt x="1116948" y="633372"/>
                      <a:pt x="968781" y="709897"/>
                      <a:pt x="869461" y="752230"/>
                    </a:cubicBezTo>
                    <a:cubicBezTo>
                      <a:pt x="770141" y="794563"/>
                      <a:pt x="683846" y="799449"/>
                      <a:pt x="615461" y="801077"/>
                    </a:cubicBezTo>
                    <a:lnTo>
                      <a:pt x="371230" y="654538"/>
                    </a:lnTo>
                    <a:cubicBezTo>
                      <a:pt x="341922" y="696871"/>
                      <a:pt x="306102" y="722923"/>
                      <a:pt x="283307" y="781538"/>
                    </a:cubicBezTo>
                    <a:cubicBezTo>
                      <a:pt x="260512" y="840153"/>
                      <a:pt x="275166" y="950871"/>
                      <a:pt x="234461" y="1006230"/>
                    </a:cubicBezTo>
                    <a:cubicBezTo>
                      <a:pt x="193756" y="1061589"/>
                      <a:pt x="78153" y="1046936"/>
                      <a:pt x="39076" y="1113692"/>
                    </a:cubicBezTo>
                    <a:cubicBezTo>
                      <a:pt x="-1" y="1180449"/>
                      <a:pt x="3256" y="1340013"/>
                      <a:pt x="0" y="1406769"/>
                    </a:cubicBezTo>
                    <a:lnTo>
                      <a:pt x="19538" y="1514230"/>
                    </a:lnTo>
                    <a:cubicBezTo>
                      <a:pt x="110717" y="1494692"/>
                      <a:pt x="223063" y="1447474"/>
                      <a:pt x="293076" y="1455615"/>
                    </a:cubicBezTo>
                    <a:cubicBezTo>
                      <a:pt x="338666" y="1471897"/>
                      <a:pt x="398910" y="1452359"/>
                      <a:pt x="429846" y="1504461"/>
                    </a:cubicBezTo>
                    <a:cubicBezTo>
                      <a:pt x="460782" y="1556563"/>
                      <a:pt x="464038" y="1686820"/>
                      <a:pt x="478692" y="1768230"/>
                    </a:cubicBezTo>
                    <a:cubicBezTo>
                      <a:pt x="493346" y="1849640"/>
                      <a:pt x="512884" y="1906628"/>
                      <a:pt x="517769" y="1992923"/>
                    </a:cubicBezTo>
                    <a:cubicBezTo>
                      <a:pt x="514513" y="2090615"/>
                      <a:pt x="491718" y="2214359"/>
                      <a:pt x="508000" y="2286000"/>
                    </a:cubicBezTo>
                    <a:cubicBezTo>
                      <a:pt x="524282" y="2357641"/>
                      <a:pt x="594294" y="2356013"/>
                      <a:pt x="615461" y="2422769"/>
                    </a:cubicBezTo>
                    <a:cubicBezTo>
                      <a:pt x="636628" y="2489525"/>
                      <a:pt x="617090" y="2636064"/>
                      <a:pt x="635000" y="2686538"/>
                    </a:cubicBezTo>
                    <a:cubicBezTo>
                      <a:pt x="652910" y="2737012"/>
                      <a:pt x="722923" y="2725615"/>
                      <a:pt x="722923" y="2725615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>
                  <a:latin typeface="Helvetica"/>
                  <a:cs typeface="Helvetica"/>
                </a:endParaRPr>
              </a:p>
            </p:txBody>
          </p:sp>
        </p:grpSp>
        <p:cxnSp>
          <p:nvCxnSpPr>
            <p:cNvPr id="10" name="Conector recto de flecha 9"/>
            <p:cNvCxnSpPr/>
            <p:nvPr/>
          </p:nvCxnSpPr>
          <p:spPr>
            <a:xfrm>
              <a:off x="4597400" y="1816100"/>
              <a:ext cx="1168400" cy="1016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de flecha 11"/>
            <p:cNvCxnSpPr/>
            <p:nvPr/>
          </p:nvCxnSpPr>
          <p:spPr>
            <a:xfrm>
              <a:off x="3479800" y="2209800"/>
              <a:ext cx="330200" cy="13208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de flecha 12"/>
            <p:cNvCxnSpPr/>
            <p:nvPr/>
          </p:nvCxnSpPr>
          <p:spPr>
            <a:xfrm flipH="1" flipV="1">
              <a:off x="7061200" y="2044700"/>
              <a:ext cx="101600" cy="16002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de flecha 18"/>
            <p:cNvCxnSpPr/>
            <p:nvPr/>
          </p:nvCxnSpPr>
          <p:spPr>
            <a:xfrm flipH="1" flipV="1">
              <a:off x="5372100" y="3289300"/>
              <a:ext cx="135890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de flecha 13"/>
            <p:cNvCxnSpPr/>
            <p:nvPr/>
          </p:nvCxnSpPr>
          <p:spPr>
            <a:xfrm flipH="1">
              <a:off x="5473700" y="4178300"/>
              <a:ext cx="1409700" cy="8763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orma libre 14"/>
            <p:cNvSpPr/>
            <p:nvPr/>
          </p:nvSpPr>
          <p:spPr>
            <a:xfrm>
              <a:off x="6642100" y="1168400"/>
              <a:ext cx="891491" cy="762047"/>
            </a:xfrm>
            <a:custGeom>
              <a:avLst/>
              <a:gdLst>
                <a:gd name="connsiteX0" fmla="*/ 825500 w 891491"/>
                <a:gd name="connsiteY0" fmla="*/ 0 h 762047"/>
                <a:gd name="connsiteX1" fmla="*/ 889000 w 891491"/>
                <a:gd name="connsiteY1" fmla="*/ 393700 h 762047"/>
                <a:gd name="connsiteX2" fmla="*/ 749300 w 891491"/>
                <a:gd name="connsiteY2" fmla="*/ 647700 h 762047"/>
                <a:gd name="connsiteX3" fmla="*/ 533400 w 891491"/>
                <a:gd name="connsiteY3" fmla="*/ 762000 h 762047"/>
                <a:gd name="connsiteX4" fmla="*/ 177800 w 891491"/>
                <a:gd name="connsiteY4" fmla="*/ 660400 h 762047"/>
                <a:gd name="connsiteX5" fmla="*/ 0 w 891491"/>
                <a:gd name="connsiteY5" fmla="*/ 558800 h 76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1491" h="762047">
                  <a:moveTo>
                    <a:pt x="825500" y="0"/>
                  </a:moveTo>
                  <a:cubicBezTo>
                    <a:pt x="863600" y="142875"/>
                    <a:pt x="901700" y="285750"/>
                    <a:pt x="889000" y="393700"/>
                  </a:cubicBezTo>
                  <a:cubicBezTo>
                    <a:pt x="876300" y="501650"/>
                    <a:pt x="808567" y="586317"/>
                    <a:pt x="749300" y="647700"/>
                  </a:cubicBezTo>
                  <a:cubicBezTo>
                    <a:pt x="690033" y="709083"/>
                    <a:pt x="628650" y="759883"/>
                    <a:pt x="533400" y="762000"/>
                  </a:cubicBezTo>
                  <a:cubicBezTo>
                    <a:pt x="438150" y="764117"/>
                    <a:pt x="266700" y="694267"/>
                    <a:pt x="177800" y="660400"/>
                  </a:cubicBezTo>
                  <a:cubicBezTo>
                    <a:pt x="88900" y="626533"/>
                    <a:pt x="0" y="558800"/>
                    <a:pt x="0" y="558800"/>
                  </a:cubicBezTo>
                </a:path>
              </a:pathLst>
            </a:custGeom>
            <a:ln w="38100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>
                <a:latin typeface="Helvetica"/>
                <a:cs typeface="Helvetica"/>
              </a:endParaRPr>
            </a:p>
          </p:txBody>
        </p:sp>
        <p:sp>
          <p:nvSpPr>
            <p:cNvPr id="16" name="Forma libre 15"/>
            <p:cNvSpPr/>
            <p:nvPr/>
          </p:nvSpPr>
          <p:spPr>
            <a:xfrm>
              <a:off x="3073400" y="2032000"/>
              <a:ext cx="2324100" cy="2413000"/>
            </a:xfrm>
            <a:custGeom>
              <a:avLst/>
              <a:gdLst>
                <a:gd name="connsiteX0" fmla="*/ 2324100 w 2324100"/>
                <a:gd name="connsiteY0" fmla="*/ 0 h 2413000"/>
                <a:gd name="connsiteX1" fmla="*/ 2209800 w 2324100"/>
                <a:gd name="connsiteY1" fmla="*/ 711200 h 2413000"/>
                <a:gd name="connsiteX2" fmla="*/ 2006600 w 2324100"/>
                <a:gd name="connsiteY2" fmla="*/ 1193800 h 2413000"/>
                <a:gd name="connsiteX3" fmla="*/ 1701800 w 2324100"/>
                <a:gd name="connsiteY3" fmla="*/ 1435100 h 2413000"/>
                <a:gd name="connsiteX4" fmla="*/ 1435100 w 2324100"/>
                <a:gd name="connsiteY4" fmla="*/ 1435100 h 2413000"/>
                <a:gd name="connsiteX5" fmla="*/ 1206500 w 2324100"/>
                <a:gd name="connsiteY5" fmla="*/ 1485900 h 2413000"/>
                <a:gd name="connsiteX6" fmla="*/ 1028700 w 2324100"/>
                <a:gd name="connsiteY6" fmla="*/ 1727200 h 2413000"/>
                <a:gd name="connsiteX7" fmla="*/ 762000 w 2324100"/>
                <a:gd name="connsiteY7" fmla="*/ 2032000 h 2413000"/>
                <a:gd name="connsiteX8" fmla="*/ 508000 w 2324100"/>
                <a:gd name="connsiteY8" fmla="*/ 2133600 h 2413000"/>
                <a:gd name="connsiteX9" fmla="*/ 152400 w 2324100"/>
                <a:gd name="connsiteY9" fmla="*/ 2032000 h 2413000"/>
                <a:gd name="connsiteX10" fmla="*/ 25400 w 2324100"/>
                <a:gd name="connsiteY10" fmla="*/ 2247900 h 2413000"/>
                <a:gd name="connsiteX11" fmla="*/ 0 w 2324100"/>
                <a:gd name="connsiteY11" fmla="*/ 2413000 h 241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24100" h="2413000">
                  <a:moveTo>
                    <a:pt x="2324100" y="0"/>
                  </a:moveTo>
                  <a:cubicBezTo>
                    <a:pt x="2293408" y="256116"/>
                    <a:pt x="2262717" y="512233"/>
                    <a:pt x="2209800" y="711200"/>
                  </a:cubicBezTo>
                  <a:cubicBezTo>
                    <a:pt x="2156883" y="910167"/>
                    <a:pt x="2091267" y="1073150"/>
                    <a:pt x="2006600" y="1193800"/>
                  </a:cubicBezTo>
                  <a:cubicBezTo>
                    <a:pt x="1921933" y="1314450"/>
                    <a:pt x="1797050" y="1394883"/>
                    <a:pt x="1701800" y="1435100"/>
                  </a:cubicBezTo>
                  <a:cubicBezTo>
                    <a:pt x="1606550" y="1475317"/>
                    <a:pt x="1517650" y="1426633"/>
                    <a:pt x="1435100" y="1435100"/>
                  </a:cubicBezTo>
                  <a:cubicBezTo>
                    <a:pt x="1352550" y="1443567"/>
                    <a:pt x="1274233" y="1437217"/>
                    <a:pt x="1206500" y="1485900"/>
                  </a:cubicBezTo>
                  <a:cubicBezTo>
                    <a:pt x="1138767" y="1534583"/>
                    <a:pt x="1102783" y="1636183"/>
                    <a:pt x="1028700" y="1727200"/>
                  </a:cubicBezTo>
                  <a:cubicBezTo>
                    <a:pt x="954617" y="1818217"/>
                    <a:pt x="848783" y="1964267"/>
                    <a:pt x="762000" y="2032000"/>
                  </a:cubicBezTo>
                  <a:cubicBezTo>
                    <a:pt x="675217" y="2099733"/>
                    <a:pt x="609600" y="2133600"/>
                    <a:pt x="508000" y="2133600"/>
                  </a:cubicBezTo>
                  <a:cubicBezTo>
                    <a:pt x="406400" y="2133600"/>
                    <a:pt x="232833" y="2012950"/>
                    <a:pt x="152400" y="2032000"/>
                  </a:cubicBezTo>
                  <a:cubicBezTo>
                    <a:pt x="71967" y="2051050"/>
                    <a:pt x="50800" y="2184400"/>
                    <a:pt x="25400" y="2247900"/>
                  </a:cubicBezTo>
                  <a:cubicBezTo>
                    <a:pt x="0" y="2311400"/>
                    <a:pt x="0" y="2413000"/>
                    <a:pt x="0" y="2413000"/>
                  </a:cubicBezTo>
                </a:path>
              </a:pathLst>
            </a:custGeom>
            <a:ln w="38100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>
                <a:latin typeface="Helvetica"/>
                <a:cs typeface="Helvetica"/>
              </a:endParaRPr>
            </a:p>
          </p:txBody>
        </p:sp>
        <p:sp>
          <p:nvSpPr>
            <p:cNvPr id="17" name="Forma libre 16"/>
            <p:cNvSpPr/>
            <p:nvPr/>
          </p:nvSpPr>
          <p:spPr>
            <a:xfrm>
              <a:off x="3061158" y="4648200"/>
              <a:ext cx="240842" cy="1282700"/>
            </a:xfrm>
            <a:custGeom>
              <a:avLst/>
              <a:gdLst>
                <a:gd name="connsiteX0" fmla="*/ 24942 w 240842"/>
                <a:gd name="connsiteY0" fmla="*/ 0 h 1282700"/>
                <a:gd name="connsiteX1" fmla="*/ 12242 w 240842"/>
                <a:gd name="connsiteY1" fmla="*/ 266700 h 1282700"/>
                <a:gd name="connsiteX2" fmla="*/ 177342 w 240842"/>
                <a:gd name="connsiteY2" fmla="*/ 800100 h 1282700"/>
                <a:gd name="connsiteX3" fmla="*/ 215442 w 240842"/>
                <a:gd name="connsiteY3" fmla="*/ 1130300 h 1282700"/>
                <a:gd name="connsiteX4" fmla="*/ 240842 w 240842"/>
                <a:gd name="connsiteY4" fmla="*/ 1282700 h 128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842" h="1282700">
                  <a:moveTo>
                    <a:pt x="24942" y="0"/>
                  </a:moveTo>
                  <a:cubicBezTo>
                    <a:pt x="5892" y="66675"/>
                    <a:pt x="-13158" y="133350"/>
                    <a:pt x="12242" y="266700"/>
                  </a:cubicBezTo>
                  <a:cubicBezTo>
                    <a:pt x="37642" y="400050"/>
                    <a:pt x="143475" y="656167"/>
                    <a:pt x="177342" y="800100"/>
                  </a:cubicBezTo>
                  <a:cubicBezTo>
                    <a:pt x="211209" y="944033"/>
                    <a:pt x="204859" y="1049867"/>
                    <a:pt x="215442" y="1130300"/>
                  </a:cubicBezTo>
                  <a:cubicBezTo>
                    <a:pt x="226025" y="1210733"/>
                    <a:pt x="240842" y="1282700"/>
                    <a:pt x="240842" y="1282700"/>
                  </a:cubicBezTo>
                </a:path>
              </a:pathLst>
            </a:custGeom>
            <a:ln w="38100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>
                <a:latin typeface="Helvetica"/>
                <a:cs typeface="Helvetica"/>
              </a:endParaRPr>
            </a:p>
          </p:txBody>
        </p:sp>
        <p:sp>
          <p:nvSpPr>
            <p:cNvPr id="18" name="Forma libre 17"/>
            <p:cNvSpPr/>
            <p:nvPr/>
          </p:nvSpPr>
          <p:spPr>
            <a:xfrm>
              <a:off x="1195096" y="3886200"/>
              <a:ext cx="1865604" cy="2590800"/>
            </a:xfrm>
            <a:custGeom>
              <a:avLst/>
              <a:gdLst>
                <a:gd name="connsiteX0" fmla="*/ 1865604 w 1865604"/>
                <a:gd name="connsiteY0" fmla="*/ 2590800 h 2590800"/>
                <a:gd name="connsiteX1" fmla="*/ 963904 w 1865604"/>
                <a:gd name="connsiteY1" fmla="*/ 2133600 h 2590800"/>
                <a:gd name="connsiteX2" fmla="*/ 430504 w 1865604"/>
                <a:gd name="connsiteY2" fmla="*/ 1498600 h 2590800"/>
                <a:gd name="connsiteX3" fmla="*/ 36804 w 1865604"/>
                <a:gd name="connsiteY3" fmla="*/ 660400 h 2590800"/>
                <a:gd name="connsiteX4" fmla="*/ 24104 w 1865604"/>
                <a:gd name="connsiteY4" fmla="*/ 177800 h 2590800"/>
                <a:gd name="connsiteX5" fmla="*/ 100304 w 1865604"/>
                <a:gd name="connsiteY5" fmla="*/ 0 h 259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5604" h="2590800">
                  <a:moveTo>
                    <a:pt x="1865604" y="2590800"/>
                  </a:moveTo>
                  <a:cubicBezTo>
                    <a:pt x="1534345" y="2453216"/>
                    <a:pt x="1203087" y="2315633"/>
                    <a:pt x="963904" y="2133600"/>
                  </a:cubicBezTo>
                  <a:cubicBezTo>
                    <a:pt x="724721" y="1951567"/>
                    <a:pt x="585021" y="1744133"/>
                    <a:pt x="430504" y="1498600"/>
                  </a:cubicBezTo>
                  <a:cubicBezTo>
                    <a:pt x="275987" y="1253067"/>
                    <a:pt x="104537" y="880533"/>
                    <a:pt x="36804" y="660400"/>
                  </a:cubicBezTo>
                  <a:cubicBezTo>
                    <a:pt x="-30929" y="440267"/>
                    <a:pt x="13521" y="287867"/>
                    <a:pt x="24104" y="177800"/>
                  </a:cubicBezTo>
                  <a:cubicBezTo>
                    <a:pt x="34687" y="67733"/>
                    <a:pt x="100304" y="0"/>
                    <a:pt x="100304" y="0"/>
                  </a:cubicBezTo>
                </a:path>
              </a:pathLst>
            </a:custGeom>
            <a:ln w="38100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>
                <a:latin typeface="Helvetica"/>
                <a:cs typeface="Helvetica"/>
              </a:endParaRPr>
            </a:p>
          </p:txBody>
        </p:sp>
        <p:sp>
          <p:nvSpPr>
            <p:cNvPr id="20" name="Forma libre 19"/>
            <p:cNvSpPr/>
            <p:nvPr/>
          </p:nvSpPr>
          <p:spPr>
            <a:xfrm>
              <a:off x="5524500" y="1524000"/>
              <a:ext cx="774700" cy="1155700"/>
            </a:xfrm>
            <a:custGeom>
              <a:avLst/>
              <a:gdLst>
                <a:gd name="connsiteX0" fmla="*/ 774700 w 774700"/>
                <a:gd name="connsiteY0" fmla="*/ 0 h 1155700"/>
                <a:gd name="connsiteX1" fmla="*/ 660400 w 774700"/>
                <a:gd name="connsiteY1" fmla="*/ 482600 h 1155700"/>
                <a:gd name="connsiteX2" fmla="*/ 457200 w 774700"/>
                <a:gd name="connsiteY2" fmla="*/ 901700 h 1155700"/>
                <a:gd name="connsiteX3" fmla="*/ 0 w 774700"/>
                <a:gd name="connsiteY3" fmla="*/ 115570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4700" h="1155700">
                  <a:moveTo>
                    <a:pt x="774700" y="0"/>
                  </a:moveTo>
                  <a:cubicBezTo>
                    <a:pt x="744008" y="166158"/>
                    <a:pt x="713317" y="332317"/>
                    <a:pt x="660400" y="482600"/>
                  </a:cubicBezTo>
                  <a:cubicBezTo>
                    <a:pt x="607483" y="632883"/>
                    <a:pt x="567267" y="789517"/>
                    <a:pt x="457200" y="901700"/>
                  </a:cubicBezTo>
                  <a:cubicBezTo>
                    <a:pt x="347133" y="1013883"/>
                    <a:pt x="0" y="1155700"/>
                    <a:pt x="0" y="1155700"/>
                  </a:cubicBezTo>
                </a:path>
              </a:pathLst>
            </a:custGeom>
            <a:ln w="38100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>
                <a:latin typeface="Helvetica"/>
                <a:cs typeface="Helvetica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6363412" y="3720042"/>
              <a:ext cx="2494192" cy="110799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i="0" dirty="0" err="1">
                  <a:solidFill>
                    <a:schemeClr val="bg1"/>
                  </a:solidFill>
                  <a:latin typeface="Helvetica"/>
                  <a:cs typeface="Helvetica"/>
                </a:rPr>
                <a:t>Fosas</a:t>
              </a:r>
              <a:r>
                <a:rPr lang="en-US" i="0" dirty="0">
                  <a:solidFill>
                    <a:schemeClr val="bg1"/>
                  </a:solidFill>
                  <a:latin typeface="Helvetica"/>
                  <a:cs typeface="Helvetica"/>
                </a:rPr>
                <a:t> </a:t>
              </a:r>
              <a:r>
                <a:rPr lang="en-US" i="0" dirty="0" err="1">
                  <a:solidFill>
                    <a:schemeClr val="bg1"/>
                  </a:solidFill>
                  <a:latin typeface="Helvetica"/>
                  <a:cs typeface="Helvetica"/>
                </a:rPr>
                <a:t>oceánicas</a:t>
              </a:r>
              <a:endParaRPr lang="en-US" i="0" dirty="0">
                <a:solidFill>
                  <a:schemeClr val="bg1"/>
                </a:solidFill>
                <a:latin typeface="Helvetica"/>
                <a:cs typeface="Helvetica"/>
              </a:endParaRPr>
            </a:p>
            <a:p>
              <a:pPr algn="ctr">
                <a:defRPr/>
              </a:pPr>
              <a:r>
                <a:rPr lang="en-US" i="0" dirty="0">
                  <a:solidFill>
                    <a:srgbClr val="FF0000"/>
                  </a:solidFill>
                  <a:latin typeface="Helvetica"/>
                  <a:cs typeface="Helvetica"/>
                </a:rPr>
                <a:t>y Arcos de Isla</a:t>
              </a:r>
            </a:p>
            <a:p>
              <a:pPr algn="ctr">
                <a:defRPr/>
              </a:pPr>
              <a:r>
                <a:rPr lang="en-US" sz="1800" dirty="0">
                  <a:solidFill>
                    <a:srgbClr val="FF0000"/>
                  </a:solidFill>
                  <a:latin typeface="Helvetica"/>
                  <a:cs typeface="Helvetica"/>
                </a:rPr>
                <a:t>Island Arcs</a:t>
              </a: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1981200" y="1536700"/>
              <a:ext cx="2832100" cy="70788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i="0" dirty="0" err="1">
                  <a:latin typeface="Helvetica"/>
                  <a:cs typeface="Helvetica"/>
                </a:rPr>
                <a:t>Cuencas</a:t>
              </a:r>
              <a:r>
                <a:rPr lang="en-US" i="0" dirty="0">
                  <a:latin typeface="Helvetica"/>
                  <a:cs typeface="Helvetica"/>
                </a:rPr>
                <a:t> retro-</a:t>
              </a:r>
              <a:r>
                <a:rPr lang="en-US" i="0" dirty="0" err="1">
                  <a:latin typeface="Helvetica"/>
                  <a:cs typeface="Helvetica"/>
                </a:rPr>
                <a:t>arco</a:t>
              </a:r>
              <a:endParaRPr lang="en-US" i="0" dirty="0">
                <a:latin typeface="Helvetica"/>
                <a:cs typeface="Helvetica"/>
              </a:endParaRPr>
            </a:p>
            <a:p>
              <a:pPr algn="ctr">
                <a:defRPr/>
              </a:pPr>
              <a:r>
                <a:rPr lang="en-US" sz="1600" dirty="0">
                  <a:latin typeface="Helvetica"/>
                  <a:cs typeface="Helvetica"/>
                </a:rPr>
                <a:t>back-arc basins</a:t>
              </a:r>
            </a:p>
          </p:txBody>
        </p:sp>
        <p:cxnSp>
          <p:nvCxnSpPr>
            <p:cNvPr id="21" name="Conector recto de flecha 20"/>
            <p:cNvCxnSpPr/>
            <p:nvPr/>
          </p:nvCxnSpPr>
          <p:spPr>
            <a:xfrm flipH="1">
              <a:off x="2374900" y="2235200"/>
              <a:ext cx="444500" cy="2819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lecha derecha 23"/>
            <p:cNvSpPr/>
            <p:nvPr/>
          </p:nvSpPr>
          <p:spPr>
            <a:xfrm rot="13032574">
              <a:off x="6072829" y="2900230"/>
              <a:ext cx="722390" cy="360335"/>
            </a:xfrm>
            <a:prstGeom prst="rightArrow">
              <a:avLst>
                <a:gd name="adj1" fmla="val 24369"/>
                <a:gd name="adj2" fmla="val 13373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5" name="Flecha derecha 24"/>
            <p:cNvSpPr/>
            <p:nvPr/>
          </p:nvSpPr>
          <p:spPr>
            <a:xfrm rot="13032574">
              <a:off x="5846471" y="5440050"/>
              <a:ext cx="722390" cy="360335"/>
            </a:xfrm>
            <a:prstGeom prst="rightArrow">
              <a:avLst>
                <a:gd name="adj1" fmla="val 24369"/>
                <a:gd name="adj2" fmla="val 13373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6" name="Flecha derecha 25"/>
            <p:cNvSpPr/>
            <p:nvPr/>
          </p:nvSpPr>
          <p:spPr>
            <a:xfrm rot="13032574">
              <a:off x="3905027" y="4678644"/>
              <a:ext cx="722390" cy="360335"/>
            </a:xfrm>
            <a:prstGeom prst="rightArrow">
              <a:avLst>
                <a:gd name="adj1" fmla="val 24369"/>
                <a:gd name="adj2" fmla="val 13373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5" name="Estrella de 5 puntas 4"/>
            <p:cNvSpPr/>
            <p:nvPr/>
          </p:nvSpPr>
          <p:spPr>
            <a:xfrm>
              <a:off x="4758266" y="5575300"/>
              <a:ext cx="190500" cy="190500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4555068" y="5342469"/>
              <a:ext cx="7136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400">
                  <a:solidFill>
                    <a:srgbClr val="FFFFFF"/>
                  </a:solidFill>
                </a:rPr>
                <a:t>-11km</a:t>
              </a:r>
            </a:p>
          </p:txBody>
        </p:sp>
        <p:sp>
          <p:nvSpPr>
            <p:cNvPr id="23" name="Triángulo isósceles 22"/>
            <p:cNvSpPr/>
            <p:nvPr/>
          </p:nvSpPr>
          <p:spPr>
            <a:xfrm rot="18657869">
              <a:off x="5278965" y="5291666"/>
              <a:ext cx="110067" cy="131234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7" name="Triángulo isósceles 26"/>
            <p:cNvSpPr/>
            <p:nvPr/>
          </p:nvSpPr>
          <p:spPr>
            <a:xfrm rot="17714798">
              <a:off x="4364566" y="5609166"/>
              <a:ext cx="110067" cy="131234"/>
            </a:xfrm>
            <a:prstGeom prst="triangle">
              <a:avLst/>
            </a:prstGeom>
            <a:solidFill>
              <a:srgbClr val="BBE0E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8" name="Triángulo isósceles 27"/>
            <p:cNvSpPr/>
            <p:nvPr/>
          </p:nvSpPr>
          <p:spPr>
            <a:xfrm rot="16507141">
              <a:off x="5008033" y="4237566"/>
              <a:ext cx="110067" cy="131234"/>
            </a:xfrm>
            <a:prstGeom prst="triangle">
              <a:avLst/>
            </a:prstGeom>
            <a:solidFill>
              <a:srgbClr val="BBE0E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9" name="Triángulo isósceles 28"/>
            <p:cNvSpPr/>
            <p:nvPr/>
          </p:nvSpPr>
          <p:spPr>
            <a:xfrm rot="19387188">
              <a:off x="3920065" y="3992031"/>
              <a:ext cx="110067" cy="131234"/>
            </a:xfrm>
            <a:prstGeom prst="triangle">
              <a:avLst/>
            </a:prstGeom>
            <a:solidFill>
              <a:srgbClr val="BBE0E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2" name="Triángulo isósceles 31"/>
            <p:cNvSpPr/>
            <p:nvPr/>
          </p:nvSpPr>
          <p:spPr>
            <a:xfrm rot="15728658">
              <a:off x="3259665" y="5202766"/>
              <a:ext cx="110067" cy="131234"/>
            </a:xfrm>
            <a:prstGeom prst="triangle">
              <a:avLst/>
            </a:prstGeom>
            <a:solidFill>
              <a:srgbClr val="BBE0E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3" name="Triángulo isósceles 32"/>
            <p:cNvSpPr/>
            <p:nvPr/>
          </p:nvSpPr>
          <p:spPr>
            <a:xfrm rot="5400000">
              <a:off x="2908298" y="4732867"/>
              <a:ext cx="110067" cy="131234"/>
            </a:xfrm>
            <a:prstGeom prst="triangle">
              <a:avLst/>
            </a:prstGeom>
            <a:solidFill>
              <a:srgbClr val="BBE0E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4" name="Triángulo isósceles 33"/>
            <p:cNvSpPr/>
            <p:nvPr/>
          </p:nvSpPr>
          <p:spPr>
            <a:xfrm rot="179125">
              <a:off x="7069666" y="1900766"/>
              <a:ext cx="110067" cy="131234"/>
            </a:xfrm>
            <a:prstGeom prst="triangle">
              <a:avLst/>
            </a:prstGeom>
            <a:solidFill>
              <a:srgbClr val="BBE0E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5" name="Triángulo isósceles 34"/>
            <p:cNvSpPr/>
            <p:nvPr/>
          </p:nvSpPr>
          <p:spPr>
            <a:xfrm rot="18602993">
              <a:off x="5892799" y="2476499"/>
              <a:ext cx="110067" cy="131234"/>
            </a:xfrm>
            <a:prstGeom prst="triangle">
              <a:avLst/>
            </a:prstGeom>
            <a:solidFill>
              <a:srgbClr val="BBE0E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6" name="Triángulo isósceles 35"/>
            <p:cNvSpPr/>
            <p:nvPr/>
          </p:nvSpPr>
          <p:spPr>
            <a:xfrm rot="16709128">
              <a:off x="5245100" y="3073400"/>
              <a:ext cx="110067" cy="131234"/>
            </a:xfrm>
            <a:prstGeom prst="triangle">
              <a:avLst/>
            </a:prstGeom>
            <a:solidFill>
              <a:srgbClr val="BBE0E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2386477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Screen shot 2015-10-06 at 09.42.4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6"/>
          <a:stretch/>
        </p:blipFill>
        <p:spPr>
          <a:xfrm>
            <a:off x="-1728000" y="171113"/>
            <a:ext cx="12600000" cy="6515775"/>
          </a:xfrm>
          <a:prstGeom prst="rect">
            <a:avLst/>
          </a:prstGeom>
        </p:spPr>
      </p:pic>
      <p:sp>
        <p:nvSpPr>
          <p:cNvPr id="3" name="Forma libre 2"/>
          <p:cNvSpPr/>
          <p:nvPr/>
        </p:nvSpPr>
        <p:spPr>
          <a:xfrm>
            <a:off x="1270035" y="1390101"/>
            <a:ext cx="2467045" cy="2150502"/>
          </a:xfrm>
          <a:custGeom>
            <a:avLst/>
            <a:gdLst>
              <a:gd name="connsiteX0" fmla="*/ 200005 w 2467045"/>
              <a:gd name="connsiteY0" fmla="*/ 0 h 2150502"/>
              <a:gd name="connsiteX1" fmla="*/ 0 w 2467045"/>
              <a:gd name="connsiteY1" fmla="*/ 480035 h 2150502"/>
              <a:gd name="connsiteX2" fmla="*/ 0 w 2467045"/>
              <a:gd name="connsiteY2" fmla="*/ 1080079 h 2150502"/>
              <a:gd name="connsiteX3" fmla="*/ 200005 w 2467045"/>
              <a:gd name="connsiteY3" fmla="*/ 1660121 h 2150502"/>
              <a:gd name="connsiteX4" fmla="*/ 430011 w 2467045"/>
              <a:gd name="connsiteY4" fmla="*/ 1900139 h 2150502"/>
              <a:gd name="connsiteX5" fmla="*/ 860023 w 2467045"/>
              <a:gd name="connsiteY5" fmla="*/ 2000146 h 2150502"/>
              <a:gd name="connsiteX6" fmla="*/ 1200033 w 2467045"/>
              <a:gd name="connsiteY6" fmla="*/ 2040149 h 2150502"/>
              <a:gd name="connsiteX7" fmla="*/ 1310036 w 2467045"/>
              <a:gd name="connsiteY7" fmla="*/ 2150157 h 2150502"/>
              <a:gd name="connsiteX8" fmla="*/ 1680046 w 2467045"/>
              <a:gd name="connsiteY8" fmla="*/ 2000146 h 2150502"/>
              <a:gd name="connsiteX9" fmla="*/ 2220060 w 2467045"/>
              <a:gd name="connsiteY9" fmla="*/ 1930141 h 2150502"/>
              <a:gd name="connsiteX10" fmla="*/ 2430066 w 2467045"/>
              <a:gd name="connsiteY10" fmla="*/ 1720126 h 2150502"/>
              <a:gd name="connsiteX11" fmla="*/ 2450067 w 2467045"/>
              <a:gd name="connsiteY11" fmla="*/ 1530112 h 2150502"/>
              <a:gd name="connsiteX12" fmla="*/ 2250061 w 2467045"/>
              <a:gd name="connsiteY12" fmla="*/ 1360100 h 2150502"/>
              <a:gd name="connsiteX13" fmla="*/ 1910052 w 2467045"/>
              <a:gd name="connsiteY13" fmla="*/ 1300095 h 2150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67045" h="2150502">
                <a:moveTo>
                  <a:pt x="200005" y="0"/>
                </a:moveTo>
                <a:cubicBezTo>
                  <a:pt x="116669" y="150011"/>
                  <a:pt x="33334" y="300022"/>
                  <a:pt x="0" y="480035"/>
                </a:cubicBezTo>
                <a:cubicBezTo>
                  <a:pt x="-33334" y="660048"/>
                  <a:pt x="-33334" y="883398"/>
                  <a:pt x="0" y="1080079"/>
                </a:cubicBezTo>
                <a:cubicBezTo>
                  <a:pt x="33334" y="1276760"/>
                  <a:pt x="128337" y="1523444"/>
                  <a:pt x="200005" y="1660121"/>
                </a:cubicBezTo>
                <a:cubicBezTo>
                  <a:pt x="271673" y="1796798"/>
                  <a:pt x="320008" y="1843468"/>
                  <a:pt x="430011" y="1900139"/>
                </a:cubicBezTo>
                <a:cubicBezTo>
                  <a:pt x="540014" y="1956810"/>
                  <a:pt x="731686" y="1976811"/>
                  <a:pt x="860023" y="2000146"/>
                </a:cubicBezTo>
                <a:cubicBezTo>
                  <a:pt x="988360" y="2023481"/>
                  <a:pt x="1125031" y="2015147"/>
                  <a:pt x="1200033" y="2040149"/>
                </a:cubicBezTo>
                <a:cubicBezTo>
                  <a:pt x="1275035" y="2065151"/>
                  <a:pt x="1230034" y="2156824"/>
                  <a:pt x="1310036" y="2150157"/>
                </a:cubicBezTo>
                <a:cubicBezTo>
                  <a:pt x="1390038" y="2143490"/>
                  <a:pt x="1528375" y="2036815"/>
                  <a:pt x="1680046" y="2000146"/>
                </a:cubicBezTo>
                <a:cubicBezTo>
                  <a:pt x="1831717" y="1963477"/>
                  <a:pt x="2095057" y="1976811"/>
                  <a:pt x="2220060" y="1930141"/>
                </a:cubicBezTo>
                <a:cubicBezTo>
                  <a:pt x="2345063" y="1883471"/>
                  <a:pt x="2391732" y="1786797"/>
                  <a:pt x="2430066" y="1720126"/>
                </a:cubicBezTo>
                <a:cubicBezTo>
                  <a:pt x="2468400" y="1653455"/>
                  <a:pt x="2480068" y="1590116"/>
                  <a:pt x="2450067" y="1530112"/>
                </a:cubicBezTo>
                <a:cubicBezTo>
                  <a:pt x="2420066" y="1470108"/>
                  <a:pt x="2340063" y="1398436"/>
                  <a:pt x="2250061" y="1360100"/>
                </a:cubicBezTo>
                <a:cubicBezTo>
                  <a:pt x="2160059" y="1321764"/>
                  <a:pt x="1910052" y="1300095"/>
                  <a:pt x="1910052" y="1300095"/>
                </a:cubicBezTo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Forma libre 5"/>
          <p:cNvSpPr/>
          <p:nvPr/>
        </p:nvSpPr>
        <p:spPr>
          <a:xfrm>
            <a:off x="3710101" y="120009"/>
            <a:ext cx="1700704" cy="2320169"/>
          </a:xfrm>
          <a:custGeom>
            <a:avLst/>
            <a:gdLst>
              <a:gd name="connsiteX0" fmla="*/ 1340037 w 1700704"/>
              <a:gd name="connsiteY0" fmla="*/ 0 h 2320169"/>
              <a:gd name="connsiteX1" fmla="*/ 1370038 w 1700704"/>
              <a:gd name="connsiteY1" fmla="*/ 490035 h 2320169"/>
              <a:gd name="connsiteX2" fmla="*/ 1390038 w 1700704"/>
              <a:gd name="connsiteY2" fmla="*/ 640046 h 2320169"/>
              <a:gd name="connsiteX3" fmla="*/ 1610044 w 1700704"/>
              <a:gd name="connsiteY3" fmla="*/ 810059 h 2320169"/>
              <a:gd name="connsiteX4" fmla="*/ 1700047 w 1700704"/>
              <a:gd name="connsiteY4" fmla="*/ 1080078 h 2320169"/>
              <a:gd name="connsiteX5" fmla="*/ 1570043 w 1700704"/>
              <a:gd name="connsiteY5" fmla="*/ 1400102 h 2320169"/>
              <a:gd name="connsiteX6" fmla="*/ 1120031 w 1700704"/>
              <a:gd name="connsiteY6" fmla="*/ 1550113 h 2320169"/>
              <a:gd name="connsiteX7" fmla="*/ 820023 w 1700704"/>
              <a:gd name="connsiteY7" fmla="*/ 1500109 h 2320169"/>
              <a:gd name="connsiteX8" fmla="*/ 740021 w 1700704"/>
              <a:gd name="connsiteY8" fmla="*/ 1680122 h 2320169"/>
              <a:gd name="connsiteX9" fmla="*/ 540015 w 1700704"/>
              <a:gd name="connsiteY9" fmla="*/ 1800131 h 2320169"/>
              <a:gd name="connsiteX10" fmla="*/ 360010 w 1700704"/>
              <a:gd name="connsiteY10" fmla="*/ 1730126 h 2320169"/>
              <a:gd name="connsiteX11" fmla="*/ 250007 w 1700704"/>
              <a:gd name="connsiteY11" fmla="*/ 1910139 h 2320169"/>
              <a:gd name="connsiteX12" fmla="*/ 50002 w 1700704"/>
              <a:gd name="connsiteY12" fmla="*/ 2170158 h 2320169"/>
              <a:gd name="connsiteX13" fmla="*/ 0 w 1700704"/>
              <a:gd name="connsiteY13" fmla="*/ 2320169 h 232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00704" h="2320169">
                <a:moveTo>
                  <a:pt x="1340037" y="0"/>
                </a:moveTo>
                <a:cubicBezTo>
                  <a:pt x="1350871" y="191680"/>
                  <a:pt x="1361705" y="383361"/>
                  <a:pt x="1370038" y="490035"/>
                </a:cubicBezTo>
                <a:cubicBezTo>
                  <a:pt x="1378371" y="596709"/>
                  <a:pt x="1350037" y="586709"/>
                  <a:pt x="1390038" y="640046"/>
                </a:cubicBezTo>
                <a:cubicBezTo>
                  <a:pt x="1430039" y="693383"/>
                  <a:pt x="1558376" y="736720"/>
                  <a:pt x="1610044" y="810059"/>
                </a:cubicBezTo>
                <a:cubicBezTo>
                  <a:pt x="1661712" y="883398"/>
                  <a:pt x="1706714" y="981738"/>
                  <a:pt x="1700047" y="1080078"/>
                </a:cubicBezTo>
                <a:cubicBezTo>
                  <a:pt x="1693380" y="1178419"/>
                  <a:pt x="1666712" y="1321763"/>
                  <a:pt x="1570043" y="1400102"/>
                </a:cubicBezTo>
                <a:cubicBezTo>
                  <a:pt x="1473374" y="1478441"/>
                  <a:pt x="1245034" y="1533445"/>
                  <a:pt x="1120031" y="1550113"/>
                </a:cubicBezTo>
                <a:cubicBezTo>
                  <a:pt x="995028" y="1566781"/>
                  <a:pt x="883358" y="1478441"/>
                  <a:pt x="820023" y="1500109"/>
                </a:cubicBezTo>
                <a:cubicBezTo>
                  <a:pt x="756688" y="1521777"/>
                  <a:pt x="786689" y="1630118"/>
                  <a:pt x="740021" y="1680122"/>
                </a:cubicBezTo>
                <a:cubicBezTo>
                  <a:pt x="693353" y="1730126"/>
                  <a:pt x="603350" y="1791797"/>
                  <a:pt x="540015" y="1800131"/>
                </a:cubicBezTo>
                <a:cubicBezTo>
                  <a:pt x="476680" y="1808465"/>
                  <a:pt x="408345" y="1711791"/>
                  <a:pt x="360010" y="1730126"/>
                </a:cubicBezTo>
                <a:cubicBezTo>
                  <a:pt x="311675" y="1748461"/>
                  <a:pt x="301675" y="1836800"/>
                  <a:pt x="250007" y="1910139"/>
                </a:cubicBezTo>
                <a:cubicBezTo>
                  <a:pt x="198339" y="1983478"/>
                  <a:pt x="91670" y="2101820"/>
                  <a:pt x="50002" y="2170158"/>
                </a:cubicBezTo>
                <a:cubicBezTo>
                  <a:pt x="8334" y="2238496"/>
                  <a:pt x="0" y="2320169"/>
                  <a:pt x="0" y="2320169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Forma libre 6"/>
          <p:cNvSpPr/>
          <p:nvPr/>
        </p:nvSpPr>
        <p:spPr>
          <a:xfrm>
            <a:off x="3190067" y="150011"/>
            <a:ext cx="1210053" cy="2210161"/>
          </a:xfrm>
          <a:custGeom>
            <a:avLst/>
            <a:gdLst>
              <a:gd name="connsiteX0" fmla="*/ 1210053 w 1210053"/>
              <a:gd name="connsiteY0" fmla="*/ 0 h 2210161"/>
              <a:gd name="connsiteX1" fmla="*/ 780042 w 1210053"/>
              <a:gd name="connsiteY1" fmla="*/ 340025 h 2210161"/>
              <a:gd name="connsiteX2" fmla="*/ 430032 w 1210053"/>
              <a:gd name="connsiteY2" fmla="*/ 470034 h 2210161"/>
              <a:gd name="connsiteX3" fmla="*/ 270028 w 1210053"/>
              <a:gd name="connsiteY3" fmla="*/ 460033 h 2210161"/>
              <a:gd name="connsiteX4" fmla="*/ 160025 w 1210053"/>
              <a:gd name="connsiteY4" fmla="*/ 570041 h 2210161"/>
              <a:gd name="connsiteX5" fmla="*/ 140024 w 1210053"/>
              <a:gd name="connsiteY5" fmla="*/ 760055 h 2210161"/>
              <a:gd name="connsiteX6" fmla="*/ 20 w 1210053"/>
              <a:gd name="connsiteY6" fmla="*/ 1000073 h 2210161"/>
              <a:gd name="connsiteX7" fmla="*/ 130024 w 1210053"/>
              <a:gd name="connsiteY7" fmla="*/ 1040076 h 2210161"/>
              <a:gd name="connsiteX8" fmla="*/ 200026 w 1210053"/>
              <a:gd name="connsiteY8" fmla="*/ 1240090 h 2210161"/>
              <a:gd name="connsiteX9" fmla="*/ 220026 w 1210053"/>
              <a:gd name="connsiteY9" fmla="*/ 1590116 h 2210161"/>
              <a:gd name="connsiteX10" fmla="*/ 170025 w 1210053"/>
              <a:gd name="connsiteY10" fmla="*/ 1810132 h 2210161"/>
              <a:gd name="connsiteX11" fmla="*/ 270028 w 1210053"/>
              <a:gd name="connsiteY11" fmla="*/ 2010146 h 2210161"/>
              <a:gd name="connsiteX12" fmla="*/ 250027 w 1210053"/>
              <a:gd name="connsiteY12" fmla="*/ 2210161 h 221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0053" h="2210161">
                <a:moveTo>
                  <a:pt x="1210053" y="0"/>
                </a:moveTo>
                <a:cubicBezTo>
                  <a:pt x="1060049" y="130843"/>
                  <a:pt x="910045" y="261686"/>
                  <a:pt x="780042" y="340025"/>
                </a:cubicBezTo>
                <a:cubicBezTo>
                  <a:pt x="650039" y="418364"/>
                  <a:pt x="515034" y="450033"/>
                  <a:pt x="430032" y="470034"/>
                </a:cubicBezTo>
                <a:cubicBezTo>
                  <a:pt x="345030" y="490035"/>
                  <a:pt x="315029" y="443365"/>
                  <a:pt x="270028" y="460033"/>
                </a:cubicBezTo>
                <a:cubicBezTo>
                  <a:pt x="225027" y="476701"/>
                  <a:pt x="181692" y="520037"/>
                  <a:pt x="160025" y="570041"/>
                </a:cubicBezTo>
                <a:cubicBezTo>
                  <a:pt x="138358" y="620045"/>
                  <a:pt x="166691" y="688383"/>
                  <a:pt x="140024" y="760055"/>
                </a:cubicBezTo>
                <a:cubicBezTo>
                  <a:pt x="113357" y="831727"/>
                  <a:pt x="1687" y="953403"/>
                  <a:pt x="20" y="1000073"/>
                </a:cubicBezTo>
                <a:cubicBezTo>
                  <a:pt x="-1647" y="1046743"/>
                  <a:pt x="96690" y="1000073"/>
                  <a:pt x="130024" y="1040076"/>
                </a:cubicBezTo>
                <a:cubicBezTo>
                  <a:pt x="163358" y="1080079"/>
                  <a:pt x="185026" y="1148417"/>
                  <a:pt x="200026" y="1240090"/>
                </a:cubicBezTo>
                <a:cubicBezTo>
                  <a:pt x="215026" y="1331763"/>
                  <a:pt x="225026" y="1495109"/>
                  <a:pt x="220026" y="1590116"/>
                </a:cubicBezTo>
                <a:cubicBezTo>
                  <a:pt x="215026" y="1685123"/>
                  <a:pt x="161691" y="1740127"/>
                  <a:pt x="170025" y="1810132"/>
                </a:cubicBezTo>
                <a:cubicBezTo>
                  <a:pt x="178359" y="1880137"/>
                  <a:pt x="256694" y="1943475"/>
                  <a:pt x="270028" y="2010146"/>
                </a:cubicBezTo>
                <a:cubicBezTo>
                  <a:pt x="283362" y="2076818"/>
                  <a:pt x="250027" y="2210161"/>
                  <a:pt x="250027" y="2210161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Forma libre 7"/>
          <p:cNvSpPr/>
          <p:nvPr/>
        </p:nvSpPr>
        <p:spPr>
          <a:xfrm>
            <a:off x="6130168" y="3760274"/>
            <a:ext cx="1620044" cy="2730199"/>
          </a:xfrm>
          <a:custGeom>
            <a:avLst/>
            <a:gdLst>
              <a:gd name="connsiteX0" fmla="*/ 0 w 1620044"/>
              <a:gd name="connsiteY0" fmla="*/ 2730199 h 2730199"/>
              <a:gd name="connsiteX1" fmla="*/ 640017 w 1620044"/>
              <a:gd name="connsiteY1" fmla="*/ 2320169 h 2730199"/>
              <a:gd name="connsiteX2" fmla="*/ 1190032 w 1620044"/>
              <a:gd name="connsiteY2" fmla="*/ 1690123 h 2730199"/>
              <a:gd name="connsiteX3" fmla="*/ 1540042 w 1620044"/>
              <a:gd name="connsiteY3" fmla="*/ 1190087 h 2730199"/>
              <a:gd name="connsiteX4" fmla="*/ 1620044 w 1620044"/>
              <a:gd name="connsiteY4" fmla="*/ 970071 h 2730199"/>
              <a:gd name="connsiteX5" fmla="*/ 1540042 w 1620044"/>
              <a:gd name="connsiteY5" fmla="*/ 870064 h 2730199"/>
              <a:gd name="connsiteX6" fmla="*/ 1320036 w 1620044"/>
              <a:gd name="connsiteY6" fmla="*/ 700051 h 2730199"/>
              <a:gd name="connsiteX7" fmla="*/ 1130030 w 1620044"/>
              <a:gd name="connsiteY7" fmla="*/ 560041 h 2730199"/>
              <a:gd name="connsiteX8" fmla="*/ 980026 w 1620044"/>
              <a:gd name="connsiteY8" fmla="*/ 570042 h 2730199"/>
              <a:gd name="connsiteX9" fmla="*/ 590016 w 1620044"/>
              <a:gd name="connsiteY9" fmla="*/ 80006 h 2730199"/>
              <a:gd name="connsiteX10" fmla="*/ 210005 w 1620044"/>
              <a:gd name="connsiteY10" fmla="*/ 170013 h 2730199"/>
              <a:gd name="connsiteX11" fmla="*/ 90002 w 1620044"/>
              <a:gd name="connsiteY11" fmla="*/ 0 h 2730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20044" h="2730199">
                <a:moveTo>
                  <a:pt x="0" y="2730199"/>
                </a:moveTo>
                <a:cubicBezTo>
                  <a:pt x="220839" y="2611857"/>
                  <a:pt x="441678" y="2493515"/>
                  <a:pt x="640017" y="2320169"/>
                </a:cubicBezTo>
                <a:cubicBezTo>
                  <a:pt x="838356" y="2146823"/>
                  <a:pt x="1040028" y="1878470"/>
                  <a:pt x="1190032" y="1690123"/>
                </a:cubicBezTo>
                <a:cubicBezTo>
                  <a:pt x="1340036" y="1501776"/>
                  <a:pt x="1468373" y="1310096"/>
                  <a:pt x="1540042" y="1190087"/>
                </a:cubicBezTo>
                <a:cubicBezTo>
                  <a:pt x="1611711" y="1070078"/>
                  <a:pt x="1620044" y="1023408"/>
                  <a:pt x="1620044" y="970071"/>
                </a:cubicBezTo>
                <a:cubicBezTo>
                  <a:pt x="1620044" y="916734"/>
                  <a:pt x="1590043" y="915067"/>
                  <a:pt x="1540042" y="870064"/>
                </a:cubicBezTo>
                <a:cubicBezTo>
                  <a:pt x="1490041" y="825061"/>
                  <a:pt x="1388371" y="751721"/>
                  <a:pt x="1320036" y="700051"/>
                </a:cubicBezTo>
                <a:cubicBezTo>
                  <a:pt x="1251701" y="648380"/>
                  <a:pt x="1186698" y="581709"/>
                  <a:pt x="1130030" y="560041"/>
                </a:cubicBezTo>
                <a:cubicBezTo>
                  <a:pt x="1073362" y="538373"/>
                  <a:pt x="1070028" y="650048"/>
                  <a:pt x="980026" y="570042"/>
                </a:cubicBezTo>
                <a:cubicBezTo>
                  <a:pt x="890024" y="490036"/>
                  <a:pt x="718353" y="146677"/>
                  <a:pt x="590016" y="80006"/>
                </a:cubicBezTo>
                <a:cubicBezTo>
                  <a:pt x="461679" y="13334"/>
                  <a:pt x="293341" y="183347"/>
                  <a:pt x="210005" y="170013"/>
                </a:cubicBezTo>
                <a:cubicBezTo>
                  <a:pt x="126669" y="156679"/>
                  <a:pt x="108335" y="78339"/>
                  <a:pt x="90002" y="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Forma libre 8"/>
          <p:cNvSpPr/>
          <p:nvPr/>
        </p:nvSpPr>
        <p:spPr>
          <a:xfrm>
            <a:off x="5070139" y="3373221"/>
            <a:ext cx="2140058" cy="1867967"/>
          </a:xfrm>
          <a:custGeom>
            <a:avLst/>
            <a:gdLst>
              <a:gd name="connsiteX0" fmla="*/ 2140058 w 2140058"/>
              <a:gd name="connsiteY0" fmla="*/ 1667146 h 1867967"/>
              <a:gd name="connsiteX1" fmla="*/ 1700046 w 2140058"/>
              <a:gd name="connsiteY1" fmla="*/ 1867161 h 1867967"/>
              <a:gd name="connsiteX2" fmla="*/ 1480040 w 2140058"/>
              <a:gd name="connsiteY2" fmla="*/ 1717150 h 1867967"/>
              <a:gd name="connsiteX3" fmla="*/ 1510041 w 2140058"/>
              <a:gd name="connsiteY3" fmla="*/ 1257117 h 1867967"/>
              <a:gd name="connsiteX4" fmla="*/ 1480040 w 2140058"/>
              <a:gd name="connsiteY4" fmla="*/ 707076 h 1867967"/>
              <a:gd name="connsiteX5" fmla="*/ 1320036 w 2140058"/>
              <a:gd name="connsiteY5" fmla="*/ 707076 h 1867967"/>
              <a:gd name="connsiteX6" fmla="*/ 1100030 w 2140058"/>
              <a:gd name="connsiteY6" fmla="*/ 657073 h 1867967"/>
              <a:gd name="connsiteX7" fmla="*/ 720019 w 2140058"/>
              <a:gd name="connsiteY7" fmla="*/ 237042 h 1867967"/>
              <a:gd name="connsiteX8" fmla="*/ 550015 w 2140058"/>
              <a:gd name="connsiteY8" fmla="*/ 27027 h 1867967"/>
              <a:gd name="connsiteX9" fmla="*/ 420011 w 2140058"/>
              <a:gd name="connsiteY9" fmla="*/ 7025 h 1867967"/>
              <a:gd name="connsiteX10" fmla="*/ 170004 w 2140058"/>
              <a:gd name="connsiteY10" fmla="*/ 67030 h 1867967"/>
              <a:gd name="connsiteX11" fmla="*/ 0 w 2140058"/>
              <a:gd name="connsiteY11" fmla="*/ 27027 h 186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0058" h="1867967">
                <a:moveTo>
                  <a:pt x="2140058" y="1667146"/>
                </a:moveTo>
                <a:cubicBezTo>
                  <a:pt x="1975053" y="1762986"/>
                  <a:pt x="1810049" y="1858827"/>
                  <a:pt x="1700046" y="1867161"/>
                </a:cubicBezTo>
                <a:cubicBezTo>
                  <a:pt x="1590043" y="1875495"/>
                  <a:pt x="1511708" y="1818824"/>
                  <a:pt x="1480040" y="1717150"/>
                </a:cubicBezTo>
                <a:cubicBezTo>
                  <a:pt x="1448372" y="1615476"/>
                  <a:pt x="1510041" y="1425463"/>
                  <a:pt x="1510041" y="1257117"/>
                </a:cubicBezTo>
                <a:cubicBezTo>
                  <a:pt x="1510041" y="1088771"/>
                  <a:pt x="1511707" y="798749"/>
                  <a:pt x="1480040" y="707076"/>
                </a:cubicBezTo>
                <a:cubicBezTo>
                  <a:pt x="1448372" y="615402"/>
                  <a:pt x="1383371" y="715410"/>
                  <a:pt x="1320036" y="707076"/>
                </a:cubicBezTo>
                <a:cubicBezTo>
                  <a:pt x="1256701" y="698742"/>
                  <a:pt x="1200033" y="735412"/>
                  <a:pt x="1100030" y="657073"/>
                </a:cubicBezTo>
                <a:cubicBezTo>
                  <a:pt x="1000027" y="578734"/>
                  <a:pt x="811688" y="342050"/>
                  <a:pt x="720019" y="237042"/>
                </a:cubicBezTo>
                <a:cubicBezTo>
                  <a:pt x="628350" y="132034"/>
                  <a:pt x="600016" y="65363"/>
                  <a:pt x="550015" y="27027"/>
                </a:cubicBezTo>
                <a:cubicBezTo>
                  <a:pt x="500014" y="-11309"/>
                  <a:pt x="483346" y="358"/>
                  <a:pt x="420011" y="7025"/>
                </a:cubicBezTo>
                <a:cubicBezTo>
                  <a:pt x="356676" y="13692"/>
                  <a:pt x="240006" y="63696"/>
                  <a:pt x="170004" y="67030"/>
                </a:cubicBezTo>
                <a:cubicBezTo>
                  <a:pt x="100002" y="70364"/>
                  <a:pt x="0" y="27027"/>
                  <a:pt x="0" y="27027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Forma libre 1"/>
          <p:cNvSpPr/>
          <p:nvPr/>
        </p:nvSpPr>
        <p:spPr>
          <a:xfrm>
            <a:off x="1435059" y="533400"/>
            <a:ext cx="2131146" cy="2699555"/>
          </a:xfrm>
          <a:custGeom>
            <a:avLst/>
            <a:gdLst>
              <a:gd name="connsiteX0" fmla="*/ 190541 w 2131146"/>
              <a:gd name="connsiteY0" fmla="*/ 774700 h 2699555"/>
              <a:gd name="connsiteX1" fmla="*/ 12741 w 2131146"/>
              <a:gd name="connsiteY1" fmla="*/ 1524000 h 2699555"/>
              <a:gd name="connsiteX2" fmla="*/ 50841 w 2131146"/>
              <a:gd name="connsiteY2" fmla="*/ 2070100 h 2699555"/>
              <a:gd name="connsiteX3" fmla="*/ 342941 w 2131146"/>
              <a:gd name="connsiteY3" fmla="*/ 2514600 h 2699555"/>
              <a:gd name="connsiteX4" fmla="*/ 1028741 w 2131146"/>
              <a:gd name="connsiteY4" fmla="*/ 2679700 h 2699555"/>
              <a:gd name="connsiteX5" fmla="*/ 1422441 w 2131146"/>
              <a:gd name="connsiteY5" fmla="*/ 2692400 h 2699555"/>
              <a:gd name="connsiteX6" fmla="*/ 1993941 w 2131146"/>
              <a:gd name="connsiteY6" fmla="*/ 2641600 h 2699555"/>
              <a:gd name="connsiteX7" fmla="*/ 2120941 w 2131146"/>
              <a:gd name="connsiteY7" fmla="*/ 2387600 h 2699555"/>
              <a:gd name="connsiteX8" fmla="*/ 1803441 w 2131146"/>
              <a:gd name="connsiteY8" fmla="*/ 2260600 h 2699555"/>
              <a:gd name="connsiteX9" fmla="*/ 1371641 w 2131146"/>
              <a:gd name="connsiteY9" fmla="*/ 2273300 h 2699555"/>
              <a:gd name="connsiteX10" fmla="*/ 1257341 w 2131146"/>
              <a:gd name="connsiteY10" fmla="*/ 1892300 h 2699555"/>
              <a:gd name="connsiteX11" fmla="*/ 1498641 w 2131146"/>
              <a:gd name="connsiteY11" fmla="*/ 1854200 h 2699555"/>
              <a:gd name="connsiteX12" fmla="*/ 1752641 w 2131146"/>
              <a:gd name="connsiteY12" fmla="*/ 1765300 h 2699555"/>
              <a:gd name="connsiteX13" fmla="*/ 1828841 w 2131146"/>
              <a:gd name="connsiteY13" fmla="*/ 1371600 h 2699555"/>
              <a:gd name="connsiteX14" fmla="*/ 1765341 w 2131146"/>
              <a:gd name="connsiteY14" fmla="*/ 1028700 h 2699555"/>
              <a:gd name="connsiteX15" fmla="*/ 1612941 w 2131146"/>
              <a:gd name="connsiteY15" fmla="*/ 635000 h 2699555"/>
              <a:gd name="connsiteX16" fmla="*/ 1739941 w 2131146"/>
              <a:gd name="connsiteY16" fmla="*/ 330200 h 2699555"/>
              <a:gd name="connsiteX17" fmla="*/ 1905041 w 2131146"/>
              <a:gd name="connsiteY17" fmla="*/ 0 h 2699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31146" h="2699555">
                <a:moveTo>
                  <a:pt x="190541" y="774700"/>
                </a:moveTo>
                <a:cubicBezTo>
                  <a:pt x="113282" y="1041400"/>
                  <a:pt x="36024" y="1308100"/>
                  <a:pt x="12741" y="1524000"/>
                </a:cubicBezTo>
                <a:cubicBezTo>
                  <a:pt x="-10542" y="1739900"/>
                  <a:pt x="-4192" y="1905000"/>
                  <a:pt x="50841" y="2070100"/>
                </a:cubicBezTo>
                <a:cubicBezTo>
                  <a:pt x="105874" y="2235200"/>
                  <a:pt x="179958" y="2413000"/>
                  <a:pt x="342941" y="2514600"/>
                </a:cubicBezTo>
                <a:cubicBezTo>
                  <a:pt x="505924" y="2616200"/>
                  <a:pt x="848824" y="2650067"/>
                  <a:pt x="1028741" y="2679700"/>
                </a:cubicBezTo>
                <a:cubicBezTo>
                  <a:pt x="1208658" y="2709333"/>
                  <a:pt x="1261574" y="2698750"/>
                  <a:pt x="1422441" y="2692400"/>
                </a:cubicBezTo>
                <a:cubicBezTo>
                  <a:pt x="1583308" y="2686050"/>
                  <a:pt x="1877524" y="2692400"/>
                  <a:pt x="1993941" y="2641600"/>
                </a:cubicBezTo>
                <a:cubicBezTo>
                  <a:pt x="2110358" y="2590800"/>
                  <a:pt x="2152691" y="2451100"/>
                  <a:pt x="2120941" y="2387600"/>
                </a:cubicBezTo>
                <a:cubicBezTo>
                  <a:pt x="2089191" y="2324100"/>
                  <a:pt x="1928324" y="2279650"/>
                  <a:pt x="1803441" y="2260600"/>
                </a:cubicBezTo>
                <a:cubicBezTo>
                  <a:pt x="1678558" y="2241550"/>
                  <a:pt x="1462658" y="2334683"/>
                  <a:pt x="1371641" y="2273300"/>
                </a:cubicBezTo>
                <a:cubicBezTo>
                  <a:pt x="1280624" y="2211917"/>
                  <a:pt x="1236174" y="1962150"/>
                  <a:pt x="1257341" y="1892300"/>
                </a:cubicBezTo>
                <a:cubicBezTo>
                  <a:pt x="1278508" y="1822450"/>
                  <a:pt x="1416091" y="1875367"/>
                  <a:pt x="1498641" y="1854200"/>
                </a:cubicBezTo>
                <a:cubicBezTo>
                  <a:pt x="1581191" y="1833033"/>
                  <a:pt x="1697608" y="1845733"/>
                  <a:pt x="1752641" y="1765300"/>
                </a:cubicBezTo>
                <a:cubicBezTo>
                  <a:pt x="1807674" y="1684867"/>
                  <a:pt x="1826724" y="1494367"/>
                  <a:pt x="1828841" y="1371600"/>
                </a:cubicBezTo>
                <a:cubicBezTo>
                  <a:pt x="1830958" y="1248833"/>
                  <a:pt x="1801324" y="1151467"/>
                  <a:pt x="1765341" y="1028700"/>
                </a:cubicBezTo>
                <a:cubicBezTo>
                  <a:pt x="1729358" y="905933"/>
                  <a:pt x="1617174" y="751417"/>
                  <a:pt x="1612941" y="635000"/>
                </a:cubicBezTo>
                <a:cubicBezTo>
                  <a:pt x="1608708" y="518583"/>
                  <a:pt x="1691258" y="436033"/>
                  <a:pt x="1739941" y="330200"/>
                </a:cubicBezTo>
                <a:cubicBezTo>
                  <a:pt x="1788624" y="224367"/>
                  <a:pt x="1905041" y="0"/>
                  <a:pt x="1905041" y="0"/>
                </a:cubicBezTo>
              </a:path>
            </a:pathLst>
          </a:custGeom>
          <a:ln w="381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orma libre 4"/>
          <p:cNvSpPr/>
          <p:nvPr/>
        </p:nvSpPr>
        <p:spPr>
          <a:xfrm>
            <a:off x="3365500" y="2489200"/>
            <a:ext cx="1879600" cy="1257300"/>
          </a:xfrm>
          <a:custGeom>
            <a:avLst/>
            <a:gdLst>
              <a:gd name="connsiteX0" fmla="*/ 1879600 w 1879600"/>
              <a:gd name="connsiteY0" fmla="*/ 1257300 h 1257300"/>
              <a:gd name="connsiteX1" fmla="*/ 1397000 w 1879600"/>
              <a:gd name="connsiteY1" fmla="*/ 812800 h 1257300"/>
              <a:gd name="connsiteX2" fmla="*/ 990600 w 1879600"/>
              <a:gd name="connsiteY2" fmla="*/ 584200 h 1257300"/>
              <a:gd name="connsiteX3" fmla="*/ 698500 w 1879600"/>
              <a:gd name="connsiteY3" fmla="*/ 431800 h 1257300"/>
              <a:gd name="connsiteX4" fmla="*/ 431800 w 1879600"/>
              <a:gd name="connsiteY4" fmla="*/ 241300 h 1257300"/>
              <a:gd name="connsiteX5" fmla="*/ 254000 w 1879600"/>
              <a:gd name="connsiteY5" fmla="*/ 88900 h 1257300"/>
              <a:gd name="connsiteX6" fmla="*/ 0 w 1879600"/>
              <a:gd name="connsiteY6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79600" h="1257300">
                <a:moveTo>
                  <a:pt x="1879600" y="1257300"/>
                </a:moveTo>
                <a:cubicBezTo>
                  <a:pt x="1712383" y="1091141"/>
                  <a:pt x="1545167" y="924983"/>
                  <a:pt x="1397000" y="812800"/>
                </a:cubicBezTo>
                <a:cubicBezTo>
                  <a:pt x="1248833" y="700617"/>
                  <a:pt x="1107017" y="647700"/>
                  <a:pt x="990600" y="584200"/>
                </a:cubicBezTo>
                <a:cubicBezTo>
                  <a:pt x="874183" y="520700"/>
                  <a:pt x="791633" y="488950"/>
                  <a:pt x="698500" y="431800"/>
                </a:cubicBezTo>
                <a:cubicBezTo>
                  <a:pt x="605367" y="374650"/>
                  <a:pt x="505883" y="298450"/>
                  <a:pt x="431800" y="241300"/>
                </a:cubicBezTo>
                <a:cubicBezTo>
                  <a:pt x="357717" y="184150"/>
                  <a:pt x="325967" y="129117"/>
                  <a:pt x="254000" y="88900"/>
                </a:cubicBezTo>
                <a:cubicBezTo>
                  <a:pt x="182033" y="48683"/>
                  <a:pt x="0" y="0"/>
                  <a:pt x="0" y="0"/>
                </a:cubicBezTo>
              </a:path>
            </a:pathLst>
          </a:custGeom>
          <a:ln w="381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Flecha derecha 36"/>
          <p:cNvSpPr/>
          <p:nvPr/>
        </p:nvSpPr>
        <p:spPr>
          <a:xfrm rot="17304275">
            <a:off x="845044" y="3222063"/>
            <a:ext cx="722390" cy="360335"/>
          </a:xfrm>
          <a:prstGeom prst="rightArrow">
            <a:avLst>
              <a:gd name="adj1" fmla="val 24369"/>
              <a:gd name="adj2" fmla="val 133730"/>
            </a:avLst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8" name="Flecha derecha 37"/>
          <p:cNvSpPr/>
          <p:nvPr/>
        </p:nvSpPr>
        <p:spPr>
          <a:xfrm rot="17304275">
            <a:off x="2275286" y="4559908"/>
            <a:ext cx="722390" cy="360335"/>
          </a:xfrm>
          <a:prstGeom prst="rightArrow">
            <a:avLst>
              <a:gd name="adj1" fmla="val 24369"/>
              <a:gd name="adj2" fmla="val 133730"/>
            </a:avLst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9" name="Flecha derecha 38"/>
          <p:cNvSpPr/>
          <p:nvPr/>
        </p:nvSpPr>
        <p:spPr>
          <a:xfrm rot="17304275">
            <a:off x="4488464" y="4307135"/>
            <a:ext cx="722390" cy="360335"/>
          </a:xfrm>
          <a:prstGeom prst="rightArrow">
            <a:avLst>
              <a:gd name="adj1" fmla="val 24369"/>
              <a:gd name="adj2" fmla="val 133730"/>
            </a:avLst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0" name="Flecha derecha 39"/>
          <p:cNvSpPr/>
          <p:nvPr/>
        </p:nvSpPr>
        <p:spPr>
          <a:xfrm rot="11704694">
            <a:off x="7197557" y="5631215"/>
            <a:ext cx="520955" cy="259857"/>
          </a:xfrm>
          <a:prstGeom prst="rightArrow">
            <a:avLst>
              <a:gd name="adj1" fmla="val 24369"/>
              <a:gd name="adj2" fmla="val 133730"/>
            </a:avLst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1" name="Flecha derecha 40"/>
          <p:cNvSpPr/>
          <p:nvPr/>
        </p:nvSpPr>
        <p:spPr>
          <a:xfrm rot="12508443">
            <a:off x="6655051" y="6192247"/>
            <a:ext cx="520955" cy="259857"/>
          </a:xfrm>
          <a:prstGeom prst="rightArrow">
            <a:avLst>
              <a:gd name="adj1" fmla="val 24369"/>
              <a:gd name="adj2" fmla="val 133730"/>
            </a:avLst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" name="Triángulo isósceles 17"/>
          <p:cNvSpPr/>
          <p:nvPr/>
        </p:nvSpPr>
        <p:spPr>
          <a:xfrm rot="1166356">
            <a:off x="1714501" y="3183466"/>
            <a:ext cx="110067" cy="13123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" name="Triángulo isósceles 18"/>
          <p:cNvSpPr/>
          <p:nvPr/>
        </p:nvSpPr>
        <p:spPr>
          <a:xfrm rot="5755320">
            <a:off x="1274235" y="1926166"/>
            <a:ext cx="110067" cy="13123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" name="Triángulo isósceles 19"/>
          <p:cNvSpPr/>
          <p:nvPr/>
        </p:nvSpPr>
        <p:spPr>
          <a:xfrm rot="20971338">
            <a:off x="3310468" y="3213097"/>
            <a:ext cx="110067" cy="13123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Triángulo isósceles 21"/>
          <p:cNvSpPr/>
          <p:nvPr/>
        </p:nvSpPr>
        <p:spPr>
          <a:xfrm rot="18319440">
            <a:off x="7349067" y="5147730"/>
            <a:ext cx="110067" cy="13123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" name="Triángulo isósceles 22"/>
          <p:cNvSpPr/>
          <p:nvPr/>
        </p:nvSpPr>
        <p:spPr>
          <a:xfrm rot="18943099">
            <a:off x="6701367" y="5930896"/>
            <a:ext cx="110067" cy="13123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Triángulo isósceles 23"/>
          <p:cNvSpPr/>
          <p:nvPr/>
        </p:nvSpPr>
        <p:spPr>
          <a:xfrm rot="18405172">
            <a:off x="3865033" y="1888064"/>
            <a:ext cx="110067" cy="13123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" name="Triángulo isósceles 24"/>
          <p:cNvSpPr/>
          <p:nvPr/>
        </p:nvSpPr>
        <p:spPr>
          <a:xfrm rot="16200000">
            <a:off x="3276598" y="1363131"/>
            <a:ext cx="110067" cy="13123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" name="Triángulo isósceles 25"/>
          <p:cNvSpPr/>
          <p:nvPr/>
        </p:nvSpPr>
        <p:spPr>
          <a:xfrm rot="18405172">
            <a:off x="5236633" y="1333497"/>
            <a:ext cx="110067" cy="13123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8" name="Triángulo isósceles 27"/>
          <p:cNvSpPr/>
          <p:nvPr/>
        </p:nvSpPr>
        <p:spPr>
          <a:xfrm rot="5202791">
            <a:off x="6599766" y="4381496"/>
            <a:ext cx="110067" cy="13123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" name="Triángulo isósceles 28"/>
          <p:cNvSpPr/>
          <p:nvPr/>
        </p:nvSpPr>
        <p:spPr>
          <a:xfrm rot="20160211">
            <a:off x="6938433" y="5016497"/>
            <a:ext cx="110067" cy="13123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0" name="Triángulo isósceles 29"/>
          <p:cNvSpPr/>
          <p:nvPr/>
        </p:nvSpPr>
        <p:spPr>
          <a:xfrm rot="3345502">
            <a:off x="5765801" y="3475562"/>
            <a:ext cx="110067" cy="13123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458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4" descr="5_6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483" y="71438"/>
            <a:ext cx="4446588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 Box 16"/>
          <p:cNvSpPr txBox="1">
            <a:spLocks noChangeArrowheads="1"/>
          </p:cNvSpPr>
          <p:nvPr/>
        </p:nvSpPr>
        <p:spPr bwMode="auto">
          <a:xfrm>
            <a:off x="138113" y="595313"/>
            <a:ext cx="405288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i="0" dirty="0">
                <a:solidFill>
                  <a:srgbClr val="FF0000"/>
                </a:solidFill>
                <a:latin typeface="Chalkboard"/>
                <a:cs typeface="Chalkboard"/>
              </a:rPr>
              <a:t>El ciclo de Wilson:</a:t>
            </a:r>
            <a:endParaRPr lang="es-ES" i="0" dirty="0">
              <a:solidFill>
                <a:srgbClr val="FF0000"/>
              </a:solidFill>
              <a:latin typeface="Chalkboard"/>
              <a:cs typeface="Chalkboard"/>
            </a:endParaRPr>
          </a:p>
          <a:p>
            <a:pPr eaLnBrk="1" hangingPunct="1"/>
            <a:r>
              <a:rPr lang="es-ES" sz="1600" i="0" dirty="0">
                <a:latin typeface="Chalkboard"/>
                <a:cs typeface="Chalkboard"/>
              </a:rPr>
              <a:t>(a-b) </a:t>
            </a:r>
            <a:r>
              <a:rPr lang="es-ES" sz="1600" i="0" dirty="0" err="1">
                <a:latin typeface="Chalkboard"/>
                <a:cs typeface="Chalkboard"/>
              </a:rPr>
              <a:t>rifting</a:t>
            </a:r>
            <a:r>
              <a:rPr lang="es-ES" sz="1600" i="0" dirty="0">
                <a:latin typeface="Chalkboard"/>
                <a:cs typeface="Chalkboard"/>
              </a:rPr>
              <a:t> </a:t>
            </a:r>
          </a:p>
          <a:p>
            <a:pPr eaLnBrk="1" hangingPunct="1"/>
            <a:r>
              <a:rPr lang="es-ES" sz="1600" i="0" dirty="0">
                <a:latin typeface="Chalkboard"/>
                <a:cs typeface="Chalkboard"/>
              </a:rPr>
              <a:t>(c-d) expansión </a:t>
            </a:r>
            <a:r>
              <a:rPr lang="es-ES" sz="1600" i="0" dirty="0" err="1">
                <a:latin typeface="Chalkboard"/>
                <a:cs typeface="Chalkboard"/>
              </a:rPr>
              <a:t>oceanica</a:t>
            </a:r>
            <a:endParaRPr lang="es-ES" sz="1600" i="0" dirty="0">
              <a:latin typeface="Chalkboard"/>
              <a:cs typeface="Chalkboard"/>
            </a:endParaRPr>
          </a:p>
          <a:p>
            <a:pPr eaLnBrk="1" hangingPunct="1"/>
            <a:r>
              <a:rPr lang="es-ES" sz="1600" i="0" dirty="0">
                <a:latin typeface="Chalkboard"/>
                <a:cs typeface="Chalkboard"/>
              </a:rPr>
              <a:t>(d-e) inicio de subducción</a:t>
            </a:r>
          </a:p>
          <a:p>
            <a:pPr eaLnBrk="1" hangingPunct="1"/>
            <a:r>
              <a:rPr lang="es-ES" sz="1600" i="0" dirty="0">
                <a:latin typeface="Chalkboard"/>
                <a:cs typeface="Chalkboard"/>
              </a:rPr>
              <a:t>(e-f) cierre del </a:t>
            </a:r>
            <a:r>
              <a:rPr lang="es-ES" sz="1600" i="0" dirty="0" err="1">
                <a:latin typeface="Chalkboard"/>
                <a:cs typeface="Chalkboard"/>
              </a:rPr>
              <a:t>oceano</a:t>
            </a:r>
            <a:endParaRPr lang="es-ES" sz="1600" i="0" dirty="0">
              <a:latin typeface="Chalkboard"/>
              <a:cs typeface="Chalkboard"/>
            </a:endParaRPr>
          </a:p>
          <a:p>
            <a:pPr eaLnBrk="1" hangingPunct="1"/>
            <a:r>
              <a:rPr lang="es-ES" sz="1600" i="0" dirty="0">
                <a:latin typeface="Chalkboard"/>
                <a:cs typeface="Chalkboard"/>
              </a:rPr>
              <a:t>(f-g) colisión continental</a:t>
            </a:r>
          </a:p>
        </p:txBody>
      </p:sp>
      <p:pic>
        <p:nvPicPr>
          <p:cNvPr id="10" name="Imagen 9" descr="map world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33" y="5469467"/>
            <a:ext cx="1078992" cy="640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3" name="Conector recto 12"/>
          <p:cNvCxnSpPr/>
          <p:nvPr/>
        </p:nvCxnSpPr>
        <p:spPr>
          <a:xfrm>
            <a:off x="6231467" y="6400800"/>
            <a:ext cx="1955800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 flipV="1">
            <a:off x="8178800" y="829733"/>
            <a:ext cx="0" cy="5571067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 flipH="1">
            <a:off x="6223000" y="821267"/>
            <a:ext cx="1955800" cy="0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uadroTexto 2"/>
          <p:cNvSpPr txBox="1"/>
          <p:nvPr/>
        </p:nvSpPr>
        <p:spPr>
          <a:xfrm>
            <a:off x="4025902" y="377139"/>
            <a:ext cx="364066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50000"/>
              </a:lnSpc>
            </a:pPr>
            <a:r>
              <a:rPr lang="es-ES_tradnl" sz="1200" dirty="0"/>
              <a:t>(a)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3915838" y="1278839"/>
            <a:ext cx="364066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50000"/>
              </a:lnSpc>
            </a:pPr>
            <a:r>
              <a:rPr lang="es-ES_tradnl" sz="1200" dirty="0"/>
              <a:t>(b)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3649135" y="2172072"/>
            <a:ext cx="364066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50000"/>
              </a:lnSpc>
            </a:pPr>
            <a:r>
              <a:rPr lang="es-ES_tradnl" sz="1200" dirty="0"/>
              <a:t>(c)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2743202" y="2959472"/>
            <a:ext cx="364066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50000"/>
              </a:lnSpc>
            </a:pPr>
            <a:r>
              <a:rPr lang="es-ES_tradnl" sz="1200" dirty="0"/>
              <a:t>(d)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2722035" y="3911972"/>
            <a:ext cx="364066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50000"/>
              </a:lnSpc>
            </a:pPr>
            <a:r>
              <a:rPr lang="es-ES_tradnl" sz="1200" dirty="0"/>
              <a:t>(e)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3373968" y="4800972"/>
            <a:ext cx="364066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50000"/>
              </a:lnSpc>
            </a:pPr>
            <a:r>
              <a:rPr lang="es-ES_tradnl" sz="1200" dirty="0"/>
              <a:t>(f)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4055535" y="5812738"/>
            <a:ext cx="364066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50000"/>
              </a:lnSpc>
            </a:pPr>
            <a:r>
              <a:rPr lang="es-ES_tradnl" sz="1200" dirty="0"/>
              <a:t>(g)</a:t>
            </a:r>
          </a:p>
        </p:txBody>
      </p:sp>
      <p:cxnSp>
        <p:nvCxnSpPr>
          <p:cNvPr id="21" name="Conector recto de flecha 20"/>
          <p:cNvCxnSpPr>
            <a:endCxn id="9" idx="2"/>
          </p:cNvCxnSpPr>
          <p:nvPr/>
        </p:nvCxnSpPr>
        <p:spPr>
          <a:xfrm>
            <a:off x="2294466" y="3005667"/>
            <a:ext cx="1337734" cy="431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753534" y="2838968"/>
            <a:ext cx="15917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ES" sz="1400" i="0" dirty="0">
                <a:solidFill>
                  <a:srgbClr val="FF0000"/>
                </a:solidFill>
              </a:rPr>
              <a:t>inicio de subducción</a:t>
            </a:r>
          </a:p>
        </p:txBody>
      </p:sp>
      <p:sp>
        <p:nvSpPr>
          <p:cNvPr id="9" name="Forma libre 8"/>
          <p:cNvSpPr/>
          <p:nvPr/>
        </p:nvSpPr>
        <p:spPr>
          <a:xfrm>
            <a:off x="3412067" y="3223683"/>
            <a:ext cx="637116" cy="467784"/>
          </a:xfrm>
          <a:custGeom>
            <a:avLst/>
            <a:gdLst>
              <a:gd name="connsiteX0" fmla="*/ 516466 w 516466"/>
              <a:gd name="connsiteY0" fmla="*/ 0 h 448734"/>
              <a:gd name="connsiteX1" fmla="*/ 313266 w 516466"/>
              <a:gd name="connsiteY1" fmla="*/ 93134 h 448734"/>
              <a:gd name="connsiteX2" fmla="*/ 220133 w 516466"/>
              <a:gd name="connsiteY2" fmla="*/ 194734 h 448734"/>
              <a:gd name="connsiteX3" fmla="*/ 0 w 516466"/>
              <a:gd name="connsiteY3" fmla="*/ 448734 h 448734"/>
              <a:gd name="connsiteX0" fmla="*/ 637116 w 637116"/>
              <a:gd name="connsiteY0" fmla="*/ 0 h 467784"/>
              <a:gd name="connsiteX1" fmla="*/ 313266 w 637116"/>
              <a:gd name="connsiteY1" fmla="*/ 112184 h 467784"/>
              <a:gd name="connsiteX2" fmla="*/ 220133 w 637116"/>
              <a:gd name="connsiteY2" fmla="*/ 213784 h 467784"/>
              <a:gd name="connsiteX3" fmla="*/ 0 w 637116"/>
              <a:gd name="connsiteY3" fmla="*/ 467784 h 467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116" h="467784">
                <a:moveTo>
                  <a:pt x="637116" y="0"/>
                </a:moveTo>
                <a:cubicBezTo>
                  <a:pt x="560210" y="30339"/>
                  <a:pt x="382763" y="76553"/>
                  <a:pt x="313266" y="112184"/>
                </a:cubicBezTo>
                <a:cubicBezTo>
                  <a:pt x="243769" y="147815"/>
                  <a:pt x="272344" y="154517"/>
                  <a:pt x="220133" y="213784"/>
                </a:cubicBezTo>
                <a:cubicBezTo>
                  <a:pt x="167922" y="273051"/>
                  <a:pt x="0" y="467784"/>
                  <a:pt x="0" y="467784"/>
                </a:cubicBezTo>
              </a:path>
            </a:pathLst>
          </a:custGeom>
          <a:ln w="12700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Forma libre 23"/>
          <p:cNvSpPr/>
          <p:nvPr/>
        </p:nvSpPr>
        <p:spPr>
          <a:xfrm>
            <a:off x="3405717" y="4250267"/>
            <a:ext cx="325966" cy="374650"/>
          </a:xfrm>
          <a:custGeom>
            <a:avLst/>
            <a:gdLst>
              <a:gd name="connsiteX0" fmla="*/ 516466 w 516466"/>
              <a:gd name="connsiteY0" fmla="*/ 0 h 448734"/>
              <a:gd name="connsiteX1" fmla="*/ 313266 w 516466"/>
              <a:gd name="connsiteY1" fmla="*/ 93134 h 448734"/>
              <a:gd name="connsiteX2" fmla="*/ 220133 w 516466"/>
              <a:gd name="connsiteY2" fmla="*/ 194734 h 448734"/>
              <a:gd name="connsiteX3" fmla="*/ 0 w 516466"/>
              <a:gd name="connsiteY3" fmla="*/ 448734 h 448734"/>
              <a:gd name="connsiteX0" fmla="*/ 478366 w 478366"/>
              <a:gd name="connsiteY0" fmla="*/ 0 h 448734"/>
              <a:gd name="connsiteX1" fmla="*/ 275166 w 478366"/>
              <a:gd name="connsiteY1" fmla="*/ 93134 h 448734"/>
              <a:gd name="connsiteX2" fmla="*/ 182033 w 478366"/>
              <a:gd name="connsiteY2" fmla="*/ 194734 h 448734"/>
              <a:gd name="connsiteX3" fmla="*/ 0 w 478366"/>
              <a:gd name="connsiteY3" fmla="*/ 448734 h 448734"/>
              <a:gd name="connsiteX0" fmla="*/ 408516 w 408516"/>
              <a:gd name="connsiteY0" fmla="*/ 0 h 404284"/>
              <a:gd name="connsiteX1" fmla="*/ 275166 w 408516"/>
              <a:gd name="connsiteY1" fmla="*/ 48684 h 404284"/>
              <a:gd name="connsiteX2" fmla="*/ 182033 w 408516"/>
              <a:gd name="connsiteY2" fmla="*/ 150284 h 404284"/>
              <a:gd name="connsiteX3" fmla="*/ 0 w 408516"/>
              <a:gd name="connsiteY3" fmla="*/ 404284 h 404284"/>
              <a:gd name="connsiteX0" fmla="*/ 275166 w 275166"/>
              <a:gd name="connsiteY0" fmla="*/ 0 h 355600"/>
              <a:gd name="connsiteX1" fmla="*/ 182033 w 275166"/>
              <a:gd name="connsiteY1" fmla="*/ 101600 h 355600"/>
              <a:gd name="connsiteX2" fmla="*/ 0 w 275166"/>
              <a:gd name="connsiteY2" fmla="*/ 355600 h 355600"/>
              <a:gd name="connsiteX0" fmla="*/ 325966 w 325966"/>
              <a:gd name="connsiteY0" fmla="*/ 0 h 374650"/>
              <a:gd name="connsiteX1" fmla="*/ 182033 w 325966"/>
              <a:gd name="connsiteY1" fmla="*/ 120650 h 374650"/>
              <a:gd name="connsiteX2" fmla="*/ 0 w 325966"/>
              <a:gd name="connsiteY2" fmla="*/ 37465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5966" h="374650">
                <a:moveTo>
                  <a:pt x="325966" y="0"/>
                </a:moveTo>
                <a:cubicBezTo>
                  <a:pt x="288219" y="25047"/>
                  <a:pt x="236361" y="58208"/>
                  <a:pt x="182033" y="120650"/>
                </a:cubicBezTo>
                <a:cubicBezTo>
                  <a:pt x="127705" y="183092"/>
                  <a:pt x="0" y="374650"/>
                  <a:pt x="0" y="374650"/>
                </a:cubicBezTo>
              </a:path>
            </a:pathLst>
          </a:cu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2883806" y="2902553"/>
            <a:ext cx="159172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ES" sz="1000" i="0" dirty="0">
                <a:solidFill>
                  <a:srgbClr val="FF0000"/>
                </a:solidFill>
              </a:rPr>
              <a:t>margen pasivo</a:t>
            </a:r>
          </a:p>
        </p:txBody>
      </p:sp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4169834" y="2796636"/>
            <a:ext cx="159172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ES" sz="1000" i="0" dirty="0">
                <a:solidFill>
                  <a:srgbClr val="FF0000"/>
                </a:solidFill>
              </a:rPr>
              <a:t>dorsal oceánica</a:t>
            </a:r>
          </a:p>
        </p:txBody>
      </p:sp>
      <p:sp>
        <p:nvSpPr>
          <p:cNvPr id="26" name="Text Box 16"/>
          <p:cNvSpPr txBox="1">
            <a:spLocks noChangeArrowheads="1"/>
          </p:cNvSpPr>
          <p:nvPr/>
        </p:nvSpPr>
        <p:spPr bwMode="auto">
          <a:xfrm>
            <a:off x="3090334" y="4727036"/>
            <a:ext cx="159172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ES" sz="1000" i="0" dirty="0">
                <a:solidFill>
                  <a:srgbClr val="FF0000"/>
                </a:solidFill>
              </a:rPr>
              <a:t>arco volcánico</a:t>
            </a:r>
          </a:p>
        </p:txBody>
      </p:sp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4258734" y="5679536"/>
            <a:ext cx="159172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ES" sz="1000" i="0" dirty="0" err="1">
                <a:solidFill>
                  <a:srgbClr val="FF0000"/>
                </a:solidFill>
              </a:rPr>
              <a:t>orógeno</a:t>
            </a:r>
            <a:r>
              <a:rPr lang="es-ES" sz="1000" i="0" dirty="0">
                <a:solidFill>
                  <a:srgbClr val="FF0000"/>
                </a:solidFill>
              </a:rPr>
              <a:t> de colisión</a:t>
            </a:r>
          </a:p>
        </p:txBody>
      </p: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4080934" y="1120236"/>
            <a:ext cx="159172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ES" sz="1000" i="0" dirty="0" err="1">
                <a:solidFill>
                  <a:srgbClr val="FF0000"/>
                </a:solidFill>
              </a:rPr>
              <a:t>Rift</a:t>
            </a:r>
            <a:r>
              <a:rPr lang="es-ES" sz="1000" i="0" dirty="0">
                <a:solidFill>
                  <a:srgbClr val="FF0000"/>
                </a:solidFill>
              </a:rPr>
              <a:t> continental</a:t>
            </a:r>
          </a:p>
        </p:txBody>
      </p:sp>
      <p:sp>
        <p:nvSpPr>
          <p:cNvPr id="29" name="Text Box 16"/>
          <p:cNvSpPr txBox="1">
            <a:spLocks noChangeArrowheads="1"/>
          </p:cNvSpPr>
          <p:nvPr/>
        </p:nvSpPr>
        <p:spPr bwMode="auto">
          <a:xfrm>
            <a:off x="2926953" y="3895149"/>
            <a:ext cx="159172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ES" sz="1000" i="0" dirty="0">
                <a:solidFill>
                  <a:srgbClr val="FF0000"/>
                </a:solidFill>
              </a:rPr>
              <a:t>margen activo</a:t>
            </a:r>
          </a:p>
        </p:txBody>
      </p:sp>
      <p:sp>
        <p:nvSpPr>
          <p:cNvPr id="30" name="Text Box 16"/>
          <p:cNvSpPr txBox="1">
            <a:spLocks noChangeArrowheads="1"/>
          </p:cNvSpPr>
          <p:nvPr/>
        </p:nvSpPr>
        <p:spPr bwMode="auto">
          <a:xfrm>
            <a:off x="5386726" y="2896389"/>
            <a:ext cx="159172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ES" sz="1000" i="0" dirty="0">
                <a:solidFill>
                  <a:srgbClr val="FF0000"/>
                </a:solidFill>
              </a:rPr>
              <a:t>margen pasivo</a:t>
            </a:r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5386726" y="3870489"/>
            <a:ext cx="159172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ES" sz="1000" i="0" dirty="0">
                <a:solidFill>
                  <a:srgbClr val="FF0000"/>
                </a:solidFill>
              </a:rPr>
              <a:t>margen pasivo</a:t>
            </a:r>
          </a:p>
        </p:txBody>
      </p:sp>
    </p:spTree>
    <p:extLst>
      <p:ext uri="{BB962C8B-B14F-4D97-AF65-F5344CB8AC3E}">
        <p14:creationId xmlns:p14="http://schemas.microsoft.com/office/powerpoint/2010/main" val="1841108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divergen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936750"/>
            <a:ext cx="897255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2997200" y="321734"/>
            <a:ext cx="41198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solidFill>
                  <a:srgbClr val="FF0000"/>
                </a:solidFill>
                <a:latin typeface="Chalkboard"/>
                <a:cs typeface="Chalkboard"/>
              </a:rPr>
              <a:t>resumen limites divergentes</a:t>
            </a:r>
          </a:p>
          <a:p>
            <a:pPr marL="342900" indent="-342900">
              <a:buFont typeface="Arial"/>
              <a:buChar char="•"/>
            </a:pPr>
            <a:r>
              <a:rPr lang="es-ES_tradnl" sz="1600" dirty="0">
                <a:solidFill>
                  <a:srgbClr val="FF0000"/>
                </a:solidFill>
                <a:latin typeface="Chalkboard"/>
                <a:cs typeface="Chalkboard"/>
              </a:rPr>
              <a:t>Rift continental</a:t>
            </a:r>
          </a:p>
          <a:p>
            <a:pPr marL="342900" indent="-342900">
              <a:buFont typeface="Arial"/>
              <a:buChar char="•"/>
            </a:pPr>
            <a:r>
              <a:rPr lang="es-ES_tradnl" sz="1600" dirty="0">
                <a:solidFill>
                  <a:srgbClr val="FF0000"/>
                </a:solidFill>
                <a:latin typeface="Chalkboard"/>
                <a:cs typeface="Chalkboard"/>
              </a:rPr>
              <a:t>Dorsal oceánica</a:t>
            </a:r>
          </a:p>
        </p:txBody>
      </p:sp>
    </p:spTree>
    <p:extLst>
      <p:ext uri="{BB962C8B-B14F-4D97-AF65-F5344CB8AC3E}">
        <p14:creationId xmlns:p14="http://schemas.microsoft.com/office/powerpoint/2010/main" val="3645268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nvergen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42"/>
          <a:stretch>
            <a:fillRect/>
          </a:stretch>
        </p:blipFill>
        <p:spPr bwMode="auto">
          <a:xfrm>
            <a:off x="143200" y="84666"/>
            <a:ext cx="6949547" cy="546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89794" y="3827462"/>
            <a:ext cx="28400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0"/>
              <a:t>subducci</a:t>
            </a:r>
            <a:r>
              <a:rPr lang="en-US" altLang="ja-JP" sz="1800" i="0"/>
              <a:t>ón </a:t>
            </a:r>
            <a:r>
              <a:rPr lang="en-US" sz="1800" i="0"/>
              <a:t>intra-oceanica</a:t>
            </a:r>
          </a:p>
        </p:txBody>
      </p:sp>
      <p:pic>
        <p:nvPicPr>
          <p:cNvPr id="30721" name="Picture 2" descr="limi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21" y="5373474"/>
            <a:ext cx="6668558" cy="169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6275319" y="68943"/>
            <a:ext cx="304829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rgbClr val="FF0000"/>
                </a:solidFill>
                <a:latin typeface="Chalkboard"/>
                <a:cs typeface="Chalkboard"/>
              </a:rPr>
              <a:t>resumen limites convergentes</a:t>
            </a:r>
          </a:p>
          <a:p>
            <a:pPr marL="342900" indent="-165100">
              <a:buFont typeface="Arial"/>
              <a:buChar char="•"/>
            </a:pPr>
            <a:r>
              <a:rPr lang="es-ES_tradnl" sz="1400" dirty="0" err="1">
                <a:solidFill>
                  <a:srgbClr val="FF0000"/>
                </a:solidFill>
                <a:latin typeface="Chalkboard"/>
                <a:cs typeface="Chalkboard"/>
              </a:rPr>
              <a:t>Margenes</a:t>
            </a:r>
            <a:r>
              <a:rPr lang="es-ES_tradnl" sz="1400" dirty="0">
                <a:solidFill>
                  <a:srgbClr val="FF0000"/>
                </a:solidFill>
                <a:latin typeface="Chalkboard"/>
                <a:cs typeface="Chalkboard"/>
              </a:rPr>
              <a:t> activos con o sin cuenca retro-arco</a:t>
            </a:r>
          </a:p>
          <a:p>
            <a:pPr marL="342900" indent="-165100">
              <a:buFont typeface="Arial"/>
              <a:buChar char="•"/>
            </a:pPr>
            <a:r>
              <a:rPr lang="es-ES_tradnl" sz="1400" dirty="0">
                <a:solidFill>
                  <a:srgbClr val="FF0000"/>
                </a:solidFill>
                <a:latin typeface="Chalkboard"/>
                <a:cs typeface="Chalkboard"/>
              </a:rPr>
              <a:t>Arcos volcánicos intra-oceánicos</a:t>
            </a:r>
          </a:p>
          <a:p>
            <a:pPr marL="342900" indent="-165100">
              <a:buFont typeface="Arial"/>
              <a:buChar char="•"/>
            </a:pPr>
            <a:r>
              <a:rPr lang="es-ES_tradnl" sz="1400" dirty="0">
                <a:solidFill>
                  <a:srgbClr val="FF0000"/>
                </a:solidFill>
                <a:latin typeface="Chalkboard"/>
                <a:cs typeface="Chalkboard"/>
              </a:rPr>
              <a:t>Orogenos de colisión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965405" y="3848100"/>
            <a:ext cx="1486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>
                <a:solidFill>
                  <a:srgbClr val="FF0000"/>
                </a:solidFill>
                <a:latin typeface="Chalkboard"/>
                <a:cs typeface="Chalkboard"/>
              </a:rPr>
              <a:t>arco de islas volcánicas</a:t>
            </a:r>
          </a:p>
        </p:txBody>
      </p:sp>
    </p:spTree>
    <p:extLst>
      <p:ext uri="{BB962C8B-B14F-4D97-AF65-F5344CB8AC3E}">
        <p14:creationId xmlns:p14="http://schemas.microsoft.com/office/powerpoint/2010/main" val="2922463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world seismic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9" t="9102" r="14159" b="27112"/>
          <a:stretch>
            <a:fillRect/>
          </a:stretch>
        </p:blipFill>
        <p:spPr bwMode="auto">
          <a:xfrm>
            <a:off x="544513" y="252413"/>
            <a:ext cx="5030787" cy="4183062"/>
          </a:xfrm>
          <a:prstGeom prst="rect">
            <a:avLst/>
          </a:prstGeom>
          <a:solidFill>
            <a:srgbClr val="2BC40F"/>
          </a:solidFill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698" name="Picture 9" descr="Alpide_Bel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3962400"/>
            <a:ext cx="4416425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5826125" y="546630"/>
            <a:ext cx="3070225" cy="175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latin typeface="Arial Black"/>
                <a:cs typeface="Arial Black"/>
              </a:rPr>
              <a:t>ORÓGENOS FORMADOS POR LA COLISION DE CONTINENTES EN LOS LIMITES CONVERGENTES</a:t>
            </a:r>
          </a:p>
        </p:txBody>
      </p:sp>
      <p:pic>
        <p:nvPicPr>
          <p:cNvPr id="29700" name="Picture 11" descr="Tibetan Plateau ma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47" b="23383"/>
          <a:stretch>
            <a:fillRect/>
          </a:stretch>
        </p:blipFill>
        <p:spPr bwMode="auto">
          <a:xfrm>
            <a:off x="168275" y="3805238"/>
            <a:ext cx="3532188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lecha arriba 1"/>
          <p:cNvSpPr/>
          <p:nvPr/>
        </p:nvSpPr>
        <p:spPr>
          <a:xfrm rot="20111399">
            <a:off x="1989138" y="2227263"/>
            <a:ext cx="322262" cy="406400"/>
          </a:xfrm>
          <a:prstGeom prst="upArrow">
            <a:avLst>
              <a:gd name="adj1" fmla="val 50000"/>
              <a:gd name="adj2" fmla="val 52857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sp>
        <p:nvSpPr>
          <p:cNvPr id="7" name="Flecha arriba 6"/>
          <p:cNvSpPr/>
          <p:nvPr/>
        </p:nvSpPr>
        <p:spPr>
          <a:xfrm rot="761193">
            <a:off x="4437063" y="3294063"/>
            <a:ext cx="320675" cy="406400"/>
          </a:xfrm>
          <a:prstGeom prst="upArrow">
            <a:avLst>
              <a:gd name="adj1" fmla="val 50000"/>
              <a:gd name="adj2" fmla="val 52857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sp>
        <p:nvSpPr>
          <p:cNvPr id="8" name="Flecha arriba 7"/>
          <p:cNvSpPr/>
          <p:nvPr/>
        </p:nvSpPr>
        <p:spPr>
          <a:xfrm rot="364888">
            <a:off x="3268663" y="2455863"/>
            <a:ext cx="320675" cy="406400"/>
          </a:xfrm>
          <a:prstGeom prst="upArrow">
            <a:avLst>
              <a:gd name="adj1" fmla="val 50000"/>
              <a:gd name="adj2" fmla="val 52857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Colli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44450"/>
            <a:ext cx="8580437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3070225" y="6176963"/>
            <a:ext cx="5003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800"/>
              <a:t>Collisi</a:t>
            </a:r>
            <a:r>
              <a:rPr lang="en-US" altLang="ja-JP" sz="1800"/>
              <a:t>ón entre India y el resto de Asia durante el Terciario</a:t>
            </a:r>
            <a:endParaRPr lang="en-US" sz="18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data:image/jpeg;base64,/9j/4AAQSkZJRgABAQAAAQABAAD/2wCEAAkGBhQSERUUExMWFRUVFxgaGRcXGBkcIBkaGBgYGhsYGhsfGyYeIRojGhgYIC8hIycpLSwsGCAxNTAqNSYrLikBCQoKDgwOGg8PGiwkHyQsLCwsLDQsLCwsLCwsLCwsLCwsLCwqLCosLCwsLCwsLCwsLCwsLCwsLCwsLCwsLCwsLP/AABEIAMIBAwMBIgACEQEDEQH/xAAbAAACAwEBAQAAAAAAAAAAAAAEBQIDBgABB//EAEIQAAEDAgQEAwYEBQIGAQUBAAECESEDMQAEEkEFIlFhMnGBBhNCkaGxUsHR8BQjYnLhFYIzQ5KiwvGyNFNjg9Ik/8QAGAEAAwEBAAAAAAAAAAAAAAAAAQIDAAT/xAAsEQACAgICAgECBQQDAAAAAAAAAQIRITEDEkFREyJhBDKBofBC0eHxUnHB/9oADAMBAAIRAxEAPwBymvUe4+X+MG06y928wPviKUA+Eq89Rj/OL0gdSf8Ad+fS+++HfISXGiBWs7EdWB+4IxSrIA3BD7uf8/XBAAaFHbfp3a2JoWfxK7SPry4y5GtAfGmC0+FtY/V/yxaMmev2/P8Ad8Sr1gm61bQ6fUs2F9bjwTYq9QPuRh1OTEcYR2FK4VflHyQxPoHx3uFDam1tv0wEeNvHOSejfUDb1xYniYSeZYA/3dNg13/e2G7SE+gOp0WsCPX/ADi4UQQ6k6v9r/I4A/14AB3I6qdL7wCl/kDgepx5bEgt20Dt1nthe0hrgg+toT/ym76T9YxSvNt29W/InAKfaFdQEJqIJTcVEEN5sk9MVUs+F+IoB/onvuBHrh+zWyfaL15HeTzwaVH1n0bBi8yB8Q/ffGbq01SUVA7W0MZ7lVvTFeTFVKiahB6AhwCxj7W6YF3mwp06r9TQ1M+Pxf8AaTgdPHBNx3IH5KwhqcRWCyQpXdKQB8zH3wPU4oQHOlPmL+p0j5PhlYjmjT/62O379ce/6luFH/tH3H54yFXjJY6SVd2LfNgMQy+ZWQ6iT2SNXrA/PBpg+VXSNr/qY/GPMtPkAcVKztN3dL/2/wCcZdFcvzOkbA+La7W8sCZnOAk6QYbe2FTdjSnSs2K+J07/AFBP0xyc6h3FQ+R/Y++MXS4vPN5PFvNjhhQWlY5dP/SIB/zOC247FjNT0aY1dVlFvMfrjzTHXvv9MKEZAtykFuhMYIp06o2B9VYn8zRdcd7D1P0++KVUVHf6H9cVU6lT8A/6vr54sp1i12PcjG+dh+JMoXkyTzEfL9TiCOHjdQ+Qti9ddQ3GKjm1fsDB+difFFFNbhgdwX+X1nAyMot4DDz/AGMGniB/CPl+mKzn/wB6cb55Cvi42Cqyq3fSD3gn54GqZRct8gQP8YYrzadwD5jA9XMJNvdj0wVzMD4YvyAmirem/qnHYsUS96X79Mdh/mJ/Av5Rok0XL39Ri2nTOx/MT0/xiXuLB26cx/WcWaDaT3fqfN4/9Y4ex3KBEct2nsB6EyIxTm8+kQ7eRT+YxYqnMu3r+v7nFK8sqwLQ5cP5XPc/LGTGqhZma/8AST5gt6EJb64qpAqBIRpHo/oyvu2DK9IgsV/UD5XHyGAc1kHOpSAvoFFSh8irS3mMVU0SlFlDkqOhaioXD2/7n+T4gapBvTCv6ifrYi2L8xlVqAccv4dWkfMAj6DFIprQB7qhT7aalL7lQIkbjDdyLhk6v70cyqiUA2IUHbq5dU/phZUy4X8aqh6IRUP1KAPl1wxC88D4SAdiqnfeQTHlgLNVqgL18yin2SpSlHuNIj54aM2ic+NNaf6/7CcrQWkMErA31JJJ6AHUf/jgnmT4tQ7BJUf+xI6dMKMuoKb3aKlRZtUrEpQ/ZIM9WJMYaDNDTpqNUUROgMB3cAN9MLKTHhGNUD1+K1IFKmZN6kegSSPr8sX5WvU/5q0JWLJBDjcapI+eFVDLURUUEe/Q8agAWH9wS49fmcFKy2UpJ56iyS0FTq9Qm2A2tICT23++BoisKhBqsQ7EPDmARL3O8POGVDK0kRoSLjwJntqcmcJMnWpVk6EkNYA7dLtt+zhp75FNIC3LfE6iT0BHXu5dsSlJ6Lcaa9P7ltfJUTsQZm3lsY+WKqvCKCmHvaif9xnaXR+eIoztNRgnyIbrJF3acWpztM2KSbcq7ej+e2F7teWVavwgQcATOleuGYrS/aQAYiG/wLT9m1IKgpJGoebepQBv3++G8KLMr1AVHmNj+uJaGkOAJLOzfb5/lhvll7FXFHzEzS+DITf3h82H5YuVSpqHuwkhKZZJLeqjeX3w+qVIkJP9Tbz3wMvKpVcj1S9+xLYPyt7B8UFhCwV6aFBSSvVsEFR+gOlr37YL/wBcXY6kjYqKHPkHJ+mL6nDkKAZbttqSj6X9HwP/AKCUORTUXHqR5wG7klnwrnF7GUGtEjxRZDkte7dO6bv27YgnjY1ABWo/hHr0wNV4UoHnpoAd20Fan6lSzpG+3liFUqSPiHRNOSf7lqhvK3XAx4DTHA4pblfyYsPJn+WJ/wAWo2QPTV9tOM5QQtSipR0xyo8UndSg5V0ZyPliZamp1VCVbAQ1/XAHVj6pUWqzJ/8A1rj6jFaVq3V8qav0OFCeLLBl2FgqT22JHq2CKPGRMhn2Y/ZsBtoCpjAnfUZ292f0/LETSH4h6hv0xFOeQfiA84+/5YmayeqfTC9x+iPBl09vp+uOx4pv6fp+uOxu5ukfQ5pcwZiN+Zt3j99sWHS7m4efJjB6TikX0k7OAQDa7/sY90lnJSAJcA8oaXUrqxmMJ2G6lqaiDYv8/XboHxCtV6JKgA8JcknYefU2bfalNfSCQYBvocQ7s15jzxXXzFQPqUNIDv7vUIN2EwWm+GFbSJV6ezsxFmT+HoCbj64WZnXdKkINtRCllu3/AKxLNZmpULJqpDgT7pye/j+pv12wir8GqGpNV1Cy1uACdkhOrSbSQPPFY/dkpy/4oKqFIUPfV1rV0enT+hncb4mydWrStmM+/O/ZKjHofphOrgNULkav6klw+7mG9WfbBVThNVmQlRgwns78oudsUdeyKvyhjVo0gCVIgBipSzpggNJlyREO2M1meOqtSCaSQ7aWcg92+wGL18JzBQym9VJnyJM+mB0+z6oClpSTtJPe37vMHDR6rbFn2elQuXVKiSolR6mT88XI4hUAYLU1vEcOuFZWk+lKFVigjnJ0pfsxtO7v2xLiHCUKnSEHZSSAD5gOn1vEtfDPljdE/iddhdSBKdaiVK2cvETOFlReNLSoIYUX0lm5iJJDRYEu5d/paWS4JTpqYpKlhvGxa9gOV4vLdZDhciVj9LpIE9mctVB1gaUKAdZAMA7A7nbpfGhTxZZCUVEhSgC2imRe/O5H2+2DKdEkNYdWn0/X74Eq01AaaaQCbqO217k9B9cc0pqTydUIdVgXcV4kKQ5iEnoEhSvkqB6vgPK8SqFgmmASL1NMj+1CEx6HB1Th1OmdVQla2v0MWuw+o64AqZpSzpp0ykG4SDPmd/M4ZNUBxdltTOrQ+paAbsGSBbZAJPrgSpxlRP8AxV9tICWdtySWi5GIf6cCZWFK/Ah1F+jsAG6h8SXSopYVQxtpBJPSWISD+vrhsEnFhlP2i0Dxa9zqWSSesDBeR9ogsjlnboRI9CWF574R5zI5ZIKvdnSG+JfXz8+mKaXtHTpRSohu6lB/XxHyJwKvSG1s3WtBKQ4L9QzWMvG8TdJxyW+EqAjt3/Y74wKfa5aXApokXdXl16fbB3BvaOtVWfCAgPCVOH7vv2mO2EcJLYymjZIrqumoezsb+ZO2JLzKjcBVrhPz62xmc5xtFJ/eLGp3KQlRLvM7EuXmcSyntKKngCyAbgB/qb/veUcfNDrkrA8rIQQHBO248y2BRlKcsFg9m7XmzdsQq8VQkkKJSdrKszuAb6XN/wBcWU82lR5ClRLQHBnbTfa7bvbAH7IHrcGpmBUIcGCFfWJxD/RUqASKqQOgAAtvz4J/ihp1aS3bzIsz3i2J1CPwVGG4AIiCNU/seeNbDhgNHgpc6VP0JIbzYEgRj2nwhYJ/mpLdSZ8hfBCa6G6F/wCksfn9upxFdVLwo/M9589vXsMa2bAMrh53VPyx2LDmf7T6/wCcdg5DZok52dI1BiNib+Ya3SwIx6mv4dwwb3hAIbd2drk6jsYOAhmtAICO7QNw7dnJv32x4pKyqxDHUwUzm+qJvE9PmKQndvQTWzLgvo1DSSQdRBIHKOXUoGEgs5GzjA+cWshypKbagVEpiygCS0uWjZ7DE8wX8aUkjSzurwqJuqAzBj8Th2ZgFXzlNJUTUpwHUUpS+pgxa/Xdx3eMn6DJeWVZjiEOlClT/wAtBUDIjYdOtu2IIqrUxIAGr4ym0WSlJL3LQ4ItijMcRUSNKKigSS6le7DNY3cN0GIUl1GlQSlN1ITpG785lQk2028sUOdt2X5mqSQTW0JH9SReWYhSvtfC7M8RQ5NNK66rE/zCBZuXUX8m3GI5ritEQmmKq4YNqs+5ctaB0wsQjMVF8yVs8AkpA7AdB/SMOl7NV6CKZzKyNZTQpt1SgAdAnVqsTiGcqIIITW0pN1BKlKV/cSUhuw+WCv8AQXI95VYmyECZ6El/mBhjTyVOikqQlKSkeNXMdoBs/ZJ3PXAfIvA0eL2F8NpU0oSkOiHAJAUX3VyljNo+4xDiaVBJ0reSzp2c3IGpouHxnV8arU1Em0iEgD5Wf88E0faM1AApgR+oftt2wnWV2O5Rqhlla1OoNKgkvqZMFx8QSRCurAw0gYO9wlCyUudbq1KKikCQQ+zFhpaxE4zHEF6iVgAG5aQovdn7+IMQfTDjhPEVrQpC0vpTqSbuAO3KoEKuPwzZyZJ7Jxq6GJcSTe4HqOnpGLE5pbgAJ3uZ69G/YtgajmQoBSU3EJJIIlhAPaDiddYMuR2ZvR+oiHGJsqvsWVqCbKPvSZ0sD87x3JOBs+xS1VQppbwJMltlH8g94xRWzKiIZPkCSTbo3+4/nAXuimQkJVspfOr0SAALdsFILZMKZJFKmKaTBWXBUJbmJKjLsJvtijK5JOvUrVVZpUdKRfqPucL+JcX0G5qK6rgWZgkR83wmzXFV1PEX+gHkBGLKLZJyRqc9xegHTAUBBAkE3YtNz8WMrUpSSPPA+t74spn5fbDxj1Fk+x2XoFa0pBZyz/4xoV5kZejposCfEoypUXt39MJ8rkVlaNAclQabmzYfZngKVStRLWQkEO3U37MAPPCza8hgmZ/hfDFV6hAfSJWro/57/U99RTCUpFOl8LgkeEP1O5k37nbFFHIqI0qPuqQLimkh/VvuSTi1Ya50JFkp7fvfE5SsdRIVKBUS5IVvqjytbpP6YpWdCmdmsRqHQve27DHUuJpCTUA6gCbDZvPc4WL9oVPKHS/U79j/AIwUmB0aFHGUpS5WpwbQDO7xfv288E0+MI3XpkMCRcMzO48mcQBjE5rN01EkEgNYlr3Y7TsXEbXxDLKqFQRTLl7H8/If4fAfGg2fSqOY1WWloBLF5PpMiCbGxbF6aaS+tUtDMLFpAURPzthBlaLJl48wB85PXB1DMmCnUGImfmJxzSXovFjHT2HzT+uOwKvNKJcsSd9NM/XHYSmNYV73RdKk/hC/eBySRpYybHwuwIVbFn8U6eYARpAGpYkcpKpLwzm7vLAmiktBOrUQNMp1qdJ3IUhTTFovAc4UcR49QpOBzEEwXUWhnKlEbuGtPfHRV+DnX0rDG1auCJAEj4qZaB+BANtvM74oGZUxYLcE2AEWupmba/5DJ1fa6oskJAQ/QEkzbsOwAsBi2tmCkBeYqFLWRqYmLmWAvdvLFOjF7WxtWrLUXQqlSH4gPeLDMOZRYCTa8YW5ldCddVdYlnJgHyCSkgeRO+AKlevmGFNBTT2eEtMubn+0G+LcnwBMpK9Z3FIQk9NSoJ807bYaktm/6GXDaqFEhCNFNIJULObDmDEuBu9h6lVF1PDSQmmjdamCQP6QJKjMkN3wEnMoy4CSWfm0pdRJJuVXdvuGgTbQzK6hdKWSDfu08z36tJ+uJyV5KReA+hoQWVPVRuf9rRbc22N8EnOvZQSDtAeWIOlTliR0Z94wDQQgDUo8oBLsQOxCiU8rPb54E4ivW4A1NsJb07XwtWxk2hmrgoXAIm4VB3awkff7puJ8CCVcpCDbUfAVNYskt9W6Y9ydeoGBKmBBaeXeEuJfYgjrbGhPGE1Us4CiGBeC+kkEEgQLxD92OucX9gfTLezGmqtASFRLpIYpLPKVCG9d5bGg9nax5jpDhm6FUs4eDsPyEYpzvDkBOpBSEuCdOlSFES+g8p5Z5CkgSA+Gvs9k+S2kglJKVKINnulwOWYhrsHw05rqCMPqJZqkEAKSoDX4U6xzaiGABgPIfq3niCKRUAoC/wCpDhwYH7gY9z/DwKnvwkKJYAKBJACSCm4IBOkvB5Z2wWiomYAaEueqvCA7/Ibi5wl4sbqryL6mXaSWF+np1/dsIOKcTV4Ugt2BnGqOXSRAL9nG0jSZc/VrXBH/AINIPhSDuSVH6AteYHyxlNJ5M4mCXwussv7tZ/2kR22by644cErf/bXAfwm2NtnOO06QEJBA1ABtms3nt1wiHtKqotkiS7JESerA9zAP3OLrkk/BNxiIzwisbUqh8kq/TEqfCa7xSq/9Ch+TNF+2H2azqyoUworqKIZIJjs8yLk2AHpg3K5EA66n8wiWBOgEDws/OR3h8FzZlBAHBeA1gpKygJAO+99nYfMYf6UaiFGWYcxP/iT0+XyAr5ypUdgUBrt1tDv1DDtaDiWUyqgSAGB2AOtu8x6kDo+Iyt7HVLReqmnVCgSe5ffqCO/5YFzXCq06UUVdferWfppbBYQmmGdi1wb9yqN38IbC7M55zd+7k+sXZ+++EV3gZ15BBwmuiPdUCk7ICS0yQDLl+p39YL4TUkqy6DdtNJB/8SH8nx7V4sSXkAA7MTYBgUhRuw0w5xQriqlgqCoYFndgz2Dl5se0Yr9QlILoAoEIQkjcUkJ67hDgYtXnFgHma8QJvAju77/UHK8VqKqAArgO6jYQ9nLsDEbRhlRrCpU0hCVFpJAh2AlhMDfp2wJY2jZYGnNVlTqYMzk+KWZpLXLAn6TbSzinINVav7AAADYP06RguohJI1JHQMTcQWILNt/nEQlA8IZu5Yer9IwjkvQ6TRejMKaKSiOpV95H2x2AalOkouUkk/vc47AoILX/AIvMO492nd3DnyAKibefXFQ9lFG9RQh/+Er/AMlD5M5wXm85DrzSiAXZCYJ6aiQ4cmCnbFFT2gRHPXV/cUAbswZRj5H1xdOXghSDcnwdFOEuFkSSoBTMN0pVpd4AIdn64uRk0AnRNVz/AMNI1Xh1rJIEO7jACM4V/wDBoqWkguVEkEkgSohKWi3a04qrZWtUf31UJRf3aN/RtH3f64XPlhDKlShTJKl6lBhzL1KJ/qsgekfkuq8WzGYSfcoWmmLFLJSB3USE9HmPLB+TylJA/l0xUV+MgKCTLSrkB8gPzxfm02NWq/8A+NNn3dbPILMG89sa0hurYpyWTpoVqqPmKl/dUtRHmYdZi0CWL4MrcUrvNJVMfCF0ylpgAEAnazWjFuY4+mij+UhCT0AYX3ALqNvP0wJQ9p66yxMG7CZ3Def7uTl5oGFgfZfKKqJSawUVHxFLpLXHLpeIkzJHkUjg9JLH3ik7PpDXDpU0ekerY9y3ESUgKYR079RufOMMstVQQxAHUF2PYWL/ALbHJObR0ximKM9wlWlQpLQpw2nQHLETYva5chh0nLV6FQKdKSFjY2NzEW+vzx9Jo1afwpMQSliB2UHcGQZ7YrzSQA7FtnACQGZ3AIYQ46CJGNx/iHdNGnwqrMTks1CtepGoEFYA/wC9+QtBBL/Q6tHwvPskM5DyRrKYnRpAOlRSTBJA0pDKjCzMZ/Uo6FOobBUNL2J+jk98NOBZ6pIZQKAGUnS5Dyk21IvBsA6WUS95vFsjDdDbN5QlLMzO8O4gC23ZiMIqWc51BPvF+7KUK1JUCWgEFmMJIbcEMzqfTislyQFP0UWsQDEHY9e2EvEwtXu2JBNQatJLJOlR1GJDpAG0h99MOOd4ZWcXslmKbh3Lu7biSN2kb2ICuwwqzVGspwlJ5b9oMelvMThsnOqOoJ1e8d1KShJSVAsTp1HTaxkkADFObp1SG1kAEAh2Slg0F4DNDJjYTh4uhZJPRkcz7N1lFRqLSi8LcM0kyBabflgnIcJTR5ULPvFQVgOpmdkpeBaxJn5PBkArxKUZMIB85JhyzR88SpUgmUJHdh2l1H87xij5bwS6AvCuCJp6oWSpnVUIJIaw0sWhy/zLYZUkJS24aCWA6iwkgdjgXO59KASsgzADFruBs7TCe2M/xL2kJEFxJaZYCe4t5z3xPrKZS0jUVc4Cr4Wtqdt/K02i2B1VxpbU4aSB3sIJgsZtfrjBVeMVEuUqKSr8MebsY2xQONVQACpwOok+fX1fFFwC/JZ9FXm2Q+pJSHJStNttWohrQ5YyLmMIc4sqlIEDwxzAgEMqGNuzRL4ztL2iqJkeIuCZ8MQNg5fY2Eb4PTxBNRKp1KksRuQzciXk73k+WCuPqK5Nk1cUpKLKKgrUBKbkkMGKSb+TRGKM9xGmyQCVKMFRKmAdViouwJG+79sKszWcczxY7p/oUxZSWsobbfDjylkF1VBNNJUQ7kWABVJLRaCXfbFqQo24ZnQSWKtQAEF2YS7RckQ7sIEYZDUCkawrsCFED8RDjd5Y7evnCskjLpLsVsdawQQ9tKZdmfdP5YWcQ4+nUUpdtyQ4Bfpqlmd7xif5ngZDirTqOSwILQCIAdySUgiDbsAL4GrV9PKlIKzEtb+0h2tbt1wHw3iy1OEJBDywILDckWeLkb3waoaXKtx4u5FwDMeeA1QyZEU1b6iZcjUB6cuOwHUqKJJltt42x2GFsnl+DU0AqrVXI+FMDd9SpNnkATYkNhpk9BmjSK+ighhfaopw7n4SDHzOoU6FO1JphS+YlwCShLu7lpbBwzEOQACX5muLFrAwOjNviUuRhjFewBeSrqcqUmnAk85TJ2h4tzH9RK9ChRddWoapf4y+1gkDT9MV8e9pwkFKC5m1vXfrttjJZnNFanUX6PsDNnLEw84aEJS3g0mvA2zPtKo8qBpQISLADowYAdsCfxyiDzFzZiXG5Lj8sCZTIVKp5EKV6RNi9m/TGgy3sesMatRNNLi3MSOlwJbZ/wAsVfSOwJNiKtU6lzh/7M8MKuZnPpbp5/KN8M8v7J5XV4qtTzYAHyCR5ST9MaTJZaiimEFAIh0lRAPm5n1f64hy86SpFIcbbA6GTSLpB8iru4I323nEV5hYZKUgU/6pt3KpgM0u/fBK6qUu5dYMAAz8XKDdcf1WBtGJZuqVhJeFEMDqBBLsANlABi7B7dMc93kpVIFyfEpCST/vCi93AlxPdkhgIYYZVqiVB0lOoSzDq1+vaBhO60KIL3uzF38n3G2/qVme4zUSQWd2+FrWgsQfR+oFw3x9naB8lKgzNZRFU86EpqQUzoVcudUhRg+LeQ2CeD5VaFl1KCiJOkPDl2EKezpeVbQwVLiNOqA7JVA3IJANjChIMG0DcYZ8PWmErnUzP12ILEdWcgg+bYeTaRkk2NaqCoJZ3AHiBS950sS/nipFMySz+Q2IJAJAaBfyLEDEhVJUxUS0AEpkvvMdjiFOlfcOSG1bPJGmDcwXgTjnvqPFWgfM0lOkhRLkEjSJAKSJKXFmYtLzvjzMAu2wJAu7M43cly03Z/OOcSdSFAl2qJIBZ1MFhRaLIUe9t8Qy9QLATIU5SQxMOwKmYubEiLOAb38WSeHR7Vq0gGUeUMWNmvq0kBkul3JIcX1RhdxHjbIOmABE9TsXFyREGMFVuElZcL/CJJiZBS7AgKDndxeML/8AQlKJQk0yQxUkwUvJjcAA8zsGw8eorUtCPNVw0F2HwsTdm2EfToIGFtdZNyoOZc2u5Id27mwJknGmr+ztbxCmVPZQAIMPphWl9QA5iBzNuXX5j2ZrKEpWz3IHKJksrqGkXPm11KPsm0zPKqvJ+s9P0+uKirGgV7KrRJqoplmuSekMfuR+WAzwJDhP8VTPkhZn7N6y1sP3RurFCb4itGNCn2bpJleYcN8NMA+crO3b5YLo+z+UYgmqT+LUAQGGwTpe8F7Dywr5EN1ZmfeKV4iSWZzuB3w89nl8ikO6XfTcudIMdCEhm3M7OVS9m8urw1awEeIJM9QyR/nB3DvZv3RPOVIUQ/JIHRnOr6NfynLki0bq7F3Fq5FNgQAGI5mmzElnJLXPmDhHT4RUqLlkQ5UQoAW7MSf6Ycd8bU8KHwqkq5gwIIZgOY+cT2OK8rwr3rudJAI0qQPNKiyylLl+8hmtjKaSDWRLTzCaaBSpOWkmzm5UZ+k4AzlUqIe7P4QWEf0uL7HpjWDhlJInlP4Ul5Ebae8Ob9gcRCKfwICC4kJTcdDcW7z3wqmkFoxdLI1VBxSrkG2lNVm2ZhbHY2JpA/GP9xD+r48w3yiUXVc/ToOtTlQgPM+lvvOM1xf2jVUfmYOeo/YxYcpQUompmVKIj+WkB+wUp3/6e7ti3hOaRSW6KKH+Got1KsQWc6RM8qU3bbBSSzthBMj7NVqvNpNNE8649AkkE+du+xf5L2fy+W5qumoQ8rdiGaKbC7kSVefQXiftOoDxc2xLP9vt08sZsVVVVBCXUpRLDuXJi3Uk+eNU5bwg4WjW1va3W4po0giEOBOwF9+j2wRkaCigVKro5YSpWwEalG0PcPu2A+F8OTQlT1a5EBnCT2DP21H0AwyzmZAdVUurYAiOjdSD5h56Ym6WIhz5LXADkCmGkAwSRPNykv1Z+2K6ObkpC1SWISnS0A8qujd7ksYbCDM8a11LsOpURfbu9rOfPDKlXKUkkAH4EAwemppD7gd8BwaWQ9kMa3ESElKiRyw5SW7kGY79D2xWni6VBl0wqz+qRtD7dW6lsKFZlalhJSgGICgo7k6QqBtJEhmbDgcLQkKLp1F2SQnTqh392l5bor8sL1UdjZehgnMJIcF9NhcCCHggs0dBqF2hZmcwhRIVTAT8Q6CxJV36hndywODcwKVOmOVQESHURuCTKokuziS4wDWWFQtICXuQ1ywLi3MSXB8pJbcdMTkiK6/DEMRSqGmTfUVACBBUCSCGLlm/+Rv4dna9Jeiq41ENqDg+SgCDJ2Bvs+PRRKQWPvE+cpYwHZ2LGdRZhBxfwzMqBBpkqQYIcAgs8TpO5aSesBrS0JDZqMqRzLUFCxZRPi6XUw7CL9cSXVStSdTPcPN4h2L9m2x2WqmoplKiUqvyx+FiILQWcfLA1JOosVbbnyAh3YEP6+WOB7tnavSBKrq0hC0sKqXL6pBIUDdwQkp+FtJkmxOUygBuFiyuVLFLuQxSTAYuS/K1xA2dQAQSvmcLSosHKTIUQwBdOmwv54vp1ilQtpJLMk/MwzjlloszPjo/pwRe8l6qNNylTrSSos6S7lL6tTuAwu9zAxZ/GgFcKSCoF9TwAGsAQ5Nnci/QB5idWqw3sAzMSLM0ySzYAzfFwhwkAqD7gswBJJLM5Ml7MRhVFyA5UG1+IaA4kpkE6iXJmS5EsZOxPwuE2d42SSNVgPD3PSzCbHYu+F1dZUSuzQ5diRqTHMAUudpiRbTXmKXiJIchR+IC0TY3Tu1vLF48aWybkwXPcQUQbiHIERZ/JxfoDjzJ03KnHhdyTIjUEsURclWku4DtGK1ZRdQhkkgEFSuZiIjSSyviEdQTpcuXWSyNIOlixT3M7DSFFRmABLgAYs60KLeI5zUsh9KZ84BIEm5LTDPaHL7g+WIRqMFTnS6mDvpBJBJU3r8jhXw7h4qKKle7UAWZISQN5qAcxKSTCocOA7BrmK4AkAkAswHyBt0DO/3wkn4QS3ilRCdJCw3L7w8qNKmSSAOXp4XaZwjXmnACRpaAkAEgMbMLM5LRbtjzNVlOBpDPZn5dI5QlLHUEglgwE2lwK60EHlcMkM4DGCqXMtq2IDCMNGKBYdT4wxA1kSzE8vZy4S3mMHZXjS1Bg633DDSL+TmJDdZxmqlUaSGgqd2c6WUGDkyHuxJu4aWfBhcOCADuSbk/2xaId5ONKCNs0dPNKMqkKsydbBugVqJuXYQJe+DVUELDoWi8ByHj1HWz4zecGoBw0hTtpD3dJBgvuQq0tcXUBpLlRJaS4AgRZtw0HZ4bEXDyh0Ohw1Wyvk3/APWOwgNet0fvoVtjsL8f3MZsZgzYvsQ/r5jBtKulCP6j/m/+euFgnDThPBqld9MIF1qsOoG5PYerXx1tpK2IBVqhJc/vtjXez3BF0kFawUKqDcSE/hYyDLm21yMXZHKUMswRzVbe9Uly+/u0mAJuPUlsC8U4yQ5Spw3WXvDh7R39cQlJzwtDqok+IcYRTimwcsVXMQfUTED54R1+JFUPJ8gBBubuDLWJwuq1Spyb9v3fB3DOH++VJOhN236JHcnfbFeqihcsa8AyP/NVAkJeH6kfQP3OG6P5inbowHxHduqR1YW748ppBYMAkCEjpG3S874ZZXJKI1EOCAC0b2GzDoqC+ITl5HUfRSch8WshJYaZKYeWaDJBfreMEDg1N5UTENy9iCQRCY6dtsdna1NIWFHUyh4HCgxSdJU8h3UWAiGO9lHigWxUAtrrTqSygmbFhd7v5u5j2KJE0ZKPEwAEwXJsZCvtHrhVxQ1HbSQBcJZ7NCSliAGun8sPMwErlL6dLaRLGZPM7KDMAIl3eBa+W0gmnMupM6TBdy5KS5MjpgQmrGlEUUagJBZSR8XIox5OCDJB5Xe1oPy2RAWIKVbl4XKQSQdyw67B2Zgq+SSpToOlRLlwVsHYkBxIAHW4cBhi+geRIJcgAgpDhQIbykTEOHZjHS8nOlTHOUWAt9cJUUgEhp0nlEN4vNiJYtjwU9NRSUkE6y4IIYSH0ku1gwDOZAckQGfUOYsQAHbSNnBdamaWPk9hgw1TUSCGLEh+wfSTJ337vL455YLxzgV8XWXlAZNlWhpGrmZVp3B7HFHD8z7xKD7xMmolyRPOouNJAMEMw+hDAe0efYqLlku7tBJ/UAEFx8gzXgOWKaQQ5MFag67rOoyAzpPwAuCQT1xTEYWI8yoMpUgpwzIJLTZ1bF4STt32ZsQq8FQlKluyACVLJSkJtEx3fsXaHOyeVRTIMbhgOrEEE2izHc32tNWmlQV7tyBBGqXa6QdJPRRsLCTjl7tTwW6rrkUr9mnAVzKSQ4DDSNLq9CQAzluUMQbgr4Vz6XClTABJLQ4DMzqA1EMHE2GNBV4iEhSmAKOYgaUndwXITNgYMXu9XukpJIJQSfECASWYqfSxJFyQXE+dFzNE3xpmcrZVo0sQ0AAM27SAXJMCXHXFZy7btsDaTNoYgF7vJPXD6suncA9mJbbvNhOBq/E0pDFN/wARKtt5O33xVcrekI4fcR1aqUk00hSWBWQlHicu2ptPxJhMu3lgTM8qg4aZYmxIEMIJ/ESP1ZZniwIA9ylnEe7TJeNICp5g7kXB6DEsmUk6/c0xNtMA7lKbariACz7Yp2rLQqj9zK+4UqnbUTpDqUFJDuAzKmWmerfihl8g5cqBlwBoW4BIlyEyxYkEcpcNf6HTytMuTSQ5H4Q5ku5aPN3GBq/C6a2R7lQCh4kagEszJLFgIGyhZ8BfiI+Qvjfg+fqsEuHLyEgEqDBiNTOIOwsd3w/y+WTSogEwQLlXWYKQwe8PNnbDqp7JU3SoHSUPJZhcuVBmu7TgPPcAqLcJKFBgxSt3mQzdPMT2lvljLyL1aM9XralFpB6aSWYkM/8AbfafLAlXiKkEhBERIdw/XYEHU4M4cUPZ6qYUhywl0jTc3exZt/JnwLxTgGYDgUioXZOkuyQHDHWph0e3mMU7R1ZgKnxGA61JP4UuAPIA2x2F68pUB8C/+hX6Y7DYANeFcKDCpWSSkwhAJBUesTpfoQ/XGhzSyEAVUszaaaGAT0SWiOgv64ryi00EgOpSw0kt5CbAWv2HdRns9zFan17WOkdGdh+WIZmxsJHuf4g0AsotHQTuAzzufluDnKp3U7Dsw3tt5XxRlw5LmADd/wD3i2hl1VlhCKa1FrIDs9idgLCSBu+LpJCAiQ5xsOB5UimHSsuo6dIJJLNzdEDSJOw+Y+R9m0UdKswsE390DBLWWpy42ZMHrLYJzPtIw0I0pSzaUjSOgtdg15jEpycsRKKNbG/8ugHqaVKFkgwnzMufKJ33SZ72iVUKklWpAc6ISNNtJgwWkl7nCSvn1LIABJNgkOT2AEnGk4Z7OlAC66lIALiklWpcsCpSkgaQLkplIuoNK9VDMthzLWgfK5WvXTYpQGD97M3Xzjvh5S4OI1MtSANEIdmkAKQpkWOrUCSqcGqzaNGlJgOGQQCOrEPIaWLv0OI5WlUJWpVQhDwyE2/CkhRJtqAZxLxbnfJJ+KHUATOUwAFXUkGSQki245LsS0DSksGfE8vxwpPM2keIhhpSxL+QgFzaQC3O3StGiDUGkEkrAASDLmdMA+K6XlsJk5VFJyklmcgJJcN0SOaCLEP3YNlqpIZ+0zqmbDr1BIZwpzoYEAeNhFw4cCQDGOoZtJB5kFy5S8i0pMFzdiADzQCXKnOVwFJXSAZgxSClSAJGk3O8FJEmwJwPRzopspLe7UrmTCWN1fEwUY5QSWVEHHQoWiHamaXh1QLUpPM0uHYcqhvsSzkMpPWGdlVUtOh06U7qGmWKSEsxBSpy8uHvcjPZfNAraQRYgEbS08wYGY6szY0KKR0r0nWVaSHOlgGHLpRcJCjPRnAtGeJZKRyjHVFipmqSFEqerqUAFOdIdLuACkkXYQBJGNX/ABAJJLSZ5gHeBANm+3zzFemBnUaXUD74B3v7tUpDuOjebOS+NGtXKAozuWIcg2glr9SD8gW5VoWBJRYfC0WPQ+XVzN3PfHoppALJb+15UXJkbze+5OAUZwsAXkW5dmgsdL7wWvtiqstRMJIi5BZmuA257/Jpj1Y7YyRXCQCVM9gNmtDNbuwhseZjPAg6WgTMBukjYzG8HC1aFhTrZBPVySA0wOp7M8tiui1QFRVpSHLlKgwbfWlJ6O93vIc/GtgUsUeKzTjwhUsHhu47XvePSHutQLEhADlRKWABJ5ndgJO4bBn8Ky0jldn0EoUTuDJixaWknZsX0clWUg69CbsUq1MDblNNnHmR54ZzUQJWL6OSQTrUAU/3A+8Fwvls4s5eLmcFSxCUFiQAACN7gwQPKSPXBdPKgNJI6BKXJY+MqdkgmyQC4DnbEkVUBylCQtmKgGJA2e++3XCSn52MkV5WgU6UoRoSXdKUpABZypQcFiXsCZ6DB6sqdzDd7y8MwFjd32hyJmcy34lKiBv9bR59sUVs1FoHUWtsIDHq2JVJux7SLszRTyspYKVAugtqaGUxcpE8rgRL4oTxFSSywVJZwssk9WKSX+XXaTgWrmglR16iw23N9t5ExhFm2qOlTqSSqBUJTeCowYawBxaPHa+oVy9Gn/jAoktp1ONJJB7SDvJgTEBnxfX4sgLShRWzjmNIBDwxK0pKhO5YBp6nLUQpIcqBSw+IuwiHHxHckk3PQTRn1J1E1AQSGSyXTaALAM/RpkYD4gqaNOaCHL13Lm4f0cUWI7j63x7jDqVVflzVYDoApQ+YDHHYf45e/wBv8CWvQvPEtagphpDsXuWLDoOsbjFGVyVSs/u0HSLqIZKZ67nsHJ2Bxp18PoUATWWqssyCR0aQli7QJUWbYA4ScV4x75SWEIICEDUzASNKQGDP0YO2+OtSvSJNey3LZDLoSFLKq2qQkOhP31E3DYuXxkkBNMFIDtTp2JY7AczByXBs/fCipSKXKgEkQxe5JYQXcEu3abNi7L8MrVXNKkvTdJhJbqLRuSIA3xnFbYU/R5mc4tSi5Zr6iHE92L22fsMX8M4Muu7/AMtAIGtQLFR+ECHLBy1odnw44D7EAHVmCglwE0wqAWcayJJvys0bvjVJ4cDALimAlk02Cd9I6JYuHEvGIz54xwhlFsS8J4bToRRQVqMGoRzLczzeFKYPKJ5Rdw7TLZJRhZ1POsKSkQo8txYw9onBOUSh46lPSUu6WIe4tAxJWTRTUVGqsxCWBSnoxbU4JjUTt2fklydm/ZZRdIpy6UqK0UgNYDuxIBO7AjVAcgHo7OMFquElLJ/EWbUWSUlKbgg3LjfYYX01rGvUdY6lmkv0JJJaITsLHFlWoU8iVCzMWDmNRUlP8shgJZxq2Ziets3bBCrnlhSta6ehiNCqRRUSLApKjpUUqknSAxd2Iwl4hxAJUyVFKU2FREGQ+jSolO128pLOv9PfUkqUAbKR+IEkGSQWDgvcCQzunr10rUtPuyQiGVAh2KWLBJBZiS2mUiSbcdXgnNNIFy9NnKlF1BQUCAAXJ2UlyOcbcpILTgbiOUKQohKiJvzBnTBBLsCmGDCdoxfmaSQl0JYKUSoJLuZJ+KS7tZLBsCVs5AVTRZxqBKYTzaSLlgTpnUJZ0unHSkSuyjIqbSkEg7EvDzFixswMt5NtKDqQhRCkKBc2EB306oZQ1AEmBdlWzPDMgvMqCUc64hJSNQIul7GRu3cQTtMpkK2lA0LBIAEKSFGVlklg7MbnecT5fA8EZT3Zo1aNYpXoS7hkqLKSUg6gogkukkOQySQ5cYbrQEEoSQVJ1HQkly3RLAEkuGcgO0zgivwfMn3SkZdZYlfPTVGrSdBKVhyASHIUkkDUXk2r4fUWVD3KwSjxssKKqZQQkAo5qZ1XSC06XOM7YqVFNCssJcJReTykJIDEahpVsA5AMyL4sqUdSiSsOR3Ld7p/J27YjmchWCU1KqFBnEhRAUdRanyFRUXZPVizWxI8IrAsKS/EWKQSHCSSxERIuN+7RkvRVNeQenkUAiE6ki76gCZJdnJfaxtGCK1RQEKRqADHSWfc6QqCeYBib2aDUjIVveFCaNTlBVpNNaf7lBS9KVXTCbPu4wIunXQCpdJaBqVzrQQBMKJ0BLyGiYlVzusti4Gqsxo8SzzSASHAA2DBTdy8y+A6nEDqJClFiTpcsHAAFm0vLKJno4YDK+zdcrUKeWqrKuZVRapGpQdKSymYfAS4cuTi6n7L5lV01EJYkjSuwfxbTtJ+mN8Ki7N3sgquoqgQTBeCwJLR/SqA9jjxeuokJTUSHLlYuEXASCCFKZ3KiAA7djMtwHUFfy11CkaVBQU42IKGLeNiNLxYtJtLgdXQHoVEpAJdQ0hgD4tB0sROk2ccoOC3WUgLOAGsmrodKXMQpWgMQZBSk79Ot4meYQlKSnTN3JszxP6HBVf2ezLj+SywJKUKWOZQcAgJJcptAJDlJbC9HBqqQpDLWUtFUMUhlKAAZJPKlTNJY9MLVjCHjfE1+FaEhIOlKky5vdm1dG+jPhP/AB5DkAkJZyyWDlg7R87l74c5/wBkM1UqLppprV7sFQAAPOXOgz0SST/Um2oOkz/A6yaf8RXp1dVSpoQoaCFKszDrpUBp/CIs/bGCol2Al111FBgrVLMTG5DHaMeIzi9yYDaTt5WOGlX2MzhRqXRWCFJppSoAOQVp0p2PhizyzuCaT7FZsLFI5ZXvFJUpKORykEBRhTgAkX798PQBeqqr8KrC2prQR53x2I57I+5qKp1UlFRLakqIeQC8IIkEG5vfHY1GG1LhWYzelbHQRKzDCTy6lDUIie1pLSl7DJSXVVKohCQnVsxfUwmZHTD+vnH5iBqAgllaercvTo3Z3mNKspd1xZgWCpcwO+7DHE+aT1gp1yD5HgeXQAtFNEsQSp07ELElIe4scNKSkpJAR4nUVBKWcNdzqKm3EBtsKs5xApI0r0pBdZKQdfRIUpwA42BOz48z/FgKeoFG5UVlYASCAwKQXUdg2+JuMp7G+mI9q1kBLFjD2SRL7S5fb745ebMnUxAAbW4G8CxvsN5xnkZtPiCWBEHVpdmt19eo64gviqUpClOpnZNOx2ZRMBgXaeuF+K1VFO1ZHlLNodzUTrUHKCAkrDN4dLlTIZ2+BnjDKlVWACXKbxpv0KXESLPLwMZjI1ErIUUlPR7+X58vyLYOTxMGp7tNYhTFvExZtQQS43ANjIO0Tlx26Q8ZYHtPQUlQKUAEyGDKMuWN5JtueuF+YyWmsttOhTK1J0upTgF+jDfUbCxZg66kp5gwUSZUAWLNYEuGCh5p3Ei7g/EVLIDFSSPGlylSg7pbSAkwPnOk40YuP1LQG1LDKv4FDvoaVkBbKVqLt7uDsHYWBIa4FfFMs6UqFVh1cAEkatWsrcFp5VAxvv7xaiqkvVRBdSdJJUynEhKlWUzFjdMsZLLq/FjVQUVFpgFStUgFTgcpKdVNRUE6iTJDyBjpinh2c7VJoBrUKtNbF1Soiojma4AlLiWDEkSwI28rZ1YZS06wprBQIuVEJKiCAN3ECYGDqZqIBqKIqEJAItpB0i4BWRDly0XA5sCZngCVvVpKCXUSpDuIDjSpBdNgZJDmCN+hP2RB8sUlSVUqixUSVFJSkgpJPNzAuOW+7E3nG04FxGro1VKlQqSoB1qJUDYh9Q5QCWKkiCTDl8JRcLAUBq5XSNKQNwpJHKGYFwwgNZzueC13QkETZwBsSAYLhwDCiPIS6c10W4qsjmOLJpUv/qar01FOkLqEhSzqKSFK1GNL6iSAVAKY4o4JVr5muKxUtFGmhSdRWtROspB0FRJEoDyPCHc3Xe1QNbMUaSdI16QWAhKqinU8+EABu3eH1BXuwUJNUU0nkGlwwSCdISCou7jUNRYNBGEm2o42xksnlbP1FBesrgMEaidQvurowdut3GB1V65IFWuX1EtqXuDcFShbUOWDNxGLM0hUiU7OgsVENIKwxTJkGQN3GKU6nOgj4hU6JVpKpShV3VKYPM721LdgqiFUrqOV118oLKl2LfjWtucJOosXQlxBww/iqgUAVVFQx1qJcKDsQeoB+QjouURqcVSQk8yUmmEpdCTJkgFyoTdg7EPfRqrCksFAFQuCWkllNIBQDzEgB08txjSbaF+wbQ4nVKUlKlFKQ4/mVASegQH1JkB7DZ2xSvOVVJOqpWS+l9K1hQDgB2ZYDlQh2m2B6iywT7opBKkqGrQGcnUkoBWPCVTpcEuXjE8tX1r95oQpITFVLEqZ20XcXuQz3LlkTayNh4LKWeWQ4VUOqCSVjUlBYEu7lt1XuDL4jV48sKKTUUoWKNWpnHhWCXDuY/tM4Hz60r5ykqBYhBTpLpAaFAc9pMjGdVxNSteqnoqEcrFJcOwGpTgEueVmGlRLQMV405Cv6RzX9rFhPPVqI86+l2Z9LLcmdpwmHHwtVRKcxUppVpCnWsK5NQa5UAEiyS0sb4UViDSgFIUrlUoF0srxBjdtpGBBmGSrQn3g8KlqpkFQWSeYio5VqBSIdt9sdEYJCuVh/Ds/UFRa/wCKq6VLP8wVVpKiEkha+YEsks5tIthdmc3VQFUtaxRJmkVHQwUKjaCwvzABidUXwNVzYCyUoCSfGgpTpBGyUkOAC8HfF1TM0lSQrUfiMq+FiYCQloBB2diC2KCkFcVrMHr1Tzag61nm1KOsF/FqUo6hLqV1OGHD+MLUv3q69X3yEgJXrVqYOSnU7sQS4kFyTc4WZ/LLGkqLpL6fJ/EYAJInVLw9xgTSCWYt3jGMX57MiosqqLWtTJBJS/hSEgPqDsAA7bY8wXQ9nKy06kocF2IIALEhw8tjsDsvYTU8JTqpUdUuhy8udN/PEa1Q6RJ8Q3/pV+mOx2OV/mY4qNZSsyQpRUNTMSTAQmMPuL0xpUGENt/Sn9T88e47FX4FXkX0fEjy/XApUTWWCbCO3KMdjsYdBuTUSgOXkCemoBvJsQ4fQT75R0h9K5YdMdjsR9jegfPK01Q0PpJaHOsBz1MD5Y+hZSkE03SAkkOSAxJa5749x2I/iPyorw7Ys4n/AMZY2KUE+ZufPvgEHVmKwMhKKOl5061L1N01MHa7Y7HYeOv0/sJL/wBB+LDQE6OXmR4YvWQk2/pjywRm6YTndCQAkJUyQGA0oqFMWggN0bHY7FSPIUcVpj+GrKYakoXpLSH0EsdsXcCQBWrJAASn3TAWDqrCBtCE/wDSOgx2Ow39LMvBDNxnMqBAFKmwFgy6ggeSQPQdMbDP0x7tZYPqMtPiG+Ox2Obm3EvDyJclUJXWBJYVSkDoEikwHYOWHc49TSBWkkB+Uu27kP5spQ9T1x2Owr2ZbRYIK2+FRbtyJt0xVST/ADG2FQsPJRb7DHmOw8dP+eETe0A5Wuo5nMuonQlkuSdI97VDJ6QkW6Dphmvmq5hJlITTIBkAkrcgbPjsdhZ7X88IC/n7mFz2fqHh9NRqLJ0mdRfxgXfpHljkH/8Az1FbmglzuXSslz547HY7/wC5L2e8TjOUQICjSCgPiBUlweo7HCnjFJKVUdIAeghRYM6tSuY9++Ox2GWzA5qlThRKglHK5doJjpOKkLLIkwst2/4f6n547HYKCTaaw2BgdJNvmcWZSmCms4EBbRZgf0GOx2CA2VIwMeY7HY4S60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AutoShape 6" descr="data:image/jpeg;base64,/9j/4AAQSkZJRgABAQAAAQABAAD/2wCEAAkGBhQSERUUExMWFRUVFxgaGRcXGBkcIBkaGBgYGhsYGhsfGyYeIRojGhgYIC8hIycpLSwsGCAxNTAqNSYrLikBCQoKDgwOGg8PGiwkHyQsLCwsLDQsLCwsLCwsLCwsLCwsLCwqLCosLCwsLCwsLCwsLCwsLCwsLCwsLCwsLCwsLP/AABEIAMIBAwMBIgACEQEDEQH/xAAbAAACAwEBAQAAAAAAAAAAAAAEBQIDBgABB//EAEIQAAEDAgQEAwYEBQIGAQUBAAECESEDMQAEEkEFIlFhMnGBBhNCkaGxUsHR8BQjYnLhFYIzQ5KiwvGyNFNjg9Ik/8QAGAEAAwEBAAAAAAAAAAAAAAAAAQIDAAT/xAAsEQACAgICAgECBQQDAAAAAAAAAQIRITEDEkFREyJhBDKBofBC0eHxUnHB/9oADAMBAAIRAxEAPwBymvUe4+X+MG06y928wPviKUA+Eq89Rj/OL0gdSf8Ad+fS+++HfISXGiBWs7EdWB+4IxSrIA3BD7uf8/XBAAaFHbfp3a2JoWfxK7SPry4y5GtAfGmC0+FtY/V/yxaMmev2/P8Ad8Sr1gm61bQ6fUs2F9bjwTYq9QPuRh1OTEcYR2FK4VflHyQxPoHx3uFDam1tv0wEeNvHOSejfUDb1xYniYSeZYA/3dNg13/e2G7SE+gOp0WsCPX/ADi4UQQ6k6v9r/I4A/14AB3I6qdL7wCl/kDgepx5bEgt20Dt1nthe0hrgg+toT/ym76T9YxSvNt29W/InAKfaFdQEJqIJTcVEEN5sk9MVUs+F+IoB/onvuBHrh+zWyfaL15HeTzwaVH1n0bBi8yB8Q/ffGbq01SUVA7W0MZ7lVvTFeTFVKiahB6AhwCxj7W6YF3mwp06r9TQ1M+Pxf8AaTgdPHBNx3IH5KwhqcRWCyQpXdKQB8zH3wPU4oQHOlPmL+p0j5PhlYjmjT/62O379ce/6luFH/tH3H54yFXjJY6SVd2LfNgMQy+ZWQ6iT2SNXrA/PBpg+VXSNr/qY/GPMtPkAcVKztN3dL/2/wCcZdFcvzOkbA+La7W8sCZnOAk6QYbe2FTdjSnSs2K+J07/AFBP0xyc6h3FQ+R/Y++MXS4vPN5PFvNjhhQWlY5dP/SIB/zOC247FjNT0aY1dVlFvMfrjzTHXvv9MKEZAtykFuhMYIp06o2B9VYn8zRdcd7D1P0++KVUVHf6H9cVU6lT8A/6vr54sp1i12PcjG+dh+JMoXkyTzEfL9TiCOHjdQ+Qti9ddQ3GKjm1fsDB+difFFFNbhgdwX+X1nAyMot4DDz/AGMGniB/CPl+mKzn/wB6cb55Cvi42Cqyq3fSD3gn54GqZRct8gQP8YYrzadwD5jA9XMJNvdj0wVzMD4YvyAmirem/qnHYsUS96X79Mdh/mJ/Av5Rok0XL39Ri2nTOx/MT0/xiXuLB26cx/WcWaDaT3fqfN4/9Y4ex3KBEct2nsB6EyIxTm8+kQ7eRT+YxYqnMu3r+v7nFK8sqwLQ5cP5XPc/LGTGqhZma/8AST5gt6EJb64qpAqBIRpHo/oyvu2DK9IgsV/UD5XHyGAc1kHOpSAvoFFSh8irS3mMVU0SlFlDkqOhaioXD2/7n+T4gapBvTCv6ifrYi2L8xlVqAccv4dWkfMAj6DFIprQB7qhT7aalL7lQIkbjDdyLhk6v70cyqiUA2IUHbq5dU/phZUy4X8aqh6IRUP1KAPl1wxC88D4SAdiqnfeQTHlgLNVqgL18yin2SpSlHuNIj54aM2ic+NNaf6/7CcrQWkMErA31JJJ6AHUf/jgnmT4tQ7BJUf+xI6dMKMuoKb3aKlRZtUrEpQ/ZIM9WJMYaDNDTpqNUUROgMB3cAN9MLKTHhGNUD1+K1IFKmZN6kegSSPr8sX5WvU/5q0JWLJBDjcapI+eFVDLURUUEe/Q8agAWH9wS49fmcFKy2UpJ56iyS0FTq9Qm2A2tICT23++BoisKhBqsQ7EPDmARL3O8POGVDK0kRoSLjwJntqcmcJMnWpVk6EkNYA7dLtt+zhp75FNIC3LfE6iT0BHXu5dsSlJ6Lcaa9P7ltfJUTsQZm3lsY+WKqvCKCmHvaif9xnaXR+eIoztNRgnyIbrJF3acWpztM2KSbcq7ej+e2F7teWVavwgQcATOleuGYrS/aQAYiG/wLT9m1IKgpJGoebepQBv3++G8KLMr1AVHmNj+uJaGkOAJLOzfb5/lhvll7FXFHzEzS+DITf3h82H5YuVSpqHuwkhKZZJLeqjeX3w+qVIkJP9Tbz3wMvKpVcj1S9+xLYPyt7B8UFhCwV6aFBSSvVsEFR+gOlr37YL/wBcXY6kjYqKHPkHJ+mL6nDkKAZbttqSj6X9HwP/AKCUORTUXHqR5wG7klnwrnF7GUGtEjxRZDkte7dO6bv27YgnjY1ABWo/hHr0wNV4UoHnpoAd20Fan6lSzpG+3liFUqSPiHRNOSf7lqhvK3XAx4DTHA4pblfyYsPJn+WJ/wAWo2QPTV9tOM5QQtSipR0xyo8UndSg5V0ZyPliZamp1VCVbAQ1/XAHVj6pUWqzJ/8A1rj6jFaVq3V8qav0OFCeLLBl2FgqT22JHq2CKPGRMhn2Y/ZsBtoCpjAnfUZ292f0/LETSH4h6hv0xFOeQfiA84+/5YmayeqfTC9x+iPBl09vp+uOx4pv6fp+uOxu5ukfQ5pcwZiN+Zt3j99sWHS7m4efJjB6TikX0k7OAQDa7/sY90lnJSAJcA8oaXUrqxmMJ2G6lqaiDYv8/XboHxCtV6JKgA8JcknYefU2bfalNfSCQYBvocQ7s15jzxXXzFQPqUNIDv7vUIN2EwWm+GFbSJV6ezsxFmT+HoCbj64WZnXdKkINtRCllu3/AKxLNZmpULJqpDgT7pye/j+pv12wir8GqGpNV1Cy1uACdkhOrSbSQPPFY/dkpy/4oKqFIUPfV1rV0enT+hncb4mydWrStmM+/O/ZKjHofphOrgNULkav6klw+7mG9WfbBVThNVmQlRgwns78oudsUdeyKvyhjVo0gCVIgBipSzpggNJlyREO2M1meOqtSCaSQ7aWcg92+wGL18JzBQym9VJnyJM+mB0+z6oClpSTtJPe37vMHDR6rbFn2elQuXVKiSolR6mT88XI4hUAYLU1vEcOuFZWk+lKFVigjnJ0pfsxtO7v2xLiHCUKnSEHZSSAD5gOn1vEtfDPljdE/iddhdSBKdaiVK2cvETOFlReNLSoIYUX0lm5iJJDRYEu5d/paWS4JTpqYpKlhvGxa9gOV4vLdZDhciVj9LpIE9mctVB1gaUKAdZAMA7A7nbpfGhTxZZCUVEhSgC2imRe/O5H2+2DKdEkNYdWn0/X74Eq01AaaaQCbqO217k9B9cc0pqTydUIdVgXcV4kKQ5iEnoEhSvkqB6vgPK8SqFgmmASL1NMj+1CEx6HB1Th1OmdVQla2v0MWuw+o64AqZpSzpp0ykG4SDPmd/M4ZNUBxdltTOrQ+paAbsGSBbZAJPrgSpxlRP8AxV9tICWdtySWi5GIf6cCZWFK/Ah1F+jsAG6h8SXSopYVQxtpBJPSWISD+vrhsEnFhlP2i0Dxa9zqWSSesDBeR9ogsjlnboRI9CWF574R5zI5ZIKvdnSG+JfXz8+mKaXtHTpRSohu6lB/XxHyJwKvSG1s3WtBKQ4L9QzWMvG8TdJxyW+EqAjt3/Y74wKfa5aXApokXdXl16fbB3BvaOtVWfCAgPCVOH7vv2mO2EcJLYymjZIrqumoezsb+ZO2JLzKjcBVrhPz62xmc5xtFJ/eLGp3KQlRLvM7EuXmcSyntKKngCyAbgB/qb/veUcfNDrkrA8rIQQHBO248y2BRlKcsFg9m7XmzdsQq8VQkkKJSdrKszuAb6XN/wBcWU82lR5ClRLQHBnbTfa7bvbAH7IHrcGpmBUIcGCFfWJxD/RUqASKqQOgAAtvz4J/ihp1aS3bzIsz3i2J1CPwVGG4AIiCNU/seeNbDhgNHgpc6VP0JIbzYEgRj2nwhYJ/mpLdSZ8hfBCa6G6F/wCksfn9upxFdVLwo/M9589vXsMa2bAMrh53VPyx2LDmf7T6/wCcdg5DZok52dI1BiNib+Ya3SwIx6mv4dwwb3hAIbd2drk6jsYOAhmtAICO7QNw7dnJv32x4pKyqxDHUwUzm+qJvE9PmKQndvQTWzLgvo1DSSQdRBIHKOXUoGEgs5GzjA+cWshypKbagVEpiygCS0uWjZ7DE8wX8aUkjSzurwqJuqAzBj8Th2ZgFXzlNJUTUpwHUUpS+pgxa/Xdx3eMn6DJeWVZjiEOlClT/wAtBUDIjYdOtu2IIqrUxIAGr4ym0WSlJL3LQ4ItijMcRUSNKKigSS6le7DNY3cN0GIUl1GlQSlN1ITpG785lQk2028sUOdt2X5mqSQTW0JH9SReWYhSvtfC7M8RQ5NNK66rE/zCBZuXUX8m3GI5ritEQmmKq4YNqs+5ctaB0wsQjMVF8yVs8AkpA7AdB/SMOl7NV6CKZzKyNZTQpt1SgAdAnVqsTiGcqIIITW0pN1BKlKV/cSUhuw+WCv8AQXI95VYmyECZ6El/mBhjTyVOikqQlKSkeNXMdoBs/ZJ3PXAfIvA0eL2F8NpU0oSkOiHAJAUX3VyljNo+4xDiaVBJ0reSzp2c3IGpouHxnV8arU1Em0iEgD5Wf88E0faM1AApgR+oftt2wnWV2O5Rqhlla1OoNKgkvqZMFx8QSRCurAw0gYO9wlCyUudbq1KKikCQQ+zFhpaxE4zHEF6iVgAG5aQovdn7+IMQfTDjhPEVrQpC0vpTqSbuAO3KoEKuPwzZyZJ7Jxq6GJcSTe4HqOnpGLE5pbgAJ3uZ69G/YtgajmQoBSU3EJJIIlhAPaDiddYMuR2ZvR+oiHGJsqvsWVqCbKPvSZ0sD87x3JOBs+xS1VQppbwJMltlH8g94xRWzKiIZPkCSTbo3+4/nAXuimQkJVspfOr0SAALdsFILZMKZJFKmKaTBWXBUJbmJKjLsJvtijK5JOvUrVVZpUdKRfqPucL+JcX0G5qK6rgWZgkR83wmzXFV1PEX+gHkBGLKLZJyRqc9xegHTAUBBAkE3YtNz8WMrUpSSPPA+t74spn5fbDxj1Fk+x2XoFa0pBZyz/4xoV5kZejposCfEoypUXt39MJ8rkVlaNAclQabmzYfZngKVStRLWQkEO3U37MAPPCza8hgmZ/hfDFV6hAfSJWro/57/U99RTCUpFOl8LgkeEP1O5k37nbFFHIqI0qPuqQLimkh/VvuSTi1Ya50JFkp7fvfE5SsdRIVKBUS5IVvqjytbpP6YpWdCmdmsRqHQve27DHUuJpCTUA6gCbDZvPc4WL9oVPKHS/U79j/AIwUmB0aFHGUpS5WpwbQDO7xfv288E0+MI3XpkMCRcMzO48mcQBjE5rN01EkEgNYlr3Y7TsXEbXxDLKqFQRTLl7H8/If4fAfGg2fSqOY1WWloBLF5PpMiCbGxbF6aaS+tUtDMLFpAURPzthBlaLJl48wB85PXB1DMmCnUGImfmJxzSXovFjHT2HzT+uOwKvNKJcsSd9NM/XHYSmNYV73RdKk/hC/eBySRpYybHwuwIVbFn8U6eYARpAGpYkcpKpLwzm7vLAmiktBOrUQNMp1qdJ3IUhTTFovAc4UcR49QpOBzEEwXUWhnKlEbuGtPfHRV+DnX0rDG1auCJAEj4qZaB+BANtvM74oGZUxYLcE2AEWupmba/5DJ1fa6oskJAQ/QEkzbsOwAsBi2tmCkBeYqFLWRqYmLmWAvdvLFOjF7WxtWrLUXQqlSH4gPeLDMOZRYCTa8YW5ldCddVdYlnJgHyCSkgeRO+AKlevmGFNBTT2eEtMubn+0G+LcnwBMpK9Z3FIQk9NSoJ807bYaktm/6GXDaqFEhCNFNIJULObDmDEuBu9h6lVF1PDSQmmjdamCQP6QJKjMkN3wEnMoy4CSWfm0pdRJJuVXdvuGgTbQzK6hdKWSDfu08z36tJ+uJyV5KReA+hoQWVPVRuf9rRbc22N8EnOvZQSDtAeWIOlTliR0Z94wDQQgDUo8oBLsQOxCiU8rPb54E4ivW4A1NsJb07XwtWxk2hmrgoXAIm4VB3awkff7puJ8CCVcpCDbUfAVNYskt9W6Y9ydeoGBKmBBaeXeEuJfYgjrbGhPGE1Us4CiGBeC+kkEEgQLxD92OucX9gfTLezGmqtASFRLpIYpLPKVCG9d5bGg9nax5jpDhm6FUs4eDsPyEYpzvDkBOpBSEuCdOlSFES+g8p5Z5CkgSA+Gvs9k+S2kglJKVKINnulwOWYhrsHw05rqCMPqJZqkEAKSoDX4U6xzaiGABgPIfq3niCKRUAoC/wCpDhwYH7gY9z/DwKnvwkKJYAKBJACSCm4IBOkvB5Z2wWiomYAaEueqvCA7/Ibi5wl4sbqryL6mXaSWF+np1/dsIOKcTV4Ugt2BnGqOXSRAL9nG0jSZc/VrXBH/AINIPhSDuSVH6AteYHyxlNJ5M4mCXwussv7tZ/2kR22by644cErf/bXAfwm2NtnOO06QEJBA1ABtms3nt1wiHtKqotkiS7JESerA9zAP3OLrkk/BNxiIzwisbUqh8kq/TEqfCa7xSq/9Ch+TNF+2H2azqyoUworqKIZIJjs8yLk2AHpg3K5EA66n8wiWBOgEDws/OR3h8FzZlBAHBeA1gpKygJAO+99nYfMYf6UaiFGWYcxP/iT0+XyAr5ypUdgUBrt1tDv1DDtaDiWUyqgSAGB2AOtu8x6kDo+Iyt7HVLReqmnVCgSe5ffqCO/5YFzXCq06UUVdferWfppbBYQmmGdi1wb9yqN38IbC7M55zd+7k+sXZ+++EV3gZ15BBwmuiPdUCk7ICS0yQDLl+p39YL4TUkqy6DdtNJB/8SH8nx7V4sSXkAA7MTYBgUhRuw0w5xQriqlgqCoYFndgz2Dl5se0Yr9QlILoAoEIQkjcUkJ67hDgYtXnFgHma8QJvAju77/UHK8VqKqAArgO6jYQ9nLsDEbRhlRrCpU0hCVFpJAh2AlhMDfp2wJY2jZYGnNVlTqYMzk+KWZpLXLAn6TbSzinINVav7AAADYP06RguohJI1JHQMTcQWILNt/nEQlA8IZu5Yer9IwjkvQ6TRejMKaKSiOpV95H2x2AalOkouUkk/vc47AoILX/AIvMO492nd3DnyAKibefXFQ9lFG9RQh/+Er/AMlD5M5wXm85DrzSiAXZCYJ6aiQ4cmCnbFFT2gRHPXV/cUAbswZRj5H1xdOXghSDcnwdFOEuFkSSoBTMN0pVpd4AIdn64uRk0AnRNVz/AMNI1Xh1rJIEO7jACM4V/wDBoqWkguVEkEkgSohKWi3a04qrZWtUf31UJRf3aN/RtH3f64XPlhDKlShTJKl6lBhzL1KJ/qsgekfkuq8WzGYSfcoWmmLFLJSB3USE9HmPLB+TylJA/l0xUV+MgKCTLSrkB8gPzxfm02NWq/8A+NNn3dbPILMG89sa0hurYpyWTpoVqqPmKl/dUtRHmYdZi0CWL4MrcUrvNJVMfCF0ylpgAEAnazWjFuY4+mij+UhCT0AYX3ALqNvP0wJQ9p66yxMG7CZ3Def7uTl5oGFgfZfKKqJSawUVHxFLpLXHLpeIkzJHkUjg9JLH3ik7PpDXDpU0ekerY9y3ESUgKYR079RufOMMstVQQxAHUF2PYWL/ALbHJObR0ximKM9wlWlQpLQpw2nQHLETYva5chh0nLV6FQKdKSFjY2NzEW+vzx9Jo1afwpMQSliB2UHcGQZ7YrzSQA7FtnACQGZ3AIYQ46CJGNx/iHdNGnwqrMTks1CtepGoEFYA/wC9+QtBBL/Q6tHwvPskM5DyRrKYnRpAOlRSTBJA0pDKjCzMZ/Uo6FOobBUNL2J+jk98NOBZ6pIZQKAGUnS5Dyk21IvBsA6WUS95vFsjDdDbN5QlLMzO8O4gC23ZiMIqWc51BPvF+7KUK1JUCWgEFmMJIbcEMzqfTislyQFP0UWsQDEHY9e2EvEwtXu2JBNQatJLJOlR1GJDpAG0h99MOOd4ZWcXslmKbh3Lu7biSN2kb2ICuwwqzVGspwlJ5b9oMelvMThsnOqOoJ1e8d1KShJSVAsTp1HTaxkkADFObp1SG1kAEAh2Slg0F4DNDJjYTh4uhZJPRkcz7N1lFRqLSi8LcM0kyBabflgnIcJTR5ULPvFQVgOpmdkpeBaxJn5PBkArxKUZMIB85JhyzR88SpUgmUJHdh2l1H87xij5bwS6AvCuCJp6oWSpnVUIJIaw0sWhy/zLYZUkJS24aCWA6iwkgdjgXO59KASsgzADFruBs7TCe2M/xL2kJEFxJaZYCe4t5z3xPrKZS0jUVc4Cr4Wtqdt/K02i2B1VxpbU4aSB3sIJgsZtfrjBVeMVEuUqKSr8MebsY2xQONVQACpwOok+fX1fFFwC/JZ9FXm2Q+pJSHJStNttWohrQ5YyLmMIc4sqlIEDwxzAgEMqGNuzRL4ztL2iqJkeIuCZ8MQNg5fY2Eb4PTxBNRKp1KksRuQzciXk73k+WCuPqK5Nk1cUpKLKKgrUBKbkkMGKSb+TRGKM9xGmyQCVKMFRKmAdViouwJG+79sKszWcczxY7p/oUxZSWsobbfDjylkF1VBNNJUQ7kWABVJLRaCXfbFqQo24ZnQSWKtQAEF2YS7RckQ7sIEYZDUCkawrsCFED8RDjd5Y7evnCskjLpLsVsdawQQ9tKZdmfdP5YWcQ4+nUUpdtyQ4Bfpqlmd7xif5ngZDirTqOSwILQCIAdySUgiDbsAL4GrV9PKlIKzEtb+0h2tbt1wHw3iy1OEJBDywILDckWeLkb3waoaXKtx4u5FwDMeeA1QyZEU1b6iZcjUB6cuOwHUqKJJltt42x2GFsnl+DU0AqrVXI+FMDd9SpNnkATYkNhpk9BmjSK+ighhfaopw7n4SDHzOoU6FO1JphS+YlwCShLu7lpbBwzEOQACX5muLFrAwOjNviUuRhjFewBeSrqcqUmnAk85TJ2h4tzH9RK9ChRddWoapf4y+1gkDT9MV8e9pwkFKC5m1vXfrttjJZnNFanUX6PsDNnLEw84aEJS3g0mvA2zPtKo8qBpQISLADowYAdsCfxyiDzFzZiXG5Lj8sCZTIVKp5EKV6RNi9m/TGgy3sesMatRNNLi3MSOlwJbZ/wAsVfSOwJNiKtU6lzh/7M8MKuZnPpbp5/KN8M8v7J5XV4qtTzYAHyCR5ST9MaTJZaiimEFAIh0lRAPm5n1f64hy86SpFIcbbA6GTSLpB8iru4I323nEV5hYZKUgU/6pt3KpgM0u/fBK6qUu5dYMAAz8XKDdcf1WBtGJZuqVhJeFEMDqBBLsANlABi7B7dMc93kpVIFyfEpCST/vCi93AlxPdkhgIYYZVqiVB0lOoSzDq1+vaBhO60KIL3uzF38n3G2/qVme4zUSQWd2+FrWgsQfR+oFw3x9naB8lKgzNZRFU86EpqQUzoVcudUhRg+LeQ2CeD5VaFl1KCiJOkPDl2EKezpeVbQwVLiNOqA7JVA3IJANjChIMG0DcYZ8PWmErnUzP12ILEdWcgg+bYeTaRkk2NaqCoJZ3AHiBS950sS/nipFMySz+Q2IJAJAaBfyLEDEhVJUxUS0AEpkvvMdjiFOlfcOSG1bPJGmDcwXgTjnvqPFWgfM0lOkhRLkEjSJAKSJKXFmYtLzvjzMAu2wJAu7M43cly03Z/OOcSdSFAl2qJIBZ1MFhRaLIUe9t8Qy9QLATIU5SQxMOwKmYubEiLOAb38WSeHR7Vq0gGUeUMWNmvq0kBkul3JIcX1RhdxHjbIOmABE9TsXFyREGMFVuElZcL/CJJiZBS7AgKDndxeML/8AQlKJQk0yQxUkwUvJjcAA8zsGw8eorUtCPNVw0F2HwsTdm2EfToIGFtdZNyoOZc2u5Id27mwJknGmr+ztbxCmVPZQAIMPphWl9QA5iBzNuXX5j2ZrKEpWz3IHKJksrqGkXPm11KPsm0zPKqvJ+s9P0+uKirGgV7KrRJqoplmuSekMfuR+WAzwJDhP8VTPkhZn7N6y1sP3RurFCb4itGNCn2bpJleYcN8NMA+crO3b5YLo+z+UYgmqT+LUAQGGwTpe8F7Dywr5EN1ZmfeKV4iSWZzuB3w89nl8ikO6XfTcudIMdCEhm3M7OVS9m8urw1awEeIJM9QyR/nB3DvZv3RPOVIUQ/JIHRnOr6NfynLki0bq7F3Fq5FNgQAGI5mmzElnJLXPmDhHT4RUqLlkQ5UQoAW7MSf6Ycd8bU8KHwqkq5gwIIZgOY+cT2OK8rwr3rudJAI0qQPNKiyylLl+8hmtjKaSDWRLTzCaaBSpOWkmzm5UZ+k4AzlUqIe7P4QWEf0uL7HpjWDhlJInlP4Ul5Ebae8Ob9gcRCKfwICC4kJTcdDcW7z3wqmkFoxdLI1VBxSrkG2lNVm2ZhbHY2JpA/GP9xD+r48w3yiUXVc/ToOtTlQgPM+lvvOM1xf2jVUfmYOeo/YxYcpQUompmVKIj+WkB+wUp3/6e7ti3hOaRSW6KKH+Got1KsQWc6RM8qU3bbBSSzthBMj7NVqvNpNNE8649AkkE+du+xf5L2fy+W5qumoQ8rdiGaKbC7kSVefQXiftOoDxc2xLP9vt08sZsVVVVBCXUpRLDuXJi3Uk+eNU5bwg4WjW1va3W4po0giEOBOwF9+j2wRkaCigVKro5YSpWwEalG0PcPu2A+F8OTQlT1a5EBnCT2DP21H0AwyzmZAdVUurYAiOjdSD5h56Ym6WIhz5LXADkCmGkAwSRPNykv1Z+2K6ObkpC1SWISnS0A8qujd7ksYbCDM8a11LsOpURfbu9rOfPDKlXKUkkAH4EAwemppD7gd8BwaWQ9kMa3ESElKiRyw5SW7kGY79D2xWni6VBl0wqz+qRtD7dW6lsKFZlalhJSgGICgo7k6QqBtJEhmbDgcLQkKLp1F2SQnTqh392l5bor8sL1UdjZehgnMJIcF9NhcCCHggs0dBqF2hZmcwhRIVTAT8Q6CxJV36hndywODcwKVOmOVQESHURuCTKokuziS4wDWWFQtICXuQ1ywLi3MSXB8pJbcdMTkiK6/DEMRSqGmTfUVACBBUCSCGLlm/+Rv4dna9Jeiq41ENqDg+SgCDJ2Bvs+PRRKQWPvE+cpYwHZ2LGdRZhBxfwzMqBBpkqQYIcAgs8TpO5aSesBrS0JDZqMqRzLUFCxZRPi6XUw7CL9cSXVStSdTPcPN4h2L9m2x2WqmoplKiUqvyx+FiILQWcfLA1JOosVbbnyAh3YEP6+WOB7tnavSBKrq0hC0sKqXL6pBIUDdwQkp+FtJkmxOUygBuFiyuVLFLuQxSTAYuS/K1xA2dQAQSvmcLSosHKTIUQwBdOmwv54vp1ilQtpJLMk/MwzjlloszPjo/pwRe8l6qNNylTrSSos6S7lL6tTuAwu9zAxZ/GgFcKSCoF9TwAGsAQ5Nnci/QB5idWqw3sAzMSLM0ySzYAzfFwhwkAqD7gswBJJLM5Ml7MRhVFyA5UG1+IaA4kpkE6iXJmS5EsZOxPwuE2d42SSNVgPD3PSzCbHYu+F1dZUSuzQ5diRqTHMAUudpiRbTXmKXiJIchR+IC0TY3Tu1vLF48aWybkwXPcQUQbiHIERZ/JxfoDjzJ03KnHhdyTIjUEsURclWku4DtGK1ZRdQhkkgEFSuZiIjSSyviEdQTpcuXWSyNIOlixT3M7DSFFRmABLgAYs60KLeI5zUsh9KZ84BIEm5LTDPaHL7g+WIRqMFTnS6mDvpBJBJU3r8jhXw7h4qKKle7UAWZISQN5qAcxKSTCocOA7BrmK4AkAkAswHyBt0DO/3wkn4QS3ilRCdJCw3L7w8qNKmSSAOXp4XaZwjXmnACRpaAkAEgMbMLM5LRbtjzNVlOBpDPZn5dI5QlLHUEglgwE2lwK60EHlcMkM4DGCqXMtq2IDCMNGKBYdT4wxA1kSzE8vZy4S3mMHZXjS1Bg633DDSL+TmJDdZxmqlUaSGgqd2c6WUGDkyHuxJu4aWfBhcOCADuSbk/2xaId5ONKCNs0dPNKMqkKsydbBugVqJuXYQJe+DVUELDoWi8ByHj1HWz4zecGoBw0hTtpD3dJBgvuQq0tcXUBpLlRJaS4AgRZtw0HZ4bEXDyh0Ohw1Wyvk3/APWOwgNet0fvoVtjsL8f3MZsZgzYvsQ/r5jBtKulCP6j/m/+euFgnDThPBqld9MIF1qsOoG5PYerXx1tpK2IBVqhJc/vtjXez3BF0kFawUKqDcSE/hYyDLm21yMXZHKUMswRzVbe9Uly+/u0mAJuPUlsC8U4yQ5Spw3WXvDh7R39cQlJzwtDqok+IcYRTimwcsVXMQfUTED54R1+JFUPJ8gBBubuDLWJwuq1Spyb9v3fB3DOH++VJOhN236JHcnfbFeqihcsa8AyP/NVAkJeH6kfQP3OG6P5inbowHxHduqR1YW748ppBYMAkCEjpG3S874ZZXJKI1EOCAC0b2GzDoqC+ITl5HUfRSch8WshJYaZKYeWaDJBfreMEDg1N5UTENy9iCQRCY6dtsdna1NIWFHUyh4HCgxSdJU8h3UWAiGO9lHigWxUAtrrTqSygmbFhd7v5u5j2KJE0ZKPEwAEwXJsZCvtHrhVxQ1HbSQBcJZ7NCSliAGun8sPMwErlL6dLaRLGZPM7KDMAIl3eBa+W0gmnMupM6TBdy5KS5MjpgQmrGlEUUagJBZSR8XIox5OCDJB5Xe1oPy2RAWIKVbl4XKQSQdyw67B2Zgq+SSpToOlRLlwVsHYkBxIAHW4cBhi+geRIJcgAgpDhQIbykTEOHZjHS8nOlTHOUWAt9cJUUgEhp0nlEN4vNiJYtjwU9NRSUkE6y4IIYSH0ku1gwDOZAckQGfUOYsQAHbSNnBdamaWPk9hgw1TUSCGLEh+wfSTJ337vL455YLxzgV8XWXlAZNlWhpGrmZVp3B7HFHD8z7xKD7xMmolyRPOouNJAMEMw+hDAe0efYqLlku7tBJ/UAEFx8gzXgOWKaQQ5MFag67rOoyAzpPwAuCQT1xTEYWI8yoMpUgpwzIJLTZ1bF4STt32ZsQq8FQlKluyACVLJSkJtEx3fsXaHOyeVRTIMbhgOrEEE2izHc32tNWmlQV7tyBBGqXa6QdJPRRsLCTjl7tTwW6rrkUr9mnAVzKSQ4DDSNLq9CQAzluUMQbgr4Vz6XClTABJLQ4DMzqA1EMHE2GNBV4iEhSmAKOYgaUndwXITNgYMXu9XukpJIJQSfECASWYqfSxJFyQXE+dFzNE3xpmcrZVo0sQ0AAM27SAXJMCXHXFZy7btsDaTNoYgF7vJPXD6suncA9mJbbvNhOBq/E0pDFN/wARKtt5O33xVcrekI4fcR1aqUk00hSWBWQlHicu2ptPxJhMu3lgTM8qg4aZYmxIEMIJ/ESP1ZZniwIA9ylnEe7TJeNICp5g7kXB6DEsmUk6/c0xNtMA7lKbariACz7Yp2rLQqj9zK+4UqnbUTpDqUFJDuAzKmWmerfihl8g5cqBlwBoW4BIlyEyxYkEcpcNf6HTytMuTSQ5H4Q5ku5aPN3GBq/C6a2R7lQCh4kagEszJLFgIGyhZ8BfiI+Qvjfg+fqsEuHLyEgEqDBiNTOIOwsd3w/y+WTSogEwQLlXWYKQwe8PNnbDqp7JU3SoHSUPJZhcuVBmu7TgPPcAqLcJKFBgxSt3mQzdPMT2lvljLyL1aM9XralFpB6aSWYkM/8AbfafLAlXiKkEhBERIdw/XYEHU4M4cUPZ6qYUhywl0jTc3exZt/JnwLxTgGYDgUioXZOkuyQHDHWph0e3mMU7R1ZgKnxGA61JP4UuAPIA2x2F68pUB8C/+hX6Y7DYANeFcKDCpWSSkwhAJBUesTpfoQ/XGhzSyEAVUszaaaGAT0SWiOgv64ryi00EgOpSw0kt5CbAWv2HdRns9zFan17WOkdGdh+WIZmxsJHuf4g0AsotHQTuAzzufluDnKp3U7Dsw3tt5XxRlw5LmADd/wD3i2hl1VlhCKa1FrIDs9idgLCSBu+LpJCAiQ5xsOB5UimHSsuo6dIJJLNzdEDSJOw+Y+R9m0UdKswsE390DBLWWpy42ZMHrLYJzPtIw0I0pSzaUjSOgtdg15jEpycsRKKNbG/8ugHqaVKFkgwnzMufKJ33SZ72iVUKklWpAc6ISNNtJgwWkl7nCSvn1LIABJNgkOT2AEnGk4Z7OlAC66lIALiklWpcsCpSkgaQLkplIuoNK9VDMthzLWgfK5WvXTYpQGD97M3Xzjvh5S4OI1MtSANEIdmkAKQpkWOrUCSqcGqzaNGlJgOGQQCOrEPIaWLv0OI5WlUJWpVQhDwyE2/CkhRJtqAZxLxbnfJJ+KHUATOUwAFXUkGSQki245LsS0DSksGfE8vxwpPM2keIhhpSxL+QgFzaQC3O3StGiDUGkEkrAASDLmdMA+K6XlsJk5VFJyklmcgJJcN0SOaCLEP3YNlqpIZ+0zqmbDr1BIZwpzoYEAeNhFw4cCQDGOoZtJB5kFy5S8i0pMFzdiADzQCXKnOVwFJXSAZgxSClSAJGk3O8FJEmwJwPRzopspLe7UrmTCWN1fEwUY5QSWVEHHQoWiHamaXh1QLUpPM0uHYcqhvsSzkMpPWGdlVUtOh06U7qGmWKSEsxBSpy8uHvcjPZfNAraQRYgEbS08wYGY6szY0KKR0r0nWVaSHOlgGHLpRcJCjPRnAtGeJZKRyjHVFipmqSFEqerqUAFOdIdLuACkkXYQBJGNX/ABAJJLSZ5gHeBANm+3zzFemBnUaXUD74B3v7tUpDuOjebOS+NGtXKAozuWIcg2glr9SD8gW5VoWBJRYfC0WPQ+XVzN3PfHoppALJb+15UXJkbze+5OAUZwsAXkW5dmgsdL7wWvtiqstRMJIi5BZmuA257/Jpj1Y7YyRXCQCVM9gNmtDNbuwhseZjPAg6WgTMBukjYzG8HC1aFhTrZBPVySA0wOp7M8tiui1QFRVpSHLlKgwbfWlJ6O93vIc/GtgUsUeKzTjwhUsHhu47XvePSHutQLEhADlRKWABJ5ndgJO4bBn8Ky0jldn0EoUTuDJixaWknZsX0clWUg69CbsUq1MDblNNnHmR54ZzUQJWL6OSQTrUAU/3A+8Fwvls4s5eLmcFSxCUFiQAACN7gwQPKSPXBdPKgNJI6BKXJY+MqdkgmyQC4DnbEkVUBylCQtmKgGJA2e++3XCSn52MkV5WgU6UoRoSXdKUpABZypQcFiXsCZ6DB6sqdzDd7y8MwFjd32hyJmcy34lKiBv9bR59sUVs1FoHUWtsIDHq2JVJux7SLszRTyspYKVAugtqaGUxcpE8rgRL4oTxFSSywVJZwssk9WKSX+XXaTgWrmglR16iw23N9t5ExhFm2qOlTqSSqBUJTeCowYawBxaPHa+oVy9Gn/jAoktp1ONJJB7SDvJgTEBnxfX4sgLShRWzjmNIBDwxK0pKhO5YBp6nLUQpIcqBSw+IuwiHHxHckk3PQTRn1J1E1AQSGSyXTaALAM/RpkYD4gqaNOaCHL13Lm4f0cUWI7j63x7jDqVVflzVYDoApQ+YDHHYf45e/wBv8CWvQvPEtagphpDsXuWLDoOsbjFGVyVSs/u0HSLqIZKZ67nsHJ2Bxp18PoUATWWqssyCR0aQli7QJUWbYA4ScV4x75SWEIICEDUzASNKQGDP0YO2+OtSvSJNey3LZDLoSFLKq2qQkOhP31E3DYuXxkkBNMFIDtTp2JY7AczByXBs/fCipSKXKgEkQxe5JYQXcEu3abNi7L8MrVXNKkvTdJhJbqLRuSIA3xnFbYU/R5mc4tSi5Zr6iHE92L22fsMX8M4Muu7/AMtAIGtQLFR+ECHLBy1odnw44D7EAHVmCglwE0wqAWcayJJvys0bvjVJ4cDALimAlk02Cd9I6JYuHEvGIz54xwhlFsS8J4bToRRQVqMGoRzLczzeFKYPKJ5Rdw7TLZJRhZ1POsKSkQo8txYw9onBOUSh46lPSUu6WIe4tAxJWTRTUVGqsxCWBSnoxbU4JjUTt2fklydm/ZZRdIpy6UqK0UgNYDuxIBO7AjVAcgHo7OMFquElLJ/EWbUWSUlKbgg3LjfYYX01rGvUdY6lmkv0JJJaITsLHFlWoU8iVCzMWDmNRUlP8shgJZxq2Ziets3bBCrnlhSta6ehiNCqRRUSLApKjpUUqknSAxd2Iwl4hxAJUyVFKU2FREGQ+jSolO128pLOv9PfUkqUAbKR+IEkGSQWDgvcCQzunr10rUtPuyQiGVAh2KWLBJBZiS2mUiSbcdXgnNNIFy9NnKlF1BQUCAAXJ2UlyOcbcpILTgbiOUKQohKiJvzBnTBBLsCmGDCdoxfmaSQl0JYKUSoJLuZJ+KS7tZLBsCVs5AVTRZxqBKYTzaSLlgTpnUJZ0unHSkSuyjIqbSkEg7EvDzFixswMt5NtKDqQhRCkKBc2EB306oZQ1AEmBdlWzPDMgvMqCUc64hJSNQIul7GRu3cQTtMpkK2lA0LBIAEKSFGVlklg7MbnecT5fA8EZT3Zo1aNYpXoS7hkqLKSUg6gogkukkOQySQ5cYbrQEEoSQVJ1HQkly3RLAEkuGcgO0zgivwfMn3SkZdZYlfPTVGrSdBKVhyASHIUkkDUXk2r4fUWVD3KwSjxssKKqZQQkAo5qZ1XSC06XOM7YqVFNCssJcJReTykJIDEahpVsA5AMyL4sqUdSiSsOR3Ld7p/J27YjmchWCU1KqFBnEhRAUdRanyFRUXZPVizWxI8IrAsKS/EWKQSHCSSxERIuN+7RkvRVNeQenkUAiE6ki76gCZJdnJfaxtGCK1RQEKRqADHSWfc6QqCeYBib2aDUjIVveFCaNTlBVpNNaf7lBS9KVXTCbPu4wIunXQCpdJaBqVzrQQBMKJ0BLyGiYlVzusti4Gqsxo8SzzSASHAA2DBTdy8y+A6nEDqJClFiTpcsHAAFm0vLKJno4YDK+zdcrUKeWqrKuZVRapGpQdKSymYfAS4cuTi6n7L5lV01EJYkjSuwfxbTtJ+mN8Ki7N3sgquoqgQTBeCwJLR/SqA9jjxeuokJTUSHLlYuEXASCCFKZ3KiAA7djMtwHUFfy11CkaVBQU42IKGLeNiNLxYtJtLgdXQHoVEpAJdQ0hgD4tB0sROk2ccoOC3WUgLOAGsmrodKXMQpWgMQZBSk79Ot4meYQlKSnTN3JszxP6HBVf2ezLj+SywJKUKWOZQcAgJJcptAJDlJbC9HBqqQpDLWUtFUMUhlKAAZJPKlTNJY9MLVjCHjfE1+FaEhIOlKky5vdm1dG+jPhP/AB5DkAkJZyyWDlg7R87l74c5/wBkM1UqLppprV7sFQAAPOXOgz0SST/Um2oOkz/A6yaf8RXp1dVSpoQoaCFKszDrpUBp/CIs/bGCol2Al111FBgrVLMTG5DHaMeIzi9yYDaTt5WOGlX2MzhRqXRWCFJppSoAOQVp0p2PhizyzuCaT7FZsLFI5ZXvFJUpKORykEBRhTgAkX798PQBeqqr8KrC2prQR53x2I57I+5qKp1UlFRLakqIeQC8IIkEG5vfHY1GG1LhWYzelbHQRKzDCTy6lDUIie1pLSl7DJSXVVKohCQnVsxfUwmZHTD+vnH5iBqAgllaercvTo3Z3mNKspd1xZgWCpcwO+7DHE+aT1gp1yD5HgeXQAtFNEsQSp07ELElIe4scNKSkpJAR4nUVBKWcNdzqKm3EBtsKs5xApI0r0pBdZKQdfRIUpwA42BOz48z/FgKeoFG5UVlYASCAwKQXUdg2+JuMp7G+mI9q1kBLFjD2SRL7S5fb745ebMnUxAAbW4G8CxvsN5xnkZtPiCWBEHVpdmt19eo64gviqUpClOpnZNOx2ZRMBgXaeuF+K1VFO1ZHlLNodzUTrUHKCAkrDN4dLlTIZ2+BnjDKlVWACXKbxpv0KXESLPLwMZjI1ErIUUlPR7+X58vyLYOTxMGp7tNYhTFvExZtQQS43ANjIO0Tlx26Q8ZYHtPQUlQKUAEyGDKMuWN5JtueuF+YyWmsttOhTK1J0upTgF+jDfUbCxZg66kp5gwUSZUAWLNYEuGCh5p3Ei7g/EVLIDFSSPGlylSg7pbSAkwPnOk40YuP1LQG1LDKv4FDvoaVkBbKVqLt7uDsHYWBIa4FfFMs6UqFVh1cAEkatWsrcFp5VAxvv7xaiqkvVRBdSdJJUynEhKlWUzFjdMsZLLq/FjVQUVFpgFStUgFTgcpKdVNRUE6iTJDyBjpinh2c7VJoBrUKtNbF1Soiojma4AlLiWDEkSwI28rZ1YZS06wprBQIuVEJKiCAN3ECYGDqZqIBqKIqEJAItpB0i4BWRDly0XA5sCZngCVvVpKCXUSpDuIDjSpBdNgZJDmCN+hP2RB8sUlSVUqixUSVFJSkgpJPNzAuOW+7E3nG04FxGro1VKlQqSoB1qJUDYh9Q5QCWKkiCTDl8JRcLAUBq5XSNKQNwpJHKGYFwwgNZzueC13QkETZwBsSAYLhwDCiPIS6c10W4qsjmOLJpUv/qar01FOkLqEhSzqKSFK1GNL6iSAVAKY4o4JVr5muKxUtFGmhSdRWtROspB0FRJEoDyPCHc3Xe1QNbMUaSdI16QWAhKqinU8+EABu3eH1BXuwUJNUU0nkGlwwSCdISCou7jUNRYNBGEm2o42xksnlbP1FBesrgMEaidQvurowdut3GB1V65IFWuX1EtqXuDcFShbUOWDNxGLM0hUiU7OgsVENIKwxTJkGQN3GKU6nOgj4hU6JVpKpShV3VKYPM721LdgqiFUrqOV118oLKl2LfjWtucJOosXQlxBww/iqgUAVVFQx1qJcKDsQeoB+QjouURqcVSQk8yUmmEpdCTJkgFyoTdg7EPfRqrCksFAFQuCWkllNIBQDzEgB08txjSbaF+wbQ4nVKUlKlFKQ4/mVASegQH1JkB7DZ2xSvOVVJOqpWS+l9K1hQDgB2ZYDlQh2m2B6iywT7opBKkqGrQGcnUkoBWPCVTpcEuXjE8tX1r95oQpITFVLEqZ20XcXuQz3LlkTayNh4LKWeWQ4VUOqCSVjUlBYEu7lt1XuDL4jV48sKKTUUoWKNWpnHhWCXDuY/tM4Hz60r5ykqBYhBTpLpAaFAc9pMjGdVxNSteqnoqEcrFJcOwGpTgEueVmGlRLQMV405Cv6RzX9rFhPPVqI86+l2Z9LLcmdpwmHHwtVRKcxUppVpCnWsK5NQa5UAEiyS0sb4UViDSgFIUrlUoF0srxBjdtpGBBmGSrQn3g8KlqpkFQWSeYio5VqBSIdt9sdEYJCuVh/Ds/UFRa/wCKq6VLP8wVVpKiEkha+YEsks5tIthdmc3VQFUtaxRJmkVHQwUKjaCwvzABidUXwNVzYCyUoCSfGgpTpBGyUkOAC8HfF1TM0lSQrUfiMq+FiYCQloBB2diC2KCkFcVrMHr1Tzag61nm1KOsF/FqUo6hLqV1OGHD+MLUv3q69X3yEgJXrVqYOSnU7sQS4kFyTc4WZ/LLGkqLpL6fJ/EYAJInVLw9xgTSCWYt3jGMX57MiosqqLWtTJBJS/hSEgPqDsAA7bY8wXQ9nKy06kocF2IIALEhw8tjsDsvYTU8JTqpUdUuhy8udN/PEa1Q6RJ8Q3/pV+mOx2OV/mY4qNZSsyQpRUNTMSTAQmMPuL0xpUGENt/Sn9T88e47FX4FXkX0fEjy/XApUTWWCbCO3KMdjsYdBuTUSgOXkCemoBvJsQ4fQT75R0h9K5YdMdjsR9jegfPK01Q0PpJaHOsBz1MD5Y+hZSkE03SAkkOSAxJa5749x2I/iPyorw7Ys4n/AMZY2KUE+ZufPvgEHVmKwMhKKOl5061L1N01MHa7Y7HYeOv0/sJL/wBB+LDQE6OXmR4YvWQk2/pjywRm6YTndCQAkJUyQGA0oqFMWggN0bHY7FSPIUcVpj+GrKYakoXpLSH0EsdsXcCQBWrJAASn3TAWDqrCBtCE/wDSOgx2Ow39LMvBDNxnMqBAFKmwFgy6ggeSQPQdMbDP0x7tZYPqMtPiG+Ox2Obm3EvDyJclUJXWBJYVSkDoEikwHYOWHc49TSBWkkB+Uu27kP5spQ9T1x2Owr2ZbRYIK2+FRbtyJt0xVST/ADG2FQsPJRb7DHmOw8dP+eETe0A5Wuo5nMuonQlkuSdI97VDJ6QkW6Dphmvmq5hJlITTIBkAkrcgbPjsdhZ7X88IC/n7mFz2fqHh9NRqLJ0mdRfxgXfpHljkH/8Az1FbmglzuXSslz547HY7/wC5L2e8TjOUQICjSCgPiBUlweo7HCnjFJKVUdIAeghRYM6tSuY9++Ox2GWzA5qlThRKglHK5doJjpOKkLLIkwst2/4f6n547HYKCTaaw2BgdJNvmcWZSmCms4EBbRZgf0GOx2CA2VIwMeY7HY4S60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9 CuadroTexto"/>
          <p:cNvSpPr txBox="1"/>
          <p:nvPr/>
        </p:nvSpPr>
        <p:spPr>
          <a:xfrm>
            <a:off x="5103283" y="302398"/>
            <a:ext cx="38121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Chalkboard"/>
                <a:cs typeface="Chalkboard"/>
              </a:rPr>
              <a:t>Límites transformantes</a:t>
            </a:r>
          </a:p>
          <a:p>
            <a:pPr marL="0" lvl="1"/>
            <a:r>
              <a:rPr lang="es-ES" sz="1800" dirty="0">
                <a:latin typeface="Chalkboard"/>
                <a:cs typeface="Chalkboard"/>
              </a:rPr>
              <a:t>Acomodan un movimiento lateral entre 2 placas. Conectan distintos segmentos de una misma dorsal oceánica, 2 zonas de subducción. Algunas afectan a los continentes como la Falla de San Andrés</a:t>
            </a:r>
          </a:p>
        </p:txBody>
      </p:sp>
      <p:pic>
        <p:nvPicPr>
          <p:cNvPr id="2050" name="Picture 2" descr="C:\Users\Ana Crespo\Desktop\Mis documentos\Clases\Master Segundaria\Master_Profesorado 2016-2017\Páginas desdePlateTectonics_Elsevier2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67" y="51491"/>
            <a:ext cx="4585733" cy="686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rma libre 2"/>
          <p:cNvSpPr/>
          <p:nvPr/>
        </p:nvSpPr>
        <p:spPr>
          <a:xfrm>
            <a:off x="654050" y="406400"/>
            <a:ext cx="2190750" cy="730250"/>
          </a:xfrm>
          <a:custGeom>
            <a:avLst/>
            <a:gdLst>
              <a:gd name="connsiteX0" fmla="*/ 2190750 w 2190750"/>
              <a:gd name="connsiteY0" fmla="*/ 730250 h 730250"/>
              <a:gd name="connsiteX1" fmla="*/ 2025650 w 2190750"/>
              <a:gd name="connsiteY1" fmla="*/ 577850 h 730250"/>
              <a:gd name="connsiteX2" fmla="*/ 1949450 w 2190750"/>
              <a:gd name="connsiteY2" fmla="*/ 431800 h 730250"/>
              <a:gd name="connsiteX3" fmla="*/ 1771650 w 2190750"/>
              <a:gd name="connsiteY3" fmla="*/ 317500 h 730250"/>
              <a:gd name="connsiteX4" fmla="*/ 1606550 w 2190750"/>
              <a:gd name="connsiteY4" fmla="*/ 120650 h 730250"/>
              <a:gd name="connsiteX5" fmla="*/ 1479550 w 2190750"/>
              <a:gd name="connsiteY5" fmla="*/ 44450 h 730250"/>
              <a:gd name="connsiteX6" fmla="*/ 1428750 w 2190750"/>
              <a:gd name="connsiteY6" fmla="*/ 12700 h 730250"/>
              <a:gd name="connsiteX7" fmla="*/ 1162050 w 2190750"/>
              <a:gd name="connsiteY7" fmla="*/ 19050 h 730250"/>
              <a:gd name="connsiteX8" fmla="*/ 469900 w 2190750"/>
              <a:gd name="connsiteY8" fmla="*/ 31750 h 730250"/>
              <a:gd name="connsiteX9" fmla="*/ 0 w 2190750"/>
              <a:gd name="connsiteY9" fmla="*/ 0 h 73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90750" h="730250">
                <a:moveTo>
                  <a:pt x="2190750" y="730250"/>
                </a:moveTo>
                <a:cubicBezTo>
                  <a:pt x="2128308" y="678921"/>
                  <a:pt x="2065867" y="627592"/>
                  <a:pt x="2025650" y="577850"/>
                </a:cubicBezTo>
                <a:cubicBezTo>
                  <a:pt x="1985433" y="528108"/>
                  <a:pt x="1991783" y="475192"/>
                  <a:pt x="1949450" y="431800"/>
                </a:cubicBezTo>
                <a:cubicBezTo>
                  <a:pt x="1907117" y="388408"/>
                  <a:pt x="1828800" y="369358"/>
                  <a:pt x="1771650" y="317500"/>
                </a:cubicBezTo>
                <a:cubicBezTo>
                  <a:pt x="1714500" y="265642"/>
                  <a:pt x="1655233" y="166158"/>
                  <a:pt x="1606550" y="120650"/>
                </a:cubicBezTo>
                <a:cubicBezTo>
                  <a:pt x="1557867" y="75142"/>
                  <a:pt x="1509183" y="62442"/>
                  <a:pt x="1479550" y="44450"/>
                </a:cubicBezTo>
                <a:cubicBezTo>
                  <a:pt x="1449917" y="26458"/>
                  <a:pt x="1481667" y="16933"/>
                  <a:pt x="1428750" y="12700"/>
                </a:cubicBezTo>
                <a:cubicBezTo>
                  <a:pt x="1375833" y="8467"/>
                  <a:pt x="1162050" y="19050"/>
                  <a:pt x="1162050" y="19050"/>
                </a:cubicBezTo>
                <a:cubicBezTo>
                  <a:pt x="1002242" y="22225"/>
                  <a:pt x="663575" y="34925"/>
                  <a:pt x="469900" y="31750"/>
                </a:cubicBezTo>
                <a:cubicBezTo>
                  <a:pt x="276225" y="28575"/>
                  <a:pt x="0" y="0"/>
                  <a:pt x="0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CuadroTexto 3"/>
          <p:cNvSpPr txBox="1"/>
          <p:nvPr/>
        </p:nvSpPr>
        <p:spPr>
          <a:xfrm>
            <a:off x="3155950" y="501650"/>
            <a:ext cx="1319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 dirty="0"/>
              <a:t>falla de </a:t>
            </a:r>
          </a:p>
          <a:p>
            <a:r>
              <a:rPr lang="es-ES_tradnl" sz="1400" b="1" dirty="0"/>
              <a:t>San Andreas</a:t>
            </a:r>
          </a:p>
        </p:txBody>
      </p:sp>
      <p:sp>
        <p:nvSpPr>
          <p:cNvPr id="6" name="Forma libre 5"/>
          <p:cNvSpPr/>
          <p:nvPr/>
        </p:nvSpPr>
        <p:spPr>
          <a:xfrm>
            <a:off x="2230967" y="4931833"/>
            <a:ext cx="969433" cy="157117"/>
          </a:xfrm>
          <a:custGeom>
            <a:avLst/>
            <a:gdLst>
              <a:gd name="connsiteX0" fmla="*/ 969433 w 969433"/>
              <a:gd name="connsiteY0" fmla="*/ 0 h 157117"/>
              <a:gd name="connsiteX1" fmla="*/ 563033 w 969433"/>
              <a:gd name="connsiteY1" fmla="*/ 84667 h 157117"/>
              <a:gd name="connsiteX2" fmla="*/ 232833 w 969433"/>
              <a:gd name="connsiteY2" fmla="*/ 148167 h 157117"/>
              <a:gd name="connsiteX3" fmla="*/ 0 w 969433"/>
              <a:gd name="connsiteY3" fmla="*/ 156634 h 157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9433" h="157117">
                <a:moveTo>
                  <a:pt x="969433" y="0"/>
                </a:moveTo>
                <a:lnTo>
                  <a:pt x="563033" y="84667"/>
                </a:lnTo>
                <a:cubicBezTo>
                  <a:pt x="440266" y="109362"/>
                  <a:pt x="326672" y="136173"/>
                  <a:pt x="232833" y="148167"/>
                </a:cubicBezTo>
                <a:cubicBezTo>
                  <a:pt x="138994" y="160161"/>
                  <a:pt x="0" y="156634"/>
                  <a:pt x="0" y="156634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CuadroTexto 6"/>
          <p:cNvSpPr txBox="1"/>
          <p:nvPr/>
        </p:nvSpPr>
        <p:spPr>
          <a:xfrm>
            <a:off x="2184401" y="4089400"/>
            <a:ext cx="11922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>
                <a:solidFill>
                  <a:schemeClr val="bg1"/>
                </a:solidFill>
              </a:rPr>
              <a:t>placa Africana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2023534" y="5516034"/>
            <a:ext cx="1668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>
                <a:solidFill>
                  <a:schemeClr val="bg1"/>
                </a:solidFill>
              </a:rPr>
              <a:t>placa sud-Americana</a:t>
            </a:r>
          </a:p>
        </p:txBody>
      </p:sp>
      <p:sp>
        <p:nvSpPr>
          <p:cNvPr id="9" name="Forma libre 8"/>
          <p:cNvSpPr/>
          <p:nvPr/>
        </p:nvSpPr>
        <p:spPr>
          <a:xfrm>
            <a:off x="2559050" y="4864100"/>
            <a:ext cx="355600" cy="114300"/>
          </a:xfrm>
          <a:custGeom>
            <a:avLst/>
            <a:gdLst>
              <a:gd name="connsiteX0" fmla="*/ 0 w 355600"/>
              <a:gd name="connsiteY0" fmla="*/ 114300 h 114300"/>
              <a:gd name="connsiteX1" fmla="*/ 355600 w 355600"/>
              <a:gd name="connsiteY1" fmla="*/ 57150 h 114300"/>
              <a:gd name="connsiteX2" fmla="*/ 222250 w 355600"/>
              <a:gd name="connsiteY2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600" h="114300">
                <a:moveTo>
                  <a:pt x="0" y="114300"/>
                </a:moveTo>
                <a:lnTo>
                  <a:pt x="355600" y="57150"/>
                </a:lnTo>
                <a:lnTo>
                  <a:pt x="222250" y="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Forma libre 13"/>
          <p:cNvSpPr/>
          <p:nvPr/>
        </p:nvSpPr>
        <p:spPr>
          <a:xfrm rot="10800000">
            <a:off x="2603500" y="5067300"/>
            <a:ext cx="355600" cy="114300"/>
          </a:xfrm>
          <a:custGeom>
            <a:avLst/>
            <a:gdLst>
              <a:gd name="connsiteX0" fmla="*/ 0 w 355600"/>
              <a:gd name="connsiteY0" fmla="*/ 114300 h 114300"/>
              <a:gd name="connsiteX1" fmla="*/ 355600 w 355600"/>
              <a:gd name="connsiteY1" fmla="*/ 57150 h 114300"/>
              <a:gd name="connsiteX2" fmla="*/ 222250 w 355600"/>
              <a:gd name="connsiteY2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600" h="114300">
                <a:moveTo>
                  <a:pt x="0" y="114300"/>
                </a:moveTo>
                <a:lnTo>
                  <a:pt x="355600" y="57150"/>
                </a:lnTo>
                <a:lnTo>
                  <a:pt x="222250" y="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Forma libre 14"/>
          <p:cNvSpPr/>
          <p:nvPr/>
        </p:nvSpPr>
        <p:spPr>
          <a:xfrm rot="3250027">
            <a:off x="2730498" y="977901"/>
            <a:ext cx="355600" cy="114300"/>
          </a:xfrm>
          <a:custGeom>
            <a:avLst/>
            <a:gdLst>
              <a:gd name="connsiteX0" fmla="*/ 0 w 355600"/>
              <a:gd name="connsiteY0" fmla="*/ 114300 h 114300"/>
              <a:gd name="connsiteX1" fmla="*/ 355600 w 355600"/>
              <a:gd name="connsiteY1" fmla="*/ 57150 h 114300"/>
              <a:gd name="connsiteX2" fmla="*/ 222250 w 355600"/>
              <a:gd name="connsiteY2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600" h="114300">
                <a:moveTo>
                  <a:pt x="0" y="114300"/>
                </a:moveTo>
                <a:lnTo>
                  <a:pt x="355600" y="57150"/>
                </a:lnTo>
                <a:lnTo>
                  <a:pt x="222250" y="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" name="Forma libre 18"/>
          <p:cNvSpPr/>
          <p:nvPr/>
        </p:nvSpPr>
        <p:spPr>
          <a:xfrm rot="14081066">
            <a:off x="2362200" y="1028699"/>
            <a:ext cx="355600" cy="114300"/>
          </a:xfrm>
          <a:custGeom>
            <a:avLst/>
            <a:gdLst>
              <a:gd name="connsiteX0" fmla="*/ 0 w 355600"/>
              <a:gd name="connsiteY0" fmla="*/ 114300 h 114300"/>
              <a:gd name="connsiteX1" fmla="*/ 355600 w 355600"/>
              <a:gd name="connsiteY1" fmla="*/ 57150 h 114300"/>
              <a:gd name="connsiteX2" fmla="*/ 222250 w 355600"/>
              <a:gd name="connsiteY2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600" h="114300">
                <a:moveTo>
                  <a:pt x="0" y="114300"/>
                </a:moveTo>
                <a:lnTo>
                  <a:pt x="355600" y="57150"/>
                </a:lnTo>
                <a:lnTo>
                  <a:pt x="222250" y="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" name="CuadroTexto 19"/>
          <p:cNvSpPr txBox="1"/>
          <p:nvPr/>
        </p:nvSpPr>
        <p:spPr>
          <a:xfrm>
            <a:off x="1320801" y="939800"/>
            <a:ext cx="1138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>
                <a:solidFill>
                  <a:schemeClr val="bg1"/>
                </a:solidFill>
              </a:rPr>
              <a:t>placa Pacícia</a:t>
            </a:r>
          </a:p>
        </p:txBody>
      </p:sp>
      <p:pic>
        <p:nvPicPr>
          <p:cNvPr id="2054" name="Imagen 20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320" y="3403820"/>
            <a:ext cx="4170780" cy="3454179"/>
          </a:xfrm>
          <a:prstGeom prst="rect">
            <a:avLst/>
          </a:prstGeom>
        </p:spPr>
      </p:pic>
      <p:sp>
        <p:nvSpPr>
          <p:cNvPr id="2055" name="Elipse 2054"/>
          <p:cNvSpPr/>
          <p:nvPr/>
        </p:nvSpPr>
        <p:spPr>
          <a:xfrm>
            <a:off x="5702300" y="5168900"/>
            <a:ext cx="1092200" cy="1092200"/>
          </a:xfrm>
          <a:prstGeom prst="ellipse">
            <a:avLst/>
          </a:prstGeom>
          <a:noFill/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1" name="Elipse 40"/>
          <p:cNvSpPr/>
          <p:nvPr/>
        </p:nvSpPr>
        <p:spPr>
          <a:xfrm>
            <a:off x="2197100" y="4470400"/>
            <a:ext cx="1092200" cy="1092200"/>
          </a:xfrm>
          <a:prstGeom prst="ellipse">
            <a:avLst/>
          </a:prstGeom>
          <a:noFill/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2" name="Elipse 41"/>
          <p:cNvSpPr/>
          <p:nvPr/>
        </p:nvSpPr>
        <p:spPr>
          <a:xfrm>
            <a:off x="2171700" y="533400"/>
            <a:ext cx="1092200" cy="1092200"/>
          </a:xfrm>
          <a:prstGeom prst="ellipse">
            <a:avLst/>
          </a:prstGeom>
          <a:noFill/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0243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D628A73-8819-EC46-B188-9506BDF1D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757" y="1316874"/>
            <a:ext cx="4214486" cy="371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50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9" descr="World GeoMap Panneko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638175"/>
            <a:ext cx="8513762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508000" y="300038"/>
            <a:ext cx="809466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s-ES_tradnl" sz="1600" i="0" dirty="0">
                <a:latin typeface="Chalkboard"/>
                <a:cs typeface="Chalkboard"/>
              </a:rPr>
              <a:t>Los Cratones </a:t>
            </a:r>
            <a:r>
              <a:rPr lang="es-ES_tradnl" sz="1600" i="0" dirty="0" err="1">
                <a:latin typeface="Chalkboard"/>
                <a:cs typeface="Chalkboard"/>
              </a:rPr>
              <a:t>Precambricos</a:t>
            </a:r>
            <a:r>
              <a:rPr lang="es-ES_tradnl" sz="1600" i="0" dirty="0">
                <a:latin typeface="Chalkboard"/>
                <a:cs typeface="Chalkboard"/>
              </a:rPr>
              <a:t> </a:t>
            </a:r>
            <a:r>
              <a:rPr lang="es-ES_tradnl" sz="1600" i="0" dirty="0" err="1">
                <a:latin typeface="Chalkboard"/>
                <a:cs typeface="Chalkboard"/>
              </a:rPr>
              <a:t>estan</a:t>
            </a:r>
            <a:r>
              <a:rPr lang="es-ES_tradnl" sz="1600" i="0" dirty="0">
                <a:latin typeface="Chalkboard"/>
                <a:cs typeface="Chalkboard"/>
              </a:rPr>
              <a:t> rodeados por 3 cinturones orogénicos Fanerozoicos</a:t>
            </a:r>
          </a:p>
        </p:txBody>
      </p:sp>
      <p:sp>
        <p:nvSpPr>
          <p:cNvPr id="53255" name="Freeform 7"/>
          <p:cNvSpPr>
            <a:spLocks/>
          </p:cNvSpPr>
          <p:nvPr/>
        </p:nvSpPr>
        <p:spPr bwMode="auto">
          <a:xfrm>
            <a:off x="2097088" y="6167438"/>
            <a:ext cx="501650" cy="176212"/>
          </a:xfrm>
          <a:custGeom>
            <a:avLst/>
            <a:gdLst>
              <a:gd name="T0" fmla="*/ 0 w 316"/>
              <a:gd name="T1" fmla="*/ 111 h 111"/>
              <a:gd name="T2" fmla="*/ 61 w 316"/>
              <a:gd name="T3" fmla="*/ 106 h 111"/>
              <a:gd name="T4" fmla="*/ 161 w 316"/>
              <a:gd name="T5" fmla="*/ 39 h 111"/>
              <a:gd name="T6" fmla="*/ 233 w 316"/>
              <a:gd name="T7" fmla="*/ 0 h 111"/>
              <a:gd name="T8" fmla="*/ 316 w 316"/>
              <a:gd name="T9" fmla="*/ 6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6" h="111">
                <a:moveTo>
                  <a:pt x="0" y="111"/>
                </a:moveTo>
                <a:cubicBezTo>
                  <a:pt x="20" y="109"/>
                  <a:pt x="41" y="111"/>
                  <a:pt x="61" y="106"/>
                </a:cubicBezTo>
                <a:cubicBezTo>
                  <a:pt x="100" y="94"/>
                  <a:pt x="120" y="49"/>
                  <a:pt x="161" y="39"/>
                </a:cubicBezTo>
                <a:cubicBezTo>
                  <a:pt x="192" y="12"/>
                  <a:pt x="198" y="12"/>
                  <a:pt x="233" y="0"/>
                </a:cubicBezTo>
                <a:cubicBezTo>
                  <a:pt x="289" y="7"/>
                  <a:pt x="262" y="6"/>
                  <a:pt x="316" y="6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 sz="1800"/>
          </a:p>
        </p:txBody>
      </p:sp>
      <p:sp>
        <p:nvSpPr>
          <p:cNvPr id="53256" name="Freeform 8"/>
          <p:cNvSpPr>
            <a:spLocks/>
          </p:cNvSpPr>
          <p:nvPr/>
        </p:nvSpPr>
        <p:spPr bwMode="auto">
          <a:xfrm>
            <a:off x="2105025" y="6249988"/>
            <a:ext cx="501650" cy="176212"/>
          </a:xfrm>
          <a:custGeom>
            <a:avLst/>
            <a:gdLst>
              <a:gd name="T0" fmla="*/ 0 w 316"/>
              <a:gd name="T1" fmla="*/ 111 h 111"/>
              <a:gd name="T2" fmla="*/ 61 w 316"/>
              <a:gd name="T3" fmla="*/ 106 h 111"/>
              <a:gd name="T4" fmla="*/ 161 w 316"/>
              <a:gd name="T5" fmla="*/ 39 h 111"/>
              <a:gd name="T6" fmla="*/ 233 w 316"/>
              <a:gd name="T7" fmla="*/ 0 h 111"/>
              <a:gd name="T8" fmla="*/ 316 w 316"/>
              <a:gd name="T9" fmla="*/ 6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6" h="111">
                <a:moveTo>
                  <a:pt x="0" y="111"/>
                </a:moveTo>
                <a:cubicBezTo>
                  <a:pt x="20" y="109"/>
                  <a:pt x="41" y="111"/>
                  <a:pt x="61" y="106"/>
                </a:cubicBezTo>
                <a:cubicBezTo>
                  <a:pt x="100" y="94"/>
                  <a:pt x="120" y="49"/>
                  <a:pt x="161" y="39"/>
                </a:cubicBezTo>
                <a:cubicBezTo>
                  <a:pt x="192" y="12"/>
                  <a:pt x="198" y="12"/>
                  <a:pt x="233" y="0"/>
                </a:cubicBezTo>
                <a:cubicBezTo>
                  <a:pt x="289" y="7"/>
                  <a:pt x="262" y="6"/>
                  <a:pt x="316" y="6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 sz="1800"/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2622550" y="6073775"/>
            <a:ext cx="59785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s-ES_tradnl" sz="1400" i="0" dirty="0"/>
              <a:t>Cinturón </a:t>
            </a:r>
            <a:r>
              <a:rPr lang="es-ES_tradnl" sz="1400" i="0" dirty="0" err="1"/>
              <a:t>Herc</a:t>
            </a:r>
            <a:r>
              <a:rPr lang="es-ES_tradnl" altLang="ja-JP" sz="1400" i="0" dirty="0" err="1"/>
              <a:t>ínico</a:t>
            </a:r>
            <a:r>
              <a:rPr lang="es-ES_tradnl" altLang="ja-JP" sz="1400" i="0" dirty="0"/>
              <a:t> (o </a:t>
            </a:r>
            <a:r>
              <a:rPr lang="es-ES_tradnl" altLang="ja-JP" sz="1400" i="0" dirty="0" err="1"/>
              <a:t>Varisco</a:t>
            </a:r>
            <a:r>
              <a:rPr lang="es-ES_tradnl" altLang="ja-JP" sz="1400" i="0" dirty="0"/>
              <a:t>): edad </a:t>
            </a:r>
            <a:r>
              <a:rPr lang="es-ES_tradnl" altLang="ja-JP" sz="1400" i="0" dirty="0" err="1"/>
              <a:t>Devonico-Carbonifero</a:t>
            </a:r>
            <a:r>
              <a:rPr lang="es-ES_tradnl" altLang="ja-JP" sz="1400" i="0" dirty="0"/>
              <a:t> ≈ 380-</a:t>
            </a:r>
            <a:r>
              <a:rPr lang="es-ES_tradnl" altLang="ja-JP" sz="1400" i="0" dirty="0" err="1"/>
              <a:t>280Ma</a:t>
            </a:r>
            <a:endParaRPr lang="es-ES_tradnl" sz="1400" i="0" dirty="0"/>
          </a:p>
        </p:txBody>
      </p:sp>
      <p:sp>
        <p:nvSpPr>
          <p:cNvPr id="53258" name="Freeform 10"/>
          <p:cNvSpPr>
            <a:spLocks/>
          </p:cNvSpPr>
          <p:nvPr/>
        </p:nvSpPr>
        <p:spPr bwMode="auto">
          <a:xfrm>
            <a:off x="2060575" y="6561138"/>
            <a:ext cx="723900" cy="52387"/>
          </a:xfrm>
          <a:custGeom>
            <a:avLst/>
            <a:gdLst>
              <a:gd name="T0" fmla="*/ 0 w 456"/>
              <a:gd name="T1" fmla="*/ 33 h 33"/>
              <a:gd name="T2" fmla="*/ 156 w 456"/>
              <a:gd name="T3" fmla="*/ 0 h 33"/>
              <a:gd name="T4" fmla="*/ 428 w 456"/>
              <a:gd name="T5" fmla="*/ 16 h 33"/>
              <a:gd name="T6" fmla="*/ 456 w 456"/>
              <a:gd name="T7" fmla="*/ 22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6" h="33">
                <a:moveTo>
                  <a:pt x="0" y="33"/>
                </a:moveTo>
                <a:cubicBezTo>
                  <a:pt x="108" y="25"/>
                  <a:pt x="78" y="22"/>
                  <a:pt x="156" y="0"/>
                </a:cubicBezTo>
                <a:cubicBezTo>
                  <a:pt x="246" y="5"/>
                  <a:pt x="337" y="9"/>
                  <a:pt x="428" y="16"/>
                </a:cubicBezTo>
                <a:cubicBezTo>
                  <a:pt x="437" y="16"/>
                  <a:pt x="456" y="22"/>
                  <a:pt x="456" y="22"/>
                </a:cubicBezTo>
              </a:path>
            </a:pathLst>
          </a:custGeom>
          <a:noFill/>
          <a:ln w="19050" cmpd="sng">
            <a:solidFill>
              <a:srgbClr val="2BC40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 sz="1800"/>
          </a:p>
        </p:txBody>
      </p:sp>
      <p:sp>
        <p:nvSpPr>
          <p:cNvPr id="53259" name="Freeform 11"/>
          <p:cNvSpPr>
            <a:spLocks/>
          </p:cNvSpPr>
          <p:nvPr/>
        </p:nvSpPr>
        <p:spPr bwMode="auto">
          <a:xfrm>
            <a:off x="2066925" y="6611938"/>
            <a:ext cx="723900" cy="52387"/>
          </a:xfrm>
          <a:custGeom>
            <a:avLst/>
            <a:gdLst>
              <a:gd name="T0" fmla="*/ 0 w 456"/>
              <a:gd name="T1" fmla="*/ 33 h 33"/>
              <a:gd name="T2" fmla="*/ 156 w 456"/>
              <a:gd name="T3" fmla="*/ 0 h 33"/>
              <a:gd name="T4" fmla="*/ 428 w 456"/>
              <a:gd name="T5" fmla="*/ 16 h 33"/>
              <a:gd name="T6" fmla="*/ 456 w 456"/>
              <a:gd name="T7" fmla="*/ 22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6" h="33">
                <a:moveTo>
                  <a:pt x="0" y="33"/>
                </a:moveTo>
                <a:cubicBezTo>
                  <a:pt x="108" y="25"/>
                  <a:pt x="78" y="22"/>
                  <a:pt x="156" y="0"/>
                </a:cubicBezTo>
                <a:cubicBezTo>
                  <a:pt x="246" y="5"/>
                  <a:pt x="337" y="9"/>
                  <a:pt x="428" y="16"/>
                </a:cubicBezTo>
                <a:cubicBezTo>
                  <a:pt x="437" y="16"/>
                  <a:pt x="456" y="22"/>
                  <a:pt x="456" y="22"/>
                </a:cubicBezTo>
              </a:path>
            </a:pathLst>
          </a:custGeom>
          <a:noFill/>
          <a:ln w="19050" cmpd="sng">
            <a:solidFill>
              <a:srgbClr val="2BC40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 sz="1800"/>
          </a:p>
        </p:txBody>
      </p:sp>
      <p:sp>
        <p:nvSpPr>
          <p:cNvPr id="53260" name="Text Box 12"/>
          <p:cNvSpPr txBox="1">
            <a:spLocks noChangeArrowheads="1"/>
          </p:cNvSpPr>
          <p:nvPr/>
        </p:nvSpPr>
        <p:spPr bwMode="auto">
          <a:xfrm>
            <a:off x="2813050" y="6464300"/>
            <a:ext cx="37020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s-ES_tradnl" sz="1400" i="0" dirty="0"/>
              <a:t>Cinturón Alpino: edad Terciaria (≈ 65 - 0 </a:t>
            </a:r>
            <a:r>
              <a:rPr lang="es-ES_tradnl" sz="1400" i="0" dirty="0" err="1"/>
              <a:t>Ma</a:t>
            </a:r>
            <a:r>
              <a:rPr lang="es-ES_tradnl" sz="1400" i="0" dirty="0"/>
              <a:t>)</a:t>
            </a:r>
          </a:p>
        </p:txBody>
      </p:sp>
      <p:sp>
        <p:nvSpPr>
          <p:cNvPr id="53263" name="Freeform 15"/>
          <p:cNvSpPr>
            <a:spLocks/>
          </p:cNvSpPr>
          <p:nvPr/>
        </p:nvSpPr>
        <p:spPr bwMode="auto">
          <a:xfrm>
            <a:off x="2170113" y="5700713"/>
            <a:ext cx="361950" cy="355600"/>
          </a:xfrm>
          <a:custGeom>
            <a:avLst/>
            <a:gdLst>
              <a:gd name="T0" fmla="*/ 0 w 228"/>
              <a:gd name="T1" fmla="*/ 224 h 224"/>
              <a:gd name="T2" fmla="*/ 56 w 228"/>
              <a:gd name="T3" fmla="*/ 191 h 224"/>
              <a:gd name="T4" fmla="*/ 78 w 228"/>
              <a:gd name="T5" fmla="*/ 169 h 224"/>
              <a:gd name="T6" fmla="*/ 89 w 228"/>
              <a:gd name="T7" fmla="*/ 152 h 224"/>
              <a:gd name="T8" fmla="*/ 123 w 228"/>
              <a:gd name="T9" fmla="*/ 141 h 224"/>
              <a:gd name="T10" fmla="*/ 156 w 228"/>
              <a:gd name="T11" fmla="*/ 91 h 224"/>
              <a:gd name="T12" fmla="*/ 167 w 228"/>
              <a:gd name="T13" fmla="*/ 47 h 224"/>
              <a:gd name="T14" fmla="*/ 211 w 228"/>
              <a:gd name="T15" fmla="*/ 13 h 224"/>
              <a:gd name="T16" fmla="*/ 228 w 228"/>
              <a:gd name="T17" fmla="*/ 2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8" h="224">
                <a:moveTo>
                  <a:pt x="0" y="224"/>
                </a:moveTo>
                <a:cubicBezTo>
                  <a:pt x="43" y="193"/>
                  <a:pt x="24" y="202"/>
                  <a:pt x="56" y="191"/>
                </a:cubicBezTo>
                <a:cubicBezTo>
                  <a:pt x="66" y="153"/>
                  <a:pt x="51" y="190"/>
                  <a:pt x="78" y="169"/>
                </a:cubicBezTo>
                <a:cubicBezTo>
                  <a:pt x="83" y="164"/>
                  <a:pt x="83" y="156"/>
                  <a:pt x="89" y="152"/>
                </a:cubicBezTo>
                <a:cubicBezTo>
                  <a:pt x="98" y="144"/>
                  <a:pt x="111" y="144"/>
                  <a:pt x="123" y="141"/>
                </a:cubicBezTo>
                <a:cubicBezTo>
                  <a:pt x="137" y="125"/>
                  <a:pt x="150" y="112"/>
                  <a:pt x="156" y="91"/>
                </a:cubicBezTo>
                <a:cubicBezTo>
                  <a:pt x="159" y="77"/>
                  <a:pt x="159" y="59"/>
                  <a:pt x="167" y="47"/>
                </a:cubicBezTo>
                <a:cubicBezTo>
                  <a:pt x="177" y="30"/>
                  <a:pt x="197" y="25"/>
                  <a:pt x="211" y="13"/>
                </a:cubicBezTo>
                <a:cubicBezTo>
                  <a:pt x="224" y="0"/>
                  <a:pt x="217" y="2"/>
                  <a:pt x="228" y="2"/>
                </a:cubicBezTo>
              </a:path>
            </a:pathLst>
          </a:custGeom>
          <a:noFill/>
          <a:ln w="28575" cap="rnd" cmpd="sng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 sz="1800"/>
          </a:p>
        </p:txBody>
      </p:sp>
      <p:sp>
        <p:nvSpPr>
          <p:cNvPr id="53264" name="Freeform 16"/>
          <p:cNvSpPr>
            <a:spLocks/>
          </p:cNvSpPr>
          <p:nvPr/>
        </p:nvSpPr>
        <p:spPr bwMode="auto">
          <a:xfrm>
            <a:off x="2236788" y="5738813"/>
            <a:ext cx="361950" cy="355600"/>
          </a:xfrm>
          <a:custGeom>
            <a:avLst/>
            <a:gdLst>
              <a:gd name="T0" fmla="*/ 0 w 228"/>
              <a:gd name="T1" fmla="*/ 224 h 224"/>
              <a:gd name="T2" fmla="*/ 56 w 228"/>
              <a:gd name="T3" fmla="*/ 191 h 224"/>
              <a:gd name="T4" fmla="*/ 78 w 228"/>
              <a:gd name="T5" fmla="*/ 169 h 224"/>
              <a:gd name="T6" fmla="*/ 89 w 228"/>
              <a:gd name="T7" fmla="*/ 152 h 224"/>
              <a:gd name="T8" fmla="*/ 123 w 228"/>
              <a:gd name="T9" fmla="*/ 141 h 224"/>
              <a:gd name="T10" fmla="*/ 156 w 228"/>
              <a:gd name="T11" fmla="*/ 91 h 224"/>
              <a:gd name="T12" fmla="*/ 167 w 228"/>
              <a:gd name="T13" fmla="*/ 47 h 224"/>
              <a:gd name="T14" fmla="*/ 211 w 228"/>
              <a:gd name="T15" fmla="*/ 13 h 224"/>
              <a:gd name="T16" fmla="*/ 228 w 228"/>
              <a:gd name="T17" fmla="*/ 2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8" h="224">
                <a:moveTo>
                  <a:pt x="0" y="224"/>
                </a:moveTo>
                <a:cubicBezTo>
                  <a:pt x="43" y="193"/>
                  <a:pt x="24" y="202"/>
                  <a:pt x="56" y="191"/>
                </a:cubicBezTo>
                <a:cubicBezTo>
                  <a:pt x="66" y="153"/>
                  <a:pt x="51" y="190"/>
                  <a:pt x="78" y="169"/>
                </a:cubicBezTo>
                <a:cubicBezTo>
                  <a:pt x="83" y="164"/>
                  <a:pt x="83" y="156"/>
                  <a:pt x="89" y="152"/>
                </a:cubicBezTo>
                <a:cubicBezTo>
                  <a:pt x="98" y="144"/>
                  <a:pt x="111" y="144"/>
                  <a:pt x="123" y="141"/>
                </a:cubicBezTo>
                <a:cubicBezTo>
                  <a:pt x="137" y="125"/>
                  <a:pt x="150" y="112"/>
                  <a:pt x="156" y="91"/>
                </a:cubicBezTo>
                <a:cubicBezTo>
                  <a:pt x="159" y="77"/>
                  <a:pt x="159" y="59"/>
                  <a:pt x="167" y="47"/>
                </a:cubicBezTo>
                <a:cubicBezTo>
                  <a:pt x="177" y="30"/>
                  <a:pt x="197" y="25"/>
                  <a:pt x="211" y="13"/>
                </a:cubicBezTo>
                <a:cubicBezTo>
                  <a:pt x="224" y="0"/>
                  <a:pt x="217" y="2"/>
                  <a:pt x="228" y="2"/>
                </a:cubicBezTo>
              </a:path>
            </a:pathLst>
          </a:custGeom>
          <a:noFill/>
          <a:ln w="28575" cap="rnd" cmpd="sng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 sz="1800"/>
          </a:p>
        </p:txBody>
      </p:sp>
      <p:sp>
        <p:nvSpPr>
          <p:cNvPr id="53265" name="Text Box 17"/>
          <p:cNvSpPr txBox="1">
            <a:spLocks noChangeArrowheads="1"/>
          </p:cNvSpPr>
          <p:nvPr/>
        </p:nvSpPr>
        <p:spPr bwMode="auto">
          <a:xfrm>
            <a:off x="2622550" y="5681663"/>
            <a:ext cx="42259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s-ES_tradnl" sz="1400" i="0" dirty="0"/>
              <a:t>Cinturón Caledoniano, edad </a:t>
            </a:r>
            <a:r>
              <a:rPr lang="es-ES_tradnl" altLang="ja-JP" sz="1400" i="0" dirty="0" err="1"/>
              <a:t>Silurica</a:t>
            </a:r>
            <a:r>
              <a:rPr lang="es-ES_tradnl" altLang="ja-JP" sz="1400" i="0" dirty="0"/>
              <a:t> ≈ 450-</a:t>
            </a:r>
            <a:r>
              <a:rPr lang="es-ES_tradnl" altLang="ja-JP" sz="1400" i="0" dirty="0" err="1"/>
              <a:t>400Ma</a:t>
            </a:r>
            <a:endParaRPr lang="es-ES_tradnl" sz="1400" i="0" dirty="0"/>
          </a:p>
        </p:txBody>
      </p:sp>
      <p:pic>
        <p:nvPicPr>
          <p:cNvPr id="2" name="Imagen 1" descr="Untitled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33" y="5676900"/>
            <a:ext cx="719328" cy="10789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9525" cap="sq" cmpd="sng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san andreas fl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524"/>
            <a:ext cx="4076700" cy="548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7" name="Picture 4" descr="San andrea AHLB213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0" y="254000"/>
            <a:ext cx="50165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7532784" y="2422525"/>
            <a:ext cx="16112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chemeClr val="bg1"/>
                </a:solidFill>
              </a:rPr>
              <a:t>SAN</a:t>
            </a:r>
          </a:p>
          <a:p>
            <a:pPr>
              <a:defRPr/>
            </a:pPr>
            <a:r>
              <a:rPr lang="en-US" sz="1800" b="1">
                <a:solidFill>
                  <a:schemeClr val="bg1"/>
                </a:solidFill>
              </a:rPr>
              <a:t>FRANCISCO</a:t>
            </a:r>
          </a:p>
        </p:txBody>
      </p:sp>
      <p:sp>
        <p:nvSpPr>
          <p:cNvPr id="2" name="Forma libre 1"/>
          <p:cNvSpPr/>
          <p:nvPr/>
        </p:nvSpPr>
        <p:spPr>
          <a:xfrm>
            <a:off x="50800" y="1955800"/>
            <a:ext cx="3276600" cy="3009900"/>
          </a:xfrm>
          <a:custGeom>
            <a:avLst/>
            <a:gdLst>
              <a:gd name="connsiteX0" fmla="*/ 0 w 3276600"/>
              <a:gd name="connsiteY0" fmla="*/ 0 h 3009900"/>
              <a:gd name="connsiteX1" fmla="*/ 812800 w 3276600"/>
              <a:gd name="connsiteY1" fmla="*/ 317500 h 3009900"/>
              <a:gd name="connsiteX2" fmla="*/ 1143000 w 3276600"/>
              <a:gd name="connsiteY2" fmla="*/ 482600 h 3009900"/>
              <a:gd name="connsiteX3" fmla="*/ 1524000 w 3276600"/>
              <a:gd name="connsiteY3" fmla="*/ 800100 h 3009900"/>
              <a:gd name="connsiteX4" fmla="*/ 1587500 w 3276600"/>
              <a:gd name="connsiteY4" fmla="*/ 914400 h 3009900"/>
              <a:gd name="connsiteX5" fmla="*/ 1562100 w 3276600"/>
              <a:gd name="connsiteY5" fmla="*/ 1079500 h 3009900"/>
              <a:gd name="connsiteX6" fmla="*/ 1663700 w 3276600"/>
              <a:gd name="connsiteY6" fmla="*/ 1244600 h 3009900"/>
              <a:gd name="connsiteX7" fmla="*/ 1968500 w 3276600"/>
              <a:gd name="connsiteY7" fmla="*/ 1663700 h 3009900"/>
              <a:gd name="connsiteX8" fmla="*/ 2273300 w 3276600"/>
              <a:gd name="connsiteY8" fmla="*/ 2044700 h 3009900"/>
              <a:gd name="connsiteX9" fmla="*/ 2413000 w 3276600"/>
              <a:gd name="connsiteY9" fmla="*/ 2082800 h 3009900"/>
              <a:gd name="connsiteX10" fmla="*/ 2590800 w 3276600"/>
              <a:gd name="connsiteY10" fmla="*/ 2133600 h 3009900"/>
              <a:gd name="connsiteX11" fmla="*/ 2768600 w 3276600"/>
              <a:gd name="connsiteY11" fmla="*/ 2311400 h 3009900"/>
              <a:gd name="connsiteX12" fmla="*/ 2984500 w 3276600"/>
              <a:gd name="connsiteY12" fmla="*/ 2692400 h 3009900"/>
              <a:gd name="connsiteX13" fmla="*/ 3136900 w 3276600"/>
              <a:gd name="connsiteY13" fmla="*/ 2921000 h 3009900"/>
              <a:gd name="connsiteX14" fmla="*/ 3276600 w 3276600"/>
              <a:gd name="connsiteY14" fmla="*/ 300990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76600" h="3009900">
                <a:moveTo>
                  <a:pt x="0" y="0"/>
                </a:moveTo>
                <a:lnTo>
                  <a:pt x="812800" y="317500"/>
                </a:lnTo>
                <a:cubicBezTo>
                  <a:pt x="1003300" y="397933"/>
                  <a:pt x="1024467" y="402167"/>
                  <a:pt x="1143000" y="482600"/>
                </a:cubicBezTo>
                <a:cubicBezTo>
                  <a:pt x="1261533" y="563033"/>
                  <a:pt x="1449917" y="728133"/>
                  <a:pt x="1524000" y="800100"/>
                </a:cubicBezTo>
                <a:cubicBezTo>
                  <a:pt x="1598083" y="872067"/>
                  <a:pt x="1581150" y="867833"/>
                  <a:pt x="1587500" y="914400"/>
                </a:cubicBezTo>
                <a:cubicBezTo>
                  <a:pt x="1593850" y="960967"/>
                  <a:pt x="1549400" y="1024467"/>
                  <a:pt x="1562100" y="1079500"/>
                </a:cubicBezTo>
                <a:cubicBezTo>
                  <a:pt x="1574800" y="1134533"/>
                  <a:pt x="1595967" y="1147233"/>
                  <a:pt x="1663700" y="1244600"/>
                </a:cubicBezTo>
                <a:cubicBezTo>
                  <a:pt x="1731433" y="1341967"/>
                  <a:pt x="1866900" y="1530350"/>
                  <a:pt x="1968500" y="1663700"/>
                </a:cubicBezTo>
                <a:cubicBezTo>
                  <a:pt x="2070100" y="1797050"/>
                  <a:pt x="2199217" y="1974850"/>
                  <a:pt x="2273300" y="2044700"/>
                </a:cubicBezTo>
                <a:cubicBezTo>
                  <a:pt x="2347383" y="2114550"/>
                  <a:pt x="2413000" y="2082800"/>
                  <a:pt x="2413000" y="2082800"/>
                </a:cubicBezTo>
                <a:cubicBezTo>
                  <a:pt x="2465917" y="2097617"/>
                  <a:pt x="2531533" y="2095500"/>
                  <a:pt x="2590800" y="2133600"/>
                </a:cubicBezTo>
                <a:cubicBezTo>
                  <a:pt x="2650067" y="2171700"/>
                  <a:pt x="2702983" y="2218267"/>
                  <a:pt x="2768600" y="2311400"/>
                </a:cubicBezTo>
                <a:cubicBezTo>
                  <a:pt x="2834217" y="2404533"/>
                  <a:pt x="2923117" y="2590800"/>
                  <a:pt x="2984500" y="2692400"/>
                </a:cubicBezTo>
                <a:cubicBezTo>
                  <a:pt x="3045883" y="2794000"/>
                  <a:pt x="3088217" y="2868083"/>
                  <a:pt x="3136900" y="2921000"/>
                </a:cubicBezTo>
                <a:cubicBezTo>
                  <a:pt x="3185583" y="2973917"/>
                  <a:pt x="3276600" y="3009900"/>
                  <a:pt x="3276600" y="300990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Forma libre 2"/>
          <p:cNvSpPr/>
          <p:nvPr/>
        </p:nvSpPr>
        <p:spPr>
          <a:xfrm>
            <a:off x="1244600" y="330200"/>
            <a:ext cx="521302" cy="2404069"/>
          </a:xfrm>
          <a:custGeom>
            <a:avLst/>
            <a:gdLst>
              <a:gd name="connsiteX0" fmla="*/ 0 w 521302"/>
              <a:gd name="connsiteY0" fmla="*/ 0 h 2404069"/>
              <a:gd name="connsiteX1" fmla="*/ 241300 w 521302"/>
              <a:gd name="connsiteY1" fmla="*/ 292100 h 2404069"/>
              <a:gd name="connsiteX2" fmla="*/ 482600 w 521302"/>
              <a:gd name="connsiteY2" fmla="*/ 660400 h 2404069"/>
              <a:gd name="connsiteX3" fmla="*/ 520700 w 521302"/>
              <a:gd name="connsiteY3" fmla="*/ 990600 h 2404069"/>
              <a:gd name="connsiteX4" fmla="*/ 482600 w 521302"/>
              <a:gd name="connsiteY4" fmla="*/ 1333500 h 2404069"/>
              <a:gd name="connsiteX5" fmla="*/ 431800 w 521302"/>
              <a:gd name="connsiteY5" fmla="*/ 1612900 h 2404069"/>
              <a:gd name="connsiteX6" fmla="*/ 317500 w 521302"/>
              <a:gd name="connsiteY6" fmla="*/ 1892300 h 2404069"/>
              <a:gd name="connsiteX7" fmla="*/ 292100 w 521302"/>
              <a:gd name="connsiteY7" fmla="*/ 2044700 h 2404069"/>
              <a:gd name="connsiteX8" fmla="*/ 304800 w 521302"/>
              <a:gd name="connsiteY8" fmla="*/ 2374900 h 2404069"/>
              <a:gd name="connsiteX9" fmla="*/ 304800 w 521302"/>
              <a:gd name="connsiteY9" fmla="*/ 2387600 h 240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1302" h="2404069">
                <a:moveTo>
                  <a:pt x="0" y="0"/>
                </a:moveTo>
                <a:cubicBezTo>
                  <a:pt x="80433" y="91016"/>
                  <a:pt x="160867" y="182033"/>
                  <a:pt x="241300" y="292100"/>
                </a:cubicBezTo>
                <a:cubicBezTo>
                  <a:pt x="321733" y="402167"/>
                  <a:pt x="436033" y="543983"/>
                  <a:pt x="482600" y="660400"/>
                </a:cubicBezTo>
                <a:cubicBezTo>
                  <a:pt x="529167" y="776817"/>
                  <a:pt x="520700" y="878417"/>
                  <a:pt x="520700" y="990600"/>
                </a:cubicBezTo>
                <a:cubicBezTo>
                  <a:pt x="520700" y="1102783"/>
                  <a:pt x="497417" y="1229783"/>
                  <a:pt x="482600" y="1333500"/>
                </a:cubicBezTo>
                <a:cubicBezTo>
                  <a:pt x="467783" y="1437217"/>
                  <a:pt x="459317" y="1519767"/>
                  <a:pt x="431800" y="1612900"/>
                </a:cubicBezTo>
                <a:cubicBezTo>
                  <a:pt x="404283" y="1706033"/>
                  <a:pt x="340783" y="1820333"/>
                  <a:pt x="317500" y="1892300"/>
                </a:cubicBezTo>
                <a:cubicBezTo>
                  <a:pt x="294217" y="1964267"/>
                  <a:pt x="294217" y="1964267"/>
                  <a:pt x="292100" y="2044700"/>
                </a:cubicBezTo>
                <a:cubicBezTo>
                  <a:pt x="289983" y="2125133"/>
                  <a:pt x="302683" y="2317750"/>
                  <a:pt x="304800" y="2374900"/>
                </a:cubicBezTo>
                <a:cubicBezTo>
                  <a:pt x="306917" y="2432050"/>
                  <a:pt x="304800" y="2387600"/>
                  <a:pt x="304800" y="238760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Forma libre 3"/>
          <p:cNvSpPr/>
          <p:nvPr/>
        </p:nvSpPr>
        <p:spPr>
          <a:xfrm>
            <a:off x="723900" y="1422400"/>
            <a:ext cx="774700" cy="736600"/>
          </a:xfrm>
          <a:custGeom>
            <a:avLst/>
            <a:gdLst>
              <a:gd name="connsiteX0" fmla="*/ 0 w 774700"/>
              <a:gd name="connsiteY0" fmla="*/ 0 h 736600"/>
              <a:gd name="connsiteX1" fmla="*/ 393700 w 774700"/>
              <a:gd name="connsiteY1" fmla="*/ 393700 h 736600"/>
              <a:gd name="connsiteX2" fmla="*/ 774700 w 774700"/>
              <a:gd name="connsiteY2" fmla="*/ 736600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4700" h="736600">
                <a:moveTo>
                  <a:pt x="0" y="0"/>
                </a:moveTo>
                <a:cubicBezTo>
                  <a:pt x="132292" y="135467"/>
                  <a:pt x="264584" y="270934"/>
                  <a:pt x="393700" y="393700"/>
                </a:cubicBezTo>
                <a:cubicBezTo>
                  <a:pt x="522816" y="516466"/>
                  <a:pt x="774700" y="736600"/>
                  <a:pt x="774700" y="73660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Forma libre 4"/>
          <p:cNvSpPr/>
          <p:nvPr/>
        </p:nvSpPr>
        <p:spPr>
          <a:xfrm>
            <a:off x="774700" y="266700"/>
            <a:ext cx="723900" cy="749300"/>
          </a:xfrm>
          <a:custGeom>
            <a:avLst/>
            <a:gdLst>
              <a:gd name="connsiteX0" fmla="*/ 723900 w 723900"/>
              <a:gd name="connsiteY0" fmla="*/ 749300 h 749300"/>
              <a:gd name="connsiteX1" fmla="*/ 431800 w 723900"/>
              <a:gd name="connsiteY1" fmla="*/ 482600 h 749300"/>
              <a:gd name="connsiteX2" fmla="*/ 0 w 723900"/>
              <a:gd name="connsiteY2" fmla="*/ 0 h 74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900" h="749300">
                <a:moveTo>
                  <a:pt x="723900" y="749300"/>
                </a:moveTo>
                <a:cubicBezTo>
                  <a:pt x="638175" y="678391"/>
                  <a:pt x="552450" y="607483"/>
                  <a:pt x="431800" y="482600"/>
                </a:cubicBezTo>
                <a:cubicBezTo>
                  <a:pt x="311150" y="357717"/>
                  <a:pt x="0" y="0"/>
                  <a:pt x="0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8" name="Conector recto de flecha 7"/>
          <p:cNvCxnSpPr/>
          <p:nvPr/>
        </p:nvCxnSpPr>
        <p:spPr>
          <a:xfrm flipH="1">
            <a:off x="2070100" y="2552700"/>
            <a:ext cx="406400" cy="1054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ángulo redondeado 8"/>
          <p:cNvSpPr/>
          <p:nvPr/>
        </p:nvSpPr>
        <p:spPr>
          <a:xfrm>
            <a:off x="2349500" y="1879600"/>
            <a:ext cx="2324100" cy="673100"/>
          </a:xfrm>
          <a:prstGeom prst="round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2325688" y="1914525"/>
            <a:ext cx="2343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0"/>
              <a:t>Falla de San Andres</a:t>
            </a:r>
          </a:p>
          <a:p>
            <a:pPr>
              <a:defRPr/>
            </a:pPr>
            <a:r>
              <a:rPr lang="en-US" sz="1800" i="0"/>
              <a:t>(limite transformante)</a:t>
            </a:r>
          </a:p>
        </p:txBody>
      </p:sp>
    </p:spTree>
    <p:extLst>
      <p:ext uri="{BB962C8B-B14F-4D97-AF65-F5344CB8AC3E}">
        <p14:creationId xmlns:p14="http://schemas.microsoft.com/office/powerpoint/2010/main" val="1580759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:\Master Segundaria\Ilustraciónes Riesgos\1024px-Tectonic_plates_hotspots-e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3" y="218363"/>
            <a:ext cx="9039367" cy="616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104775" y="383985"/>
            <a:ext cx="32345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000000"/>
                </a:solidFill>
              </a:rPr>
              <a:t>Puntos calientes principales (hay aprox. 45 en la Tierra)</a:t>
            </a:r>
          </a:p>
        </p:txBody>
      </p:sp>
      <p:grpSp>
        <p:nvGrpSpPr>
          <p:cNvPr id="8" name="7 Grupo"/>
          <p:cNvGrpSpPr/>
          <p:nvPr/>
        </p:nvGrpSpPr>
        <p:grpSpPr>
          <a:xfrm>
            <a:off x="0" y="6611937"/>
            <a:ext cx="9144000" cy="246063"/>
            <a:chOff x="0" y="6611937"/>
            <a:chExt cx="9144000" cy="246063"/>
          </a:xfrm>
        </p:grpSpPr>
        <p:sp>
          <p:nvSpPr>
            <p:cNvPr id="15" name="Text Box 3"/>
            <p:cNvSpPr txBox="1">
              <a:spLocks noChangeArrowheads="1"/>
            </p:cNvSpPr>
            <p:nvPr/>
          </p:nvSpPr>
          <p:spPr bwMode="auto">
            <a:xfrm>
              <a:off x="0" y="6611937"/>
              <a:ext cx="9144000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000" i="1" dirty="0">
                  <a:solidFill>
                    <a:srgbClr val="FFFF00"/>
                  </a:solidFill>
                </a:rPr>
                <a:t>Ana Crespo </a:t>
              </a:r>
              <a:r>
                <a:rPr lang="es-ES" altLang="es-ES" sz="1000" i="1" dirty="0" err="1">
                  <a:solidFill>
                    <a:srgbClr val="FFFF00"/>
                  </a:solidFill>
                </a:rPr>
                <a:t>Blanc</a:t>
              </a:r>
              <a:r>
                <a:rPr lang="es-ES" altLang="es-ES" sz="1000" i="1" dirty="0">
                  <a:solidFill>
                    <a:srgbClr val="FFFF00"/>
                  </a:solidFill>
                </a:rPr>
                <a:t> – Departamento de Geodinámica - Máster Profesorado de Enseñanza Secundaria (curso 2016-2017) - Universidad de Granada</a:t>
              </a:r>
              <a:endParaRPr lang="es-ES" altLang="es-ES" sz="1000" dirty="0">
                <a:solidFill>
                  <a:srgbClr val="FFFF00"/>
                </a:solidFill>
              </a:endParaRPr>
            </a:p>
          </p:txBody>
        </p:sp>
        <p:pic>
          <p:nvPicPr>
            <p:cNvPr id="16" name="3 Imagen" descr="C:\Users\Ana Crespo\Desktop\Mis documentos\Clases\Master REC 2013\56559_cc-by-sa_big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7554" y="6627580"/>
              <a:ext cx="504825" cy="17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7" name="16 Conector recto"/>
          <p:cNvCxnSpPr/>
          <p:nvPr/>
        </p:nvCxnSpPr>
        <p:spPr>
          <a:xfrm>
            <a:off x="0" y="6574612"/>
            <a:ext cx="91440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57200" y="5418667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27" charset="-128"/>
                <a:cs typeface="ＭＳ Ｐゴシック" pitchFamily="2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27" charset="0"/>
                <a:ea typeface="ＭＳ Ｐゴシック" pitchFamily="27" charset="-128"/>
                <a:cs typeface="ＭＳ Ｐゴシック" pitchFamily="2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27" charset="0"/>
                <a:ea typeface="ＭＳ Ｐゴシック" pitchFamily="27" charset="-128"/>
                <a:cs typeface="ＭＳ Ｐゴシック" pitchFamily="2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27" charset="0"/>
                <a:ea typeface="ＭＳ Ｐゴシック" pitchFamily="27" charset="-128"/>
                <a:cs typeface="ＭＳ Ｐゴシック" pitchFamily="2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27" charset="0"/>
                <a:ea typeface="ＭＳ Ｐゴシック" pitchFamily="27" charset="-128"/>
                <a:cs typeface="ＭＳ Ｐゴシック" pitchFamily="27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27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27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27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27" charset="0"/>
              </a:defRPr>
            </a:lvl9pPr>
          </a:lstStyle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Hot Spots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8493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 descr="hotspot"/>
          <p:cNvPicPr>
            <a:picLocks noChangeAspect="1" noChangeArrowheads="1"/>
          </p:cNvPicPr>
          <p:nvPr/>
        </p:nvPicPr>
        <p:blipFill>
          <a:blip r:embed="rId3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8759825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4518025" y="5884863"/>
            <a:ext cx="43513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/>
              <a:t>PUNTO  CALIENTE (Hot Spot) de Hawai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5" descr="NATALAN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34" y="-510109"/>
            <a:ext cx="7107238" cy="786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Agrupar 1"/>
          <p:cNvGrpSpPr/>
          <p:nvPr/>
        </p:nvGrpSpPr>
        <p:grpSpPr>
          <a:xfrm>
            <a:off x="2557463" y="-29096"/>
            <a:ext cx="5151437" cy="6726237"/>
            <a:chOff x="2557463" y="-29096"/>
            <a:chExt cx="5151437" cy="6726237"/>
          </a:xfrm>
        </p:grpSpPr>
        <p:grpSp>
          <p:nvGrpSpPr>
            <p:cNvPr id="55306" name="Group 10"/>
            <p:cNvGrpSpPr>
              <a:grpSpLocks/>
            </p:cNvGrpSpPr>
            <p:nvPr/>
          </p:nvGrpSpPr>
          <p:grpSpPr bwMode="auto">
            <a:xfrm>
              <a:off x="2557463" y="1274241"/>
              <a:ext cx="5151437" cy="5422900"/>
              <a:chOff x="1611" y="680"/>
              <a:chExt cx="3245" cy="3416"/>
            </a:xfrm>
          </p:grpSpPr>
          <p:sp>
            <p:nvSpPr>
              <p:cNvPr id="55303" name="Freeform 7"/>
              <p:cNvSpPr>
                <a:spLocks/>
              </p:cNvSpPr>
              <p:nvPr/>
            </p:nvSpPr>
            <p:spPr bwMode="auto">
              <a:xfrm>
                <a:off x="1611" y="688"/>
                <a:ext cx="1389" cy="2496"/>
              </a:xfrm>
              <a:custGeom>
                <a:avLst/>
                <a:gdLst>
                  <a:gd name="T0" fmla="*/ 789 w 1389"/>
                  <a:gd name="T1" fmla="*/ 0 h 2496"/>
                  <a:gd name="T2" fmla="*/ 669 w 1389"/>
                  <a:gd name="T3" fmla="*/ 224 h 2496"/>
                  <a:gd name="T4" fmla="*/ 789 w 1389"/>
                  <a:gd name="T5" fmla="*/ 560 h 2496"/>
                  <a:gd name="T6" fmla="*/ 1013 w 1389"/>
                  <a:gd name="T7" fmla="*/ 664 h 2496"/>
                  <a:gd name="T8" fmla="*/ 1165 w 1389"/>
                  <a:gd name="T9" fmla="*/ 952 h 2496"/>
                  <a:gd name="T10" fmla="*/ 1357 w 1389"/>
                  <a:gd name="T11" fmla="*/ 1088 h 2496"/>
                  <a:gd name="T12" fmla="*/ 1389 w 1389"/>
                  <a:gd name="T13" fmla="*/ 1208 h 2496"/>
                  <a:gd name="T14" fmla="*/ 1213 w 1389"/>
                  <a:gd name="T15" fmla="*/ 1256 h 2496"/>
                  <a:gd name="T16" fmla="*/ 1109 w 1389"/>
                  <a:gd name="T17" fmla="*/ 1440 h 2496"/>
                  <a:gd name="T18" fmla="*/ 973 w 1389"/>
                  <a:gd name="T19" fmla="*/ 1368 h 2496"/>
                  <a:gd name="T20" fmla="*/ 901 w 1389"/>
                  <a:gd name="T21" fmla="*/ 1320 h 2496"/>
                  <a:gd name="T22" fmla="*/ 493 w 1389"/>
                  <a:gd name="T23" fmla="*/ 1464 h 2496"/>
                  <a:gd name="T24" fmla="*/ 389 w 1389"/>
                  <a:gd name="T25" fmla="*/ 1592 h 2496"/>
                  <a:gd name="T26" fmla="*/ 221 w 1389"/>
                  <a:gd name="T27" fmla="*/ 1600 h 2496"/>
                  <a:gd name="T28" fmla="*/ 109 w 1389"/>
                  <a:gd name="T29" fmla="*/ 1696 h 2496"/>
                  <a:gd name="T30" fmla="*/ 13 w 1389"/>
                  <a:gd name="T31" fmla="*/ 2024 h 2496"/>
                  <a:gd name="T32" fmla="*/ 29 w 1389"/>
                  <a:gd name="T33" fmla="*/ 2296 h 2496"/>
                  <a:gd name="T34" fmla="*/ 69 w 1389"/>
                  <a:gd name="T35" fmla="*/ 2344 h 2496"/>
                  <a:gd name="T36" fmla="*/ 261 w 1389"/>
                  <a:gd name="T37" fmla="*/ 2496 h 2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89" h="2496">
                    <a:moveTo>
                      <a:pt x="789" y="0"/>
                    </a:moveTo>
                    <a:cubicBezTo>
                      <a:pt x="729" y="65"/>
                      <a:pt x="669" y="131"/>
                      <a:pt x="669" y="224"/>
                    </a:cubicBezTo>
                    <a:cubicBezTo>
                      <a:pt x="669" y="317"/>
                      <a:pt x="732" y="487"/>
                      <a:pt x="789" y="560"/>
                    </a:cubicBezTo>
                    <a:lnTo>
                      <a:pt x="1013" y="664"/>
                    </a:lnTo>
                    <a:cubicBezTo>
                      <a:pt x="1076" y="729"/>
                      <a:pt x="1108" y="881"/>
                      <a:pt x="1165" y="952"/>
                    </a:cubicBezTo>
                    <a:cubicBezTo>
                      <a:pt x="1222" y="1023"/>
                      <a:pt x="1320" y="1045"/>
                      <a:pt x="1357" y="1088"/>
                    </a:cubicBezTo>
                    <a:lnTo>
                      <a:pt x="1389" y="1208"/>
                    </a:lnTo>
                    <a:cubicBezTo>
                      <a:pt x="1365" y="1236"/>
                      <a:pt x="1260" y="1217"/>
                      <a:pt x="1213" y="1256"/>
                    </a:cubicBezTo>
                    <a:cubicBezTo>
                      <a:pt x="1166" y="1295"/>
                      <a:pt x="1149" y="1421"/>
                      <a:pt x="1109" y="1440"/>
                    </a:cubicBezTo>
                    <a:cubicBezTo>
                      <a:pt x="1069" y="1459"/>
                      <a:pt x="1008" y="1388"/>
                      <a:pt x="973" y="1368"/>
                    </a:cubicBezTo>
                    <a:cubicBezTo>
                      <a:pt x="938" y="1348"/>
                      <a:pt x="981" y="1304"/>
                      <a:pt x="901" y="1320"/>
                    </a:cubicBezTo>
                    <a:cubicBezTo>
                      <a:pt x="821" y="1336"/>
                      <a:pt x="578" y="1419"/>
                      <a:pt x="493" y="1464"/>
                    </a:cubicBezTo>
                    <a:cubicBezTo>
                      <a:pt x="408" y="1509"/>
                      <a:pt x="434" y="1569"/>
                      <a:pt x="389" y="1592"/>
                    </a:cubicBezTo>
                    <a:cubicBezTo>
                      <a:pt x="344" y="1615"/>
                      <a:pt x="268" y="1583"/>
                      <a:pt x="221" y="1600"/>
                    </a:cubicBezTo>
                    <a:cubicBezTo>
                      <a:pt x="174" y="1617"/>
                      <a:pt x="144" y="1625"/>
                      <a:pt x="109" y="1696"/>
                    </a:cubicBezTo>
                    <a:cubicBezTo>
                      <a:pt x="74" y="1767"/>
                      <a:pt x="26" y="1924"/>
                      <a:pt x="13" y="2024"/>
                    </a:cubicBezTo>
                    <a:cubicBezTo>
                      <a:pt x="0" y="2124"/>
                      <a:pt x="20" y="2243"/>
                      <a:pt x="29" y="2296"/>
                    </a:cubicBezTo>
                    <a:cubicBezTo>
                      <a:pt x="38" y="2349"/>
                      <a:pt x="30" y="2311"/>
                      <a:pt x="69" y="2344"/>
                    </a:cubicBezTo>
                    <a:cubicBezTo>
                      <a:pt x="108" y="2377"/>
                      <a:pt x="184" y="2436"/>
                      <a:pt x="261" y="2496"/>
                    </a:cubicBezTo>
                  </a:path>
                </a:pathLst>
              </a:custGeom>
              <a:noFill/>
              <a:ln w="38100" cmpd="sng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s-ES" sz="1800"/>
              </a:p>
            </p:txBody>
          </p:sp>
          <p:sp>
            <p:nvSpPr>
              <p:cNvPr id="55304" name="Freeform 8"/>
              <p:cNvSpPr>
                <a:spLocks/>
              </p:cNvSpPr>
              <p:nvPr/>
            </p:nvSpPr>
            <p:spPr bwMode="auto">
              <a:xfrm>
                <a:off x="2312" y="3640"/>
                <a:ext cx="720" cy="456"/>
              </a:xfrm>
              <a:custGeom>
                <a:avLst/>
                <a:gdLst>
                  <a:gd name="T0" fmla="*/ 0 w 720"/>
                  <a:gd name="T1" fmla="*/ 0 h 456"/>
                  <a:gd name="T2" fmla="*/ 296 w 720"/>
                  <a:gd name="T3" fmla="*/ 88 h 456"/>
                  <a:gd name="T4" fmla="*/ 600 w 720"/>
                  <a:gd name="T5" fmla="*/ 304 h 456"/>
                  <a:gd name="T6" fmla="*/ 720 w 720"/>
                  <a:gd name="T7" fmla="*/ 456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0" h="456">
                    <a:moveTo>
                      <a:pt x="0" y="0"/>
                    </a:moveTo>
                    <a:cubicBezTo>
                      <a:pt x="98" y="18"/>
                      <a:pt x="196" y="37"/>
                      <a:pt x="296" y="88"/>
                    </a:cubicBezTo>
                    <a:cubicBezTo>
                      <a:pt x="396" y="139"/>
                      <a:pt x="529" y="243"/>
                      <a:pt x="600" y="304"/>
                    </a:cubicBezTo>
                    <a:cubicBezTo>
                      <a:pt x="671" y="365"/>
                      <a:pt x="695" y="410"/>
                      <a:pt x="720" y="456"/>
                    </a:cubicBezTo>
                  </a:path>
                </a:pathLst>
              </a:custGeom>
              <a:noFill/>
              <a:ln w="38100" cmpd="sng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s-ES" sz="1800"/>
              </a:p>
            </p:txBody>
          </p:sp>
          <p:sp>
            <p:nvSpPr>
              <p:cNvPr id="55305" name="Freeform 9"/>
              <p:cNvSpPr>
                <a:spLocks/>
              </p:cNvSpPr>
              <p:nvPr/>
            </p:nvSpPr>
            <p:spPr bwMode="auto">
              <a:xfrm>
                <a:off x="4007" y="680"/>
                <a:ext cx="849" cy="3232"/>
              </a:xfrm>
              <a:custGeom>
                <a:avLst/>
                <a:gdLst>
                  <a:gd name="T0" fmla="*/ 801 w 849"/>
                  <a:gd name="T1" fmla="*/ 0 h 3232"/>
                  <a:gd name="T2" fmla="*/ 465 w 849"/>
                  <a:gd name="T3" fmla="*/ 384 h 3232"/>
                  <a:gd name="T4" fmla="*/ 353 w 849"/>
                  <a:gd name="T5" fmla="*/ 472 h 3232"/>
                  <a:gd name="T6" fmla="*/ 353 w 849"/>
                  <a:gd name="T7" fmla="*/ 640 h 3232"/>
                  <a:gd name="T8" fmla="*/ 201 w 849"/>
                  <a:gd name="T9" fmla="*/ 728 h 3232"/>
                  <a:gd name="T10" fmla="*/ 153 w 849"/>
                  <a:gd name="T11" fmla="*/ 848 h 3232"/>
                  <a:gd name="T12" fmla="*/ 217 w 849"/>
                  <a:gd name="T13" fmla="*/ 1032 h 3232"/>
                  <a:gd name="T14" fmla="*/ 553 w 849"/>
                  <a:gd name="T15" fmla="*/ 1224 h 3232"/>
                  <a:gd name="T16" fmla="*/ 673 w 849"/>
                  <a:gd name="T17" fmla="*/ 1368 h 3232"/>
                  <a:gd name="T18" fmla="*/ 353 w 849"/>
                  <a:gd name="T19" fmla="*/ 1344 h 3232"/>
                  <a:gd name="T20" fmla="*/ 353 w 849"/>
                  <a:gd name="T21" fmla="*/ 1680 h 3232"/>
                  <a:gd name="T22" fmla="*/ 417 w 849"/>
                  <a:gd name="T23" fmla="*/ 1808 h 3232"/>
                  <a:gd name="T24" fmla="*/ 449 w 849"/>
                  <a:gd name="T25" fmla="*/ 1880 h 3232"/>
                  <a:gd name="T26" fmla="*/ 281 w 849"/>
                  <a:gd name="T27" fmla="*/ 2096 h 3232"/>
                  <a:gd name="T28" fmla="*/ 81 w 849"/>
                  <a:gd name="T29" fmla="*/ 2344 h 3232"/>
                  <a:gd name="T30" fmla="*/ 1 w 849"/>
                  <a:gd name="T31" fmla="*/ 2520 h 3232"/>
                  <a:gd name="T32" fmla="*/ 89 w 849"/>
                  <a:gd name="T33" fmla="*/ 2608 h 3232"/>
                  <a:gd name="T34" fmla="*/ 33 w 849"/>
                  <a:gd name="T35" fmla="*/ 2784 h 3232"/>
                  <a:gd name="T36" fmla="*/ 41 w 849"/>
                  <a:gd name="T37" fmla="*/ 3016 h 3232"/>
                  <a:gd name="T38" fmla="*/ 161 w 849"/>
                  <a:gd name="T39" fmla="*/ 3056 h 3232"/>
                  <a:gd name="T40" fmla="*/ 417 w 849"/>
                  <a:gd name="T41" fmla="*/ 3232 h 3232"/>
                  <a:gd name="T42" fmla="*/ 673 w 849"/>
                  <a:gd name="T43" fmla="*/ 3208 h 3232"/>
                  <a:gd name="T44" fmla="*/ 849 w 849"/>
                  <a:gd name="T45" fmla="*/ 3160 h 3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49" h="3232">
                    <a:moveTo>
                      <a:pt x="801" y="0"/>
                    </a:moveTo>
                    <a:cubicBezTo>
                      <a:pt x="670" y="152"/>
                      <a:pt x="540" y="305"/>
                      <a:pt x="465" y="384"/>
                    </a:cubicBezTo>
                    <a:cubicBezTo>
                      <a:pt x="390" y="463"/>
                      <a:pt x="372" y="429"/>
                      <a:pt x="353" y="472"/>
                    </a:cubicBezTo>
                    <a:cubicBezTo>
                      <a:pt x="334" y="515"/>
                      <a:pt x="378" y="597"/>
                      <a:pt x="353" y="640"/>
                    </a:cubicBezTo>
                    <a:cubicBezTo>
                      <a:pt x="328" y="683"/>
                      <a:pt x="234" y="693"/>
                      <a:pt x="201" y="728"/>
                    </a:cubicBezTo>
                    <a:cubicBezTo>
                      <a:pt x="168" y="763"/>
                      <a:pt x="150" y="797"/>
                      <a:pt x="153" y="848"/>
                    </a:cubicBezTo>
                    <a:cubicBezTo>
                      <a:pt x="156" y="899"/>
                      <a:pt x="150" y="969"/>
                      <a:pt x="217" y="1032"/>
                    </a:cubicBezTo>
                    <a:cubicBezTo>
                      <a:pt x="284" y="1095"/>
                      <a:pt x="477" y="1168"/>
                      <a:pt x="553" y="1224"/>
                    </a:cubicBezTo>
                    <a:cubicBezTo>
                      <a:pt x="629" y="1280"/>
                      <a:pt x="706" y="1348"/>
                      <a:pt x="673" y="1368"/>
                    </a:cubicBezTo>
                    <a:lnTo>
                      <a:pt x="353" y="1344"/>
                    </a:lnTo>
                    <a:cubicBezTo>
                      <a:pt x="300" y="1396"/>
                      <a:pt x="342" y="1603"/>
                      <a:pt x="353" y="1680"/>
                    </a:cubicBezTo>
                    <a:cubicBezTo>
                      <a:pt x="364" y="1757"/>
                      <a:pt x="401" y="1775"/>
                      <a:pt x="417" y="1808"/>
                    </a:cubicBezTo>
                    <a:cubicBezTo>
                      <a:pt x="433" y="1841"/>
                      <a:pt x="472" y="1832"/>
                      <a:pt x="449" y="1880"/>
                    </a:cubicBezTo>
                    <a:cubicBezTo>
                      <a:pt x="426" y="1928"/>
                      <a:pt x="342" y="2019"/>
                      <a:pt x="281" y="2096"/>
                    </a:cubicBezTo>
                    <a:cubicBezTo>
                      <a:pt x="220" y="2173"/>
                      <a:pt x="128" y="2273"/>
                      <a:pt x="81" y="2344"/>
                    </a:cubicBezTo>
                    <a:cubicBezTo>
                      <a:pt x="34" y="2415"/>
                      <a:pt x="0" y="2476"/>
                      <a:pt x="1" y="2520"/>
                    </a:cubicBezTo>
                    <a:cubicBezTo>
                      <a:pt x="2" y="2564"/>
                      <a:pt x="84" y="2564"/>
                      <a:pt x="89" y="2608"/>
                    </a:cubicBezTo>
                    <a:cubicBezTo>
                      <a:pt x="94" y="2652"/>
                      <a:pt x="41" y="2716"/>
                      <a:pt x="33" y="2784"/>
                    </a:cubicBezTo>
                    <a:cubicBezTo>
                      <a:pt x="25" y="2852"/>
                      <a:pt x="20" y="2971"/>
                      <a:pt x="41" y="3016"/>
                    </a:cubicBezTo>
                    <a:lnTo>
                      <a:pt x="161" y="3056"/>
                    </a:lnTo>
                    <a:lnTo>
                      <a:pt x="417" y="3232"/>
                    </a:lnTo>
                    <a:lnTo>
                      <a:pt x="673" y="3208"/>
                    </a:lnTo>
                    <a:lnTo>
                      <a:pt x="849" y="3160"/>
                    </a:lnTo>
                  </a:path>
                </a:pathLst>
              </a:custGeom>
              <a:noFill/>
              <a:ln w="38100" cmpd="sng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s-ES" sz="1800"/>
              </a:p>
            </p:txBody>
          </p:sp>
        </p:grpSp>
        <p:sp>
          <p:nvSpPr>
            <p:cNvPr id="55307" name="Freeform 11"/>
            <p:cNvSpPr>
              <a:spLocks/>
            </p:cNvSpPr>
            <p:nvPr/>
          </p:nvSpPr>
          <p:spPr bwMode="auto">
            <a:xfrm>
              <a:off x="4533900" y="29641"/>
              <a:ext cx="2095500" cy="6654800"/>
            </a:xfrm>
            <a:custGeom>
              <a:avLst/>
              <a:gdLst>
                <a:gd name="T0" fmla="*/ 1320 w 1320"/>
                <a:gd name="T1" fmla="*/ 0 h 4192"/>
                <a:gd name="T2" fmla="*/ 1176 w 1320"/>
                <a:gd name="T3" fmla="*/ 432 h 4192"/>
                <a:gd name="T4" fmla="*/ 1168 w 1320"/>
                <a:gd name="T5" fmla="*/ 592 h 4192"/>
                <a:gd name="T6" fmla="*/ 1072 w 1320"/>
                <a:gd name="T7" fmla="*/ 712 h 4192"/>
                <a:gd name="T8" fmla="*/ 808 w 1320"/>
                <a:gd name="T9" fmla="*/ 928 h 4192"/>
                <a:gd name="T10" fmla="*/ 488 w 1320"/>
                <a:gd name="T11" fmla="*/ 1384 h 4192"/>
                <a:gd name="T12" fmla="*/ 472 w 1320"/>
                <a:gd name="T13" fmla="*/ 1528 h 4192"/>
                <a:gd name="T14" fmla="*/ 544 w 1320"/>
                <a:gd name="T15" fmla="*/ 1624 h 4192"/>
                <a:gd name="T16" fmla="*/ 680 w 1320"/>
                <a:gd name="T17" fmla="*/ 1640 h 4192"/>
                <a:gd name="T18" fmla="*/ 816 w 1320"/>
                <a:gd name="T19" fmla="*/ 1952 h 4192"/>
                <a:gd name="T20" fmla="*/ 736 w 1320"/>
                <a:gd name="T21" fmla="*/ 2192 h 4192"/>
                <a:gd name="T22" fmla="*/ 688 w 1320"/>
                <a:gd name="T23" fmla="*/ 2456 h 4192"/>
                <a:gd name="T24" fmla="*/ 280 w 1320"/>
                <a:gd name="T25" fmla="*/ 2728 h 4192"/>
                <a:gd name="T26" fmla="*/ 48 w 1320"/>
                <a:gd name="T27" fmla="*/ 3072 h 4192"/>
                <a:gd name="T28" fmla="*/ 24 w 1320"/>
                <a:gd name="T29" fmla="*/ 3152 h 4192"/>
                <a:gd name="T30" fmla="*/ 88 w 1320"/>
                <a:gd name="T31" fmla="*/ 3176 h 4192"/>
                <a:gd name="T32" fmla="*/ 0 w 1320"/>
                <a:gd name="T33" fmla="*/ 3512 h 4192"/>
                <a:gd name="T34" fmla="*/ 56 w 1320"/>
                <a:gd name="T35" fmla="*/ 3536 h 4192"/>
                <a:gd name="T36" fmla="*/ 160 w 1320"/>
                <a:gd name="T37" fmla="*/ 3720 h 4192"/>
                <a:gd name="T38" fmla="*/ 232 w 1320"/>
                <a:gd name="T39" fmla="*/ 3728 h 4192"/>
                <a:gd name="T40" fmla="*/ 392 w 1320"/>
                <a:gd name="T41" fmla="*/ 3856 h 4192"/>
                <a:gd name="T42" fmla="*/ 528 w 1320"/>
                <a:gd name="T43" fmla="*/ 3856 h 4192"/>
                <a:gd name="T44" fmla="*/ 608 w 1320"/>
                <a:gd name="T45" fmla="*/ 4016 h 4192"/>
                <a:gd name="T46" fmla="*/ 664 w 1320"/>
                <a:gd name="T47" fmla="*/ 4120 h 4192"/>
                <a:gd name="T48" fmla="*/ 776 w 1320"/>
                <a:gd name="T49" fmla="*/ 4120 h 4192"/>
                <a:gd name="T50" fmla="*/ 808 w 1320"/>
                <a:gd name="T51" fmla="*/ 4192 h 4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20" h="4192">
                  <a:moveTo>
                    <a:pt x="1320" y="0"/>
                  </a:moveTo>
                  <a:cubicBezTo>
                    <a:pt x="1260" y="166"/>
                    <a:pt x="1201" y="333"/>
                    <a:pt x="1176" y="432"/>
                  </a:cubicBezTo>
                  <a:cubicBezTo>
                    <a:pt x="1151" y="531"/>
                    <a:pt x="1185" y="545"/>
                    <a:pt x="1168" y="592"/>
                  </a:cubicBezTo>
                  <a:cubicBezTo>
                    <a:pt x="1151" y="639"/>
                    <a:pt x="1132" y="656"/>
                    <a:pt x="1072" y="712"/>
                  </a:cubicBezTo>
                  <a:cubicBezTo>
                    <a:pt x="1012" y="768"/>
                    <a:pt x="905" y="816"/>
                    <a:pt x="808" y="928"/>
                  </a:cubicBezTo>
                  <a:cubicBezTo>
                    <a:pt x="711" y="1040"/>
                    <a:pt x="544" y="1284"/>
                    <a:pt x="488" y="1384"/>
                  </a:cubicBezTo>
                  <a:cubicBezTo>
                    <a:pt x="432" y="1484"/>
                    <a:pt x="463" y="1488"/>
                    <a:pt x="472" y="1528"/>
                  </a:cubicBezTo>
                  <a:cubicBezTo>
                    <a:pt x="481" y="1568"/>
                    <a:pt x="509" y="1605"/>
                    <a:pt x="544" y="1624"/>
                  </a:cubicBezTo>
                  <a:lnTo>
                    <a:pt x="680" y="1640"/>
                  </a:lnTo>
                  <a:lnTo>
                    <a:pt x="816" y="1952"/>
                  </a:lnTo>
                  <a:lnTo>
                    <a:pt x="736" y="2192"/>
                  </a:lnTo>
                  <a:lnTo>
                    <a:pt x="688" y="2456"/>
                  </a:lnTo>
                  <a:lnTo>
                    <a:pt x="280" y="2728"/>
                  </a:lnTo>
                  <a:lnTo>
                    <a:pt x="48" y="3072"/>
                  </a:lnTo>
                  <a:lnTo>
                    <a:pt x="24" y="3152"/>
                  </a:lnTo>
                  <a:lnTo>
                    <a:pt x="88" y="3176"/>
                  </a:lnTo>
                  <a:lnTo>
                    <a:pt x="0" y="3512"/>
                  </a:lnTo>
                  <a:lnTo>
                    <a:pt x="56" y="3536"/>
                  </a:lnTo>
                  <a:lnTo>
                    <a:pt x="160" y="3720"/>
                  </a:lnTo>
                  <a:lnTo>
                    <a:pt x="232" y="3728"/>
                  </a:lnTo>
                  <a:lnTo>
                    <a:pt x="392" y="3856"/>
                  </a:lnTo>
                  <a:lnTo>
                    <a:pt x="528" y="3856"/>
                  </a:lnTo>
                  <a:lnTo>
                    <a:pt x="608" y="4016"/>
                  </a:lnTo>
                  <a:lnTo>
                    <a:pt x="664" y="4120"/>
                  </a:lnTo>
                  <a:lnTo>
                    <a:pt x="776" y="4120"/>
                  </a:lnTo>
                  <a:lnTo>
                    <a:pt x="808" y="4192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 sz="1800"/>
            </a:p>
          </p:txBody>
        </p:sp>
        <p:grpSp>
          <p:nvGrpSpPr>
            <p:cNvPr id="55312" name="Group 16"/>
            <p:cNvGrpSpPr>
              <a:grpSpLocks/>
            </p:cNvGrpSpPr>
            <p:nvPr/>
          </p:nvGrpSpPr>
          <p:grpSpPr bwMode="auto">
            <a:xfrm>
              <a:off x="3822704" y="-29096"/>
              <a:ext cx="2794002" cy="2522537"/>
              <a:chOff x="2408" y="-141"/>
              <a:chExt cx="1760" cy="1589"/>
            </a:xfrm>
          </p:grpSpPr>
          <p:sp>
            <p:nvSpPr>
              <p:cNvPr id="55302" name="Text Box 6"/>
              <p:cNvSpPr txBox="1">
                <a:spLocks noChangeArrowheads="1"/>
              </p:cNvSpPr>
              <p:nvPr/>
            </p:nvSpPr>
            <p:spPr bwMode="auto">
              <a:xfrm>
                <a:off x="2645" y="-141"/>
                <a:ext cx="868" cy="5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600" i="0" dirty="0" err="1">
                    <a:latin typeface="Chalkboard"/>
                    <a:cs typeface="Chalkboard"/>
                  </a:rPr>
                  <a:t>Margenes</a:t>
                </a:r>
                <a:r>
                  <a:rPr lang="en-US" sz="1600" i="0" dirty="0">
                    <a:latin typeface="Chalkboard"/>
                    <a:cs typeface="Chalkboard"/>
                  </a:rPr>
                  <a:t> </a:t>
                </a:r>
              </a:p>
              <a:p>
                <a:pPr algn="ctr">
                  <a:defRPr/>
                </a:pPr>
                <a:r>
                  <a:rPr lang="en-US" sz="1600" i="0" dirty="0" err="1">
                    <a:latin typeface="Chalkboard"/>
                    <a:cs typeface="Chalkboard"/>
                  </a:rPr>
                  <a:t>continentales</a:t>
                </a:r>
                <a:r>
                  <a:rPr lang="en-US" sz="1600" i="0" dirty="0">
                    <a:latin typeface="Chalkboard"/>
                    <a:cs typeface="Chalkboard"/>
                  </a:rPr>
                  <a:t> </a:t>
                </a:r>
              </a:p>
              <a:p>
                <a:pPr algn="ctr">
                  <a:defRPr/>
                </a:pPr>
                <a:r>
                  <a:rPr lang="en-US" sz="1600" i="0" dirty="0" err="1">
                    <a:latin typeface="Chalkboard"/>
                    <a:cs typeface="Chalkboard"/>
                  </a:rPr>
                  <a:t>pasivos</a:t>
                </a:r>
                <a:endParaRPr lang="en-US" sz="1600" i="0" dirty="0">
                  <a:latin typeface="Chalkboard"/>
                  <a:cs typeface="Chalkboard"/>
                </a:endParaRPr>
              </a:p>
            </p:txBody>
          </p:sp>
          <p:sp>
            <p:nvSpPr>
              <p:cNvPr id="55308" name="Line 12"/>
              <p:cNvSpPr>
                <a:spLocks noChangeShapeType="1"/>
              </p:cNvSpPr>
              <p:nvPr/>
            </p:nvSpPr>
            <p:spPr bwMode="auto">
              <a:xfrm flipH="1">
                <a:off x="2408" y="400"/>
                <a:ext cx="696" cy="808"/>
              </a:xfrm>
              <a:prstGeom prst="line">
                <a:avLst/>
              </a:prstGeom>
              <a:noFill/>
              <a:ln w="12700" cmpd="sng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s-ES" sz="1800"/>
              </a:p>
            </p:txBody>
          </p:sp>
          <p:sp>
            <p:nvSpPr>
              <p:cNvPr id="55309" name="Line 13"/>
              <p:cNvSpPr>
                <a:spLocks noChangeShapeType="1"/>
              </p:cNvSpPr>
              <p:nvPr/>
            </p:nvSpPr>
            <p:spPr bwMode="auto">
              <a:xfrm>
                <a:off x="3157" y="400"/>
                <a:ext cx="1011" cy="1048"/>
              </a:xfrm>
              <a:prstGeom prst="line">
                <a:avLst/>
              </a:prstGeom>
              <a:noFill/>
              <a:ln w="12700" cmpd="sng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s-ES" sz="1800"/>
              </a:p>
            </p:txBody>
          </p:sp>
        </p:grpSp>
        <p:grpSp>
          <p:nvGrpSpPr>
            <p:cNvPr id="55313" name="Group 17"/>
            <p:cNvGrpSpPr>
              <a:grpSpLocks/>
            </p:cNvGrpSpPr>
            <p:nvPr/>
          </p:nvGrpSpPr>
          <p:grpSpPr bwMode="auto">
            <a:xfrm>
              <a:off x="4814911" y="4360344"/>
              <a:ext cx="1682750" cy="1360489"/>
              <a:chOff x="3033" y="2624"/>
              <a:chExt cx="1060" cy="857"/>
            </a:xfrm>
          </p:grpSpPr>
          <p:sp>
            <p:nvSpPr>
              <p:cNvPr id="55310" name="Text Box 14"/>
              <p:cNvSpPr txBox="1">
                <a:spLocks noChangeArrowheads="1"/>
              </p:cNvSpPr>
              <p:nvPr/>
            </p:nvSpPr>
            <p:spPr bwMode="auto">
              <a:xfrm>
                <a:off x="3033" y="2958"/>
                <a:ext cx="1060" cy="5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s-ES"/>
                </a:defPPr>
                <a:lvl1pPr algn="ctr">
                  <a:defRPr sz="1600" i="0">
                    <a:latin typeface="Chalkboard"/>
                    <a:cs typeface="Chalkboard"/>
                  </a:defRPr>
                </a:lvl1pPr>
              </a:lstStyle>
              <a:p>
                <a:r>
                  <a:rPr lang="en-US" dirty="0"/>
                  <a:t>Dorsal </a:t>
                </a:r>
                <a:r>
                  <a:rPr lang="en-US" dirty="0" err="1"/>
                  <a:t>oceanica</a:t>
                </a:r>
                <a:r>
                  <a:rPr lang="en-US" dirty="0"/>
                  <a:t>:</a:t>
                </a:r>
              </a:p>
              <a:p>
                <a:r>
                  <a:rPr lang="en-US" dirty="0" err="1"/>
                  <a:t>limite</a:t>
                </a:r>
                <a:r>
                  <a:rPr lang="en-US" dirty="0"/>
                  <a:t> de </a:t>
                </a:r>
                <a:r>
                  <a:rPr lang="en-US" dirty="0" err="1"/>
                  <a:t>placas</a:t>
                </a:r>
                <a:r>
                  <a:rPr lang="en-US" dirty="0"/>
                  <a:t> </a:t>
                </a:r>
              </a:p>
              <a:p>
                <a:r>
                  <a:rPr lang="en-US" dirty="0" err="1"/>
                  <a:t>divergente</a:t>
                </a:r>
                <a:endParaRPr lang="en-US" dirty="0"/>
              </a:p>
            </p:txBody>
          </p:sp>
          <p:sp>
            <p:nvSpPr>
              <p:cNvPr id="55311" name="Line 15"/>
              <p:cNvSpPr>
                <a:spLocks noChangeShapeType="1"/>
              </p:cNvSpPr>
              <p:nvPr/>
            </p:nvSpPr>
            <p:spPr bwMode="auto">
              <a:xfrm flipH="1" flipV="1">
                <a:off x="3208" y="2624"/>
                <a:ext cx="56" cy="384"/>
              </a:xfrm>
              <a:prstGeom prst="line">
                <a:avLst/>
              </a:prstGeom>
              <a:noFill/>
              <a:ln w="12700" cmpd="sng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s-ES" sz="1800"/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Screen Shot 2023-09-18 at 10.00.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0"/>
            <a:ext cx="9144000" cy="507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634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Screen Shot 2023-09-18 at 10.01.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0" y="0"/>
            <a:ext cx="31386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563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24330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4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8621" y="290513"/>
            <a:ext cx="11317288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 descr="wegener tili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388938"/>
            <a:ext cx="2973388" cy="19859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6108700" y="2339975"/>
            <a:ext cx="3035300" cy="132343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i="0" dirty="0"/>
              <a:t>En el </a:t>
            </a:r>
            <a:r>
              <a:rPr lang="en-US" sz="1600" i="0" dirty="0" err="1"/>
              <a:t>Permico</a:t>
            </a:r>
            <a:r>
              <a:rPr lang="en-US" sz="1600" i="0" dirty="0"/>
              <a:t> </a:t>
            </a:r>
            <a:r>
              <a:rPr lang="en-US" sz="1600" i="0" dirty="0" err="1"/>
              <a:t>hace</a:t>
            </a:r>
            <a:r>
              <a:rPr lang="en-US" sz="1600" i="0" dirty="0"/>
              <a:t> 250Ma,  </a:t>
            </a:r>
          </a:p>
          <a:p>
            <a:pPr>
              <a:defRPr/>
            </a:pPr>
            <a:r>
              <a:rPr lang="en-US" sz="1600" i="0" dirty="0"/>
              <a:t> </a:t>
            </a:r>
            <a:r>
              <a:rPr lang="en-US" sz="1600" i="0" dirty="0" err="1"/>
              <a:t>zonas</a:t>
            </a:r>
            <a:r>
              <a:rPr lang="en-US" sz="1600" i="0" dirty="0"/>
              <a:t> </a:t>
            </a:r>
            <a:r>
              <a:rPr lang="en-US" sz="1600" i="0" dirty="0" err="1"/>
              <a:t>que</a:t>
            </a:r>
            <a:r>
              <a:rPr lang="en-US" sz="1600" i="0" dirty="0"/>
              <a:t> </a:t>
            </a:r>
            <a:r>
              <a:rPr lang="en-US" sz="1600" i="0" dirty="0" err="1"/>
              <a:t>ahora</a:t>
            </a:r>
            <a:r>
              <a:rPr lang="en-US" sz="1600" i="0" dirty="0"/>
              <a:t> </a:t>
            </a:r>
            <a:r>
              <a:rPr lang="en-US" sz="1600" i="0" dirty="0" err="1"/>
              <a:t>forman</a:t>
            </a:r>
            <a:r>
              <a:rPr lang="en-US" sz="1600" i="0" dirty="0"/>
              <a:t> parte de </a:t>
            </a:r>
            <a:r>
              <a:rPr lang="en-US" sz="1600" i="0" dirty="0" err="1"/>
              <a:t>distintos</a:t>
            </a:r>
            <a:r>
              <a:rPr lang="en-US" sz="1600" i="0" dirty="0"/>
              <a:t> </a:t>
            </a:r>
            <a:r>
              <a:rPr lang="en-US" sz="1600" i="0" dirty="0" err="1"/>
              <a:t>continentes</a:t>
            </a:r>
            <a:r>
              <a:rPr lang="en-US" sz="1600" i="0" dirty="0"/>
              <a:t>  </a:t>
            </a:r>
            <a:r>
              <a:rPr lang="en-US" sz="1600" i="0" dirty="0" err="1"/>
              <a:t>estuvieron</a:t>
            </a:r>
            <a:r>
              <a:rPr lang="en-US" sz="1600" i="0" dirty="0"/>
              <a:t> </a:t>
            </a:r>
            <a:r>
              <a:rPr lang="en-US" sz="1600" i="0" dirty="0" err="1"/>
              <a:t>cubiertos</a:t>
            </a:r>
            <a:r>
              <a:rPr lang="en-US" sz="1600" i="0" dirty="0"/>
              <a:t> </a:t>
            </a:r>
            <a:r>
              <a:rPr lang="en-US" sz="1600" i="0" dirty="0" err="1"/>
              <a:t>por</a:t>
            </a:r>
            <a:r>
              <a:rPr lang="en-US" sz="1600" i="0" dirty="0"/>
              <a:t> la </a:t>
            </a:r>
            <a:r>
              <a:rPr lang="en-US" sz="1600" i="0" dirty="0" err="1"/>
              <a:t>misma</a:t>
            </a:r>
            <a:r>
              <a:rPr lang="en-US" sz="1600" i="0" dirty="0"/>
              <a:t> </a:t>
            </a:r>
            <a:r>
              <a:rPr lang="en-US" sz="1600" i="0" dirty="0" err="1"/>
              <a:t>capa</a:t>
            </a:r>
            <a:r>
              <a:rPr lang="en-US" sz="1600" i="0" dirty="0"/>
              <a:t> polar</a:t>
            </a:r>
          </a:p>
        </p:txBody>
      </p:sp>
      <p:sp>
        <p:nvSpPr>
          <p:cNvPr id="73739" name="Text Box 11"/>
          <p:cNvSpPr txBox="1">
            <a:spLocks noChangeArrowheads="1"/>
          </p:cNvSpPr>
          <p:nvPr/>
        </p:nvSpPr>
        <p:spPr bwMode="auto">
          <a:xfrm>
            <a:off x="1609725" y="6240463"/>
            <a:ext cx="6435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0"/>
              <a:t>El supercontinente Pangea : 200-300Ma (Permico y Triasico)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031" descr="seismic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1247775"/>
            <a:ext cx="9182101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5" name="Text Box 1033"/>
          <p:cNvSpPr txBox="1">
            <a:spLocks noChangeArrowheads="1"/>
          </p:cNvSpPr>
          <p:nvPr/>
        </p:nvSpPr>
        <p:spPr bwMode="auto">
          <a:xfrm>
            <a:off x="712099" y="647700"/>
            <a:ext cx="81556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/>
              <a:t>Los epicentros de los </a:t>
            </a:r>
            <a:r>
              <a:rPr lang="en-US" sz="1800" dirty="0" err="1"/>
              <a:t>terremotos</a:t>
            </a:r>
            <a:r>
              <a:rPr lang="en-US" sz="1800" dirty="0"/>
              <a:t> dibujan los </a:t>
            </a:r>
            <a:r>
              <a:rPr lang="en-US" sz="1800" dirty="0" err="1"/>
              <a:t>limites</a:t>
            </a:r>
            <a:r>
              <a:rPr lang="en-US" sz="1800" dirty="0"/>
              <a:t> entre 13 </a:t>
            </a:r>
            <a:r>
              <a:rPr lang="en-US" sz="1800" dirty="0" err="1"/>
              <a:t>placas</a:t>
            </a:r>
            <a:r>
              <a:rPr lang="en-US" sz="1800" dirty="0"/>
              <a:t> </a:t>
            </a:r>
            <a:r>
              <a:rPr lang="en-US" sz="1800" dirty="0" err="1"/>
              <a:t>tectónicas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43947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3" descr="Tectonic_plat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150"/>
            <a:ext cx="9144000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279525" y="-33338"/>
            <a:ext cx="271303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0"/>
              <a:t>Las 13 placas tect</a:t>
            </a:r>
            <a:r>
              <a:rPr lang="en-US" altLang="ja-JP" sz="1800" i="0"/>
              <a:t>ónicas</a:t>
            </a:r>
            <a:endParaRPr lang="en-US" sz="1800" i="0"/>
          </a:p>
        </p:txBody>
      </p:sp>
    </p:spTree>
    <p:extLst>
      <p:ext uri="{BB962C8B-B14F-4D97-AF65-F5344CB8AC3E}">
        <p14:creationId xmlns:p14="http://schemas.microsoft.com/office/powerpoint/2010/main" val="631232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5" name="Object 1028"/>
          <p:cNvGraphicFramePr>
            <a:graphicFrameLocks noChangeAspect="1"/>
          </p:cNvGraphicFramePr>
          <p:nvPr/>
        </p:nvGraphicFramePr>
        <p:xfrm>
          <a:off x="381000" y="838200"/>
          <a:ext cx="8382000" cy="483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" name="Document" r:id="rId4" imgW="5613400" imgH="3238500" progId="Word.Document.8">
                  <p:embed/>
                </p:oleObj>
              </mc:Choice>
              <mc:Fallback>
                <p:oleObj name="Document" r:id="rId4" imgW="5613400" imgH="3238500" progId="Word.Document.8">
                  <p:embed/>
                  <p:pic>
                    <p:nvPicPr>
                      <p:cNvPr id="0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838200"/>
                        <a:ext cx="8382000" cy="4832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9" name="Text Box 1029"/>
          <p:cNvSpPr txBox="1">
            <a:spLocks noChangeArrowheads="1"/>
          </p:cNvSpPr>
          <p:nvPr/>
        </p:nvSpPr>
        <p:spPr bwMode="auto">
          <a:xfrm>
            <a:off x="1931458" y="5664729"/>
            <a:ext cx="48482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0"/>
              <a:t>velocidades de las placas tect</a:t>
            </a:r>
            <a:r>
              <a:rPr lang="en-US" altLang="ja-JP" sz="1800" i="0"/>
              <a:t>ónicas (</a:t>
            </a:r>
            <a:r>
              <a:rPr lang="en-US" sz="1800" i="0"/>
              <a:t>cm/año)</a:t>
            </a:r>
          </a:p>
        </p:txBody>
      </p:sp>
      <p:cxnSp>
        <p:nvCxnSpPr>
          <p:cNvPr id="3" name="Conector recto de flecha 2"/>
          <p:cNvCxnSpPr/>
          <p:nvPr/>
        </p:nvCxnSpPr>
        <p:spPr>
          <a:xfrm>
            <a:off x="1684867" y="6265331"/>
            <a:ext cx="711200" cy="0"/>
          </a:xfrm>
          <a:prstGeom prst="straightConnector1">
            <a:avLst/>
          </a:prstGeom>
          <a:ln>
            <a:solidFill>
              <a:srgbClr val="FF66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/>
          <p:cNvCxnSpPr/>
          <p:nvPr/>
        </p:nvCxnSpPr>
        <p:spPr>
          <a:xfrm>
            <a:off x="2057400" y="6197599"/>
            <a:ext cx="0" cy="135467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de flecha 4"/>
          <p:cNvCxnSpPr/>
          <p:nvPr/>
        </p:nvCxnSpPr>
        <p:spPr>
          <a:xfrm>
            <a:off x="1684867" y="6561667"/>
            <a:ext cx="364066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 rot="10800000">
            <a:off x="2065869" y="6561665"/>
            <a:ext cx="364066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>
            <a:off x="2065861" y="6485471"/>
            <a:ext cx="0" cy="135467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1029"/>
          <p:cNvSpPr txBox="1">
            <a:spLocks noChangeArrowheads="1"/>
          </p:cNvSpPr>
          <p:nvPr/>
        </p:nvSpPr>
        <p:spPr bwMode="auto">
          <a:xfrm>
            <a:off x="2481791" y="6062662"/>
            <a:ext cx="20962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0"/>
              <a:t>limites divergentes</a:t>
            </a:r>
          </a:p>
        </p:txBody>
      </p:sp>
      <p:sp>
        <p:nvSpPr>
          <p:cNvPr id="15" name="Text Box 1029"/>
          <p:cNvSpPr txBox="1">
            <a:spLocks noChangeArrowheads="1"/>
          </p:cNvSpPr>
          <p:nvPr/>
        </p:nvSpPr>
        <p:spPr bwMode="auto">
          <a:xfrm>
            <a:off x="2549525" y="6367462"/>
            <a:ext cx="22887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0"/>
              <a:t>limites convergentes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 descr="SouthAmercia_top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54000"/>
            <a:ext cx="9658350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668866" y="110588"/>
            <a:ext cx="57919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latin typeface="Chalkboard"/>
                <a:cs typeface="Chalkboard"/>
              </a:rPr>
              <a:t>los </a:t>
            </a:r>
            <a:r>
              <a:rPr lang="en-US" sz="1800" dirty="0" err="1">
                <a:solidFill>
                  <a:srgbClr val="FF0000"/>
                </a:solidFill>
                <a:latin typeface="Chalkboard"/>
                <a:cs typeface="Chalkboard"/>
              </a:rPr>
              <a:t>margenes</a:t>
            </a:r>
            <a:r>
              <a:rPr lang="en-US" sz="1800" dirty="0">
                <a:solidFill>
                  <a:srgbClr val="FF0000"/>
                </a:solidFill>
                <a:latin typeface="Chalkboard"/>
                <a:cs typeface="Chalkboard"/>
              </a:rPr>
              <a:t> de los </a:t>
            </a:r>
            <a:r>
              <a:rPr lang="en-US" sz="1800" dirty="0" err="1">
                <a:solidFill>
                  <a:srgbClr val="FF0000"/>
                </a:solidFill>
                <a:latin typeface="Chalkboard"/>
                <a:cs typeface="Chalkboard"/>
              </a:rPr>
              <a:t>continentes</a:t>
            </a:r>
            <a:r>
              <a:rPr lang="en-US" sz="1800" dirty="0">
                <a:solidFill>
                  <a:srgbClr val="FF0000"/>
                </a:solidFill>
                <a:latin typeface="Chalkboard"/>
                <a:cs typeface="Chalkboard"/>
              </a:rPr>
              <a:t> son </a:t>
            </a:r>
            <a:r>
              <a:rPr lang="en-US" sz="1800" dirty="0" err="1">
                <a:solidFill>
                  <a:srgbClr val="FF0000"/>
                </a:solidFill>
                <a:latin typeface="Chalkboard"/>
                <a:cs typeface="Chalkboard"/>
              </a:rPr>
              <a:t>activos</a:t>
            </a:r>
            <a:r>
              <a:rPr lang="en-US" sz="1800" dirty="0">
                <a:solidFill>
                  <a:srgbClr val="FF0000"/>
                </a:solidFill>
                <a:latin typeface="Chalkboard"/>
                <a:cs typeface="Chalkboard"/>
              </a:rPr>
              <a:t> o </a:t>
            </a:r>
            <a:r>
              <a:rPr lang="en-US" sz="1800" dirty="0" err="1">
                <a:solidFill>
                  <a:srgbClr val="FF0000"/>
                </a:solidFill>
                <a:latin typeface="Chalkboard"/>
                <a:cs typeface="Chalkboard"/>
              </a:rPr>
              <a:t>pasivos</a:t>
            </a:r>
            <a:endParaRPr lang="en-US" sz="180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58376" name="Line 8"/>
          <p:cNvSpPr>
            <a:spLocks noChangeShapeType="1"/>
          </p:cNvSpPr>
          <p:nvPr/>
        </p:nvSpPr>
        <p:spPr bwMode="auto">
          <a:xfrm flipV="1">
            <a:off x="5168900" y="482600"/>
            <a:ext cx="685800" cy="237490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 type="arrow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z="1800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V="1">
            <a:off x="2595032" y="457199"/>
            <a:ext cx="2269067" cy="2535765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 type="arrow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z="1800"/>
          </a:p>
        </p:txBody>
      </p:sp>
      <p:sp>
        <p:nvSpPr>
          <p:cNvPr id="2" name="Forma libre 1"/>
          <p:cNvSpPr/>
          <p:nvPr/>
        </p:nvSpPr>
        <p:spPr>
          <a:xfrm>
            <a:off x="6616700" y="673100"/>
            <a:ext cx="1203631" cy="4826000"/>
          </a:xfrm>
          <a:custGeom>
            <a:avLst/>
            <a:gdLst>
              <a:gd name="connsiteX0" fmla="*/ 0 w 1203631"/>
              <a:gd name="connsiteY0" fmla="*/ 0 h 4826000"/>
              <a:gd name="connsiteX1" fmla="*/ 1143000 w 1203631"/>
              <a:gd name="connsiteY1" fmla="*/ 279400 h 4826000"/>
              <a:gd name="connsiteX2" fmla="*/ 1041400 w 1203631"/>
              <a:gd name="connsiteY2" fmla="*/ 939800 h 4826000"/>
              <a:gd name="connsiteX3" fmla="*/ 1003300 w 1203631"/>
              <a:gd name="connsiteY3" fmla="*/ 1384300 h 4826000"/>
              <a:gd name="connsiteX4" fmla="*/ 1181100 w 1203631"/>
              <a:gd name="connsiteY4" fmla="*/ 1955800 h 4826000"/>
              <a:gd name="connsiteX5" fmla="*/ 952500 w 1203631"/>
              <a:gd name="connsiteY5" fmla="*/ 2387600 h 4826000"/>
              <a:gd name="connsiteX6" fmla="*/ 1054100 w 1203631"/>
              <a:gd name="connsiteY6" fmla="*/ 3048000 h 4826000"/>
              <a:gd name="connsiteX7" fmla="*/ 685800 w 1203631"/>
              <a:gd name="connsiteY7" fmla="*/ 3492500 h 4826000"/>
              <a:gd name="connsiteX8" fmla="*/ 774700 w 1203631"/>
              <a:gd name="connsiteY8" fmla="*/ 3784600 h 4826000"/>
              <a:gd name="connsiteX9" fmla="*/ 736600 w 1203631"/>
              <a:gd name="connsiteY9" fmla="*/ 4051300 h 4826000"/>
              <a:gd name="connsiteX10" fmla="*/ 850900 w 1203631"/>
              <a:gd name="connsiteY10" fmla="*/ 4457700 h 4826000"/>
              <a:gd name="connsiteX11" fmla="*/ 1066800 w 1203631"/>
              <a:gd name="connsiteY11" fmla="*/ 4711700 h 4826000"/>
              <a:gd name="connsiteX12" fmla="*/ 1066800 w 1203631"/>
              <a:gd name="connsiteY12" fmla="*/ 4826000 h 482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03631" h="4826000">
                <a:moveTo>
                  <a:pt x="0" y="0"/>
                </a:moveTo>
                <a:cubicBezTo>
                  <a:pt x="484716" y="61383"/>
                  <a:pt x="969433" y="122767"/>
                  <a:pt x="1143000" y="279400"/>
                </a:cubicBezTo>
                <a:cubicBezTo>
                  <a:pt x="1316567" y="436033"/>
                  <a:pt x="1064683" y="755650"/>
                  <a:pt x="1041400" y="939800"/>
                </a:cubicBezTo>
                <a:cubicBezTo>
                  <a:pt x="1018117" y="1123950"/>
                  <a:pt x="980017" y="1214967"/>
                  <a:pt x="1003300" y="1384300"/>
                </a:cubicBezTo>
                <a:cubicBezTo>
                  <a:pt x="1026583" y="1553633"/>
                  <a:pt x="1189567" y="1788583"/>
                  <a:pt x="1181100" y="1955800"/>
                </a:cubicBezTo>
                <a:cubicBezTo>
                  <a:pt x="1172633" y="2123017"/>
                  <a:pt x="973667" y="2205567"/>
                  <a:pt x="952500" y="2387600"/>
                </a:cubicBezTo>
                <a:cubicBezTo>
                  <a:pt x="931333" y="2569633"/>
                  <a:pt x="1098550" y="2863850"/>
                  <a:pt x="1054100" y="3048000"/>
                </a:cubicBezTo>
                <a:cubicBezTo>
                  <a:pt x="1009650" y="3232150"/>
                  <a:pt x="732367" y="3369733"/>
                  <a:pt x="685800" y="3492500"/>
                </a:cubicBezTo>
                <a:cubicBezTo>
                  <a:pt x="639233" y="3615267"/>
                  <a:pt x="766233" y="3691467"/>
                  <a:pt x="774700" y="3784600"/>
                </a:cubicBezTo>
                <a:cubicBezTo>
                  <a:pt x="783167" y="3877733"/>
                  <a:pt x="723900" y="3939117"/>
                  <a:pt x="736600" y="4051300"/>
                </a:cubicBezTo>
                <a:cubicBezTo>
                  <a:pt x="749300" y="4163483"/>
                  <a:pt x="795867" y="4347633"/>
                  <a:pt x="850900" y="4457700"/>
                </a:cubicBezTo>
                <a:cubicBezTo>
                  <a:pt x="905933" y="4567767"/>
                  <a:pt x="1030817" y="4650317"/>
                  <a:pt x="1066800" y="4711700"/>
                </a:cubicBezTo>
                <a:cubicBezTo>
                  <a:pt x="1102783" y="4773083"/>
                  <a:pt x="1066800" y="4826000"/>
                  <a:pt x="1066800" y="4826000"/>
                </a:cubicBezTo>
              </a:path>
            </a:pathLst>
          </a:cu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Forma libre 2"/>
          <p:cNvSpPr/>
          <p:nvPr/>
        </p:nvSpPr>
        <p:spPr>
          <a:xfrm>
            <a:off x="1584799" y="660400"/>
            <a:ext cx="922775" cy="4914900"/>
          </a:xfrm>
          <a:custGeom>
            <a:avLst/>
            <a:gdLst>
              <a:gd name="connsiteX0" fmla="*/ 117001 w 922775"/>
              <a:gd name="connsiteY0" fmla="*/ 0 h 4914900"/>
              <a:gd name="connsiteX1" fmla="*/ 2701 w 922775"/>
              <a:gd name="connsiteY1" fmla="*/ 609600 h 4914900"/>
              <a:gd name="connsiteX2" fmla="*/ 218601 w 922775"/>
              <a:gd name="connsiteY2" fmla="*/ 1117600 h 4914900"/>
              <a:gd name="connsiteX3" fmla="*/ 701201 w 922775"/>
              <a:gd name="connsiteY3" fmla="*/ 1612900 h 4914900"/>
              <a:gd name="connsiteX4" fmla="*/ 917101 w 922775"/>
              <a:gd name="connsiteY4" fmla="*/ 1841500 h 4914900"/>
              <a:gd name="connsiteX5" fmla="*/ 840901 w 922775"/>
              <a:gd name="connsiteY5" fmla="*/ 2946400 h 4914900"/>
              <a:gd name="connsiteX6" fmla="*/ 637701 w 922775"/>
              <a:gd name="connsiteY6" fmla="*/ 3644900 h 4914900"/>
              <a:gd name="connsiteX7" fmla="*/ 574201 w 922775"/>
              <a:gd name="connsiteY7" fmla="*/ 4330700 h 4914900"/>
              <a:gd name="connsiteX8" fmla="*/ 536101 w 922775"/>
              <a:gd name="connsiteY8" fmla="*/ 4914900 h 491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2775" h="4914900">
                <a:moveTo>
                  <a:pt x="117001" y="0"/>
                </a:moveTo>
                <a:cubicBezTo>
                  <a:pt x="51384" y="211666"/>
                  <a:pt x="-14232" y="423333"/>
                  <a:pt x="2701" y="609600"/>
                </a:cubicBezTo>
                <a:cubicBezTo>
                  <a:pt x="19634" y="795867"/>
                  <a:pt x="102184" y="950383"/>
                  <a:pt x="218601" y="1117600"/>
                </a:cubicBezTo>
                <a:cubicBezTo>
                  <a:pt x="335018" y="1284817"/>
                  <a:pt x="584784" y="1492250"/>
                  <a:pt x="701201" y="1612900"/>
                </a:cubicBezTo>
                <a:cubicBezTo>
                  <a:pt x="817618" y="1733550"/>
                  <a:pt x="893818" y="1619250"/>
                  <a:pt x="917101" y="1841500"/>
                </a:cubicBezTo>
                <a:cubicBezTo>
                  <a:pt x="940384" y="2063750"/>
                  <a:pt x="887468" y="2645833"/>
                  <a:pt x="840901" y="2946400"/>
                </a:cubicBezTo>
                <a:cubicBezTo>
                  <a:pt x="794334" y="3246967"/>
                  <a:pt x="682151" y="3414183"/>
                  <a:pt x="637701" y="3644900"/>
                </a:cubicBezTo>
                <a:cubicBezTo>
                  <a:pt x="593251" y="3875617"/>
                  <a:pt x="591134" y="4119033"/>
                  <a:pt x="574201" y="4330700"/>
                </a:cubicBezTo>
                <a:cubicBezTo>
                  <a:pt x="557268" y="4542367"/>
                  <a:pt x="536101" y="4914900"/>
                  <a:pt x="536101" y="4914900"/>
                </a:cubicBezTo>
              </a:path>
            </a:pathLst>
          </a:cu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166279" y="3632729"/>
            <a:ext cx="1730613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Chalkboard"/>
                <a:cs typeface="Chalkboard"/>
              </a:rPr>
              <a:t>dorsal </a:t>
            </a:r>
            <a:r>
              <a:rPr lang="en-US" sz="1400" dirty="0" err="1">
                <a:latin typeface="Chalkboard"/>
                <a:cs typeface="Chalkboard"/>
              </a:rPr>
              <a:t>oceánica</a:t>
            </a:r>
            <a:endParaRPr lang="en-US" sz="1400" dirty="0">
              <a:latin typeface="Chalkboard"/>
              <a:cs typeface="Chalkboard"/>
            </a:endParaRPr>
          </a:p>
          <a:p>
            <a:pPr>
              <a:defRPr/>
            </a:pPr>
            <a:r>
              <a:rPr lang="en-US" sz="1400" dirty="0">
                <a:latin typeface="Chalkboard"/>
                <a:cs typeface="Chalkboard"/>
              </a:rPr>
              <a:t>= </a:t>
            </a:r>
            <a:r>
              <a:rPr lang="en-US" sz="1400" dirty="0" err="1">
                <a:latin typeface="Chalkboard"/>
                <a:cs typeface="Chalkboard"/>
              </a:rPr>
              <a:t>limite</a:t>
            </a:r>
            <a:r>
              <a:rPr lang="en-US" sz="1400" dirty="0">
                <a:latin typeface="Chalkboard"/>
                <a:cs typeface="Chalkboard"/>
              </a:rPr>
              <a:t> </a:t>
            </a:r>
            <a:r>
              <a:rPr lang="en-US" sz="1400" dirty="0" err="1">
                <a:latin typeface="Chalkboard"/>
                <a:cs typeface="Chalkboard"/>
              </a:rPr>
              <a:t>divergente</a:t>
            </a:r>
            <a:endParaRPr lang="en-US" sz="1400" dirty="0">
              <a:latin typeface="Chalkboard"/>
              <a:cs typeface="Chalkboard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H="1">
            <a:off x="6908800" y="3886200"/>
            <a:ext cx="651934" cy="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 type="arrow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z="1800"/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H="1" flipV="1">
            <a:off x="1689100" y="4089400"/>
            <a:ext cx="537634" cy="1270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 type="arrow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z="1800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91079" y="3886728"/>
            <a:ext cx="1450421" cy="73866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1400">
                <a:latin typeface="Chalkboard"/>
                <a:cs typeface="Chalkboard"/>
              </a:defRPr>
            </a:lvl1pPr>
          </a:lstStyle>
          <a:p>
            <a:r>
              <a:rPr lang="en-US" dirty="0" err="1"/>
              <a:t>fosa</a:t>
            </a:r>
            <a:r>
              <a:rPr lang="en-US" dirty="0"/>
              <a:t> </a:t>
            </a:r>
            <a:r>
              <a:rPr lang="en-US" dirty="0" err="1"/>
              <a:t>oceánica</a:t>
            </a:r>
            <a:endParaRPr lang="en-US" dirty="0"/>
          </a:p>
          <a:p>
            <a:r>
              <a:rPr lang="en-US" dirty="0"/>
              <a:t>= </a:t>
            </a:r>
            <a:r>
              <a:rPr lang="en-US" dirty="0" err="1"/>
              <a:t>limite</a:t>
            </a:r>
            <a:r>
              <a:rPr lang="en-US" dirty="0"/>
              <a:t> </a:t>
            </a:r>
            <a:r>
              <a:rPr lang="en-US" dirty="0" err="1"/>
              <a:t>convergente</a:t>
            </a:r>
            <a:endParaRPr lang="en-US" dirty="0"/>
          </a:p>
        </p:txBody>
      </p:sp>
      <p:sp>
        <p:nvSpPr>
          <p:cNvPr id="5" name="Flecha derecha 4"/>
          <p:cNvSpPr/>
          <p:nvPr/>
        </p:nvSpPr>
        <p:spPr>
          <a:xfrm>
            <a:off x="1473200" y="3187700"/>
            <a:ext cx="825500" cy="333375"/>
          </a:xfrm>
          <a:prstGeom prst="rightArrow">
            <a:avLst>
              <a:gd name="adj1" fmla="val 50000"/>
              <a:gd name="adj2" fmla="val 114286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Flecha derecha 14"/>
          <p:cNvSpPr/>
          <p:nvPr/>
        </p:nvSpPr>
        <p:spPr>
          <a:xfrm rot="10800000">
            <a:off x="2679700" y="3200400"/>
            <a:ext cx="825500" cy="333375"/>
          </a:xfrm>
          <a:prstGeom prst="rightArrow">
            <a:avLst>
              <a:gd name="adj1" fmla="val 50000"/>
              <a:gd name="adj2" fmla="val 114286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Flecha derecha 15"/>
          <p:cNvSpPr/>
          <p:nvPr/>
        </p:nvSpPr>
        <p:spPr>
          <a:xfrm rot="10800000">
            <a:off x="6616700" y="3200400"/>
            <a:ext cx="825500" cy="333375"/>
          </a:xfrm>
          <a:prstGeom prst="rightArrow">
            <a:avLst>
              <a:gd name="adj1" fmla="val 50000"/>
              <a:gd name="adj2" fmla="val 114286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Flecha derecha 16"/>
          <p:cNvSpPr/>
          <p:nvPr/>
        </p:nvSpPr>
        <p:spPr>
          <a:xfrm>
            <a:off x="7747000" y="3187700"/>
            <a:ext cx="825500" cy="333375"/>
          </a:xfrm>
          <a:prstGeom prst="rightArrow">
            <a:avLst>
              <a:gd name="adj1" fmla="val 50000"/>
              <a:gd name="adj2" fmla="val 114286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37126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1750"/>
            <a:ext cx="9144000" cy="55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61925" y="1243013"/>
            <a:ext cx="159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0">
                <a:solidFill>
                  <a:srgbClr val="FF0000"/>
                </a:solidFill>
              </a:rPr>
              <a:t>transformante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4683125" y="1192213"/>
            <a:ext cx="24844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0" dirty="0" err="1">
                <a:solidFill>
                  <a:srgbClr val="FF0000"/>
                </a:solidFill>
              </a:rPr>
              <a:t>convergente</a:t>
            </a:r>
            <a:r>
              <a:rPr lang="en-US" sz="1800" i="0" dirty="0">
                <a:solidFill>
                  <a:srgbClr val="FF0000"/>
                </a:solidFill>
              </a:rPr>
              <a:t> </a:t>
            </a:r>
            <a:r>
              <a:rPr lang="en-US" sz="1400" i="0" dirty="0">
                <a:solidFill>
                  <a:srgbClr val="FF0000"/>
                </a:solidFill>
              </a:rPr>
              <a:t>(</a:t>
            </a:r>
            <a:r>
              <a:rPr lang="en-US" sz="1400" i="0" dirty="0" err="1">
                <a:solidFill>
                  <a:srgbClr val="FF0000"/>
                </a:solidFill>
              </a:rPr>
              <a:t>destructivo</a:t>
            </a:r>
            <a:r>
              <a:rPr lang="en-US" sz="1400" i="0" dirty="0">
                <a:solidFill>
                  <a:srgbClr val="FF0000"/>
                </a:solidFill>
              </a:rPr>
              <a:t>)</a:t>
            </a:r>
            <a:endParaRPr lang="en-US" sz="1800" i="0" dirty="0">
              <a:solidFill>
                <a:srgbClr val="FF0000"/>
              </a:solidFill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2130425" y="912813"/>
            <a:ext cx="23828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0" dirty="0" err="1">
                <a:solidFill>
                  <a:srgbClr val="FF0000"/>
                </a:solidFill>
              </a:rPr>
              <a:t>divergente</a:t>
            </a:r>
            <a:r>
              <a:rPr lang="en-US" sz="1800" i="0" dirty="0">
                <a:solidFill>
                  <a:srgbClr val="FF0000"/>
                </a:solidFill>
              </a:rPr>
              <a:t> </a:t>
            </a:r>
            <a:r>
              <a:rPr lang="en-US" sz="1400" i="0" dirty="0">
                <a:solidFill>
                  <a:srgbClr val="FF0000"/>
                </a:solidFill>
              </a:rPr>
              <a:t>(</a:t>
            </a:r>
            <a:r>
              <a:rPr lang="en-US" sz="1400" i="0" dirty="0" err="1">
                <a:solidFill>
                  <a:srgbClr val="FF0000"/>
                </a:solidFill>
              </a:rPr>
              <a:t>constructivo</a:t>
            </a:r>
            <a:r>
              <a:rPr lang="en-US" sz="1400" i="0" dirty="0">
                <a:solidFill>
                  <a:srgbClr val="FF0000"/>
                </a:solidFill>
              </a:rPr>
              <a:t>)</a:t>
            </a:r>
            <a:endParaRPr lang="en-US" sz="1800" i="0" dirty="0">
              <a:solidFill>
                <a:srgbClr val="FF0000"/>
              </a:solidFill>
            </a:endParaRP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898525" y="434975"/>
            <a:ext cx="37260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0" dirty="0"/>
              <a:t>3 </a:t>
            </a:r>
            <a:r>
              <a:rPr lang="en-US" i="0" dirty="0" err="1"/>
              <a:t>tipos</a:t>
            </a:r>
            <a:r>
              <a:rPr lang="en-US" i="0" dirty="0"/>
              <a:t> de </a:t>
            </a:r>
            <a:r>
              <a:rPr lang="en-US" i="0" dirty="0" err="1"/>
              <a:t>limites</a:t>
            </a:r>
            <a:r>
              <a:rPr lang="en-US" i="0" dirty="0"/>
              <a:t> de </a:t>
            </a:r>
            <a:r>
              <a:rPr lang="en-US" i="0" dirty="0" err="1"/>
              <a:t>placa</a:t>
            </a:r>
            <a:endParaRPr lang="en-US" i="0" dirty="0"/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3171825" y="5810250"/>
            <a:ext cx="8953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i="0"/>
              <a:t>mesosfera</a:t>
            </a:r>
          </a:p>
        </p:txBody>
      </p:sp>
    </p:spTree>
    <p:extLst>
      <p:ext uri="{BB962C8B-B14F-4D97-AF65-F5344CB8AC3E}">
        <p14:creationId xmlns:p14="http://schemas.microsoft.com/office/powerpoint/2010/main" val="2887967376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7717</TotalTime>
  <Words>620</Words>
  <Application>Microsoft Macintosh PowerPoint</Application>
  <PresentationFormat>Presentación en pantalla (4:3)</PresentationFormat>
  <Paragraphs>127</Paragraphs>
  <Slides>36</Slides>
  <Notes>27</Notes>
  <HiddenSlides>0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38" baseType="lpstr">
      <vt:lpstr>Diseño predeterminado</vt:lpstr>
      <vt:lpstr>Document</vt:lpstr>
      <vt:lpstr>Tema 2: tectónica de placas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RIFTING Y FORMACIÓN DE OCÉANOS</vt:lpstr>
      <vt:lpstr>Tema 2: Tectónica de placas.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SUBDUCCIÓN Y FORMACIÓN DE CORDILLERAS EN LOS LIMITES CONVERGENTES (OROGENESIS)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Instituto Andaluz de Ciencias de la Tierra - CSIC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 1: Geología Estructural: Conceptos básicos, Objetivos y Programación</dc:title>
  <dc:creator>guillermo</dc:creator>
  <cp:lastModifiedBy>Domingo</cp:lastModifiedBy>
  <cp:revision>211</cp:revision>
  <dcterms:created xsi:type="dcterms:W3CDTF">2008-10-08T11:43:51Z</dcterms:created>
  <dcterms:modified xsi:type="dcterms:W3CDTF">2023-09-18T08:02:40Z</dcterms:modified>
</cp:coreProperties>
</file>