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307" r:id="rId2"/>
    <p:sldId id="309" r:id="rId3"/>
    <p:sldId id="292" r:id="rId4"/>
    <p:sldId id="301" r:id="rId5"/>
    <p:sldId id="294" r:id="rId6"/>
    <p:sldId id="295" r:id="rId7"/>
    <p:sldId id="293" r:id="rId8"/>
    <p:sldId id="303" r:id="rId9"/>
    <p:sldId id="263" r:id="rId10"/>
    <p:sldId id="306" r:id="rId11"/>
    <p:sldId id="297" r:id="rId12"/>
    <p:sldId id="267" r:id="rId13"/>
    <p:sldId id="269" r:id="rId14"/>
    <p:sldId id="259" r:id="rId15"/>
    <p:sldId id="288" r:id="rId16"/>
    <p:sldId id="304" r:id="rId17"/>
    <p:sldId id="290" r:id="rId18"/>
    <p:sldId id="285" r:id="rId19"/>
    <p:sldId id="260" r:id="rId20"/>
    <p:sldId id="286" r:id="rId21"/>
    <p:sldId id="299" r:id="rId22"/>
    <p:sldId id="265" r:id="rId23"/>
    <p:sldId id="282" r:id="rId24"/>
    <p:sldId id="264" r:id="rId25"/>
    <p:sldId id="287" r:id="rId26"/>
    <p:sldId id="274" r:id="rId27"/>
    <p:sldId id="310" r:id="rId28"/>
    <p:sldId id="275" r:id="rId29"/>
    <p:sldId id="300" r:id="rId30"/>
    <p:sldId id="276" r:id="rId31"/>
    <p:sldId id="273" r:id="rId32"/>
    <p:sldId id="291" r:id="rId33"/>
    <p:sldId id="279" r:id="rId34"/>
    <p:sldId id="298" r:id="rId35"/>
    <p:sldId id="280" r:id="rId36"/>
    <p:sldId id="311" r:id="rId37"/>
    <p:sldId id="257" r:id="rId38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FFF5"/>
    <a:srgbClr val="FF0000"/>
    <a:srgbClr val="E3B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196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 New Roman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 New Roman"/>
              </a:defRPr>
            </a:lvl1pPr>
          </a:lstStyle>
          <a:p>
            <a:pPr>
              <a:defRPr/>
            </a:pPr>
            <a:fld id="{64C8F231-3054-7749-A0C0-A15BB4470EBF}" type="datetime1">
              <a:rPr lang="en-US" smtClean="0"/>
              <a:pPr>
                <a:defRPr/>
              </a:pPr>
              <a:t>06/10/20</a:t>
            </a:fld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 New Roman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 New Roman"/>
              </a:defRPr>
            </a:lvl1pPr>
          </a:lstStyle>
          <a:p>
            <a:pPr>
              <a:defRPr/>
            </a:pPr>
            <a:fld id="{61B2A9BB-CA92-384A-92B0-8BCEE1C28709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35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1B525-F7FE-46E1-9728-FFFB10EB5F8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107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E5D61542-5F2F-EC43-868D-1AB8761EBCDF}" type="slidenum">
              <a:rPr lang="en-US" sz="1200" i="0">
                <a:latin typeface="Arial" charset="0"/>
              </a:rPr>
              <a:pPr algn="r" eaLnBrk="1" hangingPunct="1"/>
              <a:t>15</a:t>
            </a:fld>
            <a:endParaRPr lang="en-US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</p:txBody>
      </p:sp>
      <p:sp>
        <p:nvSpPr>
          <p:cNvPr id="4198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D3ADC811-0C31-E34F-BE90-02EDA30B12BC}" type="slidenum">
              <a:rPr lang="en-US" sz="1200" i="0">
                <a:latin typeface="Arial" charset="0"/>
              </a:rPr>
              <a:pPr algn="r" eaLnBrk="1" hangingPunct="1"/>
              <a:t>17</a:t>
            </a:fld>
            <a:endParaRPr lang="en-US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</p:txBody>
      </p:sp>
      <p:sp>
        <p:nvSpPr>
          <p:cNvPr id="4403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E42FD68C-A8B7-B14C-AE2E-B53CB9DD09E7}" type="slidenum">
              <a:rPr lang="en-US" sz="1200" i="0">
                <a:latin typeface="Arial" charset="0"/>
              </a:rPr>
              <a:pPr algn="r" eaLnBrk="1" hangingPunct="1"/>
              <a:t>18</a:t>
            </a:fld>
            <a:endParaRPr lang="en-US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</p:txBody>
      </p:sp>
      <p:sp>
        <p:nvSpPr>
          <p:cNvPr id="4813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D289632B-0CFA-194A-A62D-C368B7A1B708}" type="slidenum">
              <a:rPr lang="en-US" sz="1200" i="0">
                <a:latin typeface="Arial" charset="0"/>
              </a:rPr>
              <a:pPr algn="r" eaLnBrk="1" hangingPunct="1"/>
              <a:t>20</a:t>
            </a:fld>
            <a:endParaRPr lang="en-US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</p:txBody>
      </p:sp>
      <p:sp>
        <p:nvSpPr>
          <p:cNvPr id="563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EB0CB7C3-DF47-544E-9FD0-BD75AA91C621}" type="slidenum">
              <a:rPr lang="en-US" sz="1200" i="0">
                <a:latin typeface="Arial" charset="0"/>
              </a:rPr>
              <a:pPr algn="r" eaLnBrk="1" hangingPunct="1"/>
              <a:t>25</a:t>
            </a:fld>
            <a:endParaRPr lang="en-US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</p:txBody>
      </p:sp>
      <p:sp>
        <p:nvSpPr>
          <p:cNvPr id="706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3BC3ABB5-7526-624D-9F27-CF00778E7F2F}" type="slidenum">
              <a:rPr lang="en-US" sz="1200" i="0">
                <a:latin typeface="Arial" charset="0"/>
              </a:rPr>
              <a:pPr algn="r" eaLnBrk="1" hangingPunct="1"/>
              <a:t>28</a:t>
            </a:fld>
            <a:endParaRPr lang="en-US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</p:txBody>
      </p:sp>
      <p:sp>
        <p:nvSpPr>
          <p:cNvPr id="6246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C9C247BB-3E49-5742-9BF9-A6B91FBD1E35}" type="slidenum">
              <a:rPr lang="en-US" sz="1200" i="0">
                <a:latin typeface="Arial" charset="0"/>
              </a:rPr>
              <a:pPr algn="r" eaLnBrk="1" hangingPunct="1"/>
              <a:t>32</a:t>
            </a:fld>
            <a:endParaRPr lang="en-US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6C0346-23FB-5443-96B8-1648327B395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6BBDB-A3B8-E84B-B2DE-5976BD010C0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93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94D91-CCCE-FE47-870C-51F053172298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249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254BB-C633-EB4A-A43D-2D715D9B857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461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A73B7-C351-BE4E-A138-BFB7A525697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585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E8A9F-61C7-984D-AE91-CB728401EEB5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946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9011-00E9-DA42-ABA2-2DD20E0E1D3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364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1614-5FF8-D148-9C38-0FD73FEDE2D9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675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22059-DFDA-5740-85B8-2543FFDD1856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198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15335-A182-E649-B7A2-3D42C22F58D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691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406C9-C00F-BD4F-A352-A522BC6C0C8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989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5064B-52CE-5345-9093-9BE39A67007F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971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latin typeface="Times New Roman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latin typeface="Times New Roman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latin typeface="Times New Roman"/>
              </a:defRPr>
            </a:lvl1pPr>
          </a:lstStyle>
          <a:p>
            <a:pPr>
              <a:defRPr/>
            </a:pPr>
            <a:fld id="{D7CE9374-CD61-0F48-BBF0-E12E01BFBA0D}" type="slidenum">
              <a:rPr lang="es-ES_tradnl" smtClean="0"/>
              <a:pPr>
                <a:defRPr/>
              </a:pPr>
              <a:t>‹Nr.›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/>
          <a:ea typeface="ＭＳ Ｐゴシック" pitchFamily="7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/>
          <a:ea typeface="ＭＳ Ｐゴシック" pitchFamily="7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/>
          <a:ea typeface="ＭＳ Ｐゴシック" pitchFamily="7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/>
          <a:ea typeface="ＭＳ Ｐゴシック" pitchFamily="7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Relationship Id="rId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20913" y="0"/>
            <a:ext cx="8811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s-ES" sz="2000" dirty="0" smtClean="0">
              <a:latin typeface="Times New Roman"/>
            </a:endParaRPr>
          </a:p>
          <a:p>
            <a:pPr>
              <a:spcAft>
                <a:spcPts val="600"/>
              </a:spcAft>
            </a:pPr>
            <a:endParaRPr lang="es-ES" sz="2000" dirty="0">
              <a:latin typeface="Times New Roman"/>
            </a:endParaRPr>
          </a:p>
          <a:p>
            <a:pPr>
              <a:spcAft>
                <a:spcPts val="600"/>
              </a:spcAft>
            </a:pPr>
            <a:endParaRPr lang="es-ES" sz="2000" dirty="0" smtClean="0">
              <a:latin typeface="Times New Roman"/>
            </a:endParaRPr>
          </a:p>
          <a:p>
            <a:pPr>
              <a:spcAft>
                <a:spcPts val="600"/>
              </a:spcAft>
            </a:pPr>
            <a:endParaRPr lang="es-ES" sz="2000" dirty="0">
              <a:latin typeface="Times New Roman"/>
            </a:endParaRPr>
          </a:p>
          <a:p>
            <a:pPr>
              <a:spcAft>
                <a:spcPts val="600"/>
              </a:spcAft>
            </a:pPr>
            <a:endParaRPr lang="es-ES" sz="2000" dirty="0" smtClean="0">
              <a:latin typeface="Times New Roman"/>
            </a:endParaRPr>
          </a:p>
        </p:txBody>
      </p:sp>
      <p:pic>
        <p:nvPicPr>
          <p:cNvPr id="1026" name="Picture 2" descr="L:\Master Segundaria\Dinámica interna\Imágenes sistema solar\1280px-Size_planets_compar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96" y="1352550"/>
            <a:ext cx="9195495" cy="51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7625" y="66750"/>
            <a:ext cx="9229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  <a:latin typeface="Calibri"/>
                <a:cs typeface="Calibri"/>
              </a:rPr>
              <a:t>Planetas terrestres 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Mercurio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, Venus, Tierra y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Marte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):</a:t>
            </a:r>
          </a:p>
          <a:p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	Pequeños</a:t>
            </a:r>
            <a:r>
              <a:rPr lang="es-ES" sz="200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superficie </a:t>
            </a:r>
            <a:r>
              <a:rPr lang="es-ES" sz="2000" dirty="0">
                <a:solidFill>
                  <a:srgbClr val="FFFFFF"/>
                </a:solidFill>
                <a:latin typeface="Calibri"/>
                <a:cs typeface="Calibri"/>
              </a:rPr>
              <a:t>rocosa y 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sólida, alta densidad</a:t>
            </a:r>
            <a:r>
              <a:rPr lang="es-ES" sz="2000" dirty="0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endParaRPr lang="en-US" sz="2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s-ES" sz="2000" dirty="0">
                <a:solidFill>
                  <a:srgbClr val="FF0000"/>
                </a:solidFill>
                <a:latin typeface="Calibri"/>
                <a:cs typeface="Calibri"/>
              </a:rPr>
              <a:t>Planetas </a:t>
            </a:r>
            <a:r>
              <a:rPr lang="es-E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jovianos</a:t>
            </a:r>
            <a:r>
              <a:rPr lang="es-E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Júpiter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Saturno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Urano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 y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Neptuno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):</a:t>
            </a:r>
          </a:p>
          <a:p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 Grandes, </a:t>
            </a:r>
            <a:r>
              <a:rPr lang="es-ES" sz="2000" dirty="0">
                <a:solidFill>
                  <a:srgbClr val="FFFFFF"/>
                </a:solidFill>
                <a:latin typeface="Calibri"/>
                <a:cs typeface="Calibri"/>
              </a:rPr>
              <a:t>esencialmente 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g	</a:t>
            </a:r>
            <a:r>
              <a:rPr lang="es-E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aseosos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sz="2000" dirty="0">
                <a:solidFill>
                  <a:srgbClr val="FFFFFF"/>
                </a:solidFill>
                <a:latin typeface="Calibri"/>
                <a:cs typeface="Calibri"/>
              </a:rPr>
              <a:t>(hidrógeno y </a:t>
            </a:r>
            <a:r>
              <a:rPr lang="es-ES" sz="2000" dirty="0" smtClean="0">
                <a:solidFill>
                  <a:srgbClr val="FFFFFF"/>
                </a:solidFill>
                <a:latin typeface="Calibri"/>
                <a:cs typeface="Calibri"/>
              </a:rPr>
              <a:t>helio), baja densidad</a:t>
            </a:r>
            <a:r>
              <a:rPr lang="es-ES" sz="2000" dirty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905500" y="28575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0,7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38300" y="2463801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1,3 g/</a:t>
            </a:r>
            <a:r>
              <a:rPr lang="es-ES_tradnl" dirty="0" err="1" smtClean="0">
                <a:latin typeface="Times New Roman"/>
                <a:cs typeface="Times New Roman"/>
              </a:rPr>
              <a:t>cm</a:t>
            </a:r>
            <a:r>
              <a:rPr lang="es-ES_tradnl" baseline="30000" dirty="0" err="1" smtClean="0">
                <a:latin typeface="Times New Roman"/>
                <a:cs typeface="Times New Roman"/>
              </a:rPr>
              <a:t>3</a:t>
            </a:r>
            <a:endParaRPr lang="es-ES_tradnl" baseline="30000" dirty="0"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94100" y="48006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1,3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81900" y="44323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1,6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572000" y="59309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3,9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73600" y="50292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5,5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867400" y="49911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5,5</a:t>
            </a:r>
            <a:endParaRPr lang="es-ES_tradnl" dirty="0">
              <a:latin typeface="Times New Roman"/>
              <a:cs typeface="Times New Roman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67400" y="586740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Times New Roman"/>
                <a:cs typeface="Times New Roman"/>
              </a:rPr>
              <a:t>5,4</a:t>
            </a:r>
            <a:endParaRPr lang="es-ES_tradnl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772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7056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Agrupar 17"/>
          <p:cNvGrpSpPr>
            <a:grpSpLocks/>
          </p:cNvGrpSpPr>
          <p:nvPr/>
        </p:nvGrpSpPr>
        <p:grpSpPr bwMode="auto">
          <a:xfrm>
            <a:off x="3429000" y="5181586"/>
            <a:ext cx="4800600" cy="1311616"/>
            <a:chOff x="3429000" y="5181600"/>
            <a:chExt cx="4800600" cy="1311775"/>
          </a:xfrm>
        </p:grpSpPr>
        <p:cxnSp>
          <p:nvCxnSpPr>
            <p:cNvPr id="27657" name="Conector recto de flecha 21"/>
            <p:cNvCxnSpPr>
              <a:cxnSpLocks noChangeShapeType="1"/>
            </p:cNvCxnSpPr>
            <p:nvPr/>
          </p:nvCxnSpPr>
          <p:spPr bwMode="auto">
            <a:xfrm flipH="1" flipV="1">
              <a:off x="3657600" y="5410200"/>
              <a:ext cx="1295400" cy="685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Estrella de 5 puntas 22"/>
            <p:cNvSpPr/>
            <p:nvPr/>
          </p:nvSpPr>
          <p:spPr bwMode="auto">
            <a:xfrm>
              <a:off x="3429000" y="5181600"/>
              <a:ext cx="304800" cy="304836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s-ES_tradnl" dirty="0">
                <a:latin typeface="Times New Roman"/>
              </a:endParaRPr>
            </a:p>
          </p:txBody>
        </p:sp>
        <p:sp>
          <p:nvSpPr>
            <p:cNvPr id="27659" name="CuadroTexto 24"/>
            <p:cNvSpPr txBox="1">
              <a:spLocks noChangeArrowheads="1"/>
            </p:cNvSpPr>
            <p:nvPr/>
          </p:nvSpPr>
          <p:spPr bwMode="auto">
            <a:xfrm>
              <a:off x="4953000" y="5600715"/>
              <a:ext cx="3276600" cy="8926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 dirty="0">
                  <a:solidFill>
                    <a:srgbClr val="FF0000"/>
                  </a:solidFill>
                </a:rPr>
                <a:t>1522: Almería</a:t>
              </a:r>
            </a:p>
            <a:p>
              <a:pPr eaLnBrk="1" hangingPunct="1"/>
              <a:r>
                <a:rPr lang="es-ES_tradnl" sz="2000" dirty="0" smtClean="0">
                  <a:solidFill>
                    <a:srgbClr val="FF0000"/>
                  </a:solidFill>
                </a:rPr>
                <a:t>&gt; 1000 muertos; M </a:t>
              </a:r>
              <a:r>
                <a:rPr lang="es-ES_tradnl" sz="2000" dirty="0">
                  <a:solidFill>
                    <a:srgbClr val="FF0000"/>
                  </a:solidFill>
                </a:rPr>
                <a:t>= 6,5</a:t>
              </a:r>
            </a:p>
          </p:txBody>
        </p:sp>
      </p:grpSp>
      <p:grpSp>
        <p:nvGrpSpPr>
          <p:cNvPr id="13" name="Agrupar 12"/>
          <p:cNvGrpSpPr>
            <a:grpSpLocks/>
          </p:cNvGrpSpPr>
          <p:nvPr/>
        </p:nvGrpSpPr>
        <p:grpSpPr bwMode="auto">
          <a:xfrm>
            <a:off x="2057400" y="1143000"/>
            <a:ext cx="6011442" cy="4267200"/>
            <a:chOff x="2057400" y="1143000"/>
            <a:chExt cx="6011981" cy="4267200"/>
          </a:xfrm>
        </p:grpSpPr>
        <p:sp>
          <p:nvSpPr>
            <p:cNvPr id="27663" name="CuadroTexto 1"/>
            <p:cNvSpPr txBox="1">
              <a:spLocks noChangeArrowheads="1"/>
            </p:cNvSpPr>
            <p:nvPr/>
          </p:nvSpPr>
          <p:spPr bwMode="auto">
            <a:xfrm>
              <a:off x="2057400" y="1143000"/>
              <a:ext cx="6011981" cy="8925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 dirty="0">
                  <a:solidFill>
                    <a:srgbClr val="FF0000"/>
                  </a:solidFill>
                </a:rPr>
                <a:t>1755: gran terremoto de Lisboa</a:t>
              </a:r>
            </a:p>
            <a:p>
              <a:pPr eaLnBrk="1" hangingPunct="1"/>
              <a:r>
                <a:rPr lang="es-ES_tradnl" sz="2000" dirty="0">
                  <a:solidFill>
                    <a:srgbClr val="FF0000"/>
                  </a:solidFill>
                </a:rPr>
                <a:t>		</a:t>
              </a:r>
              <a:r>
                <a:rPr lang="es-ES_tradnl" sz="2000" dirty="0" smtClean="0">
                  <a:solidFill>
                    <a:srgbClr val="FF0000"/>
                  </a:solidFill>
                </a:rPr>
                <a:t>12.000 </a:t>
              </a:r>
              <a:r>
                <a:rPr lang="es-ES_tradnl" sz="2000" dirty="0">
                  <a:solidFill>
                    <a:srgbClr val="FF0000"/>
                  </a:solidFill>
                </a:rPr>
                <a:t>muertos; M </a:t>
              </a:r>
              <a:r>
                <a:rPr lang="es-ES_tradnl" sz="2000" dirty="0" smtClean="0">
                  <a:solidFill>
                    <a:srgbClr val="FF0000"/>
                  </a:solidFill>
                </a:rPr>
                <a:t>≈ </a:t>
              </a:r>
              <a:r>
                <a:rPr lang="es-ES_tradnl" sz="2000" dirty="0">
                  <a:solidFill>
                    <a:srgbClr val="FF0000"/>
                  </a:solidFill>
                </a:rPr>
                <a:t>8</a:t>
              </a:r>
              <a:r>
                <a:rPr lang="es-ES_tradnl" sz="2000" dirty="0" smtClean="0">
                  <a:solidFill>
                    <a:srgbClr val="FF0000"/>
                  </a:solidFill>
                </a:rPr>
                <a:t>,0</a:t>
              </a:r>
              <a:endParaRPr lang="es-ES_tradnl" sz="2000" dirty="0">
                <a:solidFill>
                  <a:srgbClr val="FF0000"/>
                </a:solidFill>
              </a:endParaRPr>
            </a:p>
          </p:txBody>
        </p:sp>
        <p:sp>
          <p:nvSpPr>
            <p:cNvPr id="3" name="Estrella de 5 puntas 2"/>
            <p:cNvSpPr/>
            <p:nvPr/>
          </p:nvSpPr>
          <p:spPr bwMode="auto">
            <a:xfrm>
              <a:off x="2514641" y="5105400"/>
              <a:ext cx="304827" cy="3048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s-ES_tradnl" dirty="0">
                <a:latin typeface="Times New Roman"/>
              </a:endParaRPr>
            </a:p>
          </p:txBody>
        </p:sp>
        <p:cxnSp>
          <p:nvCxnSpPr>
            <p:cNvPr id="27665" name="Conector recto de flecha 6"/>
            <p:cNvCxnSpPr>
              <a:cxnSpLocks noChangeShapeType="1"/>
              <a:endCxn id="3" idx="0"/>
            </p:cNvCxnSpPr>
            <p:nvPr/>
          </p:nvCxnSpPr>
          <p:spPr bwMode="auto">
            <a:xfrm flipH="1">
              <a:off x="2666980" y="2209800"/>
              <a:ext cx="1143000" cy="28956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Agrupar 4"/>
          <p:cNvGrpSpPr/>
          <p:nvPr/>
        </p:nvGrpSpPr>
        <p:grpSpPr>
          <a:xfrm>
            <a:off x="3505200" y="3683000"/>
            <a:ext cx="5245100" cy="1651000"/>
            <a:chOff x="3505200" y="3683000"/>
            <a:chExt cx="5245100" cy="1651000"/>
          </a:xfrm>
        </p:grpSpPr>
        <p:sp>
          <p:nvSpPr>
            <p:cNvPr id="17" name="Estrella de 5 puntas 16"/>
            <p:cNvSpPr/>
            <p:nvPr/>
          </p:nvSpPr>
          <p:spPr bwMode="auto">
            <a:xfrm>
              <a:off x="3505200" y="5029200"/>
              <a:ext cx="304800" cy="3048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s-ES_tradnl" dirty="0">
                <a:latin typeface="Times New Roman"/>
              </a:endParaRPr>
            </a:p>
          </p:txBody>
        </p:sp>
        <p:cxnSp>
          <p:nvCxnSpPr>
            <p:cNvPr id="27661" name="Conector recto de flecha 18"/>
            <p:cNvCxnSpPr>
              <a:cxnSpLocks noChangeShapeType="1"/>
            </p:cNvCxnSpPr>
            <p:nvPr/>
          </p:nvCxnSpPr>
          <p:spPr bwMode="auto">
            <a:xfrm flipH="1">
              <a:off x="3657600" y="4495800"/>
              <a:ext cx="1905000" cy="685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662" name="CuadroTexto 20"/>
            <p:cNvSpPr txBox="1">
              <a:spLocks noChangeArrowheads="1"/>
            </p:cNvSpPr>
            <p:nvPr/>
          </p:nvSpPr>
          <p:spPr bwMode="auto">
            <a:xfrm>
              <a:off x="5473700" y="3683000"/>
              <a:ext cx="3276600" cy="8925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 dirty="0">
                  <a:solidFill>
                    <a:srgbClr val="FF0000"/>
                  </a:solidFill>
                </a:rPr>
                <a:t>1829: Alicante</a:t>
              </a:r>
            </a:p>
            <a:p>
              <a:pPr eaLnBrk="1" hangingPunct="1"/>
              <a:r>
                <a:rPr lang="es-ES_tradnl" sz="2000" dirty="0" smtClean="0">
                  <a:solidFill>
                    <a:srgbClr val="FF0000"/>
                  </a:solidFill>
                </a:rPr>
                <a:t>400 muertos; </a:t>
              </a:r>
              <a:r>
                <a:rPr lang="es-ES_tradnl" sz="2000" dirty="0">
                  <a:solidFill>
                    <a:srgbClr val="FF0000"/>
                  </a:solidFill>
                </a:rPr>
                <a:t>M = 6,6</a:t>
              </a:r>
            </a:p>
          </p:txBody>
        </p:sp>
      </p:grpSp>
      <p:grpSp>
        <p:nvGrpSpPr>
          <p:cNvPr id="14" name="Agrupar 13"/>
          <p:cNvGrpSpPr>
            <a:grpSpLocks/>
          </p:cNvGrpSpPr>
          <p:nvPr/>
        </p:nvGrpSpPr>
        <p:grpSpPr bwMode="auto">
          <a:xfrm>
            <a:off x="3200400" y="2743200"/>
            <a:ext cx="5512190" cy="2667000"/>
            <a:chOff x="3200400" y="2743200"/>
            <a:chExt cx="5511722" cy="2667000"/>
          </a:xfrm>
        </p:grpSpPr>
        <p:sp>
          <p:nvSpPr>
            <p:cNvPr id="27667" name="CuadroTexto 10"/>
            <p:cNvSpPr txBox="1">
              <a:spLocks noChangeArrowheads="1"/>
            </p:cNvSpPr>
            <p:nvPr/>
          </p:nvSpPr>
          <p:spPr bwMode="auto">
            <a:xfrm>
              <a:off x="4495800" y="2743200"/>
              <a:ext cx="4216322" cy="8925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 dirty="0">
                  <a:solidFill>
                    <a:srgbClr val="FF0000"/>
                  </a:solidFill>
                </a:rPr>
                <a:t>1884: </a:t>
              </a:r>
              <a:r>
                <a:rPr lang="es-ES_tradnl" dirty="0" err="1">
                  <a:solidFill>
                    <a:srgbClr val="FF0000"/>
                  </a:solidFill>
                </a:rPr>
                <a:t>Arenas</a:t>
              </a:r>
              <a:r>
                <a:rPr lang="es-ES_tradnl" dirty="0">
                  <a:solidFill>
                    <a:srgbClr val="FF0000"/>
                  </a:solidFill>
                </a:rPr>
                <a:t> del Rey</a:t>
              </a:r>
            </a:p>
            <a:p>
              <a:pPr eaLnBrk="1" hangingPunct="1"/>
              <a:r>
                <a:rPr lang="es-ES_tradnl" sz="2000" dirty="0">
                  <a:solidFill>
                    <a:srgbClr val="FF0000"/>
                  </a:solidFill>
                </a:rPr>
                <a:t>	</a:t>
              </a:r>
              <a:r>
                <a:rPr lang="es-ES_tradnl" sz="2000" dirty="0" smtClean="0">
                  <a:solidFill>
                    <a:srgbClr val="FF0000"/>
                  </a:solidFill>
                </a:rPr>
                <a:t>840 muertos; </a:t>
              </a:r>
              <a:r>
                <a:rPr lang="es-ES_tradnl" sz="2000" dirty="0">
                  <a:solidFill>
                    <a:srgbClr val="FF0000"/>
                  </a:solidFill>
                </a:rPr>
                <a:t>M = 6,9</a:t>
              </a:r>
            </a:p>
          </p:txBody>
        </p:sp>
        <p:sp>
          <p:nvSpPr>
            <p:cNvPr id="10" name="Estrella de 5 puntas 9"/>
            <p:cNvSpPr/>
            <p:nvPr/>
          </p:nvSpPr>
          <p:spPr bwMode="auto">
            <a:xfrm>
              <a:off x="3200400" y="5105400"/>
              <a:ext cx="304774" cy="3048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s-ES_tradnl" dirty="0">
                <a:latin typeface="Times New Roman"/>
              </a:endParaRPr>
            </a:p>
          </p:txBody>
        </p:sp>
        <p:cxnSp>
          <p:nvCxnSpPr>
            <p:cNvPr id="27668" name="Conector recto de flecha 4"/>
            <p:cNvCxnSpPr>
              <a:cxnSpLocks noChangeShapeType="1"/>
              <a:endCxn id="10" idx="0"/>
            </p:cNvCxnSpPr>
            <p:nvPr/>
          </p:nvCxnSpPr>
          <p:spPr bwMode="auto">
            <a:xfrm flipH="1">
              <a:off x="3352800" y="3657600"/>
              <a:ext cx="1676400" cy="1447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Agrupar 3"/>
          <p:cNvGrpSpPr/>
          <p:nvPr/>
        </p:nvGrpSpPr>
        <p:grpSpPr>
          <a:xfrm>
            <a:off x="3492500" y="4635500"/>
            <a:ext cx="5472249" cy="892552"/>
            <a:chOff x="3492500" y="4635500"/>
            <a:chExt cx="5472249" cy="892552"/>
          </a:xfrm>
        </p:grpSpPr>
        <p:sp>
          <p:nvSpPr>
            <p:cNvPr id="25" name="Estrella de 5 puntas 24"/>
            <p:cNvSpPr/>
            <p:nvPr/>
          </p:nvSpPr>
          <p:spPr bwMode="auto">
            <a:xfrm>
              <a:off x="3492500" y="5130800"/>
              <a:ext cx="304800" cy="3048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s-ES_tradnl" dirty="0">
                <a:latin typeface="Times New Roman"/>
              </a:endParaRPr>
            </a:p>
          </p:txBody>
        </p:sp>
        <p:sp>
          <p:nvSpPr>
            <p:cNvPr id="26" name="CuadroTexto 10"/>
            <p:cNvSpPr txBox="1">
              <a:spLocks noChangeArrowheads="1"/>
            </p:cNvSpPr>
            <p:nvPr/>
          </p:nvSpPr>
          <p:spPr bwMode="auto">
            <a:xfrm>
              <a:off x="5555223" y="4635500"/>
              <a:ext cx="3409526" cy="8925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 dirty="0" smtClean="0">
                  <a:solidFill>
                    <a:srgbClr val="FF0000"/>
                  </a:solidFill>
                </a:rPr>
                <a:t>2011: Lorca</a:t>
              </a:r>
              <a:endParaRPr lang="es-ES_tradnl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s-ES_tradnl" sz="2000" dirty="0">
                  <a:solidFill>
                    <a:srgbClr val="FF0000"/>
                  </a:solidFill>
                </a:rPr>
                <a:t>	</a:t>
              </a:r>
              <a:r>
                <a:rPr lang="es-ES_tradnl" sz="2000" dirty="0" smtClean="0">
                  <a:solidFill>
                    <a:srgbClr val="FF0000"/>
                  </a:solidFill>
                </a:rPr>
                <a:t>9 muertos; M </a:t>
              </a:r>
              <a:r>
                <a:rPr lang="es-ES_tradnl" sz="2000" dirty="0">
                  <a:solidFill>
                    <a:srgbClr val="FF0000"/>
                  </a:solidFill>
                </a:rPr>
                <a:t>= </a:t>
              </a:r>
              <a:r>
                <a:rPr lang="es-ES_tradnl" sz="2000" dirty="0" smtClean="0">
                  <a:solidFill>
                    <a:srgbClr val="FF0000"/>
                  </a:solidFill>
                </a:rPr>
                <a:t>5,1</a:t>
              </a:r>
              <a:endParaRPr lang="es-ES_tradnl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Conector recto de flecha 4"/>
            <p:cNvCxnSpPr>
              <a:cxnSpLocks noChangeShapeType="1"/>
              <a:endCxn id="23" idx="4"/>
            </p:cNvCxnSpPr>
            <p:nvPr/>
          </p:nvCxnSpPr>
          <p:spPr bwMode="auto">
            <a:xfrm flipH="1">
              <a:off x="3733800" y="4876800"/>
              <a:ext cx="1955955" cy="42120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CuadroTexto 21"/>
          <p:cNvSpPr txBox="1"/>
          <p:nvPr/>
        </p:nvSpPr>
        <p:spPr>
          <a:xfrm>
            <a:off x="0" y="-25400"/>
            <a:ext cx="1203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>
                <a:solidFill>
                  <a:schemeClr val="bg1">
                    <a:lumMod val="50000"/>
                  </a:schemeClr>
                </a:solidFill>
                <a:latin typeface="Times New Roman"/>
              </a:rPr>
              <a:t>D. Aerden 2018</a:t>
            </a:r>
            <a:endParaRPr lang="es-ES_tradnl" sz="1200" dirty="0">
              <a:solidFill>
                <a:schemeClr val="bg1">
                  <a:lumMod val="50000"/>
                </a:schemeClr>
              </a:solidFill>
              <a:latin typeface="Times New Roman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828800" y="139700"/>
            <a:ext cx="8585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2000" i="0">
                <a:solidFill>
                  <a:srgbClr val="800000"/>
                </a:solidFill>
                <a:latin typeface="Chalkboard"/>
                <a:cs typeface="Chalkboard"/>
              </a:rPr>
              <a:t>Algunos terremotos historicos en España</a:t>
            </a:r>
            <a:endParaRPr lang="es-ES" sz="2000" i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54901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7"/>
          <p:cNvSpPr txBox="1">
            <a:spLocks noChangeArrowheads="1"/>
          </p:cNvSpPr>
          <p:nvPr/>
        </p:nvSpPr>
        <p:spPr bwMode="auto">
          <a:xfrm>
            <a:off x="330200" y="1181100"/>
            <a:ext cx="85852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b="1" i="0" dirty="0" smtClean="0">
                <a:solidFill>
                  <a:srgbClr val="FF0000"/>
                </a:solidFill>
                <a:latin typeface="Arial" charset="0"/>
              </a:rPr>
              <a:t>RIESGO SISMICO</a:t>
            </a:r>
            <a:r>
              <a:rPr lang="es-ES_tradnl" sz="2000" i="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2000" i="0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s-ES_tradnl" sz="2000" dirty="0" err="1">
                <a:solidFill>
                  <a:srgbClr val="FF0000"/>
                </a:solidFill>
                <a:latin typeface="Arial" charset="0"/>
              </a:rPr>
              <a:t>seismic</a:t>
            </a:r>
            <a:r>
              <a:rPr lang="es-ES_tradnl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Arial" charset="0"/>
              </a:rPr>
              <a:t>risk</a:t>
            </a:r>
            <a:r>
              <a:rPr lang="es-ES_tradnl" sz="2000" i="0" dirty="0" smtClean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eaLnBrk="1" hangingPunct="1"/>
            <a:endParaRPr lang="es-ES_tradnl" sz="2000" i="0" dirty="0" smtClean="0">
              <a:solidFill>
                <a:srgbClr val="800000"/>
              </a:solidFill>
              <a:latin typeface="Arial" charset="0"/>
            </a:endParaRPr>
          </a:p>
          <a:p>
            <a:pPr eaLnBrk="1" hangingPunct="1"/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=  Peligrosidad </a:t>
            </a:r>
            <a:r>
              <a:rPr lang="es-ES_tradnl" sz="2000" i="0" dirty="0" err="1" smtClean="0">
                <a:solidFill>
                  <a:srgbClr val="800000"/>
                </a:solidFill>
                <a:latin typeface="Arial" charset="0"/>
              </a:rPr>
              <a:t>sismica</a:t>
            </a: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 + Factores de riesgo como</a:t>
            </a:r>
          </a:p>
          <a:p>
            <a:pPr eaLnBrk="1" hangingPunct="1"/>
            <a:endParaRPr lang="es-ES_tradnl" sz="2000" i="0" dirty="0">
              <a:solidFill>
                <a:srgbClr val="800000"/>
              </a:solidFill>
              <a:latin typeface="Arial" charset="0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Densidad de la población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s-ES_tradnl" sz="2000" i="0" dirty="0">
                <a:solidFill>
                  <a:srgbClr val="800000"/>
                </a:solidFill>
                <a:latin typeface="Arial" charset="0"/>
              </a:rPr>
              <a:t>C</a:t>
            </a: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alidad de las edificaciones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s-ES_tradnl" sz="2000" i="0" dirty="0">
                <a:solidFill>
                  <a:srgbClr val="800000"/>
                </a:solidFill>
                <a:latin typeface="Arial" charset="0"/>
              </a:rPr>
              <a:t>Relieve</a:t>
            </a: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 (riesgo de deslizamientos)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s-ES_tradnl" sz="2000" i="0" dirty="0">
                <a:solidFill>
                  <a:srgbClr val="800000"/>
                </a:solidFill>
                <a:latin typeface="Arial" charset="0"/>
              </a:rPr>
              <a:t>T</a:t>
            </a: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ipo de sub-suelo (riesgo de liquifacción del suelo)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Proximidad de la costa (tsunami)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Plantas quimicas, energéticas, nucleares (incendios, </a:t>
            </a:r>
            <a:r>
              <a:rPr lang="es-ES_tradnl" sz="2000" i="0" dirty="0" err="1" smtClean="0">
                <a:solidFill>
                  <a:srgbClr val="800000"/>
                </a:solidFill>
                <a:latin typeface="Arial" charset="0"/>
              </a:rPr>
              <a:t>contaminacion</a:t>
            </a:r>
            <a:r>
              <a:rPr lang="es-ES_tradnl" sz="2000" i="0" dirty="0" smtClean="0">
                <a:solidFill>
                  <a:srgbClr val="800000"/>
                </a:solidFill>
                <a:latin typeface="Arial" charset="0"/>
              </a:rPr>
              <a:t>) </a:t>
            </a:r>
          </a:p>
          <a:p>
            <a:pPr eaLnBrk="1" hangingPunct="1"/>
            <a:endParaRPr lang="es-ES_tradnl" sz="1400" i="0" dirty="0">
              <a:solidFill>
                <a:srgbClr val="800000"/>
              </a:solidFill>
              <a:latin typeface="Arial" charset="0"/>
            </a:endParaRPr>
          </a:p>
          <a:p>
            <a:pPr eaLnBrk="1" hangingPunct="1"/>
            <a:endParaRPr lang="es-ES" sz="2000" i="0" dirty="0">
              <a:solidFill>
                <a:srgbClr val="8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9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liquefaccion.jpg                                               0025BDD4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47638"/>
            <a:ext cx="42672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886200"/>
            <a:ext cx="3276600" cy="838200"/>
          </a:xfrm>
          <a:prstGeom prst="rect">
            <a:avLst/>
          </a:prstGeom>
          <a:solidFill>
            <a:srgbClr val="E3BF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1981200" y="3581400"/>
            <a:ext cx="76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pic>
        <p:nvPicPr>
          <p:cNvPr id="22532" name="Picture 9" descr="Untitled 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4196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 descr=" Untitled1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1025"/>
            <a:ext cx="54546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52400" y="3733800"/>
            <a:ext cx="2819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 rot="605463">
            <a:off x="381000" y="3886200"/>
            <a:ext cx="76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 rot="-393712">
            <a:off x="914400" y="3886200"/>
            <a:ext cx="76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 rot="305470">
            <a:off x="1447800" y="3886200"/>
            <a:ext cx="76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 rot="-314799">
            <a:off x="2438400" y="3886200"/>
            <a:ext cx="76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0" y="38862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17526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52400" y="4114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41" name="AutoShape 17"/>
          <p:cNvSpPr>
            <a:spLocks noChangeArrowheads="1"/>
          </p:cNvSpPr>
          <p:nvPr/>
        </p:nvSpPr>
        <p:spPr bwMode="auto">
          <a:xfrm>
            <a:off x="533400" y="38862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43" name="AutoShape 19"/>
          <p:cNvSpPr>
            <a:spLocks noChangeArrowheads="1"/>
          </p:cNvSpPr>
          <p:nvPr/>
        </p:nvSpPr>
        <p:spPr bwMode="auto">
          <a:xfrm>
            <a:off x="2590800" y="38862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136525" y="438626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</a:rPr>
              <a:t>liquifacci</a:t>
            </a:r>
            <a:r>
              <a:rPr lang="en-US" altLang="ja-JP" sz="1800">
                <a:latin typeface="Arial" charset="0"/>
              </a:rPr>
              <a:t>ón</a:t>
            </a:r>
            <a:endParaRPr lang="en-US" sz="1800">
              <a:latin typeface="Arial" charset="0"/>
            </a:endParaRP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 flipV="1">
            <a:off x="1974850" y="4191000"/>
            <a:ext cx="26988" cy="836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1158875" y="5018088"/>
            <a:ext cx="1701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 smtClean="0">
                <a:latin typeface="Arial" charset="0"/>
              </a:rPr>
              <a:t>n</a:t>
            </a:r>
            <a:r>
              <a:rPr lang="en-US" altLang="ja-JP" sz="1800" dirty="0" err="1" smtClean="0">
                <a:latin typeface="Arial" charset="0"/>
              </a:rPr>
              <a:t>ó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liquifacci</a:t>
            </a:r>
            <a:r>
              <a:rPr lang="en-US" altLang="ja-JP" sz="1800" dirty="0" err="1">
                <a:latin typeface="Arial" charset="0"/>
              </a:rPr>
              <a:t>ón</a:t>
            </a:r>
            <a:endParaRPr lang="en-US" sz="1800" dirty="0">
              <a:latin typeface="Arial" charset="0"/>
            </a:endParaRPr>
          </a:p>
        </p:txBody>
      </p:sp>
      <p:sp>
        <p:nvSpPr>
          <p:cNvPr id="22547" name="Text Box 6"/>
          <p:cNvSpPr txBox="1">
            <a:spLocks noChangeArrowheads="1"/>
          </p:cNvSpPr>
          <p:nvPr/>
        </p:nvSpPr>
        <p:spPr bwMode="auto">
          <a:xfrm>
            <a:off x="6559550" y="6054725"/>
            <a:ext cx="2487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600" i="0">
                <a:latin typeface="Arial" charset="0"/>
              </a:rPr>
              <a:t>terremoto de Loma Prieta</a:t>
            </a:r>
          </a:p>
          <a:p>
            <a:r>
              <a:rPr lang="es-ES_tradnl" sz="1600" i="0">
                <a:latin typeface="Arial" charset="0"/>
              </a:rPr>
              <a:t>(California 1989)</a:t>
            </a:r>
          </a:p>
        </p:txBody>
      </p:sp>
      <p:sp>
        <p:nvSpPr>
          <p:cNvPr id="26651" name="Text Box 27"/>
          <p:cNvSpPr txBox="1">
            <a:spLocks noChangeArrowheads="1"/>
          </p:cNvSpPr>
          <p:nvPr/>
        </p:nvSpPr>
        <p:spPr bwMode="auto">
          <a:xfrm>
            <a:off x="25400" y="5878513"/>
            <a:ext cx="297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 err="1">
                <a:latin typeface="Arial" charset="0"/>
              </a:rPr>
              <a:t>liquifacci</a:t>
            </a:r>
            <a:r>
              <a:rPr lang="en-US" altLang="ja-JP" i="0" dirty="0" err="1">
                <a:latin typeface="Arial" charset="0"/>
              </a:rPr>
              <a:t>ón</a:t>
            </a:r>
            <a:endParaRPr lang="en-US" altLang="ja-JP" i="0" dirty="0">
              <a:latin typeface="Arial" charset="0"/>
            </a:endParaRPr>
          </a:p>
          <a:p>
            <a:pPr>
              <a:defRPr/>
            </a:pPr>
            <a:r>
              <a:rPr lang="en-US" altLang="ja-JP" sz="1200" i="0" dirty="0" err="1">
                <a:latin typeface="Arial" charset="0"/>
              </a:rPr>
              <a:t>perdida</a:t>
            </a:r>
            <a:r>
              <a:rPr lang="en-US" altLang="ja-JP" sz="1200" i="0" dirty="0">
                <a:latin typeface="Arial" charset="0"/>
              </a:rPr>
              <a:t> de </a:t>
            </a:r>
            <a:r>
              <a:rPr lang="en-US" altLang="ja-JP" sz="1200" i="0" dirty="0" err="1">
                <a:latin typeface="Arial" charset="0"/>
              </a:rPr>
              <a:t>capacidad</a:t>
            </a:r>
            <a:r>
              <a:rPr lang="en-US" altLang="ja-JP" sz="1200" i="0" dirty="0">
                <a:latin typeface="Arial" charset="0"/>
              </a:rPr>
              <a:t> de </a:t>
            </a:r>
            <a:r>
              <a:rPr lang="en-US" altLang="ja-JP" sz="1200" i="0" dirty="0" err="1">
                <a:latin typeface="Arial" charset="0"/>
              </a:rPr>
              <a:t>carga</a:t>
            </a:r>
            <a:r>
              <a:rPr lang="en-US" altLang="ja-JP" sz="1200" i="0" dirty="0">
                <a:latin typeface="Arial" charset="0"/>
              </a:rPr>
              <a:t> de </a:t>
            </a:r>
            <a:r>
              <a:rPr lang="en-US" altLang="ja-JP" sz="1200" i="0" dirty="0" err="1">
                <a:latin typeface="Arial" charset="0"/>
              </a:rPr>
              <a:t>suelos</a:t>
            </a:r>
            <a:endParaRPr lang="en-US" altLang="ja-JP" sz="1200" i="0" dirty="0">
              <a:latin typeface="Arial" charset="0"/>
            </a:endParaRPr>
          </a:p>
          <a:p>
            <a:pPr>
              <a:defRPr/>
            </a:pPr>
            <a:r>
              <a:rPr lang="en-US" altLang="ja-JP" sz="1200" i="0" dirty="0" err="1">
                <a:latin typeface="Arial" charset="0"/>
              </a:rPr>
              <a:t>saturados</a:t>
            </a:r>
            <a:r>
              <a:rPr lang="en-US" altLang="ja-JP" sz="1200" i="0" dirty="0">
                <a:latin typeface="Arial" charset="0"/>
              </a:rPr>
              <a:t> de </a:t>
            </a:r>
            <a:r>
              <a:rPr lang="en-US" altLang="ja-JP" sz="1200" i="0" dirty="0" err="1">
                <a:latin typeface="Arial" charset="0"/>
              </a:rPr>
              <a:t>agua</a:t>
            </a:r>
            <a:endParaRPr lang="en-US" i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_waves anim.gif                                               0009F492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13267"/>
            <a:ext cx="4652433" cy="27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001.gif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33" y="323850"/>
            <a:ext cx="4656666" cy="232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 bwMode="auto">
          <a:xfrm>
            <a:off x="-457200" y="2480733"/>
            <a:ext cx="10219267" cy="5926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9" charset="0"/>
            </a:endParaRPr>
          </a:p>
        </p:txBody>
      </p:sp>
      <p:pic>
        <p:nvPicPr>
          <p:cNvPr id="28673" name="Picture 4" descr="P waves anim planview.gif                                      0025BDD4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7" y="2912533"/>
            <a:ext cx="4713287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1498600" y="2616200"/>
            <a:ext cx="1308471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i="0" dirty="0">
                <a:latin typeface="Arial" charset="0"/>
              </a:rPr>
              <a:t>ondas </a:t>
            </a:r>
            <a:r>
              <a:rPr lang="es-ES_tradnl" altLang="ja-JP" i="0" dirty="0" smtClean="0">
                <a:latin typeface="Arial" charset="0"/>
              </a:rPr>
              <a:t>P</a:t>
            </a:r>
            <a:endParaRPr lang="es-ES_tradnl" i="0" dirty="0">
              <a:latin typeface="Arial" charset="0"/>
            </a:endParaRPr>
          </a:p>
        </p:txBody>
      </p:sp>
      <p:pic>
        <p:nvPicPr>
          <p:cNvPr id="8" name="Picture 5" descr="S waves anim planview.gif                                      0025BDD4Macintosh HD                   BCEA89E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99" y="2905653"/>
            <a:ext cx="4727001" cy="357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841999" y="2590800"/>
            <a:ext cx="131403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i="0" dirty="0">
                <a:latin typeface="Arial" charset="0"/>
              </a:rPr>
              <a:t>ondas </a:t>
            </a:r>
            <a:r>
              <a:rPr lang="es-ES_tradnl" altLang="ja-JP" i="0" dirty="0" smtClean="0">
                <a:latin typeface="Arial" charset="0"/>
              </a:rPr>
              <a:t>S</a:t>
            </a:r>
            <a:endParaRPr lang="es-ES_tradnl" i="0" dirty="0">
              <a:latin typeface="Arial" charset="0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6900333" y="4521199"/>
            <a:ext cx="2243667" cy="27093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9" charset="0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2243666" y="4546599"/>
            <a:ext cx="2243667" cy="27093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9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V="1">
            <a:off x="5435600" y="3386667"/>
            <a:ext cx="2870200" cy="2633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682" name="Agrupar 28681"/>
          <p:cNvGrpSpPr/>
          <p:nvPr/>
        </p:nvGrpSpPr>
        <p:grpSpPr>
          <a:xfrm>
            <a:off x="6223000" y="4707467"/>
            <a:ext cx="728139" cy="541866"/>
            <a:chOff x="5884333" y="4986867"/>
            <a:chExt cx="728139" cy="541866"/>
          </a:xfrm>
        </p:grpSpPr>
        <p:grpSp>
          <p:nvGrpSpPr>
            <p:cNvPr id="17" name="Agrupar 16"/>
            <p:cNvGrpSpPr/>
            <p:nvPr/>
          </p:nvGrpSpPr>
          <p:grpSpPr>
            <a:xfrm>
              <a:off x="5884333" y="4986867"/>
              <a:ext cx="440267" cy="389466"/>
              <a:chOff x="5884333" y="4986867"/>
              <a:chExt cx="440267" cy="389466"/>
            </a:xfrm>
          </p:grpSpPr>
          <p:cxnSp>
            <p:nvCxnSpPr>
              <p:cNvPr id="12" name="Conector recto 11"/>
              <p:cNvCxnSpPr/>
              <p:nvPr/>
            </p:nvCxnSpPr>
            <p:spPr bwMode="auto">
              <a:xfrm flipV="1">
                <a:off x="5892800" y="4986867"/>
                <a:ext cx="431800" cy="389466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Conector recto 14"/>
              <p:cNvCxnSpPr/>
              <p:nvPr/>
            </p:nvCxnSpPr>
            <p:spPr bwMode="auto">
              <a:xfrm flipV="1">
                <a:off x="5884333" y="5080000"/>
                <a:ext cx="84667" cy="296333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Agrupar 15"/>
            <p:cNvGrpSpPr/>
            <p:nvPr/>
          </p:nvGrpSpPr>
          <p:grpSpPr>
            <a:xfrm rot="10800000">
              <a:off x="6172205" y="5139267"/>
              <a:ext cx="440267" cy="389466"/>
              <a:chOff x="6036733" y="5139267"/>
              <a:chExt cx="440267" cy="389466"/>
            </a:xfrm>
          </p:grpSpPr>
          <p:cxnSp>
            <p:nvCxnSpPr>
              <p:cNvPr id="18" name="Conector recto 17"/>
              <p:cNvCxnSpPr/>
              <p:nvPr/>
            </p:nvCxnSpPr>
            <p:spPr bwMode="auto">
              <a:xfrm flipV="1">
                <a:off x="6045200" y="5139267"/>
                <a:ext cx="431800" cy="389466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Conector recto 18"/>
              <p:cNvCxnSpPr/>
              <p:nvPr/>
            </p:nvCxnSpPr>
            <p:spPr bwMode="auto">
              <a:xfrm flipV="1">
                <a:off x="6036733" y="5232400"/>
                <a:ext cx="84667" cy="296333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21" name="Conector recto 20"/>
          <p:cNvCxnSpPr/>
          <p:nvPr/>
        </p:nvCxnSpPr>
        <p:spPr bwMode="auto">
          <a:xfrm flipV="1">
            <a:off x="846666" y="3395134"/>
            <a:ext cx="2870200" cy="2633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681" name="Agrupar 28680"/>
          <p:cNvGrpSpPr/>
          <p:nvPr/>
        </p:nvGrpSpPr>
        <p:grpSpPr>
          <a:xfrm>
            <a:off x="1591725" y="4732877"/>
            <a:ext cx="787405" cy="524933"/>
            <a:chOff x="1236133" y="5012267"/>
            <a:chExt cx="787405" cy="524933"/>
          </a:xfrm>
        </p:grpSpPr>
        <p:grpSp>
          <p:nvGrpSpPr>
            <p:cNvPr id="23" name="Agrupar 22"/>
            <p:cNvGrpSpPr/>
            <p:nvPr/>
          </p:nvGrpSpPr>
          <p:grpSpPr>
            <a:xfrm rot="10800000">
              <a:off x="1583271" y="5147734"/>
              <a:ext cx="440267" cy="389466"/>
              <a:chOff x="6036733" y="5139267"/>
              <a:chExt cx="440267" cy="389466"/>
            </a:xfrm>
          </p:grpSpPr>
          <p:cxnSp>
            <p:nvCxnSpPr>
              <p:cNvPr id="24" name="Conector recto 23"/>
              <p:cNvCxnSpPr/>
              <p:nvPr/>
            </p:nvCxnSpPr>
            <p:spPr bwMode="auto">
              <a:xfrm flipV="1">
                <a:off x="6045200" y="5139267"/>
                <a:ext cx="431800" cy="389466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Conector recto 24"/>
              <p:cNvCxnSpPr/>
              <p:nvPr/>
            </p:nvCxnSpPr>
            <p:spPr bwMode="auto">
              <a:xfrm flipV="1">
                <a:off x="6036733" y="5232400"/>
                <a:ext cx="84667" cy="296333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7" name="Agrupar 26"/>
            <p:cNvGrpSpPr/>
            <p:nvPr/>
          </p:nvGrpSpPr>
          <p:grpSpPr>
            <a:xfrm>
              <a:off x="1236133" y="5012267"/>
              <a:ext cx="440267" cy="389466"/>
              <a:chOff x="5884333" y="4986867"/>
              <a:chExt cx="440267" cy="389466"/>
            </a:xfrm>
          </p:grpSpPr>
          <p:cxnSp>
            <p:nvCxnSpPr>
              <p:cNvPr id="28" name="Conector recto 27"/>
              <p:cNvCxnSpPr/>
              <p:nvPr/>
            </p:nvCxnSpPr>
            <p:spPr bwMode="auto">
              <a:xfrm flipV="1">
                <a:off x="5892800" y="4986867"/>
                <a:ext cx="431800" cy="389466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Conector recto 28"/>
              <p:cNvCxnSpPr/>
              <p:nvPr/>
            </p:nvCxnSpPr>
            <p:spPr bwMode="auto">
              <a:xfrm flipV="1">
                <a:off x="5884333" y="5080000"/>
                <a:ext cx="84667" cy="296333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0" name="Forma libre 19"/>
          <p:cNvSpPr/>
          <p:nvPr/>
        </p:nvSpPr>
        <p:spPr>
          <a:xfrm>
            <a:off x="3970867" y="2218267"/>
            <a:ext cx="348039" cy="2277533"/>
          </a:xfrm>
          <a:custGeom>
            <a:avLst/>
            <a:gdLst>
              <a:gd name="connsiteX0" fmla="*/ 220133 w 348039"/>
              <a:gd name="connsiteY0" fmla="*/ 2277533 h 2277533"/>
              <a:gd name="connsiteX1" fmla="*/ 338666 w 348039"/>
              <a:gd name="connsiteY1" fmla="*/ 948266 h 2277533"/>
              <a:gd name="connsiteX2" fmla="*/ 0 w 348039"/>
              <a:gd name="connsiteY2" fmla="*/ 0 h 227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039" h="2277533">
                <a:moveTo>
                  <a:pt x="220133" y="2277533"/>
                </a:moveTo>
                <a:cubicBezTo>
                  <a:pt x="297744" y="1802694"/>
                  <a:pt x="375355" y="1327855"/>
                  <a:pt x="338666" y="948266"/>
                </a:cubicBezTo>
                <a:cubicBezTo>
                  <a:pt x="301977" y="568677"/>
                  <a:pt x="0" y="0"/>
                  <a:pt x="0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effectLst/>
              <a:latin typeface="Times" pitchFamily="79" charset="0"/>
            </a:endParaRPr>
          </a:p>
        </p:txBody>
      </p:sp>
      <p:sp>
        <p:nvSpPr>
          <p:cNvPr id="31" name="Forma libre 30"/>
          <p:cNvSpPr/>
          <p:nvPr/>
        </p:nvSpPr>
        <p:spPr>
          <a:xfrm>
            <a:off x="8652934" y="2218267"/>
            <a:ext cx="348039" cy="2277533"/>
          </a:xfrm>
          <a:custGeom>
            <a:avLst/>
            <a:gdLst>
              <a:gd name="connsiteX0" fmla="*/ 220133 w 348039"/>
              <a:gd name="connsiteY0" fmla="*/ 2277533 h 2277533"/>
              <a:gd name="connsiteX1" fmla="*/ 338666 w 348039"/>
              <a:gd name="connsiteY1" fmla="*/ 948266 h 2277533"/>
              <a:gd name="connsiteX2" fmla="*/ 0 w 348039"/>
              <a:gd name="connsiteY2" fmla="*/ 0 h 227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039" h="2277533">
                <a:moveTo>
                  <a:pt x="220133" y="2277533"/>
                </a:moveTo>
                <a:cubicBezTo>
                  <a:pt x="297744" y="1802694"/>
                  <a:pt x="375355" y="1327855"/>
                  <a:pt x="338666" y="948266"/>
                </a:cubicBezTo>
                <a:cubicBezTo>
                  <a:pt x="301977" y="568677"/>
                  <a:pt x="0" y="0"/>
                  <a:pt x="0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effectLst/>
              <a:latin typeface="Times" pitchFamily="79" charset="0"/>
            </a:endParaRPr>
          </a:p>
        </p:txBody>
      </p:sp>
      <p:grpSp>
        <p:nvGrpSpPr>
          <p:cNvPr id="28679" name="Agrupar 28678"/>
          <p:cNvGrpSpPr/>
          <p:nvPr/>
        </p:nvGrpSpPr>
        <p:grpSpPr>
          <a:xfrm>
            <a:off x="4580460" y="2861731"/>
            <a:ext cx="1835239" cy="1773997"/>
            <a:chOff x="4580460" y="2861731"/>
            <a:chExt cx="1835239" cy="1773997"/>
          </a:xfrm>
        </p:grpSpPr>
        <p:grpSp>
          <p:nvGrpSpPr>
            <p:cNvPr id="28676" name="Agrupar 28675"/>
            <p:cNvGrpSpPr/>
            <p:nvPr/>
          </p:nvGrpSpPr>
          <p:grpSpPr>
            <a:xfrm>
              <a:off x="4876800" y="3191929"/>
              <a:ext cx="1117600" cy="1100667"/>
              <a:chOff x="4868333" y="3302000"/>
              <a:chExt cx="1117600" cy="1100667"/>
            </a:xfrm>
          </p:grpSpPr>
          <p:cxnSp>
            <p:nvCxnSpPr>
              <p:cNvPr id="30" name="Conector recto 29"/>
              <p:cNvCxnSpPr/>
              <p:nvPr/>
            </p:nvCxnSpPr>
            <p:spPr bwMode="auto">
              <a:xfrm>
                <a:off x="4876800" y="3302000"/>
                <a:ext cx="0" cy="11006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674" name="Conector recto 28673"/>
              <p:cNvCxnSpPr/>
              <p:nvPr/>
            </p:nvCxnSpPr>
            <p:spPr bwMode="auto">
              <a:xfrm>
                <a:off x="4868333" y="3310467"/>
                <a:ext cx="11176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8677" name="CuadroTexto 28676"/>
            <p:cNvSpPr txBox="1"/>
            <p:nvPr/>
          </p:nvSpPr>
          <p:spPr>
            <a:xfrm>
              <a:off x="5960526" y="2946397"/>
              <a:ext cx="455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/>
                <a:t>X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4682059" y="4174063"/>
              <a:ext cx="438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/>
                <a:t>Z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4580460" y="2861731"/>
              <a:ext cx="438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/>
                <a:t>Y</a:t>
              </a:r>
            </a:p>
          </p:txBody>
        </p:sp>
      </p:grpSp>
      <p:sp>
        <p:nvSpPr>
          <p:cNvPr id="28678" name="Elipse 28677"/>
          <p:cNvSpPr/>
          <p:nvPr/>
        </p:nvSpPr>
        <p:spPr bwMode="auto">
          <a:xfrm>
            <a:off x="4842933" y="3166533"/>
            <a:ext cx="67734" cy="6773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9" charset="0"/>
            </a:endParaRPr>
          </a:p>
        </p:txBody>
      </p:sp>
      <p:sp>
        <p:nvSpPr>
          <p:cNvPr id="28680" name="Elipse 28679"/>
          <p:cNvSpPr/>
          <p:nvPr/>
        </p:nvSpPr>
        <p:spPr bwMode="auto">
          <a:xfrm>
            <a:off x="1447801" y="3886201"/>
            <a:ext cx="1591732" cy="1591732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9" charset="0"/>
            </a:endParaRPr>
          </a:p>
        </p:txBody>
      </p:sp>
      <p:sp>
        <p:nvSpPr>
          <p:cNvPr id="50" name="Elipse 49"/>
          <p:cNvSpPr/>
          <p:nvPr/>
        </p:nvSpPr>
        <p:spPr bwMode="auto">
          <a:xfrm>
            <a:off x="5985935" y="3886201"/>
            <a:ext cx="1591732" cy="1591732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9" charset="0"/>
            </a:endParaRPr>
          </a:p>
        </p:txBody>
      </p:sp>
      <p:sp>
        <p:nvSpPr>
          <p:cNvPr id="28683" name="CuadroTexto 28682"/>
          <p:cNvSpPr txBox="1"/>
          <p:nvPr/>
        </p:nvSpPr>
        <p:spPr>
          <a:xfrm>
            <a:off x="1837266" y="3555999"/>
            <a:ext cx="914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Foco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Rayleigh anim.gif                                              0009F492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98450"/>
            <a:ext cx="7747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27308" y="106892"/>
            <a:ext cx="38441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0" dirty="0">
                <a:latin typeface="Arial" charset="0"/>
              </a:rPr>
              <a:t>ONDAS </a:t>
            </a:r>
            <a:r>
              <a:rPr lang="en-US" b="1" i="0" dirty="0" smtClean="0">
                <a:latin typeface="Arial" charset="0"/>
              </a:rPr>
              <a:t>SUPERFICIALES</a:t>
            </a:r>
            <a:endParaRPr lang="en-US" b="1" i="0" dirty="0">
              <a:latin typeface="Arial" charset="0"/>
            </a:endParaRPr>
          </a:p>
        </p:txBody>
      </p:sp>
      <p:pic>
        <p:nvPicPr>
          <p:cNvPr id="4" name="Picture 4" descr="Love waves anim.gif                                            0009F492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484043"/>
            <a:ext cx="7747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026" descr="T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250950"/>
            <a:ext cx="88455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1027"/>
          <p:cNvSpPr txBox="1">
            <a:spLocks noChangeArrowheads="1"/>
          </p:cNvSpPr>
          <p:nvPr/>
        </p:nvSpPr>
        <p:spPr bwMode="auto">
          <a:xfrm>
            <a:off x="1939925" y="517525"/>
            <a:ext cx="4733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 smtClean="0">
                <a:latin typeface="Arial" charset="0"/>
              </a:rPr>
              <a:t>SISMOGRAFO / SISMOMETRO</a:t>
            </a:r>
            <a:endParaRPr lang="en-US" i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90" y="189118"/>
            <a:ext cx="3596673" cy="269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horizontal.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39" y="207162"/>
            <a:ext cx="3198234" cy="239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Screen shot 2015-02-16 at 10.35.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0" y="2963542"/>
            <a:ext cx="5911893" cy="3821974"/>
          </a:xfrm>
          <a:prstGeom prst="rect">
            <a:avLst/>
          </a:prstGeom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098841" y="3184161"/>
            <a:ext cx="3045159" cy="830997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 smtClean="0">
                <a:solidFill>
                  <a:schemeClr val="bg1"/>
                </a:solidFill>
                <a:latin typeface="Chalkboard"/>
                <a:cs typeface="Chalkboard"/>
              </a:rPr>
              <a:t>SISMOMETRO</a:t>
            </a:r>
          </a:p>
          <a:p>
            <a:pPr algn="ctr">
              <a:defRPr/>
            </a:pPr>
            <a:r>
              <a:rPr lang="en-US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moderno</a:t>
            </a:r>
            <a:endParaRPr lang="en-US" i="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09355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T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42888"/>
            <a:ext cx="8913813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006725" y="631825"/>
            <a:ext cx="23006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Arial" charset="0"/>
              </a:rPr>
              <a:t>SISMOGRAMA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027" descr="TL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0"/>
            <a:ext cx="5656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1028"/>
          <p:cNvSpPr txBox="1">
            <a:spLocks noChangeArrowheads="1"/>
          </p:cNvSpPr>
          <p:nvPr/>
        </p:nvSpPr>
        <p:spPr bwMode="auto">
          <a:xfrm>
            <a:off x="0" y="949325"/>
            <a:ext cx="3894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Arial" charset="0"/>
              </a:rPr>
              <a:t>VELOCIDADES S</a:t>
            </a:r>
            <a:r>
              <a:rPr lang="en-US" altLang="ja-JP" i="0">
                <a:latin typeface="Arial" charset="0"/>
              </a:rPr>
              <a:t>ISMICAS</a:t>
            </a:r>
            <a:endParaRPr lang="en-US" i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7"/>
          <p:cNvSpPr txBox="1">
            <a:spLocks noChangeArrowheads="1"/>
          </p:cNvSpPr>
          <p:nvPr/>
        </p:nvSpPr>
        <p:spPr bwMode="auto">
          <a:xfrm>
            <a:off x="539750" y="4868863"/>
            <a:ext cx="8299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i="0">
                <a:solidFill>
                  <a:srgbClr val="800000"/>
                </a:solidFill>
                <a:latin typeface="Arial" charset="0"/>
              </a:rPr>
              <a:t>Cuatro sismogramas de un mismo terremoto: </a:t>
            </a:r>
          </a:p>
          <a:p>
            <a:pPr eaLnBrk="1" hangingPunct="1"/>
            <a:r>
              <a:rPr lang="es-ES" sz="2000" i="0">
                <a:solidFill>
                  <a:srgbClr val="800000"/>
                </a:solidFill>
                <a:latin typeface="Arial" charset="0"/>
              </a:rPr>
              <a:t>PREGUNTA: ¿Cual de ellos fue registrado en el punto mas alejado del epicentro?</a:t>
            </a:r>
          </a:p>
        </p:txBody>
      </p:sp>
      <p:pic>
        <p:nvPicPr>
          <p:cNvPr id="45059" name="Picture 8" descr="sismogr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9"/>
          <p:cNvSpPr txBox="1">
            <a:spLocks noChangeArrowheads="1"/>
          </p:cNvSpPr>
          <p:nvPr/>
        </p:nvSpPr>
        <p:spPr bwMode="auto">
          <a:xfrm>
            <a:off x="395288" y="620713"/>
            <a:ext cx="5302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i="0">
                <a:solidFill>
                  <a:srgbClr val="FFFFCC"/>
                </a:solidFill>
                <a:latin typeface="Arial" charset="0"/>
              </a:rPr>
              <a:t>1.- Ondas sísmicas y terremotos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502025" y="352425"/>
            <a:ext cx="25104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Arial" charset="0"/>
              </a:rPr>
              <a:t>SISMOGRAMAS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65298" y="1508104"/>
            <a:ext cx="82274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 smtClean="0">
                <a:solidFill>
                  <a:schemeClr val="bg1"/>
                </a:solidFill>
                <a:latin typeface="Calibri"/>
                <a:cs typeface="Calibri"/>
              </a:rPr>
              <a:t>Algunas medidas físicas de la Tierra:</a:t>
            </a:r>
          </a:p>
          <a:p>
            <a:pPr>
              <a:spcAft>
                <a:spcPts val="600"/>
              </a:spcAft>
            </a:pPr>
            <a:endParaRPr lang="es-E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Circunferencia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Norte-Sur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: 40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008 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km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Radio: 6 365 - 6 378 km</a:t>
            </a:r>
            <a:endParaRPr lang="es-E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Masa: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5,98×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10</a:t>
            </a:r>
            <a:r>
              <a:rPr lang="es-ES" sz="2000" baseline="30000" dirty="0" smtClean="0">
                <a:solidFill>
                  <a:schemeClr val="bg1"/>
                </a:solidFill>
                <a:latin typeface="Calibri"/>
                <a:cs typeface="Calibri"/>
              </a:rPr>
              <a:t>24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kg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Densidad media: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5,515 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g/cm³</a:t>
            </a:r>
            <a:endParaRPr lang="es-E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Temperatura en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el centro 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de la Tierra: 7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 000 </a:t>
            </a:r>
            <a:r>
              <a:rPr lang="es-ES" sz="2000" dirty="0" err="1">
                <a:solidFill>
                  <a:schemeClr val="bg1"/>
                </a:solidFill>
                <a:latin typeface="Calibri"/>
                <a:cs typeface="Calibri"/>
              </a:rPr>
              <a:t>°</a:t>
            </a:r>
            <a:r>
              <a:rPr lang="es-E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K</a:t>
            </a:r>
            <a:endParaRPr lang="es-ES" sz="2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Presión en el centro de la Tierra:  </a:t>
            </a:r>
            <a:r>
              <a:rPr lang="es-ES" sz="2000" dirty="0">
                <a:solidFill>
                  <a:schemeClr val="bg1"/>
                </a:solidFill>
                <a:latin typeface="Calibri"/>
                <a:cs typeface="Calibri"/>
              </a:rPr>
              <a:t>360 </a:t>
            </a:r>
            <a:r>
              <a:rPr lang="es-E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GPa</a:t>
            </a:r>
            <a:r>
              <a:rPr lang="es-ES" sz="2000" dirty="0" smtClean="0">
                <a:solidFill>
                  <a:schemeClr val="bg1"/>
                </a:solidFill>
                <a:latin typeface="Calibri"/>
                <a:cs typeface="Calibri"/>
              </a:rPr>
              <a:t>  ( ≈ 3.600.000 atm)</a:t>
            </a:r>
          </a:p>
        </p:txBody>
      </p:sp>
    </p:spTree>
    <p:extLst>
      <p:ext uri="{BB962C8B-B14F-4D97-AF65-F5344CB8AC3E}">
        <p14:creationId xmlns:p14="http://schemas.microsoft.com/office/powerpoint/2010/main" val="21722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026" descr="T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-47625"/>
            <a:ext cx="7269163" cy="71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1027"/>
          <p:cNvSpPr txBox="1">
            <a:spLocks noChangeArrowheads="1"/>
          </p:cNvSpPr>
          <p:nvPr/>
        </p:nvSpPr>
        <p:spPr bwMode="auto">
          <a:xfrm>
            <a:off x="4086225" y="5953125"/>
            <a:ext cx="4791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Arial" charset="0"/>
              </a:rPr>
              <a:t>LOCALIZACI</a:t>
            </a:r>
            <a:r>
              <a:rPr lang="en-US" altLang="ja-JP" i="0">
                <a:latin typeface="Arial" charset="0"/>
              </a:rPr>
              <a:t>ÓN DE </a:t>
            </a:r>
            <a:r>
              <a:rPr lang="en-US" i="0">
                <a:latin typeface="Arial" charset="0"/>
              </a:rPr>
              <a:t>EPICENTRO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520700"/>
            <a:ext cx="8001000" cy="62103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06700" y="0"/>
            <a:ext cx="3758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SISMICA DE REFLEXIÓN</a:t>
            </a:r>
          </a:p>
        </p:txBody>
      </p:sp>
    </p:spTree>
    <p:extLst>
      <p:ext uri="{BB962C8B-B14F-4D97-AF65-F5344CB8AC3E}">
        <p14:creationId xmlns:p14="http://schemas.microsoft.com/office/powerpoint/2010/main" val="335791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3"/>
          <p:cNvGrpSpPr>
            <a:grpSpLocks/>
          </p:cNvGrpSpPr>
          <p:nvPr/>
        </p:nvGrpSpPr>
        <p:grpSpPr bwMode="auto">
          <a:xfrm>
            <a:off x="-36513" y="0"/>
            <a:ext cx="8820151" cy="6858000"/>
            <a:chOff x="113" y="0"/>
            <a:chExt cx="5556" cy="4320"/>
          </a:xfrm>
        </p:grpSpPr>
        <p:pic>
          <p:nvPicPr>
            <p:cNvPr id="4916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367"/>
              <a:ext cx="5556" cy="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0"/>
              <a:ext cx="4763" cy="2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4662488" y="2595563"/>
            <a:ext cx="1022350" cy="280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679450" y="6605588"/>
            <a:ext cx="80613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76300" y="6094413"/>
            <a:ext cx="2339975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0">
                <a:latin typeface="Arial" charset="0"/>
              </a:rPr>
              <a:t>perfil sísmico del mar de Alborán basado en reflexiones sismicas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254625" y="5915025"/>
            <a:ext cx="1131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Arial" charset="0"/>
              </a:rPr>
              <a:t>MOHO</a:t>
            </a: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H="1" flipV="1">
            <a:off x="4965700" y="5600700"/>
            <a:ext cx="35560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6273800" y="5588000"/>
            <a:ext cx="3302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7"/>
          <a:stretch>
            <a:fillRect/>
          </a:stretch>
        </p:blipFill>
        <p:spPr bwMode="auto">
          <a:xfrm>
            <a:off x="4495800" y="177800"/>
            <a:ext cx="44577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27"/>
          <p:cNvSpPr txBox="1">
            <a:spLocks noChangeArrowheads="1"/>
          </p:cNvSpPr>
          <p:nvPr/>
        </p:nvSpPr>
        <p:spPr bwMode="auto">
          <a:xfrm>
            <a:off x="38100" y="76200"/>
            <a:ext cx="2887329" cy="46166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Arial" charset="0"/>
              </a:rPr>
              <a:t>sismica de reflexión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ior Tierra 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81000"/>
            <a:ext cx="8801100" cy="6076950"/>
          </a:xfrm>
          <a:prstGeom prst="rect">
            <a:avLst/>
          </a:prstGeom>
        </p:spPr>
      </p:pic>
      <p:sp>
        <p:nvSpPr>
          <p:cNvPr id="63497" name="Line 9"/>
          <p:cNvSpPr>
            <a:spLocks noChangeShapeType="1"/>
          </p:cNvSpPr>
          <p:nvPr/>
        </p:nvSpPr>
        <p:spPr bwMode="auto">
          <a:xfrm flipH="1">
            <a:off x="63500" y="1214438"/>
            <a:ext cx="492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>
              <a:latin typeface="Times New Roman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82700" y="3733800"/>
            <a:ext cx="1567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/>
              <a:t>(manto inferior)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4"/>
          <p:cNvSpPr txBox="1">
            <a:spLocks noChangeArrowheads="1"/>
          </p:cNvSpPr>
          <p:nvPr/>
        </p:nvSpPr>
        <p:spPr bwMode="auto">
          <a:xfrm>
            <a:off x="4356100" y="2349500"/>
            <a:ext cx="333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solidFill>
                  <a:srgbClr val="800000"/>
                </a:solidFill>
                <a:latin typeface="Arial" charset="0"/>
              </a:rPr>
              <a:t>.</a:t>
            </a:r>
            <a:endParaRPr lang="es-ES" sz="2000">
              <a:latin typeface="Arial" charset="0"/>
            </a:endParaRPr>
          </a:p>
        </p:txBody>
      </p:sp>
      <p:pic>
        <p:nvPicPr>
          <p:cNvPr id="51202" name="Picture 5" descr="prof mo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3575"/>
            <a:ext cx="717867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788988" y="80963"/>
            <a:ext cx="74469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>
                <a:latin typeface="Arial" charset="0"/>
              </a:rPr>
              <a:t>ESPESOR DE LA CORTEZA (profunidad del MOHO)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T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573088"/>
            <a:ext cx="89693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444625" y="0"/>
            <a:ext cx="541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Arial" charset="0"/>
              </a:rPr>
              <a:t>REFRACCION DE ONDAS SISMICAS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18067" y="4165600"/>
            <a:ext cx="1532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0">
                <a:solidFill>
                  <a:schemeClr val="bg1"/>
                </a:solidFill>
                <a:latin typeface="Times New Roman"/>
                <a:cs typeface="Times New Roman"/>
              </a:rPr>
              <a:t>discontinuidad G</a:t>
            </a:r>
            <a:r>
              <a:rPr lang="es-ES_tradnl" sz="1600" b="1" i="0">
                <a:solidFill>
                  <a:schemeClr val="bg1"/>
                </a:solidFill>
                <a:latin typeface="Times New Roman"/>
                <a:cs typeface="Times New Roman"/>
              </a:rPr>
              <a:t>utenberg</a:t>
            </a:r>
            <a:r>
              <a:rPr lang="es-ES_tradnl" sz="1600" i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algn="r"/>
            <a:r>
              <a:rPr lang="es-ES_tradnl" sz="1600" i="0">
                <a:solidFill>
                  <a:schemeClr val="bg1"/>
                </a:solidFill>
                <a:latin typeface="Times New Roman"/>
                <a:cs typeface="Times New Roman"/>
              </a:rPr>
              <a:t>2900km</a:t>
            </a:r>
            <a:endParaRPr lang="es-ES_tradnl" sz="1600" b="1" i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Conector recto de flecha 3"/>
          <p:cNvCxnSpPr/>
          <p:nvPr/>
        </p:nvCxnSpPr>
        <p:spPr bwMode="auto">
          <a:xfrm flipV="1">
            <a:off x="1684866" y="3894667"/>
            <a:ext cx="414867" cy="2878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CuadroTexto 5"/>
          <p:cNvSpPr txBox="1"/>
          <p:nvPr/>
        </p:nvSpPr>
        <p:spPr>
          <a:xfrm>
            <a:off x="2717806" y="6601025"/>
            <a:ext cx="154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latin typeface="Times New Roman"/>
                <a:cs typeface="Times New Roman"/>
              </a:rPr>
              <a:t>sombra s</a:t>
            </a:r>
            <a:r>
              <a:rPr lang="es-ES_tradnl" sz="1400">
                <a:latin typeface="Times New Roman"/>
                <a:cs typeface="Times New Roman"/>
              </a:rPr>
              <a:t>ísmica</a:t>
            </a:r>
            <a:endParaRPr lang="es-ES_tradnl"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9"/>
          <p:cNvSpPr txBox="1">
            <a:spLocks noChangeArrowheads="1"/>
          </p:cNvSpPr>
          <p:nvPr/>
        </p:nvSpPr>
        <p:spPr bwMode="auto">
          <a:xfrm>
            <a:off x="4356100" y="2349500"/>
            <a:ext cx="333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solidFill>
                  <a:srgbClr val="800000"/>
                </a:solidFill>
                <a:latin typeface="Arial" charset="0"/>
              </a:rPr>
              <a:t>.</a:t>
            </a:r>
            <a:endParaRPr lang="es-ES" sz="2000">
              <a:latin typeface="Arial" charset="0"/>
            </a:endParaRPr>
          </a:p>
        </p:txBody>
      </p:sp>
      <p:pic>
        <p:nvPicPr>
          <p:cNvPr id="67586" name="Picture 16" descr="global_heat_f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30175"/>
            <a:ext cx="8201025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57175" y="6286500"/>
            <a:ext cx="8148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Arial" charset="0"/>
              </a:rPr>
              <a:t>El </a:t>
            </a:r>
            <a:r>
              <a:rPr lang="en-US" sz="1600" dirty="0" err="1">
                <a:latin typeface="Arial" charset="0"/>
              </a:rPr>
              <a:t>flujo</a:t>
            </a:r>
            <a:r>
              <a:rPr lang="en-US" sz="1600" dirty="0">
                <a:latin typeface="Arial" charset="0"/>
              </a:rPr>
              <a:t> de </a:t>
            </a:r>
            <a:r>
              <a:rPr lang="en-US" sz="1600" dirty="0" err="1">
                <a:latin typeface="Arial" charset="0"/>
              </a:rPr>
              <a:t>calor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 smtClean="0">
                <a:latin typeface="Arial" charset="0"/>
              </a:rPr>
              <a:t>es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 smtClean="0">
                <a:latin typeface="Arial" charset="0"/>
              </a:rPr>
              <a:t>m</a:t>
            </a:r>
            <a:r>
              <a:rPr lang="en-US" altLang="ja-JP" sz="1600" dirty="0" err="1" smtClean="0">
                <a:latin typeface="Arial" charset="0"/>
              </a:rPr>
              <a:t>áximo</a:t>
            </a:r>
            <a:r>
              <a:rPr lang="en-US" altLang="ja-JP" sz="1600" dirty="0" smtClean="0">
                <a:latin typeface="Arial" charset="0"/>
              </a:rPr>
              <a:t> en </a:t>
            </a:r>
            <a:r>
              <a:rPr lang="en-US" altLang="ja-JP" sz="1600" dirty="0" err="1">
                <a:latin typeface="Arial" charset="0"/>
              </a:rPr>
              <a:t>las</a:t>
            </a:r>
            <a:r>
              <a:rPr lang="en-US" altLang="ja-JP" sz="1600" dirty="0">
                <a:latin typeface="Arial" charset="0"/>
              </a:rPr>
              <a:t> </a:t>
            </a:r>
            <a:r>
              <a:rPr lang="en-US" altLang="ja-JP" sz="1600" dirty="0" err="1">
                <a:latin typeface="Arial" charset="0"/>
              </a:rPr>
              <a:t>dorsales</a:t>
            </a:r>
            <a:r>
              <a:rPr lang="en-US" altLang="ja-JP" sz="1600" dirty="0">
                <a:latin typeface="Arial" charset="0"/>
              </a:rPr>
              <a:t> </a:t>
            </a:r>
            <a:r>
              <a:rPr lang="en-US" altLang="ja-JP" sz="1600" dirty="0" err="1">
                <a:latin typeface="Arial" charset="0"/>
              </a:rPr>
              <a:t>oceánicas</a:t>
            </a:r>
            <a:r>
              <a:rPr lang="en-US" altLang="ja-JP" sz="1600" dirty="0">
                <a:latin typeface="Arial" charset="0"/>
              </a:rPr>
              <a:t> (&gt;85mW</a:t>
            </a:r>
            <a:r>
              <a:rPr lang="en-US" altLang="ja-JP" sz="1600" dirty="0" smtClean="0">
                <a:latin typeface="Arial" charset="0"/>
              </a:rPr>
              <a:t>) y mucho </a:t>
            </a:r>
            <a:r>
              <a:rPr lang="en-US" altLang="ja-JP" sz="1600" dirty="0" err="1" smtClean="0">
                <a:latin typeface="Arial" charset="0"/>
              </a:rPr>
              <a:t>menor</a:t>
            </a:r>
            <a:r>
              <a:rPr lang="en-US" altLang="ja-JP" sz="1600" dirty="0" smtClean="0">
                <a:latin typeface="Arial" charset="0"/>
              </a:rPr>
              <a:t> en </a:t>
            </a:r>
            <a:r>
              <a:rPr lang="en-US" altLang="ja-JP" sz="1600" dirty="0">
                <a:latin typeface="Arial" charset="0"/>
              </a:rPr>
              <a:t>el interior de los </a:t>
            </a:r>
            <a:r>
              <a:rPr lang="en-US" altLang="ja-JP" sz="1600" dirty="0" err="1">
                <a:latin typeface="Arial" charset="0"/>
              </a:rPr>
              <a:t>continentes. Flujo medio ~ 60 mW m</a:t>
            </a:r>
            <a:r>
              <a:rPr lang="en-US" altLang="ja-JP" sz="1600" baseline="30000" dirty="0" err="1">
                <a:latin typeface="Arial" charset="0"/>
              </a:rPr>
              <a:t>-2</a:t>
            </a:r>
            <a:endParaRPr lang="en-US" sz="1600" baseline="30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cto 34"/>
          <p:cNvCxnSpPr/>
          <p:nvPr/>
        </p:nvCxnSpPr>
        <p:spPr>
          <a:xfrm>
            <a:off x="1904375" y="1665332"/>
            <a:ext cx="0" cy="3183989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5925288" y="1112366"/>
            <a:ext cx="173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latin typeface="Times New Roman"/>
              </a:rPr>
              <a:t>T (°C)</a:t>
            </a:r>
            <a:endParaRPr lang="es-ES_tradnl" dirty="0">
              <a:latin typeface="Times New Roman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1398229" y="4932142"/>
            <a:ext cx="165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latin typeface="Times New Roman"/>
              </a:rPr>
              <a:t>profundidad</a:t>
            </a:r>
            <a:endParaRPr lang="es-ES_tradnl" dirty="0">
              <a:latin typeface="Times New Roman"/>
            </a:endParaRPr>
          </a:p>
        </p:txBody>
      </p:sp>
      <p:cxnSp>
        <p:nvCxnSpPr>
          <p:cNvPr id="38" name="Conector recto 37"/>
          <p:cNvCxnSpPr/>
          <p:nvPr/>
        </p:nvCxnSpPr>
        <p:spPr>
          <a:xfrm flipV="1">
            <a:off x="3606865" y="1508893"/>
            <a:ext cx="0" cy="165641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V="1">
            <a:off x="5189728" y="1508893"/>
            <a:ext cx="0" cy="165641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3201951" y="1148764"/>
            <a:ext cx="97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latin typeface="Times New Roman"/>
              </a:rPr>
              <a:t>1000</a:t>
            </a:r>
            <a:endParaRPr lang="es-ES_tradnl" dirty="0">
              <a:latin typeface="Times New Roman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4794014" y="1148765"/>
            <a:ext cx="92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latin typeface="Times New Roman"/>
              </a:rPr>
              <a:t>2000</a:t>
            </a:r>
            <a:endParaRPr lang="es-ES_tradnl" dirty="0">
              <a:latin typeface="Times New Roman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993310" y="2032808"/>
            <a:ext cx="97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latin typeface="Times New Roman"/>
              </a:rPr>
              <a:t>100 km</a:t>
            </a:r>
            <a:endParaRPr lang="es-ES_tradnl" dirty="0">
              <a:latin typeface="Times New Roman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993310" y="2622995"/>
            <a:ext cx="97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latin typeface="Times New Roman"/>
              </a:rPr>
              <a:t>2</a:t>
            </a:r>
            <a:r>
              <a:rPr lang="es-ES_tradnl" dirty="0" smtClean="0">
                <a:latin typeface="Times New Roman"/>
              </a:rPr>
              <a:t>00 km</a:t>
            </a:r>
            <a:endParaRPr lang="es-ES_tradnl" dirty="0">
              <a:latin typeface="Times New Roman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993310" y="3230341"/>
            <a:ext cx="97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latin typeface="Times New Roman"/>
              </a:rPr>
              <a:t>3</a:t>
            </a:r>
            <a:r>
              <a:rPr lang="es-ES_tradnl" dirty="0" smtClean="0">
                <a:latin typeface="Times New Roman"/>
              </a:rPr>
              <a:t>00 km</a:t>
            </a:r>
            <a:endParaRPr lang="es-ES_tradnl" dirty="0">
              <a:latin typeface="Times New Roman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993310" y="3800886"/>
            <a:ext cx="97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latin typeface="Times New Roman"/>
              </a:rPr>
              <a:t>4</a:t>
            </a:r>
            <a:r>
              <a:rPr lang="es-ES_tradnl" dirty="0" smtClean="0">
                <a:latin typeface="Times New Roman"/>
              </a:rPr>
              <a:t>00 km</a:t>
            </a:r>
            <a:endParaRPr lang="es-ES_tradnl" dirty="0">
              <a:latin typeface="Times New Roman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993310" y="4397793"/>
            <a:ext cx="97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latin typeface="Times New Roman"/>
              </a:rPr>
              <a:t>5</a:t>
            </a:r>
            <a:r>
              <a:rPr lang="es-ES_tradnl" dirty="0" smtClean="0">
                <a:latin typeface="Times New Roman"/>
              </a:rPr>
              <a:t>00 km</a:t>
            </a:r>
            <a:endParaRPr lang="es-ES_tradnl" dirty="0">
              <a:latin typeface="Times New Roman"/>
            </a:endParaRPr>
          </a:p>
        </p:txBody>
      </p:sp>
      <p:cxnSp>
        <p:nvCxnSpPr>
          <p:cNvPr id="47" name="Conector recto 46"/>
          <p:cNvCxnSpPr/>
          <p:nvPr/>
        </p:nvCxnSpPr>
        <p:spPr>
          <a:xfrm>
            <a:off x="3606865" y="5401458"/>
            <a:ext cx="570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4200440" y="5192357"/>
            <a:ext cx="457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400" dirty="0" smtClean="0">
                <a:latin typeface="Times New Roman"/>
              </a:rPr>
              <a:t>gradiente geotérmico (°C / km)</a:t>
            </a:r>
            <a:endParaRPr lang="es-ES_tradnl" sz="1400" dirty="0">
              <a:latin typeface="Times New Roman"/>
            </a:endParaRPr>
          </a:p>
        </p:txBody>
      </p:sp>
      <p:cxnSp>
        <p:nvCxnSpPr>
          <p:cNvPr id="49" name="Conector recto 48"/>
          <p:cNvCxnSpPr/>
          <p:nvPr/>
        </p:nvCxnSpPr>
        <p:spPr>
          <a:xfrm>
            <a:off x="3629872" y="5602677"/>
            <a:ext cx="57056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/>
          <p:cNvSpPr txBox="1"/>
          <p:nvPr/>
        </p:nvSpPr>
        <p:spPr>
          <a:xfrm>
            <a:off x="4200440" y="5401458"/>
            <a:ext cx="27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400" dirty="0" smtClean="0">
                <a:latin typeface="Times New Roman"/>
              </a:rPr>
              <a:t>inicio de la fusión parcial de peridotita</a:t>
            </a:r>
            <a:endParaRPr lang="es-ES_tradnl" sz="1400" dirty="0">
              <a:latin typeface="Times New Roman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6202021" y="2622995"/>
            <a:ext cx="194866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err="1" smtClean="0">
                <a:latin typeface="Times New Roman"/>
              </a:rPr>
              <a:t>Low</a:t>
            </a:r>
            <a:r>
              <a:rPr lang="es-ES_tradnl" dirty="0" smtClean="0">
                <a:latin typeface="Times New Roman"/>
              </a:rPr>
              <a:t> </a:t>
            </a:r>
            <a:r>
              <a:rPr lang="es-ES_tradnl" dirty="0" err="1" smtClean="0">
                <a:latin typeface="Times New Roman"/>
              </a:rPr>
              <a:t>Velocity</a:t>
            </a:r>
            <a:r>
              <a:rPr lang="es-ES_tradnl" dirty="0" smtClean="0">
                <a:latin typeface="Times New Roman"/>
              </a:rPr>
              <a:t> </a:t>
            </a:r>
            <a:r>
              <a:rPr lang="es-ES_tradnl" dirty="0" err="1" smtClean="0">
                <a:latin typeface="Times New Roman"/>
              </a:rPr>
              <a:t>Zone</a:t>
            </a:r>
            <a:endParaRPr lang="es-ES_tradnl" dirty="0" smtClean="0">
              <a:latin typeface="Times New Roman"/>
            </a:endParaRPr>
          </a:p>
          <a:p>
            <a:r>
              <a:rPr lang="es-ES_tradnl" sz="1400" dirty="0">
                <a:latin typeface="Times New Roman"/>
              </a:rPr>
              <a:t>(</a:t>
            </a:r>
            <a:r>
              <a:rPr lang="es-ES_tradnl" sz="1400" dirty="0" smtClean="0">
                <a:latin typeface="Times New Roman"/>
              </a:rPr>
              <a:t>1% liquido 99% sólido)</a:t>
            </a:r>
            <a:endParaRPr lang="es-ES_tradnl" sz="1400" dirty="0">
              <a:latin typeface="Times New Roman"/>
            </a:endParaRPr>
          </a:p>
        </p:txBody>
      </p:sp>
      <p:sp>
        <p:nvSpPr>
          <p:cNvPr id="52" name="Forma libre 51"/>
          <p:cNvSpPr/>
          <p:nvPr/>
        </p:nvSpPr>
        <p:spPr>
          <a:xfrm>
            <a:off x="3413613" y="1665332"/>
            <a:ext cx="2668773" cy="3174787"/>
          </a:xfrm>
          <a:custGeom>
            <a:avLst/>
            <a:gdLst>
              <a:gd name="connsiteX0" fmla="*/ 0 w 2668773"/>
              <a:gd name="connsiteY0" fmla="*/ 0 h 3174787"/>
              <a:gd name="connsiteX1" fmla="*/ 1315981 w 2668773"/>
              <a:gd name="connsiteY1" fmla="*/ 3174787 h 3174787"/>
              <a:gd name="connsiteX2" fmla="*/ 2668773 w 2668773"/>
              <a:gd name="connsiteY2" fmla="*/ 3174787 h 3174787"/>
              <a:gd name="connsiteX3" fmla="*/ 2668773 w 2668773"/>
              <a:gd name="connsiteY3" fmla="*/ 9202 h 3174787"/>
              <a:gd name="connsiteX4" fmla="*/ 0 w 2668773"/>
              <a:gd name="connsiteY4" fmla="*/ 0 h 317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8773" h="3174787">
                <a:moveTo>
                  <a:pt x="0" y="0"/>
                </a:moveTo>
                <a:lnTo>
                  <a:pt x="1315981" y="3174787"/>
                </a:lnTo>
                <a:lnTo>
                  <a:pt x="2668773" y="3174787"/>
                </a:lnTo>
                <a:lnTo>
                  <a:pt x="2668773" y="920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78000">
                <a:srgbClr val="FFFFFF"/>
              </a:gs>
            </a:gsLst>
            <a:lin ang="9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>
              <a:latin typeface="Times New Roman"/>
            </a:endParaRPr>
          </a:p>
        </p:txBody>
      </p:sp>
      <p:cxnSp>
        <p:nvCxnSpPr>
          <p:cNvPr id="53" name="Conector recto 52"/>
          <p:cNvCxnSpPr/>
          <p:nvPr/>
        </p:nvCxnSpPr>
        <p:spPr>
          <a:xfrm>
            <a:off x="3413613" y="1666573"/>
            <a:ext cx="1315981" cy="31827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orma libre 53"/>
          <p:cNvSpPr/>
          <p:nvPr/>
        </p:nvSpPr>
        <p:spPr>
          <a:xfrm>
            <a:off x="1904375" y="1674534"/>
            <a:ext cx="2549139" cy="3257608"/>
          </a:xfrm>
          <a:custGeom>
            <a:avLst/>
            <a:gdLst>
              <a:gd name="connsiteX0" fmla="*/ 0 w 2549139"/>
              <a:gd name="connsiteY0" fmla="*/ 0 h 3257608"/>
              <a:gd name="connsiteX1" fmla="*/ 1408008 w 2549139"/>
              <a:gd name="connsiteY1" fmla="*/ 607351 h 3257608"/>
              <a:gd name="connsiteX2" fmla="*/ 2052195 w 2549139"/>
              <a:gd name="connsiteY2" fmla="*/ 1122678 h 3257608"/>
              <a:gd name="connsiteX3" fmla="*/ 2300667 w 2549139"/>
              <a:gd name="connsiteY3" fmla="*/ 2024502 h 3257608"/>
              <a:gd name="connsiteX4" fmla="*/ 2549139 w 2549139"/>
              <a:gd name="connsiteY4" fmla="*/ 3257608 h 325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139" h="3257608">
                <a:moveTo>
                  <a:pt x="0" y="0"/>
                </a:moveTo>
                <a:cubicBezTo>
                  <a:pt x="532988" y="210119"/>
                  <a:pt x="1065976" y="420238"/>
                  <a:pt x="1408008" y="607351"/>
                </a:cubicBezTo>
                <a:cubicBezTo>
                  <a:pt x="1750040" y="794464"/>
                  <a:pt x="1903419" y="886486"/>
                  <a:pt x="2052195" y="1122678"/>
                </a:cubicBezTo>
                <a:cubicBezTo>
                  <a:pt x="2200972" y="1358870"/>
                  <a:pt x="2217843" y="1668680"/>
                  <a:pt x="2300667" y="2024502"/>
                </a:cubicBezTo>
                <a:cubicBezTo>
                  <a:pt x="2383491" y="2380324"/>
                  <a:pt x="2549139" y="3257608"/>
                  <a:pt x="2549139" y="325760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>
              <a:latin typeface="Times New Roman"/>
            </a:endParaRPr>
          </a:p>
        </p:txBody>
      </p:sp>
      <p:cxnSp>
        <p:nvCxnSpPr>
          <p:cNvPr id="55" name="Conector recto 54"/>
          <p:cNvCxnSpPr/>
          <p:nvPr/>
        </p:nvCxnSpPr>
        <p:spPr>
          <a:xfrm>
            <a:off x="1904375" y="2576985"/>
            <a:ext cx="6460692" cy="0"/>
          </a:xfrm>
          <a:prstGeom prst="lin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1904375" y="3305214"/>
            <a:ext cx="4849806" cy="0"/>
          </a:xfrm>
          <a:prstGeom prst="lin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7" name="Conector recto 56"/>
          <p:cNvCxnSpPr/>
          <p:nvPr/>
        </p:nvCxnSpPr>
        <p:spPr>
          <a:xfrm>
            <a:off x="1784736" y="2254282"/>
            <a:ext cx="4297646" cy="0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>
            <a:off x="1784736" y="3415011"/>
            <a:ext cx="4297646" cy="0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>
            <a:off x="1784736" y="3985552"/>
            <a:ext cx="4297646" cy="0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>
            <a:off x="1784736" y="2834026"/>
            <a:ext cx="4297646" cy="0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>
            <a:off x="1784736" y="4582459"/>
            <a:ext cx="4297646" cy="0"/>
          </a:xfrm>
          <a:prstGeom prst="line">
            <a:avLst/>
          </a:prstGeom>
          <a:ln w="63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>
            <a:off x="1904375" y="1665332"/>
            <a:ext cx="4509307" cy="0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1904375" y="1954685"/>
            <a:ext cx="4849806" cy="0"/>
          </a:xfrm>
          <a:prstGeom prst="lin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5" name="CuadroTexto 64"/>
          <p:cNvSpPr txBox="1"/>
          <p:nvPr/>
        </p:nvSpPr>
        <p:spPr>
          <a:xfrm>
            <a:off x="6760821" y="1695894"/>
            <a:ext cx="8464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latin typeface="Times New Roman"/>
              </a:rPr>
              <a:t>moho</a:t>
            </a:r>
            <a:endParaRPr lang="es-ES_tradnl" sz="1400" dirty="0">
              <a:latin typeface="Times New Roman"/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6242050" y="2628900"/>
            <a:ext cx="0" cy="641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3" name="Conector recto de flecha 32"/>
          <p:cNvCxnSpPr/>
          <p:nvPr/>
        </p:nvCxnSpPr>
        <p:spPr bwMode="auto">
          <a:xfrm>
            <a:off x="5395383" y="1714500"/>
            <a:ext cx="6350" cy="859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Conector recto de flecha 62"/>
          <p:cNvCxnSpPr/>
          <p:nvPr/>
        </p:nvCxnSpPr>
        <p:spPr bwMode="auto">
          <a:xfrm>
            <a:off x="8257116" y="2645833"/>
            <a:ext cx="0" cy="2230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</p:spPr>
      </p:cxnSp>
      <p:sp>
        <p:nvSpPr>
          <p:cNvPr id="66" name="CuadroTexto 65"/>
          <p:cNvSpPr txBox="1"/>
          <p:nvPr/>
        </p:nvSpPr>
        <p:spPr>
          <a:xfrm>
            <a:off x="4089407" y="193886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>
                <a:latin typeface="Times New Roman"/>
              </a:rPr>
              <a:t>LITOSFERA</a:t>
            </a:r>
            <a:endParaRPr lang="es-ES_tradnl" sz="1400" dirty="0">
              <a:latin typeface="Times New Roman"/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6502400" y="3657600"/>
            <a:ext cx="17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latin typeface="Times New Roman"/>
              </a:rPr>
              <a:t>ASTENOS</a:t>
            </a:r>
            <a:r>
              <a:rPr lang="es-ES_tradnl" dirty="0" smtClean="0">
                <a:latin typeface="Times New Roman"/>
              </a:rPr>
              <a:t>FERA</a:t>
            </a:r>
            <a:endParaRPr lang="es-ES_tradnl" sz="1400" dirty="0">
              <a:latin typeface="Times New Roman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319871" y="1591731"/>
            <a:ext cx="91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marL="0" defTabSz="457200" eaLnBrk="1" latinLnBrk="0" hangingPunct="1">
              <a:defRPr sz="1800">
                <a:latin typeface="Times New Roman"/>
                <a:ea typeface="+mn-ea"/>
                <a:cs typeface="+mn-cs"/>
              </a:defRPr>
            </a:lvl1pPr>
            <a:lvl2pPr defTabSz="457200" eaLnBrk="1" latinLnBrk="0" hangingPunct="1">
              <a:defRPr sz="1800">
                <a:latin typeface="+mn-lt"/>
                <a:ea typeface="+mn-ea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ea typeface="+mn-ea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ea typeface="+mn-ea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ea typeface="+mn-ea"/>
                <a:cs typeface="+mn-cs"/>
              </a:defRPr>
            </a:lvl5pPr>
            <a:lvl6pPr>
              <a:defRPr sz="1800">
                <a:latin typeface="+mn-lt"/>
                <a:ea typeface="+mn-ea"/>
                <a:cs typeface="+mn-cs"/>
              </a:defRPr>
            </a:lvl6pPr>
            <a:lvl7pPr>
              <a:defRPr sz="1800">
                <a:latin typeface="+mn-lt"/>
                <a:ea typeface="+mn-ea"/>
                <a:cs typeface="+mn-cs"/>
              </a:defRPr>
            </a:lvl7pPr>
            <a:lvl8pPr>
              <a:defRPr sz="1800">
                <a:latin typeface="+mn-lt"/>
                <a:ea typeface="+mn-ea"/>
                <a:cs typeface="+mn-cs"/>
              </a:defRPr>
            </a:lvl8pPr>
            <a:lvl9pPr>
              <a:defRPr sz="1800"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>
                <a:solidFill>
                  <a:srgbClr val="FF0000"/>
                </a:solidFill>
              </a:rPr>
              <a:t>30°/km</a:t>
            </a:r>
          </a:p>
        </p:txBody>
      </p:sp>
      <p:sp>
        <p:nvSpPr>
          <p:cNvPr id="68" name="CuadroTexto 67"/>
          <p:cNvSpPr txBox="1"/>
          <p:nvPr/>
        </p:nvSpPr>
        <p:spPr>
          <a:xfrm>
            <a:off x="3699931" y="4275667"/>
            <a:ext cx="91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marL="0" defTabSz="457200" eaLnBrk="1" latinLnBrk="0" hangingPunct="1">
              <a:defRPr sz="1800">
                <a:latin typeface="Times New Roman"/>
                <a:ea typeface="+mn-ea"/>
                <a:cs typeface="+mn-cs"/>
              </a:defRPr>
            </a:lvl1pPr>
            <a:lvl2pPr defTabSz="457200" eaLnBrk="1" latinLnBrk="0" hangingPunct="1">
              <a:defRPr sz="1800">
                <a:latin typeface="+mn-lt"/>
                <a:ea typeface="+mn-ea"/>
                <a:cs typeface="+mn-cs"/>
              </a:defRPr>
            </a:lvl2pPr>
            <a:lvl3pPr defTabSz="457200" eaLnBrk="1" latinLnBrk="0" hangingPunct="1">
              <a:defRPr sz="1800">
                <a:latin typeface="+mn-lt"/>
                <a:ea typeface="+mn-ea"/>
                <a:cs typeface="+mn-cs"/>
              </a:defRPr>
            </a:lvl3pPr>
            <a:lvl4pPr defTabSz="457200" eaLnBrk="1" latinLnBrk="0" hangingPunct="1">
              <a:defRPr sz="1800">
                <a:latin typeface="+mn-lt"/>
                <a:ea typeface="+mn-ea"/>
                <a:cs typeface="+mn-cs"/>
              </a:defRPr>
            </a:lvl4pPr>
            <a:lvl5pPr defTabSz="457200" eaLnBrk="1" latinLnBrk="0" hangingPunct="1">
              <a:defRPr sz="1800">
                <a:latin typeface="+mn-lt"/>
                <a:ea typeface="+mn-ea"/>
                <a:cs typeface="+mn-cs"/>
              </a:defRPr>
            </a:lvl5pPr>
            <a:lvl6pPr>
              <a:defRPr sz="1800">
                <a:latin typeface="+mn-lt"/>
                <a:ea typeface="+mn-ea"/>
                <a:cs typeface="+mn-cs"/>
              </a:defRPr>
            </a:lvl6pPr>
            <a:lvl7pPr>
              <a:defRPr sz="1800">
                <a:latin typeface="+mn-lt"/>
                <a:ea typeface="+mn-ea"/>
                <a:cs typeface="+mn-cs"/>
              </a:defRPr>
            </a:lvl7pPr>
            <a:lvl8pPr>
              <a:defRPr sz="1800">
                <a:latin typeface="+mn-lt"/>
                <a:ea typeface="+mn-ea"/>
                <a:cs typeface="+mn-cs"/>
              </a:defRPr>
            </a:lvl8pPr>
            <a:lvl9pPr>
              <a:defRPr sz="1800"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>
                <a:solidFill>
                  <a:srgbClr val="FF0000"/>
                </a:solidFill>
              </a:rPr>
              <a:t>2°/km</a:t>
            </a:r>
          </a:p>
        </p:txBody>
      </p:sp>
    </p:spTree>
    <p:extLst>
      <p:ext uri="{BB962C8B-B14F-4D97-AF65-F5344CB8AC3E}">
        <p14:creationId xmlns:p14="http://schemas.microsoft.com/office/powerpoint/2010/main" val="406776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ntle convection 3D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481" y="2197100"/>
            <a:ext cx="5791169" cy="4660900"/>
          </a:xfrm>
          <a:prstGeom prst="rect">
            <a:avLst/>
          </a:prstGeom>
        </p:spPr>
      </p:pic>
      <p:pic>
        <p:nvPicPr>
          <p:cNvPr id="6963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9606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486400" y="2235200"/>
            <a:ext cx="3289300" cy="558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_tradnl" sz="1000" dirty="0" smtClean="0">
                <a:solidFill>
                  <a:schemeClr val="bg1"/>
                </a:solidFill>
                <a:latin typeface="Verdana"/>
                <a:cs typeface="Verdana"/>
              </a:rPr>
              <a:t>Simulación numérica de Peter Bunge, Los </a:t>
            </a:r>
            <a:r>
              <a:rPr lang="es-ES_tradnl" sz="1000" dirty="0" err="1" smtClean="0">
                <a:solidFill>
                  <a:schemeClr val="bg1"/>
                </a:solidFill>
                <a:latin typeface="Verdana"/>
                <a:cs typeface="Verdana"/>
              </a:rPr>
              <a:t>Alamos</a:t>
            </a:r>
            <a:r>
              <a:rPr lang="es-ES_tradnl" sz="10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s-ES_tradnl" sz="1000" dirty="0" err="1" smtClean="0">
                <a:solidFill>
                  <a:schemeClr val="bg1"/>
                </a:solidFill>
                <a:latin typeface="Verdana"/>
                <a:cs typeface="Verdana"/>
              </a:rPr>
              <a:t>National</a:t>
            </a:r>
            <a:r>
              <a:rPr lang="es-ES_tradnl" sz="10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s-ES_tradnl" sz="1000" dirty="0" err="1" smtClean="0">
                <a:solidFill>
                  <a:schemeClr val="bg1"/>
                </a:solidFill>
                <a:latin typeface="Verdana"/>
                <a:cs typeface="Verdana"/>
              </a:rPr>
              <a:t>Laboratory</a:t>
            </a:r>
          </a:p>
          <a:p>
            <a:endParaRPr lang="es-ES_tradnl" sz="1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991100" y="152400"/>
            <a:ext cx="3860800" cy="1200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FFFF"/>
                </a:solidFill>
                <a:latin typeface="Chalkboard"/>
                <a:cs typeface="Chalkboard"/>
              </a:rPr>
              <a:t>simulación por ordenador de la convección en el manto</a:t>
            </a:r>
            <a:endParaRPr lang="es-ES_tradnl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723900"/>
            <a:ext cx="5689600" cy="5397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41500" y="88900"/>
            <a:ext cx="5206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Times New Roman"/>
              </a:rPr>
              <a:t>TOMOGRAFIA SISMICA DEL MANTO</a:t>
            </a:r>
          </a:p>
        </p:txBody>
      </p:sp>
    </p:spTree>
    <p:extLst>
      <p:ext uri="{BB962C8B-B14F-4D97-AF65-F5344CB8AC3E}">
        <p14:creationId xmlns:p14="http://schemas.microsoft.com/office/powerpoint/2010/main" val="21667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028" descr="p4350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71450"/>
            <a:ext cx="7953375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1030"/>
          <p:cNvSpPr txBox="1">
            <a:spLocks noChangeArrowheads="1"/>
          </p:cNvSpPr>
          <p:nvPr/>
        </p:nvSpPr>
        <p:spPr bwMode="auto">
          <a:xfrm>
            <a:off x="2236788" y="290513"/>
            <a:ext cx="21390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 smtClean="0">
                <a:solidFill>
                  <a:srgbClr val="FFFFFF"/>
                </a:solidFill>
                <a:latin typeface="Chalkboard"/>
                <a:cs typeface="Chalkboard"/>
              </a:rPr>
              <a:t>TERREMOTOS</a:t>
            </a:r>
            <a:endParaRPr lang="en-US" i="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36838"/>
            <a:ext cx="2227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9525"/>
            <a:ext cx="7216775" cy="6838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406525" y="263525"/>
            <a:ext cx="394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 smtClean="0">
                <a:latin typeface="Arial" charset="0"/>
              </a:rPr>
              <a:t>CAMPO GEOMAGNETICO</a:t>
            </a:r>
            <a:endParaRPr lang="en-US" i="0" dirty="0">
              <a:latin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4178300"/>
            <a:ext cx="5080000" cy="2679700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5969000" y="-38100"/>
            <a:ext cx="3505200" cy="156966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_tradnl" dirty="0" smtClean="0">
                <a:latin typeface="Times New Roman"/>
                <a:cs typeface="Times New Roman"/>
              </a:rPr>
              <a:t>protege la atmosfera</a:t>
            </a:r>
          </a:p>
          <a:p>
            <a:pPr marL="342900" indent="-342900">
              <a:buFont typeface="Arial"/>
              <a:buChar char="•"/>
            </a:pPr>
            <a:r>
              <a:rPr lang="es-ES_tradnl" dirty="0" smtClean="0">
                <a:latin typeface="Times New Roman"/>
                <a:cs typeface="Times New Roman"/>
              </a:rPr>
              <a:t>protege </a:t>
            </a:r>
            <a:r>
              <a:rPr lang="es-ES_tradnl" dirty="0" err="1" smtClean="0">
                <a:latin typeface="Times New Roman"/>
                <a:cs typeface="Times New Roman"/>
              </a:rPr>
              <a:t>celulas</a:t>
            </a:r>
            <a:r>
              <a:rPr lang="es-ES_tradnl" dirty="0" smtClean="0">
                <a:latin typeface="Times New Roman"/>
                <a:cs typeface="Times New Roman"/>
              </a:rPr>
              <a:t> vivas contra radiación de partículas energéticas</a:t>
            </a:r>
            <a:endParaRPr lang="es-ES_tradnl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Willamette_Meteor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788150" y="2184400"/>
            <a:ext cx="21526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Arial" charset="0"/>
              </a:rPr>
              <a:t>meteorito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de Willamette, Oregon</a:t>
            </a:r>
          </a:p>
          <a:p>
            <a:pPr>
              <a:defRPr/>
            </a:pPr>
            <a:endParaRPr lang="en-US" sz="1600" dirty="0">
              <a:latin typeface="Arial" charset="0"/>
            </a:endParaRPr>
          </a:p>
          <a:p>
            <a:pPr>
              <a:defRPr/>
            </a:pPr>
            <a:r>
              <a:rPr lang="en-US" sz="1600" dirty="0">
                <a:latin typeface="Arial" charset="0"/>
              </a:rPr>
              <a:t>91%Fe, 8%Ni</a:t>
            </a:r>
          </a:p>
          <a:p>
            <a:pPr>
              <a:defRPr/>
            </a:pPr>
            <a:endParaRPr lang="en-US" sz="1600" dirty="0">
              <a:latin typeface="Arial" charset="0"/>
            </a:endParaRPr>
          </a:p>
          <a:p>
            <a:pPr>
              <a:defRPr/>
            </a:pPr>
            <a:r>
              <a:rPr lang="en-US" sz="1600" dirty="0">
                <a:latin typeface="Arial" charset="0"/>
              </a:rPr>
              <a:t>14 </a:t>
            </a:r>
            <a:r>
              <a:rPr lang="en-US" sz="1600" dirty="0" err="1">
                <a:latin typeface="Arial" charset="0"/>
              </a:rPr>
              <a:t>toneladas</a:t>
            </a:r>
            <a:endParaRPr lang="en-US" sz="1600" dirty="0">
              <a:latin typeface="Arial" charset="0"/>
            </a:endParaRPr>
          </a:p>
          <a:p>
            <a:pPr>
              <a:defRPr/>
            </a:pPr>
            <a:endParaRPr lang="en-US" sz="1600" dirty="0">
              <a:latin typeface="Arial" charset="0"/>
            </a:endParaRPr>
          </a:p>
          <a:p>
            <a:pPr>
              <a:defRPr/>
            </a:pPr>
            <a:r>
              <a:rPr lang="en-US" sz="1600" dirty="0" err="1">
                <a:latin typeface="Arial" charset="0"/>
              </a:rPr>
              <a:t>tiene</a:t>
            </a:r>
            <a:r>
              <a:rPr lang="en-US" sz="1600" dirty="0">
                <a:latin typeface="Arial" charset="0"/>
              </a:rPr>
              <a:t> la </a:t>
            </a:r>
            <a:r>
              <a:rPr lang="en-US" sz="1600" dirty="0" err="1">
                <a:latin typeface="Arial" charset="0"/>
              </a:rPr>
              <a:t>misma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composición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que</a:t>
            </a:r>
            <a:r>
              <a:rPr lang="en-US" sz="1600" dirty="0">
                <a:latin typeface="Arial" charset="0"/>
              </a:rPr>
              <a:t> el </a:t>
            </a:r>
            <a:r>
              <a:rPr lang="en-US" sz="1600" dirty="0" err="1">
                <a:latin typeface="Arial" charset="0"/>
              </a:rPr>
              <a:t>núcleo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terrestre</a:t>
            </a:r>
            <a:endParaRPr lang="en-US" sz="1600" dirty="0">
              <a:latin typeface="Arial" charset="0"/>
            </a:endParaRPr>
          </a:p>
          <a:p>
            <a:pPr>
              <a:defRPr/>
            </a:pPr>
            <a:endParaRPr lang="en-US" sz="1600" dirty="0">
              <a:latin typeface="Arial" charset="0"/>
            </a:endParaRPr>
          </a:p>
          <a:p>
            <a:pPr>
              <a:defRPr/>
            </a:pPr>
            <a:endParaRPr lang="en-US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TL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-236538"/>
            <a:ext cx="6661150" cy="71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715250" y="2184400"/>
            <a:ext cx="21526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latin typeface="Arial" charset="0"/>
              </a:rPr>
              <a:t>inclinación 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magnética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2" name="Group 14"/>
          <p:cNvGrpSpPr>
            <a:grpSpLocks/>
          </p:cNvGrpSpPr>
          <p:nvPr/>
        </p:nvGrpSpPr>
        <p:grpSpPr bwMode="auto">
          <a:xfrm>
            <a:off x="323850" y="1833033"/>
            <a:ext cx="5489575" cy="4114800"/>
            <a:chOff x="408" y="1136"/>
            <a:chExt cx="3458" cy="2592"/>
          </a:xfrm>
        </p:grpSpPr>
        <p:pic>
          <p:nvPicPr>
            <p:cNvPr id="6349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1152"/>
              <a:ext cx="3456" cy="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5" name="Rectangle 16"/>
            <p:cNvSpPr>
              <a:spLocks noChangeArrowheads="1"/>
            </p:cNvSpPr>
            <p:nvPr/>
          </p:nvSpPr>
          <p:spPr bwMode="auto">
            <a:xfrm>
              <a:off x="408" y="1136"/>
              <a:ext cx="3449" cy="25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800" i="0">
                <a:latin typeface="Arial" charset="0"/>
              </a:endParaRPr>
            </a:p>
          </p:txBody>
        </p:sp>
      </p:grpSp>
      <p:sp>
        <p:nvSpPr>
          <p:cNvPr id="63489" name="Text Box 9"/>
          <p:cNvSpPr txBox="1">
            <a:spLocks noChangeArrowheads="1"/>
          </p:cNvSpPr>
          <p:nvPr/>
        </p:nvSpPr>
        <p:spPr bwMode="auto">
          <a:xfrm>
            <a:off x="4356100" y="3345921"/>
            <a:ext cx="333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>
                <a:solidFill>
                  <a:srgbClr val="800000"/>
                </a:solidFill>
                <a:latin typeface="Arial" charset="0"/>
              </a:rPr>
              <a:t>.</a:t>
            </a:r>
            <a:endParaRPr lang="es-ES" sz="2000">
              <a:latin typeface="Arial" charset="0"/>
            </a:endParaRPr>
          </a:p>
        </p:txBody>
      </p:sp>
      <p:pic>
        <p:nvPicPr>
          <p:cNvPr id="6349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820333"/>
            <a:ext cx="22447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045201" y="5919258"/>
            <a:ext cx="281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>
                <a:latin typeface="Arial" charset="0"/>
              </a:rPr>
              <a:t>trayectoria</a:t>
            </a:r>
            <a:r>
              <a:rPr lang="en-US" sz="1400" dirty="0" smtClean="0">
                <a:latin typeface="Arial" charset="0"/>
              </a:rPr>
              <a:t> del polo </a:t>
            </a:r>
            <a:r>
              <a:rPr lang="en-US" sz="1400" dirty="0" err="1" smtClean="0">
                <a:latin typeface="Arial" charset="0"/>
              </a:rPr>
              <a:t>norte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magetico</a:t>
            </a:r>
            <a:r>
              <a:rPr lang="en-US" sz="1400" dirty="0">
                <a:latin typeface="Arial" charset="0"/>
              </a:rPr>
              <a:t> entre 1831 y </a:t>
            </a:r>
            <a:r>
              <a:rPr lang="en-US" sz="1400" dirty="0" smtClean="0">
                <a:latin typeface="Arial" charset="0"/>
              </a:rPr>
              <a:t>1999</a:t>
            </a:r>
            <a:endParaRPr lang="en-US" sz="1400" dirty="0"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82158" y="212725"/>
            <a:ext cx="6975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2000" b="1" i="0" dirty="0" smtClean="0">
                <a:solidFill>
                  <a:srgbClr val="FF0000"/>
                </a:solidFill>
                <a:latin typeface="Arial" charset="0"/>
              </a:rPr>
              <a:t>Variación Secular </a:t>
            </a:r>
          </a:p>
          <a:p>
            <a:pPr eaLnBrk="1" hangingPunct="1"/>
            <a:r>
              <a:rPr lang="es-ES_tradnl" sz="2000" i="0" dirty="0" smtClean="0">
                <a:solidFill>
                  <a:srgbClr val="FF0000"/>
                </a:solidFill>
                <a:latin typeface="Arial" charset="0"/>
              </a:rPr>
              <a:t>Deriva lenta y aleatorio de los polos </a:t>
            </a:r>
            <a:r>
              <a:rPr lang="es-ES_tradnl" sz="2000" i="0" dirty="0" err="1" smtClean="0">
                <a:solidFill>
                  <a:srgbClr val="FF0000"/>
                </a:solidFill>
                <a:latin typeface="Arial" charset="0"/>
              </a:rPr>
              <a:t>magneticos</a:t>
            </a:r>
            <a:r>
              <a:rPr lang="es-ES_tradnl" sz="2000" i="0" dirty="0" smtClean="0">
                <a:solidFill>
                  <a:srgbClr val="FF0000"/>
                </a:solidFill>
                <a:latin typeface="Arial" charset="0"/>
              </a:rPr>
              <a:t> alrededor de los polos </a:t>
            </a:r>
            <a:r>
              <a:rPr lang="es-ES_tradnl" sz="2000" i="0" dirty="0" err="1" smtClean="0">
                <a:solidFill>
                  <a:srgbClr val="FF0000"/>
                </a:solidFill>
                <a:latin typeface="Arial" charset="0"/>
              </a:rPr>
              <a:t>geograficos</a:t>
            </a:r>
            <a:endParaRPr lang="es-ES_tradnl" sz="2000" i="0" dirty="0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2113"/>
            <a:ext cx="18034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CuadroTexto 2"/>
          <p:cNvSpPr txBox="1">
            <a:spLocks noChangeArrowheads="1"/>
          </p:cNvSpPr>
          <p:nvPr/>
        </p:nvSpPr>
        <p:spPr bwMode="auto">
          <a:xfrm>
            <a:off x="0" y="0"/>
            <a:ext cx="3416300" cy="1016000"/>
          </a:xfrm>
          <a:prstGeom prst="rect">
            <a:avLst/>
          </a:prstGeom>
          <a:solidFill>
            <a:srgbClr val="FEFFB7"/>
          </a:solidFill>
          <a:ln w="12700" cap="rnd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ES" sz="2000" b="1" i="0" dirty="0">
                <a:solidFill>
                  <a:srgbClr val="FF0000"/>
                </a:solidFill>
                <a:latin typeface="Arial" charset="0"/>
                <a:cs typeface="Arial" charset="0"/>
              </a:rPr>
              <a:t>Inversiones del campo geomagnético</a:t>
            </a:r>
          </a:p>
          <a:p>
            <a:pPr algn="ctr"/>
            <a:endParaRPr lang="es-ES" sz="2000" i="0" dirty="0">
              <a:latin typeface="Arial" charset="0"/>
              <a:cs typeface="Arial" charset="0"/>
            </a:endParaRPr>
          </a:p>
        </p:txBody>
      </p:sp>
      <p:sp>
        <p:nvSpPr>
          <p:cNvPr id="71683" name="CuadroTexto 4"/>
          <p:cNvSpPr txBox="1">
            <a:spLocks noChangeArrowheads="1"/>
          </p:cNvSpPr>
          <p:nvPr/>
        </p:nvSpPr>
        <p:spPr bwMode="auto">
          <a:xfrm>
            <a:off x="5651500" y="825500"/>
            <a:ext cx="276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" i="0" dirty="0" err="1">
                <a:latin typeface="Chalkboard" charset="0"/>
                <a:cs typeface="Chalkboard" charset="0"/>
              </a:rPr>
              <a:t>epoca</a:t>
            </a:r>
            <a:r>
              <a:rPr lang="es-ES" i="0" dirty="0">
                <a:latin typeface="Chalkboard" charset="0"/>
                <a:cs typeface="Chalkboard" charset="0"/>
              </a:rPr>
              <a:t> </a:t>
            </a:r>
            <a:r>
              <a:rPr lang="es-ES" i="0" dirty="0" smtClean="0">
                <a:latin typeface="Chalkboard" charset="0"/>
                <a:cs typeface="Chalkboard" charset="0"/>
              </a:rPr>
              <a:t>actual: </a:t>
            </a:r>
            <a:r>
              <a:rPr lang="es-ES" i="0" dirty="0">
                <a:latin typeface="Chalkboard" charset="0"/>
                <a:cs typeface="Chalkboard" charset="0"/>
              </a:rPr>
              <a:t>polaridad normal</a:t>
            </a:r>
          </a:p>
        </p:txBody>
      </p:sp>
      <p:cxnSp>
        <p:nvCxnSpPr>
          <p:cNvPr id="71684" name="Conector recto de flecha 6"/>
          <p:cNvCxnSpPr>
            <a:cxnSpLocks noChangeShapeType="1"/>
          </p:cNvCxnSpPr>
          <p:nvPr/>
        </p:nvCxnSpPr>
        <p:spPr bwMode="auto">
          <a:xfrm flipH="1">
            <a:off x="4991100" y="1104900"/>
            <a:ext cx="4953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685" name="CuadroTexto 8"/>
          <p:cNvSpPr txBox="1">
            <a:spLocks noChangeArrowheads="1"/>
          </p:cNvSpPr>
          <p:nvPr/>
        </p:nvSpPr>
        <p:spPr bwMode="auto">
          <a:xfrm>
            <a:off x="5524500" y="2006600"/>
            <a:ext cx="3060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" i="0" dirty="0" err="1">
                <a:latin typeface="Chalkboard" charset="0"/>
                <a:cs typeface="Chalkboard" charset="0"/>
              </a:rPr>
              <a:t>epoca</a:t>
            </a:r>
            <a:r>
              <a:rPr lang="es-ES" i="0" dirty="0">
                <a:latin typeface="Chalkboard" charset="0"/>
                <a:cs typeface="Chalkboard" charset="0"/>
              </a:rPr>
              <a:t> con polaridad invertida</a:t>
            </a:r>
          </a:p>
        </p:txBody>
      </p:sp>
      <p:cxnSp>
        <p:nvCxnSpPr>
          <p:cNvPr id="71686" name="Conector recto de flecha 9"/>
          <p:cNvCxnSpPr>
            <a:cxnSpLocks noChangeShapeType="1"/>
          </p:cNvCxnSpPr>
          <p:nvPr/>
        </p:nvCxnSpPr>
        <p:spPr bwMode="auto">
          <a:xfrm flipH="1">
            <a:off x="4864100" y="2286000"/>
            <a:ext cx="4953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51323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0"/>
            <a:ext cx="6488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5400" y="673100"/>
            <a:ext cx="29591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i="0" dirty="0" err="1">
                <a:solidFill>
                  <a:srgbClr val="FF0000"/>
                </a:solidFill>
                <a:latin typeface="Arial" charset="0"/>
              </a:rPr>
              <a:t>mapas</a:t>
            </a:r>
            <a:r>
              <a:rPr lang="en-US" sz="1800" b="1" i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b="1" i="0" dirty="0" err="1" smtClean="0">
                <a:solidFill>
                  <a:srgbClr val="FF0000"/>
                </a:solidFill>
                <a:latin typeface="Arial" charset="0"/>
              </a:rPr>
              <a:t>aeromagnetico</a:t>
            </a:r>
            <a:r>
              <a:rPr lang="en-US" sz="1800" i="0" dirty="0" smtClean="0">
                <a:latin typeface="Arial" charset="0"/>
              </a:rPr>
              <a:t> </a:t>
            </a:r>
            <a:endParaRPr lang="en-US" sz="1800" i="0" dirty="0">
              <a:latin typeface="Arial" charset="0"/>
            </a:endParaRPr>
          </a:p>
          <a:p>
            <a:pPr>
              <a:defRPr/>
            </a:pPr>
            <a:endParaRPr lang="en-US" sz="1800" i="0" dirty="0" err="1">
              <a:latin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i="0" dirty="0" smtClean="0">
                <a:latin typeface="Arial" charset="0"/>
              </a:rPr>
              <a:t>La </a:t>
            </a:r>
            <a:r>
              <a:rPr lang="en-US" sz="1800" i="0" dirty="0" err="1" smtClean="0">
                <a:latin typeface="Arial" charset="0"/>
              </a:rPr>
              <a:t>intensidad</a:t>
            </a:r>
            <a:r>
              <a:rPr lang="en-US" sz="1800" i="0" dirty="0" smtClean="0">
                <a:latin typeface="Arial" charset="0"/>
              </a:rPr>
              <a:t> del </a:t>
            </a:r>
            <a:r>
              <a:rPr lang="en-US" sz="1800" i="0" dirty="0">
                <a:latin typeface="Arial" charset="0"/>
              </a:rPr>
              <a:t>campo magnético terrestre </a:t>
            </a:r>
            <a:r>
              <a:rPr lang="en-US" sz="1800" i="0" dirty="0" err="1">
                <a:latin typeface="Arial" charset="0"/>
              </a:rPr>
              <a:t>varia</a:t>
            </a:r>
            <a:r>
              <a:rPr lang="en-US" sz="1800" i="0" dirty="0">
                <a:latin typeface="Arial" charset="0"/>
              </a:rPr>
              <a:t> </a:t>
            </a:r>
            <a:r>
              <a:rPr lang="en-US" sz="1800" i="0" dirty="0" smtClean="0">
                <a:latin typeface="Arial" charset="0"/>
              </a:rPr>
              <a:t>a </a:t>
            </a:r>
            <a:r>
              <a:rPr lang="en-US" sz="1800" i="0" dirty="0" err="1" smtClean="0">
                <a:latin typeface="Arial" charset="0"/>
              </a:rPr>
              <a:t>nivel</a:t>
            </a:r>
            <a:r>
              <a:rPr lang="en-US" sz="1800" i="0" dirty="0" smtClean="0">
                <a:latin typeface="Arial" charset="0"/>
              </a:rPr>
              <a:t> global entre </a:t>
            </a:r>
            <a:r>
              <a:rPr lang="en-US" sz="1800" i="0" dirty="0">
                <a:latin typeface="Arial" charset="0"/>
              </a:rPr>
              <a:t>25 y 65 </a:t>
            </a:r>
            <a:r>
              <a:rPr lang="en-US" sz="1800" i="0" dirty="0" err="1" smtClean="0">
                <a:latin typeface="Arial" charset="0"/>
              </a:rPr>
              <a:t>microTesla</a:t>
            </a:r>
            <a:r>
              <a:rPr lang="en-US" sz="1800" i="0" dirty="0">
                <a:latin typeface="Arial" charset="0"/>
              </a:rPr>
              <a:t> </a:t>
            </a:r>
            <a:r>
              <a:rPr lang="en-US" sz="1800" i="0" dirty="0" smtClean="0">
                <a:latin typeface="Arial" charset="0"/>
              </a:rPr>
              <a:t> (</a:t>
            </a:r>
            <a:r>
              <a:rPr lang="en-US" sz="1800" i="0" dirty="0">
                <a:latin typeface="Arial" charset="0"/>
              </a:rPr>
              <a:t>10</a:t>
            </a:r>
            <a:r>
              <a:rPr lang="en-US" sz="1800" i="0" baseline="30000" dirty="0">
                <a:latin typeface="Arial" charset="0"/>
              </a:rPr>
              <a:t>-6</a:t>
            </a:r>
            <a:r>
              <a:rPr lang="en-US" sz="1800" i="0" dirty="0">
                <a:latin typeface="Arial" charset="0"/>
              </a:rPr>
              <a:t> </a:t>
            </a:r>
            <a:r>
              <a:rPr lang="en-US" sz="1800" i="0" dirty="0" smtClean="0">
                <a:latin typeface="Arial" charset="0"/>
              </a:rPr>
              <a:t>T)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800" i="0" dirty="0">
              <a:latin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i="0" dirty="0" err="1">
                <a:latin typeface="Arial" charset="0"/>
              </a:rPr>
              <a:t>Variaciones</a:t>
            </a:r>
            <a:r>
              <a:rPr lang="en-US" sz="1800" i="0" dirty="0">
                <a:latin typeface="Arial" charset="0"/>
              </a:rPr>
              <a:t> </a:t>
            </a:r>
            <a:r>
              <a:rPr lang="en-US" sz="1800" i="0" dirty="0" smtClean="0">
                <a:latin typeface="Arial" charset="0"/>
              </a:rPr>
              <a:t>locales </a:t>
            </a:r>
            <a:r>
              <a:rPr lang="en-US" sz="1800" i="0" dirty="0" err="1" smtClean="0">
                <a:latin typeface="Arial" charset="0"/>
              </a:rPr>
              <a:t>menores</a:t>
            </a:r>
            <a:r>
              <a:rPr lang="en-US" sz="1800" i="0" dirty="0" smtClean="0">
                <a:latin typeface="Arial" charset="0"/>
              </a:rPr>
              <a:t> (</a:t>
            </a:r>
            <a:r>
              <a:rPr lang="en-US" sz="1800" i="0" dirty="0" err="1">
                <a:latin typeface="Arial" charset="0"/>
              </a:rPr>
              <a:t>anomalías</a:t>
            </a:r>
            <a:r>
              <a:rPr lang="en-US" sz="1800" i="0" dirty="0">
                <a:latin typeface="Arial" charset="0"/>
              </a:rPr>
              <a:t>) </a:t>
            </a:r>
            <a:r>
              <a:rPr lang="en-US" sz="1800" i="0" dirty="0" smtClean="0">
                <a:latin typeface="Arial" charset="0"/>
              </a:rPr>
              <a:t>son </a:t>
            </a:r>
            <a:r>
              <a:rPr lang="en-US" sz="1800" i="0" dirty="0" err="1" smtClean="0">
                <a:latin typeface="Arial" charset="0"/>
              </a:rPr>
              <a:t>debidas</a:t>
            </a:r>
            <a:r>
              <a:rPr lang="en-US" sz="1800" i="0" dirty="0" smtClean="0">
                <a:latin typeface="Arial" charset="0"/>
              </a:rPr>
              <a:t> a la </a:t>
            </a:r>
            <a:r>
              <a:rPr lang="en-US" sz="1800" i="0" dirty="0" err="1">
                <a:latin typeface="Arial" charset="0"/>
              </a:rPr>
              <a:t>presencia</a:t>
            </a:r>
            <a:r>
              <a:rPr lang="en-US" sz="1800" i="0" dirty="0">
                <a:latin typeface="Arial" charset="0"/>
              </a:rPr>
              <a:t> de </a:t>
            </a:r>
            <a:r>
              <a:rPr lang="en-US" sz="1800" i="0" dirty="0" err="1">
                <a:latin typeface="Arial" charset="0"/>
              </a:rPr>
              <a:t>rocas</a:t>
            </a:r>
            <a:r>
              <a:rPr lang="en-US" sz="1800" i="0" dirty="0">
                <a:latin typeface="Arial" charset="0"/>
              </a:rPr>
              <a:t> con mas o </a:t>
            </a:r>
            <a:r>
              <a:rPr lang="en-US" sz="1800" i="0" dirty="0" err="1">
                <a:latin typeface="Arial" charset="0"/>
              </a:rPr>
              <a:t>menos</a:t>
            </a:r>
            <a:r>
              <a:rPr lang="en-US" sz="1800" i="0" dirty="0">
                <a:latin typeface="Arial" charset="0"/>
              </a:rPr>
              <a:t> </a:t>
            </a:r>
            <a:r>
              <a:rPr lang="en-US" altLang="ja-JP" sz="1800" i="0" dirty="0" err="1" smtClean="0">
                <a:latin typeface="Arial" charset="0"/>
              </a:rPr>
              <a:t>hierro</a:t>
            </a:r>
            <a:r>
              <a:rPr lang="en-US" altLang="ja-JP" sz="1800" i="0" dirty="0" smtClean="0">
                <a:latin typeface="Arial" charset="0"/>
              </a:rPr>
              <a:t>. No </a:t>
            </a:r>
            <a:r>
              <a:rPr lang="en-US" altLang="ja-JP" sz="1800" i="0" dirty="0" err="1" smtClean="0">
                <a:latin typeface="Arial" charset="0"/>
              </a:rPr>
              <a:t>suelen</a:t>
            </a:r>
            <a:r>
              <a:rPr lang="en-US" altLang="ja-JP" sz="1800" i="0" dirty="0" smtClean="0">
                <a:latin typeface="Arial" charset="0"/>
              </a:rPr>
              <a:t> </a:t>
            </a:r>
            <a:r>
              <a:rPr lang="en-US" altLang="ja-JP" sz="1800" i="0" dirty="0" err="1" smtClean="0">
                <a:latin typeface="Arial" charset="0"/>
              </a:rPr>
              <a:t>superar</a:t>
            </a:r>
            <a:r>
              <a:rPr lang="en-US" altLang="ja-JP" sz="1800" i="0" dirty="0" smtClean="0">
                <a:latin typeface="Arial" charset="0"/>
              </a:rPr>
              <a:t> </a:t>
            </a:r>
            <a:r>
              <a:rPr lang="en-US" sz="1800" i="0" dirty="0" smtClean="0">
                <a:latin typeface="Arial" charset="0"/>
              </a:rPr>
              <a:t>1 </a:t>
            </a:r>
            <a:r>
              <a:rPr lang="en-US" sz="1800" i="0" dirty="0" err="1" smtClean="0">
                <a:latin typeface="Arial" charset="0"/>
              </a:rPr>
              <a:t>microTesla</a:t>
            </a:r>
            <a:endParaRPr lang="en-US" sz="1800" i="0" dirty="0" smtClean="0">
              <a:latin typeface="Arial" charset="0"/>
            </a:endParaRPr>
          </a:p>
        </p:txBody>
      </p:sp>
      <p:cxnSp>
        <p:nvCxnSpPr>
          <p:cNvPr id="3" name="Conector recto 2"/>
          <p:cNvCxnSpPr/>
          <p:nvPr/>
        </p:nvCxnSpPr>
        <p:spPr bwMode="auto">
          <a:xfrm>
            <a:off x="4584700" y="6362700"/>
            <a:ext cx="17145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CuadroTexto 3"/>
          <p:cNvSpPr txBox="1"/>
          <p:nvPr/>
        </p:nvSpPr>
        <p:spPr>
          <a:xfrm>
            <a:off x="5029200" y="6307435"/>
            <a:ext cx="109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Arial"/>
                <a:cs typeface="Arial"/>
              </a:rPr>
              <a:t>25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06333" y="2616200"/>
            <a:ext cx="762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0296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001.gif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33" y="-141817"/>
            <a:ext cx="7747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4" descr="S_waves anim.gif                                               0009F492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7" y="3158067"/>
            <a:ext cx="77470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0" name="Picture 8" descr="F1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1" y="976312"/>
            <a:ext cx="3469996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Text Box 12"/>
          <p:cNvSpPr txBox="1">
            <a:spLocks noChangeArrowheads="1"/>
          </p:cNvSpPr>
          <p:nvPr/>
        </p:nvSpPr>
        <p:spPr bwMode="auto">
          <a:xfrm>
            <a:off x="682927" y="1178664"/>
            <a:ext cx="355286" cy="4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i="0">
                <a:latin typeface="Chalkboard"/>
                <a:cs typeface="Chalkboard"/>
              </a:rPr>
              <a:t>1</a:t>
            </a:r>
          </a:p>
        </p:txBody>
      </p:sp>
      <p:pic>
        <p:nvPicPr>
          <p:cNvPr id="17427" name="Picture 9" descr="F1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59" y="925512"/>
            <a:ext cx="3225807" cy="194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13"/>
          <p:cNvSpPr txBox="1">
            <a:spLocks noChangeArrowheads="1"/>
          </p:cNvSpPr>
          <p:nvPr/>
        </p:nvSpPr>
        <p:spPr bwMode="auto">
          <a:xfrm>
            <a:off x="4485259" y="1119620"/>
            <a:ext cx="394298" cy="46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i="0">
                <a:latin typeface="Chalkboard"/>
                <a:cs typeface="Chalkboard"/>
              </a:rPr>
              <a:t>2</a:t>
            </a:r>
          </a:p>
        </p:txBody>
      </p:sp>
      <p:sp>
        <p:nvSpPr>
          <p:cNvPr id="17429" name="Rectangle 20"/>
          <p:cNvSpPr>
            <a:spLocks noChangeArrowheads="1"/>
          </p:cNvSpPr>
          <p:nvPr/>
        </p:nvSpPr>
        <p:spPr bwMode="auto">
          <a:xfrm>
            <a:off x="6796306" y="2268186"/>
            <a:ext cx="19285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1800" i="0">
                <a:solidFill>
                  <a:srgbClr val="000000"/>
                </a:solidFill>
                <a:latin typeface="Chalkboard"/>
                <a:cs typeface="Chalkboard"/>
              </a:rPr>
              <a:t>acumulación lenta de energía elástica</a:t>
            </a:r>
          </a:p>
        </p:txBody>
      </p:sp>
      <p:pic>
        <p:nvPicPr>
          <p:cNvPr id="17424" name="Picture 10" descr="F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65" y="3330575"/>
            <a:ext cx="3351859" cy="228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Text Box 15"/>
          <p:cNvSpPr txBox="1">
            <a:spLocks noChangeArrowheads="1"/>
          </p:cNvSpPr>
          <p:nvPr/>
        </p:nvSpPr>
        <p:spPr bwMode="auto">
          <a:xfrm>
            <a:off x="1060565" y="3497753"/>
            <a:ext cx="400965" cy="46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i="0">
                <a:latin typeface="Chalkboard"/>
                <a:cs typeface="Chalkboard"/>
              </a:rPr>
              <a:t>3</a:t>
            </a:r>
          </a:p>
        </p:txBody>
      </p:sp>
      <p:sp>
        <p:nvSpPr>
          <p:cNvPr id="17426" name="Rectangle 21"/>
          <p:cNvSpPr>
            <a:spLocks noChangeArrowheads="1"/>
          </p:cNvSpPr>
          <p:nvPr/>
        </p:nvSpPr>
        <p:spPr bwMode="auto">
          <a:xfrm>
            <a:off x="812801" y="5610639"/>
            <a:ext cx="3365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800" i="0">
                <a:latin typeface="Chalkboard"/>
                <a:cs typeface="Chalkboard"/>
              </a:rPr>
              <a:t>límite de resistencia alcanzado</a:t>
            </a:r>
          </a:p>
        </p:txBody>
      </p:sp>
      <p:pic>
        <p:nvPicPr>
          <p:cNvPr id="29" name="Picture 11" descr="F1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51" y="3485160"/>
            <a:ext cx="3708350" cy="235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2" name="Rectangle 22"/>
          <p:cNvSpPr>
            <a:spLocks noChangeArrowheads="1"/>
          </p:cNvSpPr>
          <p:nvPr/>
        </p:nvSpPr>
        <p:spPr bwMode="auto">
          <a:xfrm>
            <a:off x="5041901" y="5732935"/>
            <a:ext cx="35680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sz="1800" i="0">
                <a:latin typeface="Chalkboard"/>
                <a:cs typeface="Chalkboard"/>
              </a:rPr>
              <a:t>Terremoto y comienzo de un nuevo ciclo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183640" y="3653435"/>
            <a:ext cx="418731" cy="4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i="0">
                <a:solidFill>
                  <a:srgbClr val="000000"/>
                </a:solidFill>
                <a:latin typeface="Chalkboard"/>
                <a:cs typeface="Chalkboard"/>
              </a:rPr>
              <a:t>4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92500" y="419100"/>
            <a:ext cx="240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  <a:latin typeface="Chalkboard"/>
                <a:cs typeface="Chalkboard"/>
              </a:rPr>
              <a:t>El Ciclo Sísmico</a:t>
            </a:r>
          </a:p>
        </p:txBody>
      </p:sp>
      <p:cxnSp>
        <p:nvCxnSpPr>
          <p:cNvPr id="14" name="Conector recto de flecha 13"/>
          <p:cNvCxnSpPr/>
          <p:nvPr/>
        </p:nvCxnSpPr>
        <p:spPr bwMode="auto">
          <a:xfrm flipV="1">
            <a:off x="6489700" y="4203700"/>
            <a:ext cx="533400" cy="2921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ector recto de flecha 15"/>
          <p:cNvCxnSpPr/>
          <p:nvPr/>
        </p:nvCxnSpPr>
        <p:spPr bwMode="auto">
          <a:xfrm flipH="1">
            <a:off x="6464300" y="4495800"/>
            <a:ext cx="558800" cy="317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" name="Agrupar 17"/>
          <p:cNvGrpSpPr/>
          <p:nvPr/>
        </p:nvGrpSpPr>
        <p:grpSpPr>
          <a:xfrm>
            <a:off x="5305578" y="1274663"/>
            <a:ext cx="1452806" cy="820917"/>
            <a:chOff x="5457978" y="1579463"/>
            <a:chExt cx="1452806" cy="820917"/>
          </a:xfrm>
        </p:grpSpPr>
        <p:sp>
          <p:nvSpPr>
            <p:cNvPr id="17" name="Flecha arriba 16"/>
            <p:cNvSpPr/>
            <p:nvPr/>
          </p:nvSpPr>
          <p:spPr bwMode="auto">
            <a:xfrm rot="3525695">
              <a:off x="5507223" y="1530218"/>
              <a:ext cx="376416" cy="474906"/>
            </a:xfrm>
            <a:prstGeom prst="upArrow">
              <a:avLst>
                <a:gd name="adj1" fmla="val 25000"/>
                <a:gd name="adj2" fmla="val 8088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42" name="Flecha arriba 41"/>
            <p:cNvSpPr/>
            <p:nvPr/>
          </p:nvSpPr>
          <p:spPr bwMode="auto">
            <a:xfrm rot="14325695">
              <a:off x="6485123" y="1974719"/>
              <a:ext cx="376416" cy="474906"/>
            </a:xfrm>
            <a:prstGeom prst="upArrow">
              <a:avLst>
                <a:gd name="adj1" fmla="val 25000"/>
                <a:gd name="adj2" fmla="val 8088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</p:grpSp>
      <p:grpSp>
        <p:nvGrpSpPr>
          <p:cNvPr id="46" name="Agrupar 45"/>
          <p:cNvGrpSpPr/>
          <p:nvPr/>
        </p:nvGrpSpPr>
        <p:grpSpPr>
          <a:xfrm>
            <a:off x="1609878" y="1287363"/>
            <a:ext cx="1452806" cy="820917"/>
            <a:chOff x="5457978" y="1579463"/>
            <a:chExt cx="1452806" cy="820917"/>
          </a:xfrm>
        </p:grpSpPr>
        <p:sp>
          <p:nvSpPr>
            <p:cNvPr id="47" name="Flecha arriba 46"/>
            <p:cNvSpPr/>
            <p:nvPr/>
          </p:nvSpPr>
          <p:spPr bwMode="auto">
            <a:xfrm rot="3525695">
              <a:off x="5507223" y="1530218"/>
              <a:ext cx="376416" cy="474906"/>
            </a:xfrm>
            <a:prstGeom prst="upArrow">
              <a:avLst>
                <a:gd name="adj1" fmla="val 25000"/>
                <a:gd name="adj2" fmla="val 8088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48" name="Flecha arriba 47"/>
            <p:cNvSpPr/>
            <p:nvPr/>
          </p:nvSpPr>
          <p:spPr bwMode="auto">
            <a:xfrm rot="14325695">
              <a:off x="6485123" y="1974719"/>
              <a:ext cx="376416" cy="474906"/>
            </a:xfrm>
            <a:prstGeom prst="upArrow">
              <a:avLst>
                <a:gd name="adj1" fmla="val 25000"/>
                <a:gd name="adj2" fmla="val 8088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</p:grpSp>
      <p:grpSp>
        <p:nvGrpSpPr>
          <p:cNvPr id="49" name="Agrupar 48"/>
          <p:cNvGrpSpPr/>
          <p:nvPr/>
        </p:nvGrpSpPr>
        <p:grpSpPr>
          <a:xfrm>
            <a:off x="2079778" y="3738463"/>
            <a:ext cx="1452806" cy="820917"/>
            <a:chOff x="5457978" y="1579463"/>
            <a:chExt cx="1452806" cy="820917"/>
          </a:xfrm>
        </p:grpSpPr>
        <p:sp>
          <p:nvSpPr>
            <p:cNvPr id="50" name="Flecha arriba 49"/>
            <p:cNvSpPr/>
            <p:nvPr/>
          </p:nvSpPr>
          <p:spPr bwMode="auto">
            <a:xfrm rot="3525695">
              <a:off x="5507223" y="1530218"/>
              <a:ext cx="376416" cy="474906"/>
            </a:xfrm>
            <a:prstGeom prst="upArrow">
              <a:avLst>
                <a:gd name="adj1" fmla="val 25000"/>
                <a:gd name="adj2" fmla="val 8088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  <p:sp>
          <p:nvSpPr>
            <p:cNvPr id="51" name="Flecha arriba 50"/>
            <p:cNvSpPr/>
            <p:nvPr/>
          </p:nvSpPr>
          <p:spPr bwMode="auto">
            <a:xfrm rot="14325695">
              <a:off x="6485123" y="1974719"/>
              <a:ext cx="376416" cy="474906"/>
            </a:xfrm>
            <a:prstGeom prst="upArrow">
              <a:avLst>
                <a:gd name="adj1" fmla="val 25000"/>
                <a:gd name="adj2" fmla="val 8088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18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179388" y="968375"/>
            <a:ext cx="3313112" cy="5399088"/>
            <a:chOff x="204" y="1162"/>
            <a:chExt cx="5443" cy="3158"/>
          </a:xfrm>
        </p:grpSpPr>
        <p:grpSp>
          <p:nvGrpSpPr>
            <p:cNvPr id="16391" name="Group 3"/>
            <p:cNvGrpSpPr>
              <a:grpSpLocks/>
            </p:cNvGrpSpPr>
            <p:nvPr/>
          </p:nvGrpSpPr>
          <p:grpSpPr bwMode="auto">
            <a:xfrm>
              <a:off x="204" y="1162"/>
              <a:ext cx="5443" cy="3158"/>
              <a:chOff x="521" y="1253"/>
              <a:chExt cx="5126" cy="2812"/>
            </a:xfrm>
          </p:grpSpPr>
          <p:sp>
            <p:nvSpPr>
              <p:cNvPr id="16393" name="Rectangle 4"/>
              <p:cNvSpPr>
                <a:spLocks noChangeArrowheads="1"/>
              </p:cNvSpPr>
              <p:nvPr/>
            </p:nvSpPr>
            <p:spPr bwMode="auto">
              <a:xfrm>
                <a:off x="521" y="1253"/>
                <a:ext cx="5126" cy="2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EFE0AB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eaLnBrk="1" hangingPunct="1"/>
                <a:endParaRPr lang="en-US" sz="1600" i="0">
                  <a:latin typeface="Chalkboard"/>
                  <a:cs typeface="Chalkboard"/>
                </a:endParaRPr>
              </a:p>
            </p:txBody>
          </p:sp>
          <p:sp>
            <p:nvSpPr>
              <p:cNvPr id="16394" name="Rectangle 5"/>
              <p:cNvSpPr>
                <a:spLocks noChangeArrowheads="1"/>
              </p:cNvSpPr>
              <p:nvPr/>
            </p:nvSpPr>
            <p:spPr bwMode="auto">
              <a:xfrm>
                <a:off x="658" y="1292"/>
                <a:ext cx="4714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EFE0AB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endParaRPr lang="en-US" sz="2000" i="0">
                  <a:solidFill>
                    <a:srgbClr val="800000"/>
                  </a:solidFill>
                  <a:latin typeface="Chalkboard"/>
                  <a:cs typeface="Chalkboard"/>
                </a:endParaRPr>
              </a:p>
            </p:txBody>
          </p:sp>
        </p:grpSp>
        <p:sp>
          <p:nvSpPr>
            <p:cNvPr id="16392" name="Text Box 6"/>
            <p:cNvSpPr txBox="1">
              <a:spLocks noChangeArrowheads="1"/>
            </p:cNvSpPr>
            <p:nvPr/>
          </p:nvSpPr>
          <p:spPr bwMode="auto">
            <a:xfrm>
              <a:off x="374" y="1281"/>
              <a:ext cx="50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400" i="0">
                <a:solidFill>
                  <a:srgbClr val="800000"/>
                </a:solidFill>
                <a:latin typeface="Chalkboard"/>
                <a:cs typeface="Chalkboard"/>
              </a:endParaRPr>
            </a:p>
          </p:txBody>
        </p:sp>
      </p:grp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704850" y="180975"/>
            <a:ext cx="7633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2000" i="0" cap="all" smtClean="0">
                <a:latin typeface="Chalkboard"/>
                <a:cs typeface="Chalkboard"/>
              </a:rPr>
              <a:t>Magnitud, Intensidad, Peligrosidad y Riesgo sísmico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95288" y="701675"/>
            <a:ext cx="328771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2000" b="1" i="0" dirty="0">
                <a:solidFill>
                  <a:srgbClr val="800000"/>
                </a:solidFill>
                <a:latin typeface="Chalkboard"/>
                <a:cs typeface="Chalkboard"/>
              </a:rPr>
              <a:t>MAGNITUD SISMICA (M</a:t>
            </a:r>
            <a:r>
              <a:rPr lang="es-ES_tradnl" sz="2000" b="1" i="0" dirty="0" smtClean="0">
                <a:solidFill>
                  <a:srgbClr val="800000"/>
                </a:solidFill>
                <a:latin typeface="Chalkboard"/>
                <a:cs typeface="Chalkboard"/>
              </a:rPr>
              <a:t>)</a:t>
            </a:r>
            <a:endParaRPr lang="es-ES_tradnl" sz="2000" b="1" i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eaLnBrk="1" hangingPunct="1"/>
            <a:r>
              <a:rPr lang="es-ES_tradnl" sz="2000" i="0" dirty="0">
                <a:solidFill>
                  <a:srgbClr val="800000"/>
                </a:solidFill>
                <a:latin typeface="Chalkboard"/>
                <a:cs typeface="Chalkboard"/>
              </a:rPr>
              <a:t>mide la energía</a:t>
            </a:r>
          </a:p>
          <a:p>
            <a:pPr eaLnBrk="1" hangingPunct="1"/>
            <a:endParaRPr lang="es-ES_tradnl" sz="1600" i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eaLnBrk="1" hangingPunct="1"/>
            <a:r>
              <a:rPr lang="es-ES_tradnl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ESCALA DE RICHTER</a:t>
            </a:r>
            <a:endParaRPr lang="es-ES_tradnl" sz="2000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eaLnBrk="1" hangingPunct="1"/>
            <a:endParaRPr lang="es-ES_tradnl" sz="1600" i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eaLnBrk="1" hangingPunct="1"/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Es una escala </a:t>
            </a:r>
            <a:r>
              <a:rPr lang="es-ES_tradnl" sz="1600" i="0" dirty="0" err="1" smtClean="0">
                <a:solidFill>
                  <a:srgbClr val="800000"/>
                </a:solidFill>
                <a:latin typeface="Chalkboard"/>
                <a:cs typeface="Chalkboard"/>
              </a:rPr>
              <a:t>logaritmica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: con </a:t>
            </a:r>
            <a:r>
              <a:rPr lang="es-ES_tradnl" sz="1600" i="0" dirty="0">
                <a:solidFill>
                  <a:srgbClr val="800000"/>
                </a:solidFill>
                <a:latin typeface="Chalkboard"/>
                <a:cs typeface="Chalkboard"/>
              </a:rPr>
              <a:t>cada punto 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la </a:t>
            </a:r>
            <a:r>
              <a:rPr lang="es-ES_tradnl" sz="1600" i="0" dirty="0">
                <a:solidFill>
                  <a:srgbClr val="800000"/>
                </a:solidFill>
                <a:latin typeface="Chalkboard"/>
                <a:cs typeface="Chalkboard"/>
              </a:rPr>
              <a:t>amplitud de ondas aumenta 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x10 </a:t>
            </a:r>
            <a:r>
              <a:rPr lang="es-ES_tradnl" sz="1600" i="0" dirty="0">
                <a:solidFill>
                  <a:srgbClr val="800000"/>
                </a:solidFill>
                <a:latin typeface="Chalkboard"/>
                <a:cs typeface="Chalkboard"/>
              </a:rPr>
              <a:t>y 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la </a:t>
            </a:r>
            <a:r>
              <a:rPr lang="es-ES_tradnl" sz="1600" i="0" dirty="0">
                <a:solidFill>
                  <a:srgbClr val="800000"/>
                </a:solidFill>
                <a:latin typeface="Chalkboard"/>
                <a:cs typeface="Chalkboard"/>
              </a:rPr>
              <a:t>energía 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x32</a:t>
            </a:r>
            <a:r>
              <a:rPr lang="es-ES_tradnl" sz="1600" i="0" dirty="0">
                <a:solidFill>
                  <a:srgbClr val="800000"/>
                </a:solidFill>
                <a:latin typeface="Chalkboard"/>
                <a:cs typeface="Chalkboard"/>
              </a:rPr>
              <a:t>. </a:t>
            </a:r>
          </a:p>
          <a:p>
            <a:pPr eaLnBrk="1" hangingPunct="1"/>
            <a:endParaRPr lang="es-ES_tradnl" sz="1600" i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eaLnBrk="1" hangingPunct="1"/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La </a:t>
            </a:r>
            <a:r>
              <a:rPr lang="es-ES_tradnl" sz="1600" i="0" dirty="0" err="1" smtClean="0">
                <a:solidFill>
                  <a:srgbClr val="800000"/>
                </a:solidFill>
                <a:latin typeface="Chalkboard"/>
                <a:cs typeface="Chalkboard"/>
              </a:rPr>
              <a:t>maxima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 </a:t>
            </a:r>
            <a:r>
              <a:rPr lang="es-ES_tradnl" sz="1600" i="0" dirty="0">
                <a:solidFill>
                  <a:srgbClr val="800000"/>
                </a:solidFill>
                <a:latin typeface="Chalkboard"/>
                <a:cs typeface="Chalkboard"/>
              </a:rPr>
              <a:t>magnitud registrada jamás = 9,5 (Chile, 1960).</a:t>
            </a:r>
          </a:p>
          <a:p>
            <a:pPr eaLnBrk="1" hangingPunct="1"/>
            <a:endParaRPr lang="es-ES_tradnl" sz="2000" i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eaLnBrk="1" hangingPunct="1"/>
            <a:endParaRPr lang="es-ES_tradnl" sz="2000" i="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3857625" y="5775325"/>
            <a:ext cx="495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ES_tradnl" i="0">
                <a:latin typeface="Chalkboard"/>
                <a:cs typeface="Chalkboard"/>
              </a:rPr>
              <a:t>Gran Terremoto de Lisboa de 1755</a:t>
            </a:r>
          </a:p>
          <a:p>
            <a:pPr algn="ctr"/>
            <a:r>
              <a:rPr lang="es-ES_tradnl" i="0">
                <a:latin typeface="Chalkboard"/>
                <a:cs typeface="Chalkboard"/>
              </a:rPr>
              <a:t>M = 8.5 - 9.0</a:t>
            </a:r>
          </a:p>
        </p:txBody>
      </p:sp>
      <p:pic>
        <p:nvPicPr>
          <p:cNvPr id="1639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3806825"/>
            <a:ext cx="23114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16" y="1998132"/>
            <a:ext cx="5390384" cy="3606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ángulo 3"/>
          <p:cNvSpPr>
            <a:spLocks noChangeArrowheads="1"/>
          </p:cNvSpPr>
          <p:nvPr/>
        </p:nvSpPr>
        <p:spPr bwMode="auto">
          <a:xfrm>
            <a:off x="190500" y="234951"/>
            <a:ext cx="87122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s-ES_tradnl" sz="1800" b="1" i="0" dirty="0">
                <a:solidFill>
                  <a:srgbClr val="800000"/>
                </a:solidFill>
                <a:latin typeface="Chalkboard"/>
                <a:cs typeface="Chalkboard"/>
              </a:rPr>
              <a:t>INTENSIDAD SISMICA </a:t>
            </a:r>
            <a:endParaRPr lang="es-ES_tradnl" sz="1800" b="1" i="0" dirty="0" smtClean="0">
              <a:solidFill>
                <a:srgbClr val="800000"/>
              </a:solidFill>
              <a:latin typeface="Chalkboard"/>
              <a:cs typeface="Chalkboard"/>
            </a:endParaRPr>
          </a:p>
          <a:p>
            <a:pPr eaLnBrk="1" hangingPunct="1"/>
            <a:r>
              <a:rPr lang="es-ES_tradnl" sz="1800" i="0" dirty="0" smtClean="0">
                <a:solidFill>
                  <a:srgbClr val="FF0000"/>
                </a:solidFill>
                <a:latin typeface="Chalkboard"/>
                <a:cs typeface="Chalkboard"/>
              </a:rPr>
              <a:t>ESCALA </a:t>
            </a:r>
            <a:r>
              <a:rPr lang="es-ES_tradnl" sz="1800" i="0" dirty="0">
                <a:solidFill>
                  <a:srgbClr val="FF0000"/>
                </a:solidFill>
                <a:latin typeface="Chalkboard"/>
                <a:cs typeface="Chalkboard"/>
              </a:rPr>
              <a:t>DE MERCALLI</a:t>
            </a:r>
            <a:endParaRPr lang="es-ES" sz="180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285750" indent="-285750" eaLnBrk="1" hangingPunct="1">
              <a:buFont typeface="Arial"/>
              <a:buChar char="•"/>
            </a:pPr>
            <a:r>
              <a:rPr lang="es-ES_tradnl" sz="1800" i="0" dirty="0" smtClean="0">
                <a:solidFill>
                  <a:srgbClr val="800000"/>
                </a:solidFill>
                <a:latin typeface="Chalkboard"/>
                <a:cs typeface="Chalkboard"/>
              </a:rPr>
              <a:t>Basada en la </a:t>
            </a:r>
            <a:r>
              <a:rPr lang="es-ES_tradnl" sz="1800" i="0" dirty="0" err="1" smtClean="0">
                <a:solidFill>
                  <a:srgbClr val="800000"/>
                </a:solidFill>
                <a:latin typeface="Chalkboard"/>
                <a:cs typeface="Chalkboard"/>
              </a:rPr>
              <a:t>acceleración</a:t>
            </a:r>
            <a:r>
              <a:rPr lang="es-ES_tradnl" sz="1800" i="0" dirty="0" smtClean="0">
                <a:solidFill>
                  <a:srgbClr val="800000"/>
                </a:solidFill>
                <a:latin typeface="Chalkboard"/>
                <a:cs typeface="Chalkboard"/>
              </a:rPr>
              <a:t> vertical del suelo (m/s</a:t>
            </a:r>
            <a:r>
              <a:rPr lang="es-ES_tradnl" sz="1800" i="0" baseline="30000" dirty="0" smtClean="0">
                <a:solidFill>
                  <a:srgbClr val="800000"/>
                </a:solidFill>
                <a:latin typeface="Chalkboard"/>
                <a:cs typeface="Chalkboard"/>
              </a:rPr>
              <a:t>2</a:t>
            </a:r>
            <a:r>
              <a:rPr lang="es-ES_tradnl" sz="1800" i="0" dirty="0" smtClean="0">
                <a:solidFill>
                  <a:srgbClr val="800000"/>
                </a:solidFill>
                <a:latin typeface="Chalkboard"/>
                <a:cs typeface="Chalkboard"/>
              </a:rPr>
              <a:t>)</a:t>
            </a:r>
            <a:endParaRPr lang="es-ES_tradnl" sz="1800" i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marL="285750" indent="-285750" eaLnBrk="1" hangingPunct="1">
              <a:buFont typeface="Arial"/>
              <a:buChar char="•"/>
            </a:pPr>
            <a:r>
              <a:rPr lang="es-ES_tradnl" altLang="ja-JP" sz="1800" i="0" dirty="0" smtClean="0">
                <a:solidFill>
                  <a:srgbClr val="800000"/>
                </a:solidFill>
                <a:latin typeface="Chalkboard"/>
                <a:cs typeface="Chalkboard"/>
              </a:rPr>
              <a:t>Disminuye </a:t>
            </a:r>
            <a:r>
              <a:rPr lang="es-ES_tradnl" altLang="ja-JP" sz="1800" i="0" dirty="0">
                <a:solidFill>
                  <a:srgbClr val="800000"/>
                </a:solidFill>
                <a:latin typeface="Chalkboard"/>
                <a:cs typeface="Chalkboard"/>
              </a:rPr>
              <a:t>con </a:t>
            </a:r>
            <a:r>
              <a:rPr lang="es-ES_tradnl" altLang="ja-JP" sz="1800" i="0" dirty="0" smtClean="0">
                <a:solidFill>
                  <a:srgbClr val="800000"/>
                </a:solidFill>
                <a:latin typeface="Chalkboard"/>
                <a:cs typeface="Chalkboard"/>
              </a:rPr>
              <a:t>la distancia </a:t>
            </a:r>
            <a:r>
              <a:rPr lang="es-ES_tradnl" altLang="ja-JP" sz="1800" i="0" dirty="0">
                <a:solidFill>
                  <a:srgbClr val="800000"/>
                </a:solidFill>
                <a:latin typeface="Chalkboard"/>
                <a:cs typeface="Chalkboard"/>
              </a:rPr>
              <a:t>del epicentro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s-ES_tradnl" altLang="ja-JP" sz="1800" i="0" dirty="0">
                <a:solidFill>
                  <a:srgbClr val="800000"/>
                </a:solidFill>
                <a:latin typeface="Chalkboard"/>
                <a:cs typeface="Chalkboard"/>
              </a:rPr>
              <a:t>Depende </a:t>
            </a:r>
            <a:r>
              <a:rPr lang="es-ES_tradnl" altLang="ja-JP" sz="1800" i="0" dirty="0" smtClean="0">
                <a:solidFill>
                  <a:srgbClr val="800000"/>
                </a:solidFill>
                <a:latin typeface="Chalkboard"/>
                <a:cs typeface="Chalkboard"/>
              </a:rPr>
              <a:t>en parte del tipo de subsuelo: duro mejor, blando peor</a:t>
            </a:r>
            <a:endParaRPr lang="es-ES_tradnl" altLang="ja-JP" sz="1800" i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eaLnBrk="1" hangingPunct="1"/>
            <a:endParaRPr lang="es-ES_tradnl" sz="1800" i="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5" name="Picture 10" descr="Figura 8-2 &gt; Mapa de isoistas del terremoto de Lisb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51025"/>
            <a:ext cx="5256213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5900"/>
            <a:ext cx="34925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11"/>
          <p:cNvSpPr txBox="1">
            <a:spLocks noChangeArrowheads="1"/>
          </p:cNvSpPr>
          <p:nvPr/>
        </p:nvSpPr>
        <p:spPr bwMode="auto">
          <a:xfrm>
            <a:off x="3822700" y="6130925"/>
            <a:ext cx="518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ES_tradnl" sz="1600" i="0">
                <a:latin typeface="Arial" charset="0"/>
                <a:cs typeface="Arial" charset="0"/>
              </a:rPr>
              <a:t>Mapa de Intensidad Sísmica del gran terremoto de Lisboa de 1755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972366" y="5208818"/>
            <a:ext cx="1812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</a:rPr>
              <a:t>g = 9,8 m/s</a:t>
            </a:r>
            <a:r>
              <a:rPr lang="en-US" baseline="30000">
                <a:latin typeface="Arial" charset="0"/>
              </a:rPr>
              <a:t>2</a:t>
            </a:r>
            <a:endParaRPr lang="en-US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86450" y="39978"/>
            <a:ext cx="3222250" cy="80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2" tIns="47891" rIns="95782" bIns="0" anchor="ctr">
            <a:spAutoFit/>
          </a:bodyPr>
          <a:lstStyle/>
          <a:p>
            <a:pPr algn="ctr"/>
            <a:r>
              <a:rPr lang="es-ES" sz="2900" i="0">
                <a:solidFill>
                  <a:srgbClr val="FF0000"/>
                </a:solidFill>
                <a:latin typeface="Chalkboard"/>
                <a:cs typeface="Chalkboard"/>
              </a:rPr>
              <a:t>Escala de Mercalli </a:t>
            </a:r>
            <a:r>
              <a:rPr lang="es-ES" sz="2000" i="0">
                <a:solidFill>
                  <a:srgbClr val="FF0000"/>
                </a:solidFill>
                <a:latin typeface="Chalkboard"/>
                <a:cs typeface="Chalkboard"/>
              </a:rPr>
              <a:t>en terminos físicos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159441" y="1303568"/>
            <a:ext cx="7113931" cy="4035425"/>
            <a:chOff x="1159441" y="1303568"/>
            <a:chExt cx="7113931" cy="4035425"/>
          </a:xfrm>
        </p:grpSpPr>
        <p:pic>
          <p:nvPicPr>
            <p:cNvPr id="19457" name="Picture 2" descr="acce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64"/>
            <a:stretch/>
          </p:blipFill>
          <p:spPr bwMode="auto">
            <a:xfrm>
              <a:off x="1159441" y="1303568"/>
              <a:ext cx="7113931" cy="403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>
              <a:off x="3606816" y="1769530"/>
              <a:ext cx="81278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_tradnl" sz="1600" i="0" dirty="0" smtClean="0">
                  <a:latin typeface="Arial"/>
                  <a:cs typeface="Arial"/>
                </a:rPr>
                <a:t>( </a:t>
              </a:r>
              <a:r>
                <a:rPr lang="es-ES_tradnl" sz="1000" i="0" dirty="0" smtClean="0">
                  <a:latin typeface="Arial"/>
                  <a:cs typeface="Arial"/>
                </a:rPr>
                <a:t>x</a:t>
              </a:r>
              <a:r>
                <a:rPr lang="es-ES_tradnl" sz="1600" i="0" dirty="0" smtClean="0">
                  <a:latin typeface="Arial"/>
                  <a:cs typeface="Arial"/>
                </a:rPr>
                <a:t> g )</a:t>
              </a:r>
              <a:endParaRPr lang="es-ES_tradnl" sz="1600" i="0" dirty="0">
                <a:latin typeface="Arial"/>
                <a:cs typeface="Arial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963023" y="942944"/>
            <a:ext cx="155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 err="1">
                <a:solidFill>
                  <a:srgbClr val="FF0000"/>
                </a:solidFill>
                <a:latin typeface="Chalkboard"/>
                <a:cs typeface="Chalkboard"/>
              </a:rPr>
              <a:t>Acceleración</a:t>
            </a:r>
            <a:r>
              <a:rPr lang="es-ES_tradnl" sz="1200" dirty="0">
                <a:solidFill>
                  <a:srgbClr val="FF0000"/>
                </a:solidFill>
                <a:latin typeface="Chalkboard"/>
                <a:cs typeface="Chalkboard"/>
              </a:rPr>
              <a:t> vertical del suelo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810101" y="942944"/>
            <a:ext cx="155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FF0000"/>
                </a:solidFill>
                <a:latin typeface="Chalkboard"/>
                <a:cs typeface="Chalkboard"/>
              </a:rPr>
              <a:t>Velocidad vertical del suelo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23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690590"/>
              </p:ext>
            </p:extLst>
          </p:nvPr>
        </p:nvGraphicFramePr>
        <p:xfrm>
          <a:off x="482600" y="1054095"/>
          <a:ext cx="8229600" cy="5357451"/>
        </p:xfrm>
        <a:graphic>
          <a:graphicData uri="http://schemas.openxmlformats.org/drawingml/2006/table">
            <a:tbl>
              <a:tblPr/>
              <a:tblGrid>
                <a:gridCol w="960390"/>
                <a:gridCol w="7269210"/>
              </a:tblGrid>
              <a:tr h="394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Grado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Descripción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Perceptible sólo instrumentalmente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</a:tr>
              <a:tr h="394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II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Perceptible por algunas personas en pisos altos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</a:tr>
              <a:tr h="394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III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Ligero balanceo de objetos colgados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</a:tr>
              <a:tr h="392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IV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Vibración de puertas y ventanas, balanceo de objetos colgados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</a:tr>
              <a:tr h="520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Caída de objetos ligeros, golpear de puertas y ventanas. Daños ligeros en edificios de mampostería (Tipo A)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</a:tr>
              <a:tr h="520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VI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Temor generalizado, caída de objetos, movimiento muebles pesados, daños moderados en edificios tipo A y ligeros en edificios de ladrillo (B)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</a:tr>
              <a:tr h="520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VII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Mayoría aterrorizada, graves daños en tipo A, moderados en B, movimientos de tierras, cambios caudal fuentes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</a:tr>
              <a:tr h="520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VIII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Pánico general, destrucción en tipo A, graves en B y moderados en edificios de hormigón (C), caída de muros, grandes grietas en el terreno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</a:tcPr>
                </a:tc>
              </a:tr>
              <a:tr h="394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IX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Colapso tipo A, destrucción de B y graves de C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</a:tr>
              <a:tr h="520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X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Colapso A, B y muchos de C, daños graves en presas y puentes, ondulación raíles y pavimento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66"/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</a:tr>
              <a:tr h="394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XI y XII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Daños muy graves en todas las estructuras a destrucción total, modificación del paisaje</a:t>
                      </a:r>
                      <a:endPara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marT="42205" marB="422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85619" y="357882"/>
            <a:ext cx="7774181" cy="41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2" tIns="47891" rIns="95782" bIns="0" anchor="ctr">
            <a:spAutoFit/>
          </a:bodyPr>
          <a:lstStyle/>
          <a:p>
            <a:r>
              <a:rPr lang="es-ES" i="0" dirty="0">
                <a:solidFill>
                  <a:srgbClr val="FF0000"/>
                </a:solidFill>
                <a:latin typeface="Chalkboard"/>
                <a:cs typeface="Chalkboard"/>
              </a:rPr>
              <a:t>Escala de Mercalli </a:t>
            </a:r>
            <a:r>
              <a:rPr lang="es-ES" i="0" dirty="0" smtClean="0">
                <a:solidFill>
                  <a:srgbClr val="FF0000"/>
                </a:solidFill>
                <a:latin typeface="Chalkboard"/>
                <a:cs typeface="Chalkboard"/>
              </a:rPr>
              <a:t>en relación con los daños producidos</a:t>
            </a:r>
            <a:endParaRPr lang="es-ES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7248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7056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1" name="Text Box 7"/>
          <p:cNvSpPr txBox="1">
            <a:spLocks noChangeArrowheads="1"/>
          </p:cNvSpPr>
          <p:nvPr/>
        </p:nvSpPr>
        <p:spPr bwMode="auto">
          <a:xfrm>
            <a:off x="567259" y="12702"/>
            <a:ext cx="8636007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2000" i="0" dirty="0">
                <a:solidFill>
                  <a:srgbClr val="FF0000"/>
                </a:solidFill>
                <a:latin typeface="Chalkboard"/>
                <a:cs typeface="Chalkboard"/>
              </a:rPr>
              <a:t>PELIGROSIDAD </a:t>
            </a:r>
            <a:r>
              <a:rPr lang="es-ES_tradnl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SISMICA (</a:t>
            </a:r>
            <a:r>
              <a:rPr lang="es-ES_tradnl" sz="20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seismic</a:t>
            </a:r>
            <a:r>
              <a:rPr lang="es-ES_tradnl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_tradnl" sz="20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hazard</a:t>
            </a:r>
            <a:r>
              <a:rPr lang="es-ES_tradnl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  <a:r>
              <a:rPr lang="es-ES_tradnl" sz="2000" i="0" dirty="0" smtClean="0">
                <a:solidFill>
                  <a:srgbClr val="800000"/>
                </a:solidFill>
                <a:latin typeface="Chalkboard"/>
                <a:cs typeface="Chalkboard"/>
              </a:rPr>
              <a:t> </a:t>
            </a:r>
          </a:p>
          <a:p>
            <a:pPr algn="ctr" eaLnBrk="1" hangingPunct="1"/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El mapa muestra para distintos lugares la intensidad </a:t>
            </a:r>
            <a:r>
              <a:rPr lang="es-ES_tradnl" sz="1600" i="0" dirty="0" err="1" smtClean="0">
                <a:solidFill>
                  <a:srgbClr val="800000"/>
                </a:solidFill>
                <a:latin typeface="Chalkboard"/>
                <a:cs typeface="Chalkboard"/>
              </a:rPr>
              <a:t>sismica</a:t>
            </a:r>
            <a:r>
              <a:rPr lang="es-ES_tradnl" sz="1600" i="0" dirty="0">
                <a:solidFill>
                  <a:srgbClr val="800000"/>
                </a:solidFill>
                <a:latin typeface="Chalkboard"/>
                <a:cs typeface="Chalkboard"/>
              </a:rPr>
              <a:t> 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que tiene un 10% de</a:t>
            </a:r>
          </a:p>
          <a:p>
            <a:pPr algn="ctr" eaLnBrk="1" hangingPunct="1"/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probabilidad de ser alcanzada en los </a:t>
            </a:r>
            <a:r>
              <a:rPr lang="es-ES_tradnl" sz="1600" i="0" dirty="0" err="1" smtClean="0">
                <a:solidFill>
                  <a:srgbClr val="800000"/>
                </a:solidFill>
                <a:latin typeface="Chalkboard"/>
                <a:cs typeface="Chalkboard"/>
              </a:rPr>
              <a:t>proximos</a:t>
            </a:r>
            <a:r>
              <a:rPr lang="es-ES_tradnl" sz="1600" i="0" dirty="0" smtClean="0">
                <a:solidFill>
                  <a:srgbClr val="800000"/>
                </a:solidFill>
                <a:latin typeface="Chalkboard"/>
                <a:cs typeface="Chalkboard"/>
              </a:rPr>
              <a:t> 50 años.</a:t>
            </a:r>
            <a:endParaRPr lang="es-ES" sz="1600" i="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cxnSp>
        <p:nvCxnSpPr>
          <p:cNvPr id="20484" name="Conector recto 10"/>
          <p:cNvCxnSpPr>
            <a:cxnSpLocks noChangeShapeType="1"/>
          </p:cNvCxnSpPr>
          <p:nvPr/>
        </p:nvCxnSpPr>
        <p:spPr bwMode="auto">
          <a:xfrm flipH="1">
            <a:off x="6807200" y="4343400"/>
            <a:ext cx="901700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429500" y="4065588"/>
            <a:ext cx="2374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200" i="0">
                <a:latin typeface="Arial" charset="0"/>
              </a:rPr>
              <a:t>North Anatolian Fault</a:t>
            </a:r>
            <a:endParaRPr lang="es-ES" sz="1200" i="0"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63132" y="3145362"/>
            <a:ext cx="99907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1000" i="0" dirty="0" smtClean="0">
                <a:latin typeface="Arial" charset="0"/>
              </a:rPr>
              <a:t>Aceleración sísmica (m/s</a:t>
            </a:r>
            <a:r>
              <a:rPr lang="es-ES_tradnl" sz="1000" i="0" baseline="30000" dirty="0" smtClean="0">
                <a:latin typeface="Arial" charset="0"/>
              </a:rPr>
              <a:t>2</a:t>
            </a:r>
            <a:r>
              <a:rPr lang="es-ES_tradnl" sz="1000" i="0" dirty="0" smtClean="0">
                <a:latin typeface="Arial" charset="0"/>
              </a:rPr>
              <a:t>)</a:t>
            </a:r>
            <a:endParaRPr lang="es-ES_tradnl" sz="1000" i="0" baseline="30000" dirty="0" smtClean="0">
              <a:latin typeface="Arial" charset="0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 flipH="1">
            <a:off x="339725" y="4203700"/>
            <a:ext cx="10795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ector recto 14"/>
          <p:cNvCxnSpPr/>
          <p:nvPr/>
        </p:nvCxnSpPr>
        <p:spPr bwMode="auto">
          <a:xfrm flipH="1">
            <a:off x="339725" y="4778375"/>
            <a:ext cx="10795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cto 15"/>
          <p:cNvCxnSpPr/>
          <p:nvPr/>
        </p:nvCxnSpPr>
        <p:spPr bwMode="auto">
          <a:xfrm flipH="1">
            <a:off x="339725" y="4990041"/>
            <a:ext cx="10795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cto 16"/>
          <p:cNvCxnSpPr/>
          <p:nvPr/>
        </p:nvCxnSpPr>
        <p:spPr bwMode="auto">
          <a:xfrm flipH="1">
            <a:off x="339725" y="5448300"/>
            <a:ext cx="10795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CuadroTexto 21"/>
          <p:cNvSpPr txBox="1"/>
          <p:nvPr/>
        </p:nvSpPr>
        <p:spPr>
          <a:xfrm>
            <a:off x="571030" y="4178767"/>
            <a:ext cx="34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0" dirty="0" smtClean="0">
                <a:latin typeface="Arial"/>
                <a:cs typeface="Arial"/>
              </a:rPr>
              <a:t>IV</a:t>
            </a:r>
            <a:endParaRPr lang="es-ES" sz="1200" i="0" dirty="0">
              <a:latin typeface="Arial"/>
              <a:cs typeface="Arial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71030" y="5465703"/>
            <a:ext cx="44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0" dirty="0" smtClean="0">
                <a:latin typeface="Arial"/>
                <a:cs typeface="Arial"/>
              </a:rPr>
              <a:t>VIII</a:t>
            </a:r>
            <a:endParaRPr lang="es-ES" sz="1200" i="0" dirty="0"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71030" y="4449700"/>
            <a:ext cx="34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0" dirty="0" smtClean="0">
                <a:latin typeface="Arial"/>
                <a:cs typeface="Arial"/>
              </a:rPr>
              <a:t>V</a:t>
            </a:r>
            <a:endParaRPr lang="es-ES" sz="1200" i="0" dirty="0">
              <a:latin typeface="Arial"/>
              <a:cs typeface="Arial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71029" y="4754505"/>
            <a:ext cx="436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0" dirty="0" smtClean="0">
                <a:latin typeface="Arial"/>
                <a:cs typeface="Arial"/>
              </a:rPr>
              <a:t>VI</a:t>
            </a:r>
            <a:endParaRPr lang="es-ES" sz="1200" i="0" dirty="0">
              <a:latin typeface="Arial"/>
              <a:cs typeface="Arial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62562" y="5084705"/>
            <a:ext cx="504237" cy="27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0" dirty="0" smtClean="0">
                <a:latin typeface="Arial"/>
                <a:cs typeface="Arial"/>
              </a:rPr>
              <a:t>VII</a:t>
            </a:r>
            <a:endParaRPr lang="es-ES" sz="1200" i="0" dirty="0">
              <a:latin typeface="Arial"/>
              <a:cs typeface="Arial"/>
            </a:endParaRPr>
          </a:p>
        </p:txBody>
      </p:sp>
      <p:sp>
        <p:nvSpPr>
          <p:cNvPr id="20483" name="Text Box 10"/>
          <p:cNvSpPr txBox="1">
            <a:spLocks noChangeArrowheads="1"/>
          </p:cNvSpPr>
          <p:nvPr/>
        </p:nvSpPr>
        <p:spPr bwMode="auto">
          <a:xfrm>
            <a:off x="287860" y="3543307"/>
            <a:ext cx="922867" cy="4021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1000" i="0" dirty="0" smtClean="0">
                <a:latin typeface="Arial" charset="0"/>
              </a:rPr>
              <a:t>Escala de Mercalli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71030" y="3924770"/>
            <a:ext cx="34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0" dirty="0" smtClean="0">
                <a:latin typeface="Arial"/>
                <a:cs typeface="Arial"/>
              </a:rPr>
              <a:t>III</a:t>
            </a:r>
            <a:endParaRPr lang="es-ES" sz="1200" i="0" dirty="0">
              <a:latin typeface="Arial"/>
              <a:cs typeface="Arial"/>
            </a:endParaRPr>
          </a:p>
        </p:txBody>
      </p:sp>
      <p:cxnSp>
        <p:nvCxnSpPr>
          <p:cNvPr id="29" name="Conector recto 28"/>
          <p:cNvCxnSpPr/>
          <p:nvPr/>
        </p:nvCxnSpPr>
        <p:spPr bwMode="auto">
          <a:xfrm flipH="1">
            <a:off x="348192" y="4431241"/>
            <a:ext cx="10795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7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79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908</Words>
  <Application>Microsoft Macintosh PowerPoint</Application>
  <PresentationFormat>Presentación en pantalla (4:3)</PresentationFormat>
  <Paragraphs>206</Paragraphs>
  <Slides>37</Slides>
  <Notes>27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Presentación 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Autor</cp:lastModifiedBy>
  <cp:revision>119</cp:revision>
  <dcterms:created xsi:type="dcterms:W3CDTF">2008-09-30T10:16:43Z</dcterms:created>
  <dcterms:modified xsi:type="dcterms:W3CDTF">2020-10-06T07:44:46Z</dcterms:modified>
</cp:coreProperties>
</file>