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84" r:id="rId2"/>
    <p:sldId id="311" r:id="rId3"/>
    <p:sldId id="266" r:id="rId4"/>
    <p:sldId id="261" r:id="rId5"/>
    <p:sldId id="308" r:id="rId6"/>
    <p:sldId id="309" r:id="rId7"/>
    <p:sldId id="301" r:id="rId8"/>
    <p:sldId id="277" r:id="rId9"/>
    <p:sldId id="281" r:id="rId10"/>
    <p:sldId id="280" r:id="rId11"/>
    <p:sldId id="267" r:id="rId12"/>
    <p:sldId id="307" r:id="rId13"/>
    <p:sldId id="264" r:id="rId14"/>
    <p:sldId id="273" r:id="rId15"/>
    <p:sldId id="298" r:id="rId16"/>
    <p:sldId id="272" r:id="rId17"/>
    <p:sldId id="285" r:id="rId18"/>
    <p:sldId id="312" r:id="rId19"/>
    <p:sldId id="315" r:id="rId20"/>
    <p:sldId id="313" r:id="rId21"/>
    <p:sldId id="282" r:id="rId22"/>
    <p:sldId id="316" r:id="rId23"/>
    <p:sldId id="317" r:id="rId24"/>
    <p:sldId id="310" r:id="rId25"/>
    <p:sldId id="304" r:id="rId26"/>
    <p:sldId id="287" r:id="rId27"/>
    <p:sldId id="289" r:id="rId28"/>
    <p:sldId id="300" r:id="rId29"/>
  </p:sldIdLst>
  <p:sldSz cx="9144000" cy="6858000" type="screen4x3"/>
  <p:notesSz cx="6858000" cy="9144000"/>
  <p:defaultTextStyle>
    <a:defPPr>
      <a:defRPr lang="es-ES_trad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372E"/>
    <a:srgbClr val="E3D481"/>
    <a:srgbClr val="E3841E"/>
    <a:srgbClr val="E80000"/>
    <a:srgbClr val="E8E8E8"/>
    <a:srgbClr val="0000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-1960" y="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67C87-D0E3-FF49-8AD8-3EDB75ED7BFA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03672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046A0-1495-9D44-8EFD-552E394F36D9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18048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6717C-E22A-D344-B010-9E3C97ABEC91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76009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E94F0-2F07-6C4B-B311-50FB516868C7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19742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95F90-3CCF-BF4F-A1EC-C9FF431E97AB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9457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8E9D5-3449-174E-99E1-AA9E03C3A01B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16867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664F2-479D-9447-A662-AD6185E1604E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05782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AFF9C-44DD-DD4D-942B-ACB2402F7F6F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28483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23B5E-8C32-D34E-AC39-1C8C728B4CC8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2487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A097B-A5C2-9346-86AE-6F2C6EAAD94E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16969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ADB81-1009-EF4E-B95C-8ED1EE897858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76164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Clic para editar estilo título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pitchFamily="-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pitchFamily="-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A68B33D-6927-FC4D-A56A-B25868169A7C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04800" y="2286000"/>
            <a:ext cx="83820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s-ES_tradnl" sz="4400">
                <a:solidFill>
                  <a:schemeClr val="folHlink"/>
                </a:solidFill>
                <a:latin typeface="Chalkboard" charset="0"/>
                <a:cs typeface="Chalkboard" charset="0"/>
              </a:rPr>
              <a:t>STRUCTURE OF THE ROSEBERY PB-ZN ORE DEPOSIT</a:t>
            </a:r>
          </a:p>
          <a:p>
            <a:pPr algn="ctr"/>
            <a:endParaRPr lang="es-ES_tradnl" sz="4400">
              <a:solidFill>
                <a:schemeClr val="folHlink"/>
              </a:solidFill>
              <a:latin typeface="Chalkboard" charset="0"/>
              <a:cs typeface="Chalkboard" charset="0"/>
            </a:endParaRPr>
          </a:p>
          <a:p>
            <a:pPr algn="ctr"/>
            <a:r>
              <a:rPr lang="es-ES_tradnl" sz="4400">
                <a:solidFill>
                  <a:schemeClr val="folHlink"/>
                </a:solidFill>
                <a:latin typeface="Chalkboard" charset="0"/>
                <a:cs typeface="Chalkboard" charset="0"/>
              </a:rPr>
              <a:t>Supplementary material to </a:t>
            </a:r>
          </a:p>
          <a:p>
            <a:pPr algn="ctr"/>
            <a:r>
              <a:rPr lang="es-ES_tradnl" sz="4400">
                <a:solidFill>
                  <a:schemeClr val="folHlink"/>
                </a:solidFill>
                <a:latin typeface="Chalkboard" charset="0"/>
                <a:cs typeface="Chalkboard" charset="0"/>
              </a:rPr>
              <a:t>Aerden, 1991 (J. Struct. Geol.)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6" descr="FolBoudUNderground                                             001225A9Macintosh HD                   BCEA89E4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68275"/>
            <a:ext cx="7467600" cy="26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5" descr="FolBoudOPenPitRosebery                                         001225A9Macintosh HD                   BCEA89E4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665669">
            <a:off x="3276600" y="2819400"/>
            <a:ext cx="262413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7"/>
          <p:cNvSpPr txBox="1">
            <a:spLocks noChangeArrowheads="1"/>
          </p:cNvSpPr>
          <p:nvPr/>
        </p:nvSpPr>
        <p:spPr bwMode="auto">
          <a:xfrm>
            <a:off x="5045075" y="2590800"/>
            <a:ext cx="2346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s-ES_tradnl">
                <a:solidFill>
                  <a:srgbClr val="E80000"/>
                </a:solidFill>
              </a:rPr>
              <a:t>Extensional ramp</a:t>
            </a:r>
          </a:p>
        </p:txBody>
      </p:sp>
      <p:sp>
        <p:nvSpPr>
          <p:cNvPr id="21508" name="Line 8"/>
          <p:cNvSpPr>
            <a:spLocks noChangeShapeType="1"/>
          </p:cNvSpPr>
          <p:nvPr/>
        </p:nvSpPr>
        <p:spPr bwMode="auto">
          <a:xfrm flipH="1" flipV="1">
            <a:off x="4800600" y="1600200"/>
            <a:ext cx="609600" cy="914400"/>
          </a:xfrm>
          <a:prstGeom prst="line">
            <a:avLst/>
          </a:prstGeom>
          <a:noFill/>
          <a:ln w="28575">
            <a:solidFill>
              <a:srgbClr val="E8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1509" name="Text Box 15"/>
          <p:cNvSpPr txBox="1">
            <a:spLocks noChangeArrowheads="1"/>
          </p:cNvSpPr>
          <p:nvPr/>
        </p:nvSpPr>
        <p:spPr bwMode="auto">
          <a:xfrm>
            <a:off x="304800" y="6019800"/>
            <a:ext cx="3702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s-ES_tradnl">
                <a:latin typeface="Chalkboard" charset="0"/>
                <a:cs typeface="Chalkboard" charset="0"/>
              </a:rPr>
              <a:t>FOLIATION BOUDINAGE</a:t>
            </a:r>
          </a:p>
        </p:txBody>
      </p:sp>
      <p:sp>
        <p:nvSpPr>
          <p:cNvPr id="21510" name="CuadroTexto 6"/>
          <p:cNvSpPr txBox="1">
            <a:spLocks noChangeArrowheads="1"/>
          </p:cNvSpPr>
          <p:nvPr/>
        </p:nvSpPr>
        <p:spPr bwMode="auto">
          <a:xfrm>
            <a:off x="5867400" y="6092825"/>
            <a:ext cx="2671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s-ES" sz="1400">
                <a:latin typeface="Verdana" charset="0"/>
                <a:cs typeface="Verdana" charset="0"/>
              </a:rPr>
              <a:t>modified after Aerden 1991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9" descr="Marble Boudin25.jpg                                            000E1318Macintosh HD                   BCEA89E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513" y="341313"/>
            <a:ext cx="8345487" cy="617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Text Box 7"/>
          <p:cNvSpPr txBox="1">
            <a:spLocks noChangeArrowheads="1"/>
          </p:cNvSpPr>
          <p:nvPr/>
        </p:nvSpPr>
        <p:spPr bwMode="auto">
          <a:xfrm>
            <a:off x="827088" y="404813"/>
            <a:ext cx="7632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s-ES_tradnl" sz="2000">
                <a:solidFill>
                  <a:srgbClr val="000000"/>
                </a:solidFill>
                <a:latin typeface="Chalkboard" charset="0"/>
                <a:cs typeface="Chalkboard" charset="0"/>
              </a:rPr>
              <a:t>similar foliation boudinage geometries in marbles of the Nevado-Filabride Complex, Betic Cordillera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BariticOreLensG                                                001225A9Macintosh HD                   BCEA89E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839200" cy="620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CuadroTexto 2"/>
          <p:cNvSpPr txBox="1">
            <a:spLocks noChangeArrowheads="1"/>
          </p:cNvSpPr>
          <p:nvPr/>
        </p:nvSpPr>
        <p:spPr bwMode="auto">
          <a:xfrm>
            <a:off x="5867400" y="6361113"/>
            <a:ext cx="26097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s-ES" sz="1400">
                <a:latin typeface="Verdana" charset="0"/>
                <a:cs typeface="Verdana" charset="0"/>
              </a:rPr>
              <a:t>Aerden JSG 1991 (Fig. 17)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611560" y="4941168"/>
            <a:ext cx="271390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>
                <a:latin typeface="Times New Roman"/>
                <a:cs typeface="Times New Roman"/>
              </a:rPr>
              <a:t>barite-rich</a:t>
            </a:r>
          </a:p>
          <a:p>
            <a:r>
              <a:rPr lang="es-ES_tradnl">
                <a:latin typeface="Times New Roman"/>
                <a:cs typeface="Times New Roman"/>
              </a:rPr>
              <a:t>massive sulphides</a:t>
            </a:r>
          </a:p>
          <a:p>
            <a:r>
              <a:rPr lang="es-ES_tradnl">
                <a:latin typeface="Times New Roman"/>
                <a:cs typeface="Times New Roman"/>
              </a:rPr>
              <a:t>replacing shear zone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Rsebery 15 LEVEL.jpg                                           000E1318Macintosh HD                   BCEA89E4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350" y="1470025"/>
            <a:ext cx="7605713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Line 3"/>
          <p:cNvSpPr>
            <a:spLocks noChangeShapeType="1"/>
          </p:cNvSpPr>
          <p:nvPr/>
        </p:nvSpPr>
        <p:spPr bwMode="auto">
          <a:xfrm flipV="1">
            <a:off x="2286000" y="4724400"/>
            <a:ext cx="457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1736725" y="5622925"/>
            <a:ext cx="3040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s-ES_tradnl">
                <a:latin typeface="Chalkboard" charset="0"/>
                <a:cs typeface="Chalkboard" charset="0"/>
              </a:rPr>
              <a:t>Py-Cpy ore (Cu-rich)</a:t>
            </a:r>
          </a:p>
        </p:txBody>
      </p:sp>
      <p:sp>
        <p:nvSpPr>
          <p:cNvPr id="24580" name="Line 5"/>
          <p:cNvSpPr>
            <a:spLocks noChangeShapeType="1"/>
          </p:cNvSpPr>
          <p:nvPr/>
        </p:nvSpPr>
        <p:spPr bwMode="auto">
          <a:xfrm>
            <a:off x="1600200" y="533400"/>
            <a:ext cx="304800" cy="2400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914400" y="152400"/>
            <a:ext cx="4187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s-ES_tradnl">
                <a:latin typeface="Chalkboard" charset="0"/>
                <a:cs typeface="Chalkboard" charset="0"/>
              </a:rPr>
              <a:t>Sph-Gal-Py ore (Pb-Zn-rich)</a:t>
            </a:r>
          </a:p>
        </p:txBody>
      </p:sp>
      <p:sp>
        <p:nvSpPr>
          <p:cNvPr id="24582" name="CuadroTexto 6"/>
          <p:cNvSpPr txBox="1">
            <a:spLocks noChangeArrowheads="1"/>
          </p:cNvSpPr>
          <p:nvPr/>
        </p:nvSpPr>
        <p:spPr bwMode="auto">
          <a:xfrm>
            <a:off x="5867400" y="6092825"/>
            <a:ext cx="2671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s-ES" sz="1400">
                <a:latin typeface="Verdana" charset="0"/>
                <a:cs typeface="Verdana" charset="0"/>
              </a:rPr>
              <a:t>modified after Aerden 1991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Boudinage Control Model                                        001225A9Macintosh HD                   BCEA89E4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3709988" cy="6827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6659563" y="1412875"/>
            <a:ext cx="21097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s-ES_tradnl">
                <a:latin typeface="Chalkboard" charset="0"/>
                <a:cs typeface="Chalkboard" charset="0"/>
              </a:rPr>
              <a:t>genetic model</a:t>
            </a:r>
          </a:p>
        </p:txBody>
      </p:sp>
      <p:sp>
        <p:nvSpPr>
          <p:cNvPr id="25604" name="CuadroTexto 3"/>
          <p:cNvSpPr txBox="1">
            <a:spLocks noChangeArrowheads="1"/>
          </p:cNvSpPr>
          <p:nvPr/>
        </p:nvSpPr>
        <p:spPr bwMode="auto">
          <a:xfrm>
            <a:off x="6437313" y="6092825"/>
            <a:ext cx="17637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s-ES" sz="1400">
                <a:latin typeface="Verdana" charset="0"/>
                <a:cs typeface="Verdana" charset="0"/>
              </a:rPr>
              <a:t>Aerden JSG 1991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7" descr="II_3b_down_col                                                 001225A9Macintosh HD                   BCEA89E4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0" y="546100"/>
            <a:ext cx="358140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Picture 8" descr="II_3b                                                          001225A9Macintosh HD                   BCEA89E4: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1300" y="533400"/>
            <a:ext cx="358140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9" descr="&#10;II_3c_left                                                     001225A9Macintosh HD                   BCEA89E4: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9900" y="3236913"/>
            <a:ext cx="318611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8" name="Picture 10" descr="II_3c_right                                                    001225A9Macintosh HD                   BCEA89E4: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0" y="3236913"/>
            <a:ext cx="2752725" cy="245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11"/>
          <p:cNvSpPr txBox="1">
            <a:spLocks noChangeArrowheads="1"/>
          </p:cNvSpPr>
          <p:nvPr/>
        </p:nvSpPr>
        <p:spPr bwMode="auto">
          <a:xfrm>
            <a:off x="822325" y="4191000"/>
            <a:ext cx="2562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s-ES_tradnl">
                <a:latin typeface="Chalkboard" charset="0"/>
                <a:cs typeface="Chalkboard" charset="0"/>
              </a:rPr>
              <a:t>CROSS-SECTION</a:t>
            </a:r>
          </a:p>
        </p:txBody>
      </p:sp>
      <p:sp>
        <p:nvSpPr>
          <p:cNvPr id="26630" name="Text Box 12"/>
          <p:cNvSpPr txBox="1">
            <a:spLocks noChangeArrowheads="1"/>
          </p:cNvSpPr>
          <p:nvPr/>
        </p:nvSpPr>
        <p:spPr bwMode="auto">
          <a:xfrm>
            <a:off x="685800" y="1524000"/>
            <a:ext cx="852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s-ES_tradnl">
                <a:latin typeface="Chalkboard" charset="0"/>
                <a:cs typeface="Chalkboard" charset="0"/>
              </a:rPr>
              <a:t>MAP</a:t>
            </a:r>
          </a:p>
        </p:txBody>
      </p:sp>
      <p:sp>
        <p:nvSpPr>
          <p:cNvPr id="26631" name="CuadroTexto 8"/>
          <p:cNvSpPr txBox="1">
            <a:spLocks noChangeArrowheads="1"/>
          </p:cNvSpPr>
          <p:nvPr/>
        </p:nvSpPr>
        <p:spPr bwMode="auto">
          <a:xfrm>
            <a:off x="4643438" y="6505575"/>
            <a:ext cx="45450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s-ES" sz="1400">
                <a:latin typeface="Verdana" charset="0"/>
                <a:cs typeface="Verdana" charset="0"/>
              </a:rPr>
              <a:t>Aerden – J. Metamorphic Geol. 1994 FIGURE 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 descr="3D boudinage bisbis                                            001225A9Macintosh HD                   BCEA89E4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63" y="762000"/>
            <a:ext cx="5265737" cy="5410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zoning longit sect model                                       001225A9Macintosh HD                   BCEA89E4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1149350"/>
            <a:ext cx="3200400" cy="22796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5" name="Picture 9" descr="zoning section model                                           001225A9Macintosh HD                   BCEA89E4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3806825"/>
            <a:ext cx="1944688" cy="1755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3" name="CuadroTexto 4"/>
          <p:cNvSpPr txBox="1">
            <a:spLocks noChangeArrowheads="1"/>
          </p:cNvSpPr>
          <p:nvPr/>
        </p:nvSpPr>
        <p:spPr bwMode="auto">
          <a:xfrm>
            <a:off x="5867400" y="6092825"/>
            <a:ext cx="2671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s-ES" sz="1400">
                <a:latin typeface="Verdana" charset="0"/>
                <a:cs typeface="Verdana" charset="0"/>
              </a:rPr>
              <a:t>modified after Aerden 1991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081088" y="2438400"/>
            <a:ext cx="680561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s-ES_tradnl" sz="4400">
                <a:solidFill>
                  <a:schemeClr val="folHlink"/>
                </a:solidFill>
                <a:latin typeface="Chalkboard" charset="0"/>
                <a:cs typeface="Chalkboard" charset="0"/>
              </a:rPr>
              <a:t>REPLACEMENT TEXTURES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Imagen 3" descr="rosebery boud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42640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2" name="Imagen 7" descr="PbZn relic hostroc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9163" y="3722688"/>
            <a:ext cx="4176712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Imagen 8" descr="FolBoudMicro1_JSG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188913"/>
            <a:ext cx="44513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CuadroTexto 9"/>
          <p:cNvSpPr txBox="1">
            <a:spLocks noChangeArrowheads="1"/>
          </p:cNvSpPr>
          <p:nvPr/>
        </p:nvSpPr>
        <p:spPr bwMode="auto">
          <a:xfrm>
            <a:off x="34925" y="5084763"/>
            <a:ext cx="45862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r>
              <a:rPr lang="es-ES" sz="1800">
                <a:latin typeface="Chalkboard" charset="0"/>
                <a:cs typeface="Chalkboard" charset="0"/>
              </a:rPr>
              <a:t>Sphalerite-rich massive sulphides containing numerous fragments of schistose host rock</a:t>
            </a:r>
          </a:p>
        </p:txBody>
      </p:sp>
      <p:sp>
        <p:nvSpPr>
          <p:cNvPr id="40965" name="CuadroTexto 10"/>
          <p:cNvSpPr txBox="1">
            <a:spLocks noChangeArrowheads="1"/>
          </p:cNvSpPr>
          <p:nvPr/>
        </p:nvSpPr>
        <p:spPr bwMode="auto">
          <a:xfrm>
            <a:off x="323850" y="3141663"/>
            <a:ext cx="40084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r>
              <a:rPr lang="es-ES" sz="1800">
                <a:latin typeface="Chalkboard" charset="0"/>
                <a:cs typeface="Chalkboard" charset="0"/>
              </a:rPr>
              <a:t>miniature of Rosebery ore body</a:t>
            </a:r>
          </a:p>
          <a:p>
            <a:pPr algn="r"/>
            <a:r>
              <a:rPr lang="es-ES" sz="1800">
                <a:latin typeface="Chalkboard" charset="0"/>
                <a:cs typeface="Chalkboard" charset="0"/>
              </a:rPr>
              <a:t>(Aerden 1991)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Imagen 3" descr="PbZn replaceme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8569325" cy="527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CuadroTexto 4"/>
          <p:cNvSpPr txBox="1">
            <a:spLocks noChangeArrowheads="1"/>
          </p:cNvSpPr>
          <p:nvPr/>
        </p:nvSpPr>
        <p:spPr bwMode="auto">
          <a:xfrm>
            <a:off x="1547813" y="3141663"/>
            <a:ext cx="863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s-ES">
                <a:latin typeface="Arial" charset="0"/>
                <a:cs typeface="Arial" charset="0"/>
              </a:rPr>
              <a:t>FeS</a:t>
            </a:r>
            <a:r>
              <a:rPr lang="es-ES" baseline="-25000">
                <a:latin typeface="Arial" charset="0"/>
                <a:cs typeface="Arial" charset="0"/>
              </a:rPr>
              <a:t>2</a:t>
            </a:r>
            <a:endParaRPr lang="es-ES" baseline="-25000"/>
          </a:p>
        </p:txBody>
      </p:sp>
      <p:sp>
        <p:nvSpPr>
          <p:cNvPr id="29699" name="CuadroTexto 5"/>
          <p:cNvSpPr txBox="1">
            <a:spLocks noChangeArrowheads="1"/>
          </p:cNvSpPr>
          <p:nvPr/>
        </p:nvSpPr>
        <p:spPr bwMode="auto">
          <a:xfrm>
            <a:off x="611188" y="4437063"/>
            <a:ext cx="7667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s-ES">
                <a:solidFill>
                  <a:schemeClr val="bg1"/>
                </a:solidFill>
                <a:latin typeface="Arial" charset="0"/>
                <a:cs typeface="Arial" charset="0"/>
              </a:rPr>
              <a:t>PbS</a:t>
            </a:r>
            <a:endParaRPr lang="es-ES" baseline="-25000">
              <a:solidFill>
                <a:schemeClr val="bg1"/>
              </a:solidFill>
            </a:endParaRPr>
          </a:p>
        </p:txBody>
      </p:sp>
      <p:sp>
        <p:nvSpPr>
          <p:cNvPr id="29700" name="CuadroTexto 6"/>
          <p:cNvSpPr txBox="1">
            <a:spLocks noChangeArrowheads="1"/>
          </p:cNvSpPr>
          <p:nvPr/>
        </p:nvSpPr>
        <p:spPr bwMode="auto">
          <a:xfrm>
            <a:off x="203200" y="5661025"/>
            <a:ext cx="8689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s-ES" sz="1800">
                <a:latin typeface="Arial" charset="0"/>
                <a:cs typeface="Arial" charset="0"/>
              </a:rPr>
              <a:t>host-rock fragment containing S3 crenulation cleavage sharply truncated by massive sulphides. The sulphides post-date the cleavage (from Aerden 1994).</a:t>
            </a:r>
          </a:p>
        </p:txBody>
      </p:sp>
      <p:sp>
        <p:nvSpPr>
          <p:cNvPr id="29701" name="CuadroTexto 7"/>
          <p:cNvSpPr txBox="1">
            <a:spLocks noChangeArrowheads="1"/>
          </p:cNvSpPr>
          <p:nvPr/>
        </p:nvSpPr>
        <p:spPr bwMode="auto">
          <a:xfrm>
            <a:off x="4643438" y="6453188"/>
            <a:ext cx="45450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s-ES" sz="1400">
                <a:latin typeface="Verdana" charset="0"/>
                <a:cs typeface="Verdana" charset="0"/>
              </a:rPr>
              <a:t>Aerden – J. Metamorphic Geol. 1994 FIGURE 12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Imagen 4" descr="Rosebery Sec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90700"/>
            <a:ext cx="9144000" cy="326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CuadroTexto 5"/>
          <p:cNvSpPr txBox="1">
            <a:spLocks noChangeArrowheads="1"/>
          </p:cNvSpPr>
          <p:nvPr/>
        </p:nvSpPr>
        <p:spPr bwMode="auto">
          <a:xfrm>
            <a:off x="2987675" y="6453188"/>
            <a:ext cx="2951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s-ES" sz="1400">
                <a:latin typeface="Verdana" charset="0"/>
                <a:cs typeface="Verdana" charset="0"/>
              </a:rPr>
              <a:t>Aerden 1991 – J. Struct. Geol.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Imagen 3" descr="PbZn microboudin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597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CuadroTexto 5"/>
          <p:cNvSpPr txBox="1">
            <a:spLocks noChangeArrowheads="1"/>
          </p:cNvSpPr>
          <p:nvPr/>
        </p:nvSpPr>
        <p:spPr bwMode="auto">
          <a:xfrm>
            <a:off x="14288" y="6021388"/>
            <a:ext cx="8459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s-ES" sz="1800">
                <a:latin typeface="Chalkboard" charset="0"/>
                <a:cs typeface="Chalkboard" charset="0"/>
              </a:rPr>
              <a:t>Sphalerite replacing host rock controlled by microboudinage</a:t>
            </a:r>
          </a:p>
        </p:txBody>
      </p:sp>
      <p:sp>
        <p:nvSpPr>
          <p:cNvPr id="30723" name="CuadroTexto 6"/>
          <p:cNvSpPr txBox="1">
            <a:spLocks noChangeArrowheads="1"/>
          </p:cNvSpPr>
          <p:nvPr/>
        </p:nvSpPr>
        <p:spPr bwMode="auto">
          <a:xfrm>
            <a:off x="4643438" y="6524625"/>
            <a:ext cx="45450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s-ES" sz="1400">
                <a:latin typeface="Verdana" charset="0"/>
                <a:cs typeface="Verdana" charset="0"/>
              </a:rPr>
              <a:t>Aerden – J. Metamorphic Geol. 1994 FIGURE 17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61" name="Picture 17" descr="Sph Replaces quartz                                            001225A9Macintosh HD                   BCEA89E4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44450"/>
            <a:ext cx="8534400" cy="571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CuadroTexto 3"/>
          <p:cNvSpPr txBox="1">
            <a:spLocks noChangeArrowheads="1"/>
          </p:cNvSpPr>
          <p:nvPr/>
        </p:nvSpPr>
        <p:spPr bwMode="auto">
          <a:xfrm>
            <a:off x="431800" y="5732463"/>
            <a:ext cx="80279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s-ES" sz="1800">
                <a:latin typeface="Chalkboard" charset="0"/>
                <a:cs typeface="Chalkboard" charset="0"/>
              </a:rPr>
              <a:t>Massive Galena-Sphalerite-Pyrite ore (BLACK) replacing quartz. Quartz grains with identical optical orientations have been given the same coloured ornament pattern.</a:t>
            </a:r>
          </a:p>
        </p:txBody>
      </p:sp>
      <p:sp>
        <p:nvSpPr>
          <p:cNvPr id="31748" name="CuadroTexto 4"/>
          <p:cNvSpPr txBox="1">
            <a:spLocks noChangeArrowheads="1"/>
          </p:cNvSpPr>
          <p:nvPr/>
        </p:nvSpPr>
        <p:spPr bwMode="auto">
          <a:xfrm>
            <a:off x="4643438" y="6524625"/>
            <a:ext cx="44307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s-ES" sz="1400">
                <a:latin typeface="Verdana" charset="0"/>
                <a:cs typeface="Verdana" charset="0"/>
              </a:rPr>
              <a:t>Aerden – J. Metamorphic Geol. 1994 FIGURE 8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 descr="Replaced Feldspar                                              001225A9Macintosh HD                   BCEA89E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754380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CuadroTexto 3"/>
          <p:cNvSpPr txBox="1">
            <a:spLocks noChangeArrowheads="1"/>
          </p:cNvSpPr>
          <p:nvPr/>
        </p:nvSpPr>
        <p:spPr bwMode="auto">
          <a:xfrm>
            <a:off x="431800" y="5876925"/>
            <a:ext cx="80279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s-ES" sz="1800">
                <a:latin typeface="Chalkboard" charset="0"/>
                <a:cs typeface="Chalkboard" charset="0"/>
              </a:rPr>
              <a:t>Massive Galena-Sphalerite-Pyrite ore (BLACK) replacing quartz end large feldspar crystal. </a:t>
            </a:r>
          </a:p>
        </p:txBody>
      </p:sp>
      <p:sp>
        <p:nvSpPr>
          <p:cNvPr id="32772" name="CuadroTexto 4"/>
          <p:cNvSpPr txBox="1">
            <a:spLocks noChangeArrowheads="1"/>
          </p:cNvSpPr>
          <p:nvPr/>
        </p:nvSpPr>
        <p:spPr bwMode="auto">
          <a:xfrm>
            <a:off x="4643438" y="6524625"/>
            <a:ext cx="45450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s-ES" sz="1400">
                <a:latin typeface="Verdana" charset="0"/>
                <a:cs typeface="Verdana" charset="0"/>
              </a:rPr>
              <a:t>Aerden – J. Metamorphic Geol. 1994 FIGURE 10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a libre 2"/>
          <p:cNvSpPr/>
          <p:nvPr/>
        </p:nvSpPr>
        <p:spPr>
          <a:xfrm>
            <a:off x="3355810" y="2668052"/>
            <a:ext cx="3996677" cy="2038904"/>
          </a:xfrm>
          <a:custGeom>
            <a:avLst/>
            <a:gdLst>
              <a:gd name="connsiteX0" fmla="*/ 3996677 w 3996677"/>
              <a:gd name="connsiteY0" fmla="*/ 0 h 2038904"/>
              <a:gd name="connsiteX1" fmla="*/ 3402419 w 3996677"/>
              <a:gd name="connsiteY1" fmla="*/ 570893 h 2038904"/>
              <a:gd name="connsiteX2" fmla="*/ 3111116 w 3996677"/>
              <a:gd name="connsiteY2" fmla="*/ 722354 h 2038904"/>
              <a:gd name="connsiteX3" fmla="*/ 2878073 w 3996677"/>
              <a:gd name="connsiteY3" fmla="*/ 605846 h 2038904"/>
              <a:gd name="connsiteX4" fmla="*/ 2691640 w 3996677"/>
              <a:gd name="connsiteY4" fmla="*/ 477686 h 2038904"/>
              <a:gd name="connsiteX5" fmla="*/ 2435293 w 3996677"/>
              <a:gd name="connsiteY5" fmla="*/ 594195 h 2038904"/>
              <a:gd name="connsiteX6" fmla="*/ 2237207 w 3996677"/>
              <a:gd name="connsiteY6" fmla="*/ 1025277 h 2038904"/>
              <a:gd name="connsiteX7" fmla="*/ 2120686 w 3996677"/>
              <a:gd name="connsiteY7" fmla="*/ 1176739 h 2038904"/>
              <a:gd name="connsiteX8" fmla="*/ 1992512 w 3996677"/>
              <a:gd name="connsiteY8" fmla="*/ 1071881 h 2038904"/>
              <a:gd name="connsiteX9" fmla="*/ 1747818 w 3996677"/>
              <a:gd name="connsiteY9" fmla="*/ 1025277 h 2038904"/>
              <a:gd name="connsiteX10" fmla="*/ 1596340 w 3996677"/>
              <a:gd name="connsiteY10" fmla="*/ 1176739 h 2038904"/>
              <a:gd name="connsiteX11" fmla="*/ 1339994 w 3996677"/>
              <a:gd name="connsiteY11" fmla="*/ 1619472 h 2038904"/>
              <a:gd name="connsiteX12" fmla="*/ 1211820 w 3996677"/>
              <a:gd name="connsiteY12" fmla="*/ 1654425 h 2038904"/>
              <a:gd name="connsiteX13" fmla="*/ 1002082 w 3996677"/>
              <a:gd name="connsiteY13" fmla="*/ 1561218 h 2038904"/>
              <a:gd name="connsiteX14" fmla="*/ 803996 w 3996677"/>
              <a:gd name="connsiteY14" fmla="*/ 1526265 h 2038904"/>
              <a:gd name="connsiteX15" fmla="*/ 617562 w 3996677"/>
              <a:gd name="connsiteY15" fmla="*/ 1666076 h 2038904"/>
              <a:gd name="connsiteX16" fmla="*/ 431129 w 3996677"/>
              <a:gd name="connsiteY16" fmla="*/ 1677727 h 2038904"/>
              <a:gd name="connsiteX17" fmla="*/ 0 w 3996677"/>
              <a:gd name="connsiteY17" fmla="*/ 2038904 h 2038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96677" h="2038904">
                <a:moveTo>
                  <a:pt x="3996677" y="0"/>
                </a:moveTo>
                <a:cubicBezTo>
                  <a:pt x="3773344" y="225250"/>
                  <a:pt x="3550012" y="450501"/>
                  <a:pt x="3402419" y="570893"/>
                </a:cubicBezTo>
                <a:cubicBezTo>
                  <a:pt x="3254826" y="691285"/>
                  <a:pt x="3198507" y="716529"/>
                  <a:pt x="3111116" y="722354"/>
                </a:cubicBezTo>
                <a:cubicBezTo>
                  <a:pt x="3023725" y="728179"/>
                  <a:pt x="2947986" y="646624"/>
                  <a:pt x="2878073" y="605846"/>
                </a:cubicBezTo>
                <a:cubicBezTo>
                  <a:pt x="2808160" y="565068"/>
                  <a:pt x="2765437" y="479628"/>
                  <a:pt x="2691640" y="477686"/>
                </a:cubicBezTo>
                <a:cubicBezTo>
                  <a:pt x="2617843" y="475744"/>
                  <a:pt x="2511032" y="502930"/>
                  <a:pt x="2435293" y="594195"/>
                </a:cubicBezTo>
                <a:cubicBezTo>
                  <a:pt x="2359554" y="685460"/>
                  <a:pt x="2289641" y="928186"/>
                  <a:pt x="2237207" y="1025277"/>
                </a:cubicBezTo>
                <a:cubicBezTo>
                  <a:pt x="2184773" y="1122368"/>
                  <a:pt x="2161468" y="1168972"/>
                  <a:pt x="2120686" y="1176739"/>
                </a:cubicBezTo>
                <a:cubicBezTo>
                  <a:pt x="2079904" y="1184506"/>
                  <a:pt x="2054657" y="1097125"/>
                  <a:pt x="1992512" y="1071881"/>
                </a:cubicBezTo>
                <a:cubicBezTo>
                  <a:pt x="1930367" y="1046637"/>
                  <a:pt x="1813847" y="1007801"/>
                  <a:pt x="1747818" y="1025277"/>
                </a:cubicBezTo>
                <a:cubicBezTo>
                  <a:pt x="1681789" y="1042753"/>
                  <a:pt x="1664311" y="1077706"/>
                  <a:pt x="1596340" y="1176739"/>
                </a:cubicBezTo>
                <a:cubicBezTo>
                  <a:pt x="1528369" y="1275772"/>
                  <a:pt x="1404081" y="1539858"/>
                  <a:pt x="1339994" y="1619472"/>
                </a:cubicBezTo>
                <a:cubicBezTo>
                  <a:pt x="1275907" y="1699086"/>
                  <a:pt x="1268139" y="1664134"/>
                  <a:pt x="1211820" y="1654425"/>
                </a:cubicBezTo>
                <a:cubicBezTo>
                  <a:pt x="1155501" y="1644716"/>
                  <a:pt x="1070053" y="1582578"/>
                  <a:pt x="1002082" y="1561218"/>
                </a:cubicBezTo>
                <a:cubicBezTo>
                  <a:pt x="934111" y="1539858"/>
                  <a:pt x="868083" y="1508789"/>
                  <a:pt x="803996" y="1526265"/>
                </a:cubicBezTo>
                <a:cubicBezTo>
                  <a:pt x="739909" y="1543741"/>
                  <a:pt x="679706" y="1640832"/>
                  <a:pt x="617562" y="1666076"/>
                </a:cubicBezTo>
                <a:cubicBezTo>
                  <a:pt x="555417" y="1691320"/>
                  <a:pt x="534056" y="1615589"/>
                  <a:pt x="431129" y="1677727"/>
                </a:cubicBezTo>
                <a:cubicBezTo>
                  <a:pt x="328202" y="1739865"/>
                  <a:pt x="0" y="2038904"/>
                  <a:pt x="0" y="2038904"/>
                </a:cubicBezTo>
              </a:path>
            </a:pathLst>
          </a:custGeom>
          <a:ln w="76200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3793" name="Imagen 2" descr="Hercules Microstructure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9938" y="12700"/>
            <a:ext cx="4286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Rectángulo 4"/>
          <p:cNvSpPr>
            <a:spLocks noChangeArrowheads="1"/>
          </p:cNvSpPr>
          <p:nvPr/>
        </p:nvSpPr>
        <p:spPr bwMode="auto">
          <a:xfrm>
            <a:off x="468313" y="3861594"/>
            <a:ext cx="647700" cy="360363"/>
          </a:xfrm>
          <a:prstGeom prst="rect">
            <a:avLst/>
          </a:prstGeom>
          <a:solidFill>
            <a:srgbClr val="9E372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>
              <a:latin typeface="Chalkboard" charset="0"/>
              <a:cs typeface="Chalkboard" charset="0"/>
            </a:endParaRPr>
          </a:p>
        </p:txBody>
      </p:sp>
      <p:sp>
        <p:nvSpPr>
          <p:cNvPr id="33795" name="Rectángulo 5"/>
          <p:cNvSpPr>
            <a:spLocks noChangeArrowheads="1"/>
          </p:cNvSpPr>
          <p:nvPr/>
        </p:nvSpPr>
        <p:spPr bwMode="auto">
          <a:xfrm>
            <a:off x="468313" y="4364832"/>
            <a:ext cx="647700" cy="3603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>
              <a:latin typeface="Chalkboard" charset="0"/>
              <a:cs typeface="Chalkboard" charset="0"/>
            </a:endParaRPr>
          </a:p>
        </p:txBody>
      </p:sp>
      <p:cxnSp>
        <p:nvCxnSpPr>
          <p:cNvPr id="33796" name="Conector recto 7"/>
          <p:cNvCxnSpPr>
            <a:cxnSpLocks noChangeShapeType="1"/>
          </p:cNvCxnSpPr>
          <p:nvPr/>
        </p:nvCxnSpPr>
        <p:spPr bwMode="auto">
          <a:xfrm>
            <a:off x="323850" y="2997994"/>
            <a:ext cx="86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3797" name="Conector recto 8"/>
          <p:cNvCxnSpPr>
            <a:cxnSpLocks noChangeShapeType="1"/>
          </p:cNvCxnSpPr>
          <p:nvPr/>
        </p:nvCxnSpPr>
        <p:spPr bwMode="auto">
          <a:xfrm>
            <a:off x="250825" y="2277269"/>
            <a:ext cx="8651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3798" name="Conector recto 9"/>
          <p:cNvCxnSpPr>
            <a:cxnSpLocks noChangeShapeType="1"/>
          </p:cNvCxnSpPr>
          <p:nvPr/>
        </p:nvCxnSpPr>
        <p:spPr bwMode="auto">
          <a:xfrm>
            <a:off x="211138" y="1413669"/>
            <a:ext cx="865187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33799" name="CuadroTexto 10"/>
          <p:cNvSpPr txBox="1">
            <a:spLocks noChangeArrowheads="1"/>
          </p:cNvSpPr>
          <p:nvPr/>
        </p:nvSpPr>
        <p:spPr bwMode="auto">
          <a:xfrm>
            <a:off x="1292225" y="1124744"/>
            <a:ext cx="1408113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s-ES">
                <a:latin typeface="Chalkboard" charset="0"/>
                <a:cs typeface="Chalkboard" charset="0"/>
              </a:rPr>
              <a:t>S</a:t>
            </a:r>
            <a:r>
              <a:rPr lang="es-ES" sz="1400">
                <a:latin typeface="Chalkboard" charset="0"/>
                <a:cs typeface="Chalkboard" charset="0"/>
              </a:rPr>
              <a:t>2 </a:t>
            </a:r>
          </a:p>
          <a:p>
            <a:r>
              <a:rPr lang="es-ES" sz="1400">
                <a:latin typeface="Chalkboard" charset="0"/>
                <a:cs typeface="Chalkboard" charset="0"/>
              </a:rPr>
              <a:t>(main cleavage)</a:t>
            </a:r>
          </a:p>
        </p:txBody>
      </p:sp>
      <p:sp>
        <p:nvSpPr>
          <p:cNvPr id="33800" name="CuadroTexto 11"/>
          <p:cNvSpPr txBox="1">
            <a:spLocks noChangeArrowheads="1"/>
          </p:cNvSpPr>
          <p:nvPr/>
        </p:nvSpPr>
        <p:spPr bwMode="auto">
          <a:xfrm>
            <a:off x="1292225" y="1916907"/>
            <a:ext cx="2017713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s-ES">
                <a:latin typeface="Chalkboard" charset="0"/>
                <a:cs typeface="Chalkboard" charset="0"/>
              </a:rPr>
              <a:t>S</a:t>
            </a:r>
            <a:r>
              <a:rPr lang="es-ES" sz="1400">
                <a:latin typeface="Chalkboard" charset="0"/>
                <a:cs typeface="Chalkboard" charset="0"/>
              </a:rPr>
              <a:t>3 </a:t>
            </a:r>
          </a:p>
          <a:p>
            <a:r>
              <a:rPr lang="es-ES" sz="1400">
                <a:latin typeface="Chalkboard" charset="0"/>
                <a:cs typeface="Chalkboard" charset="0"/>
              </a:rPr>
              <a:t>(crenualation cleavage)</a:t>
            </a:r>
          </a:p>
        </p:txBody>
      </p:sp>
      <p:sp>
        <p:nvSpPr>
          <p:cNvPr id="33801" name="CuadroTexto 12"/>
          <p:cNvSpPr txBox="1">
            <a:spLocks noChangeArrowheads="1"/>
          </p:cNvSpPr>
          <p:nvPr/>
        </p:nvSpPr>
        <p:spPr bwMode="auto">
          <a:xfrm>
            <a:off x="1292225" y="2709069"/>
            <a:ext cx="1490663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s-ES">
                <a:latin typeface="Chalkboard" charset="0"/>
                <a:cs typeface="Chalkboard" charset="0"/>
              </a:rPr>
              <a:t>S</a:t>
            </a:r>
            <a:r>
              <a:rPr lang="es-ES" sz="1400">
                <a:latin typeface="Chalkboard" charset="0"/>
                <a:cs typeface="Chalkboard" charset="0"/>
              </a:rPr>
              <a:t>0 </a:t>
            </a:r>
          </a:p>
          <a:p>
            <a:r>
              <a:rPr lang="es-ES" sz="1400">
                <a:latin typeface="Chalkboard" charset="0"/>
                <a:cs typeface="Chalkboard" charset="0"/>
              </a:rPr>
              <a:t>(folded bedding)</a:t>
            </a:r>
          </a:p>
        </p:txBody>
      </p:sp>
      <p:sp>
        <p:nvSpPr>
          <p:cNvPr id="33802" name="CuadroTexto 13"/>
          <p:cNvSpPr txBox="1">
            <a:spLocks noChangeArrowheads="1"/>
          </p:cNvSpPr>
          <p:nvPr/>
        </p:nvSpPr>
        <p:spPr bwMode="auto">
          <a:xfrm>
            <a:off x="1331913" y="3788569"/>
            <a:ext cx="1595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s-ES" dirty="0" err="1">
                <a:latin typeface="Chalkboard" charset="0"/>
                <a:cs typeface="Chalkboard" charset="0"/>
              </a:rPr>
              <a:t>Sphalerite</a:t>
            </a:r>
            <a:endParaRPr lang="es-ES" sz="1400" dirty="0">
              <a:latin typeface="Chalkboard" charset="0"/>
              <a:cs typeface="Chalkboard" charset="0"/>
            </a:endParaRPr>
          </a:p>
        </p:txBody>
      </p:sp>
      <p:sp>
        <p:nvSpPr>
          <p:cNvPr id="33803" name="CuadroTexto 14"/>
          <p:cNvSpPr txBox="1">
            <a:spLocks noChangeArrowheads="1"/>
          </p:cNvSpPr>
          <p:nvPr/>
        </p:nvSpPr>
        <p:spPr bwMode="auto">
          <a:xfrm>
            <a:off x="1331913" y="4263232"/>
            <a:ext cx="12620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s-ES">
                <a:latin typeface="Chalkboard" charset="0"/>
                <a:cs typeface="Chalkboard" charset="0"/>
              </a:rPr>
              <a:t>Chlorite</a:t>
            </a:r>
            <a:endParaRPr lang="es-ES" sz="1400">
              <a:latin typeface="Chalkboard" charset="0"/>
              <a:cs typeface="Chalkboard" charset="0"/>
            </a:endParaRPr>
          </a:p>
        </p:txBody>
      </p:sp>
      <p:sp>
        <p:nvSpPr>
          <p:cNvPr id="33804" name="CuadroTexto 15"/>
          <p:cNvSpPr txBox="1">
            <a:spLocks noChangeArrowheads="1"/>
          </p:cNvSpPr>
          <p:nvPr/>
        </p:nvSpPr>
        <p:spPr bwMode="auto">
          <a:xfrm>
            <a:off x="395288" y="404813"/>
            <a:ext cx="22701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s-ES" dirty="0" err="1">
                <a:latin typeface="Chalkboard" charset="0"/>
                <a:cs typeface="Chalkboard" charset="0"/>
              </a:rPr>
              <a:t>Hercules</a:t>
            </a:r>
            <a:r>
              <a:rPr lang="es-ES" dirty="0">
                <a:latin typeface="Chalkboard" charset="0"/>
                <a:cs typeface="Chalkboard" charset="0"/>
              </a:rPr>
              <a:t> Mine</a:t>
            </a:r>
          </a:p>
          <a:p>
            <a:r>
              <a:rPr lang="es-ES" sz="1400" dirty="0">
                <a:latin typeface="Chalkboard" charset="0"/>
                <a:cs typeface="Chalkboard" charset="0"/>
              </a:rPr>
              <a:t>Aerden - Econ. Geol. 1993</a:t>
            </a:r>
          </a:p>
        </p:txBody>
      </p:sp>
      <p:sp>
        <p:nvSpPr>
          <p:cNvPr id="14" name="CuadroTexto 13"/>
          <p:cNvSpPr txBox="1">
            <a:spLocks noChangeArrowheads="1"/>
          </p:cNvSpPr>
          <p:nvPr/>
        </p:nvSpPr>
        <p:spPr bwMode="auto">
          <a:xfrm>
            <a:off x="107504" y="5301208"/>
            <a:ext cx="309634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s-ES" sz="1400" dirty="0" err="1">
                <a:latin typeface="Chalkboard" charset="0"/>
                <a:cs typeface="Chalkboard" charset="0"/>
              </a:rPr>
              <a:t>ther geometries of </a:t>
            </a:r>
            <a:r>
              <a:rPr lang="es-ES" sz="1400" dirty="0" err="1" smtClean="0">
                <a:latin typeface="Chalkboard" charset="0"/>
                <a:cs typeface="Chalkboard" charset="0"/>
              </a:rPr>
              <a:t>replaced host-rock</a:t>
            </a:r>
            <a:r>
              <a:rPr lang="es-ES" sz="1400" dirty="0" smtClean="0">
                <a:latin typeface="Chalkboard" charset="0"/>
                <a:cs typeface="Chalkboard" charset="0"/>
              </a:rPr>
              <a:t> </a:t>
            </a:r>
            <a:r>
              <a:rPr lang="es-ES" sz="1400" dirty="0" err="1" smtClean="0">
                <a:latin typeface="Chalkboard" charset="0"/>
                <a:cs typeface="Chalkboard" charset="0"/>
              </a:rPr>
              <a:t>domains</a:t>
            </a:r>
            <a:r>
              <a:rPr lang="es-ES" sz="1400" dirty="0" smtClean="0">
                <a:latin typeface="Chalkboard" charset="0"/>
                <a:cs typeface="Chalkboard" charset="0"/>
              </a:rPr>
              <a:t> are </a:t>
            </a:r>
            <a:r>
              <a:rPr lang="es-ES" sz="1400" dirty="0" err="1" smtClean="0">
                <a:latin typeface="Chalkboard" charset="0"/>
                <a:cs typeface="Chalkboard" charset="0"/>
              </a:rPr>
              <a:t>controlled</a:t>
            </a:r>
            <a:r>
              <a:rPr lang="es-ES" sz="1400" dirty="0" smtClean="0">
                <a:latin typeface="Chalkboard" charset="0"/>
                <a:cs typeface="Chalkboard" charset="0"/>
              </a:rPr>
              <a:t> </a:t>
            </a:r>
          </a:p>
          <a:p>
            <a:r>
              <a:rPr lang="es-ES" sz="1400" dirty="0" err="1" smtClean="0">
                <a:latin typeface="Chalkboard" charset="0"/>
                <a:cs typeface="Chalkboard" charset="0"/>
              </a:rPr>
              <a:t>by</a:t>
            </a:r>
            <a:r>
              <a:rPr lang="es-ES" sz="1400" dirty="0" smtClean="0">
                <a:latin typeface="Chalkboard" charset="0"/>
                <a:cs typeface="Chalkboard" charset="0"/>
              </a:rPr>
              <a:t> S3 and S2 </a:t>
            </a:r>
            <a:r>
              <a:rPr lang="es-ES" sz="1400" dirty="0" err="1" smtClean="0">
                <a:latin typeface="Chalkboard" charset="0"/>
                <a:cs typeface="Chalkboard" charset="0"/>
              </a:rPr>
              <a:t>cleavages. The ore appears preferentially located in short-limb domains of folds (yellow line)</a:t>
            </a:r>
            <a:endParaRPr lang="es-ES" sz="1400" dirty="0">
              <a:latin typeface="Chalkboard" charset="0"/>
              <a:cs typeface="Chalkboard" charset="0"/>
            </a:endParaRPr>
          </a:p>
        </p:txBody>
      </p:sp>
      <p:sp>
        <p:nvSpPr>
          <p:cNvPr id="5" name="Forma libre 4"/>
          <p:cNvSpPr/>
          <p:nvPr/>
        </p:nvSpPr>
        <p:spPr>
          <a:xfrm>
            <a:off x="6180667" y="3200400"/>
            <a:ext cx="414866" cy="224254"/>
          </a:xfrm>
          <a:custGeom>
            <a:avLst/>
            <a:gdLst>
              <a:gd name="connsiteX0" fmla="*/ 0 w 414866"/>
              <a:gd name="connsiteY0" fmla="*/ 0 h 224254"/>
              <a:gd name="connsiteX1" fmla="*/ 177800 w 414866"/>
              <a:gd name="connsiteY1" fmla="*/ 194733 h 224254"/>
              <a:gd name="connsiteX2" fmla="*/ 347133 w 414866"/>
              <a:gd name="connsiteY2" fmla="*/ 220133 h 224254"/>
              <a:gd name="connsiteX3" fmla="*/ 414866 w 414866"/>
              <a:gd name="connsiteY3" fmla="*/ 160867 h 224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866" h="224254">
                <a:moveTo>
                  <a:pt x="0" y="0"/>
                </a:moveTo>
                <a:cubicBezTo>
                  <a:pt x="59972" y="79022"/>
                  <a:pt x="119945" y="158044"/>
                  <a:pt x="177800" y="194733"/>
                </a:cubicBezTo>
                <a:cubicBezTo>
                  <a:pt x="235655" y="231422"/>
                  <a:pt x="307622" y="225777"/>
                  <a:pt x="347133" y="220133"/>
                </a:cubicBezTo>
                <a:cubicBezTo>
                  <a:pt x="386644" y="214489"/>
                  <a:pt x="414866" y="160867"/>
                  <a:pt x="414866" y="160867"/>
                </a:cubicBezTo>
              </a:path>
            </a:pathLst>
          </a:custGeom>
          <a:ln w="38100" cmpd="sng">
            <a:solidFill>
              <a:srgbClr val="FFFF00"/>
            </a:solidFill>
            <a:prstDash val="sys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" charset="0"/>
            </a:endParaRPr>
          </a:p>
        </p:txBody>
      </p:sp>
      <p:sp>
        <p:nvSpPr>
          <p:cNvPr id="6" name="Forma libre 5"/>
          <p:cNvSpPr/>
          <p:nvPr/>
        </p:nvSpPr>
        <p:spPr>
          <a:xfrm>
            <a:off x="4876800" y="3657565"/>
            <a:ext cx="465667" cy="321768"/>
          </a:xfrm>
          <a:custGeom>
            <a:avLst/>
            <a:gdLst>
              <a:gd name="connsiteX0" fmla="*/ 465667 w 465667"/>
              <a:gd name="connsiteY0" fmla="*/ 101635 h 321768"/>
              <a:gd name="connsiteX1" fmla="*/ 279400 w 465667"/>
              <a:gd name="connsiteY1" fmla="*/ 35 h 321768"/>
              <a:gd name="connsiteX2" fmla="*/ 143933 w 465667"/>
              <a:gd name="connsiteY2" fmla="*/ 93168 h 321768"/>
              <a:gd name="connsiteX3" fmla="*/ 0 w 465667"/>
              <a:gd name="connsiteY3" fmla="*/ 321768 h 3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5667" h="321768">
                <a:moveTo>
                  <a:pt x="465667" y="101635"/>
                </a:moveTo>
                <a:cubicBezTo>
                  <a:pt x="399344" y="51540"/>
                  <a:pt x="333022" y="1446"/>
                  <a:pt x="279400" y="35"/>
                </a:cubicBezTo>
                <a:cubicBezTo>
                  <a:pt x="225778" y="-1376"/>
                  <a:pt x="190500" y="39546"/>
                  <a:pt x="143933" y="93168"/>
                </a:cubicBezTo>
                <a:cubicBezTo>
                  <a:pt x="97366" y="146790"/>
                  <a:pt x="0" y="321768"/>
                  <a:pt x="0" y="321768"/>
                </a:cubicBezTo>
              </a:path>
            </a:pathLst>
          </a:custGeom>
          <a:ln w="38100" cmpd="sng">
            <a:solidFill>
              <a:srgbClr val="FFFF00"/>
            </a:solidFill>
            <a:prstDash val="sys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" charset="0"/>
            </a:endParaRPr>
          </a:p>
        </p:txBody>
      </p:sp>
      <p:sp>
        <p:nvSpPr>
          <p:cNvPr id="7" name="Forma libre 6"/>
          <p:cNvSpPr/>
          <p:nvPr/>
        </p:nvSpPr>
        <p:spPr>
          <a:xfrm>
            <a:off x="4074020" y="4170697"/>
            <a:ext cx="608047" cy="135661"/>
          </a:xfrm>
          <a:custGeom>
            <a:avLst/>
            <a:gdLst>
              <a:gd name="connsiteX0" fmla="*/ 6913 w 608047"/>
              <a:gd name="connsiteY0" fmla="*/ 88036 h 135661"/>
              <a:gd name="connsiteX1" fmla="*/ 32313 w 608047"/>
              <a:gd name="connsiteY1" fmla="*/ 37236 h 135661"/>
              <a:gd name="connsiteX2" fmla="*/ 260913 w 608047"/>
              <a:gd name="connsiteY2" fmla="*/ 3370 h 135661"/>
              <a:gd name="connsiteX3" fmla="*/ 472580 w 608047"/>
              <a:gd name="connsiteY3" fmla="*/ 121903 h 135661"/>
              <a:gd name="connsiteX4" fmla="*/ 540313 w 608047"/>
              <a:gd name="connsiteY4" fmla="*/ 130370 h 135661"/>
              <a:gd name="connsiteX5" fmla="*/ 608047 w 608047"/>
              <a:gd name="connsiteY5" fmla="*/ 96503 h 135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8047" h="135661">
                <a:moveTo>
                  <a:pt x="6913" y="88036"/>
                </a:moveTo>
                <a:cubicBezTo>
                  <a:pt x="-1554" y="69691"/>
                  <a:pt x="-10020" y="51347"/>
                  <a:pt x="32313" y="37236"/>
                </a:cubicBezTo>
                <a:cubicBezTo>
                  <a:pt x="74646" y="23125"/>
                  <a:pt x="187535" y="-10741"/>
                  <a:pt x="260913" y="3370"/>
                </a:cubicBezTo>
                <a:cubicBezTo>
                  <a:pt x="334291" y="17481"/>
                  <a:pt x="426013" y="100736"/>
                  <a:pt x="472580" y="121903"/>
                </a:cubicBezTo>
                <a:cubicBezTo>
                  <a:pt x="519147" y="143070"/>
                  <a:pt x="517735" y="134603"/>
                  <a:pt x="540313" y="130370"/>
                </a:cubicBezTo>
                <a:cubicBezTo>
                  <a:pt x="562891" y="126137"/>
                  <a:pt x="608047" y="96503"/>
                  <a:pt x="608047" y="96503"/>
                </a:cubicBezTo>
              </a:path>
            </a:pathLst>
          </a:custGeom>
          <a:ln w="38100" cmpd="sng">
            <a:solidFill>
              <a:srgbClr val="FFFF00"/>
            </a:solidFill>
            <a:prstDash val="sys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660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1584325" y="228600"/>
            <a:ext cx="7162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s-ES_tradnl" sz="3600">
                <a:solidFill>
                  <a:schemeClr val="bg1"/>
                </a:solidFill>
                <a:latin typeface="Chalkboard" charset="0"/>
                <a:cs typeface="Chalkboard" charset="0"/>
              </a:rPr>
              <a:t>pyrite I</a:t>
            </a:r>
          </a:p>
          <a:p>
            <a:r>
              <a:rPr lang="es-ES_tradnl" sz="3600">
                <a:solidFill>
                  <a:schemeClr val="bg1"/>
                </a:solidFill>
                <a:latin typeface="Chalkboard" charset="0"/>
                <a:cs typeface="Chalkboard" charset="0"/>
              </a:rPr>
              <a:t>chlorite- quartz-carbonate-barite</a:t>
            </a:r>
          </a:p>
          <a:p>
            <a:r>
              <a:rPr lang="es-ES_tradnl" sz="3600">
                <a:solidFill>
                  <a:schemeClr val="bg1"/>
                </a:solidFill>
                <a:latin typeface="Chalkboard" charset="0"/>
                <a:cs typeface="Chalkboard" charset="0"/>
              </a:rPr>
              <a:t>pyrite II</a:t>
            </a:r>
          </a:p>
          <a:p>
            <a:r>
              <a:rPr lang="es-ES_tradnl" sz="3600">
                <a:solidFill>
                  <a:schemeClr val="bg1"/>
                </a:solidFill>
                <a:latin typeface="Chalkboard" charset="0"/>
                <a:cs typeface="Chalkboard" charset="0"/>
              </a:rPr>
              <a:t>Chalcopyrite, Galena, Sphalerite</a:t>
            </a:r>
          </a:p>
        </p:txBody>
      </p:sp>
      <p:sp>
        <p:nvSpPr>
          <p:cNvPr id="35843" name="AutoShape 5"/>
          <p:cNvSpPr>
            <a:spLocks noChangeArrowheads="1"/>
          </p:cNvSpPr>
          <p:nvPr/>
        </p:nvSpPr>
        <p:spPr bwMode="auto">
          <a:xfrm rot="5400000">
            <a:off x="-152400" y="1068388"/>
            <a:ext cx="2286000" cy="762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474162720 h 21600"/>
              <a:gd name="T4" fmla="*/ 2147483647 w 21600"/>
              <a:gd name="T5" fmla="*/ 948325475 h 21600"/>
              <a:gd name="T6" fmla="*/ 2147483647 w 21600"/>
              <a:gd name="T7" fmla="*/ 47416272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E8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5844" name="Text Box 8"/>
          <p:cNvSpPr txBox="1">
            <a:spLocks noChangeArrowheads="1"/>
          </p:cNvSpPr>
          <p:nvPr/>
        </p:nvSpPr>
        <p:spPr bwMode="auto">
          <a:xfrm rot="16200000">
            <a:off x="360209" y="1101610"/>
            <a:ext cx="121058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s-ES_tradnl" sz="4000">
                <a:latin typeface="Chalkboard" charset="0"/>
                <a:cs typeface="Chalkboard" charset="0"/>
              </a:rPr>
              <a:t>time</a:t>
            </a:r>
          </a:p>
        </p:txBody>
      </p:sp>
      <p:grpSp>
        <p:nvGrpSpPr>
          <p:cNvPr id="35845" name="Group 21"/>
          <p:cNvGrpSpPr>
            <a:grpSpLocks/>
          </p:cNvGrpSpPr>
          <p:nvPr/>
        </p:nvGrpSpPr>
        <p:grpSpPr bwMode="auto">
          <a:xfrm>
            <a:off x="1752600" y="3657600"/>
            <a:ext cx="5867400" cy="2895600"/>
            <a:chOff x="1104" y="2304"/>
            <a:chExt cx="3696" cy="1824"/>
          </a:xfrm>
        </p:grpSpPr>
        <p:sp>
          <p:nvSpPr>
            <p:cNvPr id="35846" name="Rectangle 18"/>
            <p:cNvSpPr>
              <a:spLocks noChangeArrowheads="1"/>
            </p:cNvSpPr>
            <p:nvPr/>
          </p:nvSpPr>
          <p:spPr bwMode="auto">
            <a:xfrm>
              <a:off x="1104" y="2304"/>
              <a:ext cx="3696" cy="1824"/>
            </a:xfrm>
            <a:prstGeom prst="rect">
              <a:avLst/>
            </a:prstGeom>
            <a:solidFill>
              <a:srgbClr val="E3D4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Chalkboard" charset="0"/>
                <a:cs typeface="Chalkboard" charset="0"/>
              </a:endParaRPr>
            </a:p>
          </p:txBody>
        </p:sp>
        <p:sp>
          <p:nvSpPr>
            <p:cNvPr id="35847" name="Rectangle 13"/>
            <p:cNvSpPr>
              <a:spLocks noChangeArrowheads="1"/>
            </p:cNvSpPr>
            <p:nvPr/>
          </p:nvSpPr>
          <p:spPr bwMode="auto">
            <a:xfrm>
              <a:off x="1536" y="2592"/>
              <a:ext cx="2832" cy="1440"/>
            </a:xfrm>
            <a:prstGeom prst="rect">
              <a:avLst/>
            </a:prstGeom>
            <a:solidFill>
              <a:srgbClr val="E384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Chalkboard" charset="0"/>
                <a:cs typeface="Chalkboard" charset="0"/>
              </a:endParaRPr>
            </a:p>
          </p:txBody>
        </p:sp>
        <p:sp>
          <p:nvSpPr>
            <p:cNvPr id="35848" name="Rectangle 12"/>
            <p:cNvSpPr>
              <a:spLocks noChangeArrowheads="1"/>
            </p:cNvSpPr>
            <p:nvPr/>
          </p:nvSpPr>
          <p:spPr bwMode="auto">
            <a:xfrm>
              <a:off x="1964" y="2928"/>
              <a:ext cx="1920" cy="912"/>
            </a:xfrm>
            <a:prstGeom prst="rect">
              <a:avLst/>
            </a:prstGeom>
            <a:solidFill>
              <a:srgbClr val="E80000"/>
            </a:solidFill>
            <a:ln w="9525">
              <a:solidFill>
                <a:srgbClr val="E8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halkboard" charset="0"/>
                <a:cs typeface="Chalkboard" charset="0"/>
              </a:endParaRPr>
            </a:p>
          </p:txBody>
        </p:sp>
        <p:sp>
          <p:nvSpPr>
            <p:cNvPr id="35849" name="Rectangle 11"/>
            <p:cNvSpPr>
              <a:spLocks noChangeArrowheads="1"/>
            </p:cNvSpPr>
            <p:nvPr/>
          </p:nvSpPr>
          <p:spPr bwMode="auto">
            <a:xfrm>
              <a:off x="2304" y="3312"/>
              <a:ext cx="1200" cy="384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rgbClr val="E8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halkboard" charset="0"/>
                <a:cs typeface="Chalkboard" charset="0"/>
              </a:endParaRPr>
            </a:p>
          </p:txBody>
        </p:sp>
        <p:sp>
          <p:nvSpPr>
            <p:cNvPr id="35850" name="Text Box 14"/>
            <p:cNvSpPr txBox="1">
              <a:spLocks noChangeArrowheads="1"/>
            </p:cNvSpPr>
            <p:nvPr/>
          </p:nvSpPr>
          <p:spPr bwMode="auto">
            <a:xfrm>
              <a:off x="2304" y="3360"/>
              <a:ext cx="134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s-ES_tradnl">
                  <a:solidFill>
                    <a:schemeClr val="bg1"/>
                  </a:solidFill>
                  <a:latin typeface="Chalkboard" charset="0"/>
                  <a:cs typeface="Chalkboard" charset="0"/>
                </a:rPr>
                <a:t>Py-Cpy-Chl-Q</a:t>
              </a:r>
            </a:p>
          </p:txBody>
        </p:sp>
        <p:sp>
          <p:nvSpPr>
            <p:cNvPr id="35851" name="Text Box 15"/>
            <p:cNvSpPr txBox="1">
              <a:spLocks noChangeArrowheads="1"/>
            </p:cNvSpPr>
            <p:nvPr/>
          </p:nvSpPr>
          <p:spPr bwMode="auto">
            <a:xfrm>
              <a:off x="2352" y="2976"/>
              <a:ext cx="130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s-ES_tradnl">
                  <a:solidFill>
                    <a:schemeClr val="bg1"/>
                  </a:solidFill>
                  <a:latin typeface="Chalkboard" charset="0"/>
                  <a:cs typeface="Chalkboard" charset="0"/>
                </a:rPr>
                <a:t>Sph-Ga-Py-Q</a:t>
              </a:r>
            </a:p>
          </p:txBody>
        </p:sp>
        <p:sp>
          <p:nvSpPr>
            <p:cNvPr id="35852" name="Text Box 16"/>
            <p:cNvSpPr txBox="1">
              <a:spLocks noChangeArrowheads="1"/>
            </p:cNvSpPr>
            <p:nvPr/>
          </p:nvSpPr>
          <p:spPr bwMode="auto">
            <a:xfrm>
              <a:off x="2064" y="2640"/>
              <a:ext cx="206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s-ES_tradnl">
                  <a:solidFill>
                    <a:schemeClr val="bg1"/>
                  </a:solidFill>
                  <a:latin typeface="Chalkboard" charset="0"/>
                  <a:cs typeface="Chalkboard" charset="0"/>
                </a:rPr>
                <a:t>Ca-Feld-Ba (+Sph, Ga)</a:t>
              </a:r>
            </a:p>
          </p:txBody>
        </p:sp>
        <p:sp>
          <p:nvSpPr>
            <p:cNvPr id="35853" name="Text Box 19"/>
            <p:cNvSpPr txBox="1">
              <a:spLocks noChangeArrowheads="1"/>
            </p:cNvSpPr>
            <p:nvPr/>
          </p:nvSpPr>
          <p:spPr bwMode="auto">
            <a:xfrm>
              <a:off x="1292" y="2362"/>
              <a:ext cx="335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s-ES_tradnl" sz="2000">
                  <a:latin typeface="Chalkboard" charset="0"/>
                  <a:cs typeface="Chalkboard" charset="0"/>
                </a:rPr>
                <a:t>sericite-carbonate-quartz-chlorite alteration</a:t>
              </a:r>
            </a:p>
          </p:txBody>
        </p:sp>
      </p:grp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331640" y="3284984"/>
            <a:ext cx="73448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s-ES_tradnl" sz="2000">
                <a:solidFill>
                  <a:schemeClr val="bg1"/>
                </a:solidFill>
                <a:latin typeface="Chalkboard" charset="0"/>
                <a:cs typeface="Chalkboard" charset="0"/>
              </a:rPr>
              <a:t>observed mineral zoning from structural trap outward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4" descr="PyQ alteration model                                           001225A9Macintosh HD                   BCEA89E4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-31750"/>
            <a:ext cx="7467600" cy="692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CuadroTexto 1"/>
          <p:cNvSpPr txBox="1">
            <a:spLocks noChangeArrowheads="1"/>
          </p:cNvSpPr>
          <p:nvPr/>
        </p:nvSpPr>
        <p:spPr bwMode="auto">
          <a:xfrm>
            <a:off x="4356100" y="5445125"/>
            <a:ext cx="46799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s-ES">
                <a:latin typeface="Chalkboard" charset="0"/>
                <a:cs typeface="Chalkboard" charset="0"/>
              </a:rPr>
              <a:t>syn-D3 replacement of host rock by pyrite-quartz gangue</a:t>
            </a:r>
          </a:p>
        </p:txBody>
      </p:sp>
      <p:sp>
        <p:nvSpPr>
          <p:cNvPr id="36867" name="CuadroTexto 3"/>
          <p:cNvSpPr txBox="1">
            <a:spLocks noChangeArrowheads="1"/>
          </p:cNvSpPr>
          <p:nvPr/>
        </p:nvSpPr>
        <p:spPr bwMode="auto">
          <a:xfrm>
            <a:off x="5435600" y="1268413"/>
            <a:ext cx="46815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s-ES" sz="1600">
                <a:latin typeface="Chalkboard" charset="0"/>
                <a:cs typeface="Chalkboard" charset="0"/>
              </a:rPr>
              <a:t>(S2 reactivated during D3)</a:t>
            </a:r>
          </a:p>
        </p:txBody>
      </p:sp>
      <p:sp>
        <p:nvSpPr>
          <p:cNvPr id="36868" name="CuadroTexto 4"/>
          <p:cNvSpPr txBox="1">
            <a:spLocks noChangeArrowheads="1"/>
          </p:cNvSpPr>
          <p:nvPr/>
        </p:nvSpPr>
        <p:spPr bwMode="auto">
          <a:xfrm>
            <a:off x="3563938" y="6308725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s-ES" sz="1800">
                <a:latin typeface="Chalkboard" charset="0"/>
                <a:cs typeface="Chalkboard" charset="0"/>
              </a:rPr>
              <a:t>S3</a:t>
            </a:r>
          </a:p>
        </p:txBody>
      </p:sp>
      <p:cxnSp>
        <p:nvCxnSpPr>
          <p:cNvPr id="36869" name="Conector recto 5"/>
          <p:cNvCxnSpPr>
            <a:cxnSpLocks noChangeShapeType="1"/>
          </p:cNvCxnSpPr>
          <p:nvPr/>
        </p:nvCxnSpPr>
        <p:spPr bwMode="auto">
          <a:xfrm>
            <a:off x="3348038" y="6165850"/>
            <a:ext cx="287337" cy="69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Remobilization                                                 001225A9Macintosh HD                   BCEA89E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8763000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ángulo 1"/>
          <p:cNvSpPr>
            <a:spLocks noChangeArrowheads="1"/>
          </p:cNvSpPr>
          <p:nvPr/>
        </p:nvSpPr>
        <p:spPr bwMode="auto">
          <a:xfrm>
            <a:off x="215280" y="5661248"/>
            <a:ext cx="78851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S_tradnl" sz="1800">
                <a:solidFill>
                  <a:schemeClr val="bg1"/>
                </a:solidFill>
                <a:latin typeface="Chalkboard" charset="0"/>
                <a:cs typeface="Chalkboard" charset="0"/>
              </a:rPr>
              <a:t>mechanical remobilization of sulphides into late fractures formed at the sulphide (soft) - hostrock interface (piercement structures)</a:t>
            </a:r>
          </a:p>
        </p:txBody>
      </p:sp>
      <p:sp>
        <p:nvSpPr>
          <p:cNvPr id="4" name="Rectángulo 1"/>
          <p:cNvSpPr>
            <a:spLocks noChangeArrowheads="1"/>
          </p:cNvSpPr>
          <p:nvPr/>
        </p:nvSpPr>
        <p:spPr bwMode="auto">
          <a:xfrm>
            <a:off x="3995936" y="980728"/>
            <a:ext cx="1800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S_tradnl">
                <a:latin typeface="Chalkboard" charset="0"/>
                <a:cs typeface="Chalkboard" charset="0"/>
              </a:rPr>
              <a:t>host-rock</a:t>
            </a:r>
          </a:p>
        </p:txBody>
      </p:sp>
      <p:sp>
        <p:nvSpPr>
          <p:cNvPr id="5" name="Rectángulo 1"/>
          <p:cNvSpPr>
            <a:spLocks noChangeArrowheads="1"/>
          </p:cNvSpPr>
          <p:nvPr/>
        </p:nvSpPr>
        <p:spPr bwMode="auto">
          <a:xfrm>
            <a:off x="5580112" y="4221088"/>
            <a:ext cx="26642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S_tradnl">
                <a:latin typeface="Chalkboard" charset="0"/>
                <a:cs typeface="Chalkboard" charset="0"/>
              </a:rPr>
              <a:t>banded</a:t>
            </a:r>
          </a:p>
          <a:p>
            <a:r>
              <a:rPr lang="es-ES_tradnl">
                <a:latin typeface="Chalkboard" charset="0"/>
                <a:cs typeface="Chalkboard" charset="0"/>
              </a:rPr>
              <a:t>massive sulphides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4" descr="piercement model.jpg                                           001225A9Macintosh HD                   BCEA89E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1588" y="125413"/>
            <a:ext cx="4059237" cy="660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4" name="Text Box 5"/>
          <p:cNvSpPr txBox="1">
            <a:spLocks noChangeArrowheads="1"/>
          </p:cNvSpPr>
          <p:nvPr/>
        </p:nvSpPr>
        <p:spPr bwMode="auto">
          <a:xfrm>
            <a:off x="1584325" y="59372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s-ES_tradnl"/>
              <a:t>1</a:t>
            </a:r>
          </a:p>
        </p:txBody>
      </p:sp>
      <p:sp>
        <p:nvSpPr>
          <p:cNvPr id="38915" name="Text Box 6"/>
          <p:cNvSpPr txBox="1">
            <a:spLocks noChangeArrowheads="1"/>
          </p:cNvSpPr>
          <p:nvPr/>
        </p:nvSpPr>
        <p:spPr bwMode="auto">
          <a:xfrm>
            <a:off x="1600200" y="2362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s-ES_tradnl"/>
              <a:t>2</a:t>
            </a:r>
          </a:p>
        </p:txBody>
      </p:sp>
      <p:sp>
        <p:nvSpPr>
          <p:cNvPr id="38916" name="Text Box 7"/>
          <p:cNvSpPr txBox="1">
            <a:spLocks noChangeArrowheads="1"/>
          </p:cNvSpPr>
          <p:nvPr/>
        </p:nvSpPr>
        <p:spPr bwMode="auto">
          <a:xfrm>
            <a:off x="1584325" y="402272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s-ES_tradnl"/>
              <a:t>3</a:t>
            </a:r>
          </a:p>
        </p:txBody>
      </p:sp>
      <p:sp>
        <p:nvSpPr>
          <p:cNvPr id="38917" name="Text Box 8"/>
          <p:cNvSpPr txBox="1">
            <a:spLocks noChangeArrowheads="1"/>
          </p:cNvSpPr>
          <p:nvPr/>
        </p:nvSpPr>
        <p:spPr bwMode="auto">
          <a:xfrm>
            <a:off x="1546225" y="60118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/>
              <a:t>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8" descr="11_15edcba_crop.jpg                                            00121F98Macintosh HD                   BCEA89E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563" y="2682875"/>
            <a:ext cx="2676525" cy="339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9" descr="6_13edcba_crop.jpg                                             00121F98Macintosh HD                   BCEA89E4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5163" y="2347913"/>
            <a:ext cx="2654300" cy="374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10" descr="1_none_crop.jpg                                                00121F98Macintosh HD                   BCEA89E4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4563" y="1966913"/>
            <a:ext cx="266223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1" descr="1_none_crop.jpg                                                00121F98Macintosh HD                   BCEA89E4: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0" y="76200"/>
            <a:ext cx="1035050" cy="1600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7" name="Picture 15" descr="x13edc_15edc_crop2.jpg                                         000112A3GEOS2                          BDC90C7F: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2500" y="1828800"/>
            <a:ext cx="26543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Line 18"/>
          <p:cNvSpPr>
            <a:spLocks noChangeShapeType="1"/>
          </p:cNvSpPr>
          <p:nvPr/>
        </p:nvSpPr>
        <p:spPr bwMode="auto">
          <a:xfrm rot="5400000">
            <a:off x="2247900" y="4762500"/>
            <a:ext cx="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4345" name="Text Box 19"/>
          <p:cNvSpPr txBox="1">
            <a:spLocks noChangeArrowheads="1"/>
          </p:cNvSpPr>
          <p:nvPr/>
        </p:nvSpPr>
        <p:spPr bwMode="auto">
          <a:xfrm>
            <a:off x="1774825" y="5097463"/>
            <a:ext cx="877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/>
              <a:t>100m</a:t>
            </a:r>
          </a:p>
        </p:txBody>
      </p:sp>
      <p:sp>
        <p:nvSpPr>
          <p:cNvPr id="14346" name="Text Box 2"/>
          <p:cNvSpPr txBox="1">
            <a:spLocks noChangeArrowheads="1"/>
          </p:cNvSpPr>
          <p:nvPr/>
        </p:nvSpPr>
        <p:spPr bwMode="auto">
          <a:xfrm>
            <a:off x="1524000" y="6334125"/>
            <a:ext cx="586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s-ES_tradnl" sz="2800">
                <a:latin typeface="Chalkboard" charset="0"/>
                <a:cs typeface="Chalkboard" charset="0"/>
              </a:rPr>
              <a:t>WOODEN BLOCKS MODEL</a:t>
            </a:r>
          </a:p>
        </p:txBody>
      </p:sp>
      <p:cxnSp>
        <p:nvCxnSpPr>
          <p:cNvPr id="3" name="Conector recto de flecha 2"/>
          <p:cNvCxnSpPr/>
          <p:nvPr/>
        </p:nvCxnSpPr>
        <p:spPr bwMode="auto">
          <a:xfrm flipH="1">
            <a:off x="2627784" y="1628800"/>
            <a:ext cx="1512168" cy="10081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/>
          </a:ln>
          <a:effectLst/>
        </p:spPr>
      </p:cxnSp>
      <p:cxnSp>
        <p:nvCxnSpPr>
          <p:cNvPr id="14" name="Conector recto de flecha 13"/>
          <p:cNvCxnSpPr/>
          <p:nvPr/>
        </p:nvCxnSpPr>
        <p:spPr bwMode="auto">
          <a:xfrm>
            <a:off x="4716016" y="1484784"/>
            <a:ext cx="0" cy="7920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/>
          </a:ln>
          <a:effectLst/>
        </p:spPr>
      </p:cxnSp>
      <p:cxnSp>
        <p:nvCxnSpPr>
          <p:cNvPr id="16" name="Conector recto de flecha 15"/>
          <p:cNvCxnSpPr/>
          <p:nvPr/>
        </p:nvCxnSpPr>
        <p:spPr bwMode="auto">
          <a:xfrm>
            <a:off x="4860032" y="260648"/>
            <a:ext cx="3384376" cy="20882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9" descr="Rosebery Mine plan                                             000E1318Macintosh HD                   BCEA89E4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4505325"/>
            <a:ext cx="67818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3" descr="IMG_2809.jpg                                                   00121F98Macintosh HD                   BCEA89E4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68313" y="1130300"/>
            <a:ext cx="9469438" cy="349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914525" y="333375"/>
            <a:ext cx="6400800" cy="3108325"/>
            <a:chOff x="1392" y="842"/>
            <a:chExt cx="4032" cy="1958"/>
          </a:xfrm>
        </p:grpSpPr>
        <p:sp>
          <p:nvSpPr>
            <p:cNvPr id="15372" name="Freeform 7"/>
            <p:cNvSpPr>
              <a:spLocks/>
            </p:cNvSpPr>
            <p:nvPr/>
          </p:nvSpPr>
          <p:spPr bwMode="auto">
            <a:xfrm>
              <a:off x="1392" y="1824"/>
              <a:ext cx="4032" cy="976"/>
            </a:xfrm>
            <a:custGeom>
              <a:avLst/>
              <a:gdLst>
                <a:gd name="T0" fmla="*/ 0 w 4032"/>
                <a:gd name="T1" fmla="*/ 856 h 976"/>
                <a:gd name="T2" fmla="*/ 720 w 4032"/>
                <a:gd name="T3" fmla="*/ 904 h 976"/>
                <a:gd name="T4" fmla="*/ 1248 w 4032"/>
                <a:gd name="T5" fmla="*/ 856 h 976"/>
                <a:gd name="T6" fmla="*/ 1872 w 4032"/>
                <a:gd name="T7" fmla="*/ 952 h 976"/>
                <a:gd name="T8" fmla="*/ 2544 w 4032"/>
                <a:gd name="T9" fmla="*/ 712 h 976"/>
                <a:gd name="T10" fmla="*/ 2448 w 4032"/>
                <a:gd name="T11" fmla="*/ 664 h 976"/>
                <a:gd name="T12" fmla="*/ 1920 w 4032"/>
                <a:gd name="T13" fmla="*/ 520 h 976"/>
                <a:gd name="T14" fmla="*/ 1248 w 4032"/>
                <a:gd name="T15" fmla="*/ 280 h 976"/>
                <a:gd name="T16" fmla="*/ 816 w 4032"/>
                <a:gd name="T17" fmla="*/ 88 h 976"/>
                <a:gd name="T18" fmla="*/ 384 w 4032"/>
                <a:gd name="T19" fmla="*/ 88 h 976"/>
                <a:gd name="T20" fmla="*/ 816 w 4032"/>
                <a:gd name="T21" fmla="*/ 40 h 976"/>
                <a:gd name="T22" fmla="*/ 1488 w 4032"/>
                <a:gd name="T23" fmla="*/ 328 h 976"/>
                <a:gd name="T24" fmla="*/ 2112 w 4032"/>
                <a:gd name="T25" fmla="*/ 520 h 976"/>
                <a:gd name="T26" fmla="*/ 2496 w 4032"/>
                <a:gd name="T27" fmla="*/ 568 h 976"/>
                <a:gd name="T28" fmla="*/ 2736 w 4032"/>
                <a:gd name="T29" fmla="*/ 376 h 976"/>
                <a:gd name="T30" fmla="*/ 3168 w 4032"/>
                <a:gd name="T31" fmla="*/ 424 h 976"/>
                <a:gd name="T32" fmla="*/ 4032 w 4032"/>
                <a:gd name="T33" fmla="*/ 616 h 97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32"/>
                <a:gd name="T52" fmla="*/ 0 h 976"/>
                <a:gd name="T53" fmla="*/ 4032 w 4032"/>
                <a:gd name="T54" fmla="*/ 976 h 97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32" h="976">
                  <a:moveTo>
                    <a:pt x="0" y="856"/>
                  </a:moveTo>
                  <a:cubicBezTo>
                    <a:pt x="256" y="880"/>
                    <a:pt x="512" y="904"/>
                    <a:pt x="720" y="904"/>
                  </a:cubicBezTo>
                  <a:cubicBezTo>
                    <a:pt x="928" y="904"/>
                    <a:pt x="1056" y="848"/>
                    <a:pt x="1248" y="856"/>
                  </a:cubicBezTo>
                  <a:cubicBezTo>
                    <a:pt x="1440" y="864"/>
                    <a:pt x="1656" y="976"/>
                    <a:pt x="1872" y="952"/>
                  </a:cubicBezTo>
                  <a:cubicBezTo>
                    <a:pt x="2088" y="928"/>
                    <a:pt x="2448" y="760"/>
                    <a:pt x="2544" y="712"/>
                  </a:cubicBezTo>
                  <a:cubicBezTo>
                    <a:pt x="2640" y="664"/>
                    <a:pt x="2552" y="696"/>
                    <a:pt x="2448" y="664"/>
                  </a:cubicBezTo>
                  <a:cubicBezTo>
                    <a:pt x="2344" y="632"/>
                    <a:pt x="2120" y="584"/>
                    <a:pt x="1920" y="520"/>
                  </a:cubicBezTo>
                  <a:cubicBezTo>
                    <a:pt x="1720" y="456"/>
                    <a:pt x="1432" y="352"/>
                    <a:pt x="1248" y="280"/>
                  </a:cubicBezTo>
                  <a:cubicBezTo>
                    <a:pt x="1064" y="208"/>
                    <a:pt x="960" y="120"/>
                    <a:pt x="816" y="88"/>
                  </a:cubicBezTo>
                  <a:cubicBezTo>
                    <a:pt x="672" y="56"/>
                    <a:pt x="384" y="80"/>
                    <a:pt x="384" y="88"/>
                  </a:cubicBezTo>
                  <a:cubicBezTo>
                    <a:pt x="384" y="96"/>
                    <a:pt x="632" y="0"/>
                    <a:pt x="816" y="40"/>
                  </a:cubicBezTo>
                  <a:cubicBezTo>
                    <a:pt x="1000" y="80"/>
                    <a:pt x="1272" y="248"/>
                    <a:pt x="1488" y="328"/>
                  </a:cubicBezTo>
                  <a:cubicBezTo>
                    <a:pt x="1704" y="408"/>
                    <a:pt x="1944" y="480"/>
                    <a:pt x="2112" y="520"/>
                  </a:cubicBezTo>
                  <a:cubicBezTo>
                    <a:pt x="2280" y="560"/>
                    <a:pt x="2392" y="592"/>
                    <a:pt x="2496" y="568"/>
                  </a:cubicBezTo>
                  <a:cubicBezTo>
                    <a:pt x="2600" y="544"/>
                    <a:pt x="2624" y="400"/>
                    <a:pt x="2736" y="376"/>
                  </a:cubicBezTo>
                  <a:cubicBezTo>
                    <a:pt x="2848" y="352"/>
                    <a:pt x="2952" y="384"/>
                    <a:pt x="3168" y="424"/>
                  </a:cubicBezTo>
                  <a:cubicBezTo>
                    <a:pt x="3384" y="464"/>
                    <a:pt x="3808" y="560"/>
                    <a:pt x="4032" y="616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5373" name="Text Box 14"/>
            <p:cNvSpPr txBox="1">
              <a:spLocks noChangeArrowheads="1"/>
            </p:cNvSpPr>
            <p:nvPr/>
          </p:nvSpPr>
          <p:spPr bwMode="auto">
            <a:xfrm>
              <a:off x="1705" y="842"/>
              <a:ext cx="315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s-ES_tradnl"/>
                <a:t>Fold interpretation of Brathwaite, 1970</a:t>
              </a:r>
            </a:p>
          </p:txBody>
        </p:sp>
      </p:grpSp>
      <p:grpSp>
        <p:nvGrpSpPr>
          <p:cNvPr id="15364" name="Group 35"/>
          <p:cNvGrpSpPr>
            <a:grpSpLocks/>
          </p:cNvGrpSpPr>
          <p:nvPr/>
        </p:nvGrpSpPr>
        <p:grpSpPr bwMode="auto">
          <a:xfrm>
            <a:off x="990600" y="3733800"/>
            <a:ext cx="1371600" cy="549275"/>
            <a:chOff x="624" y="3350"/>
            <a:chExt cx="864" cy="346"/>
          </a:xfrm>
        </p:grpSpPr>
        <p:grpSp>
          <p:nvGrpSpPr>
            <p:cNvPr id="15368" name="Group 34"/>
            <p:cNvGrpSpPr>
              <a:grpSpLocks/>
            </p:cNvGrpSpPr>
            <p:nvPr/>
          </p:nvGrpSpPr>
          <p:grpSpPr bwMode="auto">
            <a:xfrm>
              <a:off x="624" y="3504"/>
              <a:ext cx="864" cy="192"/>
              <a:chOff x="624" y="3504"/>
              <a:chExt cx="864" cy="192"/>
            </a:xfrm>
          </p:grpSpPr>
          <p:sp>
            <p:nvSpPr>
              <p:cNvPr id="15370" name="Line 31"/>
              <p:cNvSpPr>
                <a:spLocks noChangeShapeType="1"/>
              </p:cNvSpPr>
              <p:nvPr/>
            </p:nvSpPr>
            <p:spPr bwMode="auto">
              <a:xfrm>
                <a:off x="624" y="3696"/>
                <a:ext cx="86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371" name="Line 32"/>
              <p:cNvSpPr>
                <a:spLocks noChangeShapeType="1"/>
              </p:cNvSpPr>
              <p:nvPr/>
            </p:nvSpPr>
            <p:spPr bwMode="auto">
              <a:xfrm flipV="1">
                <a:off x="1056" y="3504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sp>
          <p:nvSpPr>
            <p:cNvPr id="15369" name="Text Box 33"/>
            <p:cNvSpPr txBox="1">
              <a:spLocks noChangeArrowheads="1"/>
            </p:cNvSpPr>
            <p:nvPr/>
          </p:nvSpPr>
          <p:spPr bwMode="auto">
            <a:xfrm>
              <a:off x="1094" y="3350"/>
              <a:ext cx="3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s-ES_tradnl"/>
                <a:t>45</a:t>
              </a:r>
            </a:p>
          </p:txBody>
        </p:sp>
      </p:grpSp>
      <p:sp>
        <p:nvSpPr>
          <p:cNvPr id="15365" name="Text Box 31"/>
          <p:cNvSpPr txBox="1">
            <a:spLocks noChangeArrowheads="1"/>
          </p:cNvSpPr>
          <p:nvPr/>
        </p:nvSpPr>
        <p:spPr bwMode="auto">
          <a:xfrm>
            <a:off x="1619250" y="2060575"/>
            <a:ext cx="10620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s-ES_tradnl" sz="1200">
                <a:latin typeface="Chalkboard" charset="0"/>
                <a:cs typeface="Chalkboard" charset="0"/>
              </a:rPr>
              <a:t>ORE LENS </a:t>
            </a:r>
            <a:r>
              <a:rPr lang="es-ES_tradnl" sz="1600">
                <a:latin typeface="Chalkboard" charset="0"/>
                <a:cs typeface="Chalkboard" charset="0"/>
              </a:rPr>
              <a:t>E</a:t>
            </a:r>
          </a:p>
        </p:txBody>
      </p:sp>
      <p:sp>
        <p:nvSpPr>
          <p:cNvPr id="15366" name="Text Box 31"/>
          <p:cNvSpPr txBox="1">
            <a:spLocks noChangeArrowheads="1"/>
          </p:cNvSpPr>
          <p:nvPr/>
        </p:nvSpPr>
        <p:spPr bwMode="auto">
          <a:xfrm>
            <a:off x="2124075" y="2924175"/>
            <a:ext cx="1057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s-ES_tradnl" sz="1200">
                <a:latin typeface="Chalkboard" charset="0"/>
                <a:cs typeface="Chalkboard" charset="0"/>
              </a:rPr>
              <a:t>ORE LENS G</a:t>
            </a:r>
            <a:endParaRPr lang="es-ES_tradnl" sz="1600">
              <a:latin typeface="Chalkboard" charset="0"/>
              <a:cs typeface="Chalkboard" charset="0"/>
            </a:endParaRPr>
          </a:p>
        </p:txBody>
      </p:sp>
      <p:sp>
        <p:nvSpPr>
          <p:cNvPr id="15367" name="Text Box 31"/>
          <p:cNvSpPr txBox="1">
            <a:spLocks noChangeArrowheads="1"/>
          </p:cNvSpPr>
          <p:nvPr/>
        </p:nvSpPr>
        <p:spPr bwMode="auto">
          <a:xfrm>
            <a:off x="7740650" y="2349500"/>
            <a:ext cx="10525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s-ES_tradnl" sz="1200">
                <a:latin typeface="Chalkboard" charset="0"/>
                <a:cs typeface="Chalkboard" charset="0"/>
              </a:rPr>
              <a:t>ORE LENS </a:t>
            </a:r>
            <a:r>
              <a:rPr lang="es-ES_tradnl" sz="1600">
                <a:latin typeface="Chalkboard" charset="0"/>
                <a:cs typeface="Chalkboard" charset="0"/>
              </a:rPr>
              <a:t>F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Rosebery Mine plan                                             000E1318Macintosh HD                   BCEA89E4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4505325"/>
            <a:ext cx="67818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3" descr="IMG_2809.jpg                                                   00121F98Macintosh HD                   BCEA89E4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68313" y="1130300"/>
            <a:ext cx="9469438" cy="349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990725" y="333375"/>
            <a:ext cx="6553200" cy="3121025"/>
            <a:chOff x="1440" y="834"/>
            <a:chExt cx="4128" cy="1966"/>
          </a:xfrm>
        </p:grpSpPr>
        <p:grpSp>
          <p:nvGrpSpPr>
            <p:cNvPr id="16396" name="Group 11"/>
            <p:cNvGrpSpPr>
              <a:grpSpLocks/>
            </p:cNvGrpSpPr>
            <p:nvPr/>
          </p:nvGrpSpPr>
          <p:grpSpPr bwMode="auto">
            <a:xfrm>
              <a:off x="1440" y="1864"/>
              <a:ext cx="4128" cy="936"/>
              <a:chOff x="1440" y="1864"/>
              <a:chExt cx="4128" cy="936"/>
            </a:xfrm>
          </p:grpSpPr>
          <p:sp>
            <p:nvSpPr>
              <p:cNvPr id="16398" name="Freeform 12"/>
              <p:cNvSpPr>
                <a:spLocks/>
              </p:cNvSpPr>
              <p:nvPr/>
            </p:nvSpPr>
            <p:spPr bwMode="auto">
              <a:xfrm>
                <a:off x="1440" y="1864"/>
                <a:ext cx="2592" cy="936"/>
              </a:xfrm>
              <a:custGeom>
                <a:avLst/>
                <a:gdLst>
                  <a:gd name="T0" fmla="*/ 0 w 2592"/>
                  <a:gd name="T1" fmla="*/ 824 h 936"/>
                  <a:gd name="T2" fmla="*/ 768 w 2592"/>
                  <a:gd name="T3" fmla="*/ 872 h 936"/>
                  <a:gd name="T4" fmla="*/ 1152 w 2592"/>
                  <a:gd name="T5" fmla="*/ 824 h 936"/>
                  <a:gd name="T6" fmla="*/ 1824 w 2592"/>
                  <a:gd name="T7" fmla="*/ 920 h 936"/>
                  <a:gd name="T8" fmla="*/ 2496 w 2592"/>
                  <a:gd name="T9" fmla="*/ 728 h 936"/>
                  <a:gd name="T10" fmla="*/ 2400 w 2592"/>
                  <a:gd name="T11" fmla="*/ 584 h 936"/>
                  <a:gd name="T12" fmla="*/ 2016 w 2592"/>
                  <a:gd name="T13" fmla="*/ 488 h 936"/>
                  <a:gd name="T14" fmla="*/ 1776 w 2592"/>
                  <a:gd name="T15" fmla="*/ 344 h 936"/>
                  <a:gd name="T16" fmla="*/ 1344 w 2592"/>
                  <a:gd name="T17" fmla="*/ 296 h 936"/>
                  <a:gd name="T18" fmla="*/ 864 w 2592"/>
                  <a:gd name="T19" fmla="*/ 104 h 936"/>
                  <a:gd name="T20" fmla="*/ 624 w 2592"/>
                  <a:gd name="T21" fmla="*/ 8 h 936"/>
                  <a:gd name="T22" fmla="*/ 384 w 2592"/>
                  <a:gd name="T23" fmla="*/ 56 h 936"/>
                  <a:gd name="T24" fmla="*/ 48 w 2592"/>
                  <a:gd name="T25" fmla="*/ 8 h 9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592"/>
                  <a:gd name="T40" fmla="*/ 0 h 936"/>
                  <a:gd name="T41" fmla="*/ 2592 w 2592"/>
                  <a:gd name="T42" fmla="*/ 936 h 9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592" h="936">
                    <a:moveTo>
                      <a:pt x="0" y="824"/>
                    </a:moveTo>
                    <a:cubicBezTo>
                      <a:pt x="288" y="848"/>
                      <a:pt x="576" y="872"/>
                      <a:pt x="768" y="872"/>
                    </a:cubicBezTo>
                    <a:cubicBezTo>
                      <a:pt x="960" y="872"/>
                      <a:pt x="976" y="816"/>
                      <a:pt x="1152" y="824"/>
                    </a:cubicBezTo>
                    <a:cubicBezTo>
                      <a:pt x="1328" y="832"/>
                      <a:pt x="1600" y="936"/>
                      <a:pt x="1824" y="920"/>
                    </a:cubicBezTo>
                    <a:cubicBezTo>
                      <a:pt x="2048" y="904"/>
                      <a:pt x="2400" y="784"/>
                      <a:pt x="2496" y="728"/>
                    </a:cubicBezTo>
                    <a:cubicBezTo>
                      <a:pt x="2592" y="672"/>
                      <a:pt x="2480" y="624"/>
                      <a:pt x="2400" y="584"/>
                    </a:cubicBezTo>
                    <a:cubicBezTo>
                      <a:pt x="2320" y="544"/>
                      <a:pt x="2120" y="528"/>
                      <a:pt x="2016" y="488"/>
                    </a:cubicBezTo>
                    <a:cubicBezTo>
                      <a:pt x="1912" y="448"/>
                      <a:pt x="1888" y="376"/>
                      <a:pt x="1776" y="344"/>
                    </a:cubicBezTo>
                    <a:cubicBezTo>
                      <a:pt x="1664" y="312"/>
                      <a:pt x="1496" y="336"/>
                      <a:pt x="1344" y="296"/>
                    </a:cubicBezTo>
                    <a:cubicBezTo>
                      <a:pt x="1192" y="256"/>
                      <a:pt x="984" y="152"/>
                      <a:pt x="864" y="104"/>
                    </a:cubicBezTo>
                    <a:cubicBezTo>
                      <a:pt x="744" y="56"/>
                      <a:pt x="704" y="16"/>
                      <a:pt x="624" y="8"/>
                    </a:cubicBezTo>
                    <a:cubicBezTo>
                      <a:pt x="544" y="0"/>
                      <a:pt x="480" y="56"/>
                      <a:pt x="384" y="56"/>
                    </a:cubicBezTo>
                    <a:cubicBezTo>
                      <a:pt x="288" y="56"/>
                      <a:pt x="168" y="32"/>
                      <a:pt x="48" y="8"/>
                    </a:cubicBezTo>
                  </a:path>
                </a:pathLst>
              </a:cu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399" name="Freeform 13"/>
              <p:cNvSpPr>
                <a:spLocks/>
              </p:cNvSpPr>
              <p:nvPr/>
            </p:nvSpPr>
            <p:spPr bwMode="auto">
              <a:xfrm>
                <a:off x="3797" y="2129"/>
                <a:ext cx="1771" cy="319"/>
              </a:xfrm>
              <a:custGeom>
                <a:avLst/>
                <a:gdLst>
                  <a:gd name="T0" fmla="*/ 0 w 1771"/>
                  <a:gd name="T1" fmla="*/ 314 h 319"/>
                  <a:gd name="T2" fmla="*/ 331 w 1771"/>
                  <a:gd name="T3" fmla="*/ 31 h 319"/>
                  <a:gd name="T4" fmla="*/ 715 w 1771"/>
                  <a:gd name="T5" fmla="*/ 127 h 319"/>
                  <a:gd name="T6" fmla="*/ 1291 w 1771"/>
                  <a:gd name="T7" fmla="*/ 223 h 319"/>
                  <a:gd name="T8" fmla="*/ 1771 w 1771"/>
                  <a:gd name="T9" fmla="*/ 319 h 3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71"/>
                  <a:gd name="T16" fmla="*/ 0 h 319"/>
                  <a:gd name="T17" fmla="*/ 1771 w 1771"/>
                  <a:gd name="T18" fmla="*/ 319 h 3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71" h="319">
                    <a:moveTo>
                      <a:pt x="0" y="314"/>
                    </a:moveTo>
                    <a:cubicBezTo>
                      <a:pt x="55" y="269"/>
                      <a:pt x="212" y="62"/>
                      <a:pt x="331" y="31"/>
                    </a:cubicBezTo>
                    <a:cubicBezTo>
                      <a:pt x="450" y="0"/>
                      <a:pt x="555" y="95"/>
                      <a:pt x="715" y="127"/>
                    </a:cubicBezTo>
                    <a:cubicBezTo>
                      <a:pt x="875" y="159"/>
                      <a:pt x="1115" y="191"/>
                      <a:pt x="1291" y="223"/>
                    </a:cubicBezTo>
                    <a:cubicBezTo>
                      <a:pt x="1467" y="255"/>
                      <a:pt x="1643" y="287"/>
                      <a:pt x="1771" y="319"/>
                    </a:cubicBezTo>
                  </a:path>
                </a:pathLst>
              </a:cu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sp>
          <p:nvSpPr>
            <p:cNvPr id="16397" name="Text Box 14"/>
            <p:cNvSpPr txBox="1">
              <a:spLocks noChangeArrowheads="1"/>
            </p:cNvSpPr>
            <p:nvPr/>
          </p:nvSpPr>
          <p:spPr bwMode="auto">
            <a:xfrm>
              <a:off x="2023" y="834"/>
              <a:ext cx="278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s-ES_tradnl"/>
                <a:t>Fold interpretation of Green, 1981</a:t>
              </a:r>
            </a:p>
          </p:txBody>
        </p:sp>
      </p:grpSp>
      <p:grpSp>
        <p:nvGrpSpPr>
          <p:cNvPr id="16388" name="Group 24"/>
          <p:cNvGrpSpPr>
            <a:grpSpLocks/>
          </p:cNvGrpSpPr>
          <p:nvPr/>
        </p:nvGrpSpPr>
        <p:grpSpPr bwMode="auto">
          <a:xfrm>
            <a:off x="990600" y="3733800"/>
            <a:ext cx="1371600" cy="549275"/>
            <a:chOff x="624" y="3350"/>
            <a:chExt cx="864" cy="346"/>
          </a:xfrm>
        </p:grpSpPr>
        <p:grpSp>
          <p:nvGrpSpPr>
            <p:cNvPr id="16392" name="Group 25"/>
            <p:cNvGrpSpPr>
              <a:grpSpLocks/>
            </p:cNvGrpSpPr>
            <p:nvPr/>
          </p:nvGrpSpPr>
          <p:grpSpPr bwMode="auto">
            <a:xfrm>
              <a:off x="624" y="3504"/>
              <a:ext cx="864" cy="192"/>
              <a:chOff x="624" y="3504"/>
              <a:chExt cx="864" cy="192"/>
            </a:xfrm>
          </p:grpSpPr>
          <p:sp>
            <p:nvSpPr>
              <p:cNvPr id="16394" name="Line 26"/>
              <p:cNvSpPr>
                <a:spLocks noChangeShapeType="1"/>
              </p:cNvSpPr>
              <p:nvPr/>
            </p:nvSpPr>
            <p:spPr bwMode="auto">
              <a:xfrm>
                <a:off x="624" y="3696"/>
                <a:ext cx="86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395" name="Line 27"/>
              <p:cNvSpPr>
                <a:spLocks noChangeShapeType="1"/>
              </p:cNvSpPr>
              <p:nvPr/>
            </p:nvSpPr>
            <p:spPr bwMode="auto">
              <a:xfrm flipV="1">
                <a:off x="1056" y="3504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sp>
          <p:nvSpPr>
            <p:cNvPr id="16393" name="Text Box 28"/>
            <p:cNvSpPr txBox="1">
              <a:spLocks noChangeArrowheads="1"/>
            </p:cNvSpPr>
            <p:nvPr/>
          </p:nvSpPr>
          <p:spPr bwMode="auto">
            <a:xfrm>
              <a:off x="1094" y="3350"/>
              <a:ext cx="3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s-ES_tradnl"/>
                <a:t>45</a:t>
              </a:r>
            </a:p>
          </p:txBody>
        </p:sp>
      </p:grpSp>
      <p:sp>
        <p:nvSpPr>
          <p:cNvPr id="16389" name="Text Box 31"/>
          <p:cNvSpPr txBox="1">
            <a:spLocks noChangeArrowheads="1"/>
          </p:cNvSpPr>
          <p:nvPr/>
        </p:nvSpPr>
        <p:spPr bwMode="auto">
          <a:xfrm>
            <a:off x="1619250" y="2060575"/>
            <a:ext cx="10620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s-ES_tradnl" sz="1200">
                <a:latin typeface="Chalkboard" charset="0"/>
                <a:cs typeface="Chalkboard" charset="0"/>
              </a:rPr>
              <a:t>ORE LENS </a:t>
            </a:r>
            <a:r>
              <a:rPr lang="es-ES_tradnl" sz="1600">
                <a:latin typeface="Chalkboard" charset="0"/>
                <a:cs typeface="Chalkboard" charset="0"/>
              </a:rPr>
              <a:t>E</a:t>
            </a:r>
          </a:p>
        </p:txBody>
      </p:sp>
      <p:sp>
        <p:nvSpPr>
          <p:cNvPr id="16390" name="Text Box 31"/>
          <p:cNvSpPr txBox="1">
            <a:spLocks noChangeArrowheads="1"/>
          </p:cNvSpPr>
          <p:nvPr/>
        </p:nvSpPr>
        <p:spPr bwMode="auto">
          <a:xfrm>
            <a:off x="2124075" y="2924175"/>
            <a:ext cx="1095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s-ES_tradnl" sz="1200">
                <a:latin typeface="Chalkboard" charset="0"/>
                <a:cs typeface="Chalkboard" charset="0"/>
              </a:rPr>
              <a:t>ORE LENS </a:t>
            </a:r>
            <a:r>
              <a:rPr lang="es-ES_tradnl" sz="1600">
                <a:latin typeface="Chalkboard" charset="0"/>
                <a:cs typeface="Chalkboard" charset="0"/>
              </a:rPr>
              <a:t>G</a:t>
            </a:r>
          </a:p>
        </p:txBody>
      </p:sp>
      <p:sp>
        <p:nvSpPr>
          <p:cNvPr id="16391" name="Text Box 31"/>
          <p:cNvSpPr txBox="1">
            <a:spLocks noChangeArrowheads="1"/>
          </p:cNvSpPr>
          <p:nvPr/>
        </p:nvSpPr>
        <p:spPr bwMode="auto">
          <a:xfrm>
            <a:off x="7740650" y="2349500"/>
            <a:ext cx="10525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s-ES_tradnl" sz="1200">
                <a:latin typeface="Chalkboard" charset="0"/>
                <a:cs typeface="Chalkboard" charset="0"/>
              </a:rPr>
              <a:t>ORE LENS </a:t>
            </a:r>
            <a:r>
              <a:rPr lang="es-ES_tradnl" sz="1600">
                <a:latin typeface="Chalkboard" charset="0"/>
                <a:cs typeface="Chalkboard" charset="0"/>
              </a:rPr>
              <a:t>F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Rosebery Mine plan                                             000E1318Macintosh HD                   BCEA89E4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4505325"/>
            <a:ext cx="67818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3" descr="IMG_2809.jpg                                                   00121F98Macintosh HD                   BCEA89E4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68313" y="1130300"/>
            <a:ext cx="9469438" cy="349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33525" y="188913"/>
            <a:ext cx="6807200" cy="3227388"/>
            <a:chOff x="1152" y="775"/>
            <a:chExt cx="4288" cy="2033"/>
          </a:xfrm>
        </p:grpSpPr>
        <p:sp>
          <p:nvSpPr>
            <p:cNvPr id="17432" name="Freeform 5"/>
            <p:cNvSpPr>
              <a:spLocks/>
            </p:cNvSpPr>
            <p:nvPr/>
          </p:nvSpPr>
          <p:spPr bwMode="auto">
            <a:xfrm>
              <a:off x="1152" y="1728"/>
              <a:ext cx="4288" cy="1080"/>
            </a:xfrm>
            <a:custGeom>
              <a:avLst/>
              <a:gdLst>
                <a:gd name="T0" fmla="*/ 256 w 4288"/>
                <a:gd name="T1" fmla="*/ 1008 h 1080"/>
                <a:gd name="T2" fmla="*/ 1504 w 4288"/>
                <a:gd name="T3" fmla="*/ 960 h 1080"/>
                <a:gd name="T4" fmla="*/ 2224 w 4288"/>
                <a:gd name="T5" fmla="*/ 1056 h 1080"/>
                <a:gd name="T6" fmla="*/ 2848 w 4288"/>
                <a:gd name="T7" fmla="*/ 816 h 1080"/>
                <a:gd name="T8" fmla="*/ 2512 w 4288"/>
                <a:gd name="T9" fmla="*/ 672 h 1080"/>
                <a:gd name="T10" fmla="*/ 1600 w 4288"/>
                <a:gd name="T11" fmla="*/ 480 h 1080"/>
                <a:gd name="T12" fmla="*/ 1264 w 4288"/>
                <a:gd name="T13" fmla="*/ 240 h 1080"/>
                <a:gd name="T14" fmla="*/ 688 w 4288"/>
                <a:gd name="T15" fmla="*/ 192 h 1080"/>
                <a:gd name="T16" fmla="*/ 208 w 4288"/>
                <a:gd name="T17" fmla="*/ 144 h 1080"/>
                <a:gd name="T18" fmla="*/ 64 w 4288"/>
                <a:gd name="T19" fmla="*/ 96 h 1080"/>
                <a:gd name="T20" fmla="*/ 592 w 4288"/>
                <a:gd name="T21" fmla="*/ 0 h 1080"/>
                <a:gd name="T22" fmla="*/ 1312 w 4288"/>
                <a:gd name="T23" fmla="*/ 96 h 1080"/>
                <a:gd name="T24" fmla="*/ 2080 w 4288"/>
                <a:gd name="T25" fmla="*/ 192 h 1080"/>
                <a:gd name="T26" fmla="*/ 2560 w 4288"/>
                <a:gd name="T27" fmla="*/ 336 h 1080"/>
                <a:gd name="T28" fmla="*/ 3136 w 4288"/>
                <a:gd name="T29" fmla="*/ 432 h 1080"/>
                <a:gd name="T30" fmla="*/ 4288 w 4288"/>
                <a:gd name="T31" fmla="*/ 720 h 10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288"/>
                <a:gd name="T49" fmla="*/ 0 h 1080"/>
                <a:gd name="T50" fmla="*/ 4288 w 4288"/>
                <a:gd name="T51" fmla="*/ 1080 h 108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288" h="1080">
                  <a:moveTo>
                    <a:pt x="256" y="1008"/>
                  </a:moveTo>
                  <a:cubicBezTo>
                    <a:pt x="716" y="980"/>
                    <a:pt x="1176" y="952"/>
                    <a:pt x="1504" y="960"/>
                  </a:cubicBezTo>
                  <a:cubicBezTo>
                    <a:pt x="1832" y="968"/>
                    <a:pt x="2000" y="1080"/>
                    <a:pt x="2224" y="1056"/>
                  </a:cubicBezTo>
                  <a:cubicBezTo>
                    <a:pt x="2448" y="1032"/>
                    <a:pt x="2800" y="880"/>
                    <a:pt x="2848" y="816"/>
                  </a:cubicBezTo>
                  <a:cubicBezTo>
                    <a:pt x="2896" y="752"/>
                    <a:pt x="2720" y="728"/>
                    <a:pt x="2512" y="672"/>
                  </a:cubicBezTo>
                  <a:cubicBezTo>
                    <a:pt x="2304" y="616"/>
                    <a:pt x="1808" y="552"/>
                    <a:pt x="1600" y="480"/>
                  </a:cubicBezTo>
                  <a:cubicBezTo>
                    <a:pt x="1392" y="408"/>
                    <a:pt x="1416" y="288"/>
                    <a:pt x="1264" y="240"/>
                  </a:cubicBezTo>
                  <a:cubicBezTo>
                    <a:pt x="1112" y="192"/>
                    <a:pt x="864" y="208"/>
                    <a:pt x="688" y="192"/>
                  </a:cubicBezTo>
                  <a:cubicBezTo>
                    <a:pt x="512" y="176"/>
                    <a:pt x="312" y="160"/>
                    <a:pt x="208" y="144"/>
                  </a:cubicBezTo>
                  <a:cubicBezTo>
                    <a:pt x="104" y="128"/>
                    <a:pt x="0" y="120"/>
                    <a:pt x="64" y="96"/>
                  </a:cubicBezTo>
                  <a:cubicBezTo>
                    <a:pt x="128" y="72"/>
                    <a:pt x="384" y="0"/>
                    <a:pt x="592" y="0"/>
                  </a:cubicBezTo>
                  <a:cubicBezTo>
                    <a:pt x="800" y="0"/>
                    <a:pt x="1064" y="64"/>
                    <a:pt x="1312" y="96"/>
                  </a:cubicBezTo>
                  <a:cubicBezTo>
                    <a:pt x="1560" y="128"/>
                    <a:pt x="1872" y="152"/>
                    <a:pt x="2080" y="192"/>
                  </a:cubicBezTo>
                  <a:cubicBezTo>
                    <a:pt x="2288" y="232"/>
                    <a:pt x="2384" y="296"/>
                    <a:pt x="2560" y="336"/>
                  </a:cubicBezTo>
                  <a:cubicBezTo>
                    <a:pt x="2736" y="376"/>
                    <a:pt x="2848" y="368"/>
                    <a:pt x="3136" y="432"/>
                  </a:cubicBezTo>
                  <a:cubicBezTo>
                    <a:pt x="3424" y="496"/>
                    <a:pt x="4040" y="664"/>
                    <a:pt x="4288" y="720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7433" name="Text Box 6"/>
            <p:cNvSpPr txBox="1">
              <a:spLocks noChangeArrowheads="1"/>
            </p:cNvSpPr>
            <p:nvPr/>
          </p:nvSpPr>
          <p:spPr bwMode="auto">
            <a:xfrm>
              <a:off x="1569" y="775"/>
              <a:ext cx="341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s-ES_tradnl"/>
                <a:t>Fold interpretation of Huston &amp; Zaw 1988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657600" y="692150"/>
            <a:ext cx="3074988" cy="2889250"/>
            <a:chOff x="2304" y="436"/>
            <a:chExt cx="1937" cy="1820"/>
          </a:xfrm>
        </p:grpSpPr>
        <p:grpSp>
          <p:nvGrpSpPr>
            <p:cNvPr id="17424" name="Group 16"/>
            <p:cNvGrpSpPr>
              <a:grpSpLocks/>
            </p:cNvGrpSpPr>
            <p:nvPr/>
          </p:nvGrpSpPr>
          <p:grpSpPr bwMode="auto">
            <a:xfrm>
              <a:off x="2304" y="1056"/>
              <a:ext cx="0" cy="1200"/>
              <a:chOff x="2304" y="1632"/>
              <a:chExt cx="0" cy="1200"/>
            </a:xfrm>
          </p:grpSpPr>
          <p:sp>
            <p:nvSpPr>
              <p:cNvPr id="17426" name="Line 17"/>
              <p:cNvSpPr>
                <a:spLocks noChangeShapeType="1"/>
              </p:cNvSpPr>
              <p:nvPr/>
            </p:nvSpPr>
            <p:spPr bwMode="auto">
              <a:xfrm flipV="1">
                <a:off x="2304" y="1824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E8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7427" name="Line 18"/>
              <p:cNvSpPr>
                <a:spLocks noChangeShapeType="1"/>
              </p:cNvSpPr>
              <p:nvPr/>
            </p:nvSpPr>
            <p:spPr bwMode="auto">
              <a:xfrm flipV="1">
                <a:off x="2304" y="2064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E8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7428" name="Line 19"/>
              <p:cNvSpPr>
                <a:spLocks noChangeShapeType="1"/>
              </p:cNvSpPr>
              <p:nvPr/>
            </p:nvSpPr>
            <p:spPr bwMode="auto">
              <a:xfrm flipV="1">
                <a:off x="2304" y="2256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E8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7429" name="Line 20"/>
              <p:cNvSpPr>
                <a:spLocks noChangeShapeType="1"/>
              </p:cNvSpPr>
              <p:nvPr/>
            </p:nvSpPr>
            <p:spPr bwMode="auto">
              <a:xfrm flipV="1">
                <a:off x="2304" y="244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E8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7430" name="Line 21"/>
              <p:cNvSpPr>
                <a:spLocks noChangeShapeType="1"/>
              </p:cNvSpPr>
              <p:nvPr/>
            </p:nvSpPr>
            <p:spPr bwMode="auto">
              <a:xfrm flipV="1">
                <a:off x="2304" y="26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E8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7431" name="Line 22"/>
              <p:cNvSpPr>
                <a:spLocks noChangeShapeType="1"/>
              </p:cNvSpPr>
              <p:nvPr/>
            </p:nvSpPr>
            <p:spPr bwMode="auto">
              <a:xfrm flipV="1">
                <a:off x="2304" y="1632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E8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sp>
          <p:nvSpPr>
            <p:cNvPr id="17425" name="Text Box 23"/>
            <p:cNvSpPr txBox="1">
              <a:spLocks noChangeArrowheads="1"/>
            </p:cNvSpPr>
            <p:nvPr/>
          </p:nvSpPr>
          <p:spPr bwMode="auto">
            <a:xfrm>
              <a:off x="2472" y="436"/>
              <a:ext cx="1769" cy="6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/>
              <a:r>
                <a:rPr lang="es-ES_tradnl" sz="1400">
                  <a:solidFill>
                    <a:srgbClr val="FF0000"/>
                  </a:solidFill>
                  <a:latin typeface="Chalkboard" charset="0"/>
                  <a:cs typeface="Chalkboard" charset="0"/>
                </a:rPr>
                <a:t>consistent eastward vergence of parasitic folds in host rock conflicts with previous fold interpretation of the orebody</a:t>
              </a:r>
            </a:p>
          </p:txBody>
        </p:sp>
      </p:grpSp>
      <p:grpSp>
        <p:nvGrpSpPr>
          <p:cNvPr id="17413" name="Group 24"/>
          <p:cNvGrpSpPr>
            <a:grpSpLocks/>
          </p:cNvGrpSpPr>
          <p:nvPr/>
        </p:nvGrpSpPr>
        <p:grpSpPr bwMode="auto">
          <a:xfrm>
            <a:off x="990600" y="3733800"/>
            <a:ext cx="1371600" cy="549275"/>
            <a:chOff x="624" y="3350"/>
            <a:chExt cx="864" cy="346"/>
          </a:xfrm>
        </p:grpSpPr>
        <p:grpSp>
          <p:nvGrpSpPr>
            <p:cNvPr id="17420" name="Group 25"/>
            <p:cNvGrpSpPr>
              <a:grpSpLocks/>
            </p:cNvGrpSpPr>
            <p:nvPr/>
          </p:nvGrpSpPr>
          <p:grpSpPr bwMode="auto">
            <a:xfrm>
              <a:off x="624" y="3504"/>
              <a:ext cx="864" cy="192"/>
              <a:chOff x="624" y="3504"/>
              <a:chExt cx="864" cy="192"/>
            </a:xfrm>
          </p:grpSpPr>
          <p:sp>
            <p:nvSpPr>
              <p:cNvPr id="17422" name="Line 26"/>
              <p:cNvSpPr>
                <a:spLocks noChangeShapeType="1"/>
              </p:cNvSpPr>
              <p:nvPr/>
            </p:nvSpPr>
            <p:spPr bwMode="auto">
              <a:xfrm>
                <a:off x="624" y="3696"/>
                <a:ext cx="86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7423" name="Line 27"/>
              <p:cNvSpPr>
                <a:spLocks noChangeShapeType="1"/>
              </p:cNvSpPr>
              <p:nvPr/>
            </p:nvSpPr>
            <p:spPr bwMode="auto">
              <a:xfrm flipV="1">
                <a:off x="1056" y="3504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sp>
          <p:nvSpPr>
            <p:cNvPr id="17421" name="Text Box 28"/>
            <p:cNvSpPr txBox="1">
              <a:spLocks noChangeArrowheads="1"/>
            </p:cNvSpPr>
            <p:nvPr/>
          </p:nvSpPr>
          <p:spPr bwMode="auto">
            <a:xfrm>
              <a:off x="1094" y="3350"/>
              <a:ext cx="3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s-ES_tradnl"/>
                <a:t>45</a:t>
              </a:r>
            </a:p>
          </p:txBody>
        </p:sp>
      </p:grpSp>
      <p:grpSp>
        <p:nvGrpSpPr>
          <p:cNvPr id="4" name="Agrupar 3"/>
          <p:cNvGrpSpPr>
            <a:grpSpLocks/>
          </p:cNvGrpSpPr>
          <p:nvPr/>
        </p:nvGrpSpPr>
        <p:grpSpPr bwMode="auto">
          <a:xfrm>
            <a:off x="-228600" y="2670175"/>
            <a:ext cx="8991600" cy="219075"/>
            <a:chOff x="-228600" y="2670835"/>
            <a:chExt cx="8991600" cy="218008"/>
          </a:xfrm>
        </p:grpSpPr>
        <p:sp>
          <p:nvSpPr>
            <p:cNvPr id="17418" name="Line 30"/>
            <p:cNvSpPr>
              <a:spLocks noChangeShapeType="1"/>
            </p:cNvSpPr>
            <p:nvPr/>
          </p:nvSpPr>
          <p:spPr bwMode="auto">
            <a:xfrm>
              <a:off x="-228600" y="2743201"/>
              <a:ext cx="8991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7419" name="Text Box 31"/>
            <p:cNvSpPr txBox="1">
              <a:spLocks noChangeArrowheads="1"/>
            </p:cNvSpPr>
            <p:nvPr/>
          </p:nvSpPr>
          <p:spPr bwMode="auto">
            <a:xfrm>
              <a:off x="288925" y="2670835"/>
              <a:ext cx="3549040" cy="218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lnSpc>
                  <a:spcPct val="50000"/>
                </a:lnSpc>
              </a:pPr>
              <a:r>
                <a:rPr lang="es-ES_tradnl" sz="1400">
                  <a:solidFill>
                    <a:schemeClr val="bg1"/>
                  </a:solidFill>
                  <a:latin typeface="Chalkboard" charset="0"/>
                  <a:cs typeface="Chalkboard" charset="0"/>
                </a:rPr>
                <a:t>longitudinal cross-section line (next slide)</a:t>
              </a:r>
            </a:p>
          </p:txBody>
        </p:sp>
      </p:grpSp>
      <p:sp>
        <p:nvSpPr>
          <p:cNvPr id="17415" name="Text Box 31"/>
          <p:cNvSpPr txBox="1">
            <a:spLocks noChangeArrowheads="1"/>
          </p:cNvSpPr>
          <p:nvPr/>
        </p:nvSpPr>
        <p:spPr bwMode="auto">
          <a:xfrm>
            <a:off x="1619250" y="2060575"/>
            <a:ext cx="10620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s-ES_tradnl" sz="1200">
                <a:latin typeface="Chalkboard" charset="0"/>
                <a:cs typeface="Chalkboard" charset="0"/>
              </a:rPr>
              <a:t>ORE LENS </a:t>
            </a:r>
            <a:r>
              <a:rPr lang="es-ES_tradnl" sz="1600">
                <a:latin typeface="Chalkboard" charset="0"/>
                <a:cs typeface="Chalkboard" charset="0"/>
              </a:rPr>
              <a:t>E</a:t>
            </a:r>
          </a:p>
        </p:txBody>
      </p:sp>
      <p:sp>
        <p:nvSpPr>
          <p:cNvPr id="17416" name="Text Box 31"/>
          <p:cNvSpPr txBox="1">
            <a:spLocks noChangeArrowheads="1"/>
          </p:cNvSpPr>
          <p:nvPr/>
        </p:nvSpPr>
        <p:spPr bwMode="auto">
          <a:xfrm>
            <a:off x="2124075" y="2924175"/>
            <a:ext cx="1095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s-ES_tradnl" sz="1200">
                <a:latin typeface="Chalkboard" charset="0"/>
                <a:cs typeface="Chalkboard" charset="0"/>
              </a:rPr>
              <a:t>ORE LENS </a:t>
            </a:r>
            <a:r>
              <a:rPr lang="es-ES_tradnl" sz="1600">
                <a:latin typeface="Chalkboard" charset="0"/>
                <a:cs typeface="Chalkboard" charset="0"/>
              </a:rPr>
              <a:t>G</a:t>
            </a:r>
          </a:p>
        </p:txBody>
      </p:sp>
      <p:sp>
        <p:nvSpPr>
          <p:cNvPr id="17417" name="Text Box 31"/>
          <p:cNvSpPr txBox="1">
            <a:spLocks noChangeArrowheads="1"/>
          </p:cNvSpPr>
          <p:nvPr/>
        </p:nvSpPr>
        <p:spPr bwMode="auto">
          <a:xfrm>
            <a:off x="7740650" y="2349500"/>
            <a:ext cx="10302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s-ES_tradnl" sz="1200">
                <a:latin typeface="Chalkboard" charset="0"/>
                <a:cs typeface="Chalkboard" charset="0"/>
              </a:rPr>
              <a:t>ORE LENS F</a:t>
            </a:r>
            <a:endParaRPr lang="es-ES_tradnl" sz="1600">
              <a:latin typeface="Chalkboard" charset="0"/>
              <a:cs typeface="Chalkboard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5" descr="I_6a                                                           001225A9Macintosh HD                   BCEA89E4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2700"/>
            <a:ext cx="8613775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3" descr="Fold Axes PLot                                                 001225A9Macintosh HD                   BCEA89E4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800" y="2209800"/>
            <a:ext cx="1727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228600" y="-228600"/>
            <a:ext cx="228600" cy="2514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152400" y="3886200"/>
            <a:ext cx="228600" cy="297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AutoShape 6"/>
          <p:cNvSpPr>
            <a:spLocks noChangeArrowheads="1"/>
          </p:cNvSpPr>
          <p:nvPr/>
        </p:nvSpPr>
        <p:spPr bwMode="auto">
          <a:xfrm>
            <a:off x="7086600" y="533400"/>
            <a:ext cx="76200" cy="76200"/>
          </a:xfrm>
          <a:prstGeom prst="octagon">
            <a:avLst>
              <a:gd name="adj" fmla="val 29287"/>
            </a:avLst>
          </a:prstGeom>
          <a:solidFill>
            <a:srgbClr val="0000F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Line 13"/>
          <p:cNvSpPr>
            <a:spLocks noChangeShapeType="1"/>
          </p:cNvSpPr>
          <p:nvPr/>
        </p:nvSpPr>
        <p:spPr bwMode="auto">
          <a:xfrm>
            <a:off x="4419600" y="6096000"/>
            <a:ext cx="1371600" cy="1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8439" name="Text Box 14"/>
          <p:cNvSpPr txBox="1">
            <a:spLocks noChangeArrowheads="1"/>
          </p:cNvSpPr>
          <p:nvPr/>
        </p:nvSpPr>
        <p:spPr bwMode="auto">
          <a:xfrm>
            <a:off x="4784725" y="5789613"/>
            <a:ext cx="647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s-ES_tradnl" sz="1600"/>
              <a:t>200m</a:t>
            </a:r>
          </a:p>
        </p:txBody>
      </p:sp>
      <p:sp>
        <p:nvSpPr>
          <p:cNvPr id="18440" name="Line 25"/>
          <p:cNvSpPr>
            <a:spLocks noChangeShapeType="1"/>
          </p:cNvSpPr>
          <p:nvPr/>
        </p:nvSpPr>
        <p:spPr bwMode="auto">
          <a:xfrm flipH="1">
            <a:off x="1905000" y="3505200"/>
            <a:ext cx="6705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8441" name="Text Box 26"/>
          <p:cNvSpPr txBox="1">
            <a:spLocks noChangeArrowheads="1"/>
          </p:cNvSpPr>
          <p:nvPr/>
        </p:nvSpPr>
        <p:spPr bwMode="auto">
          <a:xfrm>
            <a:off x="8013700" y="3276600"/>
            <a:ext cx="673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s-ES_tradnl" sz="1200"/>
              <a:t>15 level</a:t>
            </a:r>
          </a:p>
        </p:txBody>
      </p:sp>
      <p:sp>
        <p:nvSpPr>
          <p:cNvPr id="18442" name="Line 27"/>
          <p:cNvSpPr>
            <a:spLocks noChangeShapeType="1"/>
          </p:cNvSpPr>
          <p:nvPr/>
        </p:nvSpPr>
        <p:spPr bwMode="auto">
          <a:xfrm flipH="1">
            <a:off x="3810000" y="5105400"/>
            <a:ext cx="4800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8443" name="Text Box 28"/>
          <p:cNvSpPr txBox="1">
            <a:spLocks noChangeArrowheads="1"/>
          </p:cNvSpPr>
          <p:nvPr/>
        </p:nvSpPr>
        <p:spPr bwMode="auto">
          <a:xfrm>
            <a:off x="8013700" y="4876800"/>
            <a:ext cx="673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s-ES_tradnl" sz="1200"/>
              <a:t>17 level</a:t>
            </a:r>
          </a:p>
        </p:txBody>
      </p:sp>
      <p:sp>
        <p:nvSpPr>
          <p:cNvPr id="18444" name="Text Box 31"/>
          <p:cNvSpPr txBox="1">
            <a:spLocks noChangeArrowheads="1"/>
          </p:cNvSpPr>
          <p:nvPr/>
        </p:nvSpPr>
        <p:spPr bwMode="auto">
          <a:xfrm>
            <a:off x="2987675" y="115888"/>
            <a:ext cx="253047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50000"/>
              </a:lnSpc>
            </a:pPr>
            <a:r>
              <a:rPr lang="es-ES_tradnl" sz="1600">
                <a:latin typeface="Chalkboard" charset="0"/>
                <a:cs typeface="Chalkboard" charset="0"/>
              </a:rPr>
              <a:t>longitudinal cross-section</a:t>
            </a:r>
          </a:p>
        </p:txBody>
      </p:sp>
      <p:sp>
        <p:nvSpPr>
          <p:cNvPr id="18445" name="CuadroTexto 13"/>
          <p:cNvSpPr txBox="1">
            <a:spLocks noChangeArrowheads="1"/>
          </p:cNvSpPr>
          <p:nvPr/>
        </p:nvSpPr>
        <p:spPr bwMode="auto">
          <a:xfrm>
            <a:off x="5867400" y="6092825"/>
            <a:ext cx="2671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s-ES" sz="1400">
                <a:latin typeface="Verdana" charset="0"/>
                <a:cs typeface="Verdana" charset="0"/>
              </a:rPr>
              <a:t>modified after Aerden 1991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iscordLensesUndergrtound                                      001225A9Macintosh HD                   BCEA89E4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8001000" cy="28717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762000" y="2514600"/>
            <a:ext cx="7683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s-ES_tradnl" sz="1400">
                <a:solidFill>
                  <a:schemeClr val="bg1"/>
                </a:solidFill>
              </a:rPr>
              <a:t>sulfuros</a:t>
            </a:r>
          </a:p>
          <a:p>
            <a:r>
              <a:rPr lang="es-ES_tradnl" sz="1400">
                <a:solidFill>
                  <a:schemeClr val="bg1"/>
                </a:solidFill>
              </a:rPr>
              <a:t>masivos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7467600" y="3429000"/>
            <a:ext cx="7683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s-ES_tradnl" sz="1400">
                <a:solidFill>
                  <a:schemeClr val="bg1"/>
                </a:solidFill>
              </a:rPr>
              <a:t>sulfuros</a:t>
            </a:r>
          </a:p>
          <a:p>
            <a:r>
              <a:rPr lang="es-ES_tradnl" sz="1400">
                <a:solidFill>
                  <a:schemeClr val="bg1"/>
                </a:solidFill>
              </a:rPr>
              <a:t>masivos</a:t>
            </a:r>
          </a:p>
        </p:txBody>
      </p:sp>
      <p:sp>
        <p:nvSpPr>
          <p:cNvPr id="19461" name="Rectangle 10"/>
          <p:cNvSpPr>
            <a:spLocks noChangeArrowheads="1"/>
          </p:cNvSpPr>
          <p:nvPr/>
        </p:nvSpPr>
        <p:spPr bwMode="auto">
          <a:xfrm>
            <a:off x="7391400" y="2514600"/>
            <a:ext cx="762000" cy="533400"/>
          </a:xfrm>
          <a:prstGeom prst="rect">
            <a:avLst/>
          </a:prstGeom>
          <a:noFill/>
          <a:ln w="38100">
            <a:solidFill>
              <a:srgbClr val="E8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E80000"/>
              </a:solidFill>
            </a:endParaRPr>
          </a:p>
        </p:txBody>
      </p:sp>
      <p:sp>
        <p:nvSpPr>
          <p:cNvPr id="19462" name="Text Box 31"/>
          <p:cNvSpPr txBox="1">
            <a:spLocks noChangeArrowheads="1"/>
          </p:cNvSpPr>
          <p:nvPr/>
        </p:nvSpPr>
        <p:spPr bwMode="auto">
          <a:xfrm>
            <a:off x="2484438" y="5229225"/>
            <a:ext cx="4098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s-ES_tradnl" sz="1600">
                <a:latin typeface="Chalkboard" charset="0"/>
                <a:cs typeface="Chalkboard" charset="0"/>
              </a:rPr>
              <a:t>ore lenses cut folded bedding in host rock</a:t>
            </a:r>
          </a:p>
          <a:p>
            <a:r>
              <a:rPr lang="es-ES_tradnl" sz="1600">
                <a:latin typeface="Chalkboard" charset="0"/>
                <a:cs typeface="Chalkboard" charset="0"/>
              </a:rPr>
              <a:t>and are parallel to foliation</a:t>
            </a:r>
          </a:p>
        </p:txBody>
      </p:sp>
      <p:sp>
        <p:nvSpPr>
          <p:cNvPr id="19463" name="CuadroTexto 7"/>
          <p:cNvSpPr txBox="1">
            <a:spLocks noChangeArrowheads="1"/>
          </p:cNvSpPr>
          <p:nvPr/>
        </p:nvSpPr>
        <p:spPr bwMode="auto">
          <a:xfrm>
            <a:off x="4643438" y="6453188"/>
            <a:ext cx="2951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s-ES" sz="1400">
                <a:latin typeface="Verdana" charset="0"/>
                <a:cs typeface="Verdana" charset="0"/>
              </a:rPr>
              <a:t>Aerden – J. Struct. Geol. 1991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DiscordantLensesRosOpenpit                                     001225A9Macintosh HD                   BCEA89E4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685800"/>
            <a:ext cx="4114800" cy="5486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5410200" y="1524000"/>
            <a:ext cx="914400" cy="533400"/>
          </a:xfrm>
          <a:prstGeom prst="rect">
            <a:avLst/>
          </a:prstGeom>
          <a:noFill/>
          <a:ln w="9525">
            <a:solidFill>
              <a:srgbClr val="E8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CuadroTexto 3"/>
          <p:cNvSpPr txBox="1">
            <a:spLocks noChangeArrowheads="1"/>
          </p:cNvSpPr>
          <p:nvPr/>
        </p:nvSpPr>
        <p:spPr bwMode="auto">
          <a:xfrm>
            <a:off x="4643438" y="6453188"/>
            <a:ext cx="2951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s-ES" sz="1400">
                <a:latin typeface="Verdana" charset="0"/>
                <a:cs typeface="Verdana" charset="0"/>
              </a:rPr>
              <a:t>Aerden – J. Struct. Geol. 1991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 en blanco">
  <a:themeElements>
    <a:clrScheme name="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ción 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1409</TotalTime>
  <Words>556</Words>
  <Application>Microsoft Macintosh PowerPoint</Application>
  <PresentationFormat>Presentación en pantalla (4:3)</PresentationFormat>
  <Paragraphs>101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Presentación en blanco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de Granada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Domingo Aerden</dc:creator>
  <cp:lastModifiedBy>Domingo</cp:lastModifiedBy>
  <cp:revision>82</cp:revision>
  <dcterms:created xsi:type="dcterms:W3CDTF">2014-01-02T10:06:03Z</dcterms:created>
  <dcterms:modified xsi:type="dcterms:W3CDTF">2014-11-12T07:34:01Z</dcterms:modified>
</cp:coreProperties>
</file>