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9"/>
  </p:notesMasterIdLst>
  <p:sldIdLst>
    <p:sldId id="334" r:id="rId5"/>
    <p:sldId id="362" r:id="rId6"/>
    <p:sldId id="341" r:id="rId7"/>
    <p:sldId id="375" r:id="rId8"/>
    <p:sldId id="361" r:id="rId9"/>
    <p:sldId id="325" r:id="rId10"/>
    <p:sldId id="360" r:id="rId11"/>
    <p:sldId id="358" r:id="rId12"/>
    <p:sldId id="359" r:id="rId13"/>
    <p:sldId id="352" r:id="rId14"/>
    <p:sldId id="370" r:id="rId15"/>
    <p:sldId id="377" r:id="rId16"/>
    <p:sldId id="349" r:id="rId17"/>
    <p:sldId id="357" r:id="rId18"/>
    <p:sldId id="366" r:id="rId19"/>
    <p:sldId id="257" r:id="rId20"/>
    <p:sldId id="315" r:id="rId21"/>
    <p:sldId id="328" r:id="rId22"/>
    <p:sldId id="364" r:id="rId23"/>
    <p:sldId id="363" r:id="rId24"/>
    <p:sldId id="371" r:id="rId25"/>
    <p:sldId id="365" r:id="rId26"/>
    <p:sldId id="296" r:id="rId27"/>
    <p:sldId id="295" r:id="rId28"/>
    <p:sldId id="372" r:id="rId29"/>
    <p:sldId id="368" r:id="rId30"/>
    <p:sldId id="369" r:id="rId31"/>
    <p:sldId id="310" r:id="rId32"/>
    <p:sldId id="329" r:id="rId33"/>
    <p:sldId id="376" r:id="rId34"/>
    <p:sldId id="340" r:id="rId35"/>
    <p:sldId id="291" r:id="rId36"/>
    <p:sldId id="292" r:id="rId37"/>
    <p:sldId id="344" r:id="rId38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600FF"/>
    <a:srgbClr val="8C140C"/>
    <a:srgbClr val="FF78D0"/>
    <a:srgbClr val="0D58D5"/>
    <a:srgbClr val="00FFFF"/>
    <a:srgbClr val="FFF6C0"/>
    <a:srgbClr val="A4A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 autoAdjust="0"/>
    <p:restoredTop sz="97353" autoAdjust="0"/>
  </p:normalViewPr>
  <p:slideViewPr>
    <p:cSldViewPr snapToGrid="0">
      <p:cViewPr>
        <p:scale>
          <a:sx n="150" d="100"/>
          <a:sy n="150" d="100"/>
        </p:scale>
        <p:origin x="-3616" y="-9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8D47E-2E38-4542-AC33-7CC1DB29E233}" type="datetimeFigureOut">
              <a:rPr lang="es-ES" smtClean="0"/>
              <a:t>8/3/23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94A2D-9487-6A43-9D03-FE8213455F9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9470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31FB9-4670-3846-BAA3-361279500041}" type="slidenum">
              <a:rPr lang="es-E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4087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9A2C19DA-6C4E-9C4E-81A7-581CCD66D846}" type="slidenum">
              <a:rPr lang="en-US"/>
              <a:pPr/>
              <a:t>10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MULTIPLE DEFORMATIONS</a:t>
            </a:r>
            <a:r>
              <a:rPr lang="es-ES" baseline="0" dirty="0" smtClean="0"/>
              <a:t> PRODUCING A SEQUENCE OF ORTHOGONAL FOLIATIONS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7AEC87-8EAC-4B48-9418-FCC249A8F0D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7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INDICATES A FUNDAMENTAL CHARACTERISTIC</a:t>
            </a:r>
            <a:r>
              <a:rPr lang="es-ES" baseline="0" dirty="0"/>
              <a:t> OF THE DYNAMICS OF OROGENIC WEDGES / DOUBE WEDGES</a:t>
            </a:r>
          </a:p>
          <a:p>
            <a:r>
              <a:rPr lang="es-ES" baseline="0" dirty="0"/>
              <a:t>ALTERNATION OF COMPRESION AND COLLAPSE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7AEC87-8EAC-4B48-9418-FCC249A8F0D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14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5 SETS OF FIA</a:t>
            </a:r>
          </a:p>
          <a:p>
            <a:r>
              <a:rPr lang="es-ES" dirty="0"/>
              <a:t>420-340MA</a:t>
            </a:r>
            <a:r>
              <a:rPr lang="es-ES" baseline="0" dirty="0"/>
              <a:t> CONTINUOUS OROGENY – NOT DISTINCT EVENTS (TACONIC ACADIAN)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7AEC87-8EAC-4B48-9418-FCC249A8F0D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75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SINGLE GARNET PORPHYROBLAST –SECTIONS MADE WITH X-RAY TOMOMGRAPHY</a:t>
            </a:r>
          </a:p>
          <a:p>
            <a:r>
              <a:rPr lang="es-ES" dirty="0"/>
              <a:t>FIA </a:t>
            </a:r>
            <a:r>
              <a:rPr lang="es-ES" baseline="0" dirty="0"/>
              <a:t> N045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7AEC87-8EAC-4B48-9418-FCC249A8F0D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61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fld id="{A5E06F51-3BB8-094D-8197-502678F614B8}" type="slidenum">
              <a:rPr lang="en-US" sz="120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1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7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AU">
              <a:ea typeface="Osaka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fld id="{B163A5B5-5405-944E-B934-6A18FDAD27D9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AU">
              <a:latin typeface="Times" charset="0"/>
              <a:ea typeface="Osaka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1BB13-9CF8-A84A-A282-7BE06DE0B945}" type="datetimeFigureOut">
              <a:rPr lang="es-ES" smtClean="0"/>
              <a:t>8/3/23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06F9-BE91-9049-A23B-86DB6CD7A73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12289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1BB13-9CF8-A84A-A282-7BE06DE0B945}" type="datetimeFigureOut">
              <a:rPr lang="es-ES" smtClean="0"/>
              <a:t>8/3/23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06F9-BE91-9049-A23B-86DB6CD7A73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20233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1BB13-9CF8-A84A-A282-7BE06DE0B945}" type="datetimeFigureOut">
              <a:rPr lang="es-ES" smtClean="0"/>
              <a:t>8/3/23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06F9-BE91-9049-A23B-86DB6CD7A73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28597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F6CE-D628-2C47-8D32-0CCAF913879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8/3/23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84FC2-28A8-304D-881D-ED4F8A518138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4911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F6CE-D628-2C47-8D32-0CCAF913879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8/3/23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84FC2-28A8-304D-881D-ED4F8A518138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280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F6CE-D628-2C47-8D32-0CCAF913879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8/3/23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84FC2-28A8-304D-881D-ED4F8A518138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6052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F6CE-D628-2C47-8D32-0CCAF913879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8/3/23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84FC2-28A8-304D-881D-ED4F8A518138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6256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F6CE-D628-2C47-8D32-0CCAF913879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8/3/23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84FC2-28A8-304D-881D-ED4F8A518138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0100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F6CE-D628-2C47-8D32-0CCAF913879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8/3/23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84FC2-28A8-304D-881D-ED4F8A518138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0280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F6CE-D628-2C47-8D32-0CCAF913879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8/3/23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84FC2-28A8-304D-881D-ED4F8A518138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6208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F6CE-D628-2C47-8D32-0CCAF913879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8/3/23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84FC2-28A8-304D-881D-ED4F8A518138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8373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1BB13-9CF8-A84A-A282-7BE06DE0B945}" type="datetimeFigureOut">
              <a:rPr lang="es-ES" smtClean="0"/>
              <a:t>8/3/23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06F9-BE91-9049-A23B-86DB6CD7A73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52801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F6CE-D628-2C47-8D32-0CCAF913879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8/3/23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84FC2-28A8-304D-881D-ED4F8A518138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1727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F6CE-D628-2C47-8D32-0CCAF913879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8/3/23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84FC2-28A8-304D-881D-ED4F8A518138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9800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F6CE-D628-2C47-8D32-0CCAF913879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8/3/23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84FC2-28A8-304D-881D-ED4F8A518138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2956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BE1F9-FC15-5143-A68F-0A9797DEA7C7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0072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139C6-6506-1B47-8897-731044BEA987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8751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6A97B-A11A-B649-B219-37DFA6D62657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66768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C4A19-2E3B-A54A-93A7-0409ACA8E1DD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0243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B64F5-68B2-A74C-99B4-0054AC36247E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964490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17A78-5103-3446-A684-422AF7D4992A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7016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14A92-F66C-9B4A-AF36-A55E8225503E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37489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1BB13-9CF8-A84A-A282-7BE06DE0B945}" type="datetimeFigureOut">
              <a:rPr lang="es-ES" smtClean="0"/>
              <a:t>8/3/23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06F9-BE91-9049-A23B-86DB6CD7A73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73779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10A32-3C69-B64E-81DA-2A19EB41CDB8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12155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BF26E-4EA0-A644-A497-E584BFD3C9C6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76580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87AEE-DD2E-EB48-A503-BFB2C029EB17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8524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B66D-8146-DB48-8DE5-58E810A932F6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595508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7BD4D-132C-9642-8C0B-027A1CA727F3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5665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13C24-EFA1-0D41-9FA6-ACDD2D5B0165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988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4C02C-D894-0D45-874F-0859C5042343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8235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32528-EC4B-374B-81B8-7538BCDA7524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928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A10B5-5536-674A-974F-62DD43228438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4183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B23CD-63E0-A047-ABCE-60E3984EEBFD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79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1BB13-9CF8-A84A-A282-7BE06DE0B945}" type="datetimeFigureOut">
              <a:rPr lang="es-ES" smtClean="0"/>
              <a:t>8/3/23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06F9-BE91-9049-A23B-86DB6CD7A73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35947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D0FD9-E712-074B-BA01-4D56B93EE1DA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161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549E9-1668-554C-8083-7AE1D13BFFE0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07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CA424-F6C9-2C40-8EC7-BE0B7285E070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324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622CD-668F-4847-A597-24CFFC61B249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4936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63532-CAA8-D140-BBD2-A2929AD5BD30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57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1BB13-9CF8-A84A-A282-7BE06DE0B945}" type="datetimeFigureOut">
              <a:rPr lang="es-ES" smtClean="0"/>
              <a:t>8/3/23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06F9-BE91-9049-A23B-86DB6CD7A73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5268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1BB13-9CF8-A84A-A282-7BE06DE0B945}" type="datetimeFigureOut">
              <a:rPr lang="es-ES" smtClean="0"/>
              <a:t>8/3/23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06F9-BE91-9049-A23B-86DB6CD7A73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97870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1BB13-9CF8-A84A-A282-7BE06DE0B945}" type="datetimeFigureOut">
              <a:rPr lang="es-ES" smtClean="0"/>
              <a:t>8/3/23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06F9-BE91-9049-A23B-86DB6CD7A73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4511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1BB13-9CF8-A84A-A282-7BE06DE0B945}" type="datetimeFigureOut">
              <a:rPr lang="es-ES" smtClean="0"/>
              <a:t>8/3/23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06F9-BE91-9049-A23B-86DB6CD7A73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4805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1BB13-9CF8-A84A-A282-7BE06DE0B945}" type="datetimeFigureOut">
              <a:rPr lang="es-ES" smtClean="0"/>
              <a:t>8/3/23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06F9-BE91-9049-A23B-86DB6CD7A73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7209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1BB13-9CF8-A84A-A282-7BE06DE0B945}" type="datetimeFigureOut">
              <a:rPr lang="es-ES" smtClean="0"/>
              <a:t>8/3/23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906F9-BE91-9049-A23B-86DB6CD7A73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3504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0F6CE-D628-2C47-8D32-0CCAF913879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8/3/23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84FC2-28A8-304D-881D-ED4F8A518138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529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latin typeface="Times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latin typeface="Times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BF28A1C-4ADC-4846-ABA5-FFB969C15ADB}" type="slidenum">
              <a:rPr lang="es-ES_tradnl">
                <a:latin typeface="Times" charset="0"/>
                <a:ea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s-ES_tradnl"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570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2615A91-2ECF-1E43-BC2E-D95DC21E1B40}" type="slidenum">
              <a:rPr lang="es-ES_tradnl">
                <a:solidFill>
                  <a:srgbClr val="000000"/>
                </a:solidFill>
                <a:latin typeface="Times" charset="0"/>
                <a:ea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s-ES_tradnl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69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g"/><Relationship Id="rId5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jpg"/><Relationship Id="rId12" Type="http://schemas.openxmlformats.org/officeDocument/2006/relationships/image" Target="../media/image58.jpg"/><Relationship Id="rId13" Type="http://schemas.openxmlformats.org/officeDocument/2006/relationships/image" Target="../media/image59.png"/><Relationship Id="rId14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6" Type="http://schemas.openxmlformats.org/officeDocument/2006/relationships/image" Target="../media/image52.jpg"/><Relationship Id="rId7" Type="http://schemas.openxmlformats.org/officeDocument/2006/relationships/image" Target="../media/image53.jpg"/><Relationship Id="rId8" Type="http://schemas.openxmlformats.org/officeDocument/2006/relationships/image" Target="../media/image54.jpg"/><Relationship Id="rId9" Type="http://schemas.openxmlformats.org/officeDocument/2006/relationships/image" Target="../media/image55.jpg"/><Relationship Id="rId10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Relationship Id="rId3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4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arnet images 25%.jpg"/>
          <p:cNvPicPr>
            <a:picLocks noChangeAspect="1"/>
          </p:cNvPicPr>
          <p:nvPr/>
        </p:nvPicPr>
        <p:blipFill>
          <a:blip r:embed="rId3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07" y="-95250"/>
            <a:ext cx="10292803" cy="695325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676672" y="1357342"/>
            <a:ext cx="79708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prstClr val="black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  <a:cs typeface="Calibri"/>
              </a:rPr>
              <a:t>How  porphyroblasts record deformation and orogenesis</a:t>
            </a:r>
          </a:p>
          <a:p>
            <a:endParaRPr lang="es-ES" sz="4000" b="1" dirty="0">
              <a:solidFill>
                <a:prstClr val="black"/>
              </a:solidFill>
              <a:effectLst>
                <a:glow rad="101600">
                  <a:prstClr val="white">
                    <a:alpha val="75000"/>
                  </a:prstClr>
                </a:glow>
              </a:effectLst>
              <a:latin typeface="Calibri"/>
              <a:cs typeface="Calibri"/>
            </a:endParaRPr>
          </a:p>
          <a:p>
            <a:r>
              <a:rPr lang="es-ES" sz="2400" b="1" dirty="0">
                <a:solidFill>
                  <a:prstClr val="black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  <a:cs typeface="Calibri"/>
              </a:rPr>
              <a:t>Some key concepts and examples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691216" y="4017434"/>
            <a:ext cx="3065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prstClr val="black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cs typeface="Calibri"/>
              </a:rPr>
              <a:t>Domingo Aerden</a:t>
            </a:r>
          </a:p>
          <a:p>
            <a:r>
              <a:rPr lang="es-ES" dirty="0">
                <a:solidFill>
                  <a:prstClr val="black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cs typeface="Calibri"/>
              </a:rPr>
              <a:t>Universidad de Granada, Spain</a:t>
            </a:r>
          </a:p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3312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orphyroblast nucleation and grow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20700"/>
            <a:ext cx="8077200" cy="5815584"/>
          </a:xfrm>
          <a:prstGeom prst="rect">
            <a:avLst/>
          </a:prstGeom>
        </p:spPr>
      </p:pic>
      <p:sp>
        <p:nvSpPr>
          <p:cNvPr id="34820" name="Rectangle 6"/>
          <p:cNvSpPr>
            <a:spLocks noChangeArrowheads="1"/>
          </p:cNvSpPr>
          <p:nvPr/>
        </p:nvSpPr>
        <p:spPr bwMode="auto">
          <a:xfrm rot="5400000">
            <a:off x="2589362" y="8260384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latin typeface="Myriad Pro" charset="0"/>
              <a:cs typeface="Myriad Pro" charset="0"/>
            </a:endParaRPr>
          </a:p>
        </p:txBody>
      </p:sp>
      <p:sp>
        <p:nvSpPr>
          <p:cNvPr id="34817" name="Text Box 3"/>
          <p:cNvSpPr txBox="1">
            <a:spLocks noChangeArrowheads="1"/>
          </p:cNvSpPr>
          <p:nvPr/>
        </p:nvSpPr>
        <p:spPr bwMode="auto">
          <a:xfrm>
            <a:off x="4139952" y="6309320"/>
            <a:ext cx="17274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>
                <a:latin typeface="Myriad Pro" charset="0"/>
                <a:cs typeface="Myriad Pro" charset="0"/>
              </a:rPr>
              <a:t>Bell &amp; Bruce, 2007</a:t>
            </a:r>
          </a:p>
        </p:txBody>
      </p:sp>
      <p:sp>
        <p:nvSpPr>
          <p:cNvPr id="34841" name="Rectangle 14"/>
          <p:cNvSpPr>
            <a:spLocks noChangeArrowheads="1"/>
          </p:cNvSpPr>
          <p:nvPr/>
        </p:nvSpPr>
        <p:spPr bwMode="auto">
          <a:xfrm rot="5400000">
            <a:off x="953914" y="5899919"/>
            <a:ext cx="100542" cy="1072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>
              <a:latin typeface="Myriad Pro" charset="0"/>
              <a:cs typeface="Myriad Pro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79099" y="3773269"/>
            <a:ext cx="1881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>
                <a:solidFill>
                  <a:srgbClr val="0D58D5"/>
                </a:solidFill>
              </a:rPr>
              <a:t>microfracturing </a:t>
            </a:r>
          </a:p>
          <a:p>
            <a:pPr algn="ctr"/>
            <a:r>
              <a:rPr lang="es-ES_tradnl">
                <a:solidFill>
                  <a:srgbClr val="0D58D5"/>
                </a:solidFill>
              </a:rPr>
              <a:t>enhances difusion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16663" y="2325469"/>
            <a:ext cx="4183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>
                <a:solidFill>
                  <a:srgbClr val="0D58D5"/>
                </a:solidFill>
              </a:rPr>
              <a:t>porphyroblast grow during early fold stage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882242" y="3235636"/>
            <a:ext cx="4136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>
                <a:solidFill>
                  <a:srgbClr val="0D58D5"/>
                </a:solidFill>
              </a:rPr>
              <a:t>growth ceases when a new foliation </a:t>
            </a:r>
          </a:p>
          <a:p>
            <a:pPr algn="ctr"/>
            <a:r>
              <a:rPr lang="es-ES_tradnl">
                <a:solidFill>
                  <a:srgbClr val="0D58D5"/>
                </a:solidFill>
              </a:rPr>
              <a:t>intensifies against porphyroblast margins</a:t>
            </a:r>
          </a:p>
        </p:txBody>
      </p:sp>
      <p:cxnSp>
        <p:nvCxnSpPr>
          <p:cNvPr id="8" name="Conector recto de flecha 7"/>
          <p:cNvCxnSpPr/>
          <p:nvPr/>
        </p:nvCxnSpPr>
        <p:spPr>
          <a:xfrm flipH="1">
            <a:off x="1972733" y="2954867"/>
            <a:ext cx="304800" cy="889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Agrupar 6"/>
          <p:cNvGrpSpPr/>
          <p:nvPr/>
        </p:nvGrpSpPr>
        <p:grpSpPr>
          <a:xfrm>
            <a:off x="5930900" y="152400"/>
            <a:ext cx="1917700" cy="3136900"/>
            <a:chOff x="5930900" y="152400"/>
            <a:chExt cx="1917700" cy="3136900"/>
          </a:xfrm>
        </p:grpSpPr>
        <p:cxnSp>
          <p:nvCxnSpPr>
            <p:cNvPr id="3" name="Conector recto 2"/>
            <p:cNvCxnSpPr/>
            <p:nvPr/>
          </p:nvCxnSpPr>
          <p:spPr>
            <a:xfrm>
              <a:off x="6096000" y="838200"/>
              <a:ext cx="0" cy="2222500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/>
          </p:nvCxnSpPr>
          <p:spPr>
            <a:xfrm>
              <a:off x="6235700" y="635000"/>
              <a:ext cx="0" cy="2222500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/>
          </p:nvCxnSpPr>
          <p:spPr>
            <a:xfrm>
              <a:off x="6388100" y="457200"/>
              <a:ext cx="0" cy="2222500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/>
            <p:cNvCxnSpPr/>
            <p:nvPr/>
          </p:nvCxnSpPr>
          <p:spPr>
            <a:xfrm>
              <a:off x="5930900" y="1016000"/>
              <a:ext cx="0" cy="2222500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/>
          </p:nvCxnSpPr>
          <p:spPr>
            <a:xfrm>
              <a:off x="6667500" y="241300"/>
              <a:ext cx="0" cy="2222500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/>
            <p:cNvCxnSpPr/>
            <p:nvPr/>
          </p:nvCxnSpPr>
          <p:spPr>
            <a:xfrm>
              <a:off x="6781800" y="152400"/>
              <a:ext cx="0" cy="2222500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/>
            <p:cNvCxnSpPr/>
            <p:nvPr/>
          </p:nvCxnSpPr>
          <p:spPr>
            <a:xfrm>
              <a:off x="6959600" y="165100"/>
              <a:ext cx="0" cy="2222500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/>
            <p:cNvCxnSpPr/>
            <p:nvPr/>
          </p:nvCxnSpPr>
          <p:spPr>
            <a:xfrm>
              <a:off x="7112000" y="317500"/>
              <a:ext cx="0" cy="2222500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/>
            <p:cNvCxnSpPr/>
            <p:nvPr/>
          </p:nvCxnSpPr>
          <p:spPr>
            <a:xfrm>
              <a:off x="7239000" y="381000"/>
              <a:ext cx="0" cy="2222500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/>
            <p:cNvCxnSpPr/>
            <p:nvPr/>
          </p:nvCxnSpPr>
          <p:spPr>
            <a:xfrm>
              <a:off x="7378700" y="596900"/>
              <a:ext cx="0" cy="2222500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/>
            <p:cNvCxnSpPr/>
            <p:nvPr/>
          </p:nvCxnSpPr>
          <p:spPr>
            <a:xfrm>
              <a:off x="7556500" y="723900"/>
              <a:ext cx="0" cy="2222500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/>
            <p:cNvCxnSpPr/>
            <p:nvPr/>
          </p:nvCxnSpPr>
          <p:spPr>
            <a:xfrm>
              <a:off x="7683500" y="977900"/>
              <a:ext cx="0" cy="2222500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25"/>
            <p:cNvCxnSpPr/>
            <p:nvPr/>
          </p:nvCxnSpPr>
          <p:spPr>
            <a:xfrm>
              <a:off x="7848600" y="1066800"/>
              <a:ext cx="0" cy="2222500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/>
            <p:cNvCxnSpPr/>
            <p:nvPr/>
          </p:nvCxnSpPr>
          <p:spPr>
            <a:xfrm>
              <a:off x="6553200" y="254000"/>
              <a:ext cx="0" cy="1168400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/>
            <p:cNvCxnSpPr/>
            <p:nvPr/>
          </p:nvCxnSpPr>
          <p:spPr>
            <a:xfrm>
              <a:off x="6553200" y="1619250"/>
              <a:ext cx="0" cy="895350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CuadroTexto 28"/>
          <p:cNvSpPr txBox="1"/>
          <p:nvPr/>
        </p:nvSpPr>
        <p:spPr>
          <a:xfrm>
            <a:off x="1549681" y="141069"/>
            <a:ext cx="152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>
                <a:solidFill>
                  <a:srgbClr val="0D58D5"/>
                </a:solidFill>
              </a:rPr>
              <a:t>EXPLANATION</a:t>
            </a:r>
          </a:p>
        </p:txBody>
      </p:sp>
    </p:spTree>
    <p:extLst>
      <p:ext uri="{BB962C8B-B14F-4D97-AF65-F5344CB8AC3E}">
        <p14:creationId xmlns:p14="http://schemas.microsoft.com/office/powerpoint/2010/main" val="4235302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EF PART AROUND PORPHS gr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6" y="109525"/>
            <a:ext cx="7350036" cy="6223541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0" y="0"/>
            <a:ext cx="3005669" cy="28623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/>
              <a:t>Lack of porphyroblast rotation results from 2 modes of deformation partitioning. Both modes can operate simultaneously even at the scale of a thin section. Mode-1 commonly transitions to Mode-2 with increasing strain as the original foliation enters the extensional field.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89467" y="4224865"/>
            <a:ext cx="1992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/>
              <a:t>antithetic reactivation of </a:t>
            </a:r>
          </a:p>
          <a:p>
            <a:r>
              <a:rPr lang="es-ES_tradnl" sz="1400"/>
              <a:t>pre-existing foliation</a:t>
            </a:r>
          </a:p>
        </p:txBody>
      </p:sp>
      <p:cxnSp>
        <p:nvCxnSpPr>
          <p:cNvPr id="9" name="Conector recto de flecha 8"/>
          <p:cNvCxnSpPr/>
          <p:nvPr/>
        </p:nvCxnSpPr>
        <p:spPr>
          <a:xfrm flipV="1">
            <a:off x="1363133" y="3962401"/>
            <a:ext cx="482600" cy="32173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1185334" y="5850465"/>
            <a:ext cx="17766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/>
              <a:t>crenulation cleavage</a:t>
            </a:r>
          </a:p>
          <a:p>
            <a:r>
              <a:rPr lang="es-ES_tradnl" sz="1400"/>
              <a:t>development</a:t>
            </a:r>
          </a:p>
          <a:p>
            <a:r>
              <a:rPr lang="es-ES_tradnl" sz="1400"/>
              <a:t>= synthetic shear only</a:t>
            </a:r>
          </a:p>
        </p:txBody>
      </p:sp>
      <p:cxnSp>
        <p:nvCxnSpPr>
          <p:cNvPr id="8" name="Conector recto de flecha 7"/>
          <p:cNvCxnSpPr/>
          <p:nvPr/>
        </p:nvCxnSpPr>
        <p:spPr>
          <a:xfrm flipH="1" flipV="1">
            <a:off x="4953000" y="4521201"/>
            <a:ext cx="745066" cy="51646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5427134" y="4952998"/>
            <a:ext cx="2719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/>
              <a:t>synthetic shear against rigid object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86266" y="3970867"/>
            <a:ext cx="977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MODE-2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558799" y="5596467"/>
            <a:ext cx="977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MODE-1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934200" y="1524000"/>
            <a:ext cx="1544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Modified after</a:t>
            </a:r>
          </a:p>
          <a:p>
            <a:r>
              <a:rPr lang="es-ES"/>
              <a:t>Bell 1985 and</a:t>
            </a:r>
          </a:p>
          <a:p>
            <a:r>
              <a:rPr lang="es-ES"/>
              <a:t>Aerden 1995</a:t>
            </a:r>
          </a:p>
        </p:txBody>
      </p:sp>
    </p:spTree>
    <p:extLst>
      <p:ext uri="{BB962C8B-B14F-4D97-AF65-F5344CB8AC3E}">
        <p14:creationId xmlns:p14="http://schemas.microsoft.com/office/powerpoint/2010/main" val="2859539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EF PART AROUND PORPHS gr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6" y="109525"/>
            <a:ext cx="7350036" cy="6223541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93137" y="1761065"/>
            <a:ext cx="3005669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/>
              <a:t>Lack of porphyroblast rotation is due to deformation partitioning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89467" y="4224865"/>
            <a:ext cx="1992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/>
              <a:t>antithetic reactivation of </a:t>
            </a:r>
          </a:p>
          <a:p>
            <a:r>
              <a:rPr lang="es-ES_tradnl" sz="1400"/>
              <a:t>pre-existing foliation</a:t>
            </a:r>
          </a:p>
        </p:txBody>
      </p:sp>
      <p:cxnSp>
        <p:nvCxnSpPr>
          <p:cNvPr id="9" name="Conector recto de flecha 8"/>
          <p:cNvCxnSpPr/>
          <p:nvPr/>
        </p:nvCxnSpPr>
        <p:spPr>
          <a:xfrm flipV="1">
            <a:off x="1363133" y="3962401"/>
            <a:ext cx="482600" cy="32173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1185334" y="5850465"/>
            <a:ext cx="17766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/>
              <a:t>crenulation cleavage</a:t>
            </a:r>
          </a:p>
          <a:p>
            <a:r>
              <a:rPr lang="es-ES_tradnl" sz="1400"/>
              <a:t>development</a:t>
            </a:r>
          </a:p>
          <a:p>
            <a:r>
              <a:rPr lang="es-ES_tradnl" sz="1400"/>
              <a:t>= synthetic shear only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01600" y="2717800"/>
            <a:ext cx="18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2 possible modes:</a:t>
            </a:r>
          </a:p>
        </p:txBody>
      </p:sp>
      <p:cxnSp>
        <p:nvCxnSpPr>
          <p:cNvPr id="8" name="Conector recto de flecha 7"/>
          <p:cNvCxnSpPr/>
          <p:nvPr/>
        </p:nvCxnSpPr>
        <p:spPr>
          <a:xfrm flipH="1" flipV="1">
            <a:off x="4953000" y="4521201"/>
            <a:ext cx="745066" cy="51646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5427134" y="4952998"/>
            <a:ext cx="2719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/>
              <a:t>synthetic shear against rigid object</a:t>
            </a:r>
          </a:p>
        </p:txBody>
      </p:sp>
      <p:grpSp>
        <p:nvGrpSpPr>
          <p:cNvPr id="17" name="Agrupar 16"/>
          <p:cNvGrpSpPr/>
          <p:nvPr/>
        </p:nvGrpSpPr>
        <p:grpSpPr>
          <a:xfrm>
            <a:off x="-304800" y="-118534"/>
            <a:ext cx="9863667" cy="3564467"/>
            <a:chOff x="-304800" y="0"/>
            <a:chExt cx="9863667" cy="3564467"/>
          </a:xfrm>
        </p:grpSpPr>
        <p:sp>
          <p:nvSpPr>
            <p:cNvPr id="15" name="Rectángulo 14"/>
            <p:cNvSpPr/>
            <p:nvPr/>
          </p:nvSpPr>
          <p:spPr>
            <a:xfrm>
              <a:off x="-304800" y="0"/>
              <a:ext cx="9863667" cy="35644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6" name="Imagen 5" descr="Untitled-1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18"/>
            <a:stretch/>
          </p:blipFill>
          <p:spPr>
            <a:xfrm rot="5400000">
              <a:off x="5161850" y="-714026"/>
              <a:ext cx="3208867" cy="5161852"/>
            </a:xfrm>
            <a:prstGeom prst="rect">
              <a:avLst/>
            </a:prstGeom>
          </p:spPr>
        </p:pic>
        <p:grpSp>
          <p:nvGrpSpPr>
            <p:cNvPr id="14" name="Agrupar 13"/>
            <p:cNvGrpSpPr/>
            <p:nvPr/>
          </p:nvGrpSpPr>
          <p:grpSpPr>
            <a:xfrm>
              <a:off x="-107476" y="423333"/>
              <a:ext cx="4250365" cy="2912533"/>
              <a:chOff x="-1244595" y="194734"/>
              <a:chExt cx="4946807" cy="3389765"/>
            </a:xfrm>
          </p:grpSpPr>
          <p:pic>
            <p:nvPicPr>
              <p:cNvPr id="12" name="Picture 1026" descr="shit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44595" y="194734"/>
                <a:ext cx="4946807" cy="3389765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Forma libre 3"/>
              <p:cNvSpPr/>
              <p:nvPr/>
            </p:nvSpPr>
            <p:spPr>
              <a:xfrm>
                <a:off x="-1210733" y="753533"/>
                <a:ext cx="4563533" cy="2717800"/>
              </a:xfrm>
              <a:custGeom>
                <a:avLst/>
                <a:gdLst>
                  <a:gd name="connsiteX0" fmla="*/ 0 w 4563533"/>
                  <a:gd name="connsiteY0" fmla="*/ 0 h 2717800"/>
                  <a:gd name="connsiteX1" fmla="*/ 482600 w 4563533"/>
                  <a:gd name="connsiteY1" fmla="*/ 254000 h 2717800"/>
                  <a:gd name="connsiteX2" fmla="*/ 897466 w 4563533"/>
                  <a:gd name="connsiteY2" fmla="*/ 423334 h 2717800"/>
                  <a:gd name="connsiteX3" fmla="*/ 1176866 w 4563533"/>
                  <a:gd name="connsiteY3" fmla="*/ 508000 h 2717800"/>
                  <a:gd name="connsiteX4" fmla="*/ 1540933 w 4563533"/>
                  <a:gd name="connsiteY4" fmla="*/ 499534 h 2717800"/>
                  <a:gd name="connsiteX5" fmla="*/ 1998133 w 4563533"/>
                  <a:gd name="connsiteY5" fmla="*/ 584200 h 2717800"/>
                  <a:gd name="connsiteX6" fmla="*/ 2294466 w 4563533"/>
                  <a:gd name="connsiteY6" fmla="*/ 635000 h 2717800"/>
                  <a:gd name="connsiteX7" fmla="*/ 2506133 w 4563533"/>
                  <a:gd name="connsiteY7" fmla="*/ 1320800 h 2717800"/>
                  <a:gd name="connsiteX8" fmla="*/ 2616200 w 4563533"/>
                  <a:gd name="connsiteY8" fmla="*/ 1617134 h 2717800"/>
                  <a:gd name="connsiteX9" fmla="*/ 2726266 w 4563533"/>
                  <a:gd name="connsiteY9" fmla="*/ 1955800 h 2717800"/>
                  <a:gd name="connsiteX10" fmla="*/ 2785533 w 4563533"/>
                  <a:gd name="connsiteY10" fmla="*/ 2159000 h 2717800"/>
                  <a:gd name="connsiteX11" fmla="*/ 3039533 w 4563533"/>
                  <a:gd name="connsiteY11" fmla="*/ 2201334 h 2717800"/>
                  <a:gd name="connsiteX12" fmla="*/ 3615266 w 4563533"/>
                  <a:gd name="connsiteY12" fmla="*/ 2311400 h 2717800"/>
                  <a:gd name="connsiteX13" fmla="*/ 4292600 w 4563533"/>
                  <a:gd name="connsiteY13" fmla="*/ 2582334 h 2717800"/>
                  <a:gd name="connsiteX14" fmla="*/ 4563533 w 4563533"/>
                  <a:gd name="connsiteY14" fmla="*/ 2717800 h 271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63533" h="2717800">
                    <a:moveTo>
                      <a:pt x="0" y="0"/>
                    </a:moveTo>
                    <a:cubicBezTo>
                      <a:pt x="166511" y="91722"/>
                      <a:pt x="333022" y="183444"/>
                      <a:pt x="482600" y="254000"/>
                    </a:cubicBezTo>
                    <a:cubicBezTo>
                      <a:pt x="632178" y="324556"/>
                      <a:pt x="781755" y="381001"/>
                      <a:pt x="897466" y="423334"/>
                    </a:cubicBezTo>
                    <a:cubicBezTo>
                      <a:pt x="1013177" y="465667"/>
                      <a:pt x="1069622" y="495300"/>
                      <a:pt x="1176866" y="508000"/>
                    </a:cubicBezTo>
                    <a:cubicBezTo>
                      <a:pt x="1284110" y="520700"/>
                      <a:pt x="1404055" y="486834"/>
                      <a:pt x="1540933" y="499534"/>
                    </a:cubicBezTo>
                    <a:cubicBezTo>
                      <a:pt x="1677811" y="512234"/>
                      <a:pt x="1998133" y="584200"/>
                      <a:pt x="1998133" y="584200"/>
                    </a:cubicBezTo>
                    <a:cubicBezTo>
                      <a:pt x="2096911" y="601133"/>
                      <a:pt x="2209799" y="512233"/>
                      <a:pt x="2294466" y="635000"/>
                    </a:cubicBezTo>
                    <a:cubicBezTo>
                      <a:pt x="2379133" y="757767"/>
                      <a:pt x="2452511" y="1157111"/>
                      <a:pt x="2506133" y="1320800"/>
                    </a:cubicBezTo>
                    <a:cubicBezTo>
                      <a:pt x="2559755" y="1484489"/>
                      <a:pt x="2579511" y="1511301"/>
                      <a:pt x="2616200" y="1617134"/>
                    </a:cubicBezTo>
                    <a:cubicBezTo>
                      <a:pt x="2652889" y="1722967"/>
                      <a:pt x="2702277" y="1878189"/>
                      <a:pt x="2726266" y="1955800"/>
                    </a:cubicBezTo>
                    <a:cubicBezTo>
                      <a:pt x="2746022" y="2023533"/>
                      <a:pt x="2733322" y="2118078"/>
                      <a:pt x="2785533" y="2159000"/>
                    </a:cubicBezTo>
                    <a:cubicBezTo>
                      <a:pt x="2837744" y="2199922"/>
                      <a:pt x="3039533" y="2201334"/>
                      <a:pt x="3039533" y="2201334"/>
                    </a:cubicBezTo>
                    <a:cubicBezTo>
                      <a:pt x="3177822" y="2226734"/>
                      <a:pt x="3406422" y="2247900"/>
                      <a:pt x="3615266" y="2311400"/>
                    </a:cubicBezTo>
                    <a:cubicBezTo>
                      <a:pt x="3824110" y="2374900"/>
                      <a:pt x="4134555" y="2514601"/>
                      <a:pt x="4292600" y="2582334"/>
                    </a:cubicBezTo>
                    <a:cubicBezTo>
                      <a:pt x="4450645" y="2650067"/>
                      <a:pt x="4563533" y="2717800"/>
                      <a:pt x="4563533" y="2717800"/>
                    </a:cubicBez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  <p:sp>
        <p:nvSpPr>
          <p:cNvPr id="16" name="CuadroTexto 15"/>
          <p:cNvSpPr txBox="1"/>
          <p:nvPr/>
        </p:nvSpPr>
        <p:spPr>
          <a:xfrm>
            <a:off x="533399" y="28448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chemeClr val="bg1"/>
                </a:solidFill>
              </a:rPr>
              <a:t>MODE-2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6527799" y="211666"/>
            <a:ext cx="98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rgbClr val="FFFFFF"/>
                </a:solidFill>
              </a:rPr>
              <a:t>MODE-1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135503" y="3386667"/>
            <a:ext cx="1518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/>
              <a:t>Bell &amp; Johnson, 1992</a:t>
            </a:r>
          </a:p>
        </p:txBody>
      </p:sp>
    </p:spTree>
    <p:extLst>
      <p:ext uri="{BB962C8B-B14F-4D97-AF65-F5344CB8AC3E}">
        <p14:creationId xmlns:p14="http://schemas.microsoft.com/office/powerpoint/2010/main" val="4060011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1493468" y="981740"/>
            <a:ext cx="5751150" cy="4194956"/>
            <a:chOff x="3075350" y="2903673"/>
            <a:chExt cx="5751150" cy="4194956"/>
          </a:xfrm>
        </p:grpSpPr>
        <p:pic>
          <p:nvPicPr>
            <p:cNvPr id="5" name="Imagen 4" descr="Non-rotation Bell et al. 2017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75350" y="2903673"/>
              <a:ext cx="5751150" cy="419495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6" name="CuadroTexto 5"/>
            <p:cNvSpPr txBox="1"/>
            <p:nvPr/>
          </p:nvSpPr>
          <p:spPr>
            <a:xfrm>
              <a:off x="3416300" y="6464300"/>
              <a:ext cx="1596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Fay et al.  2008</a:t>
              </a: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1651000" y="389467"/>
            <a:ext cx="5462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numerical model of pure shear followed by simple shear</a:t>
            </a:r>
          </a:p>
        </p:txBody>
      </p:sp>
    </p:spTree>
    <p:extLst>
      <p:ext uri="{BB962C8B-B14F-4D97-AF65-F5344CB8AC3E}">
        <p14:creationId xmlns:p14="http://schemas.microsoft.com/office/powerpoint/2010/main" val="4167260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2.7.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35" y="3214206"/>
            <a:ext cx="7759581" cy="3543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Imagen 70" descr="Spiral non-rotation model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8" y="104677"/>
            <a:ext cx="8802628" cy="321106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51933" y="262468"/>
            <a:ext cx="265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i="1" dirty="0" smtClean="0"/>
              <a:t>Bell et al. 1992. </a:t>
            </a:r>
            <a:r>
              <a:rPr lang="es-ES_tradnl" sz="1200" i="1" dirty="0" err="1" smtClean="0"/>
              <a:t>Geology</a:t>
            </a:r>
            <a:endParaRPr lang="es-ES_tradnl" sz="1200" i="1" dirty="0"/>
          </a:p>
        </p:txBody>
      </p:sp>
      <p:sp>
        <p:nvSpPr>
          <p:cNvPr id="31" name="CuadroTexto 30"/>
          <p:cNvSpPr txBox="1"/>
          <p:nvPr/>
        </p:nvSpPr>
        <p:spPr>
          <a:xfrm>
            <a:off x="1116873" y="3044813"/>
            <a:ext cx="265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i="1" dirty="0" smtClean="0"/>
              <a:t>Aerden and Sayab, 2008</a:t>
            </a:r>
            <a:endParaRPr lang="es-ES_tradnl" sz="1200" i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601133" y="787401"/>
            <a:ext cx="44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 smtClean="0"/>
              <a:t>D2</a:t>
            </a:r>
            <a:endParaRPr lang="es-ES_tradnl" b="1" dirty="0"/>
          </a:p>
        </p:txBody>
      </p:sp>
      <p:sp>
        <p:nvSpPr>
          <p:cNvPr id="40" name="CuadroTexto 39"/>
          <p:cNvSpPr txBox="1"/>
          <p:nvPr/>
        </p:nvSpPr>
        <p:spPr>
          <a:xfrm>
            <a:off x="3407470" y="711201"/>
            <a:ext cx="44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 smtClean="0"/>
              <a:t>D3</a:t>
            </a:r>
            <a:endParaRPr lang="es-ES_tradnl" b="1" dirty="0"/>
          </a:p>
        </p:txBody>
      </p:sp>
      <p:sp>
        <p:nvSpPr>
          <p:cNvPr id="43" name="CuadroTexto 42"/>
          <p:cNvSpPr txBox="1"/>
          <p:nvPr/>
        </p:nvSpPr>
        <p:spPr>
          <a:xfrm>
            <a:off x="6305914" y="643468"/>
            <a:ext cx="44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 smtClean="0"/>
              <a:t>D4</a:t>
            </a:r>
            <a:endParaRPr lang="es-ES_tradnl" b="1" dirty="0"/>
          </a:p>
        </p:txBody>
      </p:sp>
      <p:sp>
        <p:nvSpPr>
          <p:cNvPr id="7" name="Rectángulo redondeado 6"/>
          <p:cNvSpPr/>
          <p:nvPr/>
        </p:nvSpPr>
        <p:spPr>
          <a:xfrm>
            <a:off x="3194050" y="1022350"/>
            <a:ext cx="2647950" cy="1346200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1" name="Rectángulo redondeado 40"/>
          <p:cNvSpPr/>
          <p:nvPr/>
        </p:nvSpPr>
        <p:spPr>
          <a:xfrm>
            <a:off x="704850" y="3302000"/>
            <a:ext cx="7759700" cy="3441700"/>
          </a:xfrm>
          <a:prstGeom prst="round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36" name="Conector recto de flecha 35"/>
          <p:cNvCxnSpPr/>
          <p:nvPr/>
        </p:nvCxnSpPr>
        <p:spPr>
          <a:xfrm>
            <a:off x="5137150" y="2362200"/>
            <a:ext cx="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Agrupar 81"/>
          <p:cNvGrpSpPr/>
          <p:nvPr/>
        </p:nvGrpSpPr>
        <p:grpSpPr>
          <a:xfrm>
            <a:off x="804333" y="3310467"/>
            <a:ext cx="7653867" cy="3483706"/>
            <a:chOff x="804333" y="3310467"/>
            <a:chExt cx="7653867" cy="3483706"/>
          </a:xfrm>
        </p:grpSpPr>
        <p:grpSp>
          <p:nvGrpSpPr>
            <p:cNvPr id="54" name="Agrupar 53"/>
            <p:cNvGrpSpPr/>
            <p:nvPr/>
          </p:nvGrpSpPr>
          <p:grpSpPr>
            <a:xfrm>
              <a:off x="3093574" y="3416681"/>
              <a:ext cx="3222512" cy="3377492"/>
              <a:chOff x="3093574" y="157014"/>
              <a:chExt cx="3222512" cy="3377492"/>
            </a:xfrm>
          </p:grpSpPr>
          <p:sp>
            <p:nvSpPr>
              <p:cNvPr id="55" name="Forma libre 54"/>
              <p:cNvSpPr/>
              <p:nvPr/>
            </p:nvSpPr>
            <p:spPr>
              <a:xfrm flipV="1">
                <a:off x="3403534" y="157014"/>
                <a:ext cx="1571175" cy="2955306"/>
              </a:xfrm>
              <a:custGeom>
                <a:avLst/>
                <a:gdLst>
                  <a:gd name="connsiteX0" fmla="*/ 1866900 w 1866900"/>
                  <a:gd name="connsiteY0" fmla="*/ 3511550 h 3511550"/>
                  <a:gd name="connsiteX1" fmla="*/ 1073150 w 1866900"/>
                  <a:gd name="connsiteY1" fmla="*/ 3155950 h 3511550"/>
                  <a:gd name="connsiteX2" fmla="*/ 698500 w 1866900"/>
                  <a:gd name="connsiteY2" fmla="*/ 2933700 h 3511550"/>
                  <a:gd name="connsiteX3" fmla="*/ 381000 w 1866900"/>
                  <a:gd name="connsiteY3" fmla="*/ 2597150 h 3511550"/>
                  <a:gd name="connsiteX4" fmla="*/ 158750 w 1866900"/>
                  <a:gd name="connsiteY4" fmla="*/ 2127250 h 3511550"/>
                  <a:gd name="connsiteX5" fmla="*/ 101600 w 1866900"/>
                  <a:gd name="connsiteY5" fmla="*/ 1562100 h 3511550"/>
                  <a:gd name="connsiteX6" fmla="*/ 165100 w 1866900"/>
                  <a:gd name="connsiteY6" fmla="*/ 965200 h 3511550"/>
                  <a:gd name="connsiteX7" fmla="*/ 177800 w 1866900"/>
                  <a:gd name="connsiteY7" fmla="*/ 546100 h 3511550"/>
                  <a:gd name="connsiteX8" fmla="*/ 120650 w 1866900"/>
                  <a:gd name="connsiteY8" fmla="*/ 234950 h 3511550"/>
                  <a:gd name="connsiteX9" fmla="*/ 0 w 1866900"/>
                  <a:gd name="connsiteY9" fmla="*/ 0 h 351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6900" h="3511550">
                    <a:moveTo>
                      <a:pt x="1866900" y="3511550"/>
                    </a:moveTo>
                    <a:cubicBezTo>
                      <a:pt x="1567391" y="3381904"/>
                      <a:pt x="1267883" y="3252258"/>
                      <a:pt x="1073150" y="3155950"/>
                    </a:cubicBezTo>
                    <a:cubicBezTo>
                      <a:pt x="878417" y="3059642"/>
                      <a:pt x="813858" y="3026833"/>
                      <a:pt x="698500" y="2933700"/>
                    </a:cubicBezTo>
                    <a:cubicBezTo>
                      <a:pt x="583142" y="2840567"/>
                      <a:pt x="470958" y="2731558"/>
                      <a:pt x="381000" y="2597150"/>
                    </a:cubicBezTo>
                    <a:cubicBezTo>
                      <a:pt x="291042" y="2462742"/>
                      <a:pt x="205317" y="2299758"/>
                      <a:pt x="158750" y="2127250"/>
                    </a:cubicBezTo>
                    <a:cubicBezTo>
                      <a:pt x="112183" y="1954742"/>
                      <a:pt x="100542" y="1755775"/>
                      <a:pt x="101600" y="1562100"/>
                    </a:cubicBezTo>
                    <a:cubicBezTo>
                      <a:pt x="102658" y="1368425"/>
                      <a:pt x="152400" y="1134533"/>
                      <a:pt x="165100" y="965200"/>
                    </a:cubicBezTo>
                    <a:cubicBezTo>
                      <a:pt x="177800" y="795867"/>
                      <a:pt x="185208" y="667808"/>
                      <a:pt x="177800" y="546100"/>
                    </a:cubicBezTo>
                    <a:cubicBezTo>
                      <a:pt x="170392" y="424392"/>
                      <a:pt x="150283" y="325967"/>
                      <a:pt x="120650" y="234950"/>
                    </a:cubicBezTo>
                    <a:cubicBezTo>
                      <a:pt x="91017" y="143933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ES_tradnl"/>
              </a:p>
            </p:txBody>
          </p:sp>
          <p:sp>
            <p:nvSpPr>
              <p:cNvPr id="56" name="Forma libre 55"/>
              <p:cNvSpPr/>
              <p:nvPr/>
            </p:nvSpPr>
            <p:spPr>
              <a:xfrm flipV="1">
                <a:off x="4039485" y="1428918"/>
                <a:ext cx="1507045" cy="855061"/>
              </a:xfrm>
              <a:custGeom>
                <a:avLst/>
                <a:gdLst>
                  <a:gd name="connsiteX0" fmla="*/ 0 w 1790700"/>
                  <a:gd name="connsiteY0" fmla="*/ 1016000 h 1016000"/>
                  <a:gd name="connsiteX1" fmla="*/ 215900 w 1790700"/>
                  <a:gd name="connsiteY1" fmla="*/ 698500 h 1016000"/>
                  <a:gd name="connsiteX2" fmla="*/ 571500 w 1790700"/>
                  <a:gd name="connsiteY2" fmla="*/ 546100 h 1016000"/>
                  <a:gd name="connsiteX3" fmla="*/ 1155700 w 1790700"/>
                  <a:gd name="connsiteY3" fmla="*/ 495300 h 1016000"/>
                  <a:gd name="connsiteX4" fmla="*/ 1562100 w 1790700"/>
                  <a:gd name="connsiteY4" fmla="*/ 355600 h 1016000"/>
                  <a:gd name="connsiteX5" fmla="*/ 1701800 w 1790700"/>
                  <a:gd name="connsiteY5" fmla="*/ 203200 h 1016000"/>
                  <a:gd name="connsiteX6" fmla="*/ 1790700 w 1790700"/>
                  <a:gd name="connsiteY6" fmla="*/ 0 h 101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0700" h="1016000">
                    <a:moveTo>
                      <a:pt x="0" y="1016000"/>
                    </a:moveTo>
                    <a:cubicBezTo>
                      <a:pt x="60325" y="896408"/>
                      <a:pt x="120650" y="776817"/>
                      <a:pt x="215900" y="698500"/>
                    </a:cubicBezTo>
                    <a:cubicBezTo>
                      <a:pt x="311150" y="620183"/>
                      <a:pt x="414867" y="579967"/>
                      <a:pt x="571500" y="546100"/>
                    </a:cubicBezTo>
                    <a:cubicBezTo>
                      <a:pt x="728133" y="512233"/>
                      <a:pt x="990600" y="527050"/>
                      <a:pt x="1155700" y="495300"/>
                    </a:cubicBezTo>
                    <a:cubicBezTo>
                      <a:pt x="1320800" y="463550"/>
                      <a:pt x="1471083" y="404283"/>
                      <a:pt x="1562100" y="355600"/>
                    </a:cubicBezTo>
                    <a:cubicBezTo>
                      <a:pt x="1653117" y="306917"/>
                      <a:pt x="1663700" y="262467"/>
                      <a:pt x="1701800" y="203200"/>
                    </a:cubicBezTo>
                    <a:cubicBezTo>
                      <a:pt x="1739900" y="143933"/>
                      <a:pt x="1765300" y="71966"/>
                      <a:pt x="1790700" y="0"/>
                    </a:cubicBezTo>
                  </a:path>
                </a:pathLst>
              </a:cu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ES_tradnl"/>
              </a:p>
            </p:txBody>
          </p:sp>
          <p:sp>
            <p:nvSpPr>
              <p:cNvPr id="57" name="Forma libre 56"/>
              <p:cNvSpPr/>
              <p:nvPr/>
            </p:nvSpPr>
            <p:spPr>
              <a:xfrm flipV="1">
                <a:off x="3774177" y="269241"/>
                <a:ext cx="1612765" cy="3265265"/>
              </a:xfrm>
              <a:custGeom>
                <a:avLst/>
                <a:gdLst>
                  <a:gd name="connsiteX0" fmla="*/ 1515395 w 1916318"/>
                  <a:gd name="connsiteY0" fmla="*/ 0 h 3879850"/>
                  <a:gd name="connsiteX1" fmla="*/ 1788445 w 1916318"/>
                  <a:gd name="connsiteY1" fmla="*/ 323850 h 3879850"/>
                  <a:gd name="connsiteX2" fmla="*/ 1870995 w 1916318"/>
                  <a:gd name="connsiteY2" fmla="*/ 635000 h 3879850"/>
                  <a:gd name="connsiteX3" fmla="*/ 1915445 w 1916318"/>
                  <a:gd name="connsiteY3" fmla="*/ 958850 h 3879850"/>
                  <a:gd name="connsiteX4" fmla="*/ 1832895 w 1916318"/>
                  <a:gd name="connsiteY4" fmla="*/ 1200150 h 3879850"/>
                  <a:gd name="connsiteX5" fmla="*/ 1585245 w 1916318"/>
                  <a:gd name="connsiteY5" fmla="*/ 1327150 h 3879850"/>
                  <a:gd name="connsiteX6" fmla="*/ 988345 w 1916318"/>
                  <a:gd name="connsiteY6" fmla="*/ 1428750 h 3879850"/>
                  <a:gd name="connsiteX7" fmla="*/ 651795 w 1916318"/>
                  <a:gd name="connsiteY7" fmla="*/ 1549400 h 3879850"/>
                  <a:gd name="connsiteX8" fmla="*/ 340645 w 1916318"/>
                  <a:gd name="connsiteY8" fmla="*/ 1746250 h 3879850"/>
                  <a:gd name="connsiteX9" fmla="*/ 169195 w 1916318"/>
                  <a:gd name="connsiteY9" fmla="*/ 1968500 h 3879850"/>
                  <a:gd name="connsiteX10" fmla="*/ 16795 w 1916318"/>
                  <a:gd name="connsiteY10" fmla="*/ 2286000 h 3879850"/>
                  <a:gd name="connsiteX11" fmla="*/ 23145 w 1916318"/>
                  <a:gd name="connsiteY11" fmla="*/ 2571750 h 3879850"/>
                  <a:gd name="connsiteX12" fmla="*/ 188245 w 1916318"/>
                  <a:gd name="connsiteY12" fmla="*/ 2863850 h 3879850"/>
                  <a:gd name="connsiteX13" fmla="*/ 480345 w 1916318"/>
                  <a:gd name="connsiteY13" fmla="*/ 3181350 h 3879850"/>
                  <a:gd name="connsiteX14" fmla="*/ 956595 w 1916318"/>
                  <a:gd name="connsiteY14" fmla="*/ 3556000 h 3879850"/>
                  <a:gd name="connsiteX15" fmla="*/ 1331245 w 1916318"/>
                  <a:gd name="connsiteY15" fmla="*/ 3733800 h 3879850"/>
                  <a:gd name="connsiteX16" fmla="*/ 1623345 w 1916318"/>
                  <a:gd name="connsiteY16" fmla="*/ 3879850 h 3879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16318" h="3879850">
                    <a:moveTo>
                      <a:pt x="1515395" y="0"/>
                    </a:moveTo>
                    <a:cubicBezTo>
                      <a:pt x="1622286" y="109008"/>
                      <a:pt x="1729178" y="218017"/>
                      <a:pt x="1788445" y="323850"/>
                    </a:cubicBezTo>
                    <a:cubicBezTo>
                      <a:pt x="1847712" y="429683"/>
                      <a:pt x="1849828" y="529167"/>
                      <a:pt x="1870995" y="635000"/>
                    </a:cubicBezTo>
                    <a:cubicBezTo>
                      <a:pt x="1892162" y="740833"/>
                      <a:pt x="1921795" y="864658"/>
                      <a:pt x="1915445" y="958850"/>
                    </a:cubicBezTo>
                    <a:cubicBezTo>
                      <a:pt x="1909095" y="1053042"/>
                      <a:pt x="1887928" y="1138767"/>
                      <a:pt x="1832895" y="1200150"/>
                    </a:cubicBezTo>
                    <a:cubicBezTo>
                      <a:pt x="1777862" y="1261533"/>
                      <a:pt x="1726003" y="1289050"/>
                      <a:pt x="1585245" y="1327150"/>
                    </a:cubicBezTo>
                    <a:cubicBezTo>
                      <a:pt x="1444487" y="1365250"/>
                      <a:pt x="1143920" y="1391708"/>
                      <a:pt x="988345" y="1428750"/>
                    </a:cubicBezTo>
                    <a:cubicBezTo>
                      <a:pt x="832770" y="1465792"/>
                      <a:pt x="759745" y="1496483"/>
                      <a:pt x="651795" y="1549400"/>
                    </a:cubicBezTo>
                    <a:cubicBezTo>
                      <a:pt x="543845" y="1602317"/>
                      <a:pt x="421078" y="1676400"/>
                      <a:pt x="340645" y="1746250"/>
                    </a:cubicBezTo>
                    <a:cubicBezTo>
                      <a:pt x="260212" y="1816100"/>
                      <a:pt x="223170" y="1878542"/>
                      <a:pt x="169195" y="1968500"/>
                    </a:cubicBezTo>
                    <a:cubicBezTo>
                      <a:pt x="115220" y="2058458"/>
                      <a:pt x="41137" y="2185458"/>
                      <a:pt x="16795" y="2286000"/>
                    </a:cubicBezTo>
                    <a:cubicBezTo>
                      <a:pt x="-7547" y="2386542"/>
                      <a:pt x="-5430" y="2475442"/>
                      <a:pt x="23145" y="2571750"/>
                    </a:cubicBezTo>
                    <a:cubicBezTo>
                      <a:pt x="51720" y="2668058"/>
                      <a:pt x="112045" y="2762250"/>
                      <a:pt x="188245" y="2863850"/>
                    </a:cubicBezTo>
                    <a:cubicBezTo>
                      <a:pt x="264445" y="2965450"/>
                      <a:pt x="352287" y="3065992"/>
                      <a:pt x="480345" y="3181350"/>
                    </a:cubicBezTo>
                    <a:cubicBezTo>
                      <a:pt x="608403" y="3296708"/>
                      <a:pt x="814778" y="3463925"/>
                      <a:pt x="956595" y="3556000"/>
                    </a:cubicBezTo>
                    <a:cubicBezTo>
                      <a:pt x="1098412" y="3648075"/>
                      <a:pt x="1331245" y="3733800"/>
                      <a:pt x="1331245" y="3733800"/>
                    </a:cubicBezTo>
                    <a:cubicBezTo>
                      <a:pt x="1442370" y="3787775"/>
                      <a:pt x="1623345" y="3879850"/>
                      <a:pt x="1623345" y="3879850"/>
                    </a:cubicBezTo>
                  </a:path>
                </a:pathLst>
              </a:cu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ES_tradnl"/>
              </a:p>
            </p:txBody>
          </p:sp>
          <p:sp>
            <p:nvSpPr>
              <p:cNvPr id="58" name="Forma libre 57"/>
              <p:cNvSpPr/>
              <p:nvPr/>
            </p:nvSpPr>
            <p:spPr>
              <a:xfrm flipV="1">
                <a:off x="4195745" y="878472"/>
                <a:ext cx="1441855" cy="1100891"/>
              </a:xfrm>
              <a:custGeom>
                <a:avLst/>
                <a:gdLst>
                  <a:gd name="connsiteX0" fmla="*/ 239780 w 1713239"/>
                  <a:gd name="connsiteY0" fmla="*/ 1308100 h 1308100"/>
                  <a:gd name="connsiteX1" fmla="*/ 23880 w 1713239"/>
                  <a:gd name="connsiteY1" fmla="*/ 1054100 h 1308100"/>
                  <a:gd name="connsiteX2" fmla="*/ 17530 w 1713239"/>
                  <a:gd name="connsiteY2" fmla="*/ 920750 h 1308100"/>
                  <a:gd name="connsiteX3" fmla="*/ 131830 w 1713239"/>
                  <a:gd name="connsiteY3" fmla="*/ 692150 h 1308100"/>
                  <a:gd name="connsiteX4" fmla="*/ 347730 w 1713239"/>
                  <a:gd name="connsiteY4" fmla="*/ 558800 h 1308100"/>
                  <a:gd name="connsiteX5" fmla="*/ 589030 w 1713239"/>
                  <a:gd name="connsiteY5" fmla="*/ 514350 h 1308100"/>
                  <a:gd name="connsiteX6" fmla="*/ 1027180 w 1713239"/>
                  <a:gd name="connsiteY6" fmla="*/ 450850 h 1308100"/>
                  <a:gd name="connsiteX7" fmla="*/ 1497080 w 1713239"/>
                  <a:gd name="connsiteY7" fmla="*/ 349250 h 1308100"/>
                  <a:gd name="connsiteX8" fmla="*/ 1617730 w 1713239"/>
                  <a:gd name="connsiteY8" fmla="*/ 254000 h 1308100"/>
                  <a:gd name="connsiteX9" fmla="*/ 1700280 w 1713239"/>
                  <a:gd name="connsiteY9" fmla="*/ 120650 h 1308100"/>
                  <a:gd name="connsiteX10" fmla="*/ 1712980 w 1713239"/>
                  <a:gd name="connsiteY10" fmla="*/ 0 h 130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3239" h="1308100">
                    <a:moveTo>
                      <a:pt x="239780" y="1308100"/>
                    </a:moveTo>
                    <a:cubicBezTo>
                      <a:pt x="150351" y="1213379"/>
                      <a:pt x="60922" y="1118658"/>
                      <a:pt x="23880" y="1054100"/>
                    </a:cubicBezTo>
                    <a:cubicBezTo>
                      <a:pt x="-13162" y="989542"/>
                      <a:pt x="-462" y="981075"/>
                      <a:pt x="17530" y="920750"/>
                    </a:cubicBezTo>
                    <a:cubicBezTo>
                      <a:pt x="35522" y="860425"/>
                      <a:pt x="76797" y="752475"/>
                      <a:pt x="131830" y="692150"/>
                    </a:cubicBezTo>
                    <a:cubicBezTo>
                      <a:pt x="186863" y="631825"/>
                      <a:pt x="271530" y="588433"/>
                      <a:pt x="347730" y="558800"/>
                    </a:cubicBezTo>
                    <a:cubicBezTo>
                      <a:pt x="423930" y="529167"/>
                      <a:pt x="475788" y="532342"/>
                      <a:pt x="589030" y="514350"/>
                    </a:cubicBezTo>
                    <a:cubicBezTo>
                      <a:pt x="702272" y="496358"/>
                      <a:pt x="875838" y="478367"/>
                      <a:pt x="1027180" y="450850"/>
                    </a:cubicBezTo>
                    <a:cubicBezTo>
                      <a:pt x="1178522" y="423333"/>
                      <a:pt x="1398655" y="382058"/>
                      <a:pt x="1497080" y="349250"/>
                    </a:cubicBezTo>
                    <a:cubicBezTo>
                      <a:pt x="1595505" y="316442"/>
                      <a:pt x="1583863" y="292100"/>
                      <a:pt x="1617730" y="254000"/>
                    </a:cubicBezTo>
                    <a:cubicBezTo>
                      <a:pt x="1651597" y="215900"/>
                      <a:pt x="1684405" y="162983"/>
                      <a:pt x="1700280" y="120650"/>
                    </a:cubicBezTo>
                    <a:cubicBezTo>
                      <a:pt x="1716155" y="78317"/>
                      <a:pt x="1712980" y="0"/>
                      <a:pt x="1712980" y="0"/>
                    </a:cubicBezTo>
                  </a:path>
                </a:pathLst>
              </a:cu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ES_tradnl"/>
              </a:p>
            </p:txBody>
          </p:sp>
          <p:sp>
            <p:nvSpPr>
              <p:cNvPr id="59" name="Forma libre 58"/>
              <p:cNvSpPr/>
              <p:nvPr/>
            </p:nvSpPr>
            <p:spPr>
              <a:xfrm flipV="1">
                <a:off x="4919428" y="814342"/>
                <a:ext cx="793147" cy="587855"/>
              </a:xfrm>
              <a:custGeom>
                <a:avLst/>
                <a:gdLst>
                  <a:gd name="connsiteX0" fmla="*/ 2186 w 942432"/>
                  <a:gd name="connsiteY0" fmla="*/ 698500 h 698500"/>
                  <a:gd name="connsiteX1" fmla="*/ 52986 w 942432"/>
                  <a:gd name="connsiteY1" fmla="*/ 501650 h 698500"/>
                  <a:gd name="connsiteX2" fmla="*/ 357786 w 942432"/>
                  <a:gd name="connsiteY2" fmla="*/ 292100 h 698500"/>
                  <a:gd name="connsiteX3" fmla="*/ 668936 w 942432"/>
                  <a:gd name="connsiteY3" fmla="*/ 139700 h 698500"/>
                  <a:gd name="connsiteX4" fmla="*/ 903886 w 942432"/>
                  <a:gd name="connsiteY4" fmla="*/ 44450 h 698500"/>
                  <a:gd name="connsiteX5" fmla="*/ 941986 w 942432"/>
                  <a:gd name="connsiteY5" fmla="*/ 0 h 698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2432" h="698500">
                    <a:moveTo>
                      <a:pt x="2186" y="698500"/>
                    </a:moveTo>
                    <a:cubicBezTo>
                      <a:pt x="-2048" y="633941"/>
                      <a:pt x="-6281" y="569383"/>
                      <a:pt x="52986" y="501650"/>
                    </a:cubicBezTo>
                    <a:cubicBezTo>
                      <a:pt x="112253" y="433917"/>
                      <a:pt x="255128" y="352425"/>
                      <a:pt x="357786" y="292100"/>
                    </a:cubicBezTo>
                    <a:cubicBezTo>
                      <a:pt x="460444" y="231775"/>
                      <a:pt x="577919" y="180975"/>
                      <a:pt x="668936" y="139700"/>
                    </a:cubicBezTo>
                    <a:cubicBezTo>
                      <a:pt x="759953" y="98425"/>
                      <a:pt x="858378" y="67733"/>
                      <a:pt x="903886" y="44450"/>
                    </a:cubicBezTo>
                    <a:cubicBezTo>
                      <a:pt x="949394" y="21167"/>
                      <a:pt x="941986" y="0"/>
                      <a:pt x="941986" y="0"/>
                    </a:cubicBezTo>
                  </a:path>
                </a:pathLst>
              </a:cu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ES_tradnl"/>
              </a:p>
            </p:txBody>
          </p:sp>
          <p:sp>
            <p:nvSpPr>
              <p:cNvPr id="60" name="Forma libre 59"/>
              <p:cNvSpPr/>
              <p:nvPr/>
            </p:nvSpPr>
            <p:spPr>
              <a:xfrm flipV="1">
                <a:off x="4526396" y="867407"/>
                <a:ext cx="1132362" cy="764587"/>
              </a:xfrm>
              <a:custGeom>
                <a:avLst/>
                <a:gdLst>
                  <a:gd name="connsiteX0" fmla="*/ 1345494 w 1345494"/>
                  <a:gd name="connsiteY0" fmla="*/ 0 h 825500"/>
                  <a:gd name="connsiteX1" fmla="*/ 1002594 w 1345494"/>
                  <a:gd name="connsiteY1" fmla="*/ 260350 h 825500"/>
                  <a:gd name="connsiteX2" fmla="*/ 456494 w 1345494"/>
                  <a:gd name="connsiteY2" fmla="*/ 438150 h 825500"/>
                  <a:gd name="connsiteX3" fmla="*/ 81844 w 1345494"/>
                  <a:gd name="connsiteY3" fmla="*/ 641350 h 825500"/>
                  <a:gd name="connsiteX4" fmla="*/ 5644 w 1345494"/>
                  <a:gd name="connsiteY4" fmla="*/ 787400 h 825500"/>
                  <a:gd name="connsiteX5" fmla="*/ 5644 w 1345494"/>
                  <a:gd name="connsiteY5" fmla="*/ 825500 h 825500"/>
                  <a:gd name="connsiteX0" fmla="*/ 1345494 w 1345494"/>
                  <a:gd name="connsiteY0" fmla="*/ 0 h 908497"/>
                  <a:gd name="connsiteX1" fmla="*/ 1002594 w 1345494"/>
                  <a:gd name="connsiteY1" fmla="*/ 260350 h 908497"/>
                  <a:gd name="connsiteX2" fmla="*/ 456494 w 1345494"/>
                  <a:gd name="connsiteY2" fmla="*/ 438150 h 908497"/>
                  <a:gd name="connsiteX3" fmla="*/ 81844 w 1345494"/>
                  <a:gd name="connsiteY3" fmla="*/ 641350 h 908497"/>
                  <a:gd name="connsiteX4" fmla="*/ 5644 w 1345494"/>
                  <a:gd name="connsiteY4" fmla="*/ 787400 h 908497"/>
                  <a:gd name="connsiteX5" fmla="*/ 5644 w 1345494"/>
                  <a:gd name="connsiteY5" fmla="*/ 908497 h 90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5494" h="908497">
                    <a:moveTo>
                      <a:pt x="1345494" y="0"/>
                    </a:moveTo>
                    <a:cubicBezTo>
                      <a:pt x="1248127" y="93662"/>
                      <a:pt x="1150761" y="187325"/>
                      <a:pt x="1002594" y="260350"/>
                    </a:cubicBezTo>
                    <a:cubicBezTo>
                      <a:pt x="854427" y="333375"/>
                      <a:pt x="609952" y="374650"/>
                      <a:pt x="456494" y="438150"/>
                    </a:cubicBezTo>
                    <a:cubicBezTo>
                      <a:pt x="303036" y="501650"/>
                      <a:pt x="156986" y="583142"/>
                      <a:pt x="81844" y="641350"/>
                    </a:cubicBezTo>
                    <a:cubicBezTo>
                      <a:pt x="6702" y="699558"/>
                      <a:pt x="18344" y="756708"/>
                      <a:pt x="5644" y="787400"/>
                    </a:cubicBezTo>
                    <a:cubicBezTo>
                      <a:pt x="-7056" y="818092"/>
                      <a:pt x="5644" y="908497"/>
                      <a:pt x="5644" y="908497"/>
                    </a:cubicBezTo>
                  </a:path>
                </a:pathLst>
              </a:cu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ES_tradnl"/>
              </a:p>
            </p:txBody>
          </p:sp>
          <p:sp>
            <p:nvSpPr>
              <p:cNvPr id="61" name="Forma libre 60"/>
              <p:cNvSpPr/>
              <p:nvPr/>
            </p:nvSpPr>
            <p:spPr>
              <a:xfrm flipV="1">
                <a:off x="5816814" y="637986"/>
                <a:ext cx="312227" cy="2191094"/>
              </a:xfrm>
              <a:custGeom>
                <a:avLst/>
                <a:gdLst>
                  <a:gd name="connsiteX0" fmla="*/ 370994 w 370994"/>
                  <a:gd name="connsiteY0" fmla="*/ 2603500 h 2603500"/>
                  <a:gd name="connsiteX1" fmla="*/ 129694 w 370994"/>
                  <a:gd name="connsiteY1" fmla="*/ 2444750 h 2603500"/>
                  <a:gd name="connsiteX2" fmla="*/ 40794 w 370994"/>
                  <a:gd name="connsiteY2" fmla="*/ 2228850 h 2603500"/>
                  <a:gd name="connsiteX3" fmla="*/ 2694 w 370994"/>
                  <a:gd name="connsiteY3" fmla="*/ 2044700 h 2603500"/>
                  <a:gd name="connsiteX4" fmla="*/ 110644 w 370994"/>
                  <a:gd name="connsiteY4" fmla="*/ 1365250 h 2603500"/>
                  <a:gd name="connsiteX5" fmla="*/ 180494 w 370994"/>
                  <a:gd name="connsiteY5" fmla="*/ 825500 h 2603500"/>
                  <a:gd name="connsiteX6" fmla="*/ 193194 w 370994"/>
                  <a:gd name="connsiteY6" fmla="*/ 412750 h 2603500"/>
                  <a:gd name="connsiteX7" fmla="*/ 174144 w 370994"/>
                  <a:gd name="connsiteY7" fmla="*/ 0 h 260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0994" h="2603500">
                    <a:moveTo>
                      <a:pt x="370994" y="2603500"/>
                    </a:moveTo>
                    <a:cubicBezTo>
                      <a:pt x="277860" y="2555346"/>
                      <a:pt x="184727" y="2507192"/>
                      <a:pt x="129694" y="2444750"/>
                    </a:cubicBezTo>
                    <a:cubicBezTo>
                      <a:pt x="74661" y="2382308"/>
                      <a:pt x="61961" y="2295525"/>
                      <a:pt x="40794" y="2228850"/>
                    </a:cubicBezTo>
                    <a:cubicBezTo>
                      <a:pt x="19627" y="2162175"/>
                      <a:pt x="-8948" y="2188633"/>
                      <a:pt x="2694" y="2044700"/>
                    </a:cubicBezTo>
                    <a:cubicBezTo>
                      <a:pt x="14336" y="1900767"/>
                      <a:pt x="81011" y="1568450"/>
                      <a:pt x="110644" y="1365250"/>
                    </a:cubicBezTo>
                    <a:cubicBezTo>
                      <a:pt x="140277" y="1162050"/>
                      <a:pt x="166736" y="984250"/>
                      <a:pt x="180494" y="825500"/>
                    </a:cubicBezTo>
                    <a:cubicBezTo>
                      <a:pt x="194252" y="666750"/>
                      <a:pt x="194252" y="550333"/>
                      <a:pt x="193194" y="412750"/>
                    </a:cubicBezTo>
                    <a:cubicBezTo>
                      <a:pt x="192136" y="275167"/>
                      <a:pt x="174144" y="0"/>
                      <a:pt x="174144" y="0"/>
                    </a:cubicBezTo>
                  </a:path>
                </a:pathLst>
              </a:cu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ES_tradnl"/>
              </a:p>
            </p:txBody>
          </p:sp>
          <p:sp>
            <p:nvSpPr>
              <p:cNvPr id="62" name="Forma libre 61"/>
              <p:cNvSpPr/>
              <p:nvPr/>
            </p:nvSpPr>
            <p:spPr>
              <a:xfrm flipV="1">
                <a:off x="3654708" y="2235882"/>
                <a:ext cx="281695" cy="1052794"/>
              </a:xfrm>
              <a:custGeom>
                <a:avLst/>
                <a:gdLst>
                  <a:gd name="connsiteX0" fmla="*/ 0 w 334715"/>
                  <a:gd name="connsiteY0" fmla="*/ 1250950 h 1250950"/>
                  <a:gd name="connsiteX1" fmla="*/ 146050 w 334715"/>
                  <a:gd name="connsiteY1" fmla="*/ 666750 h 1250950"/>
                  <a:gd name="connsiteX2" fmla="*/ 304800 w 334715"/>
                  <a:gd name="connsiteY2" fmla="*/ 361950 h 1250950"/>
                  <a:gd name="connsiteX3" fmla="*/ 330200 w 334715"/>
                  <a:gd name="connsiteY3" fmla="*/ 184150 h 1250950"/>
                  <a:gd name="connsiteX4" fmla="*/ 247650 w 334715"/>
                  <a:gd name="connsiteY4" fmla="*/ 0 h 1250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715" h="1250950">
                    <a:moveTo>
                      <a:pt x="0" y="1250950"/>
                    </a:moveTo>
                    <a:cubicBezTo>
                      <a:pt x="47625" y="1032933"/>
                      <a:pt x="95250" y="814917"/>
                      <a:pt x="146050" y="666750"/>
                    </a:cubicBezTo>
                    <a:cubicBezTo>
                      <a:pt x="196850" y="518583"/>
                      <a:pt x="274108" y="442383"/>
                      <a:pt x="304800" y="361950"/>
                    </a:cubicBezTo>
                    <a:cubicBezTo>
                      <a:pt x="335492" y="281517"/>
                      <a:pt x="339725" y="244475"/>
                      <a:pt x="330200" y="184150"/>
                    </a:cubicBezTo>
                    <a:cubicBezTo>
                      <a:pt x="320675" y="123825"/>
                      <a:pt x="260350" y="30692"/>
                      <a:pt x="247650" y="0"/>
                    </a:cubicBezTo>
                  </a:path>
                </a:pathLst>
              </a:cu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ES_tradnl"/>
              </a:p>
            </p:txBody>
          </p:sp>
          <p:sp>
            <p:nvSpPr>
              <p:cNvPr id="63" name="Forma libre 62"/>
              <p:cNvSpPr/>
              <p:nvPr/>
            </p:nvSpPr>
            <p:spPr>
              <a:xfrm flipV="1">
                <a:off x="3670740" y="2016772"/>
                <a:ext cx="690272" cy="1373442"/>
              </a:xfrm>
              <a:custGeom>
                <a:avLst/>
                <a:gdLst>
                  <a:gd name="connsiteX0" fmla="*/ 0 w 820194"/>
                  <a:gd name="connsiteY0" fmla="*/ 1631950 h 1631950"/>
                  <a:gd name="connsiteX1" fmla="*/ 330200 w 820194"/>
                  <a:gd name="connsiteY1" fmla="*/ 971550 h 1631950"/>
                  <a:gd name="connsiteX2" fmla="*/ 609600 w 820194"/>
                  <a:gd name="connsiteY2" fmla="*/ 571500 h 1631950"/>
                  <a:gd name="connsiteX3" fmla="*/ 774700 w 820194"/>
                  <a:gd name="connsiteY3" fmla="*/ 311150 h 1631950"/>
                  <a:gd name="connsiteX4" fmla="*/ 819150 w 820194"/>
                  <a:gd name="connsiteY4" fmla="*/ 158750 h 1631950"/>
                  <a:gd name="connsiteX5" fmla="*/ 742950 w 820194"/>
                  <a:gd name="connsiteY5" fmla="*/ 0 h 163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0194" h="1631950">
                    <a:moveTo>
                      <a:pt x="0" y="1631950"/>
                    </a:moveTo>
                    <a:cubicBezTo>
                      <a:pt x="114300" y="1390121"/>
                      <a:pt x="228600" y="1148292"/>
                      <a:pt x="330200" y="971550"/>
                    </a:cubicBezTo>
                    <a:cubicBezTo>
                      <a:pt x="431800" y="794808"/>
                      <a:pt x="535517" y="681567"/>
                      <a:pt x="609600" y="571500"/>
                    </a:cubicBezTo>
                    <a:cubicBezTo>
                      <a:pt x="683683" y="461433"/>
                      <a:pt x="739775" y="379942"/>
                      <a:pt x="774700" y="311150"/>
                    </a:cubicBezTo>
                    <a:cubicBezTo>
                      <a:pt x="809625" y="242358"/>
                      <a:pt x="824442" y="210608"/>
                      <a:pt x="819150" y="158750"/>
                    </a:cubicBezTo>
                    <a:cubicBezTo>
                      <a:pt x="813858" y="106892"/>
                      <a:pt x="742950" y="0"/>
                      <a:pt x="742950" y="0"/>
                    </a:cubicBezTo>
                  </a:path>
                </a:pathLst>
              </a:cu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ES_tradnl"/>
              </a:p>
            </p:txBody>
          </p:sp>
          <p:sp>
            <p:nvSpPr>
              <p:cNvPr id="64" name="Forma libre 63"/>
              <p:cNvSpPr/>
              <p:nvPr/>
            </p:nvSpPr>
            <p:spPr>
              <a:xfrm flipV="1">
                <a:off x="3301995" y="408188"/>
                <a:ext cx="908503" cy="2591904"/>
              </a:xfrm>
              <a:custGeom>
                <a:avLst/>
                <a:gdLst>
                  <a:gd name="connsiteX0" fmla="*/ 0 w 1079500"/>
                  <a:gd name="connsiteY0" fmla="*/ 0 h 3079750"/>
                  <a:gd name="connsiteX1" fmla="*/ 146050 w 1079500"/>
                  <a:gd name="connsiteY1" fmla="*/ 311150 h 3079750"/>
                  <a:gd name="connsiteX2" fmla="*/ 158750 w 1079500"/>
                  <a:gd name="connsiteY2" fmla="*/ 641350 h 3079750"/>
                  <a:gd name="connsiteX3" fmla="*/ 57150 w 1079500"/>
                  <a:gd name="connsiteY3" fmla="*/ 1333500 h 3079750"/>
                  <a:gd name="connsiteX4" fmla="*/ 139700 w 1079500"/>
                  <a:gd name="connsiteY4" fmla="*/ 1905000 h 3079750"/>
                  <a:gd name="connsiteX5" fmla="*/ 330200 w 1079500"/>
                  <a:gd name="connsiteY5" fmla="*/ 2495550 h 3079750"/>
                  <a:gd name="connsiteX6" fmla="*/ 571500 w 1079500"/>
                  <a:gd name="connsiteY6" fmla="*/ 2762250 h 3079750"/>
                  <a:gd name="connsiteX7" fmla="*/ 1079500 w 1079500"/>
                  <a:gd name="connsiteY7" fmla="*/ 3079750 h 3079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9500" h="3079750">
                    <a:moveTo>
                      <a:pt x="0" y="0"/>
                    </a:moveTo>
                    <a:cubicBezTo>
                      <a:pt x="59796" y="102129"/>
                      <a:pt x="119592" y="204258"/>
                      <a:pt x="146050" y="311150"/>
                    </a:cubicBezTo>
                    <a:cubicBezTo>
                      <a:pt x="172508" y="418042"/>
                      <a:pt x="173567" y="470958"/>
                      <a:pt x="158750" y="641350"/>
                    </a:cubicBezTo>
                    <a:cubicBezTo>
                      <a:pt x="143933" y="811742"/>
                      <a:pt x="60325" y="1122892"/>
                      <a:pt x="57150" y="1333500"/>
                    </a:cubicBezTo>
                    <a:cubicBezTo>
                      <a:pt x="53975" y="1544108"/>
                      <a:pt x="94192" y="1711325"/>
                      <a:pt x="139700" y="1905000"/>
                    </a:cubicBezTo>
                    <a:cubicBezTo>
                      <a:pt x="185208" y="2098675"/>
                      <a:pt x="258233" y="2352675"/>
                      <a:pt x="330200" y="2495550"/>
                    </a:cubicBezTo>
                    <a:cubicBezTo>
                      <a:pt x="402167" y="2638425"/>
                      <a:pt x="446617" y="2664883"/>
                      <a:pt x="571500" y="2762250"/>
                    </a:cubicBezTo>
                    <a:cubicBezTo>
                      <a:pt x="696383" y="2859617"/>
                      <a:pt x="1079500" y="3079750"/>
                      <a:pt x="1079500" y="3079750"/>
                    </a:cubicBezTo>
                  </a:path>
                </a:pathLst>
              </a:cu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ES_tradnl"/>
              </a:p>
            </p:txBody>
          </p:sp>
          <p:sp>
            <p:nvSpPr>
              <p:cNvPr id="66" name="Forma libre 65"/>
              <p:cNvSpPr/>
              <p:nvPr/>
            </p:nvSpPr>
            <p:spPr>
              <a:xfrm flipV="1">
                <a:off x="6171289" y="851751"/>
                <a:ext cx="144797" cy="1052794"/>
              </a:xfrm>
              <a:custGeom>
                <a:avLst/>
                <a:gdLst>
                  <a:gd name="connsiteX0" fmla="*/ 172051 w 172051"/>
                  <a:gd name="connsiteY0" fmla="*/ 0 h 1250950"/>
                  <a:gd name="connsiteX1" fmla="*/ 13301 w 172051"/>
                  <a:gd name="connsiteY1" fmla="*/ 565150 h 1250950"/>
                  <a:gd name="connsiteX2" fmla="*/ 13301 w 172051"/>
                  <a:gd name="connsiteY2" fmla="*/ 920750 h 1250950"/>
                  <a:gd name="connsiteX3" fmla="*/ 51401 w 172051"/>
                  <a:gd name="connsiteY3" fmla="*/ 1136650 h 1250950"/>
                  <a:gd name="connsiteX4" fmla="*/ 140301 w 172051"/>
                  <a:gd name="connsiteY4" fmla="*/ 1250950 h 1250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051" h="1250950">
                    <a:moveTo>
                      <a:pt x="172051" y="0"/>
                    </a:moveTo>
                    <a:cubicBezTo>
                      <a:pt x="105905" y="205846"/>
                      <a:pt x="39759" y="411692"/>
                      <a:pt x="13301" y="565150"/>
                    </a:cubicBezTo>
                    <a:cubicBezTo>
                      <a:pt x="-13157" y="718608"/>
                      <a:pt x="6951" y="825500"/>
                      <a:pt x="13301" y="920750"/>
                    </a:cubicBezTo>
                    <a:cubicBezTo>
                      <a:pt x="19651" y="1016000"/>
                      <a:pt x="30234" y="1081617"/>
                      <a:pt x="51401" y="1136650"/>
                    </a:cubicBezTo>
                    <a:cubicBezTo>
                      <a:pt x="72568" y="1191683"/>
                      <a:pt x="140301" y="1250950"/>
                      <a:pt x="140301" y="1250950"/>
                    </a:cubicBezTo>
                  </a:path>
                </a:pathLst>
              </a:cu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ES_tradnl"/>
              </a:p>
            </p:txBody>
          </p:sp>
          <p:sp>
            <p:nvSpPr>
              <p:cNvPr id="67" name="Forma libre 66"/>
              <p:cNvSpPr/>
              <p:nvPr/>
            </p:nvSpPr>
            <p:spPr>
              <a:xfrm flipV="1">
                <a:off x="3093574" y="654018"/>
                <a:ext cx="411498" cy="1736843"/>
              </a:xfrm>
              <a:custGeom>
                <a:avLst/>
                <a:gdLst>
                  <a:gd name="connsiteX0" fmla="*/ 0 w 488950"/>
                  <a:gd name="connsiteY0" fmla="*/ 0 h 2063750"/>
                  <a:gd name="connsiteX1" fmla="*/ 101600 w 488950"/>
                  <a:gd name="connsiteY1" fmla="*/ 615950 h 2063750"/>
                  <a:gd name="connsiteX2" fmla="*/ 120650 w 488950"/>
                  <a:gd name="connsiteY2" fmla="*/ 1289050 h 2063750"/>
                  <a:gd name="connsiteX3" fmla="*/ 247650 w 488950"/>
                  <a:gd name="connsiteY3" fmla="*/ 1695450 h 2063750"/>
                  <a:gd name="connsiteX4" fmla="*/ 488950 w 488950"/>
                  <a:gd name="connsiteY4" fmla="*/ 2063750 h 206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950" h="2063750">
                    <a:moveTo>
                      <a:pt x="0" y="0"/>
                    </a:moveTo>
                    <a:cubicBezTo>
                      <a:pt x="40746" y="200554"/>
                      <a:pt x="81492" y="401108"/>
                      <a:pt x="101600" y="615950"/>
                    </a:cubicBezTo>
                    <a:cubicBezTo>
                      <a:pt x="121708" y="830792"/>
                      <a:pt x="96308" y="1109133"/>
                      <a:pt x="120650" y="1289050"/>
                    </a:cubicBezTo>
                    <a:cubicBezTo>
                      <a:pt x="144992" y="1468967"/>
                      <a:pt x="186267" y="1566333"/>
                      <a:pt x="247650" y="1695450"/>
                    </a:cubicBezTo>
                    <a:cubicBezTo>
                      <a:pt x="309033" y="1824567"/>
                      <a:pt x="488950" y="2063750"/>
                      <a:pt x="488950" y="2063750"/>
                    </a:cubicBezTo>
                  </a:path>
                </a:pathLst>
              </a:cu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ES_tradnl"/>
              </a:p>
            </p:txBody>
          </p:sp>
          <p:sp>
            <p:nvSpPr>
              <p:cNvPr id="68" name="Forma libre 67"/>
              <p:cNvSpPr/>
              <p:nvPr/>
            </p:nvSpPr>
            <p:spPr>
              <a:xfrm flipV="1">
                <a:off x="3542481" y="1225841"/>
                <a:ext cx="171012" cy="1982673"/>
              </a:xfrm>
              <a:custGeom>
                <a:avLst/>
                <a:gdLst>
                  <a:gd name="connsiteX0" fmla="*/ 0 w 203200"/>
                  <a:gd name="connsiteY0" fmla="*/ 0 h 2355850"/>
                  <a:gd name="connsiteX1" fmla="*/ 101600 w 203200"/>
                  <a:gd name="connsiteY1" fmla="*/ 406400 h 2355850"/>
                  <a:gd name="connsiteX2" fmla="*/ 127000 w 203200"/>
                  <a:gd name="connsiteY2" fmla="*/ 844550 h 2355850"/>
                  <a:gd name="connsiteX3" fmla="*/ 101600 w 203200"/>
                  <a:gd name="connsiteY3" fmla="*/ 1358900 h 2355850"/>
                  <a:gd name="connsiteX4" fmla="*/ 120650 w 203200"/>
                  <a:gd name="connsiteY4" fmla="*/ 1828800 h 2355850"/>
                  <a:gd name="connsiteX5" fmla="*/ 139700 w 203200"/>
                  <a:gd name="connsiteY5" fmla="*/ 2120900 h 2355850"/>
                  <a:gd name="connsiteX6" fmla="*/ 203200 w 203200"/>
                  <a:gd name="connsiteY6" fmla="*/ 2355850 h 235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3200" h="2355850">
                    <a:moveTo>
                      <a:pt x="0" y="0"/>
                    </a:moveTo>
                    <a:cubicBezTo>
                      <a:pt x="40216" y="132821"/>
                      <a:pt x="80433" y="265642"/>
                      <a:pt x="101600" y="406400"/>
                    </a:cubicBezTo>
                    <a:cubicBezTo>
                      <a:pt x="122767" y="547158"/>
                      <a:pt x="127000" y="685800"/>
                      <a:pt x="127000" y="844550"/>
                    </a:cubicBezTo>
                    <a:cubicBezTo>
                      <a:pt x="127000" y="1003300"/>
                      <a:pt x="102658" y="1194858"/>
                      <a:pt x="101600" y="1358900"/>
                    </a:cubicBezTo>
                    <a:cubicBezTo>
                      <a:pt x="100542" y="1522942"/>
                      <a:pt x="114300" y="1701800"/>
                      <a:pt x="120650" y="1828800"/>
                    </a:cubicBezTo>
                    <a:cubicBezTo>
                      <a:pt x="127000" y="1955800"/>
                      <a:pt x="125942" y="2033059"/>
                      <a:pt x="139700" y="2120900"/>
                    </a:cubicBezTo>
                    <a:cubicBezTo>
                      <a:pt x="153458" y="2208741"/>
                      <a:pt x="203200" y="2355850"/>
                      <a:pt x="203200" y="2355850"/>
                    </a:cubicBezTo>
                  </a:path>
                </a:pathLst>
              </a:cu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ES_tradnl"/>
              </a:p>
            </p:txBody>
          </p:sp>
          <p:sp>
            <p:nvSpPr>
              <p:cNvPr id="69" name="Forma libre 68"/>
              <p:cNvSpPr/>
              <p:nvPr/>
            </p:nvSpPr>
            <p:spPr>
              <a:xfrm flipV="1">
                <a:off x="5076247" y="691427"/>
                <a:ext cx="587855" cy="454251"/>
              </a:xfrm>
              <a:custGeom>
                <a:avLst/>
                <a:gdLst>
                  <a:gd name="connsiteX0" fmla="*/ 0 w 698500"/>
                  <a:gd name="connsiteY0" fmla="*/ 539750 h 539750"/>
                  <a:gd name="connsiteX1" fmla="*/ 88900 w 698500"/>
                  <a:gd name="connsiteY1" fmla="*/ 317500 h 539750"/>
                  <a:gd name="connsiteX2" fmla="*/ 381000 w 698500"/>
                  <a:gd name="connsiteY2" fmla="*/ 247650 h 539750"/>
                  <a:gd name="connsiteX3" fmla="*/ 584200 w 698500"/>
                  <a:gd name="connsiteY3" fmla="*/ 114300 h 539750"/>
                  <a:gd name="connsiteX4" fmla="*/ 698500 w 698500"/>
                  <a:gd name="connsiteY4" fmla="*/ 0 h 539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500" h="539750">
                    <a:moveTo>
                      <a:pt x="0" y="539750"/>
                    </a:moveTo>
                    <a:cubicBezTo>
                      <a:pt x="12700" y="452966"/>
                      <a:pt x="25400" y="366183"/>
                      <a:pt x="88900" y="317500"/>
                    </a:cubicBezTo>
                    <a:cubicBezTo>
                      <a:pt x="152400" y="268817"/>
                      <a:pt x="298450" y="281517"/>
                      <a:pt x="381000" y="247650"/>
                    </a:cubicBezTo>
                    <a:cubicBezTo>
                      <a:pt x="463550" y="213783"/>
                      <a:pt x="531283" y="155575"/>
                      <a:pt x="584200" y="114300"/>
                    </a:cubicBezTo>
                    <a:cubicBezTo>
                      <a:pt x="637117" y="73025"/>
                      <a:pt x="698500" y="0"/>
                      <a:pt x="698500" y="0"/>
                    </a:cubicBezTo>
                  </a:path>
                </a:pathLst>
              </a:cu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ES_tradnl"/>
              </a:p>
            </p:txBody>
          </p:sp>
          <p:sp>
            <p:nvSpPr>
              <p:cNvPr id="70" name="Forma libre 69"/>
              <p:cNvSpPr/>
              <p:nvPr/>
            </p:nvSpPr>
            <p:spPr>
              <a:xfrm flipV="1">
                <a:off x="3921915" y="2107623"/>
                <a:ext cx="1243774" cy="1368098"/>
              </a:xfrm>
              <a:custGeom>
                <a:avLst/>
                <a:gdLst>
                  <a:gd name="connsiteX0" fmla="*/ 0 w 1477876"/>
                  <a:gd name="connsiteY0" fmla="*/ 1625600 h 1625600"/>
                  <a:gd name="connsiteX1" fmla="*/ 304800 w 1477876"/>
                  <a:gd name="connsiteY1" fmla="*/ 1276350 h 1625600"/>
                  <a:gd name="connsiteX2" fmla="*/ 673100 w 1477876"/>
                  <a:gd name="connsiteY2" fmla="*/ 1073150 h 1625600"/>
                  <a:gd name="connsiteX3" fmla="*/ 1117600 w 1477876"/>
                  <a:gd name="connsiteY3" fmla="*/ 984250 h 1625600"/>
                  <a:gd name="connsiteX4" fmla="*/ 1365250 w 1477876"/>
                  <a:gd name="connsiteY4" fmla="*/ 876300 h 1625600"/>
                  <a:gd name="connsiteX5" fmla="*/ 1473200 w 1477876"/>
                  <a:gd name="connsiteY5" fmla="*/ 673100 h 1625600"/>
                  <a:gd name="connsiteX6" fmla="*/ 1447800 w 1477876"/>
                  <a:gd name="connsiteY6" fmla="*/ 393700 h 1625600"/>
                  <a:gd name="connsiteX7" fmla="*/ 1352550 w 1477876"/>
                  <a:gd name="connsiteY7" fmla="*/ 139700 h 1625600"/>
                  <a:gd name="connsiteX8" fmla="*/ 1238250 w 1477876"/>
                  <a:gd name="connsiteY8" fmla="*/ 0 h 162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7876" h="1625600">
                    <a:moveTo>
                      <a:pt x="0" y="1625600"/>
                    </a:moveTo>
                    <a:cubicBezTo>
                      <a:pt x="96308" y="1497012"/>
                      <a:pt x="192617" y="1368425"/>
                      <a:pt x="304800" y="1276350"/>
                    </a:cubicBezTo>
                    <a:cubicBezTo>
                      <a:pt x="416983" y="1184275"/>
                      <a:pt x="537633" y="1121833"/>
                      <a:pt x="673100" y="1073150"/>
                    </a:cubicBezTo>
                    <a:cubicBezTo>
                      <a:pt x="808567" y="1024467"/>
                      <a:pt x="1002242" y="1017058"/>
                      <a:pt x="1117600" y="984250"/>
                    </a:cubicBezTo>
                    <a:cubicBezTo>
                      <a:pt x="1232958" y="951442"/>
                      <a:pt x="1305983" y="928158"/>
                      <a:pt x="1365250" y="876300"/>
                    </a:cubicBezTo>
                    <a:cubicBezTo>
                      <a:pt x="1424517" y="824442"/>
                      <a:pt x="1459442" y="753533"/>
                      <a:pt x="1473200" y="673100"/>
                    </a:cubicBezTo>
                    <a:cubicBezTo>
                      <a:pt x="1486958" y="592667"/>
                      <a:pt x="1467908" y="482600"/>
                      <a:pt x="1447800" y="393700"/>
                    </a:cubicBezTo>
                    <a:cubicBezTo>
                      <a:pt x="1427692" y="304800"/>
                      <a:pt x="1387475" y="205317"/>
                      <a:pt x="1352550" y="139700"/>
                    </a:cubicBezTo>
                    <a:cubicBezTo>
                      <a:pt x="1317625" y="74083"/>
                      <a:pt x="1238250" y="0"/>
                      <a:pt x="1238250" y="0"/>
                    </a:cubicBezTo>
                  </a:path>
                </a:pathLst>
              </a:cu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ES_tradnl"/>
              </a:p>
            </p:txBody>
          </p:sp>
          <p:sp>
            <p:nvSpPr>
              <p:cNvPr id="72" name="Forma libre 71"/>
              <p:cNvSpPr/>
              <p:nvPr/>
            </p:nvSpPr>
            <p:spPr>
              <a:xfrm flipV="1">
                <a:off x="4026777" y="536447"/>
                <a:ext cx="1012061" cy="876438"/>
              </a:xfrm>
              <a:custGeom>
                <a:avLst/>
                <a:gdLst>
                  <a:gd name="connsiteX0" fmla="*/ 2400 w 1202550"/>
                  <a:gd name="connsiteY0" fmla="*/ 0 h 1041400"/>
                  <a:gd name="connsiteX1" fmla="*/ 15100 w 1202550"/>
                  <a:gd name="connsiteY1" fmla="*/ 158750 h 1041400"/>
                  <a:gd name="connsiteX2" fmla="*/ 116700 w 1202550"/>
                  <a:gd name="connsiteY2" fmla="*/ 387350 h 1041400"/>
                  <a:gd name="connsiteX3" fmla="*/ 300850 w 1202550"/>
                  <a:gd name="connsiteY3" fmla="*/ 590550 h 1041400"/>
                  <a:gd name="connsiteX4" fmla="*/ 592950 w 1202550"/>
                  <a:gd name="connsiteY4" fmla="*/ 806450 h 1041400"/>
                  <a:gd name="connsiteX5" fmla="*/ 973950 w 1202550"/>
                  <a:gd name="connsiteY5" fmla="*/ 984250 h 1041400"/>
                  <a:gd name="connsiteX6" fmla="*/ 1202550 w 1202550"/>
                  <a:gd name="connsiteY6" fmla="*/ 1041400 h 104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2550" h="1041400">
                    <a:moveTo>
                      <a:pt x="2400" y="0"/>
                    </a:moveTo>
                    <a:cubicBezTo>
                      <a:pt x="-775" y="47096"/>
                      <a:pt x="-3950" y="94192"/>
                      <a:pt x="15100" y="158750"/>
                    </a:cubicBezTo>
                    <a:cubicBezTo>
                      <a:pt x="34150" y="223308"/>
                      <a:pt x="69075" y="315383"/>
                      <a:pt x="116700" y="387350"/>
                    </a:cubicBezTo>
                    <a:cubicBezTo>
                      <a:pt x="164325" y="459317"/>
                      <a:pt x="221475" y="520700"/>
                      <a:pt x="300850" y="590550"/>
                    </a:cubicBezTo>
                    <a:cubicBezTo>
                      <a:pt x="380225" y="660400"/>
                      <a:pt x="480767" y="740833"/>
                      <a:pt x="592950" y="806450"/>
                    </a:cubicBezTo>
                    <a:cubicBezTo>
                      <a:pt x="705133" y="872067"/>
                      <a:pt x="872350" y="945092"/>
                      <a:pt x="973950" y="984250"/>
                    </a:cubicBezTo>
                    <a:cubicBezTo>
                      <a:pt x="1075550" y="1023408"/>
                      <a:pt x="1202550" y="1041400"/>
                      <a:pt x="1202550" y="1041400"/>
                    </a:cubicBezTo>
                  </a:path>
                </a:pathLst>
              </a:cu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ES_tradnl"/>
              </a:p>
            </p:txBody>
          </p:sp>
          <p:sp>
            <p:nvSpPr>
              <p:cNvPr id="73" name="Forma libre 72"/>
              <p:cNvSpPr/>
              <p:nvPr/>
            </p:nvSpPr>
            <p:spPr>
              <a:xfrm flipV="1">
                <a:off x="3908420" y="1241873"/>
                <a:ext cx="1627003" cy="1431660"/>
              </a:xfrm>
              <a:custGeom>
                <a:avLst/>
                <a:gdLst>
                  <a:gd name="connsiteX0" fmla="*/ 1882935 w 1882935"/>
                  <a:gd name="connsiteY0" fmla="*/ 0 h 1504950"/>
                  <a:gd name="connsiteX1" fmla="*/ 1755935 w 1882935"/>
                  <a:gd name="connsiteY1" fmla="*/ 279400 h 1504950"/>
                  <a:gd name="connsiteX2" fmla="*/ 1387635 w 1882935"/>
                  <a:gd name="connsiteY2" fmla="*/ 431800 h 1504950"/>
                  <a:gd name="connsiteX3" fmla="*/ 981235 w 1882935"/>
                  <a:gd name="connsiteY3" fmla="*/ 469900 h 1504950"/>
                  <a:gd name="connsiteX4" fmla="*/ 473235 w 1882935"/>
                  <a:gd name="connsiteY4" fmla="*/ 622300 h 1504950"/>
                  <a:gd name="connsiteX5" fmla="*/ 130335 w 1882935"/>
                  <a:gd name="connsiteY5" fmla="*/ 863600 h 1504950"/>
                  <a:gd name="connsiteX6" fmla="*/ 9685 w 1882935"/>
                  <a:gd name="connsiteY6" fmla="*/ 1149350 h 1504950"/>
                  <a:gd name="connsiteX7" fmla="*/ 9685 w 1882935"/>
                  <a:gd name="connsiteY7" fmla="*/ 1358900 h 1504950"/>
                  <a:gd name="connsiteX8" fmla="*/ 28735 w 1882935"/>
                  <a:gd name="connsiteY8" fmla="*/ 1504950 h 1504950"/>
                  <a:gd name="connsiteX0" fmla="*/ 1933236 w 1933236"/>
                  <a:gd name="connsiteY0" fmla="*/ 0 h 1701125"/>
                  <a:gd name="connsiteX1" fmla="*/ 1755935 w 1933236"/>
                  <a:gd name="connsiteY1" fmla="*/ 475575 h 1701125"/>
                  <a:gd name="connsiteX2" fmla="*/ 1387635 w 1933236"/>
                  <a:gd name="connsiteY2" fmla="*/ 627975 h 1701125"/>
                  <a:gd name="connsiteX3" fmla="*/ 981235 w 1933236"/>
                  <a:gd name="connsiteY3" fmla="*/ 666075 h 1701125"/>
                  <a:gd name="connsiteX4" fmla="*/ 473235 w 1933236"/>
                  <a:gd name="connsiteY4" fmla="*/ 818475 h 1701125"/>
                  <a:gd name="connsiteX5" fmla="*/ 130335 w 1933236"/>
                  <a:gd name="connsiteY5" fmla="*/ 1059775 h 1701125"/>
                  <a:gd name="connsiteX6" fmla="*/ 9685 w 1933236"/>
                  <a:gd name="connsiteY6" fmla="*/ 1345525 h 1701125"/>
                  <a:gd name="connsiteX7" fmla="*/ 9685 w 1933236"/>
                  <a:gd name="connsiteY7" fmla="*/ 1555075 h 1701125"/>
                  <a:gd name="connsiteX8" fmla="*/ 28735 w 1933236"/>
                  <a:gd name="connsiteY8" fmla="*/ 1701125 h 170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33236" h="1701125">
                    <a:moveTo>
                      <a:pt x="1933236" y="0"/>
                    </a:moveTo>
                    <a:cubicBezTo>
                      <a:pt x="1911011" y="103716"/>
                      <a:pt x="1846868" y="370913"/>
                      <a:pt x="1755935" y="475575"/>
                    </a:cubicBezTo>
                    <a:cubicBezTo>
                      <a:pt x="1665002" y="580237"/>
                      <a:pt x="1516752" y="596225"/>
                      <a:pt x="1387635" y="627975"/>
                    </a:cubicBezTo>
                    <a:cubicBezTo>
                      <a:pt x="1258518" y="659725"/>
                      <a:pt x="1133635" y="634325"/>
                      <a:pt x="981235" y="666075"/>
                    </a:cubicBezTo>
                    <a:cubicBezTo>
                      <a:pt x="828835" y="697825"/>
                      <a:pt x="615052" y="752858"/>
                      <a:pt x="473235" y="818475"/>
                    </a:cubicBezTo>
                    <a:cubicBezTo>
                      <a:pt x="331418" y="884092"/>
                      <a:pt x="207593" y="971933"/>
                      <a:pt x="130335" y="1059775"/>
                    </a:cubicBezTo>
                    <a:cubicBezTo>
                      <a:pt x="53077" y="1147617"/>
                      <a:pt x="29793" y="1262975"/>
                      <a:pt x="9685" y="1345525"/>
                    </a:cubicBezTo>
                    <a:cubicBezTo>
                      <a:pt x="-10423" y="1428075"/>
                      <a:pt x="6510" y="1495808"/>
                      <a:pt x="9685" y="1555075"/>
                    </a:cubicBezTo>
                    <a:cubicBezTo>
                      <a:pt x="12860" y="1614342"/>
                      <a:pt x="28735" y="1701125"/>
                      <a:pt x="28735" y="1701125"/>
                    </a:cubicBezTo>
                  </a:path>
                </a:pathLst>
              </a:cu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ES_tradnl"/>
              </a:p>
            </p:txBody>
          </p:sp>
          <p:sp>
            <p:nvSpPr>
              <p:cNvPr id="74" name="Forma libre 73"/>
              <p:cNvSpPr/>
              <p:nvPr/>
            </p:nvSpPr>
            <p:spPr>
              <a:xfrm>
                <a:off x="4110786" y="1150409"/>
                <a:ext cx="1496264" cy="977900"/>
              </a:xfrm>
              <a:custGeom>
                <a:avLst/>
                <a:gdLst>
                  <a:gd name="connsiteX0" fmla="*/ 1496264 w 1496264"/>
                  <a:gd name="connsiteY0" fmla="*/ 977900 h 977900"/>
                  <a:gd name="connsiteX1" fmla="*/ 1397839 w 1496264"/>
                  <a:gd name="connsiteY1" fmla="*/ 793750 h 977900"/>
                  <a:gd name="connsiteX2" fmla="*/ 1312114 w 1496264"/>
                  <a:gd name="connsiteY2" fmla="*/ 714375 h 977900"/>
                  <a:gd name="connsiteX3" fmla="*/ 1016839 w 1496264"/>
                  <a:gd name="connsiteY3" fmla="*/ 606425 h 977900"/>
                  <a:gd name="connsiteX4" fmla="*/ 705689 w 1496264"/>
                  <a:gd name="connsiteY4" fmla="*/ 574675 h 977900"/>
                  <a:gd name="connsiteX5" fmla="*/ 321514 w 1496264"/>
                  <a:gd name="connsiteY5" fmla="*/ 488950 h 977900"/>
                  <a:gd name="connsiteX6" fmla="*/ 64339 w 1496264"/>
                  <a:gd name="connsiteY6" fmla="*/ 279400 h 977900"/>
                  <a:gd name="connsiteX7" fmla="*/ 839 w 1496264"/>
                  <a:gd name="connsiteY7" fmla="*/ 82550 h 977900"/>
                  <a:gd name="connsiteX8" fmla="*/ 26239 w 1496264"/>
                  <a:gd name="connsiteY8" fmla="*/ 0 h 977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264" h="977900">
                    <a:moveTo>
                      <a:pt x="1496264" y="977900"/>
                    </a:moveTo>
                    <a:cubicBezTo>
                      <a:pt x="1462397" y="907785"/>
                      <a:pt x="1428531" y="837671"/>
                      <a:pt x="1397839" y="793750"/>
                    </a:cubicBezTo>
                    <a:cubicBezTo>
                      <a:pt x="1367147" y="749829"/>
                      <a:pt x="1375614" y="745596"/>
                      <a:pt x="1312114" y="714375"/>
                    </a:cubicBezTo>
                    <a:cubicBezTo>
                      <a:pt x="1248614" y="683154"/>
                      <a:pt x="1117910" y="629708"/>
                      <a:pt x="1016839" y="606425"/>
                    </a:cubicBezTo>
                    <a:cubicBezTo>
                      <a:pt x="915768" y="583142"/>
                      <a:pt x="821576" y="594254"/>
                      <a:pt x="705689" y="574675"/>
                    </a:cubicBezTo>
                    <a:cubicBezTo>
                      <a:pt x="589802" y="555096"/>
                      <a:pt x="428406" y="538162"/>
                      <a:pt x="321514" y="488950"/>
                    </a:cubicBezTo>
                    <a:cubicBezTo>
                      <a:pt x="214622" y="439738"/>
                      <a:pt x="117785" y="347133"/>
                      <a:pt x="64339" y="279400"/>
                    </a:cubicBezTo>
                    <a:cubicBezTo>
                      <a:pt x="10893" y="211667"/>
                      <a:pt x="7189" y="129117"/>
                      <a:pt x="839" y="82550"/>
                    </a:cubicBezTo>
                    <a:cubicBezTo>
                      <a:pt x="-5511" y="35983"/>
                      <a:pt x="26239" y="0"/>
                      <a:pt x="26239" y="0"/>
                    </a:cubicBezTo>
                  </a:path>
                </a:pathLst>
              </a:cu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75" name="Forma libre 74"/>
              <p:cNvSpPr/>
              <p:nvPr/>
            </p:nvSpPr>
            <p:spPr>
              <a:xfrm>
                <a:off x="4358627" y="1013884"/>
                <a:ext cx="1315098" cy="793750"/>
              </a:xfrm>
              <a:custGeom>
                <a:avLst/>
                <a:gdLst>
                  <a:gd name="connsiteX0" fmla="*/ 1315098 w 1315098"/>
                  <a:gd name="connsiteY0" fmla="*/ 793750 h 793750"/>
                  <a:gd name="connsiteX1" fmla="*/ 1080148 w 1315098"/>
                  <a:gd name="connsiteY1" fmla="*/ 552450 h 793750"/>
                  <a:gd name="connsiteX2" fmla="*/ 813448 w 1315098"/>
                  <a:gd name="connsiteY2" fmla="*/ 434975 h 793750"/>
                  <a:gd name="connsiteX3" fmla="*/ 403873 w 1315098"/>
                  <a:gd name="connsiteY3" fmla="*/ 365125 h 793750"/>
                  <a:gd name="connsiteX4" fmla="*/ 140348 w 1315098"/>
                  <a:gd name="connsiteY4" fmla="*/ 266700 h 793750"/>
                  <a:gd name="connsiteX5" fmla="*/ 13348 w 1315098"/>
                  <a:gd name="connsiteY5" fmla="*/ 123825 h 793750"/>
                  <a:gd name="connsiteX6" fmla="*/ 3823 w 1315098"/>
                  <a:gd name="connsiteY6" fmla="*/ 0 h 79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5098" h="793750">
                    <a:moveTo>
                      <a:pt x="1315098" y="793750"/>
                    </a:moveTo>
                    <a:cubicBezTo>
                      <a:pt x="1239427" y="702998"/>
                      <a:pt x="1163756" y="612246"/>
                      <a:pt x="1080148" y="552450"/>
                    </a:cubicBezTo>
                    <a:cubicBezTo>
                      <a:pt x="996540" y="492654"/>
                      <a:pt x="926160" y="466196"/>
                      <a:pt x="813448" y="434975"/>
                    </a:cubicBezTo>
                    <a:cubicBezTo>
                      <a:pt x="700736" y="403754"/>
                      <a:pt x="516056" y="393171"/>
                      <a:pt x="403873" y="365125"/>
                    </a:cubicBezTo>
                    <a:cubicBezTo>
                      <a:pt x="291690" y="337079"/>
                      <a:pt x="205435" y="306917"/>
                      <a:pt x="140348" y="266700"/>
                    </a:cubicBezTo>
                    <a:cubicBezTo>
                      <a:pt x="75261" y="226483"/>
                      <a:pt x="36102" y="168275"/>
                      <a:pt x="13348" y="123825"/>
                    </a:cubicBezTo>
                    <a:cubicBezTo>
                      <a:pt x="-9406" y="79375"/>
                      <a:pt x="3823" y="0"/>
                      <a:pt x="3823" y="0"/>
                    </a:cubicBezTo>
                  </a:path>
                </a:pathLst>
              </a:cu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76" name="Forma libre 75"/>
              <p:cNvSpPr/>
              <p:nvPr/>
            </p:nvSpPr>
            <p:spPr>
              <a:xfrm>
                <a:off x="4713348" y="753534"/>
                <a:ext cx="941327" cy="727075"/>
              </a:xfrm>
              <a:custGeom>
                <a:avLst/>
                <a:gdLst>
                  <a:gd name="connsiteX0" fmla="*/ 17402 w 941327"/>
                  <a:gd name="connsiteY0" fmla="*/ 0 h 727075"/>
                  <a:gd name="connsiteX1" fmla="*/ 4702 w 941327"/>
                  <a:gd name="connsiteY1" fmla="*/ 130175 h 727075"/>
                  <a:gd name="connsiteX2" fmla="*/ 87252 w 941327"/>
                  <a:gd name="connsiteY2" fmla="*/ 250825 h 727075"/>
                  <a:gd name="connsiteX3" fmla="*/ 334902 w 941327"/>
                  <a:gd name="connsiteY3" fmla="*/ 415925 h 727075"/>
                  <a:gd name="connsiteX4" fmla="*/ 684152 w 941327"/>
                  <a:gd name="connsiteY4" fmla="*/ 587375 h 727075"/>
                  <a:gd name="connsiteX5" fmla="*/ 881002 w 941327"/>
                  <a:gd name="connsiteY5" fmla="*/ 676275 h 727075"/>
                  <a:gd name="connsiteX6" fmla="*/ 941327 w 941327"/>
                  <a:gd name="connsiteY6" fmla="*/ 727075 h 72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1327" h="727075">
                    <a:moveTo>
                      <a:pt x="17402" y="0"/>
                    </a:moveTo>
                    <a:cubicBezTo>
                      <a:pt x="5231" y="44185"/>
                      <a:pt x="-6940" y="88371"/>
                      <a:pt x="4702" y="130175"/>
                    </a:cubicBezTo>
                    <a:cubicBezTo>
                      <a:pt x="16344" y="171979"/>
                      <a:pt x="32219" y="203200"/>
                      <a:pt x="87252" y="250825"/>
                    </a:cubicBezTo>
                    <a:cubicBezTo>
                      <a:pt x="142285" y="298450"/>
                      <a:pt x="235419" y="359833"/>
                      <a:pt x="334902" y="415925"/>
                    </a:cubicBezTo>
                    <a:cubicBezTo>
                      <a:pt x="434385" y="472017"/>
                      <a:pt x="593135" y="543983"/>
                      <a:pt x="684152" y="587375"/>
                    </a:cubicBezTo>
                    <a:cubicBezTo>
                      <a:pt x="775169" y="630767"/>
                      <a:pt x="838140" y="652992"/>
                      <a:pt x="881002" y="676275"/>
                    </a:cubicBezTo>
                    <a:cubicBezTo>
                      <a:pt x="923864" y="699558"/>
                      <a:pt x="941327" y="727075"/>
                      <a:pt x="941327" y="727075"/>
                    </a:cubicBezTo>
                  </a:path>
                </a:pathLst>
              </a:cu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77" name="Forma libre 76"/>
              <p:cNvSpPr/>
              <p:nvPr/>
            </p:nvSpPr>
            <p:spPr>
              <a:xfrm>
                <a:off x="4302125" y="629709"/>
                <a:ext cx="771525" cy="441325"/>
              </a:xfrm>
              <a:custGeom>
                <a:avLst/>
                <a:gdLst>
                  <a:gd name="connsiteX0" fmla="*/ 771525 w 771525"/>
                  <a:gd name="connsiteY0" fmla="*/ 0 h 441325"/>
                  <a:gd name="connsiteX1" fmla="*/ 495300 w 771525"/>
                  <a:gd name="connsiteY1" fmla="*/ 73025 h 441325"/>
                  <a:gd name="connsiteX2" fmla="*/ 276225 w 771525"/>
                  <a:gd name="connsiteY2" fmla="*/ 190500 h 441325"/>
                  <a:gd name="connsiteX3" fmla="*/ 85725 w 771525"/>
                  <a:gd name="connsiteY3" fmla="*/ 349250 h 441325"/>
                  <a:gd name="connsiteX4" fmla="*/ 0 w 771525"/>
                  <a:gd name="connsiteY4" fmla="*/ 441325 h 441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1525" h="441325">
                    <a:moveTo>
                      <a:pt x="771525" y="0"/>
                    </a:moveTo>
                    <a:cubicBezTo>
                      <a:pt x="674687" y="20637"/>
                      <a:pt x="577850" y="41275"/>
                      <a:pt x="495300" y="73025"/>
                    </a:cubicBezTo>
                    <a:cubicBezTo>
                      <a:pt x="412750" y="104775"/>
                      <a:pt x="344487" y="144463"/>
                      <a:pt x="276225" y="190500"/>
                    </a:cubicBezTo>
                    <a:cubicBezTo>
                      <a:pt x="207963" y="236537"/>
                      <a:pt x="131762" y="307446"/>
                      <a:pt x="85725" y="349250"/>
                    </a:cubicBezTo>
                    <a:cubicBezTo>
                      <a:pt x="39687" y="391054"/>
                      <a:pt x="19843" y="416189"/>
                      <a:pt x="0" y="441325"/>
                    </a:cubicBezTo>
                  </a:path>
                </a:pathLst>
              </a:cu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78" name="Forma libre 77"/>
              <p:cNvSpPr/>
              <p:nvPr/>
            </p:nvSpPr>
            <p:spPr>
              <a:xfrm>
                <a:off x="3727450" y="1696509"/>
                <a:ext cx="1138012" cy="1800225"/>
              </a:xfrm>
              <a:custGeom>
                <a:avLst/>
                <a:gdLst>
                  <a:gd name="connsiteX0" fmla="*/ 0 w 1138012"/>
                  <a:gd name="connsiteY0" fmla="*/ 0 h 1800225"/>
                  <a:gd name="connsiteX1" fmla="*/ 50800 w 1138012"/>
                  <a:gd name="connsiteY1" fmla="*/ 247650 h 1800225"/>
                  <a:gd name="connsiteX2" fmla="*/ 146050 w 1138012"/>
                  <a:gd name="connsiteY2" fmla="*/ 517525 h 1800225"/>
                  <a:gd name="connsiteX3" fmla="*/ 336550 w 1138012"/>
                  <a:gd name="connsiteY3" fmla="*/ 758825 h 1800225"/>
                  <a:gd name="connsiteX4" fmla="*/ 673100 w 1138012"/>
                  <a:gd name="connsiteY4" fmla="*/ 1028700 h 1800225"/>
                  <a:gd name="connsiteX5" fmla="*/ 904875 w 1138012"/>
                  <a:gd name="connsiteY5" fmla="*/ 1168400 h 1800225"/>
                  <a:gd name="connsiteX6" fmla="*/ 1098550 w 1138012"/>
                  <a:gd name="connsiteY6" fmla="*/ 1323975 h 1800225"/>
                  <a:gd name="connsiteX7" fmla="*/ 1130300 w 1138012"/>
                  <a:gd name="connsiteY7" fmla="*/ 1514475 h 1800225"/>
                  <a:gd name="connsiteX8" fmla="*/ 996950 w 1138012"/>
                  <a:gd name="connsiteY8" fmla="*/ 1800225 h 1800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8012" h="1800225">
                    <a:moveTo>
                      <a:pt x="0" y="0"/>
                    </a:moveTo>
                    <a:cubicBezTo>
                      <a:pt x="13229" y="80698"/>
                      <a:pt x="26458" y="161396"/>
                      <a:pt x="50800" y="247650"/>
                    </a:cubicBezTo>
                    <a:cubicBezTo>
                      <a:pt x="75142" y="333904"/>
                      <a:pt x="98425" y="432329"/>
                      <a:pt x="146050" y="517525"/>
                    </a:cubicBezTo>
                    <a:cubicBezTo>
                      <a:pt x="193675" y="602721"/>
                      <a:pt x="248708" y="673629"/>
                      <a:pt x="336550" y="758825"/>
                    </a:cubicBezTo>
                    <a:cubicBezTo>
                      <a:pt x="424392" y="844021"/>
                      <a:pt x="578379" y="960438"/>
                      <a:pt x="673100" y="1028700"/>
                    </a:cubicBezTo>
                    <a:cubicBezTo>
                      <a:pt x="767821" y="1096963"/>
                      <a:pt x="833967" y="1119188"/>
                      <a:pt x="904875" y="1168400"/>
                    </a:cubicBezTo>
                    <a:cubicBezTo>
                      <a:pt x="975783" y="1217612"/>
                      <a:pt x="1060979" y="1266296"/>
                      <a:pt x="1098550" y="1323975"/>
                    </a:cubicBezTo>
                    <a:cubicBezTo>
                      <a:pt x="1136121" y="1381654"/>
                      <a:pt x="1147233" y="1435100"/>
                      <a:pt x="1130300" y="1514475"/>
                    </a:cubicBezTo>
                    <a:cubicBezTo>
                      <a:pt x="1113367" y="1593850"/>
                      <a:pt x="996950" y="1800225"/>
                      <a:pt x="996950" y="1800225"/>
                    </a:cubicBezTo>
                  </a:path>
                </a:pathLst>
              </a:cu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79" name="Forma libre 78"/>
              <p:cNvSpPr/>
              <p:nvPr/>
            </p:nvSpPr>
            <p:spPr>
              <a:xfrm>
                <a:off x="5363633" y="821267"/>
                <a:ext cx="414867" cy="2662767"/>
              </a:xfrm>
              <a:custGeom>
                <a:avLst/>
                <a:gdLst>
                  <a:gd name="connsiteX0" fmla="*/ 414867 w 414867"/>
                  <a:gd name="connsiteY0" fmla="*/ 0 h 2662767"/>
                  <a:gd name="connsiteX1" fmla="*/ 325967 w 414867"/>
                  <a:gd name="connsiteY1" fmla="*/ 249767 h 2662767"/>
                  <a:gd name="connsiteX2" fmla="*/ 381000 w 414867"/>
                  <a:gd name="connsiteY2" fmla="*/ 698500 h 2662767"/>
                  <a:gd name="connsiteX3" fmla="*/ 406400 w 414867"/>
                  <a:gd name="connsiteY3" fmla="*/ 1392767 h 2662767"/>
                  <a:gd name="connsiteX4" fmla="*/ 304800 w 414867"/>
                  <a:gd name="connsiteY4" fmla="*/ 2053167 h 2662767"/>
                  <a:gd name="connsiteX5" fmla="*/ 122767 w 414867"/>
                  <a:gd name="connsiteY5" fmla="*/ 2506134 h 2662767"/>
                  <a:gd name="connsiteX6" fmla="*/ 0 w 414867"/>
                  <a:gd name="connsiteY6" fmla="*/ 2662767 h 266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4867" h="2662767">
                    <a:moveTo>
                      <a:pt x="414867" y="0"/>
                    </a:moveTo>
                    <a:cubicBezTo>
                      <a:pt x="373239" y="66675"/>
                      <a:pt x="331611" y="133350"/>
                      <a:pt x="325967" y="249767"/>
                    </a:cubicBezTo>
                    <a:cubicBezTo>
                      <a:pt x="320323" y="366184"/>
                      <a:pt x="367595" y="508000"/>
                      <a:pt x="381000" y="698500"/>
                    </a:cubicBezTo>
                    <a:cubicBezTo>
                      <a:pt x="394405" y="889000"/>
                      <a:pt x="419100" y="1166989"/>
                      <a:pt x="406400" y="1392767"/>
                    </a:cubicBezTo>
                    <a:cubicBezTo>
                      <a:pt x="393700" y="1618545"/>
                      <a:pt x="352072" y="1867606"/>
                      <a:pt x="304800" y="2053167"/>
                    </a:cubicBezTo>
                    <a:cubicBezTo>
                      <a:pt x="257528" y="2238728"/>
                      <a:pt x="173567" y="2404534"/>
                      <a:pt x="122767" y="2506134"/>
                    </a:cubicBezTo>
                    <a:cubicBezTo>
                      <a:pt x="71967" y="2607734"/>
                      <a:pt x="0" y="2662767"/>
                      <a:pt x="0" y="2662767"/>
                    </a:cubicBezTo>
                  </a:path>
                </a:pathLst>
              </a:cu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80" name="Forma libre 79"/>
              <p:cNvSpPr/>
              <p:nvPr/>
            </p:nvSpPr>
            <p:spPr>
              <a:xfrm>
                <a:off x="5262033" y="2070101"/>
                <a:ext cx="403748" cy="1388533"/>
              </a:xfrm>
              <a:custGeom>
                <a:avLst/>
                <a:gdLst>
                  <a:gd name="connsiteX0" fmla="*/ 0 w 403748"/>
                  <a:gd name="connsiteY0" fmla="*/ 1388533 h 1388533"/>
                  <a:gd name="connsiteX1" fmla="*/ 228600 w 403748"/>
                  <a:gd name="connsiteY1" fmla="*/ 956733 h 1388533"/>
                  <a:gd name="connsiteX2" fmla="*/ 355600 w 403748"/>
                  <a:gd name="connsiteY2" fmla="*/ 537633 h 1388533"/>
                  <a:gd name="connsiteX3" fmla="*/ 402167 w 403748"/>
                  <a:gd name="connsiteY3" fmla="*/ 258233 h 1388533"/>
                  <a:gd name="connsiteX4" fmla="*/ 393700 w 403748"/>
                  <a:gd name="connsiteY4" fmla="*/ 0 h 138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48" h="1388533">
                    <a:moveTo>
                      <a:pt x="0" y="1388533"/>
                    </a:moveTo>
                    <a:cubicBezTo>
                      <a:pt x="84666" y="1243541"/>
                      <a:pt x="169333" y="1098550"/>
                      <a:pt x="228600" y="956733"/>
                    </a:cubicBezTo>
                    <a:cubicBezTo>
                      <a:pt x="287867" y="814916"/>
                      <a:pt x="326672" y="654050"/>
                      <a:pt x="355600" y="537633"/>
                    </a:cubicBezTo>
                    <a:cubicBezTo>
                      <a:pt x="384528" y="421216"/>
                      <a:pt x="395817" y="347838"/>
                      <a:pt x="402167" y="258233"/>
                    </a:cubicBezTo>
                    <a:cubicBezTo>
                      <a:pt x="408517" y="168628"/>
                      <a:pt x="393700" y="0"/>
                      <a:pt x="393700" y="0"/>
                    </a:cubicBezTo>
                  </a:path>
                </a:pathLst>
              </a:cu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grpSp>
          <p:nvGrpSpPr>
            <p:cNvPr id="81" name="Agrupar 80"/>
            <p:cNvGrpSpPr/>
            <p:nvPr/>
          </p:nvGrpSpPr>
          <p:grpSpPr>
            <a:xfrm>
              <a:off x="804333" y="3310467"/>
              <a:ext cx="7653867" cy="3445933"/>
              <a:chOff x="804333" y="3310467"/>
              <a:chExt cx="7653867" cy="3445933"/>
            </a:xfrm>
          </p:grpSpPr>
          <p:sp>
            <p:nvSpPr>
              <p:cNvPr id="3" name="Forma libre 2"/>
              <p:cNvSpPr/>
              <p:nvPr/>
            </p:nvSpPr>
            <p:spPr>
              <a:xfrm>
                <a:off x="5020733" y="3377585"/>
                <a:ext cx="3344334" cy="392249"/>
              </a:xfrm>
              <a:custGeom>
                <a:avLst/>
                <a:gdLst>
                  <a:gd name="connsiteX0" fmla="*/ 0 w 3344334"/>
                  <a:gd name="connsiteY0" fmla="*/ 615 h 392249"/>
                  <a:gd name="connsiteX1" fmla="*/ 169334 w 3344334"/>
                  <a:gd name="connsiteY1" fmla="*/ 26015 h 392249"/>
                  <a:gd name="connsiteX2" fmla="*/ 440267 w 3344334"/>
                  <a:gd name="connsiteY2" fmla="*/ 169948 h 392249"/>
                  <a:gd name="connsiteX3" fmla="*/ 872067 w 3344334"/>
                  <a:gd name="connsiteY3" fmla="*/ 178415 h 392249"/>
                  <a:gd name="connsiteX4" fmla="*/ 1388534 w 3344334"/>
                  <a:gd name="connsiteY4" fmla="*/ 280015 h 392249"/>
                  <a:gd name="connsiteX5" fmla="*/ 1896534 w 3344334"/>
                  <a:gd name="connsiteY5" fmla="*/ 313882 h 392249"/>
                  <a:gd name="connsiteX6" fmla="*/ 2379134 w 3344334"/>
                  <a:gd name="connsiteY6" fmla="*/ 390082 h 392249"/>
                  <a:gd name="connsiteX7" fmla="*/ 2802467 w 3344334"/>
                  <a:gd name="connsiteY7" fmla="*/ 356215 h 392249"/>
                  <a:gd name="connsiteX8" fmla="*/ 3014134 w 3344334"/>
                  <a:gd name="connsiteY8" fmla="*/ 203815 h 392249"/>
                  <a:gd name="connsiteX9" fmla="*/ 3183467 w 3344334"/>
                  <a:gd name="connsiteY9" fmla="*/ 203815 h 392249"/>
                  <a:gd name="connsiteX10" fmla="*/ 3344334 w 3344334"/>
                  <a:gd name="connsiteY10" fmla="*/ 169948 h 392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44334" h="392249">
                    <a:moveTo>
                      <a:pt x="0" y="615"/>
                    </a:moveTo>
                    <a:cubicBezTo>
                      <a:pt x="47978" y="-796"/>
                      <a:pt x="95956" y="-2207"/>
                      <a:pt x="169334" y="26015"/>
                    </a:cubicBezTo>
                    <a:cubicBezTo>
                      <a:pt x="242712" y="54237"/>
                      <a:pt x="323145" y="144548"/>
                      <a:pt x="440267" y="169948"/>
                    </a:cubicBezTo>
                    <a:cubicBezTo>
                      <a:pt x="557389" y="195348"/>
                      <a:pt x="714023" y="160071"/>
                      <a:pt x="872067" y="178415"/>
                    </a:cubicBezTo>
                    <a:cubicBezTo>
                      <a:pt x="1030112" y="196760"/>
                      <a:pt x="1217789" y="257437"/>
                      <a:pt x="1388534" y="280015"/>
                    </a:cubicBezTo>
                    <a:cubicBezTo>
                      <a:pt x="1559279" y="302593"/>
                      <a:pt x="1731434" y="295538"/>
                      <a:pt x="1896534" y="313882"/>
                    </a:cubicBezTo>
                    <a:cubicBezTo>
                      <a:pt x="2061634" y="332226"/>
                      <a:pt x="2228145" y="383027"/>
                      <a:pt x="2379134" y="390082"/>
                    </a:cubicBezTo>
                    <a:cubicBezTo>
                      <a:pt x="2530123" y="397137"/>
                      <a:pt x="2696634" y="387259"/>
                      <a:pt x="2802467" y="356215"/>
                    </a:cubicBezTo>
                    <a:cubicBezTo>
                      <a:pt x="2908300" y="325171"/>
                      <a:pt x="2950634" y="229215"/>
                      <a:pt x="3014134" y="203815"/>
                    </a:cubicBezTo>
                    <a:cubicBezTo>
                      <a:pt x="3077634" y="178415"/>
                      <a:pt x="3128434" y="209459"/>
                      <a:pt x="3183467" y="203815"/>
                    </a:cubicBezTo>
                    <a:cubicBezTo>
                      <a:pt x="3238500" y="198171"/>
                      <a:pt x="3291417" y="184059"/>
                      <a:pt x="3344334" y="169948"/>
                    </a:cubicBezTo>
                  </a:path>
                </a:pathLst>
              </a:cu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5" name="Forma libre 4"/>
              <p:cNvSpPr/>
              <p:nvPr/>
            </p:nvSpPr>
            <p:spPr>
              <a:xfrm>
                <a:off x="812800" y="3310467"/>
                <a:ext cx="3970867" cy="1303866"/>
              </a:xfrm>
              <a:custGeom>
                <a:avLst/>
                <a:gdLst>
                  <a:gd name="connsiteX0" fmla="*/ 0 w 3970867"/>
                  <a:gd name="connsiteY0" fmla="*/ 1303866 h 1303866"/>
                  <a:gd name="connsiteX1" fmla="*/ 355600 w 3970867"/>
                  <a:gd name="connsiteY1" fmla="*/ 1151466 h 1303866"/>
                  <a:gd name="connsiteX2" fmla="*/ 1185333 w 3970867"/>
                  <a:gd name="connsiteY2" fmla="*/ 1041400 h 1303866"/>
                  <a:gd name="connsiteX3" fmla="*/ 1346200 w 3970867"/>
                  <a:gd name="connsiteY3" fmla="*/ 922866 h 1303866"/>
                  <a:gd name="connsiteX4" fmla="*/ 1896533 w 3970867"/>
                  <a:gd name="connsiteY4" fmla="*/ 702733 h 1303866"/>
                  <a:gd name="connsiteX5" fmla="*/ 2032000 w 3970867"/>
                  <a:gd name="connsiteY5" fmla="*/ 508000 h 1303866"/>
                  <a:gd name="connsiteX6" fmla="*/ 2734733 w 3970867"/>
                  <a:gd name="connsiteY6" fmla="*/ 270933 h 1303866"/>
                  <a:gd name="connsiteX7" fmla="*/ 3556000 w 3970867"/>
                  <a:gd name="connsiteY7" fmla="*/ 84666 h 1303866"/>
                  <a:gd name="connsiteX8" fmla="*/ 3970867 w 3970867"/>
                  <a:gd name="connsiteY8" fmla="*/ 0 h 130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70867" h="1303866">
                    <a:moveTo>
                      <a:pt x="0" y="1303866"/>
                    </a:moveTo>
                    <a:cubicBezTo>
                      <a:pt x="79022" y="1249538"/>
                      <a:pt x="158045" y="1195210"/>
                      <a:pt x="355600" y="1151466"/>
                    </a:cubicBezTo>
                    <a:cubicBezTo>
                      <a:pt x="553155" y="1107722"/>
                      <a:pt x="1020233" y="1079500"/>
                      <a:pt x="1185333" y="1041400"/>
                    </a:cubicBezTo>
                    <a:cubicBezTo>
                      <a:pt x="1350433" y="1003300"/>
                      <a:pt x="1227667" y="979310"/>
                      <a:pt x="1346200" y="922866"/>
                    </a:cubicBezTo>
                    <a:cubicBezTo>
                      <a:pt x="1464733" y="866421"/>
                      <a:pt x="1782233" y="771877"/>
                      <a:pt x="1896533" y="702733"/>
                    </a:cubicBezTo>
                    <a:cubicBezTo>
                      <a:pt x="2010833" y="633589"/>
                      <a:pt x="1892300" y="579967"/>
                      <a:pt x="2032000" y="508000"/>
                    </a:cubicBezTo>
                    <a:cubicBezTo>
                      <a:pt x="2171700" y="436033"/>
                      <a:pt x="2480733" y="341489"/>
                      <a:pt x="2734733" y="270933"/>
                    </a:cubicBezTo>
                    <a:cubicBezTo>
                      <a:pt x="2988733" y="200377"/>
                      <a:pt x="3349978" y="129821"/>
                      <a:pt x="3556000" y="84666"/>
                    </a:cubicBezTo>
                    <a:cubicBezTo>
                      <a:pt x="3762022" y="39511"/>
                      <a:pt x="3970867" y="0"/>
                      <a:pt x="3970867" y="0"/>
                    </a:cubicBezTo>
                  </a:path>
                </a:pathLst>
              </a:cu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8" name="Forma libre 7"/>
              <p:cNvSpPr/>
              <p:nvPr/>
            </p:nvSpPr>
            <p:spPr>
              <a:xfrm>
                <a:off x="804333" y="6167478"/>
                <a:ext cx="3539067" cy="555055"/>
              </a:xfrm>
              <a:custGeom>
                <a:avLst/>
                <a:gdLst>
                  <a:gd name="connsiteX0" fmla="*/ 3539067 w 3539067"/>
                  <a:gd name="connsiteY0" fmla="*/ 555055 h 555055"/>
                  <a:gd name="connsiteX1" fmla="*/ 3166534 w 3539067"/>
                  <a:gd name="connsiteY1" fmla="*/ 453455 h 555055"/>
                  <a:gd name="connsiteX2" fmla="*/ 2743200 w 3539067"/>
                  <a:gd name="connsiteY2" fmla="*/ 368789 h 555055"/>
                  <a:gd name="connsiteX3" fmla="*/ 2311400 w 3539067"/>
                  <a:gd name="connsiteY3" fmla="*/ 148655 h 555055"/>
                  <a:gd name="connsiteX4" fmla="*/ 1947334 w 3539067"/>
                  <a:gd name="connsiteY4" fmla="*/ 47055 h 555055"/>
                  <a:gd name="connsiteX5" fmla="*/ 1718734 w 3539067"/>
                  <a:gd name="connsiteY5" fmla="*/ 47055 h 555055"/>
                  <a:gd name="connsiteX6" fmla="*/ 1490134 w 3539067"/>
                  <a:gd name="connsiteY6" fmla="*/ 4722 h 555055"/>
                  <a:gd name="connsiteX7" fmla="*/ 914400 w 3539067"/>
                  <a:gd name="connsiteY7" fmla="*/ 174055 h 555055"/>
                  <a:gd name="connsiteX8" fmla="*/ 482600 w 3539067"/>
                  <a:gd name="connsiteY8" fmla="*/ 275655 h 555055"/>
                  <a:gd name="connsiteX9" fmla="*/ 0 w 3539067"/>
                  <a:gd name="connsiteY9" fmla="*/ 284122 h 55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39067" h="555055">
                    <a:moveTo>
                      <a:pt x="3539067" y="555055"/>
                    </a:moveTo>
                    <a:cubicBezTo>
                      <a:pt x="3419122" y="519777"/>
                      <a:pt x="3299178" y="484499"/>
                      <a:pt x="3166534" y="453455"/>
                    </a:cubicBezTo>
                    <a:cubicBezTo>
                      <a:pt x="3033890" y="422411"/>
                      <a:pt x="2885722" y="419589"/>
                      <a:pt x="2743200" y="368789"/>
                    </a:cubicBezTo>
                    <a:cubicBezTo>
                      <a:pt x="2600678" y="317989"/>
                      <a:pt x="2444044" y="202277"/>
                      <a:pt x="2311400" y="148655"/>
                    </a:cubicBezTo>
                    <a:cubicBezTo>
                      <a:pt x="2178756" y="95033"/>
                      <a:pt x="2046112" y="63988"/>
                      <a:pt x="1947334" y="47055"/>
                    </a:cubicBezTo>
                    <a:cubicBezTo>
                      <a:pt x="1848556" y="30122"/>
                      <a:pt x="1794934" y="54110"/>
                      <a:pt x="1718734" y="47055"/>
                    </a:cubicBezTo>
                    <a:cubicBezTo>
                      <a:pt x="1642534" y="40000"/>
                      <a:pt x="1624190" y="-16445"/>
                      <a:pt x="1490134" y="4722"/>
                    </a:cubicBezTo>
                    <a:cubicBezTo>
                      <a:pt x="1356078" y="25889"/>
                      <a:pt x="1082322" y="128899"/>
                      <a:pt x="914400" y="174055"/>
                    </a:cubicBezTo>
                    <a:cubicBezTo>
                      <a:pt x="746478" y="219210"/>
                      <a:pt x="635000" y="257310"/>
                      <a:pt x="482600" y="275655"/>
                    </a:cubicBezTo>
                    <a:cubicBezTo>
                      <a:pt x="330200" y="294000"/>
                      <a:pt x="0" y="284122"/>
                      <a:pt x="0" y="284122"/>
                    </a:cubicBezTo>
                  </a:path>
                </a:pathLst>
              </a:cu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10" name="Forma libre 9"/>
              <p:cNvSpPr/>
              <p:nvPr/>
            </p:nvSpPr>
            <p:spPr>
              <a:xfrm>
                <a:off x="6172200" y="5647267"/>
                <a:ext cx="2286000" cy="1109133"/>
              </a:xfrm>
              <a:custGeom>
                <a:avLst/>
                <a:gdLst>
                  <a:gd name="connsiteX0" fmla="*/ 0 w 2286000"/>
                  <a:gd name="connsiteY0" fmla="*/ 1109133 h 1109133"/>
                  <a:gd name="connsiteX1" fmla="*/ 982133 w 2286000"/>
                  <a:gd name="connsiteY1" fmla="*/ 635000 h 1109133"/>
                  <a:gd name="connsiteX2" fmla="*/ 1820333 w 2286000"/>
                  <a:gd name="connsiteY2" fmla="*/ 211666 h 1109133"/>
                  <a:gd name="connsiteX3" fmla="*/ 2286000 w 2286000"/>
                  <a:gd name="connsiteY3" fmla="*/ 0 h 1109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6000" h="1109133">
                    <a:moveTo>
                      <a:pt x="0" y="1109133"/>
                    </a:moveTo>
                    <a:lnTo>
                      <a:pt x="982133" y="635000"/>
                    </a:lnTo>
                    <a:cubicBezTo>
                      <a:pt x="1285522" y="485422"/>
                      <a:pt x="1603022" y="317499"/>
                      <a:pt x="1820333" y="211666"/>
                    </a:cubicBezTo>
                    <a:cubicBezTo>
                      <a:pt x="2037644" y="105833"/>
                      <a:pt x="2286000" y="0"/>
                      <a:pt x="2286000" y="0"/>
                    </a:cubicBezTo>
                  </a:path>
                </a:pathLst>
              </a:cu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11" name="Forma libre 10"/>
              <p:cNvSpPr/>
              <p:nvPr/>
            </p:nvSpPr>
            <p:spPr>
              <a:xfrm>
                <a:off x="2150533" y="5731933"/>
                <a:ext cx="855134" cy="457200"/>
              </a:xfrm>
              <a:custGeom>
                <a:avLst/>
                <a:gdLst>
                  <a:gd name="connsiteX0" fmla="*/ 855134 w 855134"/>
                  <a:gd name="connsiteY0" fmla="*/ 0 h 457200"/>
                  <a:gd name="connsiteX1" fmla="*/ 702734 w 855134"/>
                  <a:gd name="connsiteY1" fmla="*/ 194734 h 457200"/>
                  <a:gd name="connsiteX2" fmla="*/ 550334 w 855134"/>
                  <a:gd name="connsiteY2" fmla="*/ 313267 h 457200"/>
                  <a:gd name="connsiteX3" fmla="*/ 313267 w 855134"/>
                  <a:gd name="connsiteY3" fmla="*/ 347134 h 457200"/>
                  <a:gd name="connsiteX4" fmla="*/ 0 w 855134"/>
                  <a:gd name="connsiteY4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5134" h="457200">
                    <a:moveTo>
                      <a:pt x="855134" y="0"/>
                    </a:moveTo>
                    <a:cubicBezTo>
                      <a:pt x="804334" y="71261"/>
                      <a:pt x="753534" y="142523"/>
                      <a:pt x="702734" y="194734"/>
                    </a:cubicBezTo>
                    <a:cubicBezTo>
                      <a:pt x="651934" y="246945"/>
                      <a:pt x="615245" y="287867"/>
                      <a:pt x="550334" y="313267"/>
                    </a:cubicBezTo>
                    <a:cubicBezTo>
                      <a:pt x="485423" y="338667"/>
                      <a:pt x="404989" y="323145"/>
                      <a:pt x="313267" y="347134"/>
                    </a:cubicBezTo>
                    <a:cubicBezTo>
                      <a:pt x="221545" y="371123"/>
                      <a:pt x="0" y="457200"/>
                      <a:pt x="0" y="457200"/>
                    </a:cubicBezTo>
                  </a:path>
                </a:pathLst>
              </a:cu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14" name="Forma libre 13"/>
              <p:cNvSpPr/>
              <p:nvPr/>
            </p:nvSpPr>
            <p:spPr>
              <a:xfrm>
                <a:off x="6248400" y="3826933"/>
                <a:ext cx="2159000" cy="253088"/>
              </a:xfrm>
              <a:custGeom>
                <a:avLst/>
                <a:gdLst>
                  <a:gd name="connsiteX0" fmla="*/ 0 w 2159000"/>
                  <a:gd name="connsiteY0" fmla="*/ 25400 h 253088"/>
                  <a:gd name="connsiteX1" fmla="*/ 381000 w 2159000"/>
                  <a:gd name="connsiteY1" fmla="*/ 110067 h 253088"/>
                  <a:gd name="connsiteX2" fmla="*/ 702733 w 2159000"/>
                  <a:gd name="connsiteY2" fmla="*/ 203200 h 253088"/>
                  <a:gd name="connsiteX3" fmla="*/ 1032933 w 2159000"/>
                  <a:gd name="connsiteY3" fmla="*/ 245534 h 253088"/>
                  <a:gd name="connsiteX4" fmla="*/ 1303867 w 2159000"/>
                  <a:gd name="connsiteY4" fmla="*/ 245534 h 253088"/>
                  <a:gd name="connsiteX5" fmla="*/ 1701800 w 2159000"/>
                  <a:gd name="connsiteY5" fmla="*/ 169334 h 253088"/>
                  <a:gd name="connsiteX6" fmla="*/ 1913467 w 2159000"/>
                  <a:gd name="connsiteY6" fmla="*/ 59267 h 253088"/>
                  <a:gd name="connsiteX7" fmla="*/ 2159000 w 2159000"/>
                  <a:gd name="connsiteY7" fmla="*/ 0 h 253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59000" h="253088">
                    <a:moveTo>
                      <a:pt x="0" y="25400"/>
                    </a:moveTo>
                    <a:cubicBezTo>
                      <a:pt x="131939" y="52917"/>
                      <a:pt x="263878" y="80434"/>
                      <a:pt x="381000" y="110067"/>
                    </a:cubicBezTo>
                    <a:cubicBezTo>
                      <a:pt x="498122" y="139700"/>
                      <a:pt x="594078" y="180622"/>
                      <a:pt x="702733" y="203200"/>
                    </a:cubicBezTo>
                    <a:cubicBezTo>
                      <a:pt x="811388" y="225778"/>
                      <a:pt x="932744" y="238478"/>
                      <a:pt x="1032933" y="245534"/>
                    </a:cubicBezTo>
                    <a:cubicBezTo>
                      <a:pt x="1133122" y="252590"/>
                      <a:pt x="1192389" y="258234"/>
                      <a:pt x="1303867" y="245534"/>
                    </a:cubicBezTo>
                    <a:cubicBezTo>
                      <a:pt x="1415345" y="232834"/>
                      <a:pt x="1600200" y="200379"/>
                      <a:pt x="1701800" y="169334"/>
                    </a:cubicBezTo>
                    <a:cubicBezTo>
                      <a:pt x="1803400" y="138290"/>
                      <a:pt x="1837267" y="87489"/>
                      <a:pt x="1913467" y="59267"/>
                    </a:cubicBezTo>
                    <a:cubicBezTo>
                      <a:pt x="1989667" y="31045"/>
                      <a:pt x="2159000" y="0"/>
                      <a:pt x="2159000" y="0"/>
                    </a:cubicBezTo>
                  </a:path>
                </a:pathLst>
              </a:cu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233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creen Shot 2021-11-12 at 19.51.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462" y="3321145"/>
            <a:ext cx="4977770" cy="3403960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215900" y="245763"/>
            <a:ext cx="2908300" cy="6326942"/>
            <a:chOff x="215900" y="245763"/>
            <a:chExt cx="3600000" cy="7831720"/>
          </a:xfrm>
        </p:grpSpPr>
        <p:pic>
          <p:nvPicPr>
            <p:cNvPr id="5" name="Imagen 4" descr="Screen Shot 2021-11-12 at 19.54.3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245763"/>
              <a:ext cx="3600000" cy="5206542"/>
            </a:xfrm>
            <a:prstGeom prst="rect">
              <a:avLst/>
            </a:prstGeom>
          </p:spPr>
        </p:pic>
        <p:pic>
          <p:nvPicPr>
            <p:cNvPr id="6" name="Imagen 5" descr="Screen Shot 2021-11-12 at 19.54.4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5452305"/>
              <a:ext cx="3600000" cy="2625178"/>
            </a:xfrm>
            <a:prstGeom prst="rect">
              <a:avLst/>
            </a:prstGeom>
          </p:spPr>
        </p:pic>
      </p:grp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7900" y="245763"/>
            <a:ext cx="2514600" cy="285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5846225" y="0"/>
            <a:ext cx="337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rgbClr val="0000FF"/>
                </a:solidFill>
              </a:rPr>
              <a:t>Hayward, JMG 1992: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014446-2A8B-A79C-6367-5AC4FD6F0F84}"/>
              </a:ext>
            </a:extLst>
          </p:cNvPr>
          <p:cNvSpPr txBox="1"/>
          <p:nvPr/>
        </p:nvSpPr>
        <p:spPr>
          <a:xfrm>
            <a:off x="5826369" y="2639841"/>
            <a:ext cx="2788463" cy="666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i="1" dirty="0">
              <a:solidFill>
                <a:srgbClr val="0000FF"/>
              </a:solidFill>
            </a:endParaRPr>
          </a:p>
          <a:p>
            <a:r>
              <a:rPr lang="es-ES" i="1" dirty="0">
                <a:solidFill>
                  <a:srgbClr val="0000FF"/>
                </a:solidFill>
              </a:rPr>
              <a:t> (24 </a:t>
            </a:r>
            <a:r>
              <a:rPr lang="es-ES" i="1" dirty="0" err="1">
                <a:solidFill>
                  <a:srgbClr val="0000FF"/>
                </a:solidFill>
              </a:rPr>
              <a:t>samples</a:t>
            </a:r>
            <a:r>
              <a:rPr lang="es-ES" i="1" dirty="0">
                <a:solidFill>
                  <a:srgbClr val="0000FF"/>
                </a:solidFill>
              </a:rPr>
              <a:t>, 2611 data)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E2C9F04B-95CD-18BD-C9ED-57C0605EF2A1}"/>
              </a:ext>
            </a:extLst>
          </p:cNvPr>
          <p:cNvGrpSpPr/>
          <p:nvPr/>
        </p:nvGrpSpPr>
        <p:grpSpPr>
          <a:xfrm>
            <a:off x="959973" y="411480"/>
            <a:ext cx="1678724" cy="1776549"/>
            <a:chOff x="959973" y="411480"/>
            <a:chExt cx="1678724" cy="1776549"/>
          </a:xfrm>
        </p:grpSpPr>
        <p:sp>
          <p:nvSpPr>
            <p:cNvPr id="10" name="Freeform 9">
              <a:extLst>
                <a:ext uri="{FF2B5EF4-FFF2-40B4-BE49-F238E27FC236}">
                  <a16:creationId xmlns="" xmlns:a16="http://schemas.microsoft.com/office/drawing/2014/main" id="{94816590-2EFD-B9D0-2CBB-69621CF0BF37}"/>
                </a:ext>
              </a:extLst>
            </p:cNvPr>
            <p:cNvSpPr/>
            <p:nvPr/>
          </p:nvSpPr>
          <p:spPr>
            <a:xfrm>
              <a:off x="966651" y="1025434"/>
              <a:ext cx="803366" cy="203451"/>
            </a:xfrm>
            <a:custGeom>
              <a:avLst/>
              <a:gdLst>
                <a:gd name="connsiteX0" fmla="*/ 803366 w 803366"/>
                <a:gd name="connsiteY0" fmla="*/ 0 h 203451"/>
                <a:gd name="connsiteX1" fmla="*/ 542109 w 803366"/>
                <a:gd name="connsiteY1" fmla="*/ 124097 h 203451"/>
                <a:gd name="connsiteX2" fmla="*/ 346166 w 803366"/>
                <a:gd name="connsiteY2" fmla="*/ 176349 h 203451"/>
                <a:gd name="connsiteX3" fmla="*/ 182880 w 803366"/>
                <a:gd name="connsiteY3" fmla="*/ 202475 h 203451"/>
                <a:gd name="connsiteX4" fmla="*/ 71846 w 803366"/>
                <a:gd name="connsiteY4" fmla="*/ 143692 h 203451"/>
                <a:gd name="connsiteX5" fmla="*/ 0 w 803366"/>
                <a:gd name="connsiteY5" fmla="*/ 78377 h 203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3366" h="203451">
                  <a:moveTo>
                    <a:pt x="803366" y="0"/>
                  </a:moveTo>
                  <a:cubicBezTo>
                    <a:pt x="710837" y="47353"/>
                    <a:pt x="618309" y="94706"/>
                    <a:pt x="542109" y="124097"/>
                  </a:cubicBezTo>
                  <a:cubicBezTo>
                    <a:pt x="465909" y="153488"/>
                    <a:pt x="406037" y="163286"/>
                    <a:pt x="346166" y="176349"/>
                  </a:cubicBezTo>
                  <a:cubicBezTo>
                    <a:pt x="286295" y="189412"/>
                    <a:pt x="228600" y="207918"/>
                    <a:pt x="182880" y="202475"/>
                  </a:cubicBezTo>
                  <a:cubicBezTo>
                    <a:pt x="137160" y="197032"/>
                    <a:pt x="102326" y="164375"/>
                    <a:pt x="71846" y="143692"/>
                  </a:cubicBezTo>
                  <a:cubicBezTo>
                    <a:pt x="41366" y="123009"/>
                    <a:pt x="20683" y="100693"/>
                    <a:pt x="0" y="78377"/>
                  </a:cubicBezTo>
                </a:path>
              </a:pathLst>
            </a:custGeom>
            <a:noFill/>
            <a:ln w="44450">
              <a:solidFill>
                <a:srgbClr val="FF0000">
                  <a:alpha val="41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Freeform 10">
              <a:extLst>
                <a:ext uri="{FF2B5EF4-FFF2-40B4-BE49-F238E27FC236}">
                  <a16:creationId xmlns="" xmlns:a16="http://schemas.microsoft.com/office/drawing/2014/main" id="{06B46B69-459F-6763-B10B-064987C6A583}"/>
                </a:ext>
              </a:extLst>
            </p:cNvPr>
            <p:cNvSpPr/>
            <p:nvPr/>
          </p:nvSpPr>
          <p:spPr>
            <a:xfrm>
              <a:off x="1312817" y="1913709"/>
              <a:ext cx="1110343" cy="111034"/>
            </a:xfrm>
            <a:custGeom>
              <a:avLst/>
              <a:gdLst>
                <a:gd name="connsiteX0" fmla="*/ 1110343 w 1110343"/>
                <a:gd name="connsiteY0" fmla="*/ 111034 h 111034"/>
                <a:gd name="connsiteX1" fmla="*/ 953589 w 1110343"/>
                <a:gd name="connsiteY1" fmla="*/ 26125 h 111034"/>
                <a:gd name="connsiteX2" fmla="*/ 770709 w 1110343"/>
                <a:gd name="connsiteY2" fmla="*/ 26125 h 111034"/>
                <a:gd name="connsiteX3" fmla="*/ 731520 w 1110343"/>
                <a:gd name="connsiteY3" fmla="*/ 6531 h 111034"/>
                <a:gd name="connsiteX4" fmla="*/ 483326 w 1110343"/>
                <a:gd name="connsiteY4" fmla="*/ 32657 h 111034"/>
                <a:gd name="connsiteX5" fmla="*/ 398417 w 1110343"/>
                <a:gd name="connsiteY5" fmla="*/ 32657 h 111034"/>
                <a:gd name="connsiteX6" fmla="*/ 287383 w 1110343"/>
                <a:gd name="connsiteY6" fmla="*/ 6531 h 111034"/>
                <a:gd name="connsiteX7" fmla="*/ 169817 w 1110343"/>
                <a:gd name="connsiteY7" fmla="*/ 6531 h 111034"/>
                <a:gd name="connsiteX8" fmla="*/ 0 w 1110343"/>
                <a:gd name="connsiteY8" fmla="*/ 0 h 11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0343" h="111034">
                  <a:moveTo>
                    <a:pt x="1110343" y="111034"/>
                  </a:moveTo>
                  <a:cubicBezTo>
                    <a:pt x="1060269" y="75655"/>
                    <a:pt x="1010195" y="40276"/>
                    <a:pt x="953589" y="26125"/>
                  </a:cubicBezTo>
                  <a:cubicBezTo>
                    <a:pt x="896983" y="11974"/>
                    <a:pt x="807720" y="29391"/>
                    <a:pt x="770709" y="26125"/>
                  </a:cubicBezTo>
                  <a:cubicBezTo>
                    <a:pt x="733698" y="22859"/>
                    <a:pt x="779417" y="5442"/>
                    <a:pt x="731520" y="6531"/>
                  </a:cubicBezTo>
                  <a:cubicBezTo>
                    <a:pt x="683623" y="7620"/>
                    <a:pt x="538843" y="28303"/>
                    <a:pt x="483326" y="32657"/>
                  </a:cubicBezTo>
                  <a:cubicBezTo>
                    <a:pt x="427809" y="37011"/>
                    <a:pt x="431074" y="37011"/>
                    <a:pt x="398417" y="32657"/>
                  </a:cubicBezTo>
                  <a:cubicBezTo>
                    <a:pt x="365760" y="28303"/>
                    <a:pt x="325483" y="10885"/>
                    <a:pt x="287383" y="6531"/>
                  </a:cubicBezTo>
                  <a:cubicBezTo>
                    <a:pt x="249283" y="2177"/>
                    <a:pt x="217714" y="7619"/>
                    <a:pt x="169817" y="6531"/>
                  </a:cubicBezTo>
                  <a:cubicBezTo>
                    <a:pt x="121920" y="5443"/>
                    <a:pt x="60960" y="2721"/>
                    <a:pt x="0" y="0"/>
                  </a:cubicBezTo>
                </a:path>
              </a:pathLst>
            </a:custGeom>
            <a:noFill/>
            <a:ln w="44450">
              <a:solidFill>
                <a:srgbClr val="FF0000">
                  <a:alpha val="41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Freeform 11">
              <a:extLst>
                <a:ext uri="{FF2B5EF4-FFF2-40B4-BE49-F238E27FC236}">
                  <a16:creationId xmlns="" xmlns:a16="http://schemas.microsoft.com/office/drawing/2014/main" id="{1E966AE7-6AF9-1000-23A3-4011D377D2CE}"/>
                </a:ext>
              </a:extLst>
            </p:cNvPr>
            <p:cNvSpPr/>
            <p:nvPr/>
          </p:nvSpPr>
          <p:spPr>
            <a:xfrm>
              <a:off x="959973" y="927463"/>
              <a:ext cx="176496" cy="692331"/>
            </a:xfrm>
            <a:custGeom>
              <a:avLst/>
              <a:gdLst>
                <a:gd name="connsiteX0" fmla="*/ 39336 w 176496"/>
                <a:gd name="connsiteY0" fmla="*/ 0 h 692331"/>
                <a:gd name="connsiteX1" fmla="*/ 147 w 176496"/>
                <a:gd name="connsiteY1" fmla="*/ 274320 h 692331"/>
                <a:gd name="connsiteX2" fmla="*/ 32804 w 176496"/>
                <a:gd name="connsiteY2" fmla="*/ 457200 h 692331"/>
                <a:gd name="connsiteX3" fmla="*/ 176496 w 176496"/>
                <a:gd name="connsiteY3" fmla="*/ 692331 h 69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496" h="692331">
                  <a:moveTo>
                    <a:pt x="39336" y="0"/>
                  </a:moveTo>
                  <a:cubicBezTo>
                    <a:pt x="20286" y="99060"/>
                    <a:pt x="1236" y="198120"/>
                    <a:pt x="147" y="274320"/>
                  </a:cubicBezTo>
                  <a:cubicBezTo>
                    <a:pt x="-942" y="350520"/>
                    <a:pt x="3412" y="387531"/>
                    <a:pt x="32804" y="457200"/>
                  </a:cubicBezTo>
                  <a:cubicBezTo>
                    <a:pt x="62196" y="526869"/>
                    <a:pt x="119346" y="609600"/>
                    <a:pt x="176496" y="692331"/>
                  </a:cubicBezTo>
                </a:path>
              </a:pathLst>
            </a:custGeom>
            <a:noFill/>
            <a:ln w="44450">
              <a:solidFill>
                <a:srgbClr val="FF0000">
                  <a:alpha val="41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3" name="Freeform 12">
              <a:extLst>
                <a:ext uri="{FF2B5EF4-FFF2-40B4-BE49-F238E27FC236}">
                  <a16:creationId xmlns="" xmlns:a16="http://schemas.microsoft.com/office/drawing/2014/main" id="{B521A550-016F-A502-A5B5-77873130F985}"/>
                </a:ext>
              </a:extLst>
            </p:cNvPr>
            <p:cNvSpPr/>
            <p:nvPr/>
          </p:nvSpPr>
          <p:spPr>
            <a:xfrm>
              <a:off x="1012371" y="1711234"/>
              <a:ext cx="424543" cy="476795"/>
            </a:xfrm>
            <a:custGeom>
              <a:avLst/>
              <a:gdLst>
                <a:gd name="connsiteX0" fmla="*/ 0 w 424543"/>
                <a:gd name="connsiteY0" fmla="*/ 0 h 476795"/>
                <a:gd name="connsiteX1" fmla="*/ 156755 w 424543"/>
                <a:gd name="connsiteY1" fmla="*/ 228600 h 476795"/>
                <a:gd name="connsiteX2" fmla="*/ 339635 w 424543"/>
                <a:gd name="connsiteY2" fmla="*/ 391886 h 476795"/>
                <a:gd name="connsiteX3" fmla="*/ 424543 w 424543"/>
                <a:gd name="connsiteY3" fmla="*/ 476795 h 476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4543" h="476795">
                  <a:moveTo>
                    <a:pt x="0" y="0"/>
                  </a:moveTo>
                  <a:cubicBezTo>
                    <a:pt x="50074" y="81643"/>
                    <a:pt x="100149" y="163286"/>
                    <a:pt x="156755" y="228600"/>
                  </a:cubicBezTo>
                  <a:cubicBezTo>
                    <a:pt x="213361" y="293914"/>
                    <a:pt x="295004" y="350520"/>
                    <a:pt x="339635" y="391886"/>
                  </a:cubicBezTo>
                  <a:cubicBezTo>
                    <a:pt x="384266" y="433252"/>
                    <a:pt x="404404" y="455023"/>
                    <a:pt x="424543" y="476795"/>
                  </a:cubicBezTo>
                </a:path>
              </a:pathLst>
            </a:custGeom>
            <a:noFill/>
            <a:ln w="44450">
              <a:solidFill>
                <a:srgbClr val="FF0000">
                  <a:alpha val="41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4" name="Freeform 13">
              <a:extLst>
                <a:ext uri="{FF2B5EF4-FFF2-40B4-BE49-F238E27FC236}">
                  <a16:creationId xmlns="" xmlns:a16="http://schemas.microsoft.com/office/drawing/2014/main" id="{527658CA-7DD3-E6A7-E6B2-1ADFFD18AB0D}"/>
                </a:ext>
              </a:extLst>
            </p:cNvPr>
            <p:cNvSpPr/>
            <p:nvPr/>
          </p:nvSpPr>
          <p:spPr>
            <a:xfrm>
              <a:off x="2429612" y="1280160"/>
              <a:ext cx="101762" cy="901337"/>
            </a:xfrm>
            <a:custGeom>
              <a:avLst/>
              <a:gdLst>
                <a:gd name="connsiteX0" fmla="*/ 84988 w 101762"/>
                <a:gd name="connsiteY0" fmla="*/ 0 h 901337"/>
                <a:gd name="connsiteX1" fmla="*/ 98051 w 101762"/>
                <a:gd name="connsiteY1" fmla="*/ 169817 h 901337"/>
                <a:gd name="connsiteX2" fmla="*/ 26205 w 101762"/>
                <a:gd name="connsiteY2" fmla="*/ 496389 h 901337"/>
                <a:gd name="connsiteX3" fmla="*/ 79 w 101762"/>
                <a:gd name="connsiteY3" fmla="*/ 757646 h 901337"/>
                <a:gd name="connsiteX4" fmla="*/ 19674 w 101762"/>
                <a:gd name="connsiteY4" fmla="*/ 901337 h 90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762" h="901337">
                  <a:moveTo>
                    <a:pt x="84988" y="0"/>
                  </a:moveTo>
                  <a:cubicBezTo>
                    <a:pt x="96418" y="43542"/>
                    <a:pt x="107848" y="87085"/>
                    <a:pt x="98051" y="169817"/>
                  </a:cubicBezTo>
                  <a:cubicBezTo>
                    <a:pt x="88254" y="252549"/>
                    <a:pt x="42534" y="398418"/>
                    <a:pt x="26205" y="496389"/>
                  </a:cubicBezTo>
                  <a:cubicBezTo>
                    <a:pt x="9876" y="594361"/>
                    <a:pt x="1167" y="690155"/>
                    <a:pt x="79" y="757646"/>
                  </a:cubicBezTo>
                  <a:cubicBezTo>
                    <a:pt x="-1010" y="825137"/>
                    <a:pt x="9332" y="863237"/>
                    <a:pt x="19674" y="901337"/>
                  </a:cubicBezTo>
                </a:path>
              </a:pathLst>
            </a:custGeom>
            <a:noFill/>
            <a:ln w="44450">
              <a:solidFill>
                <a:srgbClr val="FF0000">
                  <a:alpha val="41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5" name="Freeform 14">
              <a:extLst>
                <a:ext uri="{FF2B5EF4-FFF2-40B4-BE49-F238E27FC236}">
                  <a16:creationId xmlns="" xmlns:a16="http://schemas.microsoft.com/office/drawing/2014/main" id="{3D896D39-C126-E136-9D85-32EC2FEA2E10}"/>
                </a:ext>
              </a:extLst>
            </p:cNvPr>
            <p:cNvSpPr/>
            <p:nvPr/>
          </p:nvSpPr>
          <p:spPr>
            <a:xfrm>
              <a:off x="2063931" y="411480"/>
              <a:ext cx="515983" cy="640080"/>
            </a:xfrm>
            <a:custGeom>
              <a:avLst/>
              <a:gdLst>
                <a:gd name="connsiteX0" fmla="*/ 0 w 515983"/>
                <a:gd name="connsiteY0" fmla="*/ 0 h 640080"/>
                <a:gd name="connsiteX1" fmla="*/ 130629 w 515983"/>
                <a:gd name="connsiteY1" fmla="*/ 189411 h 640080"/>
                <a:gd name="connsiteX2" fmla="*/ 352698 w 515983"/>
                <a:gd name="connsiteY2" fmla="*/ 385354 h 640080"/>
                <a:gd name="connsiteX3" fmla="*/ 437606 w 515983"/>
                <a:gd name="connsiteY3" fmla="*/ 476794 h 640080"/>
                <a:gd name="connsiteX4" fmla="*/ 515983 w 515983"/>
                <a:gd name="connsiteY4" fmla="*/ 640080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5983" h="640080">
                  <a:moveTo>
                    <a:pt x="0" y="0"/>
                  </a:moveTo>
                  <a:cubicBezTo>
                    <a:pt x="35923" y="62592"/>
                    <a:pt x="71846" y="125185"/>
                    <a:pt x="130629" y="189411"/>
                  </a:cubicBezTo>
                  <a:cubicBezTo>
                    <a:pt x="189412" y="253637"/>
                    <a:pt x="301535" y="337457"/>
                    <a:pt x="352698" y="385354"/>
                  </a:cubicBezTo>
                  <a:cubicBezTo>
                    <a:pt x="403861" y="433251"/>
                    <a:pt x="410392" y="434340"/>
                    <a:pt x="437606" y="476794"/>
                  </a:cubicBezTo>
                  <a:cubicBezTo>
                    <a:pt x="464820" y="519248"/>
                    <a:pt x="490401" y="579664"/>
                    <a:pt x="515983" y="640080"/>
                  </a:cubicBezTo>
                </a:path>
              </a:pathLst>
            </a:custGeom>
            <a:noFill/>
            <a:ln w="44450">
              <a:solidFill>
                <a:srgbClr val="FF0000">
                  <a:alpha val="41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Freeform 15">
              <a:extLst>
                <a:ext uri="{FF2B5EF4-FFF2-40B4-BE49-F238E27FC236}">
                  <a16:creationId xmlns="" xmlns:a16="http://schemas.microsoft.com/office/drawing/2014/main" id="{EBF3DF4A-3EC1-43A9-260B-00D2A4FAB51F}"/>
                </a:ext>
              </a:extLst>
            </p:cNvPr>
            <p:cNvSpPr/>
            <p:nvPr/>
          </p:nvSpPr>
          <p:spPr>
            <a:xfrm>
              <a:off x="2462349" y="907869"/>
              <a:ext cx="176348" cy="359228"/>
            </a:xfrm>
            <a:custGeom>
              <a:avLst/>
              <a:gdLst>
                <a:gd name="connsiteX0" fmla="*/ 176348 w 176348"/>
                <a:gd name="connsiteY0" fmla="*/ 359228 h 359228"/>
                <a:gd name="connsiteX1" fmla="*/ 124097 w 176348"/>
                <a:gd name="connsiteY1" fmla="*/ 202474 h 359228"/>
                <a:gd name="connsiteX2" fmla="*/ 0 w 176348"/>
                <a:gd name="connsiteY2" fmla="*/ 0 h 35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348" h="359228">
                  <a:moveTo>
                    <a:pt x="176348" y="359228"/>
                  </a:moveTo>
                  <a:cubicBezTo>
                    <a:pt x="164918" y="310786"/>
                    <a:pt x="153488" y="262345"/>
                    <a:pt x="124097" y="202474"/>
                  </a:cubicBezTo>
                  <a:cubicBezTo>
                    <a:pt x="94706" y="142603"/>
                    <a:pt x="47353" y="71301"/>
                    <a:pt x="0" y="0"/>
                  </a:cubicBezTo>
                </a:path>
              </a:pathLst>
            </a:custGeom>
            <a:noFill/>
            <a:ln w="44450">
              <a:solidFill>
                <a:srgbClr val="FF0000">
                  <a:alpha val="41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18" name="Freeform 17">
            <a:extLst>
              <a:ext uri="{FF2B5EF4-FFF2-40B4-BE49-F238E27FC236}">
                <a16:creationId xmlns="" xmlns:a16="http://schemas.microsoft.com/office/drawing/2014/main" id="{7AF96507-5F7D-91CD-9ABB-E65BE0AC3849}"/>
              </a:ext>
            </a:extLst>
          </p:cNvPr>
          <p:cNvSpPr/>
          <p:nvPr/>
        </p:nvSpPr>
        <p:spPr>
          <a:xfrm>
            <a:off x="1103811" y="2906461"/>
            <a:ext cx="1071155" cy="207579"/>
          </a:xfrm>
          <a:custGeom>
            <a:avLst/>
            <a:gdLst>
              <a:gd name="connsiteX0" fmla="*/ 0 w 1071155"/>
              <a:gd name="connsiteY0" fmla="*/ 195968 h 207579"/>
              <a:gd name="connsiteX1" fmla="*/ 143692 w 1071155"/>
              <a:gd name="connsiteY1" fmla="*/ 202499 h 207579"/>
              <a:gd name="connsiteX2" fmla="*/ 254726 w 1071155"/>
              <a:gd name="connsiteY2" fmla="*/ 130653 h 207579"/>
              <a:gd name="connsiteX3" fmla="*/ 372292 w 1071155"/>
              <a:gd name="connsiteY3" fmla="*/ 39213 h 207579"/>
              <a:gd name="connsiteX4" fmla="*/ 483326 w 1071155"/>
              <a:gd name="connsiteY4" fmla="*/ 25 h 207579"/>
              <a:gd name="connsiteX5" fmla="*/ 731520 w 1071155"/>
              <a:gd name="connsiteY5" fmla="*/ 32682 h 207579"/>
              <a:gd name="connsiteX6" fmla="*/ 992778 w 1071155"/>
              <a:gd name="connsiteY6" fmla="*/ 65339 h 207579"/>
              <a:gd name="connsiteX7" fmla="*/ 1071155 w 1071155"/>
              <a:gd name="connsiteY7" fmla="*/ 71870 h 207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1155" h="207579">
                <a:moveTo>
                  <a:pt x="0" y="195968"/>
                </a:moveTo>
                <a:cubicBezTo>
                  <a:pt x="50619" y="204676"/>
                  <a:pt x="101238" y="213385"/>
                  <a:pt x="143692" y="202499"/>
                </a:cubicBezTo>
                <a:cubicBezTo>
                  <a:pt x="186146" y="191613"/>
                  <a:pt x="216626" y="157867"/>
                  <a:pt x="254726" y="130653"/>
                </a:cubicBezTo>
                <a:cubicBezTo>
                  <a:pt x="292826" y="103439"/>
                  <a:pt x="334192" y="60984"/>
                  <a:pt x="372292" y="39213"/>
                </a:cubicBezTo>
                <a:cubicBezTo>
                  <a:pt x="410392" y="17442"/>
                  <a:pt x="423455" y="1113"/>
                  <a:pt x="483326" y="25"/>
                </a:cubicBezTo>
                <a:cubicBezTo>
                  <a:pt x="543197" y="-1063"/>
                  <a:pt x="731520" y="32682"/>
                  <a:pt x="731520" y="32682"/>
                </a:cubicBezTo>
                <a:lnTo>
                  <a:pt x="992778" y="65339"/>
                </a:lnTo>
                <a:cubicBezTo>
                  <a:pt x="1049384" y="71870"/>
                  <a:pt x="1060269" y="71870"/>
                  <a:pt x="1071155" y="71870"/>
                </a:cubicBezTo>
              </a:path>
            </a:pathLst>
          </a:custGeom>
          <a:noFill/>
          <a:ln w="44450">
            <a:solidFill>
              <a:srgbClr val="FF0000">
                <a:alpha val="41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Freeform 18">
            <a:extLst>
              <a:ext uri="{FF2B5EF4-FFF2-40B4-BE49-F238E27FC236}">
                <a16:creationId xmlns="" xmlns:a16="http://schemas.microsoft.com/office/drawing/2014/main" id="{260E351C-E9CB-4C83-6758-B618BC2FAE3D}"/>
              </a:ext>
            </a:extLst>
          </p:cNvPr>
          <p:cNvSpPr/>
          <p:nvPr/>
        </p:nvSpPr>
        <p:spPr>
          <a:xfrm>
            <a:off x="1423851" y="2984863"/>
            <a:ext cx="241933" cy="907868"/>
          </a:xfrm>
          <a:custGeom>
            <a:avLst/>
            <a:gdLst>
              <a:gd name="connsiteX0" fmla="*/ 0 w 241933"/>
              <a:gd name="connsiteY0" fmla="*/ 0 h 907868"/>
              <a:gd name="connsiteX1" fmla="*/ 32658 w 241933"/>
              <a:gd name="connsiteY1" fmla="*/ 215537 h 907868"/>
              <a:gd name="connsiteX2" fmla="*/ 150223 w 241933"/>
              <a:gd name="connsiteY2" fmla="*/ 535577 h 907868"/>
              <a:gd name="connsiteX3" fmla="*/ 235132 w 241933"/>
              <a:gd name="connsiteY3" fmla="*/ 718457 h 907868"/>
              <a:gd name="connsiteX4" fmla="*/ 235132 w 241933"/>
              <a:gd name="connsiteY4" fmla="*/ 822960 h 907868"/>
              <a:gd name="connsiteX5" fmla="*/ 222069 w 241933"/>
              <a:gd name="connsiteY5" fmla="*/ 907868 h 90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933" h="907868">
                <a:moveTo>
                  <a:pt x="0" y="0"/>
                </a:moveTo>
                <a:cubicBezTo>
                  <a:pt x="3810" y="63137"/>
                  <a:pt x="7621" y="126274"/>
                  <a:pt x="32658" y="215537"/>
                </a:cubicBezTo>
                <a:cubicBezTo>
                  <a:pt x="57695" y="304800"/>
                  <a:pt x="116477" y="451757"/>
                  <a:pt x="150223" y="535577"/>
                </a:cubicBezTo>
                <a:cubicBezTo>
                  <a:pt x="183969" y="619397"/>
                  <a:pt x="220981" y="670560"/>
                  <a:pt x="235132" y="718457"/>
                </a:cubicBezTo>
                <a:cubicBezTo>
                  <a:pt x="249283" y="766354"/>
                  <a:pt x="237309" y="791392"/>
                  <a:pt x="235132" y="822960"/>
                </a:cubicBezTo>
                <a:cubicBezTo>
                  <a:pt x="232955" y="854528"/>
                  <a:pt x="227512" y="881198"/>
                  <a:pt x="222069" y="907868"/>
                </a:cubicBezTo>
              </a:path>
            </a:pathLst>
          </a:custGeom>
          <a:noFill/>
          <a:ln w="44450">
            <a:solidFill>
              <a:srgbClr val="FF0000">
                <a:alpha val="41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Freeform 19">
            <a:extLst>
              <a:ext uri="{FF2B5EF4-FFF2-40B4-BE49-F238E27FC236}">
                <a16:creationId xmlns="" xmlns:a16="http://schemas.microsoft.com/office/drawing/2014/main" id="{58552DAA-13AE-DD3B-8012-2F6757B13FB3}"/>
              </a:ext>
            </a:extLst>
          </p:cNvPr>
          <p:cNvSpPr/>
          <p:nvPr/>
        </p:nvSpPr>
        <p:spPr>
          <a:xfrm>
            <a:off x="1926771" y="3964577"/>
            <a:ext cx="515983" cy="13063"/>
          </a:xfrm>
          <a:custGeom>
            <a:avLst/>
            <a:gdLst>
              <a:gd name="connsiteX0" fmla="*/ 515983 w 515983"/>
              <a:gd name="connsiteY0" fmla="*/ 0 h 13063"/>
              <a:gd name="connsiteX1" fmla="*/ 241663 w 515983"/>
              <a:gd name="connsiteY1" fmla="*/ 13063 h 13063"/>
              <a:gd name="connsiteX2" fmla="*/ 0 w 515983"/>
              <a:gd name="connsiteY2" fmla="*/ 0 h 1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5983" h="13063">
                <a:moveTo>
                  <a:pt x="515983" y="0"/>
                </a:moveTo>
                <a:cubicBezTo>
                  <a:pt x="421821" y="6531"/>
                  <a:pt x="327660" y="13063"/>
                  <a:pt x="241663" y="13063"/>
                </a:cubicBezTo>
                <a:cubicBezTo>
                  <a:pt x="155666" y="13063"/>
                  <a:pt x="77833" y="6531"/>
                  <a:pt x="0" y="0"/>
                </a:cubicBezTo>
              </a:path>
            </a:pathLst>
          </a:custGeom>
          <a:noFill/>
          <a:ln w="44450">
            <a:solidFill>
              <a:srgbClr val="FF0000">
                <a:alpha val="41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Freeform 20">
            <a:extLst>
              <a:ext uri="{FF2B5EF4-FFF2-40B4-BE49-F238E27FC236}">
                <a16:creationId xmlns="" xmlns:a16="http://schemas.microsoft.com/office/drawing/2014/main" id="{8A83580F-DE30-9CD8-7BFA-9CBA52264B3D}"/>
              </a:ext>
            </a:extLst>
          </p:cNvPr>
          <p:cNvSpPr/>
          <p:nvPr/>
        </p:nvSpPr>
        <p:spPr>
          <a:xfrm>
            <a:off x="1397726" y="3879669"/>
            <a:ext cx="235131" cy="32657"/>
          </a:xfrm>
          <a:custGeom>
            <a:avLst/>
            <a:gdLst>
              <a:gd name="connsiteX0" fmla="*/ 0 w 235131"/>
              <a:gd name="connsiteY0" fmla="*/ 0 h 32657"/>
              <a:gd name="connsiteX1" fmla="*/ 235131 w 235131"/>
              <a:gd name="connsiteY1" fmla="*/ 32657 h 3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5131" h="32657">
                <a:moveTo>
                  <a:pt x="0" y="0"/>
                </a:moveTo>
                <a:lnTo>
                  <a:pt x="235131" y="32657"/>
                </a:lnTo>
              </a:path>
            </a:pathLst>
          </a:custGeom>
          <a:noFill/>
          <a:ln w="44450">
            <a:solidFill>
              <a:srgbClr val="FF0000">
                <a:alpha val="41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63E9507D-64FF-11A6-B4CA-B6493E4FC1A6}"/>
              </a:ext>
            </a:extLst>
          </p:cNvPr>
          <p:cNvGrpSpPr/>
          <p:nvPr/>
        </p:nvGrpSpPr>
        <p:grpSpPr>
          <a:xfrm>
            <a:off x="849019" y="4826726"/>
            <a:ext cx="1851654" cy="1162594"/>
            <a:chOff x="839295" y="4826726"/>
            <a:chExt cx="1851654" cy="1162594"/>
          </a:xfrm>
        </p:grpSpPr>
        <p:sp>
          <p:nvSpPr>
            <p:cNvPr id="24" name="Freeform 23">
              <a:extLst>
                <a:ext uri="{FF2B5EF4-FFF2-40B4-BE49-F238E27FC236}">
                  <a16:creationId xmlns="" xmlns:a16="http://schemas.microsoft.com/office/drawing/2014/main" id="{A531430F-BE3A-2B58-7FFB-3DE965966E94}"/>
                </a:ext>
              </a:extLst>
            </p:cNvPr>
            <p:cNvSpPr/>
            <p:nvPr/>
          </p:nvSpPr>
          <p:spPr>
            <a:xfrm>
              <a:off x="839295" y="5368834"/>
              <a:ext cx="633549" cy="26126"/>
            </a:xfrm>
            <a:custGeom>
              <a:avLst/>
              <a:gdLst>
                <a:gd name="connsiteX0" fmla="*/ 633549 w 633549"/>
                <a:gd name="connsiteY0" fmla="*/ 6532 h 26126"/>
                <a:gd name="connsiteX1" fmla="*/ 411480 w 633549"/>
                <a:gd name="connsiteY1" fmla="*/ 0 h 26126"/>
                <a:gd name="connsiteX2" fmla="*/ 195943 w 633549"/>
                <a:gd name="connsiteY2" fmla="*/ 6532 h 26126"/>
                <a:gd name="connsiteX3" fmla="*/ 0 w 633549"/>
                <a:gd name="connsiteY3" fmla="*/ 26126 h 2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3549" h="26126">
                  <a:moveTo>
                    <a:pt x="633549" y="6532"/>
                  </a:moveTo>
                  <a:cubicBezTo>
                    <a:pt x="558981" y="3266"/>
                    <a:pt x="484414" y="0"/>
                    <a:pt x="411480" y="0"/>
                  </a:cubicBezTo>
                  <a:cubicBezTo>
                    <a:pt x="338546" y="0"/>
                    <a:pt x="264523" y="2178"/>
                    <a:pt x="195943" y="6532"/>
                  </a:cubicBezTo>
                  <a:cubicBezTo>
                    <a:pt x="127363" y="10886"/>
                    <a:pt x="63681" y="18506"/>
                    <a:pt x="0" y="26126"/>
                  </a:cubicBezTo>
                </a:path>
              </a:pathLst>
            </a:custGeom>
            <a:noFill/>
            <a:ln w="44450">
              <a:solidFill>
                <a:srgbClr val="FF0000">
                  <a:alpha val="41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5" name="Freeform 24">
              <a:extLst>
                <a:ext uri="{FF2B5EF4-FFF2-40B4-BE49-F238E27FC236}">
                  <a16:creationId xmlns="" xmlns:a16="http://schemas.microsoft.com/office/drawing/2014/main" id="{699C24EA-3E75-4EDA-19BE-569EDC37BF8A}"/>
                </a:ext>
              </a:extLst>
            </p:cNvPr>
            <p:cNvSpPr/>
            <p:nvPr/>
          </p:nvSpPr>
          <p:spPr>
            <a:xfrm>
              <a:off x="1080958" y="5630091"/>
              <a:ext cx="437606" cy="359229"/>
            </a:xfrm>
            <a:custGeom>
              <a:avLst/>
              <a:gdLst>
                <a:gd name="connsiteX0" fmla="*/ 437606 w 437606"/>
                <a:gd name="connsiteY0" fmla="*/ 0 h 359229"/>
                <a:gd name="connsiteX1" fmla="*/ 411480 w 437606"/>
                <a:gd name="connsiteY1" fmla="*/ 137160 h 359229"/>
                <a:gd name="connsiteX2" fmla="*/ 359229 w 437606"/>
                <a:gd name="connsiteY2" fmla="*/ 306978 h 359229"/>
                <a:gd name="connsiteX3" fmla="*/ 274320 w 437606"/>
                <a:gd name="connsiteY3" fmla="*/ 346166 h 359229"/>
                <a:gd name="connsiteX4" fmla="*/ 117566 w 437606"/>
                <a:gd name="connsiteY4" fmla="*/ 346166 h 359229"/>
                <a:gd name="connsiteX5" fmla="*/ 0 w 437606"/>
                <a:gd name="connsiteY5" fmla="*/ 359229 h 35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7606" h="359229">
                  <a:moveTo>
                    <a:pt x="437606" y="0"/>
                  </a:moveTo>
                  <a:cubicBezTo>
                    <a:pt x="431074" y="42998"/>
                    <a:pt x="424543" y="85997"/>
                    <a:pt x="411480" y="137160"/>
                  </a:cubicBezTo>
                  <a:cubicBezTo>
                    <a:pt x="398417" y="188323"/>
                    <a:pt x="382089" y="272144"/>
                    <a:pt x="359229" y="306978"/>
                  </a:cubicBezTo>
                  <a:cubicBezTo>
                    <a:pt x="336369" y="341812"/>
                    <a:pt x="314597" y="339635"/>
                    <a:pt x="274320" y="346166"/>
                  </a:cubicBezTo>
                  <a:cubicBezTo>
                    <a:pt x="234043" y="352697"/>
                    <a:pt x="163286" y="343989"/>
                    <a:pt x="117566" y="346166"/>
                  </a:cubicBezTo>
                  <a:cubicBezTo>
                    <a:pt x="71846" y="348343"/>
                    <a:pt x="35923" y="353786"/>
                    <a:pt x="0" y="359229"/>
                  </a:cubicBezTo>
                </a:path>
              </a:pathLst>
            </a:custGeom>
            <a:noFill/>
            <a:ln w="44450">
              <a:solidFill>
                <a:srgbClr val="FF0000">
                  <a:alpha val="41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6" name="Freeform 25">
              <a:extLst>
                <a:ext uri="{FF2B5EF4-FFF2-40B4-BE49-F238E27FC236}">
                  <a16:creationId xmlns="" xmlns:a16="http://schemas.microsoft.com/office/drawing/2014/main" id="{DC085441-BD80-0CA1-3633-006DF74344A9}"/>
                </a:ext>
              </a:extLst>
            </p:cNvPr>
            <p:cNvSpPr/>
            <p:nvPr/>
          </p:nvSpPr>
          <p:spPr>
            <a:xfrm>
              <a:off x="1019488" y="5368834"/>
              <a:ext cx="61470" cy="359229"/>
            </a:xfrm>
            <a:custGeom>
              <a:avLst/>
              <a:gdLst>
                <a:gd name="connsiteX0" fmla="*/ 2687 w 61470"/>
                <a:gd name="connsiteY0" fmla="*/ 359229 h 359229"/>
                <a:gd name="connsiteX1" fmla="*/ 9219 w 61470"/>
                <a:gd name="connsiteY1" fmla="*/ 163286 h 359229"/>
                <a:gd name="connsiteX2" fmla="*/ 2687 w 61470"/>
                <a:gd name="connsiteY2" fmla="*/ 58783 h 359229"/>
                <a:gd name="connsiteX3" fmla="*/ 61470 w 61470"/>
                <a:gd name="connsiteY3" fmla="*/ 0 h 35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470" h="359229">
                  <a:moveTo>
                    <a:pt x="2687" y="359229"/>
                  </a:moveTo>
                  <a:cubicBezTo>
                    <a:pt x="5953" y="286294"/>
                    <a:pt x="9219" y="213360"/>
                    <a:pt x="9219" y="163286"/>
                  </a:cubicBezTo>
                  <a:cubicBezTo>
                    <a:pt x="9219" y="113212"/>
                    <a:pt x="-6021" y="85997"/>
                    <a:pt x="2687" y="58783"/>
                  </a:cubicBezTo>
                  <a:cubicBezTo>
                    <a:pt x="11395" y="31569"/>
                    <a:pt x="36432" y="15784"/>
                    <a:pt x="61470" y="0"/>
                  </a:cubicBezTo>
                </a:path>
              </a:pathLst>
            </a:custGeom>
            <a:noFill/>
            <a:ln w="44450">
              <a:solidFill>
                <a:srgbClr val="FF0000">
                  <a:alpha val="41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7" name="Freeform 26">
              <a:extLst>
                <a:ext uri="{FF2B5EF4-FFF2-40B4-BE49-F238E27FC236}">
                  <a16:creationId xmlns="" xmlns:a16="http://schemas.microsoft.com/office/drawing/2014/main" id="{E0FC1D7E-E90E-B4D5-E6E0-DB9AF81422DF}"/>
                </a:ext>
              </a:extLst>
            </p:cNvPr>
            <p:cNvSpPr/>
            <p:nvPr/>
          </p:nvSpPr>
          <p:spPr>
            <a:xfrm>
              <a:off x="1871261" y="5127171"/>
              <a:ext cx="570184" cy="406183"/>
            </a:xfrm>
            <a:custGeom>
              <a:avLst/>
              <a:gdLst>
                <a:gd name="connsiteX0" fmla="*/ 535577 w 570184"/>
                <a:gd name="connsiteY0" fmla="*/ 0 h 406183"/>
                <a:gd name="connsiteX1" fmla="*/ 568234 w 570184"/>
                <a:gd name="connsiteY1" fmla="*/ 117566 h 406183"/>
                <a:gd name="connsiteX2" fmla="*/ 561703 w 570184"/>
                <a:gd name="connsiteY2" fmla="*/ 241663 h 406183"/>
                <a:gd name="connsiteX3" fmla="*/ 522514 w 570184"/>
                <a:gd name="connsiteY3" fmla="*/ 333103 h 406183"/>
                <a:gd name="connsiteX4" fmla="*/ 444137 w 570184"/>
                <a:gd name="connsiteY4" fmla="*/ 398418 h 406183"/>
                <a:gd name="connsiteX5" fmla="*/ 378823 w 570184"/>
                <a:gd name="connsiteY5" fmla="*/ 404949 h 406183"/>
                <a:gd name="connsiteX6" fmla="*/ 202474 w 570184"/>
                <a:gd name="connsiteY6" fmla="*/ 398418 h 406183"/>
                <a:gd name="connsiteX7" fmla="*/ 0 w 570184"/>
                <a:gd name="connsiteY7" fmla="*/ 398418 h 406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0184" h="406183">
                  <a:moveTo>
                    <a:pt x="535577" y="0"/>
                  </a:moveTo>
                  <a:cubicBezTo>
                    <a:pt x="549728" y="38644"/>
                    <a:pt x="563880" y="77289"/>
                    <a:pt x="568234" y="117566"/>
                  </a:cubicBezTo>
                  <a:cubicBezTo>
                    <a:pt x="572588" y="157843"/>
                    <a:pt x="569323" y="205740"/>
                    <a:pt x="561703" y="241663"/>
                  </a:cubicBezTo>
                  <a:cubicBezTo>
                    <a:pt x="554083" y="277586"/>
                    <a:pt x="542108" y="306977"/>
                    <a:pt x="522514" y="333103"/>
                  </a:cubicBezTo>
                  <a:cubicBezTo>
                    <a:pt x="502920" y="359229"/>
                    <a:pt x="468085" y="386444"/>
                    <a:pt x="444137" y="398418"/>
                  </a:cubicBezTo>
                  <a:cubicBezTo>
                    <a:pt x="420189" y="410392"/>
                    <a:pt x="419100" y="404949"/>
                    <a:pt x="378823" y="404949"/>
                  </a:cubicBezTo>
                  <a:cubicBezTo>
                    <a:pt x="338546" y="404949"/>
                    <a:pt x="265611" y="399506"/>
                    <a:pt x="202474" y="398418"/>
                  </a:cubicBezTo>
                  <a:cubicBezTo>
                    <a:pt x="139337" y="397330"/>
                    <a:pt x="69668" y="397874"/>
                    <a:pt x="0" y="398418"/>
                  </a:cubicBezTo>
                </a:path>
              </a:pathLst>
            </a:custGeom>
            <a:noFill/>
            <a:ln w="44450">
              <a:solidFill>
                <a:srgbClr val="FF0000">
                  <a:alpha val="41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8" name="Freeform 27">
              <a:extLst>
                <a:ext uri="{FF2B5EF4-FFF2-40B4-BE49-F238E27FC236}">
                  <a16:creationId xmlns="" xmlns:a16="http://schemas.microsoft.com/office/drawing/2014/main" id="{CD0DE07D-708E-41AF-AAE4-42A0EE28A3EA}"/>
                </a:ext>
              </a:extLst>
            </p:cNvPr>
            <p:cNvSpPr/>
            <p:nvPr/>
          </p:nvSpPr>
          <p:spPr>
            <a:xfrm>
              <a:off x="1997769" y="4833257"/>
              <a:ext cx="572355" cy="450669"/>
            </a:xfrm>
            <a:custGeom>
              <a:avLst/>
              <a:gdLst>
                <a:gd name="connsiteX0" fmla="*/ 572355 w 572355"/>
                <a:gd name="connsiteY0" fmla="*/ 39189 h 450669"/>
                <a:gd name="connsiteX1" fmla="*/ 422132 w 572355"/>
                <a:gd name="connsiteY1" fmla="*/ 0 h 450669"/>
                <a:gd name="connsiteX2" fmla="*/ 271909 w 572355"/>
                <a:gd name="connsiteY2" fmla="*/ 39189 h 450669"/>
                <a:gd name="connsiteX3" fmla="*/ 173938 w 572355"/>
                <a:gd name="connsiteY3" fmla="*/ 65314 h 450669"/>
                <a:gd name="connsiteX4" fmla="*/ 121686 w 572355"/>
                <a:gd name="connsiteY4" fmla="*/ 91440 h 450669"/>
                <a:gd name="connsiteX5" fmla="*/ 43309 w 572355"/>
                <a:gd name="connsiteY5" fmla="*/ 189412 h 450669"/>
                <a:gd name="connsiteX6" fmla="*/ 4121 w 572355"/>
                <a:gd name="connsiteY6" fmla="*/ 293914 h 450669"/>
                <a:gd name="connsiteX7" fmla="*/ 4121 w 572355"/>
                <a:gd name="connsiteY7" fmla="*/ 359229 h 450669"/>
                <a:gd name="connsiteX8" fmla="*/ 30246 w 572355"/>
                <a:gd name="connsiteY8" fmla="*/ 450669 h 450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355" h="450669">
                  <a:moveTo>
                    <a:pt x="572355" y="39189"/>
                  </a:moveTo>
                  <a:cubicBezTo>
                    <a:pt x="522280" y="19594"/>
                    <a:pt x="472206" y="0"/>
                    <a:pt x="422132" y="0"/>
                  </a:cubicBezTo>
                  <a:cubicBezTo>
                    <a:pt x="372058" y="0"/>
                    <a:pt x="271909" y="39189"/>
                    <a:pt x="271909" y="39189"/>
                  </a:cubicBezTo>
                  <a:cubicBezTo>
                    <a:pt x="230543" y="50075"/>
                    <a:pt x="198975" y="56606"/>
                    <a:pt x="173938" y="65314"/>
                  </a:cubicBezTo>
                  <a:cubicBezTo>
                    <a:pt x="148901" y="74022"/>
                    <a:pt x="143457" y="70757"/>
                    <a:pt x="121686" y="91440"/>
                  </a:cubicBezTo>
                  <a:cubicBezTo>
                    <a:pt x="99914" y="112123"/>
                    <a:pt x="62903" y="155666"/>
                    <a:pt x="43309" y="189412"/>
                  </a:cubicBezTo>
                  <a:cubicBezTo>
                    <a:pt x="23715" y="223158"/>
                    <a:pt x="10652" y="265611"/>
                    <a:pt x="4121" y="293914"/>
                  </a:cubicBezTo>
                  <a:cubicBezTo>
                    <a:pt x="-2410" y="322217"/>
                    <a:pt x="-233" y="333103"/>
                    <a:pt x="4121" y="359229"/>
                  </a:cubicBezTo>
                  <a:cubicBezTo>
                    <a:pt x="8475" y="385355"/>
                    <a:pt x="19360" y="418012"/>
                    <a:pt x="30246" y="450669"/>
                  </a:cubicBezTo>
                </a:path>
              </a:pathLst>
            </a:custGeom>
            <a:noFill/>
            <a:ln w="44450">
              <a:solidFill>
                <a:srgbClr val="FF0000">
                  <a:alpha val="41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="" xmlns:a16="http://schemas.microsoft.com/office/drawing/2014/main" id="{F2DCD713-97F7-C6EC-17B7-D61B06985E1B}"/>
                </a:ext>
              </a:extLst>
            </p:cNvPr>
            <p:cNvSpPr/>
            <p:nvPr/>
          </p:nvSpPr>
          <p:spPr>
            <a:xfrm>
              <a:off x="1792884" y="5388429"/>
              <a:ext cx="202474" cy="261257"/>
            </a:xfrm>
            <a:custGeom>
              <a:avLst/>
              <a:gdLst>
                <a:gd name="connsiteX0" fmla="*/ 202474 w 202474"/>
                <a:gd name="connsiteY0" fmla="*/ 261257 h 261257"/>
                <a:gd name="connsiteX1" fmla="*/ 84908 w 202474"/>
                <a:gd name="connsiteY1" fmla="*/ 176348 h 261257"/>
                <a:gd name="connsiteX2" fmla="*/ 0 w 202474"/>
                <a:gd name="connsiteY2" fmla="*/ 0 h 2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474" h="261257">
                  <a:moveTo>
                    <a:pt x="202474" y="261257"/>
                  </a:moveTo>
                  <a:cubicBezTo>
                    <a:pt x="160564" y="240574"/>
                    <a:pt x="118654" y="219891"/>
                    <a:pt x="84908" y="176348"/>
                  </a:cubicBezTo>
                  <a:cubicBezTo>
                    <a:pt x="51162" y="132805"/>
                    <a:pt x="25581" y="66402"/>
                    <a:pt x="0" y="0"/>
                  </a:cubicBezTo>
                </a:path>
              </a:pathLst>
            </a:custGeom>
            <a:noFill/>
            <a:ln w="44450">
              <a:solidFill>
                <a:srgbClr val="FF0000">
                  <a:alpha val="41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1" name="Freeform 30">
              <a:extLst>
                <a:ext uri="{FF2B5EF4-FFF2-40B4-BE49-F238E27FC236}">
                  <a16:creationId xmlns="" xmlns:a16="http://schemas.microsoft.com/office/drawing/2014/main" id="{45F69193-0FBE-51D9-4905-C67918BE7E28}"/>
                </a:ext>
              </a:extLst>
            </p:cNvPr>
            <p:cNvSpPr/>
            <p:nvPr/>
          </p:nvSpPr>
          <p:spPr>
            <a:xfrm>
              <a:off x="1900646" y="4826726"/>
              <a:ext cx="320040" cy="163285"/>
            </a:xfrm>
            <a:custGeom>
              <a:avLst/>
              <a:gdLst>
                <a:gd name="connsiteX0" fmla="*/ 320040 w 320040"/>
                <a:gd name="connsiteY0" fmla="*/ 0 h 163285"/>
                <a:gd name="connsiteX1" fmla="*/ 182880 w 320040"/>
                <a:gd name="connsiteY1" fmla="*/ 39188 h 163285"/>
                <a:gd name="connsiteX2" fmla="*/ 97971 w 320040"/>
                <a:gd name="connsiteY2" fmla="*/ 97971 h 163285"/>
                <a:gd name="connsiteX3" fmla="*/ 0 w 320040"/>
                <a:gd name="connsiteY3" fmla="*/ 163285 h 16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040" h="163285">
                  <a:moveTo>
                    <a:pt x="320040" y="0"/>
                  </a:moveTo>
                  <a:cubicBezTo>
                    <a:pt x="269965" y="11430"/>
                    <a:pt x="219891" y="22860"/>
                    <a:pt x="182880" y="39188"/>
                  </a:cubicBezTo>
                  <a:cubicBezTo>
                    <a:pt x="145869" y="55516"/>
                    <a:pt x="128451" y="77288"/>
                    <a:pt x="97971" y="97971"/>
                  </a:cubicBezTo>
                  <a:cubicBezTo>
                    <a:pt x="67491" y="118654"/>
                    <a:pt x="33745" y="140969"/>
                    <a:pt x="0" y="163285"/>
                  </a:cubicBezTo>
                </a:path>
              </a:pathLst>
            </a:custGeom>
            <a:noFill/>
            <a:ln w="44450">
              <a:solidFill>
                <a:srgbClr val="FF0000">
                  <a:alpha val="41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2" name="Freeform 31">
              <a:extLst>
                <a:ext uri="{FF2B5EF4-FFF2-40B4-BE49-F238E27FC236}">
                  <a16:creationId xmlns="" xmlns:a16="http://schemas.microsoft.com/office/drawing/2014/main" id="{3E9098B4-DDF9-BC75-BCBD-67CEF6102893}"/>
                </a:ext>
              </a:extLst>
            </p:cNvPr>
            <p:cNvSpPr/>
            <p:nvPr/>
          </p:nvSpPr>
          <p:spPr>
            <a:xfrm>
              <a:off x="2318657" y="5408023"/>
              <a:ext cx="372292" cy="137160"/>
            </a:xfrm>
            <a:custGeom>
              <a:avLst/>
              <a:gdLst>
                <a:gd name="connsiteX0" fmla="*/ 372292 w 372292"/>
                <a:gd name="connsiteY0" fmla="*/ 0 h 137160"/>
                <a:gd name="connsiteX1" fmla="*/ 241663 w 372292"/>
                <a:gd name="connsiteY1" fmla="*/ 65314 h 137160"/>
                <a:gd name="connsiteX2" fmla="*/ 156754 w 372292"/>
                <a:gd name="connsiteY2" fmla="*/ 124097 h 137160"/>
                <a:gd name="connsiteX3" fmla="*/ 0 w 372292"/>
                <a:gd name="connsiteY3" fmla="*/ 137160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292" h="137160">
                  <a:moveTo>
                    <a:pt x="372292" y="0"/>
                  </a:moveTo>
                  <a:cubicBezTo>
                    <a:pt x="324939" y="22315"/>
                    <a:pt x="277586" y="44631"/>
                    <a:pt x="241663" y="65314"/>
                  </a:cubicBezTo>
                  <a:cubicBezTo>
                    <a:pt x="205740" y="85997"/>
                    <a:pt x="197031" y="112123"/>
                    <a:pt x="156754" y="124097"/>
                  </a:cubicBezTo>
                  <a:cubicBezTo>
                    <a:pt x="116477" y="136071"/>
                    <a:pt x="58238" y="136615"/>
                    <a:pt x="0" y="137160"/>
                  </a:cubicBezTo>
                </a:path>
              </a:pathLst>
            </a:custGeom>
            <a:noFill/>
            <a:ln w="44450">
              <a:solidFill>
                <a:srgbClr val="FF0000">
                  <a:alpha val="41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5875867" y="431801"/>
            <a:ext cx="3064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Vertical and horizontal preferred orientations of internal truncations in the  classic spiral garnets of Vermont studied by Roosenfeld. This data slam dunks the ‘snowball’ mechanism.  </a:t>
            </a:r>
          </a:p>
        </p:txBody>
      </p:sp>
    </p:spTree>
    <p:extLst>
      <p:ext uri="{BB962C8B-B14F-4D97-AF65-F5344CB8AC3E}">
        <p14:creationId xmlns:p14="http://schemas.microsoft.com/office/powerpoint/2010/main" val="3623814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2005 spiral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62442"/>
          </a:xfrm>
          <a:prstGeom prst="rect">
            <a:avLst/>
          </a:prstGeom>
        </p:spPr>
      </p:pic>
      <p:pic>
        <p:nvPicPr>
          <p:cNvPr id="6" name="Imagen 5" descr="2005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65135"/>
          </a:xfrm>
          <a:prstGeom prst="rect">
            <a:avLst/>
          </a:prstGeom>
        </p:spPr>
      </p:pic>
      <p:pic>
        <p:nvPicPr>
          <p:cNvPr id="7" name="Imagen 6" descr="2005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65135"/>
          </a:xfrm>
          <a:prstGeom prst="rect">
            <a:avLst/>
          </a:prstGeom>
        </p:spPr>
      </p:pic>
      <p:pic>
        <p:nvPicPr>
          <p:cNvPr id="8" name="Imagen 7" descr="2005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65135"/>
          </a:xfrm>
          <a:prstGeom prst="rect">
            <a:avLst/>
          </a:prstGeom>
        </p:spPr>
      </p:pic>
      <p:pic>
        <p:nvPicPr>
          <p:cNvPr id="9" name="Imagen 8" descr="2005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5066"/>
            <a:ext cx="9144000" cy="546513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036733" y="160867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>
                <a:solidFill>
                  <a:srgbClr val="FF0000"/>
                </a:solidFill>
              </a:rPr>
              <a:t>S1</a:t>
            </a:r>
            <a:r>
              <a:rPr lang="es-ES_tradnl" sz="2400"/>
              <a:t>-</a:t>
            </a:r>
            <a:r>
              <a:rPr lang="es-ES_tradnl" sz="2400">
                <a:solidFill>
                  <a:srgbClr val="008000"/>
                </a:solidFill>
              </a:rPr>
              <a:t>S2</a:t>
            </a:r>
            <a:r>
              <a:rPr lang="es-ES_tradnl" sz="2400"/>
              <a:t>-</a:t>
            </a:r>
            <a:r>
              <a:rPr lang="es-ES_tradnl" sz="2400">
                <a:solidFill>
                  <a:srgbClr val="3366FF"/>
                </a:solidFill>
              </a:rPr>
              <a:t>S3</a:t>
            </a:r>
            <a:r>
              <a:rPr lang="es-ES_tradnl" sz="2400"/>
              <a:t>-</a:t>
            </a:r>
            <a:r>
              <a:rPr lang="es-ES_tradnl" sz="2400">
                <a:solidFill>
                  <a:srgbClr val="F600FF"/>
                </a:solidFill>
              </a:rPr>
              <a:t>S4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23332" y="118534"/>
            <a:ext cx="4072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Bell et al. 2005, Australian J. Earth Sc.</a:t>
            </a:r>
          </a:p>
        </p:txBody>
      </p:sp>
    </p:spTree>
    <p:extLst>
      <p:ext uri="{BB962C8B-B14F-4D97-AF65-F5344CB8AC3E}">
        <p14:creationId xmlns:p14="http://schemas.microsoft.com/office/powerpoint/2010/main" val="3231243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False SC fabric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40708"/>
            <a:ext cx="8432800" cy="6800089"/>
          </a:xfrm>
          <a:prstGeom prst="rect">
            <a:avLst/>
          </a:prstGeom>
        </p:spPr>
      </p:pic>
      <p:pic>
        <p:nvPicPr>
          <p:cNvPr id="9" name="Imagen 8" descr="False SC fabric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26325"/>
            <a:ext cx="8432800" cy="6820800"/>
          </a:xfrm>
          <a:prstGeom prst="rect">
            <a:avLst/>
          </a:prstGeom>
        </p:spPr>
      </p:pic>
      <p:grpSp>
        <p:nvGrpSpPr>
          <p:cNvPr id="6" name="Agrupar 5"/>
          <p:cNvGrpSpPr/>
          <p:nvPr/>
        </p:nvGrpSpPr>
        <p:grpSpPr>
          <a:xfrm>
            <a:off x="745066" y="6294968"/>
            <a:ext cx="829733" cy="372533"/>
            <a:chOff x="228600" y="3970867"/>
            <a:chExt cx="829733" cy="372533"/>
          </a:xfrm>
        </p:grpSpPr>
        <p:sp>
          <p:nvSpPr>
            <p:cNvPr id="3" name="CuadroTexto 2"/>
            <p:cNvSpPr txBox="1"/>
            <p:nvPr/>
          </p:nvSpPr>
          <p:spPr>
            <a:xfrm>
              <a:off x="228600" y="3970867"/>
              <a:ext cx="68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N120</a:t>
              </a:r>
            </a:p>
          </p:txBody>
        </p:sp>
        <p:sp>
          <p:nvSpPr>
            <p:cNvPr id="5" name="Forma libre 4"/>
            <p:cNvSpPr/>
            <p:nvPr/>
          </p:nvSpPr>
          <p:spPr>
            <a:xfrm>
              <a:off x="245533" y="4191000"/>
              <a:ext cx="812800" cy="152400"/>
            </a:xfrm>
            <a:custGeom>
              <a:avLst/>
              <a:gdLst>
                <a:gd name="connsiteX0" fmla="*/ 0 w 812800"/>
                <a:gd name="connsiteY0" fmla="*/ 152400 h 152400"/>
                <a:gd name="connsiteX1" fmla="*/ 812800 w 812800"/>
                <a:gd name="connsiteY1" fmla="*/ 135467 h 152400"/>
                <a:gd name="connsiteX2" fmla="*/ 626534 w 812800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2800" h="152400">
                  <a:moveTo>
                    <a:pt x="0" y="152400"/>
                  </a:moveTo>
                  <a:lnTo>
                    <a:pt x="812800" y="135467"/>
                  </a:lnTo>
                  <a:lnTo>
                    <a:pt x="626534" y="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1718733" y="6350000"/>
            <a:ext cx="1883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Aerden, JSG, 2004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214533" y="5642422"/>
            <a:ext cx="2929467" cy="1215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400">
                <a:solidFill>
                  <a:schemeClr val="tx1"/>
                </a:solidFill>
              </a:rPr>
              <a:t>Pseudo S-C fabric that could be mis-interpreted in terms of dextral simple shear, but this rock experienced 4 deformation phases</a:t>
            </a:r>
          </a:p>
        </p:txBody>
      </p:sp>
    </p:spTree>
    <p:extLst>
      <p:ext uri="{BB962C8B-B14F-4D97-AF65-F5344CB8AC3E}">
        <p14:creationId xmlns:p14="http://schemas.microsoft.com/office/powerpoint/2010/main" val="2284214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930401" y="76200"/>
            <a:ext cx="55286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/>
              <a:t>FIA</a:t>
            </a:r>
            <a:r>
              <a:rPr lang="es-ES_tradnl" sz="2400"/>
              <a:t> = Foliation Intersection/Inflexion Axes</a:t>
            </a:r>
          </a:p>
        </p:txBody>
      </p:sp>
      <p:pic>
        <p:nvPicPr>
          <p:cNvPr id="2" name="Imagen 1" descr="Sigmoid-spiral fol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67" y="796837"/>
            <a:ext cx="7299621" cy="573892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354667" y="1270000"/>
            <a:ext cx="530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/>
              <a:t>D2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774267" y="1143000"/>
            <a:ext cx="530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/>
              <a:t>D3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972734" y="3513666"/>
            <a:ext cx="895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/>
              <a:t>Folded S1</a:t>
            </a:r>
          </a:p>
        </p:txBody>
      </p:sp>
    </p:spTree>
    <p:extLst>
      <p:ext uri="{BB962C8B-B14F-4D97-AF65-F5344CB8AC3E}">
        <p14:creationId xmlns:p14="http://schemas.microsoft.com/office/powerpoint/2010/main" val="836957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59261" y="5029200"/>
            <a:ext cx="46598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" sz="2000" dirty="0" smtClean="0"/>
              <a:t>FIAs </a:t>
            </a:r>
            <a:r>
              <a:rPr lang="es-ES" sz="2000" dirty="0" err="1" smtClean="0"/>
              <a:t>form perpendicular </a:t>
            </a:r>
            <a:r>
              <a:rPr lang="es-ES" sz="2000" dirty="0" smtClean="0"/>
              <a:t>to  the </a:t>
            </a:r>
            <a:r>
              <a:rPr lang="es-ES" sz="2000" dirty="0" err="1" smtClean="0"/>
              <a:t>shortening</a:t>
            </a:r>
            <a:r>
              <a:rPr lang="es-ES" sz="2000" dirty="0"/>
              <a:t> </a:t>
            </a:r>
            <a:r>
              <a:rPr lang="es-ES" sz="2000" dirty="0" err="1" smtClean="0"/>
              <a:t>direction.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err="1"/>
              <a:t>The strike of inclusion trails is also perpendicular to the shortening direction.</a:t>
            </a:r>
            <a:endParaRPr lang="es-ES" sz="2000" dirty="0"/>
          </a:p>
        </p:txBody>
      </p:sp>
      <p:sp>
        <p:nvSpPr>
          <p:cNvPr id="2" name="CuadroTexto 1"/>
          <p:cNvSpPr txBox="1"/>
          <p:nvPr/>
        </p:nvSpPr>
        <p:spPr>
          <a:xfrm>
            <a:off x="203200" y="4635500"/>
            <a:ext cx="2301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/>
              <a:t>MODEL PREDICTIONS: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t="4777"/>
          <a:stretch/>
        </p:blipFill>
        <p:spPr>
          <a:xfrm>
            <a:off x="4680842" y="882650"/>
            <a:ext cx="4389925" cy="54102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5"/>
          <a:stretch/>
        </p:blipFill>
        <p:spPr bwMode="auto">
          <a:xfrm>
            <a:off x="558800" y="204527"/>
            <a:ext cx="4115829" cy="426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5017529" y="309718"/>
            <a:ext cx="3957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contraction-collapse cycles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128779" y="6314702"/>
            <a:ext cx="2373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/>
              <a:t>Bell &amp; Johnson 1989</a:t>
            </a:r>
          </a:p>
        </p:txBody>
      </p:sp>
    </p:spTree>
    <p:extLst>
      <p:ext uri="{BB962C8B-B14F-4D97-AF65-F5344CB8AC3E}">
        <p14:creationId xmlns:p14="http://schemas.microsoft.com/office/powerpoint/2010/main" val="975074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hand drawing spiral r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0300" y="-2412999"/>
            <a:ext cx="1516243" cy="6858000"/>
          </a:xfrm>
          <a:prstGeom prst="rect">
            <a:avLst/>
          </a:prstGeom>
        </p:spPr>
      </p:pic>
      <p:pic>
        <p:nvPicPr>
          <p:cNvPr id="5" name="Imagen 4" descr="hand drawing spiral non-r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124200" y="2270980"/>
            <a:ext cx="2450592" cy="5971032"/>
          </a:xfrm>
          <a:prstGeom prst="rect">
            <a:avLst/>
          </a:prstGeom>
        </p:spPr>
      </p:pic>
      <p:grpSp>
        <p:nvGrpSpPr>
          <p:cNvPr id="14" name="Agrupar 13"/>
          <p:cNvGrpSpPr/>
          <p:nvPr/>
        </p:nvGrpSpPr>
        <p:grpSpPr>
          <a:xfrm flipV="1">
            <a:off x="4006850" y="4231600"/>
            <a:ext cx="349250" cy="2032000"/>
            <a:chOff x="4006850" y="4622800"/>
            <a:chExt cx="349250" cy="2032000"/>
          </a:xfrm>
        </p:grpSpPr>
        <p:cxnSp>
          <p:nvCxnSpPr>
            <p:cNvPr id="7" name="Conector recto de flecha 6"/>
            <p:cNvCxnSpPr/>
            <p:nvPr/>
          </p:nvCxnSpPr>
          <p:spPr>
            <a:xfrm>
              <a:off x="4178300" y="4622800"/>
              <a:ext cx="0" cy="34290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de flecha 7"/>
            <p:cNvCxnSpPr/>
            <p:nvPr/>
          </p:nvCxnSpPr>
          <p:spPr>
            <a:xfrm rot="10800000">
              <a:off x="4178300" y="6311900"/>
              <a:ext cx="0" cy="34290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orma libre 11"/>
            <p:cNvSpPr/>
            <p:nvPr/>
          </p:nvSpPr>
          <p:spPr>
            <a:xfrm>
              <a:off x="4013200" y="4965700"/>
              <a:ext cx="342900" cy="76200"/>
            </a:xfrm>
            <a:custGeom>
              <a:avLst/>
              <a:gdLst>
                <a:gd name="connsiteX0" fmla="*/ 0 w 342900"/>
                <a:gd name="connsiteY0" fmla="*/ 76200 h 76200"/>
                <a:gd name="connsiteX1" fmla="*/ 342900 w 342900"/>
                <a:gd name="connsiteY1" fmla="*/ 76200 h 76200"/>
                <a:gd name="connsiteX2" fmla="*/ 254000 w 342900"/>
                <a:gd name="connsiteY2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0" h="76200">
                  <a:moveTo>
                    <a:pt x="0" y="76200"/>
                  </a:moveTo>
                  <a:lnTo>
                    <a:pt x="342900" y="76200"/>
                  </a:lnTo>
                  <a:lnTo>
                    <a:pt x="254000" y="0"/>
                  </a:lnTo>
                </a:path>
              </a:pathLst>
            </a:custGeom>
            <a:ln w="12700" cmpd="sng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Forma libre 12"/>
            <p:cNvSpPr/>
            <p:nvPr/>
          </p:nvSpPr>
          <p:spPr>
            <a:xfrm rot="10800000">
              <a:off x="4006850" y="6273800"/>
              <a:ext cx="342900" cy="76200"/>
            </a:xfrm>
            <a:custGeom>
              <a:avLst/>
              <a:gdLst>
                <a:gd name="connsiteX0" fmla="*/ 0 w 342900"/>
                <a:gd name="connsiteY0" fmla="*/ 76200 h 76200"/>
                <a:gd name="connsiteX1" fmla="*/ 342900 w 342900"/>
                <a:gd name="connsiteY1" fmla="*/ 76200 h 76200"/>
                <a:gd name="connsiteX2" fmla="*/ 254000 w 342900"/>
                <a:gd name="connsiteY2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0" h="76200">
                  <a:moveTo>
                    <a:pt x="0" y="76200"/>
                  </a:moveTo>
                  <a:lnTo>
                    <a:pt x="342900" y="76200"/>
                  </a:lnTo>
                  <a:lnTo>
                    <a:pt x="254000" y="0"/>
                  </a:lnTo>
                </a:path>
              </a:pathLst>
            </a:custGeom>
            <a:ln w="12700" cmpd="sng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5" name="Agrupar 14"/>
          <p:cNvGrpSpPr/>
          <p:nvPr/>
        </p:nvGrpSpPr>
        <p:grpSpPr>
          <a:xfrm rot="16200000" flipV="1">
            <a:off x="6378575" y="4257508"/>
            <a:ext cx="349250" cy="2032000"/>
            <a:chOff x="4006850" y="4622800"/>
            <a:chExt cx="349250" cy="2032000"/>
          </a:xfrm>
        </p:grpSpPr>
        <p:cxnSp>
          <p:nvCxnSpPr>
            <p:cNvPr id="16" name="Conector recto de flecha 15"/>
            <p:cNvCxnSpPr/>
            <p:nvPr/>
          </p:nvCxnSpPr>
          <p:spPr>
            <a:xfrm>
              <a:off x="4178300" y="4622800"/>
              <a:ext cx="0" cy="34290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de flecha 16"/>
            <p:cNvCxnSpPr/>
            <p:nvPr/>
          </p:nvCxnSpPr>
          <p:spPr>
            <a:xfrm rot="10800000">
              <a:off x="4178300" y="6311900"/>
              <a:ext cx="0" cy="34290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orma libre 17"/>
            <p:cNvSpPr/>
            <p:nvPr/>
          </p:nvSpPr>
          <p:spPr>
            <a:xfrm>
              <a:off x="4013200" y="4965700"/>
              <a:ext cx="342900" cy="76200"/>
            </a:xfrm>
            <a:custGeom>
              <a:avLst/>
              <a:gdLst>
                <a:gd name="connsiteX0" fmla="*/ 0 w 342900"/>
                <a:gd name="connsiteY0" fmla="*/ 76200 h 76200"/>
                <a:gd name="connsiteX1" fmla="*/ 342900 w 342900"/>
                <a:gd name="connsiteY1" fmla="*/ 76200 h 76200"/>
                <a:gd name="connsiteX2" fmla="*/ 254000 w 342900"/>
                <a:gd name="connsiteY2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0" h="76200">
                  <a:moveTo>
                    <a:pt x="0" y="76200"/>
                  </a:moveTo>
                  <a:lnTo>
                    <a:pt x="342900" y="76200"/>
                  </a:lnTo>
                  <a:lnTo>
                    <a:pt x="254000" y="0"/>
                  </a:lnTo>
                </a:path>
              </a:pathLst>
            </a:custGeom>
            <a:ln w="12700" cmpd="sng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Forma libre 18"/>
            <p:cNvSpPr/>
            <p:nvPr/>
          </p:nvSpPr>
          <p:spPr>
            <a:xfrm rot="10800000">
              <a:off x="4006850" y="6273800"/>
              <a:ext cx="342900" cy="76200"/>
            </a:xfrm>
            <a:custGeom>
              <a:avLst/>
              <a:gdLst>
                <a:gd name="connsiteX0" fmla="*/ 0 w 342900"/>
                <a:gd name="connsiteY0" fmla="*/ 76200 h 76200"/>
                <a:gd name="connsiteX1" fmla="*/ 342900 w 342900"/>
                <a:gd name="connsiteY1" fmla="*/ 76200 h 76200"/>
                <a:gd name="connsiteX2" fmla="*/ 254000 w 342900"/>
                <a:gd name="connsiteY2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0" h="76200">
                  <a:moveTo>
                    <a:pt x="0" y="76200"/>
                  </a:moveTo>
                  <a:lnTo>
                    <a:pt x="342900" y="76200"/>
                  </a:lnTo>
                  <a:lnTo>
                    <a:pt x="254000" y="0"/>
                  </a:lnTo>
                </a:path>
              </a:pathLst>
            </a:custGeom>
            <a:ln w="12700" cmpd="sng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51" b="32825"/>
          <a:stretch/>
        </p:blipFill>
        <p:spPr>
          <a:xfrm>
            <a:off x="876300" y="1574254"/>
            <a:ext cx="7370310" cy="2565400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1517784" y="89475"/>
            <a:ext cx="373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rgbClr val="FF0000"/>
                </a:solidFill>
              </a:rPr>
              <a:t>Traditional ‘snowball’ model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2734211" y="6277417"/>
            <a:ext cx="468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rgbClr val="FF0000"/>
                </a:solidFill>
              </a:defRPr>
            </a:lvl1pPr>
          </a:lstStyle>
          <a:p>
            <a:r>
              <a:rPr lang="es-ES" dirty="0"/>
              <a:t>New model: polyphase deformation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7033466" y="1375834"/>
            <a:ext cx="1879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s-ES_tradnl"/>
              <a:t>the spiral axis lies</a:t>
            </a:r>
          </a:p>
          <a:p>
            <a:r>
              <a:rPr lang="es-ES_tradnl"/>
              <a:t>perpendicular to the</a:t>
            </a:r>
          </a:p>
          <a:p>
            <a:r>
              <a:rPr lang="es-ES_tradnl" b="1"/>
              <a:t>dextral</a:t>
            </a:r>
            <a:r>
              <a:rPr lang="es-ES_tradnl"/>
              <a:t> shearing direction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7164962" y="4051301"/>
            <a:ext cx="1911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rgbClr val="FF0000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S_tradnl" sz="1200"/>
              <a:t>the spiral axis lies </a:t>
            </a:r>
          </a:p>
          <a:p>
            <a:r>
              <a:rPr lang="es-ES_tradnl" sz="1200"/>
              <a:t>perpendicular to</a:t>
            </a:r>
          </a:p>
          <a:p>
            <a:r>
              <a:rPr lang="es-ES_tradnl" sz="1200"/>
              <a:t>the shortening direction with a component of </a:t>
            </a:r>
            <a:r>
              <a:rPr lang="es-ES_tradnl" sz="1200" b="1"/>
              <a:t>sinistral </a:t>
            </a:r>
            <a:r>
              <a:rPr lang="es-ES_tradnl" sz="1200"/>
              <a:t>shearing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1344903" y="5181601"/>
            <a:ext cx="644771" cy="63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>
                <a:solidFill>
                  <a:srgbClr val="FF0000"/>
                </a:solidFill>
              </a:rPr>
              <a:t>S1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2877369" y="5181601"/>
            <a:ext cx="644771" cy="63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>
                <a:solidFill>
                  <a:srgbClr val="FF0000"/>
                </a:solidFill>
              </a:rPr>
              <a:t>S2</a:t>
            </a:r>
          </a:p>
        </p:txBody>
      </p:sp>
      <p:sp>
        <p:nvSpPr>
          <p:cNvPr id="31" name="Rectángulo 30"/>
          <p:cNvSpPr/>
          <p:nvPr/>
        </p:nvSpPr>
        <p:spPr>
          <a:xfrm>
            <a:off x="5366569" y="5596468"/>
            <a:ext cx="644771" cy="63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>
                <a:solidFill>
                  <a:srgbClr val="FF0000"/>
                </a:solidFill>
              </a:rPr>
              <a:t>S3</a:t>
            </a:r>
          </a:p>
        </p:txBody>
      </p:sp>
    </p:spTree>
    <p:extLst>
      <p:ext uri="{BB962C8B-B14F-4D97-AF65-F5344CB8AC3E}">
        <p14:creationId xmlns:p14="http://schemas.microsoft.com/office/powerpoint/2010/main" val="2485891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1204015"/>
            <a:ext cx="6032500" cy="2616091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1876323" y="1068439"/>
            <a:ext cx="5112774" cy="2286000"/>
            <a:chOff x="1876323" y="1270000"/>
            <a:chExt cx="5112774" cy="2286000"/>
          </a:xfrm>
        </p:grpSpPr>
        <p:grpSp>
          <p:nvGrpSpPr>
            <p:cNvPr id="14" name="Agrupar 13"/>
            <p:cNvGrpSpPr/>
            <p:nvPr/>
          </p:nvGrpSpPr>
          <p:grpSpPr>
            <a:xfrm>
              <a:off x="4133850" y="3136900"/>
              <a:ext cx="184150" cy="323850"/>
              <a:chOff x="3149600" y="4711700"/>
              <a:chExt cx="184150" cy="323850"/>
            </a:xfrm>
          </p:grpSpPr>
          <p:sp>
            <p:nvSpPr>
              <p:cNvPr id="12" name="Forma libre 11"/>
              <p:cNvSpPr/>
              <p:nvPr/>
            </p:nvSpPr>
            <p:spPr>
              <a:xfrm>
                <a:off x="3276600" y="4711700"/>
                <a:ext cx="57150" cy="241300"/>
              </a:xfrm>
              <a:custGeom>
                <a:avLst/>
                <a:gdLst>
                  <a:gd name="connsiteX0" fmla="*/ 0 w 101600"/>
                  <a:gd name="connsiteY0" fmla="*/ 241300 h 241300"/>
                  <a:gd name="connsiteX1" fmla="*/ 6350 w 101600"/>
                  <a:gd name="connsiteY1" fmla="*/ 0 h 241300"/>
                  <a:gd name="connsiteX2" fmla="*/ 101600 w 101600"/>
                  <a:gd name="connsiteY2" fmla="*/ 95250 h 24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600" h="241300">
                    <a:moveTo>
                      <a:pt x="0" y="241300"/>
                    </a:moveTo>
                    <a:lnTo>
                      <a:pt x="6350" y="0"/>
                    </a:lnTo>
                    <a:lnTo>
                      <a:pt x="101600" y="95250"/>
                    </a:lnTo>
                  </a:path>
                </a:pathLst>
              </a:custGeom>
              <a:ln w="28575" cmpd="sng">
                <a:solidFill>
                  <a:srgbClr val="FF000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3" name="Forma libre 12"/>
              <p:cNvSpPr/>
              <p:nvPr/>
            </p:nvSpPr>
            <p:spPr>
              <a:xfrm rot="10800000">
                <a:off x="3149600" y="4794250"/>
                <a:ext cx="57150" cy="241300"/>
              </a:xfrm>
              <a:custGeom>
                <a:avLst/>
                <a:gdLst>
                  <a:gd name="connsiteX0" fmla="*/ 0 w 101600"/>
                  <a:gd name="connsiteY0" fmla="*/ 241300 h 241300"/>
                  <a:gd name="connsiteX1" fmla="*/ 6350 w 101600"/>
                  <a:gd name="connsiteY1" fmla="*/ 0 h 241300"/>
                  <a:gd name="connsiteX2" fmla="*/ 101600 w 101600"/>
                  <a:gd name="connsiteY2" fmla="*/ 95250 h 24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600" h="241300">
                    <a:moveTo>
                      <a:pt x="0" y="241300"/>
                    </a:moveTo>
                    <a:lnTo>
                      <a:pt x="6350" y="0"/>
                    </a:lnTo>
                    <a:lnTo>
                      <a:pt x="101600" y="95250"/>
                    </a:lnTo>
                  </a:path>
                </a:pathLst>
              </a:custGeom>
              <a:ln w="28575" cmpd="sng">
                <a:solidFill>
                  <a:srgbClr val="FF000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grpSp>
          <p:nvGrpSpPr>
            <p:cNvPr id="15" name="Agrupar 14"/>
            <p:cNvGrpSpPr/>
            <p:nvPr/>
          </p:nvGrpSpPr>
          <p:grpSpPr>
            <a:xfrm rot="16200000">
              <a:off x="3949700" y="2863850"/>
              <a:ext cx="184150" cy="323850"/>
              <a:chOff x="3149600" y="4711700"/>
              <a:chExt cx="184150" cy="323850"/>
            </a:xfrm>
          </p:grpSpPr>
          <p:sp>
            <p:nvSpPr>
              <p:cNvPr id="16" name="Forma libre 15"/>
              <p:cNvSpPr/>
              <p:nvPr/>
            </p:nvSpPr>
            <p:spPr>
              <a:xfrm>
                <a:off x="3276600" y="4711700"/>
                <a:ext cx="57150" cy="241300"/>
              </a:xfrm>
              <a:custGeom>
                <a:avLst/>
                <a:gdLst>
                  <a:gd name="connsiteX0" fmla="*/ 0 w 101600"/>
                  <a:gd name="connsiteY0" fmla="*/ 241300 h 241300"/>
                  <a:gd name="connsiteX1" fmla="*/ 6350 w 101600"/>
                  <a:gd name="connsiteY1" fmla="*/ 0 h 241300"/>
                  <a:gd name="connsiteX2" fmla="*/ 101600 w 101600"/>
                  <a:gd name="connsiteY2" fmla="*/ 95250 h 24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600" h="241300">
                    <a:moveTo>
                      <a:pt x="0" y="241300"/>
                    </a:moveTo>
                    <a:lnTo>
                      <a:pt x="6350" y="0"/>
                    </a:lnTo>
                    <a:lnTo>
                      <a:pt x="101600" y="95250"/>
                    </a:lnTo>
                  </a:path>
                </a:pathLst>
              </a:custGeom>
              <a:ln w="28575" cmpd="sng">
                <a:solidFill>
                  <a:srgbClr val="1821FF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7" name="Forma libre 16"/>
              <p:cNvSpPr/>
              <p:nvPr/>
            </p:nvSpPr>
            <p:spPr>
              <a:xfrm rot="10800000">
                <a:off x="3149600" y="4794250"/>
                <a:ext cx="57150" cy="241300"/>
              </a:xfrm>
              <a:custGeom>
                <a:avLst/>
                <a:gdLst>
                  <a:gd name="connsiteX0" fmla="*/ 0 w 101600"/>
                  <a:gd name="connsiteY0" fmla="*/ 241300 h 241300"/>
                  <a:gd name="connsiteX1" fmla="*/ 6350 w 101600"/>
                  <a:gd name="connsiteY1" fmla="*/ 0 h 241300"/>
                  <a:gd name="connsiteX2" fmla="*/ 101600 w 101600"/>
                  <a:gd name="connsiteY2" fmla="*/ 95250 h 24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600" h="241300">
                    <a:moveTo>
                      <a:pt x="0" y="241300"/>
                    </a:moveTo>
                    <a:lnTo>
                      <a:pt x="6350" y="0"/>
                    </a:lnTo>
                    <a:lnTo>
                      <a:pt x="101600" y="95250"/>
                    </a:lnTo>
                  </a:path>
                </a:pathLst>
              </a:custGeom>
              <a:ln w="28575" cmpd="sng">
                <a:solidFill>
                  <a:srgbClr val="1821FF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grpSp>
          <p:nvGrpSpPr>
            <p:cNvPr id="18" name="Agrupar 17"/>
            <p:cNvGrpSpPr/>
            <p:nvPr/>
          </p:nvGrpSpPr>
          <p:grpSpPr>
            <a:xfrm rot="5400000" flipV="1">
              <a:off x="3898900" y="2501900"/>
              <a:ext cx="184150" cy="323850"/>
              <a:chOff x="3149600" y="4711700"/>
              <a:chExt cx="184150" cy="323850"/>
            </a:xfrm>
          </p:grpSpPr>
          <p:sp>
            <p:nvSpPr>
              <p:cNvPr id="19" name="Forma libre 18"/>
              <p:cNvSpPr/>
              <p:nvPr/>
            </p:nvSpPr>
            <p:spPr>
              <a:xfrm>
                <a:off x="3276600" y="4711700"/>
                <a:ext cx="57150" cy="241300"/>
              </a:xfrm>
              <a:custGeom>
                <a:avLst/>
                <a:gdLst>
                  <a:gd name="connsiteX0" fmla="*/ 0 w 101600"/>
                  <a:gd name="connsiteY0" fmla="*/ 241300 h 241300"/>
                  <a:gd name="connsiteX1" fmla="*/ 6350 w 101600"/>
                  <a:gd name="connsiteY1" fmla="*/ 0 h 241300"/>
                  <a:gd name="connsiteX2" fmla="*/ 101600 w 101600"/>
                  <a:gd name="connsiteY2" fmla="*/ 95250 h 24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600" h="241300">
                    <a:moveTo>
                      <a:pt x="0" y="241300"/>
                    </a:moveTo>
                    <a:lnTo>
                      <a:pt x="6350" y="0"/>
                    </a:lnTo>
                    <a:lnTo>
                      <a:pt x="101600" y="95250"/>
                    </a:lnTo>
                  </a:path>
                </a:pathLst>
              </a:custGeom>
              <a:ln w="28575" cmpd="sng">
                <a:solidFill>
                  <a:srgbClr val="1821FF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0" name="Forma libre 19"/>
              <p:cNvSpPr/>
              <p:nvPr/>
            </p:nvSpPr>
            <p:spPr>
              <a:xfrm rot="10800000">
                <a:off x="3149600" y="4794250"/>
                <a:ext cx="57150" cy="241300"/>
              </a:xfrm>
              <a:custGeom>
                <a:avLst/>
                <a:gdLst>
                  <a:gd name="connsiteX0" fmla="*/ 0 w 101600"/>
                  <a:gd name="connsiteY0" fmla="*/ 241300 h 241300"/>
                  <a:gd name="connsiteX1" fmla="*/ 6350 w 101600"/>
                  <a:gd name="connsiteY1" fmla="*/ 0 h 241300"/>
                  <a:gd name="connsiteX2" fmla="*/ 101600 w 101600"/>
                  <a:gd name="connsiteY2" fmla="*/ 95250 h 24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600" h="241300">
                    <a:moveTo>
                      <a:pt x="0" y="241300"/>
                    </a:moveTo>
                    <a:lnTo>
                      <a:pt x="6350" y="0"/>
                    </a:lnTo>
                    <a:lnTo>
                      <a:pt x="101600" y="95250"/>
                    </a:lnTo>
                  </a:path>
                </a:pathLst>
              </a:custGeom>
              <a:ln w="28575" cmpd="sng">
                <a:solidFill>
                  <a:srgbClr val="1821FF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grpSp>
          <p:nvGrpSpPr>
            <p:cNvPr id="21" name="Agrupar 20"/>
            <p:cNvGrpSpPr/>
            <p:nvPr/>
          </p:nvGrpSpPr>
          <p:grpSpPr>
            <a:xfrm flipH="1">
              <a:off x="4533900" y="3162300"/>
              <a:ext cx="184150" cy="323850"/>
              <a:chOff x="3149600" y="4711700"/>
              <a:chExt cx="184150" cy="323850"/>
            </a:xfrm>
          </p:grpSpPr>
          <p:sp>
            <p:nvSpPr>
              <p:cNvPr id="22" name="Forma libre 21"/>
              <p:cNvSpPr/>
              <p:nvPr/>
            </p:nvSpPr>
            <p:spPr>
              <a:xfrm>
                <a:off x="3276600" y="4711700"/>
                <a:ext cx="57150" cy="241300"/>
              </a:xfrm>
              <a:custGeom>
                <a:avLst/>
                <a:gdLst>
                  <a:gd name="connsiteX0" fmla="*/ 0 w 101600"/>
                  <a:gd name="connsiteY0" fmla="*/ 241300 h 241300"/>
                  <a:gd name="connsiteX1" fmla="*/ 6350 w 101600"/>
                  <a:gd name="connsiteY1" fmla="*/ 0 h 241300"/>
                  <a:gd name="connsiteX2" fmla="*/ 101600 w 101600"/>
                  <a:gd name="connsiteY2" fmla="*/ 95250 h 24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600" h="241300">
                    <a:moveTo>
                      <a:pt x="0" y="241300"/>
                    </a:moveTo>
                    <a:lnTo>
                      <a:pt x="6350" y="0"/>
                    </a:lnTo>
                    <a:lnTo>
                      <a:pt x="101600" y="95250"/>
                    </a:lnTo>
                  </a:path>
                </a:pathLst>
              </a:custGeom>
              <a:ln w="28575" cmpd="sng">
                <a:solidFill>
                  <a:srgbClr val="FF000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3" name="Forma libre 22"/>
              <p:cNvSpPr/>
              <p:nvPr/>
            </p:nvSpPr>
            <p:spPr>
              <a:xfrm rot="10800000">
                <a:off x="3149600" y="4794250"/>
                <a:ext cx="57150" cy="241300"/>
              </a:xfrm>
              <a:custGeom>
                <a:avLst/>
                <a:gdLst>
                  <a:gd name="connsiteX0" fmla="*/ 0 w 101600"/>
                  <a:gd name="connsiteY0" fmla="*/ 241300 h 241300"/>
                  <a:gd name="connsiteX1" fmla="*/ 6350 w 101600"/>
                  <a:gd name="connsiteY1" fmla="*/ 0 h 241300"/>
                  <a:gd name="connsiteX2" fmla="*/ 101600 w 101600"/>
                  <a:gd name="connsiteY2" fmla="*/ 95250 h 24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600" h="241300">
                    <a:moveTo>
                      <a:pt x="0" y="241300"/>
                    </a:moveTo>
                    <a:lnTo>
                      <a:pt x="6350" y="0"/>
                    </a:lnTo>
                    <a:lnTo>
                      <a:pt x="101600" y="95250"/>
                    </a:lnTo>
                  </a:path>
                </a:pathLst>
              </a:custGeom>
              <a:ln w="28575" cmpd="sng">
                <a:solidFill>
                  <a:srgbClr val="FF000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grpSp>
          <p:nvGrpSpPr>
            <p:cNvPr id="24" name="Agrupar 23"/>
            <p:cNvGrpSpPr/>
            <p:nvPr/>
          </p:nvGrpSpPr>
          <p:grpSpPr>
            <a:xfrm rot="5400000" flipH="1">
              <a:off x="4794250" y="2838450"/>
              <a:ext cx="184150" cy="323850"/>
              <a:chOff x="3149600" y="4711700"/>
              <a:chExt cx="184150" cy="323850"/>
            </a:xfrm>
          </p:grpSpPr>
          <p:sp>
            <p:nvSpPr>
              <p:cNvPr id="25" name="Forma libre 24"/>
              <p:cNvSpPr/>
              <p:nvPr/>
            </p:nvSpPr>
            <p:spPr>
              <a:xfrm>
                <a:off x="3276600" y="4711700"/>
                <a:ext cx="57150" cy="241300"/>
              </a:xfrm>
              <a:custGeom>
                <a:avLst/>
                <a:gdLst>
                  <a:gd name="connsiteX0" fmla="*/ 0 w 101600"/>
                  <a:gd name="connsiteY0" fmla="*/ 241300 h 241300"/>
                  <a:gd name="connsiteX1" fmla="*/ 6350 w 101600"/>
                  <a:gd name="connsiteY1" fmla="*/ 0 h 241300"/>
                  <a:gd name="connsiteX2" fmla="*/ 101600 w 101600"/>
                  <a:gd name="connsiteY2" fmla="*/ 95250 h 24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600" h="241300">
                    <a:moveTo>
                      <a:pt x="0" y="241300"/>
                    </a:moveTo>
                    <a:lnTo>
                      <a:pt x="6350" y="0"/>
                    </a:lnTo>
                    <a:lnTo>
                      <a:pt x="101600" y="95250"/>
                    </a:lnTo>
                  </a:path>
                </a:pathLst>
              </a:custGeom>
              <a:ln w="28575" cmpd="sng">
                <a:solidFill>
                  <a:srgbClr val="1821FF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6" name="Forma libre 25"/>
              <p:cNvSpPr/>
              <p:nvPr/>
            </p:nvSpPr>
            <p:spPr>
              <a:xfrm rot="10800000">
                <a:off x="3149600" y="4794250"/>
                <a:ext cx="57150" cy="241300"/>
              </a:xfrm>
              <a:custGeom>
                <a:avLst/>
                <a:gdLst>
                  <a:gd name="connsiteX0" fmla="*/ 0 w 101600"/>
                  <a:gd name="connsiteY0" fmla="*/ 241300 h 241300"/>
                  <a:gd name="connsiteX1" fmla="*/ 6350 w 101600"/>
                  <a:gd name="connsiteY1" fmla="*/ 0 h 241300"/>
                  <a:gd name="connsiteX2" fmla="*/ 101600 w 101600"/>
                  <a:gd name="connsiteY2" fmla="*/ 95250 h 24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600" h="241300">
                    <a:moveTo>
                      <a:pt x="0" y="241300"/>
                    </a:moveTo>
                    <a:lnTo>
                      <a:pt x="6350" y="0"/>
                    </a:lnTo>
                    <a:lnTo>
                      <a:pt x="101600" y="95250"/>
                    </a:lnTo>
                  </a:path>
                </a:pathLst>
              </a:custGeom>
              <a:ln w="28575" cmpd="sng">
                <a:solidFill>
                  <a:srgbClr val="1821FF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grpSp>
          <p:nvGrpSpPr>
            <p:cNvPr id="27" name="Agrupar 26"/>
            <p:cNvGrpSpPr/>
            <p:nvPr/>
          </p:nvGrpSpPr>
          <p:grpSpPr>
            <a:xfrm rot="16200000" flipH="1" flipV="1">
              <a:off x="4743450" y="2476500"/>
              <a:ext cx="184150" cy="323850"/>
              <a:chOff x="3149600" y="4711700"/>
              <a:chExt cx="184150" cy="323850"/>
            </a:xfrm>
          </p:grpSpPr>
          <p:sp>
            <p:nvSpPr>
              <p:cNvPr id="28" name="Forma libre 27"/>
              <p:cNvSpPr/>
              <p:nvPr/>
            </p:nvSpPr>
            <p:spPr>
              <a:xfrm>
                <a:off x="3276600" y="4711700"/>
                <a:ext cx="57150" cy="241300"/>
              </a:xfrm>
              <a:custGeom>
                <a:avLst/>
                <a:gdLst>
                  <a:gd name="connsiteX0" fmla="*/ 0 w 101600"/>
                  <a:gd name="connsiteY0" fmla="*/ 241300 h 241300"/>
                  <a:gd name="connsiteX1" fmla="*/ 6350 w 101600"/>
                  <a:gd name="connsiteY1" fmla="*/ 0 h 241300"/>
                  <a:gd name="connsiteX2" fmla="*/ 101600 w 101600"/>
                  <a:gd name="connsiteY2" fmla="*/ 95250 h 24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600" h="241300">
                    <a:moveTo>
                      <a:pt x="0" y="241300"/>
                    </a:moveTo>
                    <a:lnTo>
                      <a:pt x="6350" y="0"/>
                    </a:lnTo>
                    <a:lnTo>
                      <a:pt x="101600" y="95250"/>
                    </a:lnTo>
                  </a:path>
                </a:pathLst>
              </a:custGeom>
              <a:ln w="28575" cmpd="sng">
                <a:solidFill>
                  <a:srgbClr val="1821FF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9" name="Forma libre 28"/>
              <p:cNvSpPr/>
              <p:nvPr/>
            </p:nvSpPr>
            <p:spPr>
              <a:xfrm rot="10800000">
                <a:off x="3149600" y="4794250"/>
                <a:ext cx="57150" cy="241300"/>
              </a:xfrm>
              <a:custGeom>
                <a:avLst/>
                <a:gdLst>
                  <a:gd name="connsiteX0" fmla="*/ 0 w 101600"/>
                  <a:gd name="connsiteY0" fmla="*/ 241300 h 241300"/>
                  <a:gd name="connsiteX1" fmla="*/ 6350 w 101600"/>
                  <a:gd name="connsiteY1" fmla="*/ 0 h 241300"/>
                  <a:gd name="connsiteX2" fmla="*/ 101600 w 101600"/>
                  <a:gd name="connsiteY2" fmla="*/ 95250 h 24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600" h="241300">
                    <a:moveTo>
                      <a:pt x="0" y="241300"/>
                    </a:moveTo>
                    <a:lnTo>
                      <a:pt x="6350" y="0"/>
                    </a:lnTo>
                    <a:lnTo>
                      <a:pt x="101600" y="95250"/>
                    </a:lnTo>
                  </a:path>
                </a:pathLst>
              </a:custGeom>
              <a:ln w="28575" cmpd="sng">
                <a:solidFill>
                  <a:srgbClr val="1821FF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cxnSp>
          <p:nvCxnSpPr>
            <p:cNvPr id="31" name="Conector recto de flecha 30"/>
            <p:cNvCxnSpPr/>
            <p:nvPr/>
          </p:nvCxnSpPr>
          <p:spPr bwMode="auto">
            <a:xfrm flipH="1">
              <a:off x="3181350" y="3200400"/>
              <a:ext cx="800100" cy="355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" name="Conector recto de flecha 32"/>
            <p:cNvCxnSpPr/>
            <p:nvPr/>
          </p:nvCxnSpPr>
          <p:spPr bwMode="auto">
            <a:xfrm>
              <a:off x="4870450" y="3187700"/>
              <a:ext cx="800100" cy="355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3" name="Agrupar 2"/>
            <p:cNvGrpSpPr/>
            <p:nvPr/>
          </p:nvGrpSpPr>
          <p:grpSpPr>
            <a:xfrm>
              <a:off x="1876323" y="1270000"/>
              <a:ext cx="5112774" cy="1114323"/>
              <a:chOff x="1876323" y="1270000"/>
              <a:chExt cx="5112774" cy="1114323"/>
            </a:xfrm>
          </p:grpSpPr>
          <p:sp>
            <p:nvSpPr>
              <p:cNvPr id="2" name="Rectángulo redondeado 1"/>
              <p:cNvSpPr/>
              <p:nvPr/>
            </p:nvSpPr>
            <p:spPr bwMode="auto">
              <a:xfrm>
                <a:off x="1876323" y="1417484"/>
                <a:ext cx="1835354" cy="966839"/>
              </a:xfrm>
              <a:prstGeom prst="round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6" name="Rectángulo redondeado 35"/>
              <p:cNvSpPr/>
              <p:nvPr/>
            </p:nvSpPr>
            <p:spPr bwMode="auto">
              <a:xfrm>
                <a:off x="3482259" y="1270000"/>
                <a:ext cx="1835354" cy="966839"/>
              </a:xfrm>
              <a:prstGeom prst="round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8" name="Rectángulo redondeado 37"/>
              <p:cNvSpPr/>
              <p:nvPr/>
            </p:nvSpPr>
            <p:spPr bwMode="auto">
              <a:xfrm>
                <a:off x="5153743" y="1384710"/>
                <a:ext cx="1835354" cy="966839"/>
              </a:xfrm>
              <a:prstGeom prst="round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</p:grpSp>
      <p:cxnSp>
        <p:nvCxnSpPr>
          <p:cNvPr id="10" name="Conector recto de flecha 9"/>
          <p:cNvCxnSpPr/>
          <p:nvPr/>
        </p:nvCxnSpPr>
        <p:spPr>
          <a:xfrm flipV="1">
            <a:off x="4438650" y="2763889"/>
            <a:ext cx="0" cy="3539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H="1">
            <a:off x="3464980" y="2622550"/>
            <a:ext cx="36195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/>
          <p:cNvCxnSpPr/>
          <p:nvPr/>
        </p:nvCxnSpPr>
        <p:spPr>
          <a:xfrm flipV="1">
            <a:off x="5012269" y="2619956"/>
            <a:ext cx="374650" cy="1106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uadroTexto 34"/>
          <p:cNvSpPr txBox="1"/>
          <p:nvPr/>
        </p:nvSpPr>
        <p:spPr>
          <a:xfrm>
            <a:off x="5850467" y="3786238"/>
            <a:ext cx="202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Clockwise spiral Grt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1116524" y="3786238"/>
            <a:ext cx="2384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/>
              <a:t>Anticlockwise spiral Grt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651250" y="1714500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>
                <a:solidFill>
                  <a:srgbClr val="0000FF"/>
                </a:solidFill>
              </a:rPr>
              <a:t>gravitational spreading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5983816" y="2070100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>
                <a:solidFill>
                  <a:srgbClr val="0000FF"/>
                </a:solidFill>
              </a:rPr>
              <a:t>thrusting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004075" y="3575050"/>
            <a:ext cx="992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>
                <a:solidFill>
                  <a:srgbClr val="FF0000"/>
                </a:solidFill>
              </a:rPr>
              <a:t>shortening</a:t>
            </a:r>
          </a:p>
          <a:p>
            <a:pPr algn="ctr"/>
            <a:r>
              <a:rPr lang="es-ES" sz="1400" b="1">
                <a:solidFill>
                  <a:srgbClr val="FF0000"/>
                </a:solidFill>
              </a:rPr>
              <a:t>and uplift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3854450" y="5522931"/>
            <a:ext cx="2523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latin typeface="Times New Roman"/>
                <a:cs typeface="Times New Roman"/>
              </a:rPr>
              <a:t>Bell &amp; Johnson 1989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227667" y="448733"/>
            <a:ext cx="6917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/>
              <a:t>inclusion-trail curvature sense </a:t>
            </a:r>
          </a:p>
          <a:p>
            <a:pPr algn="ctr"/>
            <a:r>
              <a:rPr lang="es-ES_tradnl" sz="2400"/>
              <a:t>versus tectonic transport direction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1860550" y="2070100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>
                <a:solidFill>
                  <a:srgbClr val="0000FF"/>
                </a:solidFill>
              </a:rPr>
              <a:t>thrusting</a:t>
            </a:r>
          </a:p>
        </p:txBody>
      </p:sp>
    </p:spTree>
    <p:extLst>
      <p:ext uri="{BB962C8B-B14F-4D97-AF65-F5344CB8AC3E}">
        <p14:creationId xmlns:p14="http://schemas.microsoft.com/office/powerpoint/2010/main" val="2245340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90801" y="0"/>
            <a:ext cx="5248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/>
              <a:t>microstructural techniques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18421"/>
          <a:stretch/>
        </p:blipFill>
        <p:spPr>
          <a:xfrm>
            <a:off x="5723045" y="791634"/>
            <a:ext cx="3367470" cy="23579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363" y="3340101"/>
            <a:ext cx="3443637" cy="2590799"/>
          </a:xfrm>
          <a:prstGeom prst="rect">
            <a:avLst/>
          </a:prstGeom>
        </p:spPr>
      </p:pic>
      <p:pic>
        <p:nvPicPr>
          <p:cNvPr id="6" name="Imagen 5" descr="Making oreinted thin sections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79172" y="2108906"/>
            <a:ext cx="4978400" cy="2420056"/>
          </a:xfrm>
          <a:prstGeom prst="rect">
            <a:avLst/>
          </a:prstGeom>
        </p:spPr>
      </p:pic>
      <p:pic>
        <p:nvPicPr>
          <p:cNvPr id="7" name="Imagen 6" descr="Binocular stereomicroscope wild heerbrugg copy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/>
          <a:stretch/>
        </p:blipFill>
        <p:spPr>
          <a:xfrm rot="5400000">
            <a:off x="1327080" y="2084611"/>
            <a:ext cx="5511797" cy="301898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27000" y="5842000"/>
            <a:ext cx="2145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Laminas delgadas </a:t>
            </a:r>
          </a:p>
          <a:p>
            <a:r>
              <a:rPr lang="es-ES_tradnl" b="1" u="sng"/>
              <a:t>orientadas </a:t>
            </a:r>
            <a:r>
              <a:rPr lang="es-ES_tradnl" u="sng"/>
              <a:t>(muchas)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035300" y="6338669"/>
            <a:ext cx="194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microscopía óptica</a:t>
            </a:r>
            <a:endParaRPr lang="es-ES_tradnl" b="1" u="sng"/>
          </a:p>
        </p:txBody>
      </p:sp>
      <p:sp>
        <p:nvSpPr>
          <p:cNvPr id="10" name="CuadroTexto 9"/>
          <p:cNvSpPr txBox="1"/>
          <p:nvPr/>
        </p:nvSpPr>
        <p:spPr>
          <a:xfrm>
            <a:off x="5981700" y="5932269"/>
            <a:ext cx="29982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Micro-tomografía</a:t>
            </a:r>
          </a:p>
          <a:p>
            <a:endParaRPr lang="es-ES_tradnl"/>
          </a:p>
          <a:p>
            <a:r>
              <a:rPr lang="es-ES_tradnl"/>
              <a:t>Spectrómetro de Masa (TIMS)</a:t>
            </a:r>
          </a:p>
          <a:p>
            <a:endParaRPr lang="es-ES_tradnl" b="1" u="sng"/>
          </a:p>
        </p:txBody>
      </p:sp>
    </p:spTree>
    <p:extLst>
      <p:ext uri="{BB962C8B-B14F-4D97-AF65-F5344CB8AC3E}">
        <p14:creationId xmlns:p14="http://schemas.microsoft.com/office/powerpoint/2010/main" val="597150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046563" y="970863"/>
            <a:ext cx="2928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err="1"/>
              <a:t>Strike of inclusion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trails</a:t>
            </a:r>
            <a:endParaRPr lang="es-ES_tradnl" sz="2400" dirty="0"/>
          </a:p>
        </p:txBody>
      </p:sp>
      <p:pic>
        <p:nvPicPr>
          <p:cNvPr id="18" name="Picture 4" descr="r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450" y="2397937"/>
            <a:ext cx="1397264" cy="104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6860283" y="2173651"/>
            <a:ext cx="1490414" cy="149041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cs typeface="+mn-cs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7447897" y="1823523"/>
            <a:ext cx="230616" cy="26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N</a:t>
            </a:r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 flipV="1">
            <a:off x="7605491" y="2115771"/>
            <a:ext cx="0" cy="16061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cs typeface="+mn-cs"/>
            </a:endParaRP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6766228" y="2918859"/>
            <a:ext cx="16568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cs typeface="+mn-cs"/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6860285" y="2173654"/>
            <a:ext cx="1490412" cy="1490412"/>
          </a:xfrm>
          <a:prstGeom prst="ellips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Picture 3" descr="piecakes_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11" y="1948896"/>
            <a:ext cx="1800454" cy="91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ector recto 8"/>
          <p:cNvCxnSpPr/>
          <p:nvPr/>
        </p:nvCxnSpPr>
        <p:spPr>
          <a:xfrm>
            <a:off x="2592282" y="1503164"/>
            <a:ext cx="0" cy="18247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2146430" y="1615358"/>
            <a:ext cx="903862" cy="15814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>
            <a:off x="2146430" y="1615358"/>
            <a:ext cx="903862" cy="15814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H="1">
            <a:off x="1818122" y="1948896"/>
            <a:ext cx="1541596" cy="9153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>
            <a:stCxn id="8" idx="1"/>
            <a:endCxn id="8" idx="3"/>
          </p:cNvCxnSpPr>
          <p:nvPr/>
        </p:nvCxnSpPr>
        <p:spPr>
          <a:xfrm>
            <a:off x="1687111" y="2406584"/>
            <a:ext cx="18004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787246" y="1948896"/>
            <a:ext cx="1572472" cy="9153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Agrupar 24"/>
          <p:cNvGrpSpPr/>
          <p:nvPr/>
        </p:nvGrpSpPr>
        <p:grpSpPr>
          <a:xfrm>
            <a:off x="3585632" y="2209799"/>
            <a:ext cx="225922" cy="249915"/>
            <a:chOff x="4093633" y="1788582"/>
            <a:chExt cx="292894" cy="324000"/>
          </a:xfrm>
        </p:grpSpPr>
        <p:sp>
          <p:nvSpPr>
            <p:cNvPr id="3" name="Elipse 2"/>
            <p:cNvSpPr>
              <a:spLocks noChangeAspect="1"/>
            </p:cNvSpPr>
            <p:nvPr/>
          </p:nvSpPr>
          <p:spPr>
            <a:xfrm>
              <a:off x="4093633" y="1788582"/>
              <a:ext cx="292894" cy="324000"/>
            </a:xfrm>
            <a:prstGeom prst="ellipse">
              <a:avLst/>
            </a:prstGeom>
            <a:noFill/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4" name="Forma libre 23"/>
            <p:cNvSpPr/>
            <p:nvPr/>
          </p:nvSpPr>
          <p:spPr>
            <a:xfrm>
              <a:off x="4143375" y="1854200"/>
              <a:ext cx="200025" cy="206505"/>
            </a:xfrm>
            <a:custGeom>
              <a:avLst/>
              <a:gdLst>
                <a:gd name="connsiteX0" fmla="*/ 0 w 200025"/>
                <a:gd name="connsiteY0" fmla="*/ 0 h 206505"/>
                <a:gd name="connsiteX1" fmla="*/ 107950 w 200025"/>
                <a:gd name="connsiteY1" fmla="*/ 6350 h 206505"/>
                <a:gd name="connsiteX2" fmla="*/ 142875 w 200025"/>
                <a:gd name="connsiteY2" fmla="*/ 38100 h 206505"/>
                <a:gd name="connsiteX3" fmla="*/ 142875 w 200025"/>
                <a:gd name="connsiteY3" fmla="*/ 82550 h 206505"/>
                <a:gd name="connsiteX4" fmla="*/ 82550 w 200025"/>
                <a:gd name="connsiteY4" fmla="*/ 104775 h 206505"/>
                <a:gd name="connsiteX5" fmla="*/ 41275 w 200025"/>
                <a:gd name="connsiteY5" fmla="*/ 136525 h 206505"/>
                <a:gd name="connsiteX6" fmla="*/ 47625 w 200025"/>
                <a:gd name="connsiteY6" fmla="*/ 171450 h 206505"/>
                <a:gd name="connsiteX7" fmla="*/ 101600 w 200025"/>
                <a:gd name="connsiteY7" fmla="*/ 206375 h 206505"/>
                <a:gd name="connsiteX8" fmla="*/ 200025 w 200025"/>
                <a:gd name="connsiteY8" fmla="*/ 184150 h 20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025" h="206505">
                  <a:moveTo>
                    <a:pt x="0" y="0"/>
                  </a:moveTo>
                  <a:cubicBezTo>
                    <a:pt x="42069" y="0"/>
                    <a:pt x="84138" y="0"/>
                    <a:pt x="107950" y="6350"/>
                  </a:cubicBezTo>
                  <a:cubicBezTo>
                    <a:pt x="131762" y="12700"/>
                    <a:pt x="137054" y="25400"/>
                    <a:pt x="142875" y="38100"/>
                  </a:cubicBezTo>
                  <a:cubicBezTo>
                    <a:pt x="148696" y="50800"/>
                    <a:pt x="152929" y="71438"/>
                    <a:pt x="142875" y="82550"/>
                  </a:cubicBezTo>
                  <a:cubicBezTo>
                    <a:pt x="132821" y="93662"/>
                    <a:pt x="99483" y="95779"/>
                    <a:pt x="82550" y="104775"/>
                  </a:cubicBezTo>
                  <a:cubicBezTo>
                    <a:pt x="65617" y="113771"/>
                    <a:pt x="47096" y="125413"/>
                    <a:pt x="41275" y="136525"/>
                  </a:cubicBezTo>
                  <a:cubicBezTo>
                    <a:pt x="35454" y="147637"/>
                    <a:pt x="37571" y="159808"/>
                    <a:pt x="47625" y="171450"/>
                  </a:cubicBezTo>
                  <a:cubicBezTo>
                    <a:pt x="57679" y="183092"/>
                    <a:pt x="76200" y="204258"/>
                    <a:pt x="101600" y="206375"/>
                  </a:cubicBezTo>
                  <a:cubicBezTo>
                    <a:pt x="127000" y="208492"/>
                    <a:pt x="200025" y="184150"/>
                    <a:pt x="200025" y="18415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26" name="Agrupar 25"/>
          <p:cNvGrpSpPr/>
          <p:nvPr/>
        </p:nvGrpSpPr>
        <p:grpSpPr>
          <a:xfrm>
            <a:off x="3416298" y="1752599"/>
            <a:ext cx="225922" cy="249915"/>
            <a:chOff x="4093633" y="1788582"/>
            <a:chExt cx="292894" cy="324000"/>
          </a:xfrm>
        </p:grpSpPr>
        <p:sp>
          <p:nvSpPr>
            <p:cNvPr id="27" name="Elipse 26"/>
            <p:cNvSpPr>
              <a:spLocks noChangeAspect="1"/>
            </p:cNvSpPr>
            <p:nvPr/>
          </p:nvSpPr>
          <p:spPr>
            <a:xfrm>
              <a:off x="4093633" y="1788582"/>
              <a:ext cx="292894" cy="324000"/>
            </a:xfrm>
            <a:prstGeom prst="ellipse">
              <a:avLst/>
            </a:prstGeom>
            <a:noFill/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8" name="Forma libre 27"/>
            <p:cNvSpPr/>
            <p:nvPr/>
          </p:nvSpPr>
          <p:spPr>
            <a:xfrm>
              <a:off x="4143375" y="1854200"/>
              <a:ext cx="200025" cy="206505"/>
            </a:xfrm>
            <a:custGeom>
              <a:avLst/>
              <a:gdLst>
                <a:gd name="connsiteX0" fmla="*/ 0 w 200025"/>
                <a:gd name="connsiteY0" fmla="*/ 0 h 206505"/>
                <a:gd name="connsiteX1" fmla="*/ 107950 w 200025"/>
                <a:gd name="connsiteY1" fmla="*/ 6350 h 206505"/>
                <a:gd name="connsiteX2" fmla="*/ 142875 w 200025"/>
                <a:gd name="connsiteY2" fmla="*/ 38100 h 206505"/>
                <a:gd name="connsiteX3" fmla="*/ 142875 w 200025"/>
                <a:gd name="connsiteY3" fmla="*/ 82550 h 206505"/>
                <a:gd name="connsiteX4" fmla="*/ 82550 w 200025"/>
                <a:gd name="connsiteY4" fmla="*/ 104775 h 206505"/>
                <a:gd name="connsiteX5" fmla="*/ 41275 w 200025"/>
                <a:gd name="connsiteY5" fmla="*/ 136525 h 206505"/>
                <a:gd name="connsiteX6" fmla="*/ 47625 w 200025"/>
                <a:gd name="connsiteY6" fmla="*/ 171450 h 206505"/>
                <a:gd name="connsiteX7" fmla="*/ 101600 w 200025"/>
                <a:gd name="connsiteY7" fmla="*/ 206375 h 206505"/>
                <a:gd name="connsiteX8" fmla="*/ 200025 w 200025"/>
                <a:gd name="connsiteY8" fmla="*/ 184150 h 20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025" h="206505">
                  <a:moveTo>
                    <a:pt x="0" y="0"/>
                  </a:moveTo>
                  <a:cubicBezTo>
                    <a:pt x="42069" y="0"/>
                    <a:pt x="84138" y="0"/>
                    <a:pt x="107950" y="6350"/>
                  </a:cubicBezTo>
                  <a:cubicBezTo>
                    <a:pt x="131762" y="12700"/>
                    <a:pt x="137054" y="25400"/>
                    <a:pt x="142875" y="38100"/>
                  </a:cubicBezTo>
                  <a:cubicBezTo>
                    <a:pt x="148696" y="50800"/>
                    <a:pt x="152929" y="71438"/>
                    <a:pt x="142875" y="82550"/>
                  </a:cubicBezTo>
                  <a:cubicBezTo>
                    <a:pt x="132821" y="93662"/>
                    <a:pt x="99483" y="95779"/>
                    <a:pt x="82550" y="104775"/>
                  </a:cubicBezTo>
                  <a:cubicBezTo>
                    <a:pt x="65617" y="113771"/>
                    <a:pt x="47096" y="125413"/>
                    <a:pt x="41275" y="136525"/>
                  </a:cubicBezTo>
                  <a:cubicBezTo>
                    <a:pt x="35454" y="147637"/>
                    <a:pt x="37571" y="159808"/>
                    <a:pt x="47625" y="171450"/>
                  </a:cubicBezTo>
                  <a:cubicBezTo>
                    <a:pt x="57679" y="183092"/>
                    <a:pt x="76200" y="204258"/>
                    <a:pt x="101600" y="206375"/>
                  </a:cubicBezTo>
                  <a:cubicBezTo>
                    <a:pt x="127000" y="208492"/>
                    <a:pt x="200025" y="184150"/>
                    <a:pt x="200025" y="18415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29" name="Agrupar 28"/>
          <p:cNvGrpSpPr/>
          <p:nvPr/>
        </p:nvGrpSpPr>
        <p:grpSpPr>
          <a:xfrm>
            <a:off x="3001431" y="1371599"/>
            <a:ext cx="225922" cy="249915"/>
            <a:chOff x="4093633" y="1788582"/>
            <a:chExt cx="292894" cy="324000"/>
          </a:xfrm>
        </p:grpSpPr>
        <p:sp>
          <p:nvSpPr>
            <p:cNvPr id="30" name="Elipse 29"/>
            <p:cNvSpPr>
              <a:spLocks noChangeAspect="1"/>
            </p:cNvSpPr>
            <p:nvPr/>
          </p:nvSpPr>
          <p:spPr>
            <a:xfrm>
              <a:off x="4093633" y="1788582"/>
              <a:ext cx="292894" cy="324000"/>
            </a:xfrm>
            <a:prstGeom prst="ellipse">
              <a:avLst/>
            </a:prstGeom>
            <a:noFill/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1" name="Forma libre 30"/>
            <p:cNvSpPr/>
            <p:nvPr/>
          </p:nvSpPr>
          <p:spPr>
            <a:xfrm>
              <a:off x="4143375" y="1854200"/>
              <a:ext cx="200025" cy="206505"/>
            </a:xfrm>
            <a:custGeom>
              <a:avLst/>
              <a:gdLst>
                <a:gd name="connsiteX0" fmla="*/ 0 w 200025"/>
                <a:gd name="connsiteY0" fmla="*/ 0 h 206505"/>
                <a:gd name="connsiteX1" fmla="*/ 107950 w 200025"/>
                <a:gd name="connsiteY1" fmla="*/ 6350 h 206505"/>
                <a:gd name="connsiteX2" fmla="*/ 142875 w 200025"/>
                <a:gd name="connsiteY2" fmla="*/ 38100 h 206505"/>
                <a:gd name="connsiteX3" fmla="*/ 142875 w 200025"/>
                <a:gd name="connsiteY3" fmla="*/ 82550 h 206505"/>
                <a:gd name="connsiteX4" fmla="*/ 82550 w 200025"/>
                <a:gd name="connsiteY4" fmla="*/ 104775 h 206505"/>
                <a:gd name="connsiteX5" fmla="*/ 41275 w 200025"/>
                <a:gd name="connsiteY5" fmla="*/ 136525 h 206505"/>
                <a:gd name="connsiteX6" fmla="*/ 47625 w 200025"/>
                <a:gd name="connsiteY6" fmla="*/ 171450 h 206505"/>
                <a:gd name="connsiteX7" fmla="*/ 101600 w 200025"/>
                <a:gd name="connsiteY7" fmla="*/ 206375 h 206505"/>
                <a:gd name="connsiteX8" fmla="*/ 200025 w 200025"/>
                <a:gd name="connsiteY8" fmla="*/ 184150 h 20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025" h="206505">
                  <a:moveTo>
                    <a:pt x="0" y="0"/>
                  </a:moveTo>
                  <a:cubicBezTo>
                    <a:pt x="42069" y="0"/>
                    <a:pt x="84138" y="0"/>
                    <a:pt x="107950" y="6350"/>
                  </a:cubicBezTo>
                  <a:cubicBezTo>
                    <a:pt x="131762" y="12700"/>
                    <a:pt x="137054" y="25400"/>
                    <a:pt x="142875" y="38100"/>
                  </a:cubicBezTo>
                  <a:cubicBezTo>
                    <a:pt x="148696" y="50800"/>
                    <a:pt x="152929" y="71438"/>
                    <a:pt x="142875" y="82550"/>
                  </a:cubicBezTo>
                  <a:cubicBezTo>
                    <a:pt x="132821" y="93662"/>
                    <a:pt x="99483" y="95779"/>
                    <a:pt x="82550" y="104775"/>
                  </a:cubicBezTo>
                  <a:cubicBezTo>
                    <a:pt x="65617" y="113771"/>
                    <a:pt x="47096" y="125413"/>
                    <a:pt x="41275" y="136525"/>
                  </a:cubicBezTo>
                  <a:cubicBezTo>
                    <a:pt x="35454" y="147637"/>
                    <a:pt x="37571" y="159808"/>
                    <a:pt x="47625" y="171450"/>
                  </a:cubicBezTo>
                  <a:cubicBezTo>
                    <a:pt x="57679" y="183092"/>
                    <a:pt x="76200" y="204258"/>
                    <a:pt x="101600" y="206375"/>
                  </a:cubicBezTo>
                  <a:cubicBezTo>
                    <a:pt x="127000" y="208492"/>
                    <a:pt x="200025" y="184150"/>
                    <a:pt x="200025" y="18415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32" name="Agrupar 31"/>
          <p:cNvGrpSpPr/>
          <p:nvPr/>
        </p:nvGrpSpPr>
        <p:grpSpPr>
          <a:xfrm flipV="1">
            <a:off x="3433232" y="2844799"/>
            <a:ext cx="225922" cy="249915"/>
            <a:chOff x="4093633" y="1788582"/>
            <a:chExt cx="292894" cy="324000"/>
          </a:xfrm>
        </p:grpSpPr>
        <p:sp>
          <p:nvSpPr>
            <p:cNvPr id="33" name="Elipse 32"/>
            <p:cNvSpPr>
              <a:spLocks noChangeAspect="1"/>
            </p:cNvSpPr>
            <p:nvPr/>
          </p:nvSpPr>
          <p:spPr>
            <a:xfrm>
              <a:off x="4093633" y="1788582"/>
              <a:ext cx="292894" cy="324000"/>
            </a:xfrm>
            <a:prstGeom prst="ellipse">
              <a:avLst/>
            </a:prstGeom>
            <a:noFill/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4" name="Forma libre 33"/>
            <p:cNvSpPr/>
            <p:nvPr/>
          </p:nvSpPr>
          <p:spPr>
            <a:xfrm>
              <a:off x="4143375" y="1854200"/>
              <a:ext cx="200025" cy="206505"/>
            </a:xfrm>
            <a:custGeom>
              <a:avLst/>
              <a:gdLst>
                <a:gd name="connsiteX0" fmla="*/ 0 w 200025"/>
                <a:gd name="connsiteY0" fmla="*/ 0 h 206505"/>
                <a:gd name="connsiteX1" fmla="*/ 107950 w 200025"/>
                <a:gd name="connsiteY1" fmla="*/ 6350 h 206505"/>
                <a:gd name="connsiteX2" fmla="*/ 142875 w 200025"/>
                <a:gd name="connsiteY2" fmla="*/ 38100 h 206505"/>
                <a:gd name="connsiteX3" fmla="*/ 142875 w 200025"/>
                <a:gd name="connsiteY3" fmla="*/ 82550 h 206505"/>
                <a:gd name="connsiteX4" fmla="*/ 82550 w 200025"/>
                <a:gd name="connsiteY4" fmla="*/ 104775 h 206505"/>
                <a:gd name="connsiteX5" fmla="*/ 41275 w 200025"/>
                <a:gd name="connsiteY5" fmla="*/ 136525 h 206505"/>
                <a:gd name="connsiteX6" fmla="*/ 47625 w 200025"/>
                <a:gd name="connsiteY6" fmla="*/ 171450 h 206505"/>
                <a:gd name="connsiteX7" fmla="*/ 101600 w 200025"/>
                <a:gd name="connsiteY7" fmla="*/ 206375 h 206505"/>
                <a:gd name="connsiteX8" fmla="*/ 200025 w 200025"/>
                <a:gd name="connsiteY8" fmla="*/ 184150 h 20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025" h="206505">
                  <a:moveTo>
                    <a:pt x="0" y="0"/>
                  </a:moveTo>
                  <a:cubicBezTo>
                    <a:pt x="42069" y="0"/>
                    <a:pt x="84138" y="0"/>
                    <a:pt x="107950" y="6350"/>
                  </a:cubicBezTo>
                  <a:cubicBezTo>
                    <a:pt x="131762" y="12700"/>
                    <a:pt x="137054" y="25400"/>
                    <a:pt x="142875" y="38100"/>
                  </a:cubicBezTo>
                  <a:cubicBezTo>
                    <a:pt x="148696" y="50800"/>
                    <a:pt x="152929" y="71438"/>
                    <a:pt x="142875" y="82550"/>
                  </a:cubicBezTo>
                  <a:cubicBezTo>
                    <a:pt x="132821" y="93662"/>
                    <a:pt x="99483" y="95779"/>
                    <a:pt x="82550" y="104775"/>
                  </a:cubicBezTo>
                  <a:cubicBezTo>
                    <a:pt x="65617" y="113771"/>
                    <a:pt x="47096" y="125413"/>
                    <a:pt x="41275" y="136525"/>
                  </a:cubicBezTo>
                  <a:cubicBezTo>
                    <a:pt x="35454" y="147637"/>
                    <a:pt x="37571" y="159808"/>
                    <a:pt x="47625" y="171450"/>
                  </a:cubicBezTo>
                  <a:cubicBezTo>
                    <a:pt x="57679" y="183092"/>
                    <a:pt x="76200" y="204258"/>
                    <a:pt x="101600" y="206375"/>
                  </a:cubicBezTo>
                  <a:cubicBezTo>
                    <a:pt x="127000" y="208492"/>
                    <a:pt x="200025" y="184150"/>
                    <a:pt x="200025" y="18415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35" name="Agrupar 34"/>
          <p:cNvGrpSpPr/>
          <p:nvPr/>
        </p:nvGrpSpPr>
        <p:grpSpPr>
          <a:xfrm flipV="1">
            <a:off x="3060699" y="3200399"/>
            <a:ext cx="225922" cy="249915"/>
            <a:chOff x="4093633" y="1788582"/>
            <a:chExt cx="292894" cy="324000"/>
          </a:xfrm>
        </p:grpSpPr>
        <p:sp>
          <p:nvSpPr>
            <p:cNvPr id="36" name="Elipse 35"/>
            <p:cNvSpPr>
              <a:spLocks noChangeAspect="1"/>
            </p:cNvSpPr>
            <p:nvPr/>
          </p:nvSpPr>
          <p:spPr>
            <a:xfrm>
              <a:off x="4093633" y="1788582"/>
              <a:ext cx="292894" cy="324000"/>
            </a:xfrm>
            <a:prstGeom prst="ellipse">
              <a:avLst/>
            </a:prstGeom>
            <a:noFill/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7" name="Forma libre 36"/>
            <p:cNvSpPr/>
            <p:nvPr/>
          </p:nvSpPr>
          <p:spPr>
            <a:xfrm>
              <a:off x="4143375" y="1854200"/>
              <a:ext cx="200025" cy="206505"/>
            </a:xfrm>
            <a:custGeom>
              <a:avLst/>
              <a:gdLst>
                <a:gd name="connsiteX0" fmla="*/ 0 w 200025"/>
                <a:gd name="connsiteY0" fmla="*/ 0 h 206505"/>
                <a:gd name="connsiteX1" fmla="*/ 107950 w 200025"/>
                <a:gd name="connsiteY1" fmla="*/ 6350 h 206505"/>
                <a:gd name="connsiteX2" fmla="*/ 142875 w 200025"/>
                <a:gd name="connsiteY2" fmla="*/ 38100 h 206505"/>
                <a:gd name="connsiteX3" fmla="*/ 142875 w 200025"/>
                <a:gd name="connsiteY3" fmla="*/ 82550 h 206505"/>
                <a:gd name="connsiteX4" fmla="*/ 82550 w 200025"/>
                <a:gd name="connsiteY4" fmla="*/ 104775 h 206505"/>
                <a:gd name="connsiteX5" fmla="*/ 41275 w 200025"/>
                <a:gd name="connsiteY5" fmla="*/ 136525 h 206505"/>
                <a:gd name="connsiteX6" fmla="*/ 47625 w 200025"/>
                <a:gd name="connsiteY6" fmla="*/ 171450 h 206505"/>
                <a:gd name="connsiteX7" fmla="*/ 101600 w 200025"/>
                <a:gd name="connsiteY7" fmla="*/ 206375 h 206505"/>
                <a:gd name="connsiteX8" fmla="*/ 200025 w 200025"/>
                <a:gd name="connsiteY8" fmla="*/ 184150 h 20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025" h="206505">
                  <a:moveTo>
                    <a:pt x="0" y="0"/>
                  </a:moveTo>
                  <a:cubicBezTo>
                    <a:pt x="42069" y="0"/>
                    <a:pt x="84138" y="0"/>
                    <a:pt x="107950" y="6350"/>
                  </a:cubicBezTo>
                  <a:cubicBezTo>
                    <a:pt x="131762" y="12700"/>
                    <a:pt x="137054" y="25400"/>
                    <a:pt x="142875" y="38100"/>
                  </a:cubicBezTo>
                  <a:cubicBezTo>
                    <a:pt x="148696" y="50800"/>
                    <a:pt x="152929" y="71438"/>
                    <a:pt x="142875" y="82550"/>
                  </a:cubicBezTo>
                  <a:cubicBezTo>
                    <a:pt x="132821" y="93662"/>
                    <a:pt x="99483" y="95779"/>
                    <a:pt x="82550" y="104775"/>
                  </a:cubicBezTo>
                  <a:cubicBezTo>
                    <a:pt x="65617" y="113771"/>
                    <a:pt x="47096" y="125413"/>
                    <a:pt x="41275" y="136525"/>
                  </a:cubicBezTo>
                  <a:cubicBezTo>
                    <a:pt x="35454" y="147637"/>
                    <a:pt x="37571" y="159808"/>
                    <a:pt x="47625" y="171450"/>
                  </a:cubicBezTo>
                  <a:cubicBezTo>
                    <a:pt x="57679" y="183092"/>
                    <a:pt x="76200" y="204258"/>
                    <a:pt x="101600" y="206375"/>
                  </a:cubicBezTo>
                  <a:cubicBezTo>
                    <a:pt x="127000" y="208492"/>
                    <a:pt x="200025" y="184150"/>
                    <a:pt x="200025" y="18415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41" name="Agrupar 40"/>
          <p:cNvGrpSpPr/>
          <p:nvPr/>
        </p:nvGrpSpPr>
        <p:grpSpPr>
          <a:xfrm>
            <a:off x="2501899" y="3352799"/>
            <a:ext cx="225922" cy="249915"/>
            <a:chOff x="2264833" y="3691466"/>
            <a:chExt cx="225922" cy="249915"/>
          </a:xfrm>
        </p:grpSpPr>
        <p:sp>
          <p:nvSpPr>
            <p:cNvPr id="39" name="Elipse 38"/>
            <p:cNvSpPr>
              <a:spLocks noChangeAspect="1"/>
            </p:cNvSpPr>
            <p:nvPr/>
          </p:nvSpPr>
          <p:spPr>
            <a:xfrm flipV="1">
              <a:off x="2264833" y="3691466"/>
              <a:ext cx="225922" cy="249915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0" name="Forma libre 39"/>
            <p:cNvSpPr/>
            <p:nvPr/>
          </p:nvSpPr>
          <p:spPr>
            <a:xfrm flipV="1">
              <a:off x="2303201" y="3731481"/>
              <a:ext cx="154288" cy="159286"/>
            </a:xfrm>
            <a:custGeom>
              <a:avLst/>
              <a:gdLst>
                <a:gd name="connsiteX0" fmla="*/ 0 w 200025"/>
                <a:gd name="connsiteY0" fmla="*/ 0 h 206505"/>
                <a:gd name="connsiteX1" fmla="*/ 107950 w 200025"/>
                <a:gd name="connsiteY1" fmla="*/ 6350 h 206505"/>
                <a:gd name="connsiteX2" fmla="*/ 142875 w 200025"/>
                <a:gd name="connsiteY2" fmla="*/ 38100 h 206505"/>
                <a:gd name="connsiteX3" fmla="*/ 142875 w 200025"/>
                <a:gd name="connsiteY3" fmla="*/ 82550 h 206505"/>
                <a:gd name="connsiteX4" fmla="*/ 82550 w 200025"/>
                <a:gd name="connsiteY4" fmla="*/ 104775 h 206505"/>
                <a:gd name="connsiteX5" fmla="*/ 41275 w 200025"/>
                <a:gd name="connsiteY5" fmla="*/ 136525 h 206505"/>
                <a:gd name="connsiteX6" fmla="*/ 47625 w 200025"/>
                <a:gd name="connsiteY6" fmla="*/ 171450 h 206505"/>
                <a:gd name="connsiteX7" fmla="*/ 101600 w 200025"/>
                <a:gd name="connsiteY7" fmla="*/ 206375 h 206505"/>
                <a:gd name="connsiteX8" fmla="*/ 200025 w 200025"/>
                <a:gd name="connsiteY8" fmla="*/ 184150 h 20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025" h="206505">
                  <a:moveTo>
                    <a:pt x="0" y="0"/>
                  </a:moveTo>
                  <a:cubicBezTo>
                    <a:pt x="42069" y="0"/>
                    <a:pt x="84138" y="0"/>
                    <a:pt x="107950" y="6350"/>
                  </a:cubicBezTo>
                  <a:cubicBezTo>
                    <a:pt x="131762" y="12700"/>
                    <a:pt x="137054" y="25400"/>
                    <a:pt x="142875" y="38100"/>
                  </a:cubicBezTo>
                  <a:cubicBezTo>
                    <a:pt x="148696" y="50800"/>
                    <a:pt x="152929" y="71438"/>
                    <a:pt x="142875" y="82550"/>
                  </a:cubicBezTo>
                  <a:cubicBezTo>
                    <a:pt x="132821" y="93662"/>
                    <a:pt x="99483" y="95779"/>
                    <a:pt x="82550" y="104775"/>
                  </a:cubicBezTo>
                  <a:cubicBezTo>
                    <a:pt x="65617" y="113771"/>
                    <a:pt x="47096" y="125413"/>
                    <a:pt x="41275" y="136525"/>
                  </a:cubicBezTo>
                  <a:cubicBezTo>
                    <a:pt x="35454" y="147637"/>
                    <a:pt x="37571" y="159808"/>
                    <a:pt x="47625" y="171450"/>
                  </a:cubicBezTo>
                  <a:cubicBezTo>
                    <a:pt x="57679" y="183092"/>
                    <a:pt x="76200" y="204258"/>
                    <a:pt x="101600" y="206375"/>
                  </a:cubicBezTo>
                  <a:cubicBezTo>
                    <a:pt x="127000" y="208492"/>
                    <a:pt x="200025" y="184150"/>
                    <a:pt x="200025" y="184150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54" name="Rectángulo redondeado 53"/>
          <p:cNvSpPr/>
          <p:nvPr/>
        </p:nvSpPr>
        <p:spPr>
          <a:xfrm>
            <a:off x="177799" y="4140198"/>
            <a:ext cx="5664201" cy="1854201"/>
          </a:xfrm>
          <a:prstGeom prst="round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9" name="Rectángulo 58"/>
          <p:cNvSpPr/>
          <p:nvPr/>
        </p:nvSpPr>
        <p:spPr>
          <a:xfrm>
            <a:off x="6304565" y="3764805"/>
            <a:ext cx="2551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2 horizontal thin sections</a:t>
            </a:r>
          </a:p>
        </p:txBody>
      </p:sp>
      <p:pic>
        <p:nvPicPr>
          <p:cNvPr id="61" name="Imagen 60" descr="radial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28627"/>
            <a:ext cx="5384800" cy="1624465"/>
          </a:xfrm>
          <a:prstGeom prst="rect">
            <a:avLst/>
          </a:prstGeom>
        </p:spPr>
      </p:pic>
      <p:pic>
        <p:nvPicPr>
          <p:cNvPr id="62" name="Imagen 61" descr="8 G11 THINNI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34" y="4250267"/>
            <a:ext cx="2106740" cy="1625599"/>
          </a:xfrm>
          <a:prstGeom prst="rect">
            <a:avLst/>
          </a:prstGeom>
        </p:spPr>
      </p:pic>
      <p:sp>
        <p:nvSpPr>
          <p:cNvPr id="63" name="Rectángulo redondeado 62"/>
          <p:cNvSpPr/>
          <p:nvPr/>
        </p:nvSpPr>
        <p:spPr>
          <a:xfrm>
            <a:off x="6223000" y="4140198"/>
            <a:ext cx="2319867" cy="1854201"/>
          </a:xfrm>
          <a:prstGeom prst="round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4" name="Rectángulo 63"/>
          <p:cNvSpPr/>
          <p:nvPr/>
        </p:nvSpPr>
        <p:spPr>
          <a:xfrm>
            <a:off x="1410834" y="3790202"/>
            <a:ext cx="3487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/>
              <a:t>six vertical thin sections spaced 30°</a:t>
            </a:r>
          </a:p>
        </p:txBody>
      </p:sp>
      <p:sp>
        <p:nvSpPr>
          <p:cNvPr id="65" name="CuadroTexto 64"/>
          <p:cNvSpPr txBox="1"/>
          <p:nvPr/>
        </p:nvSpPr>
        <p:spPr>
          <a:xfrm>
            <a:off x="533400" y="567268"/>
            <a:ext cx="40555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/>
              <a:t>Asymmetry technique for determining an </a:t>
            </a:r>
            <a:r>
              <a:rPr lang="es-ES_tradnl" sz="1600" b="1"/>
              <a:t>average FIA </a:t>
            </a:r>
            <a:r>
              <a:rPr lang="es-ES_tradnl" sz="1600"/>
              <a:t>trend in a single sample</a:t>
            </a:r>
          </a:p>
        </p:txBody>
      </p:sp>
      <p:sp>
        <p:nvSpPr>
          <p:cNvPr id="66" name="Text Box 6"/>
          <p:cNvSpPr txBox="1">
            <a:spLocks noChangeArrowheads="1"/>
          </p:cNvSpPr>
          <p:nvPr/>
        </p:nvSpPr>
        <p:spPr bwMode="auto">
          <a:xfrm>
            <a:off x="2427162" y="1180055"/>
            <a:ext cx="230616" cy="26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024919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743" y="-79375"/>
            <a:ext cx="7010400" cy="67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3789680" y="3276600"/>
            <a:ext cx="32004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cs typeface="+mn-cs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3789680" y="4114800"/>
            <a:ext cx="32004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cs typeface="+mn-cs"/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1579880" y="4953000"/>
            <a:ext cx="54102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cs typeface="+mn-cs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1579880" y="5867400"/>
            <a:ext cx="54102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cs typeface="+mn-cs"/>
            </a:endParaRPr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1244600" y="1600200"/>
            <a:ext cx="152400" cy="228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cs typeface="+mn-cs"/>
            </a:endParaRPr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1016000" y="1981200"/>
            <a:ext cx="304800" cy="685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cs typeface="+mn-cs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1244600" y="2895600"/>
            <a:ext cx="228600" cy="304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cs typeface="+mn-cs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874712" y="33869"/>
            <a:ext cx="2435755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000" i="1">
                <a:latin typeface="Calibri"/>
                <a:cs typeface="Calibri"/>
              </a:defRPr>
            </a:lvl1pPr>
          </a:lstStyle>
          <a:p>
            <a:r>
              <a:rPr lang="es-ES_tradnl" sz="1200" dirty="0"/>
              <a:t>Bell &amp; Newman, 2006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738880" y="3210560"/>
            <a:ext cx="365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alibri"/>
                <a:cs typeface="Calibri"/>
              </a:rPr>
              <a:t>A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3738880" y="4084320"/>
            <a:ext cx="365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alibri"/>
                <a:cs typeface="Calibri"/>
              </a:rPr>
              <a:t>B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1564640" y="4927600"/>
            <a:ext cx="365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alibri"/>
                <a:cs typeface="Calibri"/>
              </a:rPr>
              <a:t>C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1554480" y="5831840"/>
            <a:ext cx="365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alibri"/>
                <a:cs typeface="Calibri"/>
              </a:rPr>
              <a:t>D</a:t>
            </a:r>
          </a:p>
        </p:txBody>
      </p:sp>
      <p:cxnSp>
        <p:nvCxnSpPr>
          <p:cNvPr id="4" name="Conector recto de flecha 3"/>
          <p:cNvCxnSpPr>
            <a:stCxn id="44044" idx="3"/>
          </p:cNvCxnSpPr>
          <p:nvPr/>
        </p:nvCxnSpPr>
        <p:spPr bwMode="auto">
          <a:xfrm>
            <a:off x="1397000" y="1714500"/>
            <a:ext cx="2260600" cy="154686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Conector recto de flecha 20"/>
          <p:cNvCxnSpPr>
            <a:endCxn id="16" idx="1"/>
          </p:cNvCxnSpPr>
          <p:nvPr/>
        </p:nvCxnSpPr>
        <p:spPr bwMode="auto">
          <a:xfrm>
            <a:off x="1310640" y="1818640"/>
            <a:ext cx="2428240" cy="241956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Conector recto de flecha 22"/>
          <p:cNvCxnSpPr>
            <a:endCxn id="17" idx="0"/>
          </p:cNvCxnSpPr>
          <p:nvPr/>
        </p:nvCxnSpPr>
        <p:spPr bwMode="auto">
          <a:xfrm>
            <a:off x="1473200" y="3210560"/>
            <a:ext cx="274320" cy="171704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Forma libre 6"/>
          <p:cNvSpPr/>
          <p:nvPr/>
        </p:nvSpPr>
        <p:spPr>
          <a:xfrm>
            <a:off x="853440" y="2661920"/>
            <a:ext cx="629920" cy="3393440"/>
          </a:xfrm>
          <a:custGeom>
            <a:avLst/>
            <a:gdLst>
              <a:gd name="connsiteX0" fmla="*/ 213360 w 629920"/>
              <a:gd name="connsiteY0" fmla="*/ 0 h 3393440"/>
              <a:gd name="connsiteX1" fmla="*/ 0 w 629920"/>
              <a:gd name="connsiteY1" fmla="*/ 2905760 h 3393440"/>
              <a:gd name="connsiteX2" fmla="*/ 629920 w 629920"/>
              <a:gd name="connsiteY2" fmla="*/ 3393440 h 339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9920" h="3393440">
                <a:moveTo>
                  <a:pt x="213360" y="0"/>
                </a:moveTo>
                <a:lnTo>
                  <a:pt x="0" y="2905760"/>
                </a:lnTo>
                <a:lnTo>
                  <a:pt x="629920" y="3393440"/>
                </a:lnTo>
              </a:path>
            </a:pathLst>
          </a:custGeom>
          <a:ln w="28575" cmpd="sng">
            <a:solidFill>
              <a:srgbClr val="FF0000"/>
            </a:solidFill>
            <a:headEnd type="none"/>
            <a:tailEnd type="arrow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43" name="Imagen 42" descr="Screen Shot 2018-05-01 at 10.30.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547" y="330448"/>
            <a:ext cx="4397587" cy="2924130"/>
          </a:xfrm>
          <a:prstGeom prst="rect">
            <a:avLst/>
          </a:prstGeom>
        </p:spPr>
      </p:pic>
      <p:sp>
        <p:nvSpPr>
          <p:cNvPr id="3" name="Forma libre 2"/>
          <p:cNvSpPr/>
          <p:nvPr/>
        </p:nvSpPr>
        <p:spPr>
          <a:xfrm>
            <a:off x="2451100" y="4451350"/>
            <a:ext cx="628650" cy="101600"/>
          </a:xfrm>
          <a:custGeom>
            <a:avLst/>
            <a:gdLst>
              <a:gd name="connsiteX0" fmla="*/ 0 w 628650"/>
              <a:gd name="connsiteY0" fmla="*/ 0 h 95250"/>
              <a:gd name="connsiteX1" fmla="*/ 0 w 628650"/>
              <a:gd name="connsiteY1" fmla="*/ 95250 h 95250"/>
              <a:gd name="connsiteX2" fmla="*/ 628650 w 628650"/>
              <a:gd name="connsiteY2" fmla="*/ 88900 h 95250"/>
              <a:gd name="connsiteX3" fmla="*/ 628650 w 628650"/>
              <a:gd name="connsiteY3" fmla="*/ 44450 h 95250"/>
              <a:gd name="connsiteX0" fmla="*/ 0 w 628650"/>
              <a:gd name="connsiteY0" fmla="*/ 6350 h 101600"/>
              <a:gd name="connsiteX1" fmla="*/ 0 w 628650"/>
              <a:gd name="connsiteY1" fmla="*/ 101600 h 101600"/>
              <a:gd name="connsiteX2" fmla="*/ 628650 w 628650"/>
              <a:gd name="connsiteY2" fmla="*/ 95250 h 101600"/>
              <a:gd name="connsiteX3" fmla="*/ 628650 w 628650"/>
              <a:gd name="connsiteY3" fmla="*/ 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650" h="101600">
                <a:moveTo>
                  <a:pt x="0" y="6350"/>
                </a:moveTo>
                <a:lnTo>
                  <a:pt x="0" y="101600"/>
                </a:lnTo>
                <a:lnTo>
                  <a:pt x="628650" y="95250"/>
                </a:lnTo>
                <a:lnTo>
                  <a:pt x="628650" y="0"/>
                </a:lnTo>
              </a:path>
            </a:pathLst>
          </a:custGeom>
          <a:ln w="28575" cmpd="sng"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457450" y="4248150"/>
            <a:ext cx="6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Calibri"/>
                <a:cs typeface="Calibri"/>
              </a:rPr>
              <a:t>50 km</a:t>
            </a:r>
          </a:p>
        </p:txBody>
      </p:sp>
      <p:sp>
        <p:nvSpPr>
          <p:cNvPr id="46" name="CuadroTexto 45"/>
          <p:cNvSpPr txBox="1"/>
          <p:nvPr/>
        </p:nvSpPr>
        <p:spPr>
          <a:xfrm>
            <a:off x="7063008" y="3762189"/>
            <a:ext cx="2080992" cy="1015663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Five FIA sets</a:t>
            </a:r>
          </a:p>
          <a:p>
            <a:r>
              <a:rPr lang="es-ES_tradnl" sz="2000" dirty="0" smtClean="0"/>
              <a:t>in the Northern Apallachians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044950" y="4756150"/>
            <a:ext cx="3936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/>
              <a:t>n=23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5229225" y="4756150"/>
            <a:ext cx="3936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/>
              <a:t>n=29</a:t>
            </a:r>
          </a:p>
        </p:txBody>
      </p:sp>
      <p:sp>
        <p:nvSpPr>
          <p:cNvPr id="48" name="CuadroTexto 47"/>
          <p:cNvSpPr txBox="1"/>
          <p:nvPr/>
        </p:nvSpPr>
        <p:spPr>
          <a:xfrm>
            <a:off x="6340475" y="4756150"/>
            <a:ext cx="3936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/>
              <a:t>n=25</a:t>
            </a:r>
          </a:p>
        </p:txBody>
      </p:sp>
      <p:sp>
        <p:nvSpPr>
          <p:cNvPr id="49" name="CuadroTexto 48"/>
          <p:cNvSpPr txBox="1"/>
          <p:nvPr/>
        </p:nvSpPr>
        <p:spPr>
          <a:xfrm>
            <a:off x="4044950" y="3949700"/>
            <a:ext cx="3936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/>
              <a:t>n=12</a:t>
            </a:r>
          </a:p>
        </p:txBody>
      </p:sp>
      <p:sp>
        <p:nvSpPr>
          <p:cNvPr id="50" name="CuadroTexto 49"/>
          <p:cNvSpPr txBox="1"/>
          <p:nvPr/>
        </p:nvSpPr>
        <p:spPr>
          <a:xfrm>
            <a:off x="5229225" y="3949700"/>
            <a:ext cx="3936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/>
              <a:t>n=25</a:t>
            </a:r>
          </a:p>
        </p:txBody>
      </p:sp>
      <p:sp>
        <p:nvSpPr>
          <p:cNvPr id="51" name="CuadroTexto 50"/>
          <p:cNvSpPr txBox="1"/>
          <p:nvPr/>
        </p:nvSpPr>
        <p:spPr>
          <a:xfrm>
            <a:off x="6340475" y="3949700"/>
            <a:ext cx="3936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/>
              <a:t>n=16</a:t>
            </a:r>
          </a:p>
        </p:txBody>
      </p:sp>
      <p:sp>
        <p:nvSpPr>
          <p:cNvPr id="52" name="CuadroTexto 51"/>
          <p:cNvSpPr txBox="1"/>
          <p:nvPr/>
        </p:nvSpPr>
        <p:spPr>
          <a:xfrm>
            <a:off x="4044950" y="5683250"/>
            <a:ext cx="3936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/>
              <a:t>n=12</a:t>
            </a:r>
          </a:p>
        </p:txBody>
      </p:sp>
      <p:sp>
        <p:nvSpPr>
          <p:cNvPr id="53" name="CuadroTexto 52"/>
          <p:cNvSpPr txBox="1"/>
          <p:nvPr/>
        </p:nvSpPr>
        <p:spPr>
          <a:xfrm>
            <a:off x="5229225" y="5683250"/>
            <a:ext cx="3416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/>
              <a:t>n=9</a:t>
            </a:r>
          </a:p>
        </p:txBody>
      </p:sp>
      <p:sp>
        <p:nvSpPr>
          <p:cNvPr id="54" name="CuadroTexto 53"/>
          <p:cNvSpPr txBox="1"/>
          <p:nvPr/>
        </p:nvSpPr>
        <p:spPr>
          <a:xfrm>
            <a:off x="6340475" y="5683250"/>
            <a:ext cx="3936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/>
              <a:t>n=16</a:t>
            </a:r>
          </a:p>
        </p:txBody>
      </p:sp>
      <p:sp>
        <p:nvSpPr>
          <p:cNvPr id="55" name="CuadroTexto 54"/>
          <p:cNvSpPr txBox="1"/>
          <p:nvPr/>
        </p:nvSpPr>
        <p:spPr>
          <a:xfrm>
            <a:off x="1841500" y="5683250"/>
            <a:ext cx="3936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/>
              <a:t>n=20</a:t>
            </a:r>
          </a:p>
        </p:txBody>
      </p:sp>
      <p:sp>
        <p:nvSpPr>
          <p:cNvPr id="56" name="CuadroTexto 55"/>
          <p:cNvSpPr txBox="1"/>
          <p:nvPr/>
        </p:nvSpPr>
        <p:spPr>
          <a:xfrm>
            <a:off x="3025775" y="5683250"/>
            <a:ext cx="3936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/>
              <a:t>n=19</a:t>
            </a:r>
          </a:p>
        </p:txBody>
      </p:sp>
      <p:sp>
        <p:nvSpPr>
          <p:cNvPr id="57" name="CuadroTexto 56"/>
          <p:cNvSpPr txBox="1"/>
          <p:nvPr/>
        </p:nvSpPr>
        <p:spPr>
          <a:xfrm>
            <a:off x="4044950" y="6546850"/>
            <a:ext cx="3936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/>
              <a:t>n=11</a:t>
            </a:r>
          </a:p>
        </p:txBody>
      </p:sp>
      <p:sp>
        <p:nvSpPr>
          <p:cNvPr id="58" name="CuadroTexto 57"/>
          <p:cNvSpPr txBox="1"/>
          <p:nvPr/>
        </p:nvSpPr>
        <p:spPr>
          <a:xfrm>
            <a:off x="5229225" y="6546850"/>
            <a:ext cx="3416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/>
              <a:t>n=4</a:t>
            </a:r>
          </a:p>
        </p:txBody>
      </p:sp>
      <p:sp>
        <p:nvSpPr>
          <p:cNvPr id="59" name="CuadroTexto 58"/>
          <p:cNvSpPr txBox="1"/>
          <p:nvPr/>
        </p:nvSpPr>
        <p:spPr>
          <a:xfrm>
            <a:off x="6340475" y="6546850"/>
            <a:ext cx="3416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/>
              <a:t>n=6</a:t>
            </a:r>
          </a:p>
        </p:txBody>
      </p:sp>
      <p:sp>
        <p:nvSpPr>
          <p:cNvPr id="60" name="CuadroTexto 59"/>
          <p:cNvSpPr txBox="1"/>
          <p:nvPr/>
        </p:nvSpPr>
        <p:spPr>
          <a:xfrm>
            <a:off x="1841500" y="6546850"/>
            <a:ext cx="3936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/>
              <a:t>n=17</a:t>
            </a:r>
          </a:p>
        </p:txBody>
      </p:sp>
      <p:sp>
        <p:nvSpPr>
          <p:cNvPr id="61" name="CuadroTexto 60"/>
          <p:cNvSpPr txBox="1"/>
          <p:nvPr/>
        </p:nvSpPr>
        <p:spPr>
          <a:xfrm>
            <a:off x="3025775" y="6546850"/>
            <a:ext cx="3936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/>
              <a:t>n=27</a:t>
            </a:r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4616450" y="3733800"/>
            <a:ext cx="431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de flecha 62"/>
          <p:cNvCxnSpPr/>
          <p:nvPr/>
        </p:nvCxnSpPr>
        <p:spPr>
          <a:xfrm>
            <a:off x="5695950" y="3733800"/>
            <a:ext cx="431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de flecha 63"/>
          <p:cNvCxnSpPr/>
          <p:nvPr/>
        </p:nvCxnSpPr>
        <p:spPr>
          <a:xfrm>
            <a:off x="4616450" y="4559300"/>
            <a:ext cx="431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de flecha 64"/>
          <p:cNvCxnSpPr/>
          <p:nvPr/>
        </p:nvCxnSpPr>
        <p:spPr>
          <a:xfrm>
            <a:off x="5695950" y="4559300"/>
            <a:ext cx="431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de flecha 65"/>
          <p:cNvCxnSpPr/>
          <p:nvPr/>
        </p:nvCxnSpPr>
        <p:spPr>
          <a:xfrm>
            <a:off x="4616450" y="5397500"/>
            <a:ext cx="431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de flecha 66"/>
          <p:cNvCxnSpPr/>
          <p:nvPr/>
        </p:nvCxnSpPr>
        <p:spPr>
          <a:xfrm>
            <a:off x="5695950" y="5397500"/>
            <a:ext cx="431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de flecha 67"/>
          <p:cNvCxnSpPr/>
          <p:nvPr/>
        </p:nvCxnSpPr>
        <p:spPr>
          <a:xfrm>
            <a:off x="4616450" y="6280150"/>
            <a:ext cx="431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de flecha 68"/>
          <p:cNvCxnSpPr/>
          <p:nvPr/>
        </p:nvCxnSpPr>
        <p:spPr>
          <a:xfrm>
            <a:off x="5695950" y="6280150"/>
            <a:ext cx="431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de flecha 69"/>
          <p:cNvCxnSpPr/>
          <p:nvPr/>
        </p:nvCxnSpPr>
        <p:spPr>
          <a:xfrm>
            <a:off x="2457450" y="5397500"/>
            <a:ext cx="431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de flecha 70"/>
          <p:cNvCxnSpPr/>
          <p:nvPr/>
        </p:nvCxnSpPr>
        <p:spPr>
          <a:xfrm>
            <a:off x="3536950" y="5397500"/>
            <a:ext cx="431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de flecha 72"/>
          <p:cNvCxnSpPr/>
          <p:nvPr/>
        </p:nvCxnSpPr>
        <p:spPr>
          <a:xfrm>
            <a:off x="2457450" y="6280150"/>
            <a:ext cx="431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de flecha 73"/>
          <p:cNvCxnSpPr/>
          <p:nvPr/>
        </p:nvCxnSpPr>
        <p:spPr>
          <a:xfrm>
            <a:off x="3536950" y="6280150"/>
            <a:ext cx="431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 Box 3"/>
          <p:cNvSpPr txBox="1">
            <a:spLocks noChangeArrowheads="1"/>
          </p:cNvSpPr>
          <p:nvPr/>
        </p:nvSpPr>
        <p:spPr bwMode="auto">
          <a:xfrm>
            <a:off x="7859715" y="406400"/>
            <a:ext cx="1189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</a:lstStyle>
          <a:p>
            <a:r>
              <a:rPr lang="es-ES_tradnl" sz="1000" i="1" dirty="0">
                <a:latin typeface="Calibri"/>
                <a:cs typeface="Calibri"/>
              </a:rPr>
              <a:t>Bell &amp; Welch, 2002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843849" y="16928"/>
            <a:ext cx="5379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Monazite U-Pb microprobe ages correlated with  5 FIAs</a:t>
            </a:r>
          </a:p>
        </p:txBody>
      </p:sp>
      <p:sp>
        <p:nvSpPr>
          <p:cNvPr id="10" name="Elipse 9"/>
          <p:cNvSpPr/>
          <p:nvPr/>
        </p:nvSpPr>
        <p:spPr>
          <a:xfrm>
            <a:off x="2209799" y="3183465"/>
            <a:ext cx="237067" cy="237067"/>
          </a:xfrm>
          <a:prstGeom prst="ellipse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CuadroTexto 10"/>
          <p:cNvSpPr txBox="1"/>
          <p:nvPr/>
        </p:nvSpPr>
        <p:spPr>
          <a:xfrm>
            <a:off x="1896534" y="3310461"/>
            <a:ext cx="88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i="1">
                <a:solidFill>
                  <a:srgbClr val="FFFFFF"/>
                </a:solidFill>
              </a:rPr>
              <a:t>Boston</a:t>
            </a:r>
          </a:p>
        </p:txBody>
      </p:sp>
    </p:spTree>
    <p:extLst>
      <p:ext uri="{BB962C8B-B14F-4D97-AF65-F5344CB8AC3E}">
        <p14:creationId xmlns:p14="http://schemas.microsoft.com/office/powerpoint/2010/main" val="4054071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ángulo redondeado 134"/>
          <p:cNvSpPr/>
          <p:nvPr/>
        </p:nvSpPr>
        <p:spPr>
          <a:xfrm>
            <a:off x="1955800" y="4510502"/>
            <a:ext cx="1866900" cy="309148"/>
          </a:xfrm>
          <a:prstGeom prst="round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100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076" y="5431708"/>
            <a:ext cx="795489" cy="1038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120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365" y="5435895"/>
            <a:ext cx="904346" cy="1034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140 cop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161" y="5435895"/>
            <a:ext cx="1025763" cy="1038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160 cop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374" y="5440082"/>
            <a:ext cx="828984" cy="1038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 descr="180 copy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458" y="5435895"/>
            <a:ext cx="782929" cy="1042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Forma libre 21"/>
          <p:cNvSpPr/>
          <p:nvPr/>
        </p:nvSpPr>
        <p:spPr>
          <a:xfrm>
            <a:off x="4882861" y="5746430"/>
            <a:ext cx="246197" cy="482439"/>
          </a:xfrm>
          <a:custGeom>
            <a:avLst/>
            <a:gdLst>
              <a:gd name="connsiteX0" fmla="*/ 27067 w 501200"/>
              <a:gd name="connsiteY0" fmla="*/ 0 h 982133"/>
              <a:gd name="connsiteX1" fmla="*/ 179467 w 501200"/>
              <a:gd name="connsiteY1" fmla="*/ 42333 h 982133"/>
              <a:gd name="connsiteX2" fmla="*/ 230267 w 501200"/>
              <a:gd name="connsiteY2" fmla="*/ 50800 h 982133"/>
              <a:gd name="connsiteX3" fmla="*/ 255667 w 501200"/>
              <a:gd name="connsiteY3" fmla="*/ 67733 h 982133"/>
              <a:gd name="connsiteX4" fmla="*/ 289533 w 501200"/>
              <a:gd name="connsiteY4" fmla="*/ 76200 h 982133"/>
              <a:gd name="connsiteX5" fmla="*/ 391133 w 501200"/>
              <a:gd name="connsiteY5" fmla="*/ 93133 h 982133"/>
              <a:gd name="connsiteX6" fmla="*/ 467333 w 501200"/>
              <a:gd name="connsiteY6" fmla="*/ 110066 h 982133"/>
              <a:gd name="connsiteX7" fmla="*/ 484267 w 501200"/>
              <a:gd name="connsiteY7" fmla="*/ 127000 h 982133"/>
              <a:gd name="connsiteX8" fmla="*/ 501200 w 501200"/>
              <a:gd name="connsiteY8" fmla="*/ 228600 h 982133"/>
              <a:gd name="connsiteX9" fmla="*/ 492733 w 501200"/>
              <a:gd name="connsiteY9" fmla="*/ 330200 h 982133"/>
              <a:gd name="connsiteX10" fmla="*/ 467333 w 501200"/>
              <a:gd name="connsiteY10" fmla="*/ 372533 h 982133"/>
              <a:gd name="connsiteX11" fmla="*/ 450400 w 501200"/>
              <a:gd name="connsiteY11" fmla="*/ 397933 h 982133"/>
              <a:gd name="connsiteX12" fmla="*/ 399600 w 501200"/>
              <a:gd name="connsiteY12" fmla="*/ 423333 h 982133"/>
              <a:gd name="connsiteX13" fmla="*/ 128667 w 501200"/>
              <a:gd name="connsiteY13" fmla="*/ 423333 h 982133"/>
              <a:gd name="connsiteX14" fmla="*/ 103267 w 501200"/>
              <a:gd name="connsiteY14" fmla="*/ 431800 h 982133"/>
              <a:gd name="connsiteX15" fmla="*/ 86333 w 501200"/>
              <a:gd name="connsiteY15" fmla="*/ 448733 h 982133"/>
              <a:gd name="connsiteX16" fmla="*/ 77867 w 501200"/>
              <a:gd name="connsiteY16" fmla="*/ 474133 h 982133"/>
              <a:gd name="connsiteX17" fmla="*/ 52467 w 501200"/>
              <a:gd name="connsiteY17" fmla="*/ 491066 h 982133"/>
              <a:gd name="connsiteX18" fmla="*/ 35533 w 501200"/>
              <a:gd name="connsiteY18" fmla="*/ 516466 h 982133"/>
              <a:gd name="connsiteX19" fmla="*/ 18600 w 501200"/>
              <a:gd name="connsiteY19" fmla="*/ 575733 h 982133"/>
              <a:gd name="connsiteX20" fmla="*/ 10133 w 501200"/>
              <a:gd name="connsiteY20" fmla="*/ 601133 h 982133"/>
              <a:gd name="connsiteX21" fmla="*/ 10133 w 501200"/>
              <a:gd name="connsiteY21" fmla="*/ 795866 h 982133"/>
              <a:gd name="connsiteX22" fmla="*/ 27067 w 501200"/>
              <a:gd name="connsiteY22" fmla="*/ 821266 h 982133"/>
              <a:gd name="connsiteX23" fmla="*/ 60933 w 501200"/>
              <a:gd name="connsiteY23" fmla="*/ 880533 h 982133"/>
              <a:gd name="connsiteX24" fmla="*/ 103267 w 501200"/>
              <a:gd name="connsiteY24" fmla="*/ 889000 h 982133"/>
              <a:gd name="connsiteX25" fmla="*/ 128667 w 501200"/>
              <a:gd name="connsiteY25" fmla="*/ 897466 h 982133"/>
              <a:gd name="connsiteX26" fmla="*/ 145600 w 501200"/>
              <a:gd name="connsiteY26" fmla="*/ 914400 h 982133"/>
              <a:gd name="connsiteX27" fmla="*/ 204867 w 501200"/>
              <a:gd name="connsiteY27" fmla="*/ 931333 h 982133"/>
              <a:gd name="connsiteX28" fmla="*/ 289533 w 501200"/>
              <a:gd name="connsiteY28" fmla="*/ 956733 h 982133"/>
              <a:gd name="connsiteX29" fmla="*/ 331867 w 501200"/>
              <a:gd name="connsiteY29" fmla="*/ 965200 h 982133"/>
              <a:gd name="connsiteX30" fmla="*/ 382667 w 501200"/>
              <a:gd name="connsiteY30" fmla="*/ 982133 h 98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01200" h="982133">
                <a:moveTo>
                  <a:pt x="27067" y="0"/>
                </a:moveTo>
                <a:cubicBezTo>
                  <a:pt x="83225" y="16847"/>
                  <a:pt x="123272" y="30291"/>
                  <a:pt x="179467" y="42333"/>
                </a:cubicBezTo>
                <a:cubicBezTo>
                  <a:pt x="196253" y="45930"/>
                  <a:pt x="213334" y="47978"/>
                  <a:pt x="230267" y="50800"/>
                </a:cubicBezTo>
                <a:cubicBezTo>
                  <a:pt x="238734" y="56444"/>
                  <a:pt x="246314" y="63725"/>
                  <a:pt x="255667" y="67733"/>
                </a:cubicBezTo>
                <a:cubicBezTo>
                  <a:pt x="266362" y="72317"/>
                  <a:pt x="278345" y="73003"/>
                  <a:pt x="289533" y="76200"/>
                </a:cubicBezTo>
                <a:cubicBezTo>
                  <a:pt x="362321" y="96996"/>
                  <a:pt x="239791" y="71512"/>
                  <a:pt x="391133" y="93133"/>
                </a:cubicBezTo>
                <a:cubicBezTo>
                  <a:pt x="416208" y="96715"/>
                  <a:pt x="442687" y="103905"/>
                  <a:pt x="467333" y="110066"/>
                </a:cubicBezTo>
                <a:cubicBezTo>
                  <a:pt x="472978" y="115711"/>
                  <a:pt x="481122" y="119663"/>
                  <a:pt x="484267" y="127000"/>
                </a:cubicBezTo>
                <a:cubicBezTo>
                  <a:pt x="489571" y="139377"/>
                  <a:pt x="500510" y="223768"/>
                  <a:pt x="501200" y="228600"/>
                </a:cubicBezTo>
                <a:cubicBezTo>
                  <a:pt x="498378" y="262467"/>
                  <a:pt x="497224" y="296514"/>
                  <a:pt x="492733" y="330200"/>
                </a:cubicBezTo>
                <a:cubicBezTo>
                  <a:pt x="488616" y="361080"/>
                  <a:pt x="484430" y="351162"/>
                  <a:pt x="467333" y="372533"/>
                </a:cubicBezTo>
                <a:cubicBezTo>
                  <a:pt x="460976" y="380479"/>
                  <a:pt x="457595" y="390738"/>
                  <a:pt x="450400" y="397933"/>
                </a:cubicBezTo>
                <a:cubicBezTo>
                  <a:pt x="433988" y="414345"/>
                  <a:pt x="420257" y="416447"/>
                  <a:pt x="399600" y="423333"/>
                </a:cubicBezTo>
                <a:cubicBezTo>
                  <a:pt x="265019" y="414921"/>
                  <a:pt x="263248" y="409166"/>
                  <a:pt x="128667" y="423333"/>
                </a:cubicBezTo>
                <a:cubicBezTo>
                  <a:pt x="119791" y="424267"/>
                  <a:pt x="111734" y="428978"/>
                  <a:pt x="103267" y="431800"/>
                </a:cubicBezTo>
                <a:cubicBezTo>
                  <a:pt x="97622" y="437444"/>
                  <a:pt x="90440" y="441888"/>
                  <a:pt x="86333" y="448733"/>
                </a:cubicBezTo>
                <a:cubicBezTo>
                  <a:pt x="81741" y="456386"/>
                  <a:pt x="83442" y="467164"/>
                  <a:pt x="77867" y="474133"/>
                </a:cubicBezTo>
                <a:cubicBezTo>
                  <a:pt x="71510" y="482079"/>
                  <a:pt x="60934" y="485422"/>
                  <a:pt x="52467" y="491066"/>
                </a:cubicBezTo>
                <a:cubicBezTo>
                  <a:pt x="46822" y="499533"/>
                  <a:pt x="40084" y="507364"/>
                  <a:pt x="35533" y="516466"/>
                </a:cubicBezTo>
                <a:cubicBezTo>
                  <a:pt x="28769" y="529994"/>
                  <a:pt x="22215" y="563081"/>
                  <a:pt x="18600" y="575733"/>
                </a:cubicBezTo>
                <a:cubicBezTo>
                  <a:pt x="16148" y="584314"/>
                  <a:pt x="12955" y="592666"/>
                  <a:pt x="10133" y="601133"/>
                </a:cubicBezTo>
                <a:cubicBezTo>
                  <a:pt x="-154" y="683437"/>
                  <a:pt x="-6262" y="697494"/>
                  <a:pt x="10133" y="795866"/>
                </a:cubicBezTo>
                <a:cubicBezTo>
                  <a:pt x="11806" y="805903"/>
                  <a:pt x="21422" y="812799"/>
                  <a:pt x="27067" y="821266"/>
                </a:cubicBezTo>
                <a:cubicBezTo>
                  <a:pt x="34194" y="842650"/>
                  <a:pt x="39350" y="867044"/>
                  <a:pt x="60933" y="880533"/>
                </a:cubicBezTo>
                <a:cubicBezTo>
                  <a:pt x="73136" y="888160"/>
                  <a:pt x="89306" y="885510"/>
                  <a:pt x="103267" y="889000"/>
                </a:cubicBezTo>
                <a:cubicBezTo>
                  <a:pt x="111925" y="891164"/>
                  <a:pt x="120200" y="894644"/>
                  <a:pt x="128667" y="897466"/>
                </a:cubicBezTo>
                <a:cubicBezTo>
                  <a:pt x="134311" y="903111"/>
                  <a:pt x="138755" y="910293"/>
                  <a:pt x="145600" y="914400"/>
                </a:cubicBezTo>
                <a:cubicBezTo>
                  <a:pt x="155080" y="920088"/>
                  <a:pt x="197493" y="929121"/>
                  <a:pt x="204867" y="931333"/>
                </a:cubicBezTo>
                <a:cubicBezTo>
                  <a:pt x="265158" y="949420"/>
                  <a:pt x="239360" y="945583"/>
                  <a:pt x="289533" y="956733"/>
                </a:cubicBezTo>
                <a:cubicBezTo>
                  <a:pt x="303581" y="959855"/>
                  <a:pt x="317983" y="961414"/>
                  <a:pt x="331867" y="965200"/>
                </a:cubicBezTo>
                <a:cubicBezTo>
                  <a:pt x="349087" y="969896"/>
                  <a:pt x="382667" y="982133"/>
                  <a:pt x="382667" y="982133"/>
                </a:cubicBezTo>
              </a:path>
            </a:pathLst>
          </a:custGeom>
          <a:ln w="28575" cmpd="sng">
            <a:solidFill>
              <a:schemeClr val="tx1">
                <a:alpha val="71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200">
              <a:latin typeface="Calibri"/>
              <a:cs typeface="Calibri"/>
            </a:endParaRPr>
          </a:p>
        </p:txBody>
      </p:sp>
      <p:sp>
        <p:nvSpPr>
          <p:cNvPr id="23" name="Forma libre 22"/>
          <p:cNvSpPr/>
          <p:nvPr/>
        </p:nvSpPr>
        <p:spPr>
          <a:xfrm>
            <a:off x="5803701" y="5725634"/>
            <a:ext cx="299445" cy="499517"/>
          </a:xfrm>
          <a:custGeom>
            <a:avLst/>
            <a:gdLst>
              <a:gd name="connsiteX0" fmla="*/ 0 w 609600"/>
              <a:gd name="connsiteY0" fmla="*/ 0 h 1016901"/>
              <a:gd name="connsiteX1" fmla="*/ 313267 w 609600"/>
              <a:gd name="connsiteY1" fmla="*/ 76200 h 1016901"/>
              <a:gd name="connsiteX2" fmla="*/ 321733 w 609600"/>
              <a:gd name="connsiteY2" fmla="*/ 101600 h 1016901"/>
              <a:gd name="connsiteX3" fmla="*/ 338667 w 609600"/>
              <a:gd name="connsiteY3" fmla="*/ 118534 h 1016901"/>
              <a:gd name="connsiteX4" fmla="*/ 355600 w 609600"/>
              <a:gd name="connsiteY4" fmla="*/ 143934 h 1016901"/>
              <a:gd name="connsiteX5" fmla="*/ 364067 w 609600"/>
              <a:gd name="connsiteY5" fmla="*/ 186267 h 1016901"/>
              <a:gd name="connsiteX6" fmla="*/ 372533 w 609600"/>
              <a:gd name="connsiteY6" fmla="*/ 211667 h 1016901"/>
              <a:gd name="connsiteX7" fmla="*/ 364067 w 609600"/>
              <a:gd name="connsiteY7" fmla="*/ 304800 h 1016901"/>
              <a:gd name="connsiteX8" fmla="*/ 355600 w 609600"/>
              <a:gd name="connsiteY8" fmla="*/ 338667 h 1016901"/>
              <a:gd name="connsiteX9" fmla="*/ 279400 w 609600"/>
              <a:gd name="connsiteY9" fmla="*/ 381000 h 1016901"/>
              <a:gd name="connsiteX10" fmla="*/ 228600 w 609600"/>
              <a:gd name="connsiteY10" fmla="*/ 406400 h 1016901"/>
              <a:gd name="connsiteX11" fmla="*/ 203200 w 609600"/>
              <a:gd name="connsiteY11" fmla="*/ 423334 h 1016901"/>
              <a:gd name="connsiteX12" fmla="*/ 169333 w 609600"/>
              <a:gd name="connsiteY12" fmla="*/ 440267 h 1016901"/>
              <a:gd name="connsiteX13" fmla="*/ 118533 w 609600"/>
              <a:gd name="connsiteY13" fmla="*/ 482600 h 1016901"/>
              <a:gd name="connsiteX14" fmla="*/ 93133 w 609600"/>
              <a:gd name="connsiteY14" fmla="*/ 508000 h 1016901"/>
              <a:gd name="connsiteX15" fmla="*/ 59267 w 609600"/>
              <a:gd name="connsiteY15" fmla="*/ 516467 h 1016901"/>
              <a:gd name="connsiteX16" fmla="*/ 33867 w 609600"/>
              <a:gd name="connsiteY16" fmla="*/ 567267 h 1016901"/>
              <a:gd name="connsiteX17" fmla="*/ 25400 w 609600"/>
              <a:gd name="connsiteY17" fmla="*/ 592667 h 1016901"/>
              <a:gd name="connsiteX18" fmla="*/ 33867 w 609600"/>
              <a:gd name="connsiteY18" fmla="*/ 804334 h 1016901"/>
              <a:gd name="connsiteX19" fmla="*/ 50800 w 609600"/>
              <a:gd name="connsiteY19" fmla="*/ 872067 h 1016901"/>
              <a:gd name="connsiteX20" fmla="*/ 76200 w 609600"/>
              <a:gd name="connsiteY20" fmla="*/ 889000 h 1016901"/>
              <a:gd name="connsiteX21" fmla="*/ 110067 w 609600"/>
              <a:gd name="connsiteY21" fmla="*/ 922867 h 1016901"/>
              <a:gd name="connsiteX22" fmla="*/ 160867 w 609600"/>
              <a:gd name="connsiteY22" fmla="*/ 948267 h 1016901"/>
              <a:gd name="connsiteX23" fmla="*/ 194733 w 609600"/>
              <a:gd name="connsiteY23" fmla="*/ 956734 h 1016901"/>
              <a:gd name="connsiteX24" fmla="*/ 254000 w 609600"/>
              <a:gd name="connsiteY24" fmla="*/ 982134 h 1016901"/>
              <a:gd name="connsiteX25" fmla="*/ 304800 w 609600"/>
              <a:gd name="connsiteY25" fmla="*/ 1007534 h 1016901"/>
              <a:gd name="connsiteX26" fmla="*/ 609600 w 609600"/>
              <a:gd name="connsiteY26" fmla="*/ 1016000 h 101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9600" h="1016901">
                <a:moveTo>
                  <a:pt x="0" y="0"/>
                </a:moveTo>
                <a:cubicBezTo>
                  <a:pt x="104422" y="25400"/>
                  <a:pt x="210788" y="43838"/>
                  <a:pt x="313267" y="76200"/>
                </a:cubicBezTo>
                <a:cubicBezTo>
                  <a:pt x="321777" y="78887"/>
                  <a:pt x="317141" y="93947"/>
                  <a:pt x="321733" y="101600"/>
                </a:cubicBezTo>
                <a:cubicBezTo>
                  <a:pt x="325840" y="108445"/>
                  <a:pt x="333680" y="112300"/>
                  <a:pt x="338667" y="118534"/>
                </a:cubicBezTo>
                <a:cubicBezTo>
                  <a:pt x="345024" y="126480"/>
                  <a:pt x="349956" y="135467"/>
                  <a:pt x="355600" y="143934"/>
                </a:cubicBezTo>
                <a:cubicBezTo>
                  <a:pt x="358422" y="158045"/>
                  <a:pt x="360577" y="172306"/>
                  <a:pt x="364067" y="186267"/>
                </a:cubicBezTo>
                <a:cubicBezTo>
                  <a:pt x="366231" y="194925"/>
                  <a:pt x="372533" y="202742"/>
                  <a:pt x="372533" y="211667"/>
                </a:cubicBezTo>
                <a:cubicBezTo>
                  <a:pt x="372533" y="242839"/>
                  <a:pt x="368187" y="273901"/>
                  <a:pt x="364067" y="304800"/>
                </a:cubicBezTo>
                <a:cubicBezTo>
                  <a:pt x="362529" y="316334"/>
                  <a:pt x="363263" y="329910"/>
                  <a:pt x="355600" y="338667"/>
                </a:cubicBezTo>
                <a:cubicBezTo>
                  <a:pt x="331623" y="366069"/>
                  <a:pt x="309088" y="371105"/>
                  <a:pt x="279400" y="381000"/>
                </a:cubicBezTo>
                <a:cubicBezTo>
                  <a:pt x="206606" y="429531"/>
                  <a:pt x="298707" y="371346"/>
                  <a:pt x="228600" y="406400"/>
                </a:cubicBezTo>
                <a:cubicBezTo>
                  <a:pt x="219498" y="410951"/>
                  <a:pt x="212035" y="418285"/>
                  <a:pt x="203200" y="423334"/>
                </a:cubicBezTo>
                <a:cubicBezTo>
                  <a:pt x="192242" y="429596"/>
                  <a:pt x="180622" y="434623"/>
                  <a:pt x="169333" y="440267"/>
                </a:cubicBezTo>
                <a:cubicBezTo>
                  <a:pt x="95126" y="514474"/>
                  <a:pt x="189259" y="423663"/>
                  <a:pt x="118533" y="482600"/>
                </a:cubicBezTo>
                <a:cubicBezTo>
                  <a:pt x="109335" y="490265"/>
                  <a:pt x="103529" y="502059"/>
                  <a:pt x="93133" y="508000"/>
                </a:cubicBezTo>
                <a:cubicBezTo>
                  <a:pt x="83030" y="513773"/>
                  <a:pt x="70556" y="513645"/>
                  <a:pt x="59267" y="516467"/>
                </a:cubicBezTo>
                <a:cubicBezTo>
                  <a:pt x="37985" y="580311"/>
                  <a:pt x="66693" y="501615"/>
                  <a:pt x="33867" y="567267"/>
                </a:cubicBezTo>
                <a:cubicBezTo>
                  <a:pt x="29876" y="575249"/>
                  <a:pt x="28222" y="584200"/>
                  <a:pt x="25400" y="592667"/>
                </a:cubicBezTo>
                <a:cubicBezTo>
                  <a:pt x="14739" y="731252"/>
                  <a:pt x="10473" y="671769"/>
                  <a:pt x="33867" y="804334"/>
                </a:cubicBezTo>
                <a:cubicBezTo>
                  <a:pt x="34226" y="806366"/>
                  <a:pt x="43896" y="863437"/>
                  <a:pt x="50800" y="872067"/>
                </a:cubicBezTo>
                <a:cubicBezTo>
                  <a:pt x="57157" y="880013"/>
                  <a:pt x="68474" y="882378"/>
                  <a:pt x="76200" y="889000"/>
                </a:cubicBezTo>
                <a:cubicBezTo>
                  <a:pt x="88322" y="899390"/>
                  <a:pt x="94921" y="917818"/>
                  <a:pt x="110067" y="922867"/>
                </a:cubicBezTo>
                <a:cubicBezTo>
                  <a:pt x="217097" y="958545"/>
                  <a:pt x="45976" y="899027"/>
                  <a:pt x="160867" y="948267"/>
                </a:cubicBezTo>
                <a:cubicBezTo>
                  <a:pt x="171562" y="952851"/>
                  <a:pt x="183444" y="953912"/>
                  <a:pt x="194733" y="956734"/>
                </a:cubicBezTo>
                <a:cubicBezTo>
                  <a:pt x="258501" y="999245"/>
                  <a:pt x="177457" y="949330"/>
                  <a:pt x="254000" y="982134"/>
                </a:cubicBezTo>
                <a:cubicBezTo>
                  <a:pt x="285140" y="995480"/>
                  <a:pt x="271225" y="1003337"/>
                  <a:pt x="304800" y="1007534"/>
                </a:cubicBezTo>
                <a:cubicBezTo>
                  <a:pt x="412355" y="1020978"/>
                  <a:pt x="496668" y="1016000"/>
                  <a:pt x="609600" y="1016000"/>
                </a:cubicBezTo>
              </a:path>
            </a:pathLst>
          </a:custGeom>
          <a:ln w="28575" cmpd="sng">
            <a:solidFill>
              <a:schemeClr val="tx1">
                <a:alpha val="71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200">
              <a:latin typeface="Calibri"/>
              <a:cs typeface="Calibri"/>
            </a:endParaRPr>
          </a:p>
        </p:txBody>
      </p:sp>
      <p:sp>
        <p:nvSpPr>
          <p:cNvPr id="24" name="Forma libre 23"/>
          <p:cNvSpPr/>
          <p:nvPr/>
        </p:nvSpPr>
        <p:spPr>
          <a:xfrm>
            <a:off x="6767280" y="5725634"/>
            <a:ext cx="328558" cy="478718"/>
          </a:xfrm>
          <a:custGeom>
            <a:avLst/>
            <a:gdLst>
              <a:gd name="connsiteX0" fmla="*/ 0 w 668867"/>
              <a:gd name="connsiteY0" fmla="*/ 0 h 974558"/>
              <a:gd name="connsiteX1" fmla="*/ 313267 w 668867"/>
              <a:gd name="connsiteY1" fmla="*/ 8467 h 974558"/>
              <a:gd name="connsiteX2" fmla="*/ 338667 w 668867"/>
              <a:gd name="connsiteY2" fmla="*/ 16934 h 974558"/>
              <a:gd name="connsiteX3" fmla="*/ 372534 w 668867"/>
              <a:gd name="connsiteY3" fmla="*/ 33867 h 974558"/>
              <a:gd name="connsiteX4" fmla="*/ 389467 w 668867"/>
              <a:gd name="connsiteY4" fmla="*/ 59267 h 974558"/>
              <a:gd name="connsiteX5" fmla="*/ 414867 w 668867"/>
              <a:gd name="connsiteY5" fmla="*/ 76200 h 974558"/>
              <a:gd name="connsiteX6" fmla="*/ 423334 w 668867"/>
              <a:gd name="connsiteY6" fmla="*/ 101600 h 974558"/>
              <a:gd name="connsiteX7" fmla="*/ 440267 w 668867"/>
              <a:gd name="connsiteY7" fmla="*/ 118534 h 974558"/>
              <a:gd name="connsiteX8" fmla="*/ 474134 w 668867"/>
              <a:gd name="connsiteY8" fmla="*/ 169334 h 974558"/>
              <a:gd name="connsiteX9" fmla="*/ 482600 w 668867"/>
              <a:gd name="connsiteY9" fmla="*/ 194734 h 974558"/>
              <a:gd name="connsiteX10" fmla="*/ 508000 w 668867"/>
              <a:gd name="connsiteY10" fmla="*/ 254000 h 974558"/>
              <a:gd name="connsiteX11" fmla="*/ 499534 w 668867"/>
              <a:gd name="connsiteY11" fmla="*/ 355600 h 974558"/>
              <a:gd name="connsiteX12" fmla="*/ 491067 w 668867"/>
              <a:gd name="connsiteY12" fmla="*/ 381000 h 974558"/>
              <a:gd name="connsiteX13" fmla="*/ 440267 w 668867"/>
              <a:gd name="connsiteY13" fmla="*/ 397934 h 974558"/>
              <a:gd name="connsiteX14" fmla="*/ 372534 w 668867"/>
              <a:gd name="connsiteY14" fmla="*/ 423334 h 974558"/>
              <a:gd name="connsiteX15" fmla="*/ 338667 w 668867"/>
              <a:gd name="connsiteY15" fmla="*/ 448734 h 974558"/>
              <a:gd name="connsiteX16" fmla="*/ 287867 w 668867"/>
              <a:gd name="connsiteY16" fmla="*/ 482600 h 974558"/>
              <a:gd name="connsiteX17" fmla="*/ 262467 w 668867"/>
              <a:gd name="connsiteY17" fmla="*/ 499534 h 974558"/>
              <a:gd name="connsiteX18" fmla="*/ 254000 w 668867"/>
              <a:gd name="connsiteY18" fmla="*/ 524934 h 974558"/>
              <a:gd name="connsiteX19" fmla="*/ 237067 w 668867"/>
              <a:gd name="connsiteY19" fmla="*/ 550334 h 974558"/>
              <a:gd name="connsiteX20" fmla="*/ 228600 w 668867"/>
              <a:gd name="connsiteY20" fmla="*/ 584200 h 974558"/>
              <a:gd name="connsiteX21" fmla="*/ 220134 w 668867"/>
              <a:gd name="connsiteY21" fmla="*/ 609600 h 974558"/>
              <a:gd name="connsiteX22" fmla="*/ 237067 w 668867"/>
              <a:gd name="connsiteY22" fmla="*/ 855134 h 974558"/>
              <a:gd name="connsiteX23" fmla="*/ 262467 w 668867"/>
              <a:gd name="connsiteY23" fmla="*/ 905934 h 974558"/>
              <a:gd name="connsiteX24" fmla="*/ 296334 w 668867"/>
              <a:gd name="connsiteY24" fmla="*/ 922867 h 974558"/>
              <a:gd name="connsiteX25" fmla="*/ 313267 w 668867"/>
              <a:gd name="connsiteY25" fmla="*/ 948267 h 974558"/>
              <a:gd name="connsiteX26" fmla="*/ 440267 w 668867"/>
              <a:gd name="connsiteY26" fmla="*/ 973667 h 974558"/>
              <a:gd name="connsiteX27" fmla="*/ 668867 w 668867"/>
              <a:gd name="connsiteY27" fmla="*/ 973667 h 97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68867" h="974558">
                <a:moveTo>
                  <a:pt x="0" y="0"/>
                </a:moveTo>
                <a:cubicBezTo>
                  <a:pt x="104422" y="2822"/>
                  <a:pt x="208937" y="3250"/>
                  <a:pt x="313267" y="8467"/>
                </a:cubicBezTo>
                <a:cubicBezTo>
                  <a:pt x="322181" y="8913"/>
                  <a:pt x="330464" y="13418"/>
                  <a:pt x="338667" y="16934"/>
                </a:cubicBezTo>
                <a:cubicBezTo>
                  <a:pt x="350268" y="21906"/>
                  <a:pt x="361245" y="28223"/>
                  <a:pt x="372534" y="33867"/>
                </a:cubicBezTo>
                <a:cubicBezTo>
                  <a:pt x="378178" y="42334"/>
                  <a:pt x="382272" y="52072"/>
                  <a:pt x="389467" y="59267"/>
                </a:cubicBezTo>
                <a:cubicBezTo>
                  <a:pt x="396662" y="66462"/>
                  <a:pt x="408510" y="68254"/>
                  <a:pt x="414867" y="76200"/>
                </a:cubicBezTo>
                <a:cubicBezTo>
                  <a:pt x="420442" y="83169"/>
                  <a:pt x="418742" y="93947"/>
                  <a:pt x="423334" y="101600"/>
                </a:cubicBezTo>
                <a:cubicBezTo>
                  <a:pt x="427441" y="108445"/>
                  <a:pt x="434623" y="112889"/>
                  <a:pt x="440267" y="118534"/>
                </a:cubicBezTo>
                <a:cubicBezTo>
                  <a:pt x="460400" y="178932"/>
                  <a:pt x="431851" y="105909"/>
                  <a:pt x="474134" y="169334"/>
                </a:cubicBezTo>
                <a:cubicBezTo>
                  <a:pt x="479084" y="176760"/>
                  <a:pt x="479084" y="186531"/>
                  <a:pt x="482600" y="194734"/>
                </a:cubicBezTo>
                <a:cubicBezTo>
                  <a:pt x="513987" y="267969"/>
                  <a:pt x="488146" y="194432"/>
                  <a:pt x="508000" y="254000"/>
                </a:cubicBezTo>
                <a:cubicBezTo>
                  <a:pt x="505178" y="287867"/>
                  <a:pt x="504025" y="321914"/>
                  <a:pt x="499534" y="355600"/>
                </a:cubicBezTo>
                <a:cubicBezTo>
                  <a:pt x="498355" y="364446"/>
                  <a:pt x="498329" y="375813"/>
                  <a:pt x="491067" y="381000"/>
                </a:cubicBezTo>
                <a:cubicBezTo>
                  <a:pt x="476542" y="391375"/>
                  <a:pt x="457200" y="392290"/>
                  <a:pt x="440267" y="397934"/>
                </a:cubicBezTo>
                <a:cubicBezTo>
                  <a:pt x="421249" y="404273"/>
                  <a:pt x="387731" y="414891"/>
                  <a:pt x="372534" y="423334"/>
                </a:cubicBezTo>
                <a:cubicBezTo>
                  <a:pt x="360199" y="430187"/>
                  <a:pt x="350227" y="440642"/>
                  <a:pt x="338667" y="448734"/>
                </a:cubicBezTo>
                <a:cubicBezTo>
                  <a:pt x="321995" y="460405"/>
                  <a:pt x="304800" y="471311"/>
                  <a:pt x="287867" y="482600"/>
                </a:cubicBezTo>
                <a:lnTo>
                  <a:pt x="262467" y="499534"/>
                </a:lnTo>
                <a:cubicBezTo>
                  <a:pt x="259645" y="508001"/>
                  <a:pt x="257991" y="516952"/>
                  <a:pt x="254000" y="524934"/>
                </a:cubicBezTo>
                <a:cubicBezTo>
                  <a:pt x="249449" y="534035"/>
                  <a:pt x="241075" y="540981"/>
                  <a:pt x="237067" y="550334"/>
                </a:cubicBezTo>
                <a:cubicBezTo>
                  <a:pt x="232483" y="561029"/>
                  <a:pt x="231797" y="573012"/>
                  <a:pt x="228600" y="584200"/>
                </a:cubicBezTo>
                <a:cubicBezTo>
                  <a:pt x="226148" y="592781"/>
                  <a:pt x="222956" y="601133"/>
                  <a:pt x="220134" y="609600"/>
                </a:cubicBezTo>
                <a:cubicBezTo>
                  <a:pt x="225778" y="691445"/>
                  <a:pt x="229409" y="773453"/>
                  <a:pt x="237067" y="855134"/>
                </a:cubicBezTo>
                <a:cubicBezTo>
                  <a:pt x="238340" y="868715"/>
                  <a:pt x="252455" y="897590"/>
                  <a:pt x="262467" y="905934"/>
                </a:cubicBezTo>
                <a:cubicBezTo>
                  <a:pt x="272163" y="914014"/>
                  <a:pt x="285045" y="917223"/>
                  <a:pt x="296334" y="922867"/>
                </a:cubicBezTo>
                <a:cubicBezTo>
                  <a:pt x="301978" y="931334"/>
                  <a:pt x="305450" y="941753"/>
                  <a:pt x="313267" y="948267"/>
                </a:cubicBezTo>
                <a:cubicBezTo>
                  <a:pt x="346084" y="975614"/>
                  <a:pt x="406019" y="972766"/>
                  <a:pt x="440267" y="973667"/>
                </a:cubicBezTo>
                <a:cubicBezTo>
                  <a:pt x="516441" y="975672"/>
                  <a:pt x="592667" y="973667"/>
                  <a:pt x="668867" y="973667"/>
                </a:cubicBezTo>
              </a:path>
            </a:pathLst>
          </a:custGeom>
          <a:ln w="28575" cmpd="sng">
            <a:solidFill>
              <a:schemeClr val="tx1">
                <a:alpha val="71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200">
              <a:latin typeface="Calibri"/>
              <a:cs typeface="Calibri"/>
            </a:endParaRPr>
          </a:p>
        </p:txBody>
      </p:sp>
      <p:sp>
        <p:nvSpPr>
          <p:cNvPr id="25" name="Forma libre 24"/>
          <p:cNvSpPr/>
          <p:nvPr/>
        </p:nvSpPr>
        <p:spPr>
          <a:xfrm>
            <a:off x="7805720" y="5721476"/>
            <a:ext cx="232901" cy="496448"/>
          </a:xfrm>
          <a:custGeom>
            <a:avLst/>
            <a:gdLst>
              <a:gd name="connsiteX0" fmla="*/ 0 w 474133"/>
              <a:gd name="connsiteY0" fmla="*/ 0 h 1010653"/>
              <a:gd name="connsiteX1" fmla="*/ 211666 w 474133"/>
              <a:gd name="connsiteY1" fmla="*/ 50800 h 1010653"/>
              <a:gd name="connsiteX2" fmla="*/ 228600 w 474133"/>
              <a:gd name="connsiteY2" fmla="*/ 67733 h 1010653"/>
              <a:gd name="connsiteX3" fmla="*/ 262466 w 474133"/>
              <a:gd name="connsiteY3" fmla="*/ 76200 h 1010653"/>
              <a:gd name="connsiteX4" fmla="*/ 279400 w 474133"/>
              <a:gd name="connsiteY4" fmla="*/ 101600 h 1010653"/>
              <a:gd name="connsiteX5" fmla="*/ 296333 w 474133"/>
              <a:gd name="connsiteY5" fmla="*/ 160866 h 1010653"/>
              <a:gd name="connsiteX6" fmla="*/ 304800 w 474133"/>
              <a:gd name="connsiteY6" fmla="*/ 186266 h 1010653"/>
              <a:gd name="connsiteX7" fmla="*/ 313266 w 474133"/>
              <a:gd name="connsiteY7" fmla="*/ 254000 h 1010653"/>
              <a:gd name="connsiteX8" fmla="*/ 304800 w 474133"/>
              <a:gd name="connsiteY8" fmla="*/ 355600 h 1010653"/>
              <a:gd name="connsiteX9" fmla="*/ 287866 w 474133"/>
              <a:gd name="connsiteY9" fmla="*/ 372533 h 1010653"/>
              <a:gd name="connsiteX10" fmla="*/ 211666 w 474133"/>
              <a:gd name="connsiteY10" fmla="*/ 406400 h 1010653"/>
              <a:gd name="connsiteX11" fmla="*/ 186266 w 474133"/>
              <a:gd name="connsiteY11" fmla="*/ 423333 h 1010653"/>
              <a:gd name="connsiteX12" fmla="*/ 169333 w 474133"/>
              <a:gd name="connsiteY12" fmla="*/ 448733 h 1010653"/>
              <a:gd name="connsiteX13" fmla="*/ 118533 w 474133"/>
              <a:gd name="connsiteY13" fmla="*/ 482600 h 1010653"/>
              <a:gd name="connsiteX14" fmla="*/ 84666 w 474133"/>
              <a:gd name="connsiteY14" fmla="*/ 533400 h 1010653"/>
              <a:gd name="connsiteX15" fmla="*/ 59266 w 474133"/>
              <a:gd name="connsiteY15" fmla="*/ 584200 h 1010653"/>
              <a:gd name="connsiteX16" fmla="*/ 50800 w 474133"/>
              <a:gd name="connsiteY16" fmla="*/ 618066 h 1010653"/>
              <a:gd name="connsiteX17" fmla="*/ 33866 w 474133"/>
              <a:gd name="connsiteY17" fmla="*/ 651933 h 1010653"/>
              <a:gd name="connsiteX18" fmla="*/ 16933 w 474133"/>
              <a:gd name="connsiteY18" fmla="*/ 787400 h 1010653"/>
              <a:gd name="connsiteX19" fmla="*/ 42333 w 474133"/>
              <a:gd name="connsiteY19" fmla="*/ 897466 h 1010653"/>
              <a:gd name="connsiteX20" fmla="*/ 101600 w 474133"/>
              <a:gd name="connsiteY20" fmla="*/ 948266 h 1010653"/>
              <a:gd name="connsiteX21" fmla="*/ 127000 w 474133"/>
              <a:gd name="connsiteY21" fmla="*/ 956733 h 1010653"/>
              <a:gd name="connsiteX22" fmla="*/ 194733 w 474133"/>
              <a:gd name="connsiteY22" fmla="*/ 973666 h 1010653"/>
              <a:gd name="connsiteX23" fmla="*/ 220133 w 474133"/>
              <a:gd name="connsiteY23" fmla="*/ 982133 h 1010653"/>
              <a:gd name="connsiteX24" fmla="*/ 262466 w 474133"/>
              <a:gd name="connsiteY24" fmla="*/ 1007533 h 1010653"/>
              <a:gd name="connsiteX25" fmla="*/ 474133 w 474133"/>
              <a:gd name="connsiteY25" fmla="*/ 1007533 h 101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74133" h="1010653">
                <a:moveTo>
                  <a:pt x="0" y="0"/>
                </a:moveTo>
                <a:cubicBezTo>
                  <a:pt x="70555" y="16933"/>
                  <a:pt x="142097" y="30187"/>
                  <a:pt x="211666" y="50800"/>
                </a:cubicBezTo>
                <a:cubicBezTo>
                  <a:pt x="219320" y="53068"/>
                  <a:pt x="221460" y="64163"/>
                  <a:pt x="228600" y="67733"/>
                </a:cubicBezTo>
                <a:cubicBezTo>
                  <a:pt x="239008" y="72937"/>
                  <a:pt x="251177" y="73378"/>
                  <a:pt x="262466" y="76200"/>
                </a:cubicBezTo>
                <a:cubicBezTo>
                  <a:pt x="268111" y="84667"/>
                  <a:pt x="274849" y="92498"/>
                  <a:pt x="279400" y="101600"/>
                </a:cubicBezTo>
                <a:cubicBezTo>
                  <a:pt x="286164" y="115127"/>
                  <a:pt x="292718" y="148215"/>
                  <a:pt x="296333" y="160866"/>
                </a:cubicBezTo>
                <a:cubicBezTo>
                  <a:pt x="298785" y="169447"/>
                  <a:pt x="301978" y="177799"/>
                  <a:pt x="304800" y="186266"/>
                </a:cubicBezTo>
                <a:cubicBezTo>
                  <a:pt x="307622" y="208844"/>
                  <a:pt x="313266" y="231246"/>
                  <a:pt x="313266" y="254000"/>
                </a:cubicBezTo>
                <a:cubicBezTo>
                  <a:pt x="313266" y="287984"/>
                  <a:pt x="311921" y="322370"/>
                  <a:pt x="304800" y="355600"/>
                </a:cubicBezTo>
                <a:cubicBezTo>
                  <a:pt x="303127" y="363405"/>
                  <a:pt x="294099" y="367546"/>
                  <a:pt x="287866" y="372533"/>
                </a:cubicBezTo>
                <a:cubicBezTo>
                  <a:pt x="201704" y="441460"/>
                  <a:pt x="352651" y="312412"/>
                  <a:pt x="211666" y="406400"/>
                </a:cubicBezTo>
                <a:lnTo>
                  <a:pt x="186266" y="423333"/>
                </a:lnTo>
                <a:cubicBezTo>
                  <a:pt x="180622" y="431800"/>
                  <a:pt x="176991" y="442032"/>
                  <a:pt x="169333" y="448733"/>
                </a:cubicBezTo>
                <a:cubicBezTo>
                  <a:pt x="154017" y="462135"/>
                  <a:pt x="118533" y="482600"/>
                  <a:pt x="118533" y="482600"/>
                </a:cubicBezTo>
                <a:cubicBezTo>
                  <a:pt x="107244" y="499533"/>
                  <a:pt x="91101" y="514093"/>
                  <a:pt x="84666" y="533400"/>
                </a:cubicBezTo>
                <a:cubicBezTo>
                  <a:pt x="72982" y="568454"/>
                  <a:pt x="81151" y="551374"/>
                  <a:pt x="59266" y="584200"/>
                </a:cubicBezTo>
                <a:cubicBezTo>
                  <a:pt x="56444" y="595489"/>
                  <a:pt x="54886" y="607171"/>
                  <a:pt x="50800" y="618066"/>
                </a:cubicBezTo>
                <a:cubicBezTo>
                  <a:pt x="46368" y="629884"/>
                  <a:pt x="36341" y="639557"/>
                  <a:pt x="33866" y="651933"/>
                </a:cubicBezTo>
                <a:cubicBezTo>
                  <a:pt x="24941" y="696556"/>
                  <a:pt x="22577" y="742244"/>
                  <a:pt x="16933" y="787400"/>
                </a:cubicBezTo>
                <a:cubicBezTo>
                  <a:pt x="19261" y="803698"/>
                  <a:pt x="26838" y="881971"/>
                  <a:pt x="42333" y="897466"/>
                </a:cubicBezTo>
                <a:cubicBezTo>
                  <a:pt x="63166" y="918299"/>
                  <a:pt x="75810" y="935371"/>
                  <a:pt x="101600" y="948266"/>
                </a:cubicBezTo>
                <a:cubicBezTo>
                  <a:pt x="109582" y="952257"/>
                  <a:pt x="118390" y="954385"/>
                  <a:pt x="127000" y="956733"/>
                </a:cubicBezTo>
                <a:cubicBezTo>
                  <a:pt x="149452" y="962856"/>
                  <a:pt x="172655" y="966306"/>
                  <a:pt x="194733" y="973666"/>
                </a:cubicBezTo>
                <a:cubicBezTo>
                  <a:pt x="203200" y="976488"/>
                  <a:pt x="212151" y="978142"/>
                  <a:pt x="220133" y="982133"/>
                </a:cubicBezTo>
                <a:cubicBezTo>
                  <a:pt x="234852" y="989492"/>
                  <a:pt x="246092" y="1005896"/>
                  <a:pt x="262466" y="1007533"/>
                </a:cubicBezTo>
                <a:cubicBezTo>
                  <a:pt x="332672" y="1014554"/>
                  <a:pt x="403577" y="1007533"/>
                  <a:pt x="474133" y="1007533"/>
                </a:cubicBezTo>
              </a:path>
            </a:pathLst>
          </a:custGeom>
          <a:ln w="28575" cmpd="sng">
            <a:solidFill>
              <a:schemeClr val="tx1">
                <a:alpha val="71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200">
              <a:latin typeface="Calibri"/>
              <a:cs typeface="Calibri"/>
            </a:endParaRPr>
          </a:p>
        </p:txBody>
      </p:sp>
      <p:sp>
        <p:nvSpPr>
          <p:cNvPr id="26" name="Forma libre 25"/>
          <p:cNvSpPr/>
          <p:nvPr/>
        </p:nvSpPr>
        <p:spPr>
          <a:xfrm>
            <a:off x="8571637" y="5742270"/>
            <a:ext cx="257855" cy="479579"/>
          </a:xfrm>
          <a:custGeom>
            <a:avLst/>
            <a:gdLst>
              <a:gd name="connsiteX0" fmla="*/ 0 w 524934"/>
              <a:gd name="connsiteY0" fmla="*/ 0 h 976311"/>
              <a:gd name="connsiteX1" fmla="*/ 304800 w 524934"/>
              <a:gd name="connsiteY1" fmla="*/ 67733 h 976311"/>
              <a:gd name="connsiteX2" fmla="*/ 321734 w 524934"/>
              <a:gd name="connsiteY2" fmla="*/ 84667 h 976311"/>
              <a:gd name="connsiteX3" fmla="*/ 347134 w 524934"/>
              <a:gd name="connsiteY3" fmla="*/ 93133 h 976311"/>
              <a:gd name="connsiteX4" fmla="*/ 372534 w 524934"/>
              <a:gd name="connsiteY4" fmla="*/ 110067 h 976311"/>
              <a:gd name="connsiteX5" fmla="*/ 397934 w 524934"/>
              <a:gd name="connsiteY5" fmla="*/ 177800 h 976311"/>
              <a:gd name="connsiteX6" fmla="*/ 414867 w 524934"/>
              <a:gd name="connsiteY6" fmla="*/ 203200 h 976311"/>
              <a:gd name="connsiteX7" fmla="*/ 414867 w 524934"/>
              <a:gd name="connsiteY7" fmla="*/ 381000 h 976311"/>
              <a:gd name="connsiteX8" fmla="*/ 397934 w 524934"/>
              <a:gd name="connsiteY8" fmla="*/ 406400 h 976311"/>
              <a:gd name="connsiteX9" fmla="*/ 372534 w 524934"/>
              <a:gd name="connsiteY9" fmla="*/ 465667 h 976311"/>
              <a:gd name="connsiteX10" fmla="*/ 330200 w 524934"/>
              <a:gd name="connsiteY10" fmla="*/ 499533 h 976311"/>
              <a:gd name="connsiteX11" fmla="*/ 287867 w 524934"/>
              <a:gd name="connsiteY11" fmla="*/ 524933 h 976311"/>
              <a:gd name="connsiteX12" fmla="*/ 270934 w 524934"/>
              <a:gd name="connsiteY12" fmla="*/ 550333 h 976311"/>
              <a:gd name="connsiteX13" fmla="*/ 203200 w 524934"/>
              <a:gd name="connsiteY13" fmla="*/ 601133 h 976311"/>
              <a:gd name="connsiteX14" fmla="*/ 177800 w 524934"/>
              <a:gd name="connsiteY14" fmla="*/ 618067 h 976311"/>
              <a:gd name="connsiteX15" fmla="*/ 152400 w 524934"/>
              <a:gd name="connsiteY15" fmla="*/ 719667 h 976311"/>
              <a:gd name="connsiteX16" fmla="*/ 160867 w 524934"/>
              <a:gd name="connsiteY16" fmla="*/ 795867 h 976311"/>
              <a:gd name="connsiteX17" fmla="*/ 169334 w 524934"/>
              <a:gd name="connsiteY17" fmla="*/ 821267 h 976311"/>
              <a:gd name="connsiteX18" fmla="*/ 203200 w 524934"/>
              <a:gd name="connsiteY18" fmla="*/ 838200 h 976311"/>
              <a:gd name="connsiteX19" fmla="*/ 237067 w 524934"/>
              <a:gd name="connsiteY19" fmla="*/ 872067 h 976311"/>
              <a:gd name="connsiteX20" fmla="*/ 262467 w 524934"/>
              <a:gd name="connsiteY20" fmla="*/ 889000 h 976311"/>
              <a:gd name="connsiteX21" fmla="*/ 279400 w 524934"/>
              <a:gd name="connsiteY21" fmla="*/ 922867 h 976311"/>
              <a:gd name="connsiteX22" fmla="*/ 321734 w 524934"/>
              <a:gd name="connsiteY22" fmla="*/ 931333 h 976311"/>
              <a:gd name="connsiteX23" fmla="*/ 431800 w 524934"/>
              <a:gd name="connsiteY23" fmla="*/ 956733 h 976311"/>
              <a:gd name="connsiteX24" fmla="*/ 524934 w 524934"/>
              <a:gd name="connsiteY24" fmla="*/ 973667 h 976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4934" h="976311">
                <a:moveTo>
                  <a:pt x="0" y="0"/>
                </a:moveTo>
                <a:cubicBezTo>
                  <a:pt x="101600" y="22578"/>
                  <a:pt x="204148" y="41246"/>
                  <a:pt x="304800" y="67733"/>
                </a:cubicBezTo>
                <a:cubicBezTo>
                  <a:pt x="312520" y="69765"/>
                  <a:pt x="314889" y="80560"/>
                  <a:pt x="321734" y="84667"/>
                </a:cubicBezTo>
                <a:cubicBezTo>
                  <a:pt x="329387" y="89259"/>
                  <a:pt x="338667" y="90311"/>
                  <a:pt x="347134" y="93133"/>
                </a:cubicBezTo>
                <a:cubicBezTo>
                  <a:pt x="355601" y="98778"/>
                  <a:pt x="366619" y="101787"/>
                  <a:pt x="372534" y="110067"/>
                </a:cubicBezTo>
                <a:cubicBezTo>
                  <a:pt x="393328" y="139179"/>
                  <a:pt x="384340" y="150612"/>
                  <a:pt x="397934" y="177800"/>
                </a:cubicBezTo>
                <a:cubicBezTo>
                  <a:pt x="402485" y="186901"/>
                  <a:pt x="409223" y="194733"/>
                  <a:pt x="414867" y="203200"/>
                </a:cubicBezTo>
                <a:cubicBezTo>
                  <a:pt x="424268" y="278401"/>
                  <a:pt x="430951" y="295219"/>
                  <a:pt x="414867" y="381000"/>
                </a:cubicBezTo>
                <a:cubicBezTo>
                  <a:pt x="412992" y="391001"/>
                  <a:pt x="402485" y="397299"/>
                  <a:pt x="397934" y="406400"/>
                </a:cubicBezTo>
                <a:cubicBezTo>
                  <a:pt x="385739" y="430789"/>
                  <a:pt x="393085" y="442180"/>
                  <a:pt x="372534" y="465667"/>
                </a:cubicBezTo>
                <a:cubicBezTo>
                  <a:pt x="360634" y="479267"/>
                  <a:pt x="343921" y="487773"/>
                  <a:pt x="330200" y="499533"/>
                </a:cubicBezTo>
                <a:cubicBezTo>
                  <a:pt x="300615" y="524892"/>
                  <a:pt x="327930" y="511580"/>
                  <a:pt x="287867" y="524933"/>
                </a:cubicBezTo>
                <a:cubicBezTo>
                  <a:pt x="282223" y="533400"/>
                  <a:pt x="277291" y="542387"/>
                  <a:pt x="270934" y="550333"/>
                </a:cubicBezTo>
                <a:cubicBezTo>
                  <a:pt x="253034" y="572708"/>
                  <a:pt x="226418" y="585654"/>
                  <a:pt x="203200" y="601133"/>
                </a:cubicBezTo>
                <a:lnTo>
                  <a:pt x="177800" y="618067"/>
                </a:lnTo>
                <a:cubicBezTo>
                  <a:pt x="166932" y="650675"/>
                  <a:pt x="154287" y="685709"/>
                  <a:pt x="152400" y="719667"/>
                </a:cubicBezTo>
                <a:cubicBezTo>
                  <a:pt x="150982" y="745184"/>
                  <a:pt x="156665" y="770658"/>
                  <a:pt x="160867" y="795867"/>
                </a:cubicBezTo>
                <a:cubicBezTo>
                  <a:pt x="162334" y="804670"/>
                  <a:pt x="163023" y="814956"/>
                  <a:pt x="169334" y="821267"/>
                </a:cubicBezTo>
                <a:cubicBezTo>
                  <a:pt x="178258" y="830191"/>
                  <a:pt x="193103" y="830627"/>
                  <a:pt x="203200" y="838200"/>
                </a:cubicBezTo>
                <a:cubicBezTo>
                  <a:pt x="215972" y="847779"/>
                  <a:pt x="223783" y="863211"/>
                  <a:pt x="237067" y="872067"/>
                </a:cubicBezTo>
                <a:lnTo>
                  <a:pt x="262467" y="889000"/>
                </a:lnTo>
                <a:cubicBezTo>
                  <a:pt x="268111" y="900289"/>
                  <a:pt x="269129" y="915531"/>
                  <a:pt x="279400" y="922867"/>
                </a:cubicBezTo>
                <a:cubicBezTo>
                  <a:pt x="291110" y="931231"/>
                  <a:pt x="307850" y="927547"/>
                  <a:pt x="321734" y="931333"/>
                </a:cubicBezTo>
                <a:cubicBezTo>
                  <a:pt x="424013" y="959227"/>
                  <a:pt x="318475" y="940545"/>
                  <a:pt x="431800" y="956733"/>
                </a:cubicBezTo>
                <a:cubicBezTo>
                  <a:pt x="475986" y="986191"/>
                  <a:pt x="447024" y="973667"/>
                  <a:pt x="524934" y="973667"/>
                </a:cubicBezTo>
              </a:path>
            </a:pathLst>
          </a:custGeom>
          <a:ln w="28575" cmpd="sng">
            <a:solidFill>
              <a:schemeClr val="tx1">
                <a:alpha val="71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200">
              <a:latin typeface="Calibri"/>
              <a:cs typeface="Calibri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4646346" y="5161111"/>
            <a:ext cx="539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>
                <a:latin typeface="Calibri"/>
                <a:cs typeface="Calibri"/>
              </a:rPr>
              <a:t>N100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5573375" y="5161111"/>
            <a:ext cx="539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>
                <a:latin typeface="Calibri"/>
                <a:cs typeface="Calibri"/>
              </a:rPr>
              <a:t>N120</a:t>
            </a:r>
          </a:p>
        </p:txBody>
      </p:sp>
      <p:sp>
        <p:nvSpPr>
          <p:cNvPr id="46" name="CuadroTexto 45"/>
          <p:cNvSpPr txBox="1"/>
          <p:nvPr/>
        </p:nvSpPr>
        <p:spPr>
          <a:xfrm>
            <a:off x="6522726" y="5161111"/>
            <a:ext cx="539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>
                <a:latin typeface="Calibri"/>
                <a:cs typeface="Calibri"/>
              </a:rPr>
              <a:t>N140</a:t>
            </a:r>
          </a:p>
        </p:txBody>
      </p:sp>
      <p:sp>
        <p:nvSpPr>
          <p:cNvPr id="41" name="Forma libre 40"/>
          <p:cNvSpPr/>
          <p:nvPr/>
        </p:nvSpPr>
        <p:spPr>
          <a:xfrm>
            <a:off x="4843666" y="5296329"/>
            <a:ext cx="370147" cy="91497"/>
          </a:xfrm>
          <a:custGeom>
            <a:avLst/>
            <a:gdLst>
              <a:gd name="connsiteX0" fmla="*/ 0 w 753533"/>
              <a:gd name="connsiteY0" fmla="*/ 186267 h 186267"/>
              <a:gd name="connsiteX1" fmla="*/ 753533 w 753533"/>
              <a:gd name="connsiteY1" fmla="*/ 177800 h 186267"/>
              <a:gd name="connsiteX2" fmla="*/ 499533 w 753533"/>
              <a:gd name="connsiteY2" fmla="*/ 0 h 18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3533" h="186267">
                <a:moveTo>
                  <a:pt x="0" y="186267"/>
                </a:moveTo>
                <a:lnTo>
                  <a:pt x="753533" y="177800"/>
                </a:lnTo>
                <a:lnTo>
                  <a:pt x="499533" y="0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200">
              <a:latin typeface="Calibri"/>
              <a:cs typeface="Calibri"/>
            </a:endParaRPr>
          </a:p>
        </p:txBody>
      </p:sp>
      <p:sp>
        <p:nvSpPr>
          <p:cNvPr id="43" name="Forma libre 42"/>
          <p:cNvSpPr/>
          <p:nvPr/>
        </p:nvSpPr>
        <p:spPr>
          <a:xfrm>
            <a:off x="5770695" y="5296329"/>
            <a:ext cx="370147" cy="91497"/>
          </a:xfrm>
          <a:custGeom>
            <a:avLst/>
            <a:gdLst>
              <a:gd name="connsiteX0" fmla="*/ 0 w 753533"/>
              <a:gd name="connsiteY0" fmla="*/ 186267 h 186267"/>
              <a:gd name="connsiteX1" fmla="*/ 753533 w 753533"/>
              <a:gd name="connsiteY1" fmla="*/ 177800 h 186267"/>
              <a:gd name="connsiteX2" fmla="*/ 499533 w 753533"/>
              <a:gd name="connsiteY2" fmla="*/ 0 h 18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3533" h="186267">
                <a:moveTo>
                  <a:pt x="0" y="186267"/>
                </a:moveTo>
                <a:lnTo>
                  <a:pt x="753533" y="177800"/>
                </a:lnTo>
                <a:lnTo>
                  <a:pt x="499533" y="0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200">
              <a:latin typeface="Calibri"/>
              <a:cs typeface="Calibri"/>
            </a:endParaRPr>
          </a:p>
        </p:txBody>
      </p:sp>
      <p:sp>
        <p:nvSpPr>
          <p:cNvPr id="45" name="Forma libre 44"/>
          <p:cNvSpPr/>
          <p:nvPr/>
        </p:nvSpPr>
        <p:spPr>
          <a:xfrm>
            <a:off x="6720046" y="5296329"/>
            <a:ext cx="370147" cy="91497"/>
          </a:xfrm>
          <a:custGeom>
            <a:avLst/>
            <a:gdLst>
              <a:gd name="connsiteX0" fmla="*/ 0 w 753533"/>
              <a:gd name="connsiteY0" fmla="*/ 186267 h 186267"/>
              <a:gd name="connsiteX1" fmla="*/ 753533 w 753533"/>
              <a:gd name="connsiteY1" fmla="*/ 177800 h 186267"/>
              <a:gd name="connsiteX2" fmla="*/ 499533 w 753533"/>
              <a:gd name="connsiteY2" fmla="*/ 0 h 18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3533" h="186267">
                <a:moveTo>
                  <a:pt x="0" y="186267"/>
                </a:moveTo>
                <a:lnTo>
                  <a:pt x="753533" y="177800"/>
                </a:lnTo>
                <a:lnTo>
                  <a:pt x="499533" y="0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200">
              <a:latin typeface="Calibri"/>
              <a:cs typeface="Calibri"/>
            </a:endParaRPr>
          </a:p>
        </p:txBody>
      </p:sp>
      <p:sp>
        <p:nvSpPr>
          <p:cNvPr id="47" name="Forma libre 46"/>
          <p:cNvSpPr/>
          <p:nvPr/>
        </p:nvSpPr>
        <p:spPr>
          <a:xfrm>
            <a:off x="7620646" y="5296329"/>
            <a:ext cx="370147" cy="91497"/>
          </a:xfrm>
          <a:custGeom>
            <a:avLst/>
            <a:gdLst>
              <a:gd name="connsiteX0" fmla="*/ 0 w 753533"/>
              <a:gd name="connsiteY0" fmla="*/ 186267 h 186267"/>
              <a:gd name="connsiteX1" fmla="*/ 753533 w 753533"/>
              <a:gd name="connsiteY1" fmla="*/ 177800 h 186267"/>
              <a:gd name="connsiteX2" fmla="*/ 499533 w 753533"/>
              <a:gd name="connsiteY2" fmla="*/ 0 h 18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3533" h="186267">
                <a:moveTo>
                  <a:pt x="0" y="186267"/>
                </a:moveTo>
                <a:lnTo>
                  <a:pt x="753533" y="177800"/>
                </a:lnTo>
                <a:lnTo>
                  <a:pt x="499533" y="0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200">
              <a:latin typeface="Calibri"/>
              <a:cs typeface="Calibri"/>
            </a:endParaRPr>
          </a:p>
        </p:txBody>
      </p:sp>
      <p:sp>
        <p:nvSpPr>
          <p:cNvPr id="49" name="Forma libre 48"/>
          <p:cNvSpPr/>
          <p:nvPr/>
        </p:nvSpPr>
        <p:spPr>
          <a:xfrm>
            <a:off x="8534206" y="5296329"/>
            <a:ext cx="370147" cy="91497"/>
          </a:xfrm>
          <a:custGeom>
            <a:avLst/>
            <a:gdLst>
              <a:gd name="connsiteX0" fmla="*/ 0 w 753533"/>
              <a:gd name="connsiteY0" fmla="*/ 186267 h 186267"/>
              <a:gd name="connsiteX1" fmla="*/ 753533 w 753533"/>
              <a:gd name="connsiteY1" fmla="*/ 177800 h 186267"/>
              <a:gd name="connsiteX2" fmla="*/ 499533 w 753533"/>
              <a:gd name="connsiteY2" fmla="*/ 0 h 18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3533" h="186267">
                <a:moveTo>
                  <a:pt x="0" y="186267"/>
                </a:moveTo>
                <a:lnTo>
                  <a:pt x="753533" y="177800"/>
                </a:lnTo>
                <a:lnTo>
                  <a:pt x="499533" y="0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200">
              <a:latin typeface="Calibri"/>
              <a:cs typeface="Calibri"/>
            </a:endParaRPr>
          </a:p>
        </p:txBody>
      </p:sp>
      <p:sp>
        <p:nvSpPr>
          <p:cNvPr id="28" name="Forma libre 27"/>
          <p:cNvSpPr/>
          <p:nvPr/>
        </p:nvSpPr>
        <p:spPr>
          <a:xfrm>
            <a:off x="274457" y="5296329"/>
            <a:ext cx="370147" cy="91497"/>
          </a:xfrm>
          <a:custGeom>
            <a:avLst/>
            <a:gdLst>
              <a:gd name="connsiteX0" fmla="*/ 0 w 753533"/>
              <a:gd name="connsiteY0" fmla="*/ 186267 h 186267"/>
              <a:gd name="connsiteX1" fmla="*/ 753533 w 753533"/>
              <a:gd name="connsiteY1" fmla="*/ 177800 h 186267"/>
              <a:gd name="connsiteX2" fmla="*/ 499533 w 753533"/>
              <a:gd name="connsiteY2" fmla="*/ 0 h 18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3533" h="186267">
                <a:moveTo>
                  <a:pt x="0" y="186267"/>
                </a:moveTo>
                <a:lnTo>
                  <a:pt x="753533" y="177800"/>
                </a:lnTo>
                <a:lnTo>
                  <a:pt x="499533" y="0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200">
              <a:latin typeface="Calibri"/>
              <a:cs typeface="Calibri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153336" y="5161111"/>
            <a:ext cx="4354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>
                <a:latin typeface="Calibri"/>
                <a:cs typeface="Calibri"/>
              </a:rPr>
              <a:t>N-0</a:t>
            </a:r>
          </a:p>
        </p:txBody>
      </p:sp>
      <p:sp>
        <p:nvSpPr>
          <p:cNvPr id="31" name="Forma libre 30"/>
          <p:cNvSpPr/>
          <p:nvPr/>
        </p:nvSpPr>
        <p:spPr>
          <a:xfrm>
            <a:off x="1124963" y="5281585"/>
            <a:ext cx="370147" cy="91497"/>
          </a:xfrm>
          <a:custGeom>
            <a:avLst/>
            <a:gdLst>
              <a:gd name="connsiteX0" fmla="*/ 0 w 753533"/>
              <a:gd name="connsiteY0" fmla="*/ 186267 h 186267"/>
              <a:gd name="connsiteX1" fmla="*/ 753533 w 753533"/>
              <a:gd name="connsiteY1" fmla="*/ 177800 h 186267"/>
              <a:gd name="connsiteX2" fmla="*/ 499533 w 753533"/>
              <a:gd name="connsiteY2" fmla="*/ 0 h 18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3533" h="186267">
                <a:moveTo>
                  <a:pt x="0" y="186267"/>
                </a:moveTo>
                <a:lnTo>
                  <a:pt x="753533" y="177800"/>
                </a:lnTo>
                <a:lnTo>
                  <a:pt x="499533" y="0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200">
              <a:latin typeface="Calibri"/>
              <a:cs typeface="Calibri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1003843" y="5161111"/>
            <a:ext cx="679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>
                <a:latin typeface="Calibri"/>
                <a:cs typeface="Calibri"/>
              </a:rPr>
              <a:t>N20</a:t>
            </a:r>
          </a:p>
        </p:txBody>
      </p:sp>
      <p:sp>
        <p:nvSpPr>
          <p:cNvPr id="35" name="Forma libre 34"/>
          <p:cNvSpPr/>
          <p:nvPr/>
        </p:nvSpPr>
        <p:spPr>
          <a:xfrm>
            <a:off x="2174509" y="5296329"/>
            <a:ext cx="370147" cy="91497"/>
          </a:xfrm>
          <a:custGeom>
            <a:avLst/>
            <a:gdLst>
              <a:gd name="connsiteX0" fmla="*/ 0 w 753533"/>
              <a:gd name="connsiteY0" fmla="*/ 186267 h 186267"/>
              <a:gd name="connsiteX1" fmla="*/ 753533 w 753533"/>
              <a:gd name="connsiteY1" fmla="*/ 177800 h 186267"/>
              <a:gd name="connsiteX2" fmla="*/ 499533 w 753533"/>
              <a:gd name="connsiteY2" fmla="*/ 0 h 18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3533" h="186267">
                <a:moveTo>
                  <a:pt x="0" y="186267"/>
                </a:moveTo>
                <a:lnTo>
                  <a:pt x="753533" y="177800"/>
                </a:lnTo>
                <a:lnTo>
                  <a:pt x="499533" y="0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200">
              <a:latin typeface="Calibri"/>
              <a:cs typeface="Calibri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2015288" y="5161111"/>
            <a:ext cx="482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>
                <a:latin typeface="Calibri"/>
                <a:cs typeface="Calibri"/>
              </a:rPr>
              <a:t>N40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2937756" y="5161111"/>
            <a:ext cx="5547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>
                <a:latin typeface="Calibri"/>
                <a:cs typeface="Calibri"/>
              </a:rPr>
              <a:t>N60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3851317" y="5161111"/>
            <a:ext cx="5885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>
                <a:latin typeface="Calibri"/>
                <a:cs typeface="Calibri"/>
              </a:rPr>
              <a:t>N80</a:t>
            </a:r>
          </a:p>
        </p:txBody>
      </p:sp>
      <p:pic>
        <p:nvPicPr>
          <p:cNvPr id="4" name="Imagen 3" descr="0 copy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283" y="5419990"/>
            <a:ext cx="782929" cy="1042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20 copy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647" y="5423335"/>
            <a:ext cx="824797" cy="1046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40 copy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795" y="5431708"/>
            <a:ext cx="1013202" cy="1038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60 copy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098" y="5424177"/>
            <a:ext cx="895972" cy="1038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80 copy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170" y="5431708"/>
            <a:ext cx="791303" cy="1038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Forma libre 15"/>
          <p:cNvSpPr/>
          <p:nvPr/>
        </p:nvSpPr>
        <p:spPr>
          <a:xfrm>
            <a:off x="251583" y="5692875"/>
            <a:ext cx="361829" cy="532447"/>
          </a:xfrm>
          <a:custGeom>
            <a:avLst/>
            <a:gdLst>
              <a:gd name="connsiteX0" fmla="*/ 736600 w 736600"/>
              <a:gd name="connsiteY0" fmla="*/ 0 h 1083938"/>
              <a:gd name="connsiteX1" fmla="*/ 389466 w 736600"/>
              <a:gd name="connsiteY1" fmla="*/ 8467 h 1083938"/>
              <a:gd name="connsiteX2" fmla="*/ 347133 w 736600"/>
              <a:gd name="connsiteY2" fmla="*/ 42334 h 1083938"/>
              <a:gd name="connsiteX3" fmla="*/ 296333 w 736600"/>
              <a:gd name="connsiteY3" fmla="*/ 76200 h 1083938"/>
              <a:gd name="connsiteX4" fmla="*/ 279400 w 736600"/>
              <a:gd name="connsiteY4" fmla="*/ 101600 h 1083938"/>
              <a:gd name="connsiteX5" fmla="*/ 270933 w 736600"/>
              <a:gd name="connsiteY5" fmla="*/ 135467 h 1083938"/>
              <a:gd name="connsiteX6" fmla="*/ 245533 w 736600"/>
              <a:gd name="connsiteY6" fmla="*/ 152400 h 1083938"/>
              <a:gd name="connsiteX7" fmla="*/ 228600 w 736600"/>
              <a:gd name="connsiteY7" fmla="*/ 194734 h 1083938"/>
              <a:gd name="connsiteX8" fmla="*/ 228600 w 736600"/>
              <a:gd name="connsiteY8" fmla="*/ 423334 h 1083938"/>
              <a:gd name="connsiteX9" fmla="*/ 279400 w 736600"/>
              <a:gd name="connsiteY9" fmla="*/ 457200 h 1083938"/>
              <a:gd name="connsiteX10" fmla="*/ 304800 w 736600"/>
              <a:gd name="connsiteY10" fmla="*/ 474134 h 1083938"/>
              <a:gd name="connsiteX11" fmla="*/ 330200 w 736600"/>
              <a:gd name="connsiteY11" fmla="*/ 499534 h 1083938"/>
              <a:gd name="connsiteX12" fmla="*/ 372533 w 736600"/>
              <a:gd name="connsiteY12" fmla="*/ 508000 h 1083938"/>
              <a:gd name="connsiteX13" fmla="*/ 389466 w 736600"/>
              <a:gd name="connsiteY13" fmla="*/ 524934 h 1083938"/>
              <a:gd name="connsiteX14" fmla="*/ 414866 w 736600"/>
              <a:gd name="connsiteY14" fmla="*/ 533400 h 1083938"/>
              <a:gd name="connsiteX15" fmla="*/ 448733 w 736600"/>
              <a:gd name="connsiteY15" fmla="*/ 550334 h 1083938"/>
              <a:gd name="connsiteX16" fmla="*/ 508000 w 736600"/>
              <a:gd name="connsiteY16" fmla="*/ 601134 h 1083938"/>
              <a:gd name="connsiteX17" fmla="*/ 541866 w 736600"/>
              <a:gd name="connsiteY17" fmla="*/ 635000 h 1083938"/>
              <a:gd name="connsiteX18" fmla="*/ 558800 w 736600"/>
              <a:gd name="connsiteY18" fmla="*/ 660400 h 1083938"/>
              <a:gd name="connsiteX19" fmla="*/ 558800 w 736600"/>
              <a:gd name="connsiteY19" fmla="*/ 838200 h 1083938"/>
              <a:gd name="connsiteX20" fmla="*/ 550333 w 736600"/>
              <a:gd name="connsiteY20" fmla="*/ 914400 h 1083938"/>
              <a:gd name="connsiteX21" fmla="*/ 508000 w 736600"/>
              <a:gd name="connsiteY21" fmla="*/ 965200 h 1083938"/>
              <a:gd name="connsiteX22" fmla="*/ 457200 w 736600"/>
              <a:gd name="connsiteY22" fmla="*/ 999067 h 1083938"/>
              <a:gd name="connsiteX23" fmla="*/ 440266 w 736600"/>
              <a:gd name="connsiteY23" fmla="*/ 1016000 h 1083938"/>
              <a:gd name="connsiteX24" fmla="*/ 406400 w 736600"/>
              <a:gd name="connsiteY24" fmla="*/ 1024467 h 1083938"/>
              <a:gd name="connsiteX25" fmla="*/ 347133 w 736600"/>
              <a:gd name="connsiteY25" fmla="*/ 1049867 h 1083938"/>
              <a:gd name="connsiteX26" fmla="*/ 321733 w 736600"/>
              <a:gd name="connsiteY26" fmla="*/ 1066800 h 1083938"/>
              <a:gd name="connsiteX27" fmla="*/ 245533 w 736600"/>
              <a:gd name="connsiteY27" fmla="*/ 1075267 h 1083938"/>
              <a:gd name="connsiteX28" fmla="*/ 0 w 736600"/>
              <a:gd name="connsiteY28" fmla="*/ 1083734 h 108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36600" h="1083938">
                <a:moveTo>
                  <a:pt x="736600" y="0"/>
                </a:moveTo>
                <a:cubicBezTo>
                  <a:pt x="620889" y="2822"/>
                  <a:pt x="505098" y="3328"/>
                  <a:pt x="389466" y="8467"/>
                </a:cubicBezTo>
                <a:cubicBezTo>
                  <a:pt x="322944" y="11424"/>
                  <a:pt x="377686" y="11782"/>
                  <a:pt x="347133" y="42334"/>
                </a:cubicBezTo>
                <a:cubicBezTo>
                  <a:pt x="332742" y="56724"/>
                  <a:pt x="296333" y="76200"/>
                  <a:pt x="296333" y="76200"/>
                </a:cubicBezTo>
                <a:cubicBezTo>
                  <a:pt x="290689" y="84667"/>
                  <a:pt x="283408" y="92247"/>
                  <a:pt x="279400" y="101600"/>
                </a:cubicBezTo>
                <a:cubicBezTo>
                  <a:pt x="274816" y="112296"/>
                  <a:pt x="277388" y="125785"/>
                  <a:pt x="270933" y="135467"/>
                </a:cubicBezTo>
                <a:cubicBezTo>
                  <a:pt x="265289" y="143934"/>
                  <a:pt x="254000" y="146756"/>
                  <a:pt x="245533" y="152400"/>
                </a:cubicBezTo>
                <a:cubicBezTo>
                  <a:pt x="239889" y="166511"/>
                  <a:pt x="233936" y="180503"/>
                  <a:pt x="228600" y="194734"/>
                </a:cubicBezTo>
                <a:cubicBezTo>
                  <a:pt x="200690" y="269160"/>
                  <a:pt x="204600" y="327336"/>
                  <a:pt x="228600" y="423334"/>
                </a:cubicBezTo>
                <a:cubicBezTo>
                  <a:pt x="233536" y="443078"/>
                  <a:pt x="262467" y="445911"/>
                  <a:pt x="279400" y="457200"/>
                </a:cubicBezTo>
                <a:cubicBezTo>
                  <a:pt x="287867" y="462845"/>
                  <a:pt x="297605" y="466939"/>
                  <a:pt x="304800" y="474134"/>
                </a:cubicBezTo>
                <a:cubicBezTo>
                  <a:pt x="313267" y="482601"/>
                  <a:pt x="319490" y="494179"/>
                  <a:pt x="330200" y="499534"/>
                </a:cubicBezTo>
                <a:cubicBezTo>
                  <a:pt x="343071" y="505970"/>
                  <a:pt x="358422" y="505178"/>
                  <a:pt x="372533" y="508000"/>
                </a:cubicBezTo>
                <a:cubicBezTo>
                  <a:pt x="378177" y="513645"/>
                  <a:pt x="382621" y="520827"/>
                  <a:pt x="389466" y="524934"/>
                </a:cubicBezTo>
                <a:cubicBezTo>
                  <a:pt x="397119" y="529526"/>
                  <a:pt x="406663" y="529884"/>
                  <a:pt x="414866" y="533400"/>
                </a:cubicBezTo>
                <a:cubicBezTo>
                  <a:pt x="426467" y="538372"/>
                  <a:pt x="438030" y="543645"/>
                  <a:pt x="448733" y="550334"/>
                </a:cubicBezTo>
                <a:cubicBezTo>
                  <a:pt x="477698" y="568437"/>
                  <a:pt x="484909" y="578043"/>
                  <a:pt x="508000" y="601134"/>
                </a:cubicBezTo>
                <a:cubicBezTo>
                  <a:pt x="526471" y="656551"/>
                  <a:pt x="500816" y="602161"/>
                  <a:pt x="541866" y="635000"/>
                </a:cubicBezTo>
                <a:cubicBezTo>
                  <a:pt x="549812" y="641357"/>
                  <a:pt x="553155" y="651933"/>
                  <a:pt x="558800" y="660400"/>
                </a:cubicBezTo>
                <a:cubicBezTo>
                  <a:pt x="582925" y="732781"/>
                  <a:pt x="570205" y="684223"/>
                  <a:pt x="558800" y="838200"/>
                </a:cubicBezTo>
                <a:cubicBezTo>
                  <a:pt x="556912" y="863686"/>
                  <a:pt x="556531" y="889607"/>
                  <a:pt x="550333" y="914400"/>
                </a:cubicBezTo>
                <a:cubicBezTo>
                  <a:pt x="546959" y="927895"/>
                  <a:pt x="516825" y="958336"/>
                  <a:pt x="508000" y="965200"/>
                </a:cubicBezTo>
                <a:cubicBezTo>
                  <a:pt x="491936" y="977695"/>
                  <a:pt x="471591" y="984677"/>
                  <a:pt x="457200" y="999067"/>
                </a:cubicBezTo>
                <a:cubicBezTo>
                  <a:pt x="451555" y="1004711"/>
                  <a:pt x="447406" y="1012430"/>
                  <a:pt x="440266" y="1016000"/>
                </a:cubicBezTo>
                <a:cubicBezTo>
                  <a:pt x="429858" y="1021204"/>
                  <a:pt x="417689" y="1021645"/>
                  <a:pt x="406400" y="1024467"/>
                </a:cubicBezTo>
                <a:cubicBezTo>
                  <a:pt x="342632" y="1066978"/>
                  <a:pt x="423676" y="1017063"/>
                  <a:pt x="347133" y="1049867"/>
                </a:cubicBezTo>
                <a:cubicBezTo>
                  <a:pt x="337780" y="1053875"/>
                  <a:pt x="331605" y="1064332"/>
                  <a:pt x="321733" y="1066800"/>
                </a:cubicBezTo>
                <a:cubicBezTo>
                  <a:pt x="296940" y="1072998"/>
                  <a:pt x="271008" y="1073229"/>
                  <a:pt x="245533" y="1075267"/>
                </a:cubicBezTo>
                <a:cubicBezTo>
                  <a:pt x="111092" y="1086023"/>
                  <a:pt x="124784" y="1083734"/>
                  <a:pt x="0" y="1083734"/>
                </a:cubicBezTo>
              </a:path>
            </a:pathLst>
          </a:custGeom>
          <a:ln w="28575" cmpd="sng">
            <a:solidFill>
              <a:schemeClr val="tx1">
                <a:alpha val="71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200">
              <a:latin typeface="Calibri"/>
              <a:cs typeface="Calibri"/>
            </a:endParaRPr>
          </a:p>
        </p:txBody>
      </p:sp>
      <p:sp>
        <p:nvSpPr>
          <p:cNvPr id="17" name="Forma libre 16"/>
          <p:cNvSpPr/>
          <p:nvPr/>
        </p:nvSpPr>
        <p:spPr>
          <a:xfrm>
            <a:off x="1124963" y="5734465"/>
            <a:ext cx="316080" cy="453723"/>
          </a:xfrm>
          <a:custGeom>
            <a:avLst/>
            <a:gdLst>
              <a:gd name="connsiteX0" fmla="*/ 643466 w 643466"/>
              <a:gd name="connsiteY0" fmla="*/ 0 h 923675"/>
              <a:gd name="connsiteX1" fmla="*/ 397933 w 643466"/>
              <a:gd name="connsiteY1" fmla="*/ 8467 h 923675"/>
              <a:gd name="connsiteX2" fmla="*/ 347133 w 643466"/>
              <a:gd name="connsiteY2" fmla="*/ 16933 h 923675"/>
              <a:gd name="connsiteX3" fmla="*/ 321733 w 643466"/>
              <a:gd name="connsiteY3" fmla="*/ 33867 h 923675"/>
              <a:gd name="connsiteX4" fmla="*/ 313266 w 643466"/>
              <a:gd name="connsiteY4" fmla="*/ 59267 h 923675"/>
              <a:gd name="connsiteX5" fmla="*/ 270933 w 643466"/>
              <a:gd name="connsiteY5" fmla="*/ 127000 h 923675"/>
              <a:gd name="connsiteX6" fmla="*/ 262466 w 643466"/>
              <a:gd name="connsiteY6" fmla="*/ 160867 h 923675"/>
              <a:gd name="connsiteX7" fmla="*/ 279400 w 643466"/>
              <a:gd name="connsiteY7" fmla="*/ 338667 h 923675"/>
              <a:gd name="connsiteX8" fmla="*/ 304800 w 643466"/>
              <a:gd name="connsiteY8" fmla="*/ 355600 h 923675"/>
              <a:gd name="connsiteX9" fmla="*/ 355600 w 643466"/>
              <a:gd name="connsiteY9" fmla="*/ 406400 h 923675"/>
              <a:gd name="connsiteX10" fmla="*/ 381000 w 643466"/>
              <a:gd name="connsiteY10" fmla="*/ 431800 h 923675"/>
              <a:gd name="connsiteX11" fmla="*/ 414866 w 643466"/>
              <a:gd name="connsiteY11" fmla="*/ 440267 h 923675"/>
              <a:gd name="connsiteX12" fmla="*/ 465666 w 643466"/>
              <a:gd name="connsiteY12" fmla="*/ 457200 h 923675"/>
              <a:gd name="connsiteX13" fmla="*/ 491066 w 643466"/>
              <a:gd name="connsiteY13" fmla="*/ 482600 h 923675"/>
              <a:gd name="connsiteX14" fmla="*/ 508000 w 643466"/>
              <a:gd name="connsiteY14" fmla="*/ 533400 h 923675"/>
              <a:gd name="connsiteX15" fmla="*/ 524933 w 643466"/>
              <a:gd name="connsiteY15" fmla="*/ 618067 h 923675"/>
              <a:gd name="connsiteX16" fmla="*/ 516466 w 643466"/>
              <a:gd name="connsiteY16" fmla="*/ 762000 h 923675"/>
              <a:gd name="connsiteX17" fmla="*/ 499533 w 643466"/>
              <a:gd name="connsiteY17" fmla="*/ 812800 h 923675"/>
              <a:gd name="connsiteX18" fmla="*/ 448733 w 643466"/>
              <a:gd name="connsiteY18" fmla="*/ 855133 h 923675"/>
              <a:gd name="connsiteX19" fmla="*/ 389466 w 643466"/>
              <a:gd name="connsiteY19" fmla="*/ 889000 h 923675"/>
              <a:gd name="connsiteX20" fmla="*/ 338666 w 643466"/>
              <a:gd name="connsiteY20" fmla="*/ 905933 h 923675"/>
              <a:gd name="connsiteX21" fmla="*/ 169333 w 643466"/>
              <a:gd name="connsiteY21" fmla="*/ 922867 h 923675"/>
              <a:gd name="connsiteX22" fmla="*/ 0 w 643466"/>
              <a:gd name="connsiteY22" fmla="*/ 922867 h 92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3466" h="923675">
                <a:moveTo>
                  <a:pt x="643466" y="0"/>
                </a:moveTo>
                <a:cubicBezTo>
                  <a:pt x="561622" y="2822"/>
                  <a:pt x="479693" y="3795"/>
                  <a:pt x="397933" y="8467"/>
                </a:cubicBezTo>
                <a:cubicBezTo>
                  <a:pt x="380794" y="9446"/>
                  <a:pt x="363419" y="11504"/>
                  <a:pt x="347133" y="16933"/>
                </a:cubicBezTo>
                <a:cubicBezTo>
                  <a:pt x="337479" y="20151"/>
                  <a:pt x="330200" y="28222"/>
                  <a:pt x="321733" y="33867"/>
                </a:cubicBezTo>
                <a:cubicBezTo>
                  <a:pt x="318911" y="42334"/>
                  <a:pt x="317540" y="51432"/>
                  <a:pt x="313266" y="59267"/>
                </a:cubicBezTo>
                <a:cubicBezTo>
                  <a:pt x="300517" y="82641"/>
                  <a:pt x="270933" y="127000"/>
                  <a:pt x="270933" y="127000"/>
                </a:cubicBezTo>
                <a:cubicBezTo>
                  <a:pt x="268111" y="138289"/>
                  <a:pt x="264748" y="149457"/>
                  <a:pt x="262466" y="160867"/>
                </a:cubicBezTo>
                <a:cubicBezTo>
                  <a:pt x="252903" y="208683"/>
                  <a:pt x="235545" y="309431"/>
                  <a:pt x="279400" y="338667"/>
                </a:cubicBezTo>
                <a:lnTo>
                  <a:pt x="304800" y="355600"/>
                </a:lnTo>
                <a:cubicBezTo>
                  <a:pt x="353474" y="420499"/>
                  <a:pt x="306078" y="365132"/>
                  <a:pt x="355600" y="406400"/>
                </a:cubicBezTo>
                <a:cubicBezTo>
                  <a:pt x="364798" y="414065"/>
                  <a:pt x="370604" y="425859"/>
                  <a:pt x="381000" y="431800"/>
                </a:cubicBezTo>
                <a:cubicBezTo>
                  <a:pt x="391103" y="437573"/>
                  <a:pt x="403721" y="436923"/>
                  <a:pt x="414866" y="440267"/>
                </a:cubicBezTo>
                <a:cubicBezTo>
                  <a:pt x="431962" y="445396"/>
                  <a:pt x="465666" y="457200"/>
                  <a:pt x="465666" y="457200"/>
                </a:cubicBezTo>
                <a:cubicBezTo>
                  <a:pt x="474133" y="465667"/>
                  <a:pt x="485251" y="472133"/>
                  <a:pt x="491066" y="482600"/>
                </a:cubicBezTo>
                <a:cubicBezTo>
                  <a:pt x="499735" y="498203"/>
                  <a:pt x="503671" y="516083"/>
                  <a:pt x="508000" y="533400"/>
                </a:cubicBezTo>
                <a:cubicBezTo>
                  <a:pt x="520629" y="583921"/>
                  <a:pt x="514553" y="555789"/>
                  <a:pt x="524933" y="618067"/>
                </a:cubicBezTo>
                <a:cubicBezTo>
                  <a:pt x="522111" y="666045"/>
                  <a:pt x="522682" y="714343"/>
                  <a:pt x="516466" y="762000"/>
                </a:cubicBezTo>
                <a:cubicBezTo>
                  <a:pt x="514157" y="779699"/>
                  <a:pt x="512154" y="800179"/>
                  <a:pt x="499533" y="812800"/>
                </a:cubicBezTo>
                <a:cubicBezTo>
                  <a:pt x="466938" y="845395"/>
                  <a:pt x="484096" y="831558"/>
                  <a:pt x="448733" y="855133"/>
                </a:cubicBezTo>
                <a:cubicBezTo>
                  <a:pt x="433898" y="899636"/>
                  <a:pt x="450875" y="873648"/>
                  <a:pt x="389466" y="889000"/>
                </a:cubicBezTo>
                <a:cubicBezTo>
                  <a:pt x="372150" y="893329"/>
                  <a:pt x="356406" y="903962"/>
                  <a:pt x="338666" y="905933"/>
                </a:cubicBezTo>
                <a:cubicBezTo>
                  <a:pt x="303797" y="909807"/>
                  <a:pt x="199714" y="921887"/>
                  <a:pt x="169333" y="922867"/>
                </a:cubicBezTo>
                <a:cubicBezTo>
                  <a:pt x="112918" y="924687"/>
                  <a:pt x="56444" y="922867"/>
                  <a:pt x="0" y="922867"/>
                </a:cubicBezTo>
              </a:path>
            </a:pathLst>
          </a:custGeom>
          <a:ln w="28575" cmpd="sng">
            <a:solidFill>
              <a:schemeClr val="tx1">
                <a:alpha val="71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200">
              <a:latin typeface="Calibri"/>
              <a:cs typeface="Calibri"/>
            </a:endParaRPr>
          </a:p>
        </p:txBody>
      </p:sp>
      <p:sp>
        <p:nvSpPr>
          <p:cNvPr id="18" name="Forma libre 17"/>
          <p:cNvSpPr/>
          <p:nvPr/>
        </p:nvSpPr>
        <p:spPr>
          <a:xfrm>
            <a:off x="2086351" y="5734465"/>
            <a:ext cx="286968" cy="457485"/>
          </a:xfrm>
          <a:custGeom>
            <a:avLst/>
            <a:gdLst>
              <a:gd name="connsiteX0" fmla="*/ 584200 w 584200"/>
              <a:gd name="connsiteY0" fmla="*/ 0 h 931333"/>
              <a:gd name="connsiteX1" fmla="*/ 364066 w 584200"/>
              <a:gd name="connsiteY1" fmla="*/ 25400 h 931333"/>
              <a:gd name="connsiteX2" fmla="*/ 313266 w 584200"/>
              <a:gd name="connsiteY2" fmla="*/ 50800 h 931333"/>
              <a:gd name="connsiteX3" fmla="*/ 287866 w 584200"/>
              <a:gd name="connsiteY3" fmla="*/ 59267 h 931333"/>
              <a:gd name="connsiteX4" fmla="*/ 262466 w 584200"/>
              <a:gd name="connsiteY4" fmla="*/ 93133 h 931333"/>
              <a:gd name="connsiteX5" fmla="*/ 245533 w 584200"/>
              <a:gd name="connsiteY5" fmla="*/ 110067 h 931333"/>
              <a:gd name="connsiteX6" fmla="*/ 211666 w 584200"/>
              <a:gd name="connsiteY6" fmla="*/ 152400 h 931333"/>
              <a:gd name="connsiteX7" fmla="*/ 186266 w 584200"/>
              <a:gd name="connsiteY7" fmla="*/ 203200 h 931333"/>
              <a:gd name="connsiteX8" fmla="*/ 160866 w 584200"/>
              <a:gd name="connsiteY8" fmla="*/ 287867 h 931333"/>
              <a:gd name="connsiteX9" fmla="*/ 169333 w 584200"/>
              <a:gd name="connsiteY9" fmla="*/ 372533 h 931333"/>
              <a:gd name="connsiteX10" fmla="*/ 254000 w 584200"/>
              <a:gd name="connsiteY10" fmla="*/ 457200 h 931333"/>
              <a:gd name="connsiteX11" fmla="*/ 279400 w 584200"/>
              <a:gd name="connsiteY11" fmla="*/ 465667 h 931333"/>
              <a:gd name="connsiteX12" fmla="*/ 338666 w 584200"/>
              <a:gd name="connsiteY12" fmla="*/ 508000 h 931333"/>
              <a:gd name="connsiteX13" fmla="*/ 364066 w 584200"/>
              <a:gd name="connsiteY13" fmla="*/ 516467 h 931333"/>
              <a:gd name="connsiteX14" fmla="*/ 381000 w 584200"/>
              <a:gd name="connsiteY14" fmla="*/ 533400 h 931333"/>
              <a:gd name="connsiteX15" fmla="*/ 397933 w 584200"/>
              <a:gd name="connsiteY15" fmla="*/ 584200 h 931333"/>
              <a:gd name="connsiteX16" fmla="*/ 414866 w 584200"/>
              <a:gd name="connsiteY16" fmla="*/ 609600 h 931333"/>
              <a:gd name="connsiteX17" fmla="*/ 423333 w 584200"/>
              <a:gd name="connsiteY17" fmla="*/ 651933 h 931333"/>
              <a:gd name="connsiteX18" fmla="*/ 414866 w 584200"/>
              <a:gd name="connsiteY18" fmla="*/ 770467 h 931333"/>
              <a:gd name="connsiteX19" fmla="*/ 397933 w 584200"/>
              <a:gd name="connsiteY19" fmla="*/ 795867 h 931333"/>
              <a:gd name="connsiteX20" fmla="*/ 389466 w 584200"/>
              <a:gd name="connsiteY20" fmla="*/ 821267 h 931333"/>
              <a:gd name="connsiteX21" fmla="*/ 338666 w 584200"/>
              <a:gd name="connsiteY21" fmla="*/ 872067 h 931333"/>
              <a:gd name="connsiteX22" fmla="*/ 279400 w 584200"/>
              <a:gd name="connsiteY22" fmla="*/ 905933 h 931333"/>
              <a:gd name="connsiteX23" fmla="*/ 237066 w 584200"/>
              <a:gd name="connsiteY23" fmla="*/ 931333 h 931333"/>
              <a:gd name="connsiteX24" fmla="*/ 0 w 584200"/>
              <a:gd name="connsiteY24" fmla="*/ 922867 h 931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4200" h="931333">
                <a:moveTo>
                  <a:pt x="584200" y="0"/>
                </a:moveTo>
                <a:cubicBezTo>
                  <a:pt x="506341" y="4580"/>
                  <a:pt x="437348" y="973"/>
                  <a:pt x="364066" y="25400"/>
                </a:cubicBezTo>
                <a:cubicBezTo>
                  <a:pt x="346105" y="31387"/>
                  <a:pt x="330566" y="43111"/>
                  <a:pt x="313266" y="50800"/>
                </a:cubicBezTo>
                <a:cubicBezTo>
                  <a:pt x="305111" y="54425"/>
                  <a:pt x="296333" y="56445"/>
                  <a:pt x="287866" y="59267"/>
                </a:cubicBezTo>
                <a:cubicBezTo>
                  <a:pt x="279399" y="70556"/>
                  <a:pt x="271500" y="82293"/>
                  <a:pt x="262466" y="93133"/>
                </a:cubicBezTo>
                <a:cubicBezTo>
                  <a:pt x="257356" y="99265"/>
                  <a:pt x="250520" y="103834"/>
                  <a:pt x="245533" y="110067"/>
                </a:cubicBezTo>
                <a:cubicBezTo>
                  <a:pt x="202821" y="163458"/>
                  <a:pt x="252545" y="111524"/>
                  <a:pt x="211666" y="152400"/>
                </a:cubicBezTo>
                <a:cubicBezTo>
                  <a:pt x="180794" y="245022"/>
                  <a:pt x="230029" y="104735"/>
                  <a:pt x="186266" y="203200"/>
                </a:cubicBezTo>
                <a:cubicBezTo>
                  <a:pt x="174489" y="229699"/>
                  <a:pt x="167902" y="259723"/>
                  <a:pt x="160866" y="287867"/>
                </a:cubicBezTo>
                <a:cubicBezTo>
                  <a:pt x="163688" y="316089"/>
                  <a:pt x="160873" y="345461"/>
                  <a:pt x="169333" y="372533"/>
                </a:cubicBezTo>
                <a:cubicBezTo>
                  <a:pt x="179834" y="406137"/>
                  <a:pt x="220921" y="446173"/>
                  <a:pt x="254000" y="457200"/>
                </a:cubicBezTo>
                <a:cubicBezTo>
                  <a:pt x="262467" y="460022"/>
                  <a:pt x="271418" y="461676"/>
                  <a:pt x="279400" y="465667"/>
                </a:cubicBezTo>
                <a:cubicBezTo>
                  <a:pt x="305617" y="478776"/>
                  <a:pt x="311808" y="492652"/>
                  <a:pt x="338666" y="508000"/>
                </a:cubicBezTo>
                <a:cubicBezTo>
                  <a:pt x="346415" y="512428"/>
                  <a:pt x="355599" y="513645"/>
                  <a:pt x="364066" y="516467"/>
                </a:cubicBezTo>
                <a:cubicBezTo>
                  <a:pt x="369711" y="522111"/>
                  <a:pt x="377430" y="526260"/>
                  <a:pt x="381000" y="533400"/>
                </a:cubicBezTo>
                <a:cubicBezTo>
                  <a:pt x="388983" y="549365"/>
                  <a:pt x="388032" y="569348"/>
                  <a:pt x="397933" y="584200"/>
                </a:cubicBezTo>
                <a:lnTo>
                  <a:pt x="414866" y="609600"/>
                </a:lnTo>
                <a:cubicBezTo>
                  <a:pt x="417688" y="623711"/>
                  <a:pt x="423333" y="637543"/>
                  <a:pt x="423333" y="651933"/>
                </a:cubicBezTo>
                <a:cubicBezTo>
                  <a:pt x="423333" y="691545"/>
                  <a:pt x="421750" y="731458"/>
                  <a:pt x="414866" y="770467"/>
                </a:cubicBezTo>
                <a:cubicBezTo>
                  <a:pt x="413098" y="780488"/>
                  <a:pt x="402484" y="786766"/>
                  <a:pt x="397933" y="795867"/>
                </a:cubicBezTo>
                <a:cubicBezTo>
                  <a:pt x="393942" y="803849"/>
                  <a:pt x="394945" y="814222"/>
                  <a:pt x="389466" y="821267"/>
                </a:cubicBezTo>
                <a:cubicBezTo>
                  <a:pt x="374764" y="840170"/>
                  <a:pt x="358592" y="858784"/>
                  <a:pt x="338666" y="872067"/>
                </a:cubicBezTo>
                <a:cubicBezTo>
                  <a:pt x="285444" y="907548"/>
                  <a:pt x="343851" y="870127"/>
                  <a:pt x="279400" y="905933"/>
                </a:cubicBezTo>
                <a:cubicBezTo>
                  <a:pt x="265014" y="913925"/>
                  <a:pt x="251177" y="922866"/>
                  <a:pt x="237066" y="931333"/>
                </a:cubicBezTo>
                <a:cubicBezTo>
                  <a:pt x="22587" y="922397"/>
                  <a:pt x="101658" y="922867"/>
                  <a:pt x="0" y="922867"/>
                </a:cubicBezTo>
              </a:path>
            </a:pathLst>
          </a:custGeom>
          <a:ln w="28575" cmpd="sng">
            <a:solidFill>
              <a:schemeClr val="tx1">
                <a:alpha val="71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200">
              <a:latin typeface="Calibri"/>
              <a:cs typeface="Calibri"/>
            </a:endParaRPr>
          </a:p>
        </p:txBody>
      </p:sp>
      <p:sp>
        <p:nvSpPr>
          <p:cNvPr id="19" name="Forma libre 18"/>
          <p:cNvSpPr/>
          <p:nvPr/>
        </p:nvSpPr>
        <p:spPr>
          <a:xfrm>
            <a:off x="3197461" y="5738624"/>
            <a:ext cx="307762" cy="450227"/>
          </a:xfrm>
          <a:custGeom>
            <a:avLst/>
            <a:gdLst>
              <a:gd name="connsiteX0" fmla="*/ 152400 w 626533"/>
              <a:gd name="connsiteY0" fmla="*/ 0 h 916558"/>
              <a:gd name="connsiteX1" fmla="*/ 313266 w 626533"/>
              <a:gd name="connsiteY1" fmla="*/ 33866 h 916558"/>
              <a:gd name="connsiteX2" fmla="*/ 338666 w 626533"/>
              <a:gd name="connsiteY2" fmla="*/ 42333 h 916558"/>
              <a:gd name="connsiteX3" fmla="*/ 372533 w 626533"/>
              <a:gd name="connsiteY3" fmla="*/ 84666 h 916558"/>
              <a:gd name="connsiteX4" fmla="*/ 389466 w 626533"/>
              <a:gd name="connsiteY4" fmla="*/ 152400 h 916558"/>
              <a:gd name="connsiteX5" fmla="*/ 381000 w 626533"/>
              <a:gd name="connsiteY5" fmla="*/ 440266 h 916558"/>
              <a:gd name="connsiteX6" fmla="*/ 364066 w 626533"/>
              <a:gd name="connsiteY6" fmla="*/ 457200 h 916558"/>
              <a:gd name="connsiteX7" fmla="*/ 330200 w 626533"/>
              <a:gd name="connsiteY7" fmla="*/ 465666 h 916558"/>
              <a:gd name="connsiteX8" fmla="*/ 254000 w 626533"/>
              <a:gd name="connsiteY8" fmla="*/ 440266 h 916558"/>
              <a:gd name="connsiteX9" fmla="*/ 211666 w 626533"/>
              <a:gd name="connsiteY9" fmla="*/ 423333 h 916558"/>
              <a:gd name="connsiteX10" fmla="*/ 186266 w 626533"/>
              <a:gd name="connsiteY10" fmla="*/ 414866 h 916558"/>
              <a:gd name="connsiteX11" fmla="*/ 127000 w 626533"/>
              <a:gd name="connsiteY11" fmla="*/ 381000 h 916558"/>
              <a:gd name="connsiteX12" fmla="*/ 50800 w 626533"/>
              <a:gd name="connsiteY12" fmla="*/ 389466 h 916558"/>
              <a:gd name="connsiteX13" fmla="*/ 25400 w 626533"/>
              <a:gd name="connsiteY13" fmla="*/ 431800 h 916558"/>
              <a:gd name="connsiteX14" fmla="*/ 8466 w 626533"/>
              <a:gd name="connsiteY14" fmla="*/ 465666 h 916558"/>
              <a:gd name="connsiteX15" fmla="*/ 0 w 626533"/>
              <a:gd name="connsiteY15" fmla="*/ 584200 h 916558"/>
              <a:gd name="connsiteX16" fmla="*/ 8466 w 626533"/>
              <a:gd name="connsiteY16" fmla="*/ 795866 h 916558"/>
              <a:gd name="connsiteX17" fmla="*/ 33866 w 626533"/>
              <a:gd name="connsiteY17" fmla="*/ 855133 h 916558"/>
              <a:gd name="connsiteX18" fmla="*/ 59266 w 626533"/>
              <a:gd name="connsiteY18" fmla="*/ 863600 h 916558"/>
              <a:gd name="connsiteX19" fmla="*/ 110066 w 626533"/>
              <a:gd name="connsiteY19" fmla="*/ 897466 h 916558"/>
              <a:gd name="connsiteX20" fmla="*/ 287866 w 626533"/>
              <a:gd name="connsiteY20" fmla="*/ 914400 h 916558"/>
              <a:gd name="connsiteX21" fmla="*/ 592666 w 626533"/>
              <a:gd name="connsiteY21" fmla="*/ 889000 h 916558"/>
              <a:gd name="connsiteX22" fmla="*/ 626533 w 626533"/>
              <a:gd name="connsiteY22" fmla="*/ 872066 h 91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26533" h="916558">
                <a:moveTo>
                  <a:pt x="152400" y="0"/>
                </a:moveTo>
                <a:cubicBezTo>
                  <a:pt x="173666" y="4253"/>
                  <a:pt x="269091" y="21245"/>
                  <a:pt x="313266" y="33866"/>
                </a:cubicBezTo>
                <a:cubicBezTo>
                  <a:pt x="321847" y="36318"/>
                  <a:pt x="330199" y="39511"/>
                  <a:pt x="338666" y="42333"/>
                </a:cubicBezTo>
                <a:cubicBezTo>
                  <a:pt x="350827" y="54493"/>
                  <a:pt x="366429" y="67880"/>
                  <a:pt x="372533" y="84666"/>
                </a:cubicBezTo>
                <a:cubicBezTo>
                  <a:pt x="380486" y="106538"/>
                  <a:pt x="389466" y="152400"/>
                  <a:pt x="389466" y="152400"/>
                </a:cubicBezTo>
                <a:cubicBezTo>
                  <a:pt x="386644" y="248355"/>
                  <a:pt x="388972" y="344601"/>
                  <a:pt x="381000" y="440266"/>
                </a:cubicBezTo>
                <a:cubicBezTo>
                  <a:pt x="380337" y="448221"/>
                  <a:pt x="371206" y="453630"/>
                  <a:pt x="364066" y="457200"/>
                </a:cubicBezTo>
                <a:cubicBezTo>
                  <a:pt x="353658" y="462404"/>
                  <a:pt x="341489" y="462844"/>
                  <a:pt x="330200" y="465666"/>
                </a:cubicBezTo>
                <a:cubicBezTo>
                  <a:pt x="259471" y="430302"/>
                  <a:pt x="336063" y="464885"/>
                  <a:pt x="254000" y="440266"/>
                </a:cubicBezTo>
                <a:cubicBezTo>
                  <a:pt x="239443" y="435899"/>
                  <a:pt x="225897" y="428669"/>
                  <a:pt x="211666" y="423333"/>
                </a:cubicBezTo>
                <a:cubicBezTo>
                  <a:pt x="203310" y="420199"/>
                  <a:pt x="194469" y="418382"/>
                  <a:pt x="186266" y="414866"/>
                </a:cubicBezTo>
                <a:cubicBezTo>
                  <a:pt x="156189" y="401976"/>
                  <a:pt x="152509" y="398006"/>
                  <a:pt x="127000" y="381000"/>
                </a:cubicBezTo>
                <a:cubicBezTo>
                  <a:pt x="101600" y="383822"/>
                  <a:pt x="75456" y="382742"/>
                  <a:pt x="50800" y="389466"/>
                </a:cubicBezTo>
                <a:cubicBezTo>
                  <a:pt x="32578" y="394436"/>
                  <a:pt x="30775" y="419258"/>
                  <a:pt x="25400" y="431800"/>
                </a:cubicBezTo>
                <a:cubicBezTo>
                  <a:pt x="20428" y="443401"/>
                  <a:pt x="14111" y="454377"/>
                  <a:pt x="8466" y="465666"/>
                </a:cubicBezTo>
                <a:cubicBezTo>
                  <a:pt x="5644" y="505177"/>
                  <a:pt x="0" y="544588"/>
                  <a:pt x="0" y="584200"/>
                </a:cubicBezTo>
                <a:cubicBezTo>
                  <a:pt x="0" y="654812"/>
                  <a:pt x="3608" y="725422"/>
                  <a:pt x="8466" y="795866"/>
                </a:cubicBezTo>
                <a:cubicBezTo>
                  <a:pt x="9653" y="813084"/>
                  <a:pt x="19002" y="843242"/>
                  <a:pt x="33866" y="855133"/>
                </a:cubicBezTo>
                <a:cubicBezTo>
                  <a:pt x="40835" y="860708"/>
                  <a:pt x="51464" y="859266"/>
                  <a:pt x="59266" y="863600"/>
                </a:cubicBezTo>
                <a:cubicBezTo>
                  <a:pt x="77056" y="873483"/>
                  <a:pt x="89992" y="894120"/>
                  <a:pt x="110066" y="897466"/>
                </a:cubicBezTo>
                <a:cubicBezTo>
                  <a:pt x="202716" y="912908"/>
                  <a:pt x="143737" y="904791"/>
                  <a:pt x="287866" y="914400"/>
                </a:cubicBezTo>
                <a:cubicBezTo>
                  <a:pt x="617438" y="903768"/>
                  <a:pt x="460045" y="938733"/>
                  <a:pt x="592666" y="889000"/>
                </a:cubicBezTo>
                <a:cubicBezTo>
                  <a:pt x="623798" y="877326"/>
                  <a:pt x="610885" y="887714"/>
                  <a:pt x="626533" y="872066"/>
                </a:cubicBezTo>
              </a:path>
            </a:pathLst>
          </a:custGeom>
          <a:ln w="28575" cmpd="sng">
            <a:solidFill>
              <a:schemeClr val="tx1">
                <a:alpha val="71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200">
              <a:latin typeface="Calibri"/>
              <a:cs typeface="Calibri"/>
            </a:endParaRPr>
          </a:p>
        </p:txBody>
      </p:sp>
      <p:sp>
        <p:nvSpPr>
          <p:cNvPr id="20" name="Forma libre 19"/>
          <p:cNvSpPr/>
          <p:nvPr/>
        </p:nvSpPr>
        <p:spPr>
          <a:xfrm>
            <a:off x="4075670" y="5742783"/>
            <a:ext cx="220425" cy="453923"/>
          </a:xfrm>
          <a:custGeom>
            <a:avLst/>
            <a:gdLst>
              <a:gd name="connsiteX0" fmla="*/ 0 w 448734"/>
              <a:gd name="connsiteY0" fmla="*/ 0 h 924083"/>
              <a:gd name="connsiteX1" fmla="*/ 211667 w 448734"/>
              <a:gd name="connsiteY1" fmla="*/ 33867 h 924083"/>
              <a:gd name="connsiteX2" fmla="*/ 262467 w 448734"/>
              <a:gd name="connsiteY2" fmla="*/ 67734 h 924083"/>
              <a:gd name="connsiteX3" fmla="*/ 287867 w 448734"/>
              <a:gd name="connsiteY3" fmla="*/ 76200 h 924083"/>
              <a:gd name="connsiteX4" fmla="*/ 338667 w 448734"/>
              <a:gd name="connsiteY4" fmla="*/ 160867 h 924083"/>
              <a:gd name="connsiteX5" fmla="*/ 330200 w 448734"/>
              <a:gd name="connsiteY5" fmla="*/ 389467 h 924083"/>
              <a:gd name="connsiteX6" fmla="*/ 304800 w 448734"/>
              <a:gd name="connsiteY6" fmla="*/ 397934 h 924083"/>
              <a:gd name="connsiteX7" fmla="*/ 270934 w 448734"/>
              <a:gd name="connsiteY7" fmla="*/ 448734 h 924083"/>
              <a:gd name="connsiteX8" fmla="*/ 220134 w 448734"/>
              <a:gd name="connsiteY8" fmla="*/ 465667 h 924083"/>
              <a:gd name="connsiteX9" fmla="*/ 194734 w 448734"/>
              <a:gd name="connsiteY9" fmla="*/ 474134 h 924083"/>
              <a:gd name="connsiteX10" fmla="*/ 177800 w 448734"/>
              <a:gd name="connsiteY10" fmla="*/ 491067 h 924083"/>
              <a:gd name="connsiteX11" fmla="*/ 143934 w 448734"/>
              <a:gd name="connsiteY11" fmla="*/ 508000 h 924083"/>
              <a:gd name="connsiteX12" fmla="*/ 110067 w 448734"/>
              <a:gd name="connsiteY12" fmla="*/ 558800 h 924083"/>
              <a:gd name="connsiteX13" fmla="*/ 84667 w 448734"/>
              <a:gd name="connsiteY13" fmla="*/ 584200 h 924083"/>
              <a:gd name="connsiteX14" fmla="*/ 152400 w 448734"/>
              <a:gd name="connsiteY14" fmla="*/ 880534 h 924083"/>
              <a:gd name="connsiteX15" fmla="*/ 177800 w 448734"/>
              <a:gd name="connsiteY15" fmla="*/ 889000 h 924083"/>
              <a:gd name="connsiteX16" fmla="*/ 203200 w 448734"/>
              <a:gd name="connsiteY16" fmla="*/ 905934 h 924083"/>
              <a:gd name="connsiteX17" fmla="*/ 237067 w 448734"/>
              <a:gd name="connsiteY17" fmla="*/ 914400 h 924083"/>
              <a:gd name="connsiteX18" fmla="*/ 448734 w 448734"/>
              <a:gd name="connsiteY18" fmla="*/ 922867 h 92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8734" h="924083">
                <a:moveTo>
                  <a:pt x="0" y="0"/>
                </a:moveTo>
                <a:cubicBezTo>
                  <a:pt x="70556" y="11289"/>
                  <a:pt x="142481" y="16012"/>
                  <a:pt x="211667" y="33867"/>
                </a:cubicBezTo>
                <a:cubicBezTo>
                  <a:pt x="231373" y="38952"/>
                  <a:pt x="243160" y="61299"/>
                  <a:pt x="262467" y="67734"/>
                </a:cubicBezTo>
                <a:lnTo>
                  <a:pt x="287867" y="76200"/>
                </a:lnTo>
                <a:cubicBezTo>
                  <a:pt x="340375" y="128710"/>
                  <a:pt x="326286" y="98965"/>
                  <a:pt x="338667" y="160867"/>
                </a:cubicBezTo>
                <a:cubicBezTo>
                  <a:pt x="335845" y="237067"/>
                  <a:pt x="340984" y="313981"/>
                  <a:pt x="330200" y="389467"/>
                </a:cubicBezTo>
                <a:cubicBezTo>
                  <a:pt x="328938" y="398302"/>
                  <a:pt x="311111" y="391623"/>
                  <a:pt x="304800" y="397934"/>
                </a:cubicBezTo>
                <a:cubicBezTo>
                  <a:pt x="290410" y="412325"/>
                  <a:pt x="290241" y="442298"/>
                  <a:pt x="270934" y="448734"/>
                </a:cubicBezTo>
                <a:lnTo>
                  <a:pt x="220134" y="465667"/>
                </a:lnTo>
                <a:lnTo>
                  <a:pt x="194734" y="474134"/>
                </a:lnTo>
                <a:cubicBezTo>
                  <a:pt x="189089" y="479778"/>
                  <a:pt x="184442" y="486639"/>
                  <a:pt x="177800" y="491067"/>
                </a:cubicBezTo>
                <a:cubicBezTo>
                  <a:pt x="167299" y="498068"/>
                  <a:pt x="152858" y="499076"/>
                  <a:pt x="143934" y="508000"/>
                </a:cubicBezTo>
                <a:cubicBezTo>
                  <a:pt x="129543" y="522391"/>
                  <a:pt x="124458" y="544409"/>
                  <a:pt x="110067" y="558800"/>
                </a:cubicBezTo>
                <a:lnTo>
                  <a:pt x="84667" y="584200"/>
                </a:lnTo>
                <a:cubicBezTo>
                  <a:pt x="85706" y="599259"/>
                  <a:pt x="48710" y="845973"/>
                  <a:pt x="152400" y="880534"/>
                </a:cubicBezTo>
                <a:lnTo>
                  <a:pt x="177800" y="889000"/>
                </a:lnTo>
                <a:cubicBezTo>
                  <a:pt x="186267" y="894645"/>
                  <a:pt x="193847" y="901926"/>
                  <a:pt x="203200" y="905934"/>
                </a:cubicBezTo>
                <a:cubicBezTo>
                  <a:pt x="213896" y="910518"/>
                  <a:pt x="225589" y="912487"/>
                  <a:pt x="237067" y="914400"/>
                </a:cubicBezTo>
                <a:cubicBezTo>
                  <a:pt x="323578" y="928818"/>
                  <a:pt x="342837" y="922867"/>
                  <a:pt x="448734" y="922867"/>
                </a:cubicBezTo>
              </a:path>
            </a:pathLst>
          </a:custGeom>
          <a:ln w="28575" cmpd="sng">
            <a:solidFill>
              <a:schemeClr val="tx1">
                <a:alpha val="71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200">
              <a:latin typeface="Calibri"/>
              <a:cs typeface="Calibri"/>
            </a:endParaRPr>
          </a:p>
        </p:txBody>
      </p:sp>
      <p:sp>
        <p:nvSpPr>
          <p:cNvPr id="96" name="Forma libre 95"/>
          <p:cNvSpPr/>
          <p:nvPr/>
        </p:nvSpPr>
        <p:spPr>
          <a:xfrm>
            <a:off x="3080029" y="5296329"/>
            <a:ext cx="370147" cy="91497"/>
          </a:xfrm>
          <a:custGeom>
            <a:avLst/>
            <a:gdLst>
              <a:gd name="connsiteX0" fmla="*/ 0 w 753533"/>
              <a:gd name="connsiteY0" fmla="*/ 186267 h 186267"/>
              <a:gd name="connsiteX1" fmla="*/ 753533 w 753533"/>
              <a:gd name="connsiteY1" fmla="*/ 177800 h 186267"/>
              <a:gd name="connsiteX2" fmla="*/ 499533 w 753533"/>
              <a:gd name="connsiteY2" fmla="*/ 0 h 18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3533" h="186267">
                <a:moveTo>
                  <a:pt x="0" y="186267"/>
                </a:moveTo>
                <a:lnTo>
                  <a:pt x="753533" y="177800"/>
                </a:lnTo>
                <a:lnTo>
                  <a:pt x="499533" y="0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200">
              <a:latin typeface="Calibri"/>
              <a:cs typeface="Calibri"/>
            </a:endParaRPr>
          </a:p>
        </p:txBody>
      </p:sp>
      <p:sp>
        <p:nvSpPr>
          <p:cNvPr id="98" name="Forma libre 97"/>
          <p:cNvSpPr/>
          <p:nvPr/>
        </p:nvSpPr>
        <p:spPr>
          <a:xfrm>
            <a:off x="3994628" y="5296329"/>
            <a:ext cx="370147" cy="91497"/>
          </a:xfrm>
          <a:custGeom>
            <a:avLst/>
            <a:gdLst>
              <a:gd name="connsiteX0" fmla="*/ 0 w 753533"/>
              <a:gd name="connsiteY0" fmla="*/ 186267 h 186267"/>
              <a:gd name="connsiteX1" fmla="*/ 753533 w 753533"/>
              <a:gd name="connsiteY1" fmla="*/ 177800 h 186267"/>
              <a:gd name="connsiteX2" fmla="*/ 499533 w 753533"/>
              <a:gd name="connsiteY2" fmla="*/ 0 h 18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3533" h="186267">
                <a:moveTo>
                  <a:pt x="0" y="186267"/>
                </a:moveTo>
                <a:lnTo>
                  <a:pt x="753533" y="177800"/>
                </a:lnTo>
                <a:lnTo>
                  <a:pt x="499533" y="0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200">
              <a:latin typeface="Calibri"/>
              <a:cs typeface="Calibri"/>
            </a:endParaRPr>
          </a:p>
        </p:txBody>
      </p:sp>
      <p:sp>
        <p:nvSpPr>
          <p:cNvPr id="99" name="CuadroTexto 98"/>
          <p:cNvSpPr txBox="1"/>
          <p:nvPr/>
        </p:nvSpPr>
        <p:spPr>
          <a:xfrm>
            <a:off x="7422835" y="5161111"/>
            <a:ext cx="539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>
                <a:latin typeface="Calibri"/>
                <a:cs typeface="Calibri"/>
              </a:rPr>
              <a:t>N160</a:t>
            </a:r>
          </a:p>
        </p:txBody>
      </p:sp>
      <p:sp>
        <p:nvSpPr>
          <p:cNvPr id="100" name="CuadroTexto 99"/>
          <p:cNvSpPr txBox="1"/>
          <p:nvPr/>
        </p:nvSpPr>
        <p:spPr>
          <a:xfrm>
            <a:off x="8350144" y="5161111"/>
            <a:ext cx="539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>
                <a:latin typeface="Calibri"/>
                <a:cs typeface="Calibri"/>
              </a:rPr>
              <a:t>N180</a:t>
            </a:r>
          </a:p>
        </p:txBody>
      </p:sp>
      <p:sp>
        <p:nvSpPr>
          <p:cNvPr id="132" name="CuadroTexto 131"/>
          <p:cNvSpPr txBox="1"/>
          <p:nvPr/>
        </p:nvSpPr>
        <p:spPr>
          <a:xfrm>
            <a:off x="1943100" y="4455516"/>
            <a:ext cx="1892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asymmetry switch</a:t>
            </a:r>
          </a:p>
        </p:txBody>
      </p:sp>
      <p:cxnSp>
        <p:nvCxnSpPr>
          <p:cNvPr id="134" name="Conector recto de flecha 133"/>
          <p:cNvCxnSpPr/>
          <p:nvPr/>
        </p:nvCxnSpPr>
        <p:spPr>
          <a:xfrm>
            <a:off x="2803398" y="4828078"/>
            <a:ext cx="0" cy="5249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1" name="Imagen 100" descr="Screen Shot 2021-11-02 at 19.36.39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98" y="993145"/>
            <a:ext cx="4092968" cy="3076656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774244" y="4011566"/>
            <a:ext cx="1313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/>
              <a:t>Sayab et al. 2021</a:t>
            </a:r>
          </a:p>
        </p:txBody>
      </p:sp>
      <p:grpSp>
        <p:nvGrpSpPr>
          <p:cNvPr id="34" name="Agrupar 33"/>
          <p:cNvGrpSpPr/>
          <p:nvPr/>
        </p:nvGrpSpPr>
        <p:grpSpPr>
          <a:xfrm>
            <a:off x="4024620" y="3746500"/>
            <a:ext cx="1222667" cy="1227938"/>
            <a:chOff x="4279900" y="3441699"/>
            <a:chExt cx="1519837" cy="1526389"/>
          </a:xfrm>
        </p:grpSpPr>
        <p:pic>
          <p:nvPicPr>
            <p:cNvPr id="14" name="Imagen 13" descr="radial sections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1914" y="3441699"/>
              <a:ext cx="1507823" cy="1526389"/>
            </a:xfrm>
            <a:prstGeom prst="rect">
              <a:avLst/>
            </a:prstGeom>
          </p:spPr>
        </p:pic>
        <p:sp>
          <p:nvSpPr>
            <p:cNvPr id="33" name="Elipse 32"/>
            <p:cNvSpPr/>
            <p:nvPr/>
          </p:nvSpPr>
          <p:spPr>
            <a:xfrm>
              <a:off x="4279900" y="3638550"/>
              <a:ext cx="1219200" cy="1219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58" name="CuadroTexto 57"/>
          <p:cNvSpPr txBox="1"/>
          <p:nvPr/>
        </p:nvSpPr>
        <p:spPr>
          <a:xfrm>
            <a:off x="894195" y="304800"/>
            <a:ext cx="5301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0000"/>
                </a:solidFill>
                <a:latin typeface="Calibri"/>
                <a:cs typeface="Calibri"/>
              </a:rPr>
              <a:t>X-ray tomography</a:t>
            </a:r>
          </a:p>
        </p:txBody>
      </p:sp>
      <p:pic>
        <p:nvPicPr>
          <p:cNvPr id="3" name="Imagen 2" descr="3D Grts.jp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1"/>
          <a:stretch/>
        </p:blipFill>
        <p:spPr>
          <a:xfrm rot="5400000">
            <a:off x="4826799" y="1313134"/>
            <a:ext cx="5071534" cy="2445266"/>
          </a:xfrm>
          <a:prstGeom prst="rect">
            <a:avLst/>
          </a:prstGeom>
        </p:spPr>
      </p:pic>
      <p:sp>
        <p:nvSpPr>
          <p:cNvPr id="52" name="CuadroTexto 51"/>
          <p:cNvSpPr txBox="1"/>
          <p:nvPr/>
        </p:nvSpPr>
        <p:spPr>
          <a:xfrm>
            <a:off x="4160911" y="133833"/>
            <a:ext cx="2020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/>
              <a:t>Aerden &amp; Ruiz-Fuentes, 2020</a:t>
            </a:r>
          </a:p>
        </p:txBody>
      </p:sp>
    </p:spTree>
    <p:extLst>
      <p:ext uri="{BB962C8B-B14F-4D97-AF65-F5344CB8AC3E}">
        <p14:creationId xmlns:p14="http://schemas.microsoft.com/office/powerpoint/2010/main" val="49372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creen Shot 2023-02-09 at 13.36.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5563"/>
            <a:ext cx="9144000" cy="3107903"/>
          </a:xfrm>
          <a:prstGeom prst="rect">
            <a:avLst/>
          </a:prstGeom>
        </p:spPr>
      </p:pic>
      <p:pic>
        <p:nvPicPr>
          <p:cNvPr id="3" name="Imagen 2" descr="Screen Shot 2023-02-09 at 13.36.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35" y="160863"/>
            <a:ext cx="9144000" cy="2841523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245533" y="3691463"/>
            <a:ext cx="1947334" cy="609600"/>
          </a:xfrm>
          <a:prstGeom prst="roundRect">
            <a:avLst/>
          </a:prstGeom>
          <a:noFill/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ángulo redondeado 4"/>
          <p:cNvSpPr/>
          <p:nvPr/>
        </p:nvSpPr>
        <p:spPr>
          <a:xfrm>
            <a:off x="67731" y="126997"/>
            <a:ext cx="9033934" cy="3158066"/>
          </a:xfrm>
          <a:prstGeom prst="roundRect">
            <a:avLst/>
          </a:prstGeom>
          <a:noFill/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7" name="Conector recto de flecha 6"/>
          <p:cNvCxnSpPr/>
          <p:nvPr/>
        </p:nvCxnSpPr>
        <p:spPr>
          <a:xfrm flipV="1">
            <a:off x="1938867" y="3098797"/>
            <a:ext cx="287866" cy="59266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3776134" y="6448619"/>
            <a:ext cx="1560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i="1"/>
              <a:t>Aerden et al. 2022</a:t>
            </a:r>
          </a:p>
        </p:txBody>
      </p:sp>
    </p:spTree>
    <p:extLst>
      <p:ext uri="{BB962C8B-B14F-4D97-AF65-F5344CB8AC3E}">
        <p14:creationId xmlns:p14="http://schemas.microsoft.com/office/powerpoint/2010/main" val="4083785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map betic-ri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71967"/>
            <a:ext cx="6056376" cy="4645152"/>
          </a:xfrm>
          <a:prstGeom prst="rect">
            <a:avLst/>
          </a:prstGeom>
        </p:spPr>
      </p:pic>
      <p:pic>
        <p:nvPicPr>
          <p:cNvPr id="2" name="Imagen 1" descr="Untitled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834" y="3903133"/>
            <a:ext cx="5608320" cy="284073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48732" y="6197601"/>
            <a:ext cx="2042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i="1">
                <a:latin typeface="Times New Roman"/>
                <a:cs typeface="Times New Roman"/>
              </a:rPr>
              <a:t>Data from </a:t>
            </a:r>
          </a:p>
          <a:p>
            <a:r>
              <a:rPr lang="es-ES_tradnl" sz="1200" i="1">
                <a:latin typeface="Times New Roman"/>
                <a:cs typeface="Times New Roman"/>
              </a:rPr>
              <a:t>Aerden et al. 2022 and </a:t>
            </a:r>
          </a:p>
          <a:p>
            <a:r>
              <a:rPr lang="es-ES_tradnl" sz="1200" i="1">
                <a:latin typeface="Times New Roman"/>
                <a:cs typeface="Times New Roman"/>
              </a:rPr>
              <a:t>Ruiz-Fuentes &amp; Aerden 2023</a:t>
            </a:r>
          </a:p>
        </p:txBody>
      </p:sp>
      <p:cxnSp>
        <p:nvCxnSpPr>
          <p:cNvPr id="17" name="Conector recto de flecha 16"/>
          <p:cNvCxnSpPr/>
          <p:nvPr/>
        </p:nvCxnSpPr>
        <p:spPr>
          <a:xfrm flipH="1" flipV="1">
            <a:off x="3640667" y="1930400"/>
            <a:ext cx="160866" cy="1989667"/>
          </a:xfrm>
          <a:prstGeom prst="straightConnector1">
            <a:avLst/>
          </a:prstGeom>
          <a:ln w="1270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rma libre 6"/>
          <p:cNvSpPr/>
          <p:nvPr/>
        </p:nvSpPr>
        <p:spPr>
          <a:xfrm>
            <a:off x="2641600" y="2294465"/>
            <a:ext cx="643467" cy="2998413"/>
          </a:xfrm>
          <a:custGeom>
            <a:avLst/>
            <a:gdLst>
              <a:gd name="connsiteX0" fmla="*/ 643467 w 643467"/>
              <a:gd name="connsiteY0" fmla="*/ 2988733 h 2998413"/>
              <a:gd name="connsiteX1" fmla="*/ 304800 w 643467"/>
              <a:gd name="connsiteY1" fmla="*/ 2607733 h 2998413"/>
              <a:gd name="connsiteX2" fmla="*/ 0 w 643467"/>
              <a:gd name="connsiteY2" fmla="*/ 0 h 2998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3467" h="2998413">
                <a:moveTo>
                  <a:pt x="643467" y="2988733"/>
                </a:moveTo>
                <a:cubicBezTo>
                  <a:pt x="503767" y="3010605"/>
                  <a:pt x="364067" y="3032477"/>
                  <a:pt x="304800" y="2607733"/>
                </a:cubicBezTo>
                <a:lnTo>
                  <a:pt x="0" y="0"/>
                </a:lnTo>
              </a:path>
            </a:pathLst>
          </a:custGeom>
          <a:ln w="1270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Forma libre 7"/>
          <p:cNvSpPr/>
          <p:nvPr/>
        </p:nvSpPr>
        <p:spPr>
          <a:xfrm>
            <a:off x="1334919" y="3852327"/>
            <a:ext cx="1958614" cy="2260600"/>
          </a:xfrm>
          <a:custGeom>
            <a:avLst/>
            <a:gdLst>
              <a:gd name="connsiteX0" fmla="*/ 1958614 w 1958614"/>
              <a:gd name="connsiteY0" fmla="*/ 2260600 h 2260600"/>
              <a:gd name="connsiteX1" fmla="*/ 155214 w 1958614"/>
              <a:gd name="connsiteY1" fmla="*/ 1219200 h 2260600"/>
              <a:gd name="connsiteX2" fmla="*/ 95948 w 1958614"/>
              <a:gd name="connsiteY2" fmla="*/ 0 h 226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8614" h="2260600">
                <a:moveTo>
                  <a:pt x="1958614" y="2260600"/>
                </a:moveTo>
                <a:cubicBezTo>
                  <a:pt x="1212136" y="1928283"/>
                  <a:pt x="465658" y="1595967"/>
                  <a:pt x="155214" y="1219200"/>
                </a:cubicBezTo>
                <a:cubicBezTo>
                  <a:pt x="-155230" y="842433"/>
                  <a:pt x="95948" y="0"/>
                  <a:pt x="95948" y="0"/>
                </a:cubicBezTo>
              </a:path>
            </a:pathLst>
          </a:custGeom>
          <a:ln w="1270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4" name="Imagen 13" descr="Untitled-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>
          <a:xfrm>
            <a:off x="4648481" y="948266"/>
            <a:ext cx="4337021" cy="16086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uadroTexto 11"/>
          <p:cNvSpPr txBox="1"/>
          <p:nvPr/>
        </p:nvSpPr>
        <p:spPr>
          <a:xfrm>
            <a:off x="5681127" y="2523068"/>
            <a:ext cx="36152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/>
              <a:t>3 main microstructural</a:t>
            </a:r>
          </a:p>
          <a:p>
            <a:r>
              <a:rPr lang="es-ES_tradnl" sz="2800"/>
              <a:t>trends preserved by porphyroblasts around </a:t>
            </a:r>
          </a:p>
          <a:p>
            <a:r>
              <a:rPr lang="es-ES_tradnl" sz="2800"/>
              <a:t>         the Gibraltar Arc</a:t>
            </a:r>
          </a:p>
        </p:txBody>
      </p:sp>
    </p:spTree>
    <p:extLst>
      <p:ext uri="{BB962C8B-B14F-4D97-AF65-F5344CB8AC3E}">
        <p14:creationId xmlns:p14="http://schemas.microsoft.com/office/powerpoint/2010/main" val="206931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titled-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3333"/>
            <a:ext cx="7461504" cy="4151376"/>
          </a:xfrm>
          <a:prstGeom prst="rect">
            <a:avLst/>
          </a:prstGeom>
        </p:spPr>
      </p:pic>
      <p:sp>
        <p:nvSpPr>
          <p:cNvPr id="6" name="Forma libre 5"/>
          <p:cNvSpPr/>
          <p:nvPr/>
        </p:nvSpPr>
        <p:spPr>
          <a:xfrm>
            <a:off x="2506133" y="2912533"/>
            <a:ext cx="152400" cy="406400"/>
          </a:xfrm>
          <a:custGeom>
            <a:avLst/>
            <a:gdLst>
              <a:gd name="connsiteX0" fmla="*/ 152400 w 152400"/>
              <a:gd name="connsiteY0" fmla="*/ 406400 h 406400"/>
              <a:gd name="connsiteX1" fmla="*/ 118534 w 152400"/>
              <a:gd name="connsiteY1" fmla="*/ 177800 h 406400"/>
              <a:gd name="connsiteX2" fmla="*/ 0 w 152400"/>
              <a:gd name="connsiteY2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400" h="406400">
                <a:moveTo>
                  <a:pt x="152400" y="406400"/>
                </a:moveTo>
                <a:cubicBezTo>
                  <a:pt x="148167" y="325966"/>
                  <a:pt x="143934" y="245533"/>
                  <a:pt x="118534" y="177800"/>
                </a:cubicBezTo>
                <a:cubicBezTo>
                  <a:pt x="93134" y="110067"/>
                  <a:pt x="0" y="0"/>
                  <a:pt x="0" y="0"/>
                </a:cubicBezTo>
              </a:path>
            </a:pathLst>
          </a:cu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Forma libre 6"/>
          <p:cNvSpPr/>
          <p:nvPr/>
        </p:nvSpPr>
        <p:spPr>
          <a:xfrm>
            <a:off x="1930400" y="2671982"/>
            <a:ext cx="338667" cy="79684"/>
          </a:xfrm>
          <a:custGeom>
            <a:avLst/>
            <a:gdLst>
              <a:gd name="connsiteX0" fmla="*/ 338667 w 338667"/>
              <a:gd name="connsiteY0" fmla="*/ 79684 h 79684"/>
              <a:gd name="connsiteX1" fmla="*/ 169333 w 338667"/>
              <a:gd name="connsiteY1" fmla="*/ 3484 h 79684"/>
              <a:gd name="connsiteX2" fmla="*/ 0 w 338667"/>
              <a:gd name="connsiteY2" fmla="*/ 11951 h 7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667" h="79684">
                <a:moveTo>
                  <a:pt x="338667" y="79684"/>
                </a:moveTo>
                <a:cubicBezTo>
                  <a:pt x="282222" y="47228"/>
                  <a:pt x="225777" y="14773"/>
                  <a:pt x="169333" y="3484"/>
                </a:cubicBezTo>
                <a:cubicBezTo>
                  <a:pt x="112889" y="-7805"/>
                  <a:pt x="0" y="11951"/>
                  <a:pt x="0" y="11951"/>
                </a:cubicBezTo>
              </a:path>
            </a:pathLst>
          </a:cu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Forma libre 7"/>
          <p:cNvSpPr/>
          <p:nvPr/>
        </p:nvSpPr>
        <p:spPr>
          <a:xfrm>
            <a:off x="5003800" y="3183466"/>
            <a:ext cx="8467" cy="237067"/>
          </a:xfrm>
          <a:custGeom>
            <a:avLst/>
            <a:gdLst>
              <a:gd name="connsiteX0" fmla="*/ 0 w 8467"/>
              <a:gd name="connsiteY0" fmla="*/ 237067 h 237067"/>
              <a:gd name="connsiteX1" fmla="*/ 8467 w 8467"/>
              <a:gd name="connsiteY1" fmla="*/ 0 h 23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67" h="237067">
                <a:moveTo>
                  <a:pt x="0" y="237067"/>
                </a:moveTo>
                <a:lnTo>
                  <a:pt x="8467" y="0"/>
                </a:lnTo>
              </a:path>
            </a:pathLst>
          </a:cu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Forma libre 8"/>
          <p:cNvSpPr/>
          <p:nvPr/>
        </p:nvSpPr>
        <p:spPr>
          <a:xfrm>
            <a:off x="4351867" y="2506133"/>
            <a:ext cx="558800" cy="355600"/>
          </a:xfrm>
          <a:custGeom>
            <a:avLst/>
            <a:gdLst>
              <a:gd name="connsiteX0" fmla="*/ 558800 w 558800"/>
              <a:gd name="connsiteY0" fmla="*/ 355600 h 355600"/>
              <a:gd name="connsiteX1" fmla="*/ 330200 w 558800"/>
              <a:gd name="connsiteY1" fmla="*/ 59267 h 355600"/>
              <a:gd name="connsiteX2" fmla="*/ 0 w 558800"/>
              <a:gd name="connsiteY2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8800" h="355600">
                <a:moveTo>
                  <a:pt x="558800" y="355600"/>
                </a:moveTo>
                <a:cubicBezTo>
                  <a:pt x="491066" y="237067"/>
                  <a:pt x="423333" y="118534"/>
                  <a:pt x="330200" y="59267"/>
                </a:cubicBezTo>
                <a:cubicBezTo>
                  <a:pt x="237067" y="0"/>
                  <a:pt x="0" y="0"/>
                  <a:pt x="0" y="0"/>
                </a:cubicBezTo>
              </a:path>
            </a:pathLst>
          </a:cu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Forma libre 9"/>
          <p:cNvSpPr/>
          <p:nvPr/>
        </p:nvSpPr>
        <p:spPr>
          <a:xfrm>
            <a:off x="7061200" y="3327400"/>
            <a:ext cx="148872" cy="313266"/>
          </a:xfrm>
          <a:custGeom>
            <a:avLst/>
            <a:gdLst>
              <a:gd name="connsiteX0" fmla="*/ 0 w 148872"/>
              <a:gd name="connsiteY0" fmla="*/ 313266 h 313266"/>
              <a:gd name="connsiteX1" fmla="*/ 135467 w 148872"/>
              <a:gd name="connsiteY1" fmla="*/ 152400 h 313266"/>
              <a:gd name="connsiteX2" fmla="*/ 143933 w 148872"/>
              <a:gd name="connsiteY2" fmla="*/ 0 h 313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872" h="313266">
                <a:moveTo>
                  <a:pt x="0" y="313266"/>
                </a:moveTo>
                <a:cubicBezTo>
                  <a:pt x="55739" y="258938"/>
                  <a:pt x="111478" y="204611"/>
                  <a:pt x="135467" y="152400"/>
                </a:cubicBezTo>
                <a:cubicBezTo>
                  <a:pt x="159456" y="100189"/>
                  <a:pt x="143933" y="0"/>
                  <a:pt x="143933" y="0"/>
                </a:cubicBezTo>
              </a:path>
            </a:pathLst>
          </a:cu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Forma libre 10"/>
          <p:cNvSpPr/>
          <p:nvPr/>
        </p:nvSpPr>
        <p:spPr>
          <a:xfrm>
            <a:off x="6739467" y="2667000"/>
            <a:ext cx="457200" cy="406400"/>
          </a:xfrm>
          <a:custGeom>
            <a:avLst/>
            <a:gdLst>
              <a:gd name="connsiteX0" fmla="*/ 457200 w 457200"/>
              <a:gd name="connsiteY0" fmla="*/ 406400 h 406400"/>
              <a:gd name="connsiteX1" fmla="*/ 296333 w 457200"/>
              <a:gd name="connsiteY1" fmla="*/ 118533 h 406400"/>
              <a:gd name="connsiteX2" fmla="*/ 0 w 457200"/>
              <a:gd name="connsiteY2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406400">
                <a:moveTo>
                  <a:pt x="457200" y="406400"/>
                </a:moveTo>
                <a:cubicBezTo>
                  <a:pt x="414866" y="296333"/>
                  <a:pt x="372533" y="186266"/>
                  <a:pt x="296333" y="118533"/>
                </a:cubicBezTo>
                <a:cubicBezTo>
                  <a:pt x="220133" y="50800"/>
                  <a:pt x="0" y="0"/>
                  <a:pt x="0" y="0"/>
                </a:cubicBezTo>
              </a:path>
            </a:pathLst>
          </a:cu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Forma libre 11"/>
          <p:cNvSpPr/>
          <p:nvPr/>
        </p:nvSpPr>
        <p:spPr>
          <a:xfrm>
            <a:off x="7272866" y="5228915"/>
            <a:ext cx="338667" cy="79684"/>
          </a:xfrm>
          <a:custGeom>
            <a:avLst/>
            <a:gdLst>
              <a:gd name="connsiteX0" fmla="*/ 338667 w 338667"/>
              <a:gd name="connsiteY0" fmla="*/ 79684 h 79684"/>
              <a:gd name="connsiteX1" fmla="*/ 169333 w 338667"/>
              <a:gd name="connsiteY1" fmla="*/ 3484 h 79684"/>
              <a:gd name="connsiteX2" fmla="*/ 0 w 338667"/>
              <a:gd name="connsiteY2" fmla="*/ 11951 h 7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667" h="79684">
                <a:moveTo>
                  <a:pt x="338667" y="79684"/>
                </a:moveTo>
                <a:cubicBezTo>
                  <a:pt x="282222" y="47228"/>
                  <a:pt x="225777" y="14773"/>
                  <a:pt x="169333" y="3484"/>
                </a:cubicBezTo>
                <a:cubicBezTo>
                  <a:pt x="112889" y="-7805"/>
                  <a:pt x="0" y="11951"/>
                  <a:pt x="0" y="11951"/>
                </a:cubicBezTo>
              </a:path>
            </a:pathLst>
          </a:cu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CuadroTexto 12"/>
          <p:cNvSpPr txBox="1"/>
          <p:nvPr/>
        </p:nvSpPr>
        <p:spPr>
          <a:xfrm>
            <a:off x="7535333" y="5181599"/>
            <a:ext cx="70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Older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350000" y="499533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Younger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6248399" y="4944533"/>
            <a:ext cx="2150534" cy="7535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CuadroTexto 15"/>
          <p:cNvSpPr txBox="1"/>
          <p:nvPr/>
        </p:nvSpPr>
        <p:spPr>
          <a:xfrm>
            <a:off x="517114" y="152399"/>
            <a:ext cx="7754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/>
              <a:t>RELATIVE TIMING OF THE  3 FIA SETS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4529667" y="575733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Younger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3505200" y="5731932"/>
            <a:ext cx="70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Older</a:t>
            </a:r>
          </a:p>
        </p:txBody>
      </p:sp>
    </p:spTree>
    <p:extLst>
      <p:ext uri="{BB962C8B-B14F-4D97-AF65-F5344CB8AC3E}">
        <p14:creationId xmlns:p14="http://schemas.microsoft.com/office/powerpoint/2010/main" val="283138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A7-OK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80" y="598668"/>
            <a:ext cx="8243440" cy="608399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788743" y="6358467"/>
            <a:ext cx="2355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>
                <a:latin typeface="Times New Roman"/>
                <a:cs typeface="Times New Roman"/>
              </a:rPr>
              <a:t>Aerden et al., Tectonics 2022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905934" y="0"/>
            <a:ext cx="813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>
                <a:solidFill>
                  <a:srgbClr val="000000"/>
                </a:solidFill>
              </a:rPr>
              <a:t>Two examples of relative timing criteria for differently oriented inclusion trail sets</a:t>
            </a:r>
          </a:p>
        </p:txBody>
      </p:sp>
    </p:spTree>
    <p:extLst>
      <p:ext uri="{BB962C8B-B14F-4D97-AF65-F5344CB8AC3E}">
        <p14:creationId xmlns:p14="http://schemas.microsoft.com/office/powerpoint/2010/main" val="414390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Fig 18_Geodynamic Model simplifi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7" y="-109577"/>
            <a:ext cx="7865533" cy="682996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085666" y="3539065"/>
            <a:ext cx="2556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/>
              <a:t>Sm-Nd garnet</a:t>
            </a:r>
          </a:p>
          <a:p>
            <a:r>
              <a:rPr lang="es-ES_tradnl" sz="1200" b="1"/>
              <a:t> ages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841382" y="6519334"/>
            <a:ext cx="232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i="1">
                <a:latin typeface="Times New Roman"/>
                <a:cs typeface="Times New Roman"/>
              </a:rPr>
              <a:t>Aerden et al. Tectonics, 2022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764867" y="84666"/>
            <a:ext cx="2379133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/>
              <a:t>FIA versus plate motions reconstructed from paleomagnetism</a:t>
            </a:r>
          </a:p>
        </p:txBody>
      </p:sp>
    </p:spTree>
    <p:extLst>
      <p:ext uri="{BB962C8B-B14F-4D97-AF65-F5344CB8AC3E}">
        <p14:creationId xmlns:p14="http://schemas.microsoft.com/office/powerpoint/2010/main" val="910114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/>
          <p:cNvGrpSpPr/>
          <p:nvPr/>
        </p:nvGrpSpPr>
        <p:grpSpPr>
          <a:xfrm>
            <a:off x="891674" y="76200"/>
            <a:ext cx="7720376" cy="6604000"/>
            <a:chOff x="1069474" y="609600"/>
            <a:chExt cx="7007726" cy="5994400"/>
          </a:xfrm>
        </p:grpSpPr>
        <p:pic>
          <p:nvPicPr>
            <p:cNvPr id="4" name="Imagen 3" descr="Screen Shot 2018-01-28 at 12.14.5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14" b="20977"/>
            <a:stretch/>
          </p:blipFill>
          <p:spPr>
            <a:xfrm>
              <a:off x="1069474" y="2476500"/>
              <a:ext cx="7007726" cy="138430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6" name="Imagen 5" descr="Screen Shot 2018-01-28 at 12.15.34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166"/>
            <a:stretch/>
          </p:blipFill>
          <p:spPr>
            <a:xfrm>
              <a:off x="1069474" y="5303879"/>
              <a:ext cx="7007726" cy="130012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7" name="Imagen 6" descr="Screen Shot 2018-01-28 at 12.15.53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96"/>
            <a:stretch/>
          </p:blipFill>
          <p:spPr>
            <a:xfrm>
              <a:off x="1069474" y="3870035"/>
              <a:ext cx="7007726" cy="142586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2" name="Imagen 1" descr="Screen Shot 2018-01-28 at 15.08.59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474" y="609600"/>
              <a:ext cx="7007726" cy="187087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  <p:sp>
        <p:nvSpPr>
          <p:cNvPr id="3" name="CuadroTexto 2"/>
          <p:cNvSpPr txBox="1"/>
          <p:nvPr/>
        </p:nvSpPr>
        <p:spPr>
          <a:xfrm>
            <a:off x="91154" y="919692"/>
            <a:ext cx="80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FF0000"/>
                </a:solidFill>
                <a:latin typeface="Arial Black"/>
                <a:cs typeface="Arial Black"/>
              </a:rPr>
              <a:t>1985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91154" y="2660538"/>
            <a:ext cx="80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FF0000"/>
                </a:solidFill>
                <a:latin typeface="Arial Black"/>
                <a:cs typeface="Arial Black"/>
              </a:rPr>
              <a:t>1989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1154" y="4171460"/>
            <a:ext cx="80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FF0000"/>
                </a:solidFill>
                <a:latin typeface="Arial Black"/>
                <a:cs typeface="Arial Black"/>
              </a:rPr>
              <a:t>1992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91154" y="5726177"/>
            <a:ext cx="80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FF0000"/>
                </a:solidFill>
                <a:latin typeface="Arial Black"/>
                <a:cs typeface="Arial Black"/>
              </a:rPr>
              <a:t>1992</a:t>
            </a:r>
          </a:p>
        </p:txBody>
      </p:sp>
      <p:cxnSp>
        <p:nvCxnSpPr>
          <p:cNvPr id="18" name="Conector recto 17"/>
          <p:cNvCxnSpPr/>
          <p:nvPr/>
        </p:nvCxnSpPr>
        <p:spPr bwMode="auto">
          <a:xfrm>
            <a:off x="2844800" y="1358900"/>
            <a:ext cx="297815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Elipse 15"/>
          <p:cNvSpPr/>
          <p:nvPr/>
        </p:nvSpPr>
        <p:spPr bwMode="auto">
          <a:xfrm>
            <a:off x="2717801" y="1524000"/>
            <a:ext cx="1236132" cy="508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9" name="Elipse 18"/>
          <p:cNvSpPr/>
          <p:nvPr/>
        </p:nvSpPr>
        <p:spPr bwMode="auto">
          <a:xfrm>
            <a:off x="4445001" y="4419600"/>
            <a:ext cx="1236132" cy="508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1" name="Elipse 20"/>
          <p:cNvSpPr/>
          <p:nvPr/>
        </p:nvSpPr>
        <p:spPr bwMode="auto">
          <a:xfrm>
            <a:off x="6163735" y="4419600"/>
            <a:ext cx="1236132" cy="508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12" name="Conector recto 11"/>
          <p:cNvCxnSpPr>
            <a:stCxn id="16" idx="7"/>
          </p:cNvCxnSpPr>
          <p:nvPr/>
        </p:nvCxnSpPr>
        <p:spPr bwMode="auto">
          <a:xfrm flipV="1">
            <a:off x="3772906" y="541867"/>
            <a:ext cx="1036161" cy="105652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sp>
        <p:nvSpPr>
          <p:cNvPr id="13" name="CuadroTexto 12"/>
          <p:cNvSpPr txBox="1"/>
          <p:nvPr/>
        </p:nvSpPr>
        <p:spPr>
          <a:xfrm>
            <a:off x="4631267" y="93134"/>
            <a:ext cx="271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>
                <a:solidFill>
                  <a:srgbClr val="FF0000"/>
                </a:solidFill>
              </a:rPr>
              <a:t>my Ph.D. supervisor</a:t>
            </a:r>
          </a:p>
        </p:txBody>
      </p:sp>
      <p:cxnSp>
        <p:nvCxnSpPr>
          <p:cNvPr id="20" name="Conector recto 19"/>
          <p:cNvCxnSpPr/>
          <p:nvPr/>
        </p:nvCxnSpPr>
        <p:spPr bwMode="auto">
          <a:xfrm flipV="1">
            <a:off x="5220706" y="3191933"/>
            <a:ext cx="1764294" cy="12173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22" name="Conector recto 21"/>
          <p:cNvCxnSpPr/>
          <p:nvPr/>
        </p:nvCxnSpPr>
        <p:spPr bwMode="auto">
          <a:xfrm flipV="1">
            <a:off x="6942667" y="3166533"/>
            <a:ext cx="254000" cy="126153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sp>
        <p:nvSpPr>
          <p:cNvPr id="23" name="CuadroTexto 22"/>
          <p:cNvSpPr txBox="1"/>
          <p:nvPr/>
        </p:nvSpPr>
        <p:spPr>
          <a:xfrm>
            <a:off x="5918200" y="2743200"/>
            <a:ext cx="2869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>
                <a:solidFill>
                  <a:srgbClr val="FF0000"/>
                </a:solidFill>
              </a:rPr>
              <a:t>my M.Sc. supervisors</a:t>
            </a:r>
          </a:p>
        </p:txBody>
      </p:sp>
    </p:spTree>
    <p:extLst>
      <p:ext uri="{BB962C8B-B14F-4D97-AF65-F5344CB8AC3E}">
        <p14:creationId xmlns:p14="http://schemas.microsoft.com/office/powerpoint/2010/main" val="2169103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Fig 18_Geodynamic Model simplifi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7" y="-109577"/>
            <a:ext cx="7865533" cy="682996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131733" y="3361267"/>
            <a:ext cx="5012267" cy="34967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2" name="Imagen 11" descr="porphy asymmetr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11" y="3623733"/>
            <a:ext cx="1909912" cy="273473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587067" y="3496733"/>
            <a:ext cx="255693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/>
              <a:t>The dominant curvature sense of inclusion trails indicates top SSE to SE thrusting according to the non-rotational model. This is consistenmt with widely assumed NNW to NW directed subduction. </a:t>
            </a:r>
          </a:p>
          <a:p>
            <a:endParaRPr lang="es-ES_tradnl" sz="1400"/>
          </a:p>
          <a:p>
            <a:r>
              <a:rPr lang="es-ES_tradnl" sz="1400"/>
              <a:t>A similar relationship beyween subduction polarity and spiral garnet asymmetry is shown in Aerden et al. (2021) for Variscan blueschists.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411133" y="6333065"/>
            <a:ext cx="3953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Inclusion trail asymmetry in 58 samples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764867" y="84666"/>
            <a:ext cx="2379133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/>
              <a:t>FIA versus subduction polarity</a:t>
            </a:r>
          </a:p>
        </p:txBody>
      </p:sp>
    </p:spTree>
    <p:extLst>
      <p:ext uri="{BB962C8B-B14F-4D97-AF65-F5344CB8AC3E}">
        <p14:creationId xmlns:p14="http://schemas.microsoft.com/office/powerpoint/2010/main" val="379958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026" descr="Entire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60575"/>
            <a:ext cx="9031288" cy="368458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Connector 39"/>
          <p:cNvCxnSpPr/>
          <p:nvPr/>
        </p:nvCxnSpPr>
        <p:spPr bwMode="auto">
          <a:xfrm>
            <a:off x="3430588" y="6489700"/>
            <a:ext cx="2276475" cy="0"/>
          </a:xfrm>
          <a:prstGeom prst="line">
            <a:avLst/>
          </a:prstGeom>
          <a:ln w="57150">
            <a:solidFill>
              <a:srgbClr val="FFFFF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164" name="TextBox 40"/>
          <p:cNvSpPr txBox="1">
            <a:spLocks noChangeArrowheads="1"/>
          </p:cNvSpPr>
          <p:nvPr/>
        </p:nvSpPr>
        <p:spPr bwMode="auto">
          <a:xfrm>
            <a:off x="4202113" y="6165850"/>
            <a:ext cx="6302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2 cm</a:t>
            </a:r>
          </a:p>
        </p:txBody>
      </p:sp>
      <p:sp>
        <p:nvSpPr>
          <p:cNvPr id="92165" name="Freeform 1033"/>
          <p:cNvSpPr>
            <a:spLocks/>
          </p:cNvSpPr>
          <p:nvPr/>
        </p:nvSpPr>
        <p:spPr bwMode="auto">
          <a:xfrm rot="10800000" flipH="1" flipV="1">
            <a:off x="3213100" y="1730375"/>
            <a:ext cx="1655763" cy="252413"/>
          </a:xfrm>
          <a:custGeom>
            <a:avLst/>
            <a:gdLst>
              <a:gd name="T0" fmla="*/ 1933757487 w 734"/>
              <a:gd name="T1" fmla="*/ 294958113 h 112"/>
              <a:gd name="T2" fmla="*/ 0 w 734"/>
              <a:gd name="T3" fmla="*/ 294958113 h 112"/>
              <a:gd name="T4" fmla="*/ 636103991 w 734"/>
              <a:gd name="T5" fmla="*/ 0 h 112"/>
              <a:gd name="T6" fmla="*/ 636103991 w 734"/>
              <a:gd name="T7" fmla="*/ 167820840 h 112"/>
              <a:gd name="T8" fmla="*/ 1933757487 w 734"/>
              <a:gd name="T9" fmla="*/ 167820840 h 112"/>
              <a:gd name="T10" fmla="*/ 1933757487 w 734"/>
              <a:gd name="T11" fmla="*/ 294958113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34"/>
              <a:gd name="T19" fmla="*/ 0 h 112"/>
              <a:gd name="T20" fmla="*/ 734 w 734"/>
              <a:gd name="T21" fmla="*/ 112 h 1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34" h="112">
                <a:moveTo>
                  <a:pt x="734" y="112"/>
                </a:moveTo>
                <a:lnTo>
                  <a:pt x="0" y="112"/>
                </a:lnTo>
                <a:lnTo>
                  <a:pt x="242" y="0"/>
                </a:lnTo>
                <a:lnTo>
                  <a:pt x="242" y="64"/>
                </a:lnTo>
                <a:lnTo>
                  <a:pt x="734" y="64"/>
                </a:lnTo>
                <a:lnTo>
                  <a:pt x="734" y="112"/>
                </a:lnTo>
                <a:close/>
              </a:path>
            </a:pathLst>
          </a:custGeom>
          <a:solidFill>
            <a:srgbClr val="FFFFFF"/>
          </a:solidFill>
          <a:ln w="635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66" name="Freeform 1033"/>
          <p:cNvSpPr>
            <a:spLocks/>
          </p:cNvSpPr>
          <p:nvPr/>
        </p:nvSpPr>
        <p:spPr bwMode="auto">
          <a:xfrm flipH="1" flipV="1">
            <a:off x="4838700" y="5794375"/>
            <a:ext cx="1655763" cy="252413"/>
          </a:xfrm>
          <a:custGeom>
            <a:avLst/>
            <a:gdLst>
              <a:gd name="T0" fmla="*/ 1933757487 w 734"/>
              <a:gd name="T1" fmla="*/ 294958113 h 112"/>
              <a:gd name="T2" fmla="*/ 0 w 734"/>
              <a:gd name="T3" fmla="*/ 294958113 h 112"/>
              <a:gd name="T4" fmla="*/ 636103991 w 734"/>
              <a:gd name="T5" fmla="*/ 0 h 112"/>
              <a:gd name="T6" fmla="*/ 636103991 w 734"/>
              <a:gd name="T7" fmla="*/ 167820840 h 112"/>
              <a:gd name="T8" fmla="*/ 1933757487 w 734"/>
              <a:gd name="T9" fmla="*/ 167820840 h 112"/>
              <a:gd name="T10" fmla="*/ 1933757487 w 734"/>
              <a:gd name="T11" fmla="*/ 294958113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34"/>
              <a:gd name="T19" fmla="*/ 0 h 112"/>
              <a:gd name="T20" fmla="*/ 734 w 734"/>
              <a:gd name="T21" fmla="*/ 112 h 1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34" h="112">
                <a:moveTo>
                  <a:pt x="734" y="112"/>
                </a:moveTo>
                <a:lnTo>
                  <a:pt x="0" y="112"/>
                </a:lnTo>
                <a:lnTo>
                  <a:pt x="242" y="0"/>
                </a:lnTo>
                <a:lnTo>
                  <a:pt x="242" y="64"/>
                </a:lnTo>
                <a:lnTo>
                  <a:pt x="734" y="64"/>
                </a:lnTo>
                <a:lnTo>
                  <a:pt x="734" y="112"/>
                </a:lnTo>
                <a:close/>
              </a:path>
            </a:pathLst>
          </a:custGeom>
          <a:solidFill>
            <a:srgbClr val="FFFFFF"/>
          </a:solidFill>
          <a:ln w="635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67" name="CuadroTexto 1"/>
          <p:cNvSpPr txBox="1">
            <a:spLocks noChangeArrowheads="1"/>
          </p:cNvSpPr>
          <p:nvPr/>
        </p:nvSpPr>
        <p:spPr bwMode="auto">
          <a:xfrm>
            <a:off x="233363" y="222250"/>
            <a:ext cx="2317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400" i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Aerden &amp; Sayab 2017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-243408"/>
            <a:ext cx="2405906" cy="33990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92542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418486" y="6581001"/>
            <a:ext cx="18284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i="1" dirty="0">
                <a:latin typeface="Times New Roman"/>
                <a:cs typeface="Times New Roman"/>
              </a:rPr>
              <a:t>Aerden &amp; Sayab 2017</a:t>
            </a:r>
          </a:p>
        </p:txBody>
      </p:sp>
      <p:pic>
        <p:nvPicPr>
          <p:cNvPr id="6" name="Imagen 5" descr="Pyrite frin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967"/>
            <a:ext cx="6070600" cy="3715230"/>
          </a:xfrm>
          <a:prstGeom prst="rect">
            <a:avLst/>
          </a:prstGeom>
        </p:spPr>
      </p:pic>
      <p:pic>
        <p:nvPicPr>
          <p:cNvPr id="7" name="Imagen 6" descr="pyrite fringe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500"/>
            <a:ext cx="9144000" cy="2646381"/>
          </a:xfrm>
          <a:prstGeom prst="rect">
            <a:avLst/>
          </a:prstGeom>
        </p:spPr>
      </p:pic>
      <p:pic>
        <p:nvPicPr>
          <p:cNvPr id="3" name="Imagen 2" descr="Pyrite kinematic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616" y="249767"/>
            <a:ext cx="3027315" cy="37973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831667" y="1083734"/>
            <a:ext cx="35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1.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536267" y="2006601"/>
            <a:ext cx="35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2.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222067" y="3234266"/>
            <a:ext cx="35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946698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urdes fringes movi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9144000" cy="4191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315572" y="1771934"/>
            <a:ext cx="18284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i="1" dirty="0">
                <a:latin typeface="Times New Roman"/>
                <a:cs typeface="Times New Roman"/>
              </a:rPr>
              <a:t>Aerden &amp; Sayab 2017</a:t>
            </a:r>
          </a:p>
        </p:txBody>
      </p:sp>
      <p:pic>
        <p:nvPicPr>
          <p:cNvPr id="15" name="Imagen 14" descr="test2-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34" y="183472"/>
            <a:ext cx="9144000" cy="152731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819401" y="5723466"/>
            <a:ext cx="3866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These pyrite porphyroblasts did rotate!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965200" y="6426201"/>
            <a:ext cx="8314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although much of the total amount if fiber curvature is due to a change in stress field </a:t>
            </a:r>
          </a:p>
        </p:txBody>
      </p:sp>
    </p:spTree>
    <p:extLst>
      <p:ext uri="{BB962C8B-B14F-4D97-AF65-F5344CB8AC3E}">
        <p14:creationId xmlns:p14="http://schemas.microsoft.com/office/powerpoint/2010/main" val="2757186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ig12 (orocline model)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4" y="825500"/>
            <a:ext cx="6135624" cy="569061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Imagen 2" descr="Fig12 (orocline model)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747" y="2544233"/>
            <a:ext cx="3529584" cy="19690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 descr="aeromag-01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4933" y="2535767"/>
            <a:ext cx="3449875" cy="278765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0"/>
            <a:ext cx="5908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 err="1">
                <a:latin typeface="Calibri"/>
                <a:cs typeface="Calibri"/>
              </a:rPr>
              <a:t>Discovery</a:t>
            </a:r>
            <a:r>
              <a:rPr lang="es-ES_tradnl" sz="1800" dirty="0">
                <a:latin typeface="Calibri"/>
                <a:cs typeface="Calibri"/>
              </a:rPr>
              <a:t> of </a:t>
            </a:r>
            <a:r>
              <a:rPr lang="es-ES_tradnl" sz="1800" dirty="0" err="1">
                <a:latin typeface="Calibri"/>
                <a:cs typeface="Calibri"/>
              </a:rPr>
              <a:t>the</a:t>
            </a:r>
            <a:r>
              <a:rPr lang="es-ES_tradnl" sz="1800" dirty="0">
                <a:latin typeface="Calibri"/>
                <a:cs typeface="Calibri"/>
              </a:rPr>
              <a:t> Central </a:t>
            </a:r>
            <a:r>
              <a:rPr lang="es-ES_tradnl" sz="1800" dirty="0" err="1">
                <a:latin typeface="Calibri"/>
                <a:cs typeface="Calibri"/>
              </a:rPr>
              <a:t>Iberian</a:t>
            </a:r>
            <a:r>
              <a:rPr lang="es-ES_tradnl" sz="1800" dirty="0">
                <a:latin typeface="Calibri"/>
                <a:cs typeface="Calibri"/>
              </a:rPr>
              <a:t> </a:t>
            </a:r>
            <a:r>
              <a:rPr lang="es-ES_tradnl" sz="1800" dirty="0" err="1">
                <a:latin typeface="Calibri"/>
                <a:cs typeface="Calibri"/>
              </a:rPr>
              <a:t>Arc thanks to porphyroblasts</a:t>
            </a:r>
            <a:endParaRPr lang="es-ES_tradnl" sz="1800" dirty="0">
              <a:latin typeface="Calibri"/>
              <a:cs typeface="Calibri"/>
            </a:endParaRPr>
          </a:p>
          <a:p>
            <a:r>
              <a:rPr lang="es-ES_tradnl" sz="1800" dirty="0">
                <a:latin typeface="Calibri"/>
                <a:cs typeface="Calibri"/>
              </a:rPr>
              <a:t>Aerden, 2004, Martínez Catalán, 2011</a:t>
            </a:r>
          </a:p>
        </p:txBody>
      </p:sp>
    </p:spTree>
    <p:extLst>
      <p:ext uri="{BB962C8B-B14F-4D97-AF65-F5344CB8AC3E}">
        <p14:creationId xmlns:p14="http://schemas.microsoft.com/office/powerpoint/2010/main" val="989914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/>
          <p:cNvGrpSpPr/>
          <p:nvPr/>
        </p:nvGrpSpPr>
        <p:grpSpPr>
          <a:xfrm>
            <a:off x="3020652" y="735350"/>
            <a:ext cx="3168215" cy="5949696"/>
            <a:chOff x="5052652" y="320484"/>
            <a:chExt cx="3168215" cy="5949696"/>
          </a:xfrm>
        </p:grpSpPr>
        <p:grpSp>
          <p:nvGrpSpPr>
            <p:cNvPr id="13" name="Agrupar 12"/>
            <p:cNvGrpSpPr/>
            <p:nvPr/>
          </p:nvGrpSpPr>
          <p:grpSpPr>
            <a:xfrm>
              <a:off x="5052652" y="320484"/>
              <a:ext cx="3168215" cy="5949696"/>
              <a:chOff x="5052652" y="320484"/>
              <a:chExt cx="3168215" cy="5949696"/>
            </a:xfrm>
          </p:grpSpPr>
          <p:pic>
            <p:nvPicPr>
              <p:cNvPr id="11" name="Imagen 10" descr="GRAPH ARTICLES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61559"/>
              <a:stretch/>
            </p:blipFill>
            <p:spPr>
              <a:xfrm>
                <a:off x="5052652" y="320484"/>
                <a:ext cx="3168215" cy="594969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2" name="CuadroTexto 11"/>
              <p:cNvSpPr txBox="1"/>
              <p:nvPr/>
            </p:nvSpPr>
            <p:spPr>
              <a:xfrm>
                <a:off x="5552794" y="558522"/>
                <a:ext cx="24820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/>
                  <a:t>Web of Knowledge key word search: </a:t>
                </a:r>
              </a:p>
              <a:p>
                <a:r>
                  <a:rPr lang="es-ES" sz="1000"/>
                  <a:t>porphyroblast rotation, inclusion trails</a:t>
                </a:r>
              </a:p>
            </p:txBody>
          </p:sp>
        </p:grpSp>
        <p:sp>
          <p:nvSpPr>
            <p:cNvPr id="14" name="CuadroTexto 13"/>
            <p:cNvSpPr txBox="1"/>
            <p:nvPr/>
          </p:nvSpPr>
          <p:spPr>
            <a:xfrm>
              <a:off x="5143500" y="4902200"/>
              <a:ext cx="3040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"/>
              </a:defPPr>
              <a:lvl1pPr>
                <a:defRPr>
                  <a:solidFill>
                    <a:srgbClr val="FF0000"/>
                  </a:solidFill>
                  <a:latin typeface="Arial Black"/>
                  <a:cs typeface="Arial Black"/>
                </a:defRPr>
              </a:lvl1pPr>
            </a:lstStyle>
            <a:p>
              <a:r>
                <a:rPr lang="es-ES_tradnl"/>
                <a:t>150 papers since 1980</a:t>
              </a:r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254000" y="0"/>
            <a:ext cx="7941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>
                <a:solidFill>
                  <a:srgbClr val="FF0000"/>
                </a:solidFill>
              </a:rPr>
              <a:t>Articles dealing with the kinematics of inclusion trails (1980-2022) favoring either porphyroblast rotation or porphyroblast non-rotation, or inconclusive</a:t>
            </a:r>
          </a:p>
        </p:txBody>
      </p:sp>
    </p:spTree>
    <p:extLst>
      <p:ext uri="{BB962C8B-B14F-4D97-AF65-F5344CB8AC3E}">
        <p14:creationId xmlns:p14="http://schemas.microsoft.com/office/powerpoint/2010/main" val="4277244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Untitled-1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5098"/>
            <a:ext cx="8204200" cy="6569993"/>
          </a:xfrm>
          <a:prstGeom prst="rect">
            <a:avLst/>
          </a:prstGeom>
        </p:spPr>
      </p:pic>
      <p:sp>
        <p:nvSpPr>
          <p:cNvPr id="64" name="Rectángulo 63"/>
          <p:cNvSpPr/>
          <p:nvPr/>
        </p:nvSpPr>
        <p:spPr>
          <a:xfrm>
            <a:off x="4006850" y="6184900"/>
            <a:ext cx="781050" cy="4826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6604000" y="258232"/>
            <a:ext cx="729436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s-ES">
                <a:solidFill>
                  <a:schemeClr val="tx1"/>
                </a:solidFill>
              </a:rPr>
              <a:t>S1-e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67982" y="152399"/>
            <a:ext cx="22704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solidFill>
                  <a:srgbClr val="000000"/>
                </a:solidFill>
              </a:rPr>
              <a:t>Fyson (1980), the first to report regionally consistent </a:t>
            </a:r>
            <a:r>
              <a:rPr lang="es-ES">
                <a:solidFill>
                  <a:srgbClr val="F600FF"/>
                </a:solidFill>
              </a:rPr>
              <a:t>inclusion trails</a:t>
            </a:r>
          </a:p>
          <a:p>
            <a:endParaRPr lang="es-ES" sz="1200">
              <a:solidFill>
                <a:srgbClr val="000000"/>
              </a:solidFill>
            </a:endParaRPr>
          </a:p>
          <a:p>
            <a:r>
              <a:rPr lang="es-ES" sz="1200">
                <a:solidFill>
                  <a:srgbClr val="000000"/>
                </a:solidFill>
              </a:rPr>
              <a:t>Slave Province, Canadian Shield</a:t>
            </a:r>
          </a:p>
        </p:txBody>
      </p:sp>
      <p:grpSp>
        <p:nvGrpSpPr>
          <p:cNvPr id="51" name="Agrupar 50"/>
          <p:cNvGrpSpPr/>
          <p:nvPr/>
        </p:nvGrpSpPr>
        <p:grpSpPr>
          <a:xfrm>
            <a:off x="1111250" y="4127500"/>
            <a:ext cx="7829550" cy="2279651"/>
            <a:chOff x="1111250" y="4127500"/>
            <a:chExt cx="7829550" cy="2279651"/>
          </a:xfrm>
          <a:effectLst>
            <a:glow rad="25400">
              <a:schemeClr val="bg1"/>
            </a:glow>
          </a:effectLst>
        </p:grpSpPr>
        <p:cxnSp>
          <p:nvCxnSpPr>
            <p:cNvPr id="6" name="Conector recto 5"/>
            <p:cNvCxnSpPr/>
            <p:nvPr/>
          </p:nvCxnSpPr>
          <p:spPr>
            <a:xfrm flipV="1">
              <a:off x="1111250" y="4127500"/>
              <a:ext cx="349250" cy="158750"/>
            </a:xfrm>
            <a:prstGeom prst="line">
              <a:avLst/>
            </a:prstGeom>
            <a:ln>
              <a:solidFill>
                <a:srgbClr val="F6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6"/>
            <p:cNvCxnSpPr/>
            <p:nvPr/>
          </p:nvCxnSpPr>
          <p:spPr>
            <a:xfrm flipV="1">
              <a:off x="1460500" y="4127500"/>
              <a:ext cx="254000" cy="238125"/>
            </a:xfrm>
            <a:prstGeom prst="line">
              <a:avLst/>
            </a:prstGeom>
            <a:ln>
              <a:solidFill>
                <a:srgbClr val="F6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/>
            <p:cNvCxnSpPr/>
            <p:nvPr/>
          </p:nvCxnSpPr>
          <p:spPr>
            <a:xfrm flipV="1">
              <a:off x="1365250" y="4483100"/>
              <a:ext cx="349250" cy="158750"/>
            </a:xfrm>
            <a:prstGeom prst="line">
              <a:avLst/>
            </a:prstGeom>
            <a:ln>
              <a:solidFill>
                <a:srgbClr val="F6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/>
            <p:cNvCxnSpPr/>
            <p:nvPr/>
          </p:nvCxnSpPr>
          <p:spPr>
            <a:xfrm flipV="1">
              <a:off x="1365250" y="5187950"/>
              <a:ext cx="349250" cy="76200"/>
            </a:xfrm>
            <a:prstGeom prst="line">
              <a:avLst/>
            </a:prstGeom>
            <a:ln>
              <a:solidFill>
                <a:srgbClr val="F6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/>
            <p:cNvCxnSpPr/>
            <p:nvPr/>
          </p:nvCxnSpPr>
          <p:spPr>
            <a:xfrm flipV="1">
              <a:off x="1911350" y="5016500"/>
              <a:ext cx="349250" cy="250825"/>
            </a:xfrm>
            <a:prstGeom prst="line">
              <a:avLst/>
            </a:prstGeom>
            <a:ln>
              <a:solidFill>
                <a:srgbClr val="F6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/>
            <p:cNvCxnSpPr/>
            <p:nvPr/>
          </p:nvCxnSpPr>
          <p:spPr>
            <a:xfrm flipV="1">
              <a:off x="1784350" y="5314950"/>
              <a:ext cx="349250" cy="203201"/>
            </a:xfrm>
            <a:prstGeom prst="line">
              <a:avLst/>
            </a:prstGeom>
            <a:ln>
              <a:solidFill>
                <a:srgbClr val="F6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/>
          </p:nvCxnSpPr>
          <p:spPr>
            <a:xfrm flipV="1">
              <a:off x="3016250" y="5334001"/>
              <a:ext cx="349250" cy="158750"/>
            </a:xfrm>
            <a:prstGeom prst="line">
              <a:avLst/>
            </a:prstGeom>
            <a:ln>
              <a:solidFill>
                <a:srgbClr val="F6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/>
          </p:nvCxnSpPr>
          <p:spPr>
            <a:xfrm flipV="1">
              <a:off x="4165600" y="4572000"/>
              <a:ext cx="317500" cy="188913"/>
            </a:xfrm>
            <a:prstGeom prst="line">
              <a:avLst/>
            </a:prstGeom>
            <a:ln>
              <a:solidFill>
                <a:srgbClr val="F6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/>
            <p:cNvCxnSpPr/>
            <p:nvPr/>
          </p:nvCxnSpPr>
          <p:spPr>
            <a:xfrm flipV="1">
              <a:off x="2260600" y="6330951"/>
              <a:ext cx="349250" cy="76200"/>
            </a:xfrm>
            <a:prstGeom prst="line">
              <a:avLst/>
            </a:prstGeom>
            <a:ln>
              <a:solidFill>
                <a:srgbClr val="F6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/>
            <p:cNvCxnSpPr/>
            <p:nvPr/>
          </p:nvCxnSpPr>
          <p:spPr>
            <a:xfrm flipV="1">
              <a:off x="3746500" y="5676900"/>
              <a:ext cx="361950" cy="146051"/>
            </a:xfrm>
            <a:prstGeom prst="line">
              <a:avLst/>
            </a:prstGeom>
            <a:ln>
              <a:solidFill>
                <a:srgbClr val="F6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/>
            <p:cNvCxnSpPr/>
            <p:nvPr/>
          </p:nvCxnSpPr>
          <p:spPr>
            <a:xfrm flipV="1">
              <a:off x="4648200" y="5715001"/>
              <a:ext cx="279400" cy="152399"/>
            </a:xfrm>
            <a:prstGeom prst="line">
              <a:avLst/>
            </a:prstGeom>
            <a:ln>
              <a:solidFill>
                <a:srgbClr val="F6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/>
            <p:cNvCxnSpPr/>
            <p:nvPr/>
          </p:nvCxnSpPr>
          <p:spPr>
            <a:xfrm flipV="1">
              <a:off x="5537200" y="4318000"/>
              <a:ext cx="349250" cy="55564"/>
            </a:xfrm>
            <a:prstGeom prst="line">
              <a:avLst/>
            </a:prstGeom>
            <a:ln>
              <a:solidFill>
                <a:srgbClr val="F6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/>
            <p:cNvCxnSpPr/>
            <p:nvPr/>
          </p:nvCxnSpPr>
          <p:spPr>
            <a:xfrm flipV="1">
              <a:off x="6051550" y="4514850"/>
              <a:ext cx="317500" cy="125414"/>
            </a:xfrm>
            <a:prstGeom prst="line">
              <a:avLst/>
            </a:prstGeom>
            <a:ln>
              <a:solidFill>
                <a:srgbClr val="F6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30"/>
            <p:cNvCxnSpPr/>
            <p:nvPr/>
          </p:nvCxnSpPr>
          <p:spPr>
            <a:xfrm flipV="1">
              <a:off x="6496050" y="4800600"/>
              <a:ext cx="349250" cy="36514"/>
            </a:xfrm>
            <a:prstGeom prst="line">
              <a:avLst/>
            </a:prstGeom>
            <a:ln>
              <a:solidFill>
                <a:srgbClr val="F6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32"/>
            <p:cNvCxnSpPr/>
            <p:nvPr/>
          </p:nvCxnSpPr>
          <p:spPr>
            <a:xfrm flipV="1">
              <a:off x="6070600" y="5499100"/>
              <a:ext cx="349250" cy="49214"/>
            </a:xfrm>
            <a:prstGeom prst="line">
              <a:avLst/>
            </a:prstGeom>
            <a:ln>
              <a:solidFill>
                <a:srgbClr val="F6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/>
            <p:cNvCxnSpPr/>
            <p:nvPr/>
          </p:nvCxnSpPr>
          <p:spPr>
            <a:xfrm flipV="1">
              <a:off x="5410200" y="5575300"/>
              <a:ext cx="374650" cy="125414"/>
            </a:xfrm>
            <a:prstGeom prst="line">
              <a:avLst/>
            </a:prstGeom>
            <a:ln>
              <a:solidFill>
                <a:srgbClr val="F6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/>
            <p:cNvCxnSpPr/>
            <p:nvPr/>
          </p:nvCxnSpPr>
          <p:spPr>
            <a:xfrm flipV="1">
              <a:off x="5842000" y="5918200"/>
              <a:ext cx="393700" cy="100014"/>
            </a:xfrm>
            <a:prstGeom prst="line">
              <a:avLst/>
            </a:prstGeom>
            <a:ln>
              <a:solidFill>
                <a:srgbClr val="F6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8"/>
            <p:cNvCxnSpPr/>
            <p:nvPr/>
          </p:nvCxnSpPr>
          <p:spPr>
            <a:xfrm flipV="1">
              <a:off x="6667500" y="6140450"/>
              <a:ext cx="349250" cy="49214"/>
            </a:xfrm>
            <a:prstGeom prst="line">
              <a:avLst/>
            </a:prstGeom>
            <a:ln>
              <a:solidFill>
                <a:srgbClr val="F6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39"/>
            <p:cNvCxnSpPr/>
            <p:nvPr/>
          </p:nvCxnSpPr>
          <p:spPr>
            <a:xfrm flipV="1">
              <a:off x="7346950" y="5854700"/>
              <a:ext cx="317500" cy="157164"/>
            </a:xfrm>
            <a:prstGeom prst="line">
              <a:avLst/>
            </a:prstGeom>
            <a:ln>
              <a:solidFill>
                <a:srgbClr val="F6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42"/>
            <p:cNvCxnSpPr/>
            <p:nvPr/>
          </p:nvCxnSpPr>
          <p:spPr>
            <a:xfrm flipV="1">
              <a:off x="8445500" y="5219700"/>
              <a:ext cx="349250" cy="49214"/>
            </a:xfrm>
            <a:prstGeom prst="line">
              <a:avLst/>
            </a:prstGeom>
            <a:ln>
              <a:solidFill>
                <a:srgbClr val="F6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cto 43"/>
            <p:cNvCxnSpPr/>
            <p:nvPr/>
          </p:nvCxnSpPr>
          <p:spPr>
            <a:xfrm flipV="1">
              <a:off x="7658100" y="4337050"/>
              <a:ext cx="349250" cy="36514"/>
            </a:xfrm>
            <a:prstGeom prst="line">
              <a:avLst/>
            </a:prstGeom>
            <a:ln>
              <a:solidFill>
                <a:srgbClr val="F6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44"/>
            <p:cNvCxnSpPr/>
            <p:nvPr/>
          </p:nvCxnSpPr>
          <p:spPr>
            <a:xfrm flipV="1">
              <a:off x="8597900" y="4286250"/>
              <a:ext cx="342900" cy="31750"/>
            </a:xfrm>
            <a:prstGeom prst="line">
              <a:avLst/>
            </a:prstGeom>
            <a:ln>
              <a:solidFill>
                <a:srgbClr val="F6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46"/>
            <p:cNvCxnSpPr/>
            <p:nvPr/>
          </p:nvCxnSpPr>
          <p:spPr>
            <a:xfrm flipV="1">
              <a:off x="8216900" y="4762500"/>
              <a:ext cx="342900" cy="31750"/>
            </a:xfrm>
            <a:prstGeom prst="line">
              <a:avLst/>
            </a:prstGeom>
            <a:ln>
              <a:solidFill>
                <a:srgbClr val="F6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47"/>
            <p:cNvCxnSpPr/>
            <p:nvPr/>
          </p:nvCxnSpPr>
          <p:spPr>
            <a:xfrm flipV="1">
              <a:off x="7277100" y="4337050"/>
              <a:ext cx="285750" cy="76200"/>
            </a:xfrm>
            <a:prstGeom prst="line">
              <a:avLst/>
            </a:prstGeom>
            <a:ln>
              <a:solidFill>
                <a:srgbClr val="F6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49"/>
            <p:cNvCxnSpPr/>
            <p:nvPr/>
          </p:nvCxnSpPr>
          <p:spPr>
            <a:xfrm flipV="1">
              <a:off x="5537200" y="6223000"/>
              <a:ext cx="393700" cy="100014"/>
            </a:xfrm>
            <a:prstGeom prst="line">
              <a:avLst/>
            </a:prstGeom>
            <a:ln>
              <a:solidFill>
                <a:srgbClr val="F6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Flecha arriba 55"/>
          <p:cNvSpPr/>
          <p:nvPr/>
        </p:nvSpPr>
        <p:spPr>
          <a:xfrm>
            <a:off x="4754033" y="4364327"/>
            <a:ext cx="546100" cy="927340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7" name="CuadroTexto 56"/>
          <p:cNvSpPr txBox="1"/>
          <p:nvPr/>
        </p:nvSpPr>
        <p:spPr>
          <a:xfrm>
            <a:off x="4826001" y="4580706"/>
            <a:ext cx="416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/>
              <a:t>N</a:t>
            </a:r>
          </a:p>
        </p:txBody>
      </p:sp>
      <p:cxnSp>
        <p:nvCxnSpPr>
          <p:cNvPr id="62" name="Conector recto 61"/>
          <p:cNvCxnSpPr/>
          <p:nvPr/>
        </p:nvCxnSpPr>
        <p:spPr>
          <a:xfrm>
            <a:off x="4127500" y="6584950"/>
            <a:ext cx="488950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CuadroTexto 62"/>
          <p:cNvSpPr txBox="1"/>
          <p:nvPr/>
        </p:nvSpPr>
        <p:spPr>
          <a:xfrm>
            <a:off x="4032250" y="6223000"/>
            <a:ext cx="67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1mm</a:t>
            </a:r>
          </a:p>
        </p:txBody>
      </p:sp>
      <p:sp>
        <p:nvSpPr>
          <p:cNvPr id="65" name="Rectángulo 64"/>
          <p:cNvSpPr/>
          <p:nvPr/>
        </p:nvSpPr>
        <p:spPr>
          <a:xfrm>
            <a:off x="7943855" y="6184900"/>
            <a:ext cx="781050" cy="4826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66" name="Conector recto 65"/>
          <p:cNvCxnSpPr/>
          <p:nvPr/>
        </p:nvCxnSpPr>
        <p:spPr>
          <a:xfrm>
            <a:off x="8064505" y="6584950"/>
            <a:ext cx="488950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uadroTexto 66"/>
          <p:cNvSpPr txBox="1"/>
          <p:nvPr/>
        </p:nvSpPr>
        <p:spPr>
          <a:xfrm>
            <a:off x="7969255" y="6223000"/>
            <a:ext cx="67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1mm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7429500" y="1405465"/>
            <a:ext cx="1324702" cy="58477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s-ES" sz="1600">
                <a:solidFill>
                  <a:srgbClr val="F600FF"/>
                </a:solidFill>
              </a:rPr>
              <a:t>Inclusion-trail </a:t>
            </a:r>
          </a:p>
          <a:p>
            <a:r>
              <a:rPr lang="es-ES" sz="1600">
                <a:solidFill>
                  <a:srgbClr val="F600FF"/>
                </a:solidFill>
              </a:rPr>
              <a:t>trajectories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663950" y="2000250"/>
            <a:ext cx="241300" cy="254000"/>
          </a:xfrm>
          <a:prstGeom prst="rect">
            <a:avLst/>
          </a:prstGeom>
          <a:ln w="127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3" name="Conector recto 12"/>
          <p:cNvCxnSpPr/>
          <p:nvPr/>
        </p:nvCxnSpPr>
        <p:spPr>
          <a:xfrm flipH="1">
            <a:off x="774700" y="2247900"/>
            <a:ext cx="2882900" cy="160020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/>
          <p:cNvCxnSpPr/>
          <p:nvPr/>
        </p:nvCxnSpPr>
        <p:spPr>
          <a:xfrm>
            <a:off x="3892550" y="2241550"/>
            <a:ext cx="1047750" cy="159385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ángulo 57"/>
          <p:cNvSpPr/>
          <p:nvPr/>
        </p:nvSpPr>
        <p:spPr>
          <a:xfrm>
            <a:off x="6669616" y="1162048"/>
            <a:ext cx="241300" cy="254000"/>
          </a:xfrm>
          <a:prstGeom prst="rect">
            <a:avLst/>
          </a:prstGeom>
          <a:ln w="127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59" name="Conector recto 58"/>
          <p:cNvCxnSpPr/>
          <p:nvPr/>
        </p:nvCxnSpPr>
        <p:spPr>
          <a:xfrm>
            <a:off x="6915150" y="1411817"/>
            <a:ext cx="2042583" cy="243205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59"/>
          <p:cNvCxnSpPr/>
          <p:nvPr/>
        </p:nvCxnSpPr>
        <p:spPr>
          <a:xfrm flipH="1">
            <a:off x="5054600" y="1411817"/>
            <a:ext cx="1623484" cy="243205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CuadroTexto 48"/>
          <p:cNvSpPr txBox="1"/>
          <p:nvPr/>
        </p:nvSpPr>
        <p:spPr>
          <a:xfrm>
            <a:off x="3001434" y="3814232"/>
            <a:ext cx="482073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>
            <a:spAutoFit/>
          </a:bodyPr>
          <a:lstStyle/>
          <a:p>
            <a:r>
              <a:rPr lang="es-ES" sz="2400"/>
              <a:t>S2</a:t>
            </a:r>
          </a:p>
        </p:txBody>
      </p:sp>
      <p:cxnSp>
        <p:nvCxnSpPr>
          <p:cNvPr id="68" name="Conector recto 67"/>
          <p:cNvCxnSpPr/>
          <p:nvPr/>
        </p:nvCxnSpPr>
        <p:spPr>
          <a:xfrm flipH="1" flipV="1">
            <a:off x="3031068" y="4021670"/>
            <a:ext cx="380999" cy="10075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CuadroTexto 68"/>
          <p:cNvSpPr txBox="1"/>
          <p:nvPr/>
        </p:nvSpPr>
        <p:spPr>
          <a:xfrm>
            <a:off x="5964766" y="3865032"/>
            <a:ext cx="482073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>
            <a:spAutoFit/>
          </a:bodyPr>
          <a:lstStyle/>
          <a:p>
            <a:r>
              <a:rPr lang="es-ES" sz="2400"/>
              <a:t>S1</a:t>
            </a:r>
          </a:p>
        </p:txBody>
      </p:sp>
      <p:sp>
        <p:nvSpPr>
          <p:cNvPr id="17" name="Forma libre 16"/>
          <p:cNvSpPr/>
          <p:nvPr/>
        </p:nvSpPr>
        <p:spPr>
          <a:xfrm>
            <a:off x="3129077" y="4267198"/>
            <a:ext cx="325323" cy="694271"/>
          </a:xfrm>
          <a:custGeom>
            <a:avLst/>
            <a:gdLst>
              <a:gd name="connsiteX0" fmla="*/ 325323 w 325323"/>
              <a:gd name="connsiteY0" fmla="*/ 0 h 694271"/>
              <a:gd name="connsiteX1" fmla="*/ 316857 w 325323"/>
              <a:gd name="connsiteY1" fmla="*/ 135467 h 694271"/>
              <a:gd name="connsiteX2" fmla="*/ 299923 w 325323"/>
              <a:gd name="connsiteY2" fmla="*/ 152400 h 694271"/>
              <a:gd name="connsiteX3" fmla="*/ 249123 w 325323"/>
              <a:gd name="connsiteY3" fmla="*/ 169334 h 694271"/>
              <a:gd name="connsiteX4" fmla="*/ 181390 w 325323"/>
              <a:gd name="connsiteY4" fmla="*/ 152400 h 694271"/>
              <a:gd name="connsiteX5" fmla="*/ 130590 w 325323"/>
              <a:gd name="connsiteY5" fmla="*/ 127000 h 694271"/>
              <a:gd name="connsiteX6" fmla="*/ 105190 w 325323"/>
              <a:gd name="connsiteY6" fmla="*/ 110067 h 694271"/>
              <a:gd name="connsiteX7" fmla="*/ 79790 w 325323"/>
              <a:gd name="connsiteY7" fmla="*/ 118534 h 694271"/>
              <a:gd name="connsiteX8" fmla="*/ 62857 w 325323"/>
              <a:gd name="connsiteY8" fmla="*/ 169334 h 694271"/>
              <a:gd name="connsiteX9" fmla="*/ 71323 w 325323"/>
              <a:gd name="connsiteY9" fmla="*/ 220134 h 694271"/>
              <a:gd name="connsiteX10" fmla="*/ 88257 w 325323"/>
              <a:gd name="connsiteY10" fmla="*/ 245534 h 694271"/>
              <a:gd name="connsiteX11" fmla="*/ 113657 w 325323"/>
              <a:gd name="connsiteY11" fmla="*/ 296334 h 694271"/>
              <a:gd name="connsiteX12" fmla="*/ 155990 w 325323"/>
              <a:gd name="connsiteY12" fmla="*/ 372534 h 694271"/>
              <a:gd name="connsiteX13" fmla="*/ 172923 w 325323"/>
              <a:gd name="connsiteY13" fmla="*/ 423334 h 694271"/>
              <a:gd name="connsiteX14" fmla="*/ 181390 w 325323"/>
              <a:gd name="connsiteY14" fmla="*/ 448734 h 694271"/>
              <a:gd name="connsiteX15" fmla="*/ 172923 w 325323"/>
              <a:gd name="connsiteY15" fmla="*/ 516467 h 694271"/>
              <a:gd name="connsiteX16" fmla="*/ 164457 w 325323"/>
              <a:gd name="connsiteY16" fmla="*/ 550334 h 694271"/>
              <a:gd name="connsiteX17" fmla="*/ 130590 w 325323"/>
              <a:gd name="connsiteY17" fmla="*/ 558800 h 694271"/>
              <a:gd name="connsiteX18" fmla="*/ 105190 w 325323"/>
              <a:gd name="connsiteY18" fmla="*/ 550334 h 694271"/>
              <a:gd name="connsiteX19" fmla="*/ 54390 w 325323"/>
              <a:gd name="connsiteY19" fmla="*/ 524934 h 694271"/>
              <a:gd name="connsiteX20" fmla="*/ 20523 w 325323"/>
              <a:gd name="connsiteY20" fmla="*/ 533400 h 694271"/>
              <a:gd name="connsiteX21" fmla="*/ 12057 w 325323"/>
              <a:gd name="connsiteY21" fmla="*/ 558800 h 694271"/>
              <a:gd name="connsiteX22" fmla="*/ 28990 w 325323"/>
              <a:gd name="connsiteY22" fmla="*/ 694267 h 694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25323" h="694271">
                <a:moveTo>
                  <a:pt x="325323" y="0"/>
                </a:moveTo>
                <a:cubicBezTo>
                  <a:pt x="322501" y="45156"/>
                  <a:pt x="324295" y="90839"/>
                  <a:pt x="316857" y="135467"/>
                </a:cubicBezTo>
                <a:cubicBezTo>
                  <a:pt x="315545" y="143341"/>
                  <a:pt x="307063" y="148830"/>
                  <a:pt x="299923" y="152400"/>
                </a:cubicBezTo>
                <a:cubicBezTo>
                  <a:pt x="283958" y="160382"/>
                  <a:pt x="249123" y="169334"/>
                  <a:pt x="249123" y="169334"/>
                </a:cubicBezTo>
                <a:cubicBezTo>
                  <a:pt x="226545" y="163689"/>
                  <a:pt x="200754" y="165309"/>
                  <a:pt x="181390" y="152400"/>
                </a:cubicBezTo>
                <a:cubicBezTo>
                  <a:pt x="108598" y="103873"/>
                  <a:pt x="200697" y="162053"/>
                  <a:pt x="130590" y="127000"/>
                </a:cubicBezTo>
                <a:cubicBezTo>
                  <a:pt x="121489" y="122449"/>
                  <a:pt x="113657" y="115711"/>
                  <a:pt x="105190" y="110067"/>
                </a:cubicBezTo>
                <a:cubicBezTo>
                  <a:pt x="96723" y="112889"/>
                  <a:pt x="84977" y="111272"/>
                  <a:pt x="79790" y="118534"/>
                </a:cubicBezTo>
                <a:cubicBezTo>
                  <a:pt x="69415" y="133059"/>
                  <a:pt x="62857" y="169334"/>
                  <a:pt x="62857" y="169334"/>
                </a:cubicBezTo>
                <a:cubicBezTo>
                  <a:pt x="65679" y="186267"/>
                  <a:pt x="65894" y="203848"/>
                  <a:pt x="71323" y="220134"/>
                </a:cubicBezTo>
                <a:cubicBezTo>
                  <a:pt x="74541" y="229788"/>
                  <a:pt x="83706" y="236432"/>
                  <a:pt x="88257" y="245534"/>
                </a:cubicBezTo>
                <a:cubicBezTo>
                  <a:pt x="123311" y="315641"/>
                  <a:pt x="65126" y="223540"/>
                  <a:pt x="113657" y="296334"/>
                </a:cubicBezTo>
                <a:cubicBezTo>
                  <a:pt x="134376" y="358493"/>
                  <a:pt x="117969" y="334513"/>
                  <a:pt x="155990" y="372534"/>
                </a:cubicBezTo>
                <a:lnTo>
                  <a:pt x="172923" y="423334"/>
                </a:lnTo>
                <a:lnTo>
                  <a:pt x="181390" y="448734"/>
                </a:lnTo>
                <a:cubicBezTo>
                  <a:pt x="178568" y="471312"/>
                  <a:pt x="176664" y="494023"/>
                  <a:pt x="172923" y="516467"/>
                </a:cubicBezTo>
                <a:cubicBezTo>
                  <a:pt x="171010" y="527945"/>
                  <a:pt x="172685" y="542106"/>
                  <a:pt x="164457" y="550334"/>
                </a:cubicBezTo>
                <a:cubicBezTo>
                  <a:pt x="156229" y="558562"/>
                  <a:pt x="141879" y="555978"/>
                  <a:pt x="130590" y="558800"/>
                </a:cubicBezTo>
                <a:cubicBezTo>
                  <a:pt x="122123" y="555978"/>
                  <a:pt x="113172" y="554325"/>
                  <a:pt x="105190" y="550334"/>
                </a:cubicBezTo>
                <a:cubicBezTo>
                  <a:pt x="39539" y="517508"/>
                  <a:pt x="118233" y="546213"/>
                  <a:pt x="54390" y="524934"/>
                </a:cubicBezTo>
                <a:cubicBezTo>
                  <a:pt x="43101" y="527756"/>
                  <a:pt x="29610" y="526131"/>
                  <a:pt x="20523" y="533400"/>
                </a:cubicBezTo>
                <a:cubicBezTo>
                  <a:pt x="13554" y="538975"/>
                  <a:pt x="12057" y="549875"/>
                  <a:pt x="12057" y="558800"/>
                </a:cubicBezTo>
                <a:cubicBezTo>
                  <a:pt x="12057" y="697084"/>
                  <a:pt x="-24182" y="694267"/>
                  <a:pt x="28990" y="694267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0" name="CuadroTexto 69"/>
          <p:cNvSpPr txBox="1"/>
          <p:nvPr/>
        </p:nvSpPr>
        <p:spPr>
          <a:xfrm>
            <a:off x="2705100" y="4694766"/>
            <a:ext cx="482073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>
            <a:spAutoFit/>
          </a:bodyPr>
          <a:lstStyle/>
          <a:p>
            <a:r>
              <a:rPr lang="es-ES" sz="2400"/>
              <a:t>S1</a:t>
            </a:r>
          </a:p>
        </p:txBody>
      </p:sp>
    </p:spTree>
    <p:extLst>
      <p:ext uri="{BB962C8B-B14F-4D97-AF65-F5344CB8AC3E}">
        <p14:creationId xmlns:p14="http://schemas.microsoft.com/office/powerpoint/2010/main" val="4138426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LCM St-Bi schi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7" y="266700"/>
            <a:ext cx="9144000" cy="6321202"/>
          </a:xfrm>
          <a:prstGeom prst="rect">
            <a:avLst/>
          </a:prstGeom>
        </p:spPr>
      </p:pic>
      <p:grpSp>
        <p:nvGrpSpPr>
          <p:cNvPr id="38" name="Agrupar 37"/>
          <p:cNvGrpSpPr/>
          <p:nvPr/>
        </p:nvGrpSpPr>
        <p:grpSpPr>
          <a:xfrm>
            <a:off x="787400" y="431800"/>
            <a:ext cx="7323666" cy="6079068"/>
            <a:chOff x="787400" y="431800"/>
            <a:chExt cx="7323666" cy="6079068"/>
          </a:xfrm>
        </p:grpSpPr>
        <p:cxnSp>
          <p:nvCxnSpPr>
            <p:cNvPr id="3" name="Conector recto 2"/>
            <p:cNvCxnSpPr/>
            <p:nvPr/>
          </p:nvCxnSpPr>
          <p:spPr>
            <a:xfrm>
              <a:off x="5579533" y="4512733"/>
              <a:ext cx="0" cy="74506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cto 4"/>
            <p:cNvCxnSpPr/>
            <p:nvPr/>
          </p:nvCxnSpPr>
          <p:spPr>
            <a:xfrm>
              <a:off x="6807200" y="4267200"/>
              <a:ext cx="262467" cy="524933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/>
            <p:cNvCxnSpPr/>
            <p:nvPr/>
          </p:nvCxnSpPr>
          <p:spPr>
            <a:xfrm>
              <a:off x="7145866" y="4944534"/>
              <a:ext cx="1" cy="58420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/>
            <p:cNvCxnSpPr/>
            <p:nvPr/>
          </p:nvCxnSpPr>
          <p:spPr>
            <a:xfrm>
              <a:off x="7857067" y="4868333"/>
              <a:ext cx="160866" cy="61806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/>
          </p:nvCxnSpPr>
          <p:spPr>
            <a:xfrm>
              <a:off x="8102599" y="5799667"/>
              <a:ext cx="8467" cy="601134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/>
            <p:cNvCxnSpPr/>
            <p:nvPr/>
          </p:nvCxnSpPr>
          <p:spPr>
            <a:xfrm>
              <a:off x="6138333" y="6019800"/>
              <a:ext cx="76200" cy="46566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/>
          </p:nvCxnSpPr>
          <p:spPr>
            <a:xfrm>
              <a:off x="5012267" y="5892800"/>
              <a:ext cx="135466" cy="61806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/>
          </p:nvCxnSpPr>
          <p:spPr>
            <a:xfrm>
              <a:off x="4588933" y="3810000"/>
              <a:ext cx="84666" cy="677334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/>
            <p:cNvCxnSpPr/>
            <p:nvPr/>
          </p:nvCxnSpPr>
          <p:spPr>
            <a:xfrm flipH="1">
              <a:off x="4546600" y="685800"/>
              <a:ext cx="110066" cy="91440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/>
            <p:cNvCxnSpPr/>
            <p:nvPr/>
          </p:nvCxnSpPr>
          <p:spPr>
            <a:xfrm flipH="1">
              <a:off x="6248400" y="643467"/>
              <a:ext cx="93133" cy="69426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/>
            <p:cNvCxnSpPr/>
            <p:nvPr/>
          </p:nvCxnSpPr>
          <p:spPr>
            <a:xfrm flipH="1">
              <a:off x="3259668" y="1397000"/>
              <a:ext cx="8465" cy="448733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25"/>
            <p:cNvCxnSpPr/>
            <p:nvPr/>
          </p:nvCxnSpPr>
          <p:spPr>
            <a:xfrm>
              <a:off x="2480734" y="431800"/>
              <a:ext cx="135466" cy="63500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/>
            <p:cNvCxnSpPr/>
            <p:nvPr/>
          </p:nvCxnSpPr>
          <p:spPr>
            <a:xfrm>
              <a:off x="1617134" y="3090334"/>
              <a:ext cx="135466" cy="63500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/>
            <p:cNvCxnSpPr/>
            <p:nvPr/>
          </p:nvCxnSpPr>
          <p:spPr>
            <a:xfrm>
              <a:off x="787400" y="3462867"/>
              <a:ext cx="59267" cy="25400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30"/>
            <p:cNvCxnSpPr/>
            <p:nvPr/>
          </p:nvCxnSpPr>
          <p:spPr>
            <a:xfrm>
              <a:off x="2980268" y="4597400"/>
              <a:ext cx="135466" cy="63500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/>
            <p:cNvCxnSpPr/>
            <p:nvPr/>
          </p:nvCxnSpPr>
          <p:spPr>
            <a:xfrm>
              <a:off x="3725334" y="4360334"/>
              <a:ext cx="135466" cy="63500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32"/>
            <p:cNvCxnSpPr/>
            <p:nvPr/>
          </p:nvCxnSpPr>
          <p:spPr>
            <a:xfrm>
              <a:off x="1464735" y="4487333"/>
              <a:ext cx="8465" cy="397934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/>
            <p:cNvCxnSpPr/>
            <p:nvPr/>
          </p:nvCxnSpPr>
          <p:spPr>
            <a:xfrm>
              <a:off x="3141135" y="5875866"/>
              <a:ext cx="8465" cy="397934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/>
            <p:cNvCxnSpPr/>
            <p:nvPr/>
          </p:nvCxnSpPr>
          <p:spPr>
            <a:xfrm flipH="1">
              <a:off x="3378200" y="4538134"/>
              <a:ext cx="127001" cy="44026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uadroTexto 22"/>
          <p:cNvSpPr txBox="1"/>
          <p:nvPr/>
        </p:nvSpPr>
        <p:spPr>
          <a:xfrm>
            <a:off x="313267" y="6299202"/>
            <a:ext cx="2384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i="1"/>
              <a:t>Aerden, 1995 finds the same in the </a:t>
            </a:r>
          </a:p>
          <a:p>
            <a:r>
              <a:rPr lang="es-ES_tradnl" sz="1200" i="1"/>
              <a:t>Lys-Caillaouas Massif</a:t>
            </a:r>
          </a:p>
        </p:txBody>
      </p:sp>
    </p:spTree>
    <p:extLst>
      <p:ext uri="{BB962C8B-B14F-4D97-AF65-F5344CB8AC3E}">
        <p14:creationId xmlns:p14="http://schemas.microsoft.com/office/powerpoint/2010/main" val="227165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CM OROGEN KINEM CO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9144000" cy="585995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81000" y="6333069"/>
            <a:ext cx="5053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i="1"/>
              <a:t>Aerden’s, 1994 tectonic interpretation of the Lys-Caillaouas Massif</a:t>
            </a:r>
          </a:p>
        </p:txBody>
      </p:sp>
    </p:spTree>
    <p:extLst>
      <p:ext uri="{BB962C8B-B14F-4D97-AF65-F5344CB8AC3E}">
        <p14:creationId xmlns:p14="http://schemas.microsoft.com/office/powerpoint/2010/main" val="408313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mp copy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7" y="32403"/>
            <a:ext cx="4995824" cy="7127999"/>
          </a:xfrm>
          <a:prstGeom prst="rect">
            <a:avLst/>
          </a:prstGeom>
        </p:spPr>
      </p:pic>
      <p:pic>
        <p:nvPicPr>
          <p:cNvPr id="8" name="Imagen 7" descr="Bell et al 92 d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542" y="2391190"/>
            <a:ext cx="4002900" cy="206942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029200" y="2387601"/>
            <a:ext cx="4022451" cy="2082799"/>
          </a:xfrm>
          <a:prstGeom prst="rect">
            <a:avLst/>
          </a:prstGeom>
          <a:noFill/>
          <a:ln w="19050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CuadroTexto 9"/>
          <p:cNvSpPr txBox="1"/>
          <p:nvPr/>
        </p:nvSpPr>
        <p:spPr>
          <a:xfrm>
            <a:off x="6333067" y="2133601"/>
            <a:ext cx="14422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00" i="1"/>
              <a:t>Bell et al. Geology 1992</a:t>
            </a:r>
          </a:p>
        </p:txBody>
      </p:sp>
      <p:sp>
        <p:nvSpPr>
          <p:cNvPr id="5" name="Forma libre 4"/>
          <p:cNvSpPr/>
          <p:nvPr/>
        </p:nvSpPr>
        <p:spPr>
          <a:xfrm>
            <a:off x="5156199" y="3742267"/>
            <a:ext cx="1159934" cy="702733"/>
          </a:xfrm>
          <a:custGeom>
            <a:avLst/>
            <a:gdLst>
              <a:gd name="connsiteX0" fmla="*/ 0 w 1159934"/>
              <a:gd name="connsiteY0" fmla="*/ 0 h 702733"/>
              <a:gd name="connsiteX1" fmla="*/ 770467 w 1159934"/>
              <a:gd name="connsiteY1" fmla="*/ 457200 h 702733"/>
              <a:gd name="connsiteX2" fmla="*/ 1159934 w 1159934"/>
              <a:gd name="connsiteY2" fmla="*/ 702733 h 70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9934" h="702733">
                <a:moveTo>
                  <a:pt x="0" y="0"/>
                </a:moveTo>
                <a:lnTo>
                  <a:pt x="770467" y="457200"/>
                </a:lnTo>
                <a:cubicBezTo>
                  <a:pt x="963789" y="574322"/>
                  <a:pt x="1159934" y="702733"/>
                  <a:pt x="1159934" y="702733"/>
                </a:cubicBezTo>
              </a:path>
            </a:pathLst>
          </a:cu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Forma libre 10"/>
          <p:cNvSpPr/>
          <p:nvPr/>
        </p:nvSpPr>
        <p:spPr>
          <a:xfrm>
            <a:off x="7323663" y="2455333"/>
            <a:ext cx="1168400" cy="1888067"/>
          </a:xfrm>
          <a:custGeom>
            <a:avLst/>
            <a:gdLst>
              <a:gd name="connsiteX0" fmla="*/ 1168400 w 1168400"/>
              <a:gd name="connsiteY0" fmla="*/ 1888067 h 1888067"/>
              <a:gd name="connsiteX1" fmla="*/ 889000 w 1168400"/>
              <a:gd name="connsiteY1" fmla="*/ 1278467 h 1888067"/>
              <a:gd name="connsiteX2" fmla="*/ 635000 w 1168400"/>
              <a:gd name="connsiteY2" fmla="*/ 863600 h 1888067"/>
              <a:gd name="connsiteX3" fmla="*/ 203200 w 1168400"/>
              <a:gd name="connsiteY3" fmla="*/ 220134 h 1888067"/>
              <a:gd name="connsiteX4" fmla="*/ 0 w 1168400"/>
              <a:gd name="connsiteY4" fmla="*/ 0 h 188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1888067">
                <a:moveTo>
                  <a:pt x="1168400" y="1888067"/>
                </a:moveTo>
                <a:cubicBezTo>
                  <a:pt x="1073150" y="1668639"/>
                  <a:pt x="977900" y="1449211"/>
                  <a:pt x="889000" y="1278467"/>
                </a:cubicBezTo>
                <a:cubicBezTo>
                  <a:pt x="800100" y="1107723"/>
                  <a:pt x="749300" y="1039989"/>
                  <a:pt x="635000" y="863600"/>
                </a:cubicBezTo>
                <a:cubicBezTo>
                  <a:pt x="520700" y="687211"/>
                  <a:pt x="309033" y="364067"/>
                  <a:pt x="203200" y="220134"/>
                </a:cubicBezTo>
                <a:cubicBezTo>
                  <a:pt x="97367" y="76201"/>
                  <a:pt x="0" y="0"/>
                  <a:pt x="0" y="0"/>
                </a:cubicBezTo>
              </a:path>
            </a:pathLst>
          </a:cu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Forma libre 11"/>
          <p:cNvSpPr/>
          <p:nvPr/>
        </p:nvSpPr>
        <p:spPr>
          <a:xfrm>
            <a:off x="5384799" y="3149600"/>
            <a:ext cx="1693334" cy="1244600"/>
          </a:xfrm>
          <a:custGeom>
            <a:avLst/>
            <a:gdLst>
              <a:gd name="connsiteX0" fmla="*/ 1693334 w 1693334"/>
              <a:gd name="connsiteY0" fmla="*/ 1244600 h 1244600"/>
              <a:gd name="connsiteX1" fmla="*/ 1303867 w 1693334"/>
              <a:gd name="connsiteY1" fmla="*/ 922867 h 1244600"/>
              <a:gd name="connsiteX2" fmla="*/ 228600 w 1693334"/>
              <a:gd name="connsiteY2" fmla="*/ 152400 h 1244600"/>
              <a:gd name="connsiteX3" fmla="*/ 0 w 1693334"/>
              <a:gd name="connsiteY3" fmla="*/ 0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3334" h="1244600">
                <a:moveTo>
                  <a:pt x="1693334" y="1244600"/>
                </a:moveTo>
                <a:cubicBezTo>
                  <a:pt x="1620661" y="1174750"/>
                  <a:pt x="1547989" y="1104900"/>
                  <a:pt x="1303867" y="922867"/>
                </a:cubicBezTo>
                <a:cubicBezTo>
                  <a:pt x="1059745" y="740834"/>
                  <a:pt x="445911" y="306211"/>
                  <a:pt x="228600" y="152400"/>
                </a:cubicBezTo>
                <a:cubicBezTo>
                  <a:pt x="11289" y="-1411"/>
                  <a:pt x="0" y="0"/>
                  <a:pt x="0" y="0"/>
                </a:cubicBezTo>
              </a:path>
            </a:pathLst>
          </a:cu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4" name="Conector recto 13"/>
          <p:cNvCxnSpPr/>
          <p:nvPr/>
        </p:nvCxnSpPr>
        <p:spPr>
          <a:xfrm>
            <a:off x="8542866" y="3395133"/>
            <a:ext cx="313267" cy="66040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rma libre 16"/>
          <p:cNvSpPr/>
          <p:nvPr/>
        </p:nvSpPr>
        <p:spPr>
          <a:xfrm>
            <a:off x="5655733" y="2785533"/>
            <a:ext cx="1938866" cy="1676400"/>
          </a:xfrm>
          <a:custGeom>
            <a:avLst/>
            <a:gdLst>
              <a:gd name="connsiteX0" fmla="*/ 0 w 1938866"/>
              <a:gd name="connsiteY0" fmla="*/ 0 h 1676400"/>
              <a:gd name="connsiteX1" fmla="*/ 609600 w 1938866"/>
              <a:gd name="connsiteY1" fmla="*/ 448734 h 1676400"/>
              <a:gd name="connsiteX2" fmla="*/ 1566333 w 1938866"/>
              <a:gd name="connsiteY2" fmla="*/ 1176867 h 1676400"/>
              <a:gd name="connsiteX3" fmla="*/ 1938866 w 1938866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8866" h="1676400">
                <a:moveTo>
                  <a:pt x="0" y="0"/>
                </a:moveTo>
                <a:cubicBezTo>
                  <a:pt x="174272" y="126295"/>
                  <a:pt x="609600" y="448734"/>
                  <a:pt x="609600" y="448734"/>
                </a:cubicBezTo>
                <a:cubicBezTo>
                  <a:pt x="870656" y="644879"/>
                  <a:pt x="1344789" y="972256"/>
                  <a:pt x="1566333" y="1176867"/>
                </a:cubicBezTo>
                <a:cubicBezTo>
                  <a:pt x="1787877" y="1381478"/>
                  <a:pt x="1938866" y="1676400"/>
                  <a:pt x="1938866" y="1676400"/>
                </a:cubicBezTo>
              </a:path>
            </a:pathLst>
          </a:cu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CuadroTexto 2"/>
          <p:cNvSpPr txBox="1"/>
          <p:nvPr/>
        </p:nvSpPr>
        <p:spPr>
          <a:xfrm>
            <a:off x="4411133" y="321732"/>
            <a:ext cx="4478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Two examples of relatively constant inclusion trails despite later folding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21734" y="5562601"/>
            <a:ext cx="1410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00" i="1"/>
              <a:t>Aerden et al., JSG 2010</a:t>
            </a:r>
          </a:p>
        </p:txBody>
      </p:sp>
    </p:spTree>
    <p:extLst>
      <p:ext uri="{BB962C8B-B14F-4D97-AF65-F5344CB8AC3E}">
        <p14:creationId xmlns:p14="http://schemas.microsoft.com/office/powerpoint/2010/main" val="91522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Bouybaouen fold copy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2803" r="18891" b="9465"/>
          <a:stretch/>
        </p:blipFill>
        <p:spPr>
          <a:xfrm>
            <a:off x="425445" y="127001"/>
            <a:ext cx="4330700" cy="6407150"/>
          </a:xfrm>
          <a:prstGeom prst="rect">
            <a:avLst/>
          </a:prstGeom>
        </p:spPr>
      </p:pic>
      <p:pic>
        <p:nvPicPr>
          <p:cNvPr id="2" name="Imagen 1" descr="Aerden et al 2010 Sample A for presentation-01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5" y="0"/>
            <a:ext cx="8723856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44495" y="0"/>
            <a:ext cx="4343400" cy="65468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4986867" y="457200"/>
            <a:ext cx="360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FF0000"/>
                </a:solidFill>
              </a:rPr>
              <a:t>This one rotate ca. 45° anticlockwise</a:t>
            </a: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5427133" y="855133"/>
            <a:ext cx="1049867" cy="187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577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Calibri"/>
            <a:cs typeface="Calibri"/>
          </a:defRPr>
        </a:defPPr>
      </a:lstStyle>
    </a:tx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 Presentation.potx</Template>
  <TotalTime>6778</TotalTime>
  <Words>963</Words>
  <Application>Microsoft Macintosh PowerPoint</Application>
  <PresentationFormat>Presentación en pantalla (4:3)</PresentationFormat>
  <Paragraphs>213</Paragraphs>
  <Slides>34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34</vt:i4>
      </vt:variant>
    </vt:vector>
  </HeadingPairs>
  <TitlesOfParts>
    <vt:vector size="38" baseType="lpstr">
      <vt:lpstr>Blank Presentation</vt:lpstr>
      <vt:lpstr>Tema de Office</vt:lpstr>
      <vt:lpstr>En blanco</vt:lpstr>
      <vt:lpstr>1_En blanco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de Granada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Domingo</dc:creator>
  <cp:lastModifiedBy>Domingo</cp:lastModifiedBy>
  <cp:revision>375</cp:revision>
  <dcterms:created xsi:type="dcterms:W3CDTF">2018-03-13T12:40:00Z</dcterms:created>
  <dcterms:modified xsi:type="dcterms:W3CDTF">2023-03-08T16:04:33Z</dcterms:modified>
</cp:coreProperties>
</file>