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7"/>
  </p:notesMasterIdLst>
  <p:sldIdLst>
    <p:sldId id="322" r:id="rId2"/>
    <p:sldId id="286" r:id="rId3"/>
    <p:sldId id="285" r:id="rId4"/>
    <p:sldId id="312" r:id="rId5"/>
    <p:sldId id="301" r:id="rId6"/>
    <p:sldId id="306" r:id="rId7"/>
    <p:sldId id="300" r:id="rId8"/>
    <p:sldId id="303" r:id="rId9"/>
    <p:sldId id="307" r:id="rId10"/>
    <p:sldId id="302" r:id="rId11"/>
    <p:sldId id="319" r:id="rId12"/>
    <p:sldId id="320" r:id="rId13"/>
    <p:sldId id="310" r:id="rId14"/>
    <p:sldId id="315" r:id="rId15"/>
    <p:sldId id="309" r:id="rId16"/>
    <p:sldId id="323" r:id="rId17"/>
    <p:sldId id="291" r:id="rId18"/>
    <p:sldId id="313" r:id="rId19"/>
    <p:sldId id="316" r:id="rId20"/>
    <p:sldId id="317" r:id="rId21"/>
    <p:sldId id="318" r:id="rId22"/>
    <p:sldId id="308" r:id="rId23"/>
    <p:sldId id="289" r:id="rId24"/>
    <p:sldId id="314" r:id="rId25"/>
    <p:sldId id="279" r:id="rId26"/>
  </p:sldIdLst>
  <p:sldSz cx="9144000" cy="6858000" type="screen4x3"/>
  <p:notesSz cx="6858000" cy="9144000"/>
  <p:defaultTextStyle>
    <a:defPPr>
      <a:defRPr lang="es-ES_tradnl"/>
    </a:defPPr>
    <a:lvl1pPr algn="l" rtl="0" fontAlgn="base">
      <a:spcBef>
        <a:spcPct val="0"/>
      </a:spcBef>
      <a:spcAft>
        <a:spcPct val="0"/>
      </a:spcAft>
      <a:defRPr sz="1400"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400"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A06"/>
    <a:srgbClr val="FFDDBB"/>
    <a:srgbClr val="DBFFDB"/>
    <a:srgbClr val="FFFF00"/>
    <a:srgbClr val="FFFFC2"/>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150" d="100"/>
          <a:sy n="150" d="100"/>
        </p:scale>
        <p:origin x="-18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image" Target="../media/image15.emf"/><Relationship Id="rId2"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CAA7691-2DBB-2E49-B14C-2FC5E8363A06}" type="slidenum">
              <a:rPr lang="en-US"/>
              <a:pPr>
                <a:defRPr/>
              </a:pPr>
              <a:t>‹Nr.›</a:t>
            </a:fld>
            <a:endParaRPr lang="en-US"/>
          </a:p>
        </p:txBody>
      </p:sp>
    </p:spTree>
    <p:extLst>
      <p:ext uri="{BB962C8B-B14F-4D97-AF65-F5344CB8AC3E}">
        <p14:creationId xmlns:p14="http://schemas.microsoft.com/office/powerpoint/2010/main" val="1347195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2FE893-1332-5C4F-876A-831CCF5DAB57}" type="slidenum">
              <a:rPr lang="en-US"/>
              <a:pPr>
                <a:defRPr/>
              </a:pPr>
              <a:t>1</a:t>
            </a:fld>
            <a:endParaRPr lang="en-US"/>
          </a:p>
        </p:txBody>
      </p:sp>
      <p:sp>
        <p:nvSpPr>
          <p:cNvPr id="164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1027"/>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613A67-09E3-574E-BB4F-1462F1A94BBF}" type="slidenum">
              <a:rPr lang="en-US"/>
              <a:pPr>
                <a:defRPr/>
              </a:pPr>
              <a:t>10</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AFF9C1-3C21-ED45-B832-95E16EAE069E}" type="slidenum">
              <a:rPr lang="en-US"/>
              <a:pPr>
                <a:defRPr/>
              </a:pPr>
              <a:t>11</a:t>
            </a:fld>
            <a:endParaRPr lang="en-US"/>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8896E9-32EC-4A40-8327-D5984CE32B2B}" type="slidenum">
              <a:rPr lang="en-US"/>
              <a:pPr>
                <a:defRPr/>
              </a:pPr>
              <a:t>12</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229E37-78F5-7540-BB75-16BF10D0C136}" type="slidenum">
              <a:rPr lang="en-US"/>
              <a:pPr>
                <a:defRPr/>
              </a:pPr>
              <a:t>13</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F90EBF-E932-124E-92D1-47BBE0990716}" type="slidenum">
              <a:rPr lang="en-US"/>
              <a:pPr>
                <a:defRPr/>
              </a:pPr>
              <a:t>14</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A1878-B242-2640-968B-F300CA0619C3}" type="slidenum">
              <a:rPr lang="en-US"/>
              <a:pPr>
                <a:defRPr/>
              </a:pPr>
              <a:t>15</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F108F-98D0-184F-9132-B39028711BDB}" type="slidenum">
              <a:rPr lang="en-US"/>
              <a:pPr>
                <a:defRPr/>
              </a:pPr>
              <a:t>17</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32BD8A-B2B3-0541-BE89-3915D0A5B142}" type="slidenum">
              <a:rPr lang="en-US"/>
              <a:pPr>
                <a:defRPr/>
              </a:pPr>
              <a:t>18</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0C82BF-11C5-614F-A493-7AFE22F61F75}" type="slidenum">
              <a:rPr lang="en-US"/>
              <a:pPr>
                <a:defRPr/>
              </a:pPr>
              <a:t>19</a:t>
            </a:fld>
            <a:endParaRPr lang="en-US"/>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3EB1A6-BEA9-AA46-8B40-86F3BA4B4589}" type="slidenum">
              <a:rPr lang="en-US"/>
              <a:pPr>
                <a:defRPr/>
              </a:pPr>
              <a:t>20</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770AA4-A6B9-874F-B4E1-B8383D3533F9}" type="slidenum">
              <a:rPr lang="en-US"/>
              <a:pPr>
                <a:defRPr/>
              </a:pPr>
              <a:t>2</a:t>
            </a:fld>
            <a:endParaRPr lang="en-US"/>
          </a:p>
        </p:txBody>
      </p:sp>
      <p:sp>
        <p:nvSpPr>
          <p:cNvPr id="89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980EA8-21AF-9344-83F9-5F3B3025914E}" type="slidenum">
              <a:rPr lang="en-US"/>
              <a:pPr>
                <a:defRPr/>
              </a:pPr>
              <a:t>21</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40B229-58F3-CB4E-ABDB-B8517A199E90}" type="slidenum">
              <a:rPr lang="en-US"/>
              <a:pPr>
                <a:defRPr/>
              </a:pPr>
              <a:t>22</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208CEF-CF43-2245-A8AE-9A6988F4F609}" type="slidenum">
              <a:rPr lang="en-US"/>
              <a:pPr>
                <a:defRPr/>
              </a:pPr>
              <a:t>23</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F04B8-984C-8A48-95A3-B7A156CDE448}" type="slidenum">
              <a:rPr lang="en-US"/>
              <a:pPr>
                <a:defRPr/>
              </a:pPr>
              <a:t>24</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34A709-5D8E-4C45-AC5C-612F15CE3C97}" type="slidenum">
              <a:rPr lang="en-US"/>
              <a:pPr>
                <a:defRPr/>
              </a:pPr>
              <a:t>25</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ABF88B-AB9D-424E-B021-AA3F52F58C66}" type="slidenum">
              <a:rPr lang="en-US"/>
              <a:pPr>
                <a:defRPr/>
              </a:pPr>
              <a:t>3</a:t>
            </a:fld>
            <a:endParaRPr lang="en-US"/>
          </a:p>
        </p:txBody>
      </p:sp>
      <p:sp>
        <p:nvSpPr>
          <p:cNvPr id="87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ACC14D-D3A0-C54B-B073-0779D8CB0AFC}" type="slidenum">
              <a:rPr lang="en-US"/>
              <a:pPr>
                <a:defRPr/>
              </a:pPr>
              <a:t>4</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3442D3-C098-1544-9B86-01DCF5488831}" type="slidenum">
              <a:rPr lang="en-US"/>
              <a:pPr>
                <a:defRPr/>
              </a:pPr>
              <a:t>5</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437A4-1866-AE40-AD9D-E95F7864E665}" type="slidenum">
              <a:rPr lang="en-US"/>
              <a:pPr>
                <a:defRPr/>
              </a:pPr>
              <a:t>6</a:t>
            </a:fld>
            <a:endParaRPr lang="en-US"/>
          </a:p>
        </p:txBody>
      </p:sp>
      <p:sp>
        <p:nvSpPr>
          <p:cNvPr id="14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A49992-0751-2A40-AE52-832FED7DDBD5}" type="slidenum">
              <a:rPr lang="en-US"/>
              <a:pPr>
                <a:defRPr/>
              </a:pPr>
              <a:t>7</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67AB65-6D68-BE48-9046-F3BE8D7C5410}" type="slidenum">
              <a:rPr lang="en-US"/>
              <a:pPr>
                <a:defRPr/>
              </a:pPr>
              <a:t>8</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0DC687-480F-BF42-85F3-D8B5DD8DD38A}" type="slidenum">
              <a:rPr lang="en-US"/>
              <a:pPr>
                <a:defRPr/>
              </a:pPr>
              <a:t>9</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CE19DB71-2DE4-DE47-BD95-A918E5A7B7C2}" type="slidenum">
              <a:rPr lang="es-ES_tradnl"/>
              <a:pPr>
                <a:defRPr/>
              </a:pPr>
              <a:t>‹Nr.›</a:t>
            </a:fld>
            <a:endParaRPr lang="es-ES_tradnl"/>
          </a:p>
        </p:txBody>
      </p:sp>
    </p:spTree>
    <p:extLst>
      <p:ext uri="{BB962C8B-B14F-4D97-AF65-F5344CB8AC3E}">
        <p14:creationId xmlns:p14="http://schemas.microsoft.com/office/powerpoint/2010/main" val="278801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E223E25-C667-5643-BFB8-B56CA33EA1E6}" type="slidenum">
              <a:rPr lang="es-ES_tradnl"/>
              <a:pPr>
                <a:defRPr/>
              </a:pPr>
              <a:t>‹Nr.›</a:t>
            </a:fld>
            <a:endParaRPr lang="es-ES_tradnl"/>
          </a:p>
        </p:txBody>
      </p:sp>
    </p:spTree>
    <p:extLst>
      <p:ext uri="{BB962C8B-B14F-4D97-AF65-F5344CB8AC3E}">
        <p14:creationId xmlns:p14="http://schemas.microsoft.com/office/powerpoint/2010/main" val="189589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06A9B6F-60F8-134A-A767-F15F3489118A}" type="slidenum">
              <a:rPr lang="es-ES_tradnl"/>
              <a:pPr>
                <a:defRPr/>
              </a:pPr>
              <a:t>‹Nr.›</a:t>
            </a:fld>
            <a:endParaRPr lang="es-ES_tradnl"/>
          </a:p>
        </p:txBody>
      </p:sp>
    </p:spTree>
    <p:extLst>
      <p:ext uri="{BB962C8B-B14F-4D97-AF65-F5344CB8AC3E}">
        <p14:creationId xmlns:p14="http://schemas.microsoft.com/office/powerpoint/2010/main" val="212069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648200" y="1600200"/>
            <a:ext cx="4038600" cy="452596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DA10F83C-A262-1B45-B904-5A994CE3365C}" type="slidenum">
              <a:rPr lang="es-ES_tradnl"/>
              <a:pPr>
                <a:defRPr/>
              </a:pPr>
              <a:t>‹Nr.›</a:t>
            </a:fld>
            <a:endParaRPr lang="es-ES_tradnl"/>
          </a:p>
        </p:txBody>
      </p:sp>
    </p:spTree>
    <p:extLst>
      <p:ext uri="{BB962C8B-B14F-4D97-AF65-F5344CB8AC3E}">
        <p14:creationId xmlns:p14="http://schemas.microsoft.com/office/powerpoint/2010/main" val="7873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485CE4B-4ADD-F04D-9BA2-120DB9C23419}" type="slidenum">
              <a:rPr lang="es-ES_tradnl"/>
              <a:pPr>
                <a:defRPr/>
              </a:pPr>
              <a:t>‹Nr.›</a:t>
            </a:fld>
            <a:endParaRPr lang="es-ES_tradnl"/>
          </a:p>
        </p:txBody>
      </p:sp>
    </p:spTree>
    <p:extLst>
      <p:ext uri="{BB962C8B-B14F-4D97-AF65-F5344CB8AC3E}">
        <p14:creationId xmlns:p14="http://schemas.microsoft.com/office/powerpoint/2010/main" val="2624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2B4C450-F3CB-A34E-9C50-F423236BA014}" type="slidenum">
              <a:rPr lang="es-ES_tradnl"/>
              <a:pPr>
                <a:defRPr/>
              </a:pPr>
              <a:t>‹Nr.›</a:t>
            </a:fld>
            <a:endParaRPr lang="es-ES_tradnl"/>
          </a:p>
        </p:txBody>
      </p:sp>
    </p:spTree>
    <p:extLst>
      <p:ext uri="{BB962C8B-B14F-4D97-AF65-F5344CB8AC3E}">
        <p14:creationId xmlns:p14="http://schemas.microsoft.com/office/powerpoint/2010/main" val="36670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A4806624-33ED-EE45-A5B8-80C152067CAD}" type="slidenum">
              <a:rPr lang="es-ES_tradnl"/>
              <a:pPr>
                <a:defRPr/>
              </a:pPr>
              <a:t>‹Nr.›</a:t>
            </a:fld>
            <a:endParaRPr lang="es-ES_tradnl"/>
          </a:p>
        </p:txBody>
      </p:sp>
    </p:spTree>
    <p:extLst>
      <p:ext uri="{BB962C8B-B14F-4D97-AF65-F5344CB8AC3E}">
        <p14:creationId xmlns:p14="http://schemas.microsoft.com/office/powerpoint/2010/main" val="257539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55AE2963-04BA-3043-A2F6-CEB29D322D9A}" type="slidenum">
              <a:rPr lang="es-ES_tradnl"/>
              <a:pPr>
                <a:defRPr/>
              </a:pPr>
              <a:t>‹Nr.›</a:t>
            </a:fld>
            <a:endParaRPr lang="es-ES_tradnl"/>
          </a:p>
        </p:txBody>
      </p:sp>
    </p:spTree>
    <p:extLst>
      <p:ext uri="{BB962C8B-B14F-4D97-AF65-F5344CB8AC3E}">
        <p14:creationId xmlns:p14="http://schemas.microsoft.com/office/powerpoint/2010/main" val="308806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E694C583-5F8F-3843-AC9E-F7B9D619D022}" type="slidenum">
              <a:rPr lang="es-ES_tradnl"/>
              <a:pPr>
                <a:defRPr/>
              </a:pPr>
              <a:t>‹Nr.›</a:t>
            </a:fld>
            <a:endParaRPr lang="es-ES_tradnl"/>
          </a:p>
        </p:txBody>
      </p:sp>
    </p:spTree>
    <p:extLst>
      <p:ext uri="{BB962C8B-B14F-4D97-AF65-F5344CB8AC3E}">
        <p14:creationId xmlns:p14="http://schemas.microsoft.com/office/powerpoint/2010/main" val="23443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ABF6EF72-7785-D04B-BE9A-F6963A87BEF3}" type="slidenum">
              <a:rPr lang="es-ES_tradnl"/>
              <a:pPr>
                <a:defRPr/>
              </a:pPr>
              <a:t>‹Nr.›</a:t>
            </a:fld>
            <a:endParaRPr lang="es-ES_tradnl"/>
          </a:p>
        </p:txBody>
      </p:sp>
    </p:spTree>
    <p:extLst>
      <p:ext uri="{BB962C8B-B14F-4D97-AF65-F5344CB8AC3E}">
        <p14:creationId xmlns:p14="http://schemas.microsoft.com/office/powerpoint/2010/main" val="223785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6AE377FC-94A8-8646-94ED-036670D63C83}" type="slidenum">
              <a:rPr lang="es-ES_tradnl"/>
              <a:pPr>
                <a:defRPr/>
              </a:pPr>
              <a:t>‹Nr.›</a:t>
            </a:fld>
            <a:endParaRPr lang="es-ES_tradnl"/>
          </a:p>
        </p:txBody>
      </p:sp>
    </p:spTree>
    <p:extLst>
      <p:ext uri="{BB962C8B-B14F-4D97-AF65-F5344CB8AC3E}">
        <p14:creationId xmlns:p14="http://schemas.microsoft.com/office/powerpoint/2010/main" val="88487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9E61F372-0424-A74C-9755-327A8C400688}" type="slidenum">
              <a:rPr lang="es-ES_tradnl"/>
              <a:pPr>
                <a:defRPr/>
              </a:pPr>
              <a:t>‹Nr.›</a:t>
            </a:fld>
            <a:endParaRPr lang="es-ES_tradnl"/>
          </a:p>
        </p:txBody>
      </p:sp>
    </p:spTree>
    <p:extLst>
      <p:ext uri="{BB962C8B-B14F-4D97-AF65-F5344CB8AC3E}">
        <p14:creationId xmlns:p14="http://schemas.microsoft.com/office/powerpoint/2010/main" val="2822051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atin typeface="+mn-lt"/>
                <a:cs typeface="Arial" charset="0"/>
              </a:defRPr>
            </a:lvl1pPr>
          </a:lstStyle>
          <a:p>
            <a:pPr>
              <a:defRPr/>
            </a:pPr>
            <a:endParaRPr lang="es-ES_tradnl"/>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a:latin typeface="+mn-lt"/>
                <a:cs typeface="Arial" charset="0"/>
              </a:defRPr>
            </a:lvl1pPr>
          </a:lstStyle>
          <a:p>
            <a:pPr>
              <a:defRPr/>
            </a:pPr>
            <a:endParaRPr lang="es-ES_tradnl"/>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atin typeface="+mn-lt"/>
                <a:cs typeface="Arial" charset="0"/>
              </a:defRPr>
            </a:lvl1pPr>
          </a:lstStyle>
          <a:p>
            <a:pPr>
              <a:defRPr/>
            </a:pPr>
            <a:fld id="{68F70EFF-A792-1944-8B04-E335B020BF8E}" type="slidenum">
              <a:rPr lang="es-ES_tradnl"/>
              <a:pPr>
                <a:defRPr/>
              </a:pPr>
              <a:t>‹Nr.›</a:t>
            </a:fld>
            <a:endParaRPr lang="es-ES_tradnl"/>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8.emf"/><Relationship Id="rId13" Type="http://schemas.openxmlformats.org/officeDocument/2006/relationships/oleObject" Target="../embeddings/oleObject5.bin"/><Relationship Id="rId14"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20.jpeg"/><Relationship Id="rId5" Type="http://schemas.openxmlformats.org/officeDocument/2006/relationships/oleObject" Target="../embeddings/oleObject1.bin"/><Relationship Id="rId6" Type="http://schemas.openxmlformats.org/officeDocument/2006/relationships/image" Target="../media/image15.emf"/><Relationship Id="rId7" Type="http://schemas.openxmlformats.org/officeDocument/2006/relationships/oleObject" Target="../embeddings/oleObject2.bin"/><Relationship Id="rId8" Type="http://schemas.openxmlformats.org/officeDocument/2006/relationships/image" Target="../media/image16.emf"/><Relationship Id="rId9" Type="http://schemas.openxmlformats.org/officeDocument/2006/relationships/oleObject" Target="../embeddings/oleObject3.bin"/><Relationship Id="rId10"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33.jpeg"/><Relationship Id="rId5" Type="http://schemas.openxmlformats.org/officeDocument/2006/relationships/image" Target="../media/image24.jpeg"/><Relationship Id="rId6"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842" name="Text Box 1026"/>
          <p:cNvSpPr txBox="1">
            <a:spLocks noChangeArrowheads="1"/>
          </p:cNvSpPr>
          <p:nvPr/>
        </p:nvSpPr>
        <p:spPr bwMode="auto">
          <a:xfrm>
            <a:off x="2206625" y="2620963"/>
            <a:ext cx="478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solidFill>
                  <a:srgbClr val="FFFF00"/>
                </a:solidFill>
                <a:latin typeface="Chalkboard" charset="0"/>
                <a:cs typeface="Arial" charset="0"/>
              </a:rPr>
              <a:t>MECANISMOS DE PLEGAMIENTO</a:t>
            </a:r>
          </a:p>
        </p:txBody>
      </p:sp>
      <p:sp>
        <p:nvSpPr>
          <p:cNvPr id="163843" name="Text Box 1027"/>
          <p:cNvSpPr txBox="1">
            <a:spLocks noChangeArrowheads="1"/>
          </p:cNvSpPr>
          <p:nvPr/>
        </p:nvSpPr>
        <p:spPr bwMode="auto">
          <a:xfrm>
            <a:off x="3467100" y="6234113"/>
            <a:ext cx="2043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s-ES_tradnl" sz="1200">
                <a:solidFill>
                  <a:srgbClr val="FFEA18"/>
                </a:solidFill>
              </a:rPr>
              <a:t>Domingo Aerden (2010)</a:t>
            </a:r>
          </a:p>
        </p:txBody>
      </p:sp>
      <p:sp>
        <p:nvSpPr>
          <p:cNvPr id="15364" name="CuadroTexto 1"/>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1117600" y="1739900"/>
            <a:ext cx="67183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defRPr/>
            </a:pPr>
            <a:r>
              <a:rPr lang="en-US" sz="1600" smtClean="0">
                <a:solidFill>
                  <a:srgbClr val="0000FF"/>
                </a:solidFill>
                <a:latin typeface="Verdana" charset="0"/>
              </a:rPr>
              <a:t>LIMITACIONES DE LA TEOR</a:t>
            </a:r>
            <a:r>
              <a:rPr lang="en-US" altLang="ja-JP" sz="1600" smtClean="0">
                <a:solidFill>
                  <a:srgbClr val="0000FF"/>
                </a:solidFill>
                <a:latin typeface="Verdana" charset="0"/>
              </a:rPr>
              <a:t>IA DE </a:t>
            </a:r>
            <a:r>
              <a:rPr lang="en-US" sz="1600" smtClean="0">
                <a:solidFill>
                  <a:srgbClr val="0000FF"/>
                </a:solidFill>
                <a:latin typeface="Verdana" charset="0"/>
              </a:rPr>
              <a:t>BIOTT y RAMBERG </a:t>
            </a:r>
          </a:p>
          <a:p>
            <a:pPr>
              <a:defRPr/>
            </a:pPr>
            <a:endParaRPr lang="en-US" sz="1600" smtClean="0">
              <a:solidFill>
                <a:srgbClr val="0000FF"/>
              </a:solidFill>
              <a:latin typeface="Verdana" charset="0"/>
            </a:endParaRPr>
          </a:p>
          <a:p>
            <a:pPr>
              <a:lnSpc>
                <a:spcPct val="130000"/>
              </a:lnSpc>
              <a:buFont typeface="Arial" charset="0"/>
              <a:buAutoNum type="arabicPeriod"/>
              <a:defRPr/>
            </a:pPr>
            <a:r>
              <a:rPr lang="en-US" altLang="ja-JP" sz="1600" smtClean="0">
                <a:solidFill>
                  <a:srgbClr val="0000FF"/>
                </a:solidFill>
                <a:latin typeface="Verdana" charset="0"/>
              </a:rPr>
              <a:t>Solo válido para pliegues abiertos </a:t>
            </a:r>
            <a:r>
              <a:rPr lang="en-US" altLang="ja-JP" sz="1200" smtClean="0">
                <a:solidFill>
                  <a:srgbClr val="0000FF"/>
                </a:solidFill>
                <a:latin typeface="Verdana" charset="0"/>
              </a:rPr>
              <a:t>(angulo entre flancos hasta 150°)</a:t>
            </a:r>
          </a:p>
          <a:p>
            <a:pPr>
              <a:lnSpc>
                <a:spcPct val="130000"/>
              </a:lnSpc>
              <a:buFont typeface="Arial" charset="0"/>
              <a:buAutoNum type="arabicPeriod"/>
              <a:defRPr/>
            </a:pPr>
            <a:r>
              <a:rPr lang="en-US" altLang="ja-JP" sz="1600" smtClean="0">
                <a:solidFill>
                  <a:srgbClr val="0000FF"/>
                </a:solidFill>
                <a:latin typeface="Verdana" charset="0"/>
              </a:rPr>
              <a:t>No considera cambios de longitud o espesor de la capa (deformación interna).</a:t>
            </a:r>
          </a:p>
          <a:p>
            <a:pPr>
              <a:lnSpc>
                <a:spcPct val="130000"/>
              </a:lnSpc>
              <a:buFont typeface="Arial" charset="0"/>
              <a:buAutoNum type="arabicPeriod"/>
              <a:defRPr/>
            </a:pPr>
            <a:r>
              <a:rPr lang="en-US" sz="1600" smtClean="0">
                <a:solidFill>
                  <a:srgbClr val="0000FF"/>
                </a:solidFill>
                <a:latin typeface="Verdana" charset="0"/>
              </a:rPr>
              <a:t>No v</a:t>
            </a:r>
            <a:r>
              <a:rPr lang="en-US" altLang="ja-JP" sz="1600" smtClean="0">
                <a:solidFill>
                  <a:srgbClr val="0000FF"/>
                </a:solidFill>
                <a:latin typeface="Verdana" charset="0"/>
              </a:rPr>
              <a:t>álida para multicapas (rocas estratificadas o foliadas)</a:t>
            </a:r>
          </a:p>
          <a:p>
            <a:pPr>
              <a:lnSpc>
                <a:spcPct val="130000"/>
              </a:lnSpc>
              <a:buFont typeface="Arial" charset="0"/>
              <a:buAutoNum type="arabicPeriod"/>
              <a:defRPr/>
            </a:pPr>
            <a:r>
              <a:rPr lang="en-US" altLang="ja-JP" sz="1600" smtClean="0">
                <a:solidFill>
                  <a:srgbClr val="0000FF"/>
                </a:solidFill>
                <a:latin typeface="Verdana" charset="0"/>
              </a:rPr>
              <a:t>Asume una viscosidad linear de la capa (fluido Newtoniano).</a:t>
            </a:r>
          </a:p>
          <a:p>
            <a:pPr>
              <a:lnSpc>
                <a:spcPct val="130000"/>
              </a:lnSpc>
              <a:buFont typeface="Arial" charset="0"/>
              <a:buAutoNum type="arabicPeriod"/>
              <a:defRPr/>
            </a:pPr>
            <a:r>
              <a:rPr lang="en-US" altLang="ja-JP" sz="1600" smtClean="0">
                <a:solidFill>
                  <a:srgbClr val="0000FF"/>
                </a:solidFill>
                <a:latin typeface="Verdana" charset="0"/>
              </a:rPr>
              <a:t>Supone "Deformación Tangencial-Longitudinal" dentro de cada capa (ver diapositiva siguiente), ignorando flexural flow.</a:t>
            </a:r>
            <a:endParaRPr lang="en-US" sz="1600" smtClean="0">
              <a:solidFill>
                <a:srgbClr val="0000FF"/>
              </a:solidFill>
              <a:latin typeface="Verdana" charset="0"/>
            </a:endParaRPr>
          </a:p>
        </p:txBody>
      </p:sp>
      <p:sp>
        <p:nvSpPr>
          <p:cNvPr id="33795" name="CuadroTexto 2"/>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3"/>
          <p:cNvGrpSpPr>
            <a:grpSpLocks/>
          </p:cNvGrpSpPr>
          <p:nvPr/>
        </p:nvGrpSpPr>
        <p:grpSpPr bwMode="auto">
          <a:xfrm>
            <a:off x="2387600" y="1935163"/>
            <a:ext cx="4338638" cy="4710112"/>
            <a:chOff x="1466" y="868"/>
            <a:chExt cx="2733" cy="2967"/>
          </a:xfrm>
        </p:grpSpPr>
        <p:pic>
          <p:nvPicPr>
            <p:cNvPr id="35863" name="Picture 2" descr="Passive Foldin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 y="868"/>
              <a:ext cx="2733" cy="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Oval 5"/>
            <p:cNvSpPr>
              <a:spLocks noChangeArrowheads="1"/>
            </p:cNvSpPr>
            <p:nvPr/>
          </p:nvSpPr>
          <p:spPr bwMode="auto">
            <a:xfrm>
              <a:off x="1648" y="2392"/>
              <a:ext cx="112" cy="1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50" name="Oval 6"/>
            <p:cNvSpPr>
              <a:spLocks noChangeArrowheads="1"/>
            </p:cNvSpPr>
            <p:nvPr/>
          </p:nvSpPr>
          <p:spPr bwMode="auto">
            <a:xfrm>
              <a:off x="2120" y="2280"/>
              <a:ext cx="112" cy="1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51" name="Oval 7"/>
            <p:cNvSpPr>
              <a:spLocks noChangeArrowheads="1"/>
            </p:cNvSpPr>
            <p:nvPr/>
          </p:nvSpPr>
          <p:spPr bwMode="auto">
            <a:xfrm>
              <a:off x="2704" y="2392"/>
              <a:ext cx="112" cy="1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52" name="Oval 8"/>
            <p:cNvSpPr>
              <a:spLocks noChangeArrowheads="1"/>
            </p:cNvSpPr>
            <p:nvPr/>
          </p:nvSpPr>
          <p:spPr bwMode="auto">
            <a:xfrm>
              <a:off x="3784" y="2056"/>
              <a:ext cx="72"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53" name="Oval 9"/>
            <p:cNvSpPr>
              <a:spLocks noChangeArrowheads="1"/>
            </p:cNvSpPr>
            <p:nvPr/>
          </p:nvSpPr>
          <p:spPr bwMode="auto">
            <a:xfrm>
              <a:off x="4056" y="2280"/>
              <a:ext cx="72"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54" name="Oval 10"/>
            <p:cNvSpPr>
              <a:spLocks noChangeArrowheads="1"/>
            </p:cNvSpPr>
            <p:nvPr/>
          </p:nvSpPr>
          <p:spPr bwMode="auto">
            <a:xfrm>
              <a:off x="3512" y="2312"/>
              <a:ext cx="72"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grpSp>
      <p:sp>
        <p:nvSpPr>
          <p:cNvPr id="159762" name="Oval 18"/>
          <p:cNvSpPr>
            <a:spLocks noChangeArrowheads="1"/>
          </p:cNvSpPr>
          <p:nvPr/>
        </p:nvSpPr>
        <p:spPr bwMode="auto">
          <a:xfrm>
            <a:off x="7429500" y="1143000"/>
            <a:ext cx="736600" cy="139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63" name="Line 19"/>
          <p:cNvSpPr>
            <a:spLocks noChangeShapeType="1"/>
          </p:cNvSpPr>
          <p:nvPr/>
        </p:nvSpPr>
        <p:spPr bwMode="auto">
          <a:xfrm flipV="1">
            <a:off x="7772400" y="1130300"/>
            <a:ext cx="0" cy="6985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64" name="Line 20"/>
          <p:cNvSpPr>
            <a:spLocks noChangeShapeType="1"/>
          </p:cNvSpPr>
          <p:nvPr/>
        </p:nvSpPr>
        <p:spPr bwMode="auto">
          <a:xfrm flipH="1">
            <a:off x="7772400" y="18415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67" name="Oval 23"/>
          <p:cNvSpPr>
            <a:spLocks noChangeArrowheads="1"/>
          </p:cNvSpPr>
          <p:nvPr/>
        </p:nvSpPr>
        <p:spPr bwMode="auto">
          <a:xfrm>
            <a:off x="7305675" y="1346200"/>
            <a:ext cx="965200" cy="965200"/>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70" name="Line 26"/>
          <p:cNvSpPr>
            <a:spLocks noChangeShapeType="1"/>
          </p:cNvSpPr>
          <p:nvPr/>
        </p:nvSpPr>
        <p:spPr bwMode="auto">
          <a:xfrm flipH="1">
            <a:off x="7340600" y="1854200"/>
            <a:ext cx="439738" cy="1698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graphicFrame>
        <p:nvGraphicFramePr>
          <p:cNvPr id="35847" name="Object 30"/>
          <p:cNvGraphicFramePr>
            <a:graphicFrameLocks noChangeAspect="1"/>
          </p:cNvGraphicFramePr>
          <p:nvPr/>
        </p:nvGraphicFramePr>
        <p:xfrm>
          <a:off x="7980363" y="2633663"/>
          <a:ext cx="633412" cy="1092200"/>
        </p:xfrm>
        <a:graphic>
          <a:graphicData uri="http://schemas.openxmlformats.org/presentationml/2006/ole">
            <mc:AlternateContent xmlns:mc="http://schemas.openxmlformats.org/markup-compatibility/2006">
              <mc:Choice xmlns:v="urn:schemas-microsoft-com:vml" Requires="v">
                <p:oleObj spid="_x0000_s35870" name="Equation" r:id="rId5" imgW="368300" imgH="635000" progId="Equation.3">
                  <p:embed/>
                </p:oleObj>
              </mc:Choice>
              <mc:Fallback>
                <p:oleObj name="Equation" r:id="rId5" imgW="368300" imgH="635000" progId="Equation.3">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363" y="2633663"/>
                        <a:ext cx="633412"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9775" name="Text Box 31"/>
          <p:cNvSpPr txBox="1">
            <a:spLocks noChangeArrowheads="1"/>
          </p:cNvSpPr>
          <p:nvPr/>
        </p:nvSpPr>
        <p:spPr bwMode="auto">
          <a:xfrm>
            <a:off x="6951663" y="2808288"/>
            <a:ext cx="10334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cs typeface="Arial" charset="0"/>
              </a:rPr>
              <a:t>"stretch" =</a:t>
            </a:r>
          </a:p>
        </p:txBody>
      </p:sp>
      <p:sp>
        <p:nvSpPr>
          <p:cNvPr id="159748" name="Text Box 4"/>
          <p:cNvSpPr txBox="1">
            <a:spLocks noChangeArrowheads="1"/>
          </p:cNvSpPr>
          <p:nvPr/>
        </p:nvSpPr>
        <p:spPr bwMode="auto">
          <a:xfrm>
            <a:off x="649288" y="334963"/>
            <a:ext cx="45529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0000FF"/>
                </a:solidFill>
                <a:latin typeface="Arial" charset="0"/>
                <a:cs typeface="Arial" charset="0"/>
              </a:rPr>
              <a:t>Las limitaciones (1) y (2) de la anterior diapositivas se resuleven en parte mediante una modificaci</a:t>
            </a:r>
            <a:r>
              <a:rPr lang="en-US" altLang="ja-JP">
                <a:solidFill>
                  <a:srgbClr val="0000FF"/>
                </a:solidFill>
                <a:latin typeface="Arial" charset="0"/>
                <a:cs typeface="Arial" charset="0"/>
              </a:rPr>
              <a:t>ón de la teoría de Biott que consiste en añadir </a:t>
            </a:r>
            <a:r>
              <a:rPr lang="en-US">
                <a:solidFill>
                  <a:srgbClr val="0000FF"/>
                </a:solidFill>
                <a:latin typeface="Arial" charset="0"/>
                <a:cs typeface="Arial" charset="0"/>
              </a:rPr>
              <a:t>un COMPONENTE DE CIZALLA PURA HOMOGENEA que acompaña el plegamiento, propuesto por Hudleston (1973). La formula para longfitud de onda dominante se convierte en:</a:t>
            </a:r>
          </a:p>
        </p:txBody>
      </p:sp>
      <p:graphicFrame>
        <p:nvGraphicFramePr>
          <p:cNvPr id="35850" name="Object 34"/>
          <p:cNvGraphicFramePr>
            <a:graphicFrameLocks noChangeAspect="1"/>
          </p:cNvGraphicFramePr>
          <p:nvPr/>
        </p:nvGraphicFramePr>
        <p:xfrm>
          <a:off x="1539875" y="1685925"/>
          <a:ext cx="2409825" cy="1376363"/>
        </p:xfrm>
        <a:graphic>
          <a:graphicData uri="http://schemas.openxmlformats.org/presentationml/2006/ole">
            <mc:AlternateContent xmlns:mc="http://schemas.openxmlformats.org/markup-compatibility/2006">
              <mc:Choice xmlns:v="urn:schemas-microsoft-com:vml" Requires="v">
                <p:oleObj spid="_x0000_s35871" name="Equation" r:id="rId7" imgW="1511300" imgH="863600" progId="Equation.3">
                  <p:embed/>
                </p:oleObj>
              </mc:Choice>
              <mc:Fallback>
                <p:oleObj name="Equation" r:id="rId7" imgW="1511300" imgH="863600" progId="Equation.3">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875" y="1685925"/>
                        <a:ext cx="2409825"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9779" name="Text Box 35"/>
          <p:cNvSpPr txBox="1">
            <a:spLocks noChangeArrowheads="1"/>
          </p:cNvSpPr>
          <p:nvPr/>
        </p:nvSpPr>
        <p:spPr bwMode="auto">
          <a:xfrm>
            <a:off x="2703513" y="2849563"/>
            <a:ext cx="1236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Hudleston, 1973</a:t>
            </a:r>
          </a:p>
        </p:txBody>
      </p:sp>
      <p:sp>
        <p:nvSpPr>
          <p:cNvPr id="159780" name="Text Box 36"/>
          <p:cNvSpPr txBox="1">
            <a:spLocks noChangeArrowheads="1"/>
          </p:cNvSpPr>
          <p:nvPr/>
        </p:nvSpPr>
        <p:spPr bwMode="auto">
          <a:xfrm>
            <a:off x="5503863" y="5060950"/>
            <a:ext cx="1238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ja-JP">
                <a:cs typeface="Arial" charset="0"/>
              </a:rPr>
              <a:t>....seguido por  cizalla pura</a:t>
            </a:r>
            <a:endParaRPr lang="en-US">
              <a:cs typeface="Arial" charset="0"/>
            </a:endParaRPr>
          </a:p>
        </p:txBody>
      </p:sp>
      <p:sp>
        <p:nvSpPr>
          <p:cNvPr id="159781" name="Line 37"/>
          <p:cNvSpPr>
            <a:spLocks noChangeShapeType="1"/>
          </p:cNvSpPr>
          <p:nvPr/>
        </p:nvSpPr>
        <p:spPr bwMode="auto">
          <a:xfrm flipV="1">
            <a:off x="6154738" y="2413000"/>
            <a:ext cx="1135062"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83" name="Line 39"/>
          <p:cNvSpPr>
            <a:spLocks noChangeShapeType="1"/>
          </p:cNvSpPr>
          <p:nvPr/>
        </p:nvSpPr>
        <p:spPr bwMode="auto">
          <a:xfrm flipV="1">
            <a:off x="7780338" y="1130300"/>
            <a:ext cx="0" cy="7032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84" name="Line 40"/>
          <p:cNvSpPr>
            <a:spLocks noChangeShapeType="1"/>
          </p:cNvSpPr>
          <p:nvPr/>
        </p:nvSpPr>
        <p:spPr bwMode="auto">
          <a:xfrm>
            <a:off x="7778750" y="1841500"/>
            <a:ext cx="381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9785" name="Line 41"/>
          <p:cNvSpPr>
            <a:spLocks noChangeShapeType="1"/>
          </p:cNvSpPr>
          <p:nvPr/>
        </p:nvSpPr>
        <p:spPr bwMode="auto">
          <a:xfrm>
            <a:off x="7150100" y="1346200"/>
            <a:ext cx="412750" cy="577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graphicFrame>
        <p:nvGraphicFramePr>
          <p:cNvPr id="35857" name="Object 42"/>
          <p:cNvGraphicFramePr>
            <a:graphicFrameLocks noChangeAspect="1"/>
          </p:cNvGraphicFramePr>
          <p:nvPr/>
        </p:nvGraphicFramePr>
        <p:xfrm>
          <a:off x="6794500" y="1076325"/>
          <a:ext cx="566738" cy="306388"/>
        </p:xfrm>
        <a:graphic>
          <a:graphicData uri="http://schemas.openxmlformats.org/presentationml/2006/ole">
            <mc:AlternateContent xmlns:mc="http://schemas.openxmlformats.org/markup-compatibility/2006">
              <mc:Choice xmlns:v="urn:schemas-microsoft-com:vml" Requires="v">
                <p:oleObj spid="_x0000_s35872" name="Equation" r:id="rId9" imgW="330200" imgH="177800" progId="Equation.3">
                  <p:embed/>
                </p:oleObj>
              </mc:Choice>
              <mc:Fallback>
                <p:oleObj name="Equation" r:id="rId9" imgW="330200" imgH="177800" progId="Equation.3">
                  <p:embed/>
                  <p:pic>
                    <p:nvPicPr>
                      <p:cNvPr id="0"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4500" y="1076325"/>
                        <a:ext cx="56673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8" name="Object 44"/>
          <p:cNvGraphicFramePr>
            <a:graphicFrameLocks noChangeAspect="1"/>
          </p:cNvGraphicFramePr>
          <p:nvPr/>
        </p:nvGraphicFramePr>
        <p:xfrm>
          <a:off x="7508875" y="739775"/>
          <a:ext cx="546100" cy="306388"/>
        </p:xfrm>
        <a:graphic>
          <a:graphicData uri="http://schemas.openxmlformats.org/presentationml/2006/ole">
            <mc:AlternateContent xmlns:mc="http://schemas.openxmlformats.org/markup-compatibility/2006">
              <mc:Choice xmlns:v="urn:schemas-microsoft-com:vml" Requires="v">
                <p:oleObj spid="_x0000_s35873" name="Equation" r:id="rId11" imgW="317500" imgH="177800" progId="Equation.3">
                  <p:embed/>
                </p:oleObj>
              </mc:Choice>
              <mc:Fallback>
                <p:oleObj name="Equation" r:id="rId11" imgW="317500" imgH="177800" progId="Equation.3">
                  <p:embed/>
                  <p:pic>
                    <p:nvPicPr>
                      <p:cNvPr id="0"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8875" y="739775"/>
                        <a:ext cx="546100" cy="3063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9" name="Object 45"/>
          <p:cNvGraphicFramePr>
            <a:graphicFrameLocks noChangeAspect="1"/>
          </p:cNvGraphicFramePr>
          <p:nvPr/>
        </p:nvGraphicFramePr>
        <p:xfrm>
          <a:off x="8215313" y="1685925"/>
          <a:ext cx="568325" cy="306388"/>
        </p:xfrm>
        <a:graphic>
          <a:graphicData uri="http://schemas.openxmlformats.org/presentationml/2006/ole">
            <mc:AlternateContent xmlns:mc="http://schemas.openxmlformats.org/markup-compatibility/2006">
              <mc:Choice xmlns:v="urn:schemas-microsoft-com:vml" Requires="v">
                <p:oleObj spid="_x0000_s35874" name="Equation" r:id="rId13" imgW="330200" imgH="177800" progId="Equation.3">
                  <p:embed/>
                </p:oleObj>
              </mc:Choice>
              <mc:Fallback>
                <p:oleObj name="Equation" r:id="rId13" imgW="330200" imgH="1778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15313" y="1685925"/>
                        <a:ext cx="568325" cy="30638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9790" name="Text Box 46"/>
          <p:cNvSpPr txBox="1">
            <a:spLocks noChangeArrowheads="1"/>
          </p:cNvSpPr>
          <p:nvPr/>
        </p:nvSpPr>
        <p:spPr bwMode="auto">
          <a:xfrm>
            <a:off x="6818313" y="3036888"/>
            <a:ext cx="1281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cs typeface="Arial" charset="0"/>
              </a:rPr>
              <a:t>(estiramiento)</a:t>
            </a:r>
          </a:p>
        </p:txBody>
      </p:sp>
      <p:sp>
        <p:nvSpPr>
          <p:cNvPr id="159791" name="Text Box 47"/>
          <p:cNvSpPr txBox="1">
            <a:spLocks noChangeArrowheads="1"/>
          </p:cNvSpPr>
          <p:nvPr/>
        </p:nvSpPr>
        <p:spPr bwMode="auto">
          <a:xfrm>
            <a:off x="3154363" y="5060950"/>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buckling...</a:t>
            </a:r>
          </a:p>
        </p:txBody>
      </p:sp>
      <p:sp>
        <p:nvSpPr>
          <p:cNvPr id="35862" name="CuadroTexto 2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Dieterich 1970 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354013"/>
            <a:ext cx="53863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5" descr="Mullions"/>
          <p:cNvPicPr>
            <a:picLocks noChangeAspect="1" noChangeArrowheads="1"/>
          </p:cNvPicPr>
          <p:nvPr/>
        </p:nvPicPr>
        <p:blipFill>
          <a:blip r:embed="rId4">
            <a:extLst>
              <a:ext uri="{28A0092B-C50C-407E-A947-70E740481C1C}">
                <a14:useLocalDpi xmlns:a14="http://schemas.microsoft.com/office/drawing/2010/main" val="0"/>
              </a:ext>
            </a:extLst>
          </a:blip>
          <a:srcRect t="14293" b="3470"/>
          <a:stretch>
            <a:fillRect/>
          </a:stretch>
        </p:blipFill>
        <p:spPr bwMode="auto">
          <a:xfrm>
            <a:off x="1495425" y="4035425"/>
            <a:ext cx="3022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Text Box 6"/>
          <p:cNvSpPr txBox="1">
            <a:spLocks noChangeArrowheads="1"/>
          </p:cNvSpPr>
          <p:nvPr/>
        </p:nvSpPr>
        <p:spPr bwMode="auto">
          <a:xfrm>
            <a:off x="246063" y="754063"/>
            <a:ext cx="31686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ja-JP">
                <a:cs typeface="Arial" charset="0"/>
              </a:rPr>
              <a:t>Simulación por ordenador de Dieterich (1970) basado en la formula de Hudleston (1973; ver anterior diapositiva). Las capas se deforman por buckling con un componente de cizalla pura simultanea.</a:t>
            </a:r>
          </a:p>
          <a:p>
            <a:pPr>
              <a:defRPr/>
            </a:pPr>
            <a:endParaRPr lang="en-US">
              <a:cs typeface="Arial" charset="0"/>
            </a:endParaRPr>
          </a:p>
          <a:p>
            <a:pPr>
              <a:defRPr/>
            </a:pPr>
            <a:r>
              <a:rPr lang="en-GB">
                <a:cs typeface="Arial" charset="0"/>
              </a:rPr>
              <a:t>En los tres casos mostrados a la derecha, el espesor incial de las capas y la cantidad de acortamiento (63%) fue igual, pero var</a:t>
            </a:r>
            <a:r>
              <a:rPr lang="en-GB" altLang="ja-JP">
                <a:cs typeface="Arial" charset="0"/>
              </a:rPr>
              <a:t>ían los </a:t>
            </a:r>
            <a:r>
              <a:rPr lang="en-GB">
                <a:cs typeface="Arial" charset="0"/>
              </a:rPr>
              <a:t>contrastes de viscosid capa-matriz.</a:t>
            </a:r>
            <a:endParaRPr lang="en-US" altLang="ja-JP">
              <a:cs typeface="Arial" charset="0"/>
            </a:endParaRPr>
          </a:p>
        </p:txBody>
      </p:sp>
      <p:sp>
        <p:nvSpPr>
          <p:cNvPr id="161799" name="Text Box 7"/>
          <p:cNvSpPr txBox="1">
            <a:spLocks noChangeArrowheads="1"/>
          </p:cNvSpPr>
          <p:nvPr/>
        </p:nvSpPr>
        <p:spPr bwMode="auto">
          <a:xfrm>
            <a:off x="5054600" y="4929188"/>
            <a:ext cx="38925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A la izquierda se ve el resultado de un acortamiento hasta 77% </a:t>
            </a:r>
            <a:r>
              <a:rPr lang="en-US" altLang="ja-JP">
                <a:cs typeface="Arial" charset="0"/>
              </a:rPr>
              <a:t>del mismo modelo mostrado arriba en el medio (contraste de viscosidad = 17.5). Se desarrollan pliegues tipo "MULLION" caracterizados por una alternancia de charnelas muy "pellizcadas" (</a:t>
            </a:r>
            <a:r>
              <a:rPr lang="en-US" altLang="ja-JP" i="1">
                <a:cs typeface="Arial" charset="0"/>
              </a:rPr>
              <a:t>cuspate</a:t>
            </a:r>
            <a:r>
              <a:rPr lang="en-US" altLang="ja-JP">
                <a:cs typeface="Arial" charset="0"/>
              </a:rPr>
              <a:t>) con otras mas concentricas (</a:t>
            </a:r>
            <a:r>
              <a:rPr lang="en-US" altLang="ja-JP" i="1">
                <a:cs typeface="Arial" charset="0"/>
              </a:rPr>
              <a:t>lobate</a:t>
            </a:r>
            <a:r>
              <a:rPr lang="en-US" altLang="ja-JP">
                <a:cs typeface="Arial" charset="0"/>
              </a:rPr>
              <a:t>) </a:t>
            </a:r>
          </a:p>
        </p:txBody>
      </p:sp>
      <p:sp>
        <p:nvSpPr>
          <p:cNvPr id="161801" name="Text Box 9"/>
          <p:cNvSpPr txBox="1">
            <a:spLocks noChangeArrowheads="1"/>
          </p:cNvSpPr>
          <p:nvPr/>
        </p:nvSpPr>
        <p:spPr bwMode="auto">
          <a:xfrm>
            <a:off x="5060950" y="4518025"/>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MULLION</a:t>
            </a:r>
          </a:p>
        </p:txBody>
      </p:sp>
      <p:sp>
        <p:nvSpPr>
          <p:cNvPr id="161802" name="Rectangle 10"/>
          <p:cNvSpPr>
            <a:spLocks noChangeArrowheads="1"/>
          </p:cNvSpPr>
          <p:nvPr/>
        </p:nvSpPr>
        <p:spPr bwMode="auto">
          <a:xfrm>
            <a:off x="3802063" y="3276600"/>
            <a:ext cx="762000" cy="47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61803" name="Rectangle 11"/>
          <p:cNvSpPr>
            <a:spLocks noChangeArrowheads="1"/>
          </p:cNvSpPr>
          <p:nvPr/>
        </p:nvSpPr>
        <p:spPr bwMode="auto">
          <a:xfrm>
            <a:off x="5740400" y="3276600"/>
            <a:ext cx="762000" cy="47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61804" name="Rectangle 12"/>
          <p:cNvSpPr>
            <a:spLocks noChangeArrowheads="1"/>
          </p:cNvSpPr>
          <p:nvPr/>
        </p:nvSpPr>
        <p:spPr bwMode="auto">
          <a:xfrm>
            <a:off x="7602538" y="3276600"/>
            <a:ext cx="762000" cy="47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61810" name="Line 18"/>
          <p:cNvSpPr>
            <a:spLocks noChangeShapeType="1"/>
          </p:cNvSpPr>
          <p:nvPr/>
        </p:nvSpPr>
        <p:spPr bwMode="auto">
          <a:xfrm>
            <a:off x="4097338" y="4706938"/>
            <a:ext cx="10080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61811" name="Line 19"/>
          <p:cNvSpPr>
            <a:spLocks noChangeShapeType="1"/>
          </p:cNvSpPr>
          <p:nvPr/>
        </p:nvSpPr>
        <p:spPr bwMode="auto">
          <a:xfrm>
            <a:off x="627063" y="3944938"/>
            <a:ext cx="795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61813" name="Text Box 21"/>
          <p:cNvSpPr txBox="1">
            <a:spLocks noChangeArrowheads="1"/>
          </p:cNvSpPr>
          <p:nvPr/>
        </p:nvSpPr>
        <p:spPr bwMode="auto">
          <a:xfrm>
            <a:off x="6219825" y="2901950"/>
            <a:ext cx="1938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amplitud disminuye</a:t>
            </a:r>
          </a:p>
        </p:txBody>
      </p:sp>
      <p:sp>
        <p:nvSpPr>
          <p:cNvPr id="161814" name="Line 22"/>
          <p:cNvSpPr>
            <a:spLocks noChangeShapeType="1"/>
          </p:cNvSpPr>
          <p:nvPr/>
        </p:nvSpPr>
        <p:spPr bwMode="auto">
          <a:xfrm>
            <a:off x="4051300" y="3060700"/>
            <a:ext cx="2146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37901" name="CuadroTexto 13"/>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1" descr="flex flow s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2319338"/>
            <a:ext cx="29400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4" descr="fold mecanisms_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719138"/>
            <a:ext cx="24542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 Box 5"/>
          <p:cNvSpPr txBox="1">
            <a:spLocks noChangeArrowheads="1"/>
          </p:cNvSpPr>
          <p:nvPr/>
        </p:nvSpPr>
        <p:spPr bwMode="auto">
          <a:xfrm>
            <a:off x="6207125" y="266700"/>
            <a:ext cx="218281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rgbClr val="FF0000"/>
                </a:solidFill>
                <a:cs typeface="Arial" charset="0"/>
              </a:rPr>
              <a:t>Flexural Flow</a:t>
            </a:r>
          </a:p>
        </p:txBody>
      </p:sp>
      <p:sp>
        <p:nvSpPr>
          <p:cNvPr id="139271" name="Text Box 7"/>
          <p:cNvSpPr txBox="1">
            <a:spLocks noChangeArrowheads="1"/>
          </p:cNvSpPr>
          <p:nvPr/>
        </p:nvSpPr>
        <p:spPr bwMode="auto">
          <a:xfrm>
            <a:off x="377825" y="190500"/>
            <a:ext cx="55848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DISTRUBUCI</a:t>
            </a:r>
            <a:r>
              <a:rPr lang="en-US" altLang="ja-JP">
                <a:cs typeface="Arial" charset="0"/>
              </a:rPr>
              <a:t>ON DE LA </a:t>
            </a:r>
            <a:r>
              <a:rPr lang="en-US">
                <a:cs typeface="Arial" charset="0"/>
              </a:rPr>
              <a:t>DEFORMACI</a:t>
            </a:r>
            <a:r>
              <a:rPr lang="en-US" altLang="ja-JP">
                <a:cs typeface="Arial" charset="0"/>
              </a:rPr>
              <a:t>ÓN INTERNA </a:t>
            </a:r>
          </a:p>
          <a:p>
            <a:pPr>
              <a:defRPr/>
            </a:pPr>
            <a:r>
              <a:rPr lang="en-US" altLang="ja-JP">
                <a:cs typeface="Arial" charset="0"/>
              </a:rPr>
              <a:t>EN PLIEGUES FORMADOS POR BUCKLING: </a:t>
            </a:r>
          </a:p>
          <a:p>
            <a:pPr>
              <a:defRPr/>
            </a:pPr>
            <a:r>
              <a:rPr lang="en-US" altLang="ja-JP">
                <a:cs typeface="Arial" charset="0"/>
              </a:rPr>
              <a:t>2 modelos extremos</a:t>
            </a:r>
          </a:p>
          <a:p>
            <a:pPr>
              <a:defRPr/>
            </a:pPr>
            <a:endParaRPr lang="en-US">
              <a:cs typeface="Arial" charset="0"/>
            </a:endParaRPr>
          </a:p>
        </p:txBody>
      </p:sp>
      <p:pic>
        <p:nvPicPr>
          <p:cNvPr id="39941" name="Picture 12" descr="yellow_pages_kinked_conjugate_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927600"/>
            <a:ext cx="248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3" descr="Neutral Surface Strain in F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 y="3560763"/>
            <a:ext cx="39782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8" name="Text Box 14"/>
          <p:cNvSpPr txBox="1">
            <a:spLocks noChangeArrowheads="1"/>
          </p:cNvSpPr>
          <p:nvPr/>
        </p:nvSpPr>
        <p:spPr bwMode="auto">
          <a:xfrm>
            <a:off x="641350" y="6130925"/>
            <a:ext cx="330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plegamiento de una banda elastica</a:t>
            </a:r>
          </a:p>
        </p:txBody>
      </p:sp>
      <p:pic>
        <p:nvPicPr>
          <p:cNvPr id="39944" name="Picture 3" descr="fold mecanisms_2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113" y="1743075"/>
            <a:ext cx="237807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Text Box 2"/>
          <p:cNvSpPr txBox="1">
            <a:spLocks noChangeArrowheads="1"/>
          </p:cNvSpPr>
          <p:nvPr/>
        </p:nvSpPr>
        <p:spPr bwMode="auto">
          <a:xfrm>
            <a:off x="790575" y="1117600"/>
            <a:ext cx="3579813"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a:solidFill>
                  <a:srgbClr val="FF0000"/>
                </a:solidFill>
                <a:cs typeface="Arial" charset="0"/>
              </a:rPr>
              <a:t>Deformaci</a:t>
            </a:r>
            <a:r>
              <a:rPr lang="en-US" altLang="ja-JP" sz="1200">
                <a:solidFill>
                  <a:srgbClr val="FF0000"/>
                </a:solidFill>
                <a:cs typeface="Arial" charset="0"/>
              </a:rPr>
              <a:t>ón Tangencial Longitudinal (DTL)</a:t>
            </a:r>
            <a:endParaRPr lang="en-US" sz="1200">
              <a:solidFill>
                <a:srgbClr val="FF0000"/>
              </a:solidFill>
              <a:cs typeface="Arial" charset="0"/>
            </a:endParaRPr>
          </a:p>
        </p:txBody>
      </p:sp>
      <p:sp>
        <p:nvSpPr>
          <p:cNvPr id="139280" name="Text Box 16"/>
          <p:cNvSpPr txBox="1">
            <a:spLocks noChangeArrowheads="1"/>
          </p:cNvSpPr>
          <p:nvPr/>
        </p:nvSpPr>
        <p:spPr bwMode="auto">
          <a:xfrm>
            <a:off x="2911475" y="2492375"/>
            <a:ext cx="17859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Arial" charset="0"/>
              </a:rPr>
              <a:t>deformaci</a:t>
            </a:r>
            <a:r>
              <a:rPr lang="en-US" altLang="ja-JP" sz="900">
                <a:cs typeface="Arial" charset="0"/>
              </a:rPr>
              <a:t>ón en la charnela,</a:t>
            </a:r>
          </a:p>
          <a:p>
            <a:pPr>
              <a:defRPr/>
            </a:pPr>
            <a:r>
              <a:rPr lang="en-US" altLang="ja-JP" sz="900">
                <a:cs typeface="Arial" charset="0"/>
              </a:rPr>
              <a:t>no en los flancos</a:t>
            </a:r>
            <a:endParaRPr lang="en-US" sz="900">
              <a:cs typeface="Arial" charset="0"/>
            </a:endParaRPr>
          </a:p>
        </p:txBody>
      </p:sp>
      <p:sp>
        <p:nvSpPr>
          <p:cNvPr id="139281" name="Text Box 17"/>
          <p:cNvSpPr txBox="1">
            <a:spLocks noChangeArrowheads="1"/>
          </p:cNvSpPr>
          <p:nvPr/>
        </p:nvSpPr>
        <p:spPr bwMode="auto">
          <a:xfrm>
            <a:off x="4770438" y="2093913"/>
            <a:ext cx="17573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Arial" charset="0"/>
              </a:rPr>
              <a:t>deformaci</a:t>
            </a:r>
            <a:r>
              <a:rPr lang="en-US" altLang="ja-JP" sz="900">
                <a:cs typeface="Arial" charset="0"/>
              </a:rPr>
              <a:t>ón en los flancos,</a:t>
            </a:r>
          </a:p>
          <a:p>
            <a:pPr>
              <a:defRPr/>
            </a:pPr>
            <a:r>
              <a:rPr lang="en-US" altLang="ja-JP" sz="900">
                <a:cs typeface="Arial" charset="0"/>
              </a:rPr>
              <a:t>no en la charnela</a:t>
            </a:r>
            <a:endParaRPr lang="en-US" sz="900">
              <a:cs typeface="Arial" charset="0"/>
            </a:endParaRPr>
          </a:p>
        </p:txBody>
      </p:sp>
      <p:sp>
        <p:nvSpPr>
          <p:cNvPr id="139282" name="Line 18"/>
          <p:cNvSpPr>
            <a:spLocks noChangeShapeType="1"/>
          </p:cNvSpPr>
          <p:nvPr/>
        </p:nvSpPr>
        <p:spPr bwMode="auto">
          <a:xfrm>
            <a:off x="4718050" y="981075"/>
            <a:ext cx="0" cy="5097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9286" name="Line 22"/>
          <p:cNvSpPr>
            <a:spLocks noChangeShapeType="1"/>
          </p:cNvSpPr>
          <p:nvPr/>
        </p:nvSpPr>
        <p:spPr bwMode="auto">
          <a:xfrm>
            <a:off x="4889500" y="508000"/>
            <a:ext cx="133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9287" name="Line 23"/>
          <p:cNvSpPr>
            <a:spLocks noChangeShapeType="1"/>
          </p:cNvSpPr>
          <p:nvPr/>
        </p:nvSpPr>
        <p:spPr bwMode="auto">
          <a:xfrm>
            <a:off x="2794000" y="7747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9288" name="Freeform 24"/>
          <p:cNvSpPr>
            <a:spLocks/>
          </p:cNvSpPr>
          <p:nvPr/>
        </p:nvSpPr>
        <p:spPr bwMode="auto">
          <a:xfrm>
            <a:off x="296863" y="3986213"/>
            <a:ext cx="4029075" cy="1725612"/>
          </a:xfrm>
          <a:custGeom>
            <a:avLst/>
            <a:gdLst>
              <a:gd name="T0" fmla="*/ 0 w 2538"/>
              <a:gd name="T1" fmla="*/ 1078 h 1087"/>
              <a:gd name="T2" fmla="*/ 218 w 2538"/>
              <a:gd name="T3" fmla="*/ 1073 h 1087"/>
              <a:gd name="T4" fmla="*/ 453 w 2538"/>
              <a:gd name="T5" fmla="*/ 1025 h 1087"/>
              <a:gd name="T6" fmla="*/ 608 w 2538"/>
              <a:gd name="T7" fmla="*/ 913 h 1087"/>
              <a:gd name="T8" fmla="*/ 720 w 2538"/>
              <a:gd name="T9" fmla="*/ 721 h 1087"/>
              <a:gd name="T10" fmla="*/ 757 w 2538"/>
              <a:gd name="T11" fmla="*/ 438 h 1087"/>
              <a:gd name="T12" fmla="*/ 874 w 2538"/>
              <a:gd name="T13" fmla="*/ 193 h 1087"/>
              <a:gd name="T14" fmla="*/ 1141 w 2538"/>
              <a:gd name="T15" fmla="*/ 28 h 1087"/>
              <a:gd name="T16" fmla="*/ 1344 w 2538"/>
              <a:gd name="T17" fmla="*/ 22 h 1087"/>
              <a:gd name="T18" fmla="*/ 1530 w 2538"/>
              <a:gd name="T19" fmla="*/ 76 h 1087"/>
              <a:gd name="T20" fmla="*/ 1738 w 2538"/>
              <a:gd name="T21" fmla="*/ 225 h 1087"/>
              <a:gd name="T22" fmla="*/ 1845 w 2538"/>
              <a:gd name="T23" fmla="*/ 646 h 1087"/>
              <a:gd name="T24" fmla="*/ 1984 w 2538"/>
              <a:gd name="T25" fmla="*/ 940 h 1087"/>
              <a:gd name="T26" fmla="*/ 2213 w 2538"/>
              <a:gd name="T27" fmla="*/ 1052 h 1087"/>
              <a:gd name="T28" fmla="*/ 2362 w 2538"/>
              <a:gd name="T29" fmla="*/ 1084 h 1087"/>
              <a:gd name="T30" fmla="*/ 2538 w 2538"/>
              <a:gd name="T31" fmla="*/ 107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8" h="1087">
                <a:moveTo>
                  <a:pt x="0" y="1078"/>
                </a:moveTo>
                <a:cubicBezTo>
                  <a:pt x="71" y="1080"/>
                  <a:pt x="143" y="1082"/>
                  <a:pt x="218" y="1073"/>
                </a:cubicBezTo>
                <a:cubicBezTo>
                  <a:pt x="293" y="1064"/>
                  <a:pt x="388" y="1052"/>
                  <a:pt x="453" y="1025"/>
                </a:cubicBezTo>
                <a:cubicBezTo>
                  <a:pt x="518" y="998"/>
                  <a:pt x="564" y="964"/>
                  <a:pt x="608" y="913"/>
                </a:cubicBezTo>
                <a:cubicBezTo>
                  <a:pt x="652" y="862"/>
                  <a:pt x="695" y="800"/>
                  <a:pt x="720" y="721"/>
                </a:cubicBezTo>
                <a:cubicBezTo>
                  <a:pt x="745" y="642"/>
                  <a:pt x="731" y="526"/>
                  <a:pt x="757" y="438"/>
                </a:cubicBezTo>
                <a:cubicBezTo>
                  <a:pt x="783" y="350"/>
                  <a:pt x="810" y="261"/>
                  <a:pt x="874" y="193"/>
                </a:cubicBezTo>
                <a:cubicBezTo>
                  <a:pt x="938" y="125"/>
                  <a:pt x="1063" y="56"/>
                  <a:pt x="1141" y="28"/>
                </a:cubicBezTo>
                <a:cubicBezTo>
                  <a:pt x="1219" y="0"/>
                  <a:pt x="1279" y="14"/>
                  <a:pt x="1344" y="22"/>
                </a:cubicBezTo>
                <a:cubicBezTo>
                  <a:pt x="1409" y="30"/>
                  <a:pt x="1464" y="42"/>
                  <a:pt x="1530" y="76"/>
                </a:cubicBezTo>
                <a:cubicBezTo>
                  <a:pt x="1596" y="110"/>
                  <a:pt x="1686" y="130"/>
                  <a:pt x="1738" y="225"/>
                </a:cubicBezTo>
                <a:cubicBezTo>
                  <a:pt x="1790" y="320"/>
                  <a:pt x="1804" y="527"/>
                  <a:pt x="1845" y="646"/>
                </a:cubicBezTo>
                <a:cubicBezTo>
                  <a:pt x="1886" y="765"/>
                  <a:pt x="1923" y="872"/>
                  <a:pt x="1984" y="940"/>
                </a:cubicBezTo>
                <a:cubicBezTo>
                  <a:pt x="2045" y="1008"/>
                  <a:pt x="2150" y="1028"/>
                  <a:pt x="2213" y="1052"/>
                </a:cubicBezTo>
                <a:cubicBezTo>
                  <a:pt x="2276" y="1076"/>
                  <a:pt x="2308" y="1081"/>
                  <a:pt x="2362" y="1084"/>
                </a:cubicBezTo>
                <a:cubicBezTo>
                  <a:pt x="2416" y="1087"/>
                  <a:pt x="2477" y="1080"/>
                  <a:pt x="2538" y="1073"/>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9289" name="Text Box 25"/>
          <p:cNvSpPr txBox="1">
            <a:spLocks noChangeArrowheads="1"/>
          </p:cNvSpPr>
          <p:nvPr/>
        </p:nvSpPr>
        <p:spPr bwMode="auto">
          <a:xfrm>
            <a:off x="4227513" y="5518150"/>
            <a:ext cx="519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s.n.</a:t>
            </a:r>
          </a:p>
        </p:txBody>
      </p:sp>
      <p:sp>
        <p:nvSpPr>
          <p:cNvPr id="39953" name="CuadroTexto 17"/>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old classes Ramsay 1967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612900"/>
            <a:ext cx="700087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7231063" y="2328863"/>
            <a:ext cx="711200" cy="6524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0532" name="Text Box 4"/>
          <p:cNvSpPr txBox="1">
            <a:spLocks noChangeArrowheads="1"/>
          </p:cNvSpPr>
          <p:nvPr/>
        </p:nvSpPr>
        <p:spPr bwMode="auto">
          <a:xfrm>
            <a:off x="2698750" y="538163"/>
            <a:ext cx="4314825" cy="5270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Arial" charset="0"/>
              </a:rPr>
              <a:t>ambos modelos producen pliegues "paralelos"</a:t>
            </a:r>
          </a:p>
          <a:p>
            <a:pPr algn="ctr">
              <a:defRPr/>
            </a:pPr>
            <a:r>
              <a:rPr lang="en-US">
                <a:cs typeface="Arial" charset="0"/>
              </a:rPr>
              <a:t>(clase 1B de Ramsay 1967)</a:t>
            </a:r>
          </a:p>
        </p:txBody>
      </p:sp>
      <p:sp>
        <p:nvSpPr>
          <p:cNvPr id="41988" name="CuadroTexto 4"/>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500" fill="hold"/>
                                        <p:tgtEl>
                                          <p:spTgt spid="150532"/>
                                        </p:tgtEl>
                                        <p:attrNameLst>
                                          <p:attrName>ppt_w</p:attrName>
                                        </p:attrNameLst>
                                      </p:cBhvr>
                                      <p:tavLst>
                                        <p:tav tm="0">
                                          <p:val>
                                            <p:fltVal val="0"/>
                                          </p:val>
                                        </p:tav>
                                        <p:tav tm="100000">
                                          <p:val>
                                            <p:strVal val="#ppt_w"/>
                                          </p:val>
                                        </p:tav>
                                      </p:tavLst>
                                    </p:anim>
                                    <p:anim calcmode="lin" valueType="num">
                                      <p:cBhvr>
                                        <p:cTn id="8" dur="500" fill="hold"/>
                                        <p:tgtEl>
                                          <p:spTgt spid="150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4034" name="Picture 3" descr="Canad rockies 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997200"/>
            <a:ext cx="53213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descr="Crete_folds.jpg                                                0003782BMacintosh HD                   BCEA89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6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 Box 2"/>
          <p:cNvSpPr txBox="1">
            <a:spLocks noChangeArrowheads="1"/>
          </p:cNvSpPr>
          <p:nvPr/>
        </p:nvSpPr>
        <p:spPr bwMode="auto">
          <a:xfrm>
            <a:off x="1185863" y="309563"/>
            <a:ext cx="2147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solidFill>
                  <a:srgbClr val="FFFF00"/>
                </a:solidFill>
                <a:latin typeface="Chalkboard" charset="0"/>
                <a:cs typeface="Arial" charset="0"/>
              </a:rPr>
              <a:t>BUCKLING EN</a:t>
            </a:r>
          </a:p>
          <a:p>
            <a:pPr algn="ctr">
              <a:defRPr/>
            </a:pPr>
            <a:r>
              <a:rPr lang="en-US" sz="2400">
                <a:solidFill>
                  <a:srgbClr val="FFFF00"/>
                </a:solidFill>
                <a:latin typeface="Chalkboard" charset="0"/>
                <a:cs typeface="Arial" charset="0"/>
              </a:rPr>
              <a:t> MULTICAPAS</a:t>
            </a:r>
          </a:p>
        </p:txBody>
      </p:sp>
      <p:pic>
        <p:nvPicPr>
          <p:cNvPr id="44037" name="Picture 5" descr="PC Fig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225" y="3074988"/>
            <a:ext cx="24415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CuadroTexto 5"/>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0"/>
            <a:ext cx="4773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CuadroTexto 5"/>
          <p:cNvSpPr txBox="1">
            <a:spLocks noChangeArrowheads="1"/>
          </p:cNvSpPr>
          <p:nvPr/>
        </p:nvSpPr>
        <p:spPr bwMode="auto">
          <a:xfrm>
            <a:off x="7119938" y="4572000"/>
            <a:ext cx="153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s-ES"/>
              <a:t>Hartland Quay</a:t>
            </a:r>
          </a:p>
          <a:p>
            <a:pPr eaLnBrk="1" hangingPunct="1"/>
            <a:r>
              <a:rPr lang="es-ES"/>
              <a:t>N. Devon, U.K.</a:t>
            </a:r>
          </a:p>
        </p:txBody>
      </p:sp>
      <p:sp>
        <p:nvSpPr>
          <p:cNvPr id="46083" name="CuadroTexto 3"/>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7" descr="fold mecanisms_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652463"/>
            <a:ext cx="22494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30" descr="fold mecanisms_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3536950"/>
            <a:ext cx="21463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5" name="Text Box 31"/>
          <p:cNvSpPr txBox="1">
            <a:spLocks noChangeArrowheads="1"/>
          </p:cNvSpPr>
          <p:nvPr/>
        </p:nvSpPr>
        <p:spPr bwMode="auto">
          <a:xfrm>
            <a:off x="1365250" y="5591175"/>
            <a:ext cx="2759075"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Arial" charset="0"/>
              </a:rPr>
              <a:t>DTL + FF</a:t>
            </a:r>
          </a:p>
          <a:p>
            <a:pPr algn="ctr">
              <a:defRPr/>
            </a:pPr>
            <a:r>
              <a:rPr lang="en-US" sz="1200">
                <a:cs typeface="Arial" charset="0"/>
              </a:rPr>
              <a:t>alternando en capas m</a:t>
            </a:r>
            <a:r>
              <a:rPr lang="en-US" altLang="ja-JP" sz="1200">
                <a:cs typeface="Arial" charset="0"/>
              </a:rPr>
              <a:t>ás y menos competentes, respectivamente </a:t>
            </a:r>
            <a:endParaRPr lang="en-US" sz="1200">
              <a:cs typeface="Arial" charset="0"/>
            </a:endParaRPr>
          </a:p>
        </p:txBody>
      </p:sp>
      <p:sp>
        <p:nvSpPr>
          <p:cNvPr id="98336" name="Text Box 32"/>
          <p:cNvSpPr txBox="1">
            <a:spLocks noChangeArrowheads="1"/>
          </p:cNvSpPr>
          <p:nvPr/>
        </p:nvSpPr>
        <p:spPr bwMode="auto">
          <a:xfrm>
            <a:off x="4745038" y="5543550"/>
            <a:ext cx="3948112"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Arial" charset="0"/>
              </a:rPr>
              <a:t>FLEXURAL SLIP (FS)</a:t>
            </a:r>
          </a:p>
          <a:p>
            <a:pPr algn="ctr">
              <a:defRPr/>
            </a:pPr>
            <a:r>
              <a:rPr lang="en-US" sz="1200">
                <a:cs typeface="Arial" charset="0"/>
              </a:rPr>
              <a:t>Cada capa se deforma individualmente p</a:t>
            </a:r>
            <a:r>
              <a:rPr lang="en-US" altLang="ja-JP" sz="1200">
                <a:cs typeface="Arial" charset="0"/>
              </a:rPr>
              <a:t>or DTL pero el conjunto de capas se aproxima al modelo de Flexural Flow (FF). La diferencia entre FF y FS es una questión de escala. </a:t>
            </a:r>
            <a:endParaRPr lang="en-US">
              <a:cs typeface="Arial" charset="0"/>
            </a:endParaRPr>
          </a:p>
        </p:txBody>
      </p:sp>
      <p:pic>
        <p:nvPicPr>
          <p:cNvPr id="47109" name="Picture 33" descr="fold mecanisms_2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25" y="781050"/>
            <a:ext cx="24542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7" name="Text Box 23"/>
          <p:cNvSpPr txBox="1">
            <a:spLocks noChangeArrowheads="1"/>
          </p:cNvSpPr>
          <p:nvPr/>
        </p:nvSpPr>
        <p:spPr bwMode="auto">
          <a:xfrm>
            <a:off x="6376988" y="2360613"/>
            <a:ext cx="2182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Arial" charset="0"/>
              </a:rPr>
              <a:t>FLEXURAL FLOW (FF)</a:t>
            </a:r>
          </a:p>
          <a:p>
            <a:pPr algn="ctr">
              <a:defRPr/>
            </a:pPr>
            <a:endParaRPr lang="en-US">
              <a:cs typeface="Arial" charset="0"/>
            </a:endParaRPr>
          </a:p>
        </p:txBody>
      </p:sp>
      <p:grpSp>
        <p:nvGrpSpPr>
          <p:cNvPr id="47111" name="Group 43"/>
          <p:cNvGrpSpPr>
            <a:grpSpLocks/>
          </p:cNvGrpSpPr>
          <p:nvPr/>
        </p:nvGrpSpPr>
        <p:grpSpPr bwMode="auto">
          <a:xfrm>
            <a:off x="1892300" y="3740150"/>
            <a:ext cx="2522538" cy="1766888"/>
            <a:chOff x="486" y="2319"/>
            <a:chExt cx="1482" cy="1038"/>
          </a:xfrm>
        </p:grpSpPr>
        <p:pic>
          <p:nvPicPr>
            <p:cNvPr id="47117" name="Picture 29" descr="fold mecanisms_2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 y="2319"/>
              <a:ext cx="843"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3" name="Text Box 39"/>
            <p:cNvSpPr txBox="1">
              <a:spLocks noChangeArrowheads="1"/>
            </p:cNvSpPr>
            <p:nvPr/>
          </p:nvSpPr>
          <p:spPr bwMode="auto">
            <a:xfrm>
              <a:off x="1198" y="2420"/>
              <a:ext cx="55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competente</a:t>
              </a:r>
            </a:p>
          </p:txBody>
        </p:sp>
        <p:sp>
          <p:nvSpPr>
            <p:cNvPr id="98344" name="Text Box 40"/>
            <p:cNvSpPr txBox="1">
              <a:spLocks noChangeArrowheads="1"/>
            </p:cNvSpPr>
            <p:nvPr/>
          </p:nvSpPr>
          <p:spPr bwMode="auto">
            <a:xfrm>
              <a:off x="1350" y="2868"/>
              <a:ext cx="61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incompetente</a:t>
              </a:r>
            </a:p>
          </p:txBody>
        </p:sp>
        <p:sp>
          <p:nvSpPr>
            <p:cNvPr id="98345" name="Line 41"/>
            <p:cNvSpPr>
              <a:spLocks noChangeShapeType="1"/>
            </p:cNvSpPr>
            <p:nvPr/>
          </p:nvSpPr>
          <p:spPr bwMode="auto">
            <a:xfrm flipH="1">
              <a:off x="1152" y="2552"/>
              <a:ext cx="104"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8346" name="Line 42"/>
            <p:cNvSpPr>
              <a:spLocks noChangeShapeType="1"/>
            </p:cNvSpPr>
            <p:nvPr/>
          </p:nvSpPr>
          <p:spPr bwMode="auto">
            <a:xfrm flipH="1" flipV="1">
              <a:off x="1240" y="2944"/>
              <a:ext cx="152" cy="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grpSp>
      <p:sp>
        <p:nvSpPr>
          <p:cNvPr id="98350" name="Text Box 46"/>
          <p:cNvSpPr txBox="1">
            <a:spLocks noChangeArrowheads="1"/>
          </p:cNvSpPr>
          <p:nvPr/>
        </p:nvSpPr>
        <p:spPr bwMode="auto">
          <a:xfrm>
            <a:off x="3702050" y="3055938"/>
            <a:ext cx="1568450" cy="681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cs typeface="Arial" charset="0"/>
              </a:rPr>
              <a:t>multicapas</a:t>
            </a:r>
            <a:endParaRPr lang="en-US" sz="1800">
              <a:cs typeface="Arial" charset="0"/>
            </a:endParaRPr>
          </a:p>
          <a:p>
            <a:pPr algn="ctr">
              <a:defRPr/>
            </a:pPr>
            <a:endParaRPr lang="en-US" sz="1800">
              <a:cs typeface="Arial" charset="0"/>
            </a:endParaRPr>
          </a:p>
        </p:txBody>
      </p:sp>
      <p:sp>
        <p:nvSpPr>
          <p:cNvPr id="98326" name="Text Box 22"/>
          <p:cNvSpPr txBox="1">
            <a:spLocks noChangeArrowheads="1"/>
          </p:cNvSpPr>
          <p:nvPr/>
        </p:nvSpPr>
        <p:spPr bwMode="auto">
          <a:xfrm>
            <a:off x="730250" y="2363788"/>
            <a:ext cx="21828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Arial" charset="0"/>
              </a:rPr>
              <a:t>DTL = </a:t>
            </a:r>
            <a:r>
              <a:rPr lang="en-US" sz="1200">
                <a:cs typeface="Arial" charset="0"/>
              </a:rPr>
              <a:t>Deformaci</a:t>
            </a:r>
            <a:r>
              <a:rPr lang="en-US" altLang="ja-JP" sz="1200">
                <a:cs typeface="Arial" charset="0"/>
              </a:rPr>
              <a:t>ón Tangencial Longitudinal</a:t>
            </a:r>
            <a:endParaRPr lang="en-US" sz="1200">
              <a:cs typeface="Arial" charset="0"/>
            </a:endParaRPr>
          </a:p>
        </p:txBody>
      </p:sp>
      <p:sp>
        <p:nvSpPr>
          <p:cNvPr id="98351" name="Line 47"/>
          <p:cNvSpPr>
            <a:spLocks noChangeShapeType="1"/>
          </p:cNvSpPr>
          <p:nvPr/>
        </p:nvSpPr>
        <p:spPr bwMode="auto">
          <a:xfrm>
            <a:off x="2611438" y="2840038"/>
            <a:ext cx="546100" cy="393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8352" name="Line 48"/>
          <p:cNvSpPr>
            <a:spLocks noChangeShapeType="1"/>
          </p:cNvSpPr>
          <p:nvPr/>
        </p:nvSpPr>
        <p:spPr bwMode="auto">
          <a:xfrm flipH="1">
            <a:off x="5795963" y="2751138"/>
            <a:ext cx="549275"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47116" name="CuadroTexto 17"/>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144838" y="2081213"/>
            <a:ext cx="32940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ja-JP" sz="2400">
                <a:solidFill>
                  <a:srgbClr val="FFFF00"/>
                </a:solidFill>
                <a:latin typeface="Chalkboard" charset="0"/>
                <a:cs typeface="Arial" charset="0"/>
              </a:rPr>
              <a:t>PLIEGUES </a:t>
            </a:r>
            <a:r>
              <a:rPr lang="en-US" sz="2400">
                <a:solidFill>
                  <a:srgbClr val="FFFF00"/>
                </a:solidFill>
                <a:latin typeface="Chalkboard" charset="0"/>
                <a:cs typeface="Arial" charset="0"/>
              </a:rPr>
              <a:t>tipo "KINK"</a:t>
            </a:r>
          </a:p>
          <a:p>
            <a:pPr algn="ctr">
              <a:defRPr/>
            </a:pPr>
            <a:r>
              <a:rPr lang="en-US" sz="2400">
                <a:solidFill>
                  <a:srgbClr val="FFFF00"/>
                </a:solidFill>
                <a:latin typeface="Chalkboard" charset="0"/>
                <a:cs typeface="Arial" charset="0"/>
              </a:rPr>
              <a:t>y "CHEVRON"</a:t>
            </a:r>
          </a:p>
          <a:p>
            <a:pPr algn="ctr">
              <a:defRPr/>
            </a:pPr>
            <a:endParaRPr lang="en-US" sz="2400">
              <a:solidFill>
                <a:srgbClr val="FFFF00"/>
              </a:solidFill>
              <a:latin typeface="Chalkboard" charset="0"/>
              <a:cs typeface="Arial" charset="0"/>
            </a:endParaRPr>
          </a:p>
        </p:txBody>
      </p:sp>
      <p:sp>
        <p:nvSpPr>
          <p:cNvPr id="49155" name="CuadroTexto 2"/>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9" name="Rectangle 23"/>
          <p:cNvSpPr>
            <a:spLocks noChangeArrowheads="1"/>
          </p:cNvSpPr>
          <p:nvPr/>
        </p:nvSpPr>
        <p:spPr bwMode="auto">
          <a:xfrm>
            <a:off x="254000" y="4695825"/>
            <a:ext cx="3771900" cy="180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195263" indent="-195263">
              <a:buFontTx/>
              <a:buChar char="•"/>
              <a:defRPr/>
            </a:pPr>
            <a:r>
              <a:rPr lang="en-US">
                <a:solidFill>
                  <a:srgbClr val="FF0000"/>
                </a:solidFill>
                <a:cs typeface="Arial" charset="0"/>
              </a:rPr>
              <a:t>Charnelas muy agudas y flancos muy rectos.</a:t>
            </a:r>
          </a:p>
          <a:p>
            <a:pPr marL="195263" indent="-195263">
              <a:buFontTx/>
              <a:buChar char="•"/>
              <a:defRPr/>
            </a:pPr>
            <a:r>
              <a:rPr lang="en-US" altLang="ja-JP">
                <a:solidFill>
                  <a:srgbClr val="FF0000"/>
                </a:solidFill>
                <a:cs typeface="Arial" charset="0"/>
              </a:rPr>
              <a:t>Favorecido en materiales altamente anisotropicos: p.e. alternancias ritmicas de capas competentes y incompetentes o rocas foliadas.</a:t>
            </a:r>
          </a:p>
          <a:p>
            <a:pPr marL="195263" indent="-195263">
              <a:buFontTx/>
              <a:buChar char="•"/>
              <a:defRPr/>
            </a:pPr>
            <a:r>
              <a:rPr lang="en-US" altLang="ja-JP">
                <a:solidFill>
                  <a:srgbClr val="FF0000"/>
                </a:solidFill>
                <a:cs typeface="Arial" charset="0"/>
              </a:rPr>
              <a:t>Su formación es según el mecanismo de "flexural slip"</a:t>
            </a:r>
          </a:p>
        </p:txBody>
      </p:sp>
      <p:pic>
        <p:nvPicPr>
          <p:cNvPr id="51202" name="Picture 2" descr="conjugate k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9600" y="260350"/>
            <a:ext cx="278447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10;kinkfolds.jpg                                                  00037D34Macintosh HD                   BCEA89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220663"/>
            <a:ext cx="44958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93" name="AutoShape 17"/>
          <p:cNvSpPr>
            <a:spLocks noChangeArrowheads="1"/>
          </p:cNvSpPr>
          <p:nvPr/>
        </p:nvSpPr>
        <p:spPr bwMode="auto">
          <a:xfrm>
            <a:off x="500063" y="2251075"/>
            <a:ext cx="398462" cy="347663"/>
          </a:xfrm>
          <a:prstGeom prst="rightArrow">
            <a:avLst>
              <a:gd name="adj1" fmla="val 40639"/>
              <a:gd name="adj2" fmla="val 602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2594" name="AutoShape 18"/>
          <p:cNvSpPr>
            <a:spLocks noChangeArrowheads="1"/>
          </p:cNvSpPr>
          <p:nvPr/>
        </p:nvSpPr>
        <p:spPr bwMode="auto">
          <a:xfrm rot="10800000">
            <a:off x="3149600" y="2293938"/>
            <a:ext cx="398463" cy="347662"/>
          </a:xfrm>
          <a:prstGeom prst="rightArrow">
            <a:avLst>
              <a:gd name="adj1" fmla="val 40639"/>
              <a:gd name="adj2" fmla="val 602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pic>
        <p:nvPicPr>
          <p:cNvPr id="51206" name="Picture 19" descr="450px-Millook_cliffs_e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3298825"/>
            <a:ext cx="44656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96" name="Text Box 20"/>
          <p:cNvSpPr txBox="1">
            <a:spLocks noChangeArrowheads="1"/>
          </p:cNvSpPr>
          <p:nvPr/>
        </p:nvSpPr>
        <p:spPr bwMode="auto">
          <a:xfrm>
            <a:off x="6256338" y="6407150"/>
            <a:ext cx="2325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Arial" charset="0"/>
              </a:rPr>
              <a:t>PLiegues "CHEVRON"</a:t>
            </a:r>
          </a:p>
        </p:txBody>
      </p:sp>
      <p:sp>
        <p:nvSpPr>
          <p:cNvPr id="152598" name="Freeform 22"/>
          <p:cNvSpPr>
            <a:spLocks/>
          </p:cNvSpPr>
          <p:nvPr/>
        </p:nvSpPr>
        <p:spPr bwMode="auto">
          <a:xfrm>
            <a:off x="5207000" y="3454400"/>
            <a:ext cx="1955800" cy="3116263"/>
          </a:xfrm>
          <a:custGeom>
            <a:avLst/>
            <a:gdLst>
              <a:gd name="T0" fmla="*/ 0 w 1232"/>
              <a:gd name="T1" fmla="*/ 1963 h 1963"/>
              <a:gd name="T2" fmla="*/ 507 w 1232"/>
              <a:gd name="T3" fmla="*/ 1760 h 1963"/>
              <a:gd name="T4" fmla="*/ 11 w 1232"/>
              <a:gd name="T5" fmla="*/ 1403 h 1963"/>
              <a:gd name="T6" fmla="*/ 981 w 1232"/>
              <a:gd name="T7" fmla="*/ 1115 h 1963"/>
              <a:gd name="T8" fmla="*/ 1232 w 1232"/>
              <a:gd name="T9" fmla="*/ 1051 h 1963"/>
              <a:gd name="T10" fmla="*/ 805 w 1232"/>
              <a:gd name="T11" fmla="*/ 773 h 1963"/>
              <a:gd name="T12" fmla="*/ 368 w 1232"/>
              <a:gd name="T13" fmla="*/ 549 h 1963"/>
              <a:gd name="T14" fmla="*/ 43 w 1232"/>
              <a:gd name="T15" fmla="*/ 411 h 1963"/>
              <a:gd name="T16" fmla="*/ 688 w 1232"/>
              <a:gd name="T17"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 h="1963">
                <a:moveTo>
                  <a:pt x="0" y="1963"/>
                </a:moveTo>
                <a:lnTo>
                  <a:pt x="507" y="1760"/>
                </a:lnTo>
                <a:lnTo>
                  <a:pt x="11" y="1403"/>
                </a:lnTo>
                <a:cubicBezTo>
                  <a:pt x="974" y="1114"/>
                  <a:pt x="636" y="1115"/>
                  <a:pt x="981" y="1115"/>
                </a:cubicBezTo>
                <a:lnTo>
                  <a:pt x="1232" y="1051"/>
                </a:lnTo>
                <a:lnTo>
                  <a:pt x="805" y="773"/>
                </a:lnTo>
                <a:lnTo>
                  <a:pt x="368" y="549"/>
                </a:lnTo>
                <a:lnTo>
                  <a:pt x="43" y="411"/>
                </a:lnTo>
                <a:lnTo>
                  <a:pt x="688" y="0"/>
                </a:ln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2581" name="Text Box 5"/>
          <p:cNvSpPr txBox="1">
            <a:spLocks noChangeArrowheads="1"/>
          </p:cNvSpPr>
          <p:nvPr/>
        </p:nvSpPr>
        <p:spPr bwMode="auto">
          <a:xfrm>
            <a:off x="623888" y="274638"/>
            <a:ext cx="1751012" cy="53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b="1">
                <a:effectLst>
                  <a:outerShdw blurRad="38100" dist="38100" dir="2700000" algn="tl">
                    <a:srgbClr val="DDDDDD"/>
                  </a:outerShdw>
                </a:effectLst>
                <a:cs typeface="Arial" charset="0"/>
              </a:rPr>
              <a:t>"kink bands" conjugados</a:t>
            </a:r>
          </a:p>
        </p:txBody>
      </p:sp>
      <p:sp>
        <p:nvSpPr>
          <p:cNvPr id="51210" name="CuadroTexto 10"/>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 folds.jpg                                                      0003782BMacintosh HD                   BCEA89E4:"/>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3276600" y="1143000"/>
            <a:ext cx="5791200" cy="43243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10" name="Picture 2" descr="&#10;Micropliegues                                                  00037D34Macintosh HD                   BCEA89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8012" y="1903412"/>
            <a:ext cx="4572000" cy="28987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4"/>
          <p:cNvSpPr txBox="1">
            <a:spLocks noChangeArrowheads="1"/>
          </p:cNvSpPr>
          <p:nvPr/>
        </p:nvSpPr>
        <p:spPr bwMode="auto">
          <a:xfrm>
            <a:off x="2301875" y="1720850"/>
            <a:ext cx="66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r>
              <a:rPr lang="es-ES_tradnl" sz="1600">
                <a:latin typeface="Helvetica" charset="0"/>
              </a:rPr>
              <a:t>1 CM</a:t>
            </a:r>
          </a:p>
        </p:txBody>
      </p:sp>
      <p:sp>
        <p:nvSpPr>
          <p:cNvPr id="17412" name="CuadroTexto 4"/>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kinks in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044575"/>
            <a:ext cx="417988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Freeform 5"/>
          <p:cNvSpPr>
            <a:spLocks/>
          </p:cNvSpPr>
          <p:nvPr/>
        </p:nvSpPr>
        <p:spPr bwMode="auto">
          <a:xfrm>
            <a:off x="1525588" y="2157413"/>
            <a:ext cx="1031875" cy="193675"/>
          </a:xfrm>
          <a:custGeom>
            <a:avLst/>
            <a:gdLst>
              <a:gd name="T0" fmla="*/ 0 w 650"/>
              <a:gd name="T1" fmla="*/ 112 h 122"/>
              <a:gd name="T2" fmla="*/ 74 w 650"/>
              <a:gd name="T3" fmla="*/ 112 h 122"/>
              <a:gd name="T4" fmla="*/ 186 w 650"/>
              <a:gd name="T5" fmla="*/ 0 h 122"/>
              <a:gd name="T6" fmla="*/ 453 w 650"/>
              <a:gd name="T7" fmla="*/ 10 h 122"/>
              <a:gd name="T8" fmla="*/ 522 w 650"/>
              <a:gd name="T9" fmla="*/ 112 h 122"/>
              <a:gd name="T10" fmla="*/ 650 w 650"/>
              <a:gd name="T11" fmla="*/ 122 h 122"/>
            </a:gdLst>
            <a:ahLst/>
            <a:cxnLst>
              <a:cxn ang="0">
                <a:pos x="T0" y="T1"/>
              </a:cxn>
              <a:cxn ang="0">
                <a:pos x="T2" y="T3"/>
              </a:cxn>
              <a:cxn ang="0">
                <a:pos x="T4" y="T5"/>
              </a:cxn>
              <a:cxn ang="0">
                <a:pos x="T6" y="T7"/>
              </a:cxn>
              <a:cxn ang="0">
                <a:pos x="T8" y="T9"/>
              </a:cxn>
              <a:cxn ang="0">
                <a:pos x="T10" y="T11"/>
              </a:cxn>
            </a:cxnLst>
            <a:rect l="0" t="0" r="r" b="b"/>
            <a:pathLst>
              <a:path w="650" h="122">
                <a:moveTo>
                  <a:pt x="0" y="112"/>
                </a:moveTo>
                <a:lnTo>
                  <a:pt x="74" y="112"/>
                </a:lnTo>
                <a:lnTo>
                  <a:pt x="186" y="0"/>
                </a:lnTo>
                <a:lnTo>
                  <a:pt x="453" y="10"/>
                </a:lnTo>
                <a:lnTo>
                  <a:pt x="522" y="112"/>
                </a:lnTo>
                <a:lnTo>
                  <a:pt x="650" y="122"/>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3606" name="Freeform 6"/>
          <p:cNvSpPr>
            <a:spLocks/>
          </p:cNvSpPr>
          <p:nvPr/>
        </p:nvSpPr>
        <p:spPr bwMode="auto">
          <a:xfrm>
            <a:off x="3979863" y="2114550"/>
            <a:ext cx="619125" cy="449263"/>
          </a:xfrm>
          <a:custGeom>
            <a:avLst/>
            <a:gdLst>
              <a:gd name="T0" fmla="*/ 0 w 390"/>
              <a:gd name="T1" fmla="*/ 235 h 283"/>
              <a:gd name="T2" fmla="*/ 32 w 390"/>
              <a:gd name="T3" fmla="*/ 240 h 283"/>
              <a:gd name="T4" fmla="*/ 219 w 390"/>
              <a:gd name="T5" fmla="*/ 0 h 283"/>
              <a:gd name="T6" fmla="*/ 342 w 390"/>
              <a:gd name="T7" fmla="*/ 283 h 283"/>
              <a:gd name="T8" fmla="*/ 390 w 390"/>
              <a:gd name="T9" fmla="*/ 213 h 283"/>
            </a:gdLst>
            <a:ahLst/>
            <a:cxnLst>
              <a:cxn ang="0">
                <a:pos x="T0" y="T1"/>
              </a:cxn>
              <a:cxn ang="0">
                <a:pos x="T2" y="T3"/>
              </a:cxn>
              <a:cxn ang="0">
                <a:pos x="T4" y="T5"/>
              </a:cxn>
              <a:cxn ang="0">
                <a:pos x="T6" y="T7"/>
              </a:cxn>
              <a:cxn ang="0">
                <a:pos x="T8" y="T9"/>
              </a:cxn>
            </a:cxnLst>
            <a:rect l="0" t="0" r="r" b="b"/>
            <a:pathLst>
              <a:path w="390" h="283">
                <a:moveTo>
                  <a:pt x="0" y="235"/>
                </a:moveTo>
                <a:lnTo>
                  <a:pt x="32" y="240"/>
                </a:lnTo>
                <a:lnTo>
                  <a:pt x="219" y="0"/>
                </a:lnTo>
                <a:lnTo>
                  <a:pt x="342" y="283"/>
                </a:lnTo>
                <a:lnTo>
                  <a:pt x="390" y="213"/>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3607" name="Text Box 7"/>
          <p:cNvSpPr txBox="1">
            <a:spLocks noChangeArrowheads="1"/>
          </p:cNvSpPr>
          <p:nvPr/>
        </p:nvSpPr>
        <p:spPr bwMode="auto">
          <a:xfrm>
            <a:off x="4194175" y="1774825"/>
            <a:ext cx="1073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Arial" charset="0"/>
              </a:rPr>
              <a:t>CHEVRON</a:t>
            </a:r>
          </a:p>
        </p:txBody>
      </p:sp>
      <p:sp>
        <p:nvSpPr>
          <p:cNvPr id="153608" name="Text Box 8"/>
          <p:cNvSpPr txBox="1">
            <a:spLocks noChangeArrowheads="1"/>
          </p:cNvSpPr>
          <p:nvPr/>
        </p:nvSpPr>
        <p:spPr bwMode="auto">
          <a:xfrm>
            <a:off x="2363788" y="1985963"/>
            <a:ext cx="760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Arial" charset="0"/>
              </a:rPr>
              <a:t>KINKS</a:t>
            </a:r>
          </a:p>
        </p:txBody>
      </p:sp>
      <p:sp>
        <p:nvSpPr>
          <p:cNvPr id="153603" name="Text Box 3"/>
          <p:cNvSpPr txBox="1">
            <a:spLocks noChangeArrowheads="1"/>
          </p:cNvSpPr>
          <p:nvPr/>
        </p:nvSpPr>
        <p:spPr bwMode="auto">
          <a:xfrm>
            <a:off x="5538788" y="1692275"/>
            <a:ext cx="27146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Experimento con cartulinas de cart</a:t>
            </a:r>
            <a:r>
              <a:rPr lang="en-US" altLang="ja-JP">
                <a:cs typeface="Arial" charset="0"/>
              </a:rPr>
              <a:t>ón. "Kink bands" conjugados iniciales evolucionan hacia pliegues chevron (Price &amp; Cosgrove 1991).</a:t>
            </a:r>
            <a:endParaRPr lang="en-US">
              <a:cs typeface="Arial" charset="0"/>
            </a:endParaRPr>
          </a:p>
        </p:txBody>
      </p:sp>
      <p:pic>
        <p:nvPicPr>
          <p:cNvPr id="53255" name="Picture 9" descr="coalesced k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3962400"/>
            <a:ext cx="46926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0" name="Text Box 10"/>
          <p:cNvSpPr txBox="1">
            <a:spLocks noChangeArrowheads="1"/>
          </p:cNvSpPr>
          <p:nvPr/>
        </p:nvSpPr>
        <p:spPr bwMode="auto">
          <a:xfrm>
            <a:off x="5994400" y="4468813"/>
            <a:ext cx="2852738"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Experimento similar con capas de plastilina (Price &amp; Cosgrove, 1991). Observa el </a:t>
            </a:r>
            <a:r>
              <a:rPr lang="en-US">
                <a:solidFill>
                  <a:srgbClr val="0000FF"/>
                </a:solidFill>
                <a:cs typeface="Arial" charset="0"/>
              </a:rPr>
              <a:t>ensanchamiento</a:t>
            </a:r>
            <a:r>
              <a:rPr lang="en-US">
                <a:cs typeface="Arial" charset="0"/>
              </a:rPr>
              <a:t> progresivo de los "kink bands" y su progresiva uni</a:t>
            </a:r>
            <a:r>
              <a:rPr lang="en-US" altLang="ja-JP">
                <a:cs typeface="Arial" charset="0"/>
              </a:rPr>
              <a:t>ón hasta formar </a:t>
            </a:r>
            <a:r>
              <a:rPr lang="en-US">
                <a:cs typeface="Arial" charset="0"/>
              </a:rPr>
              <a:t>pliegues "Chevron"</a:t>
            </a:r>
          </a:p>
        </p:txBody>
      </p:sp>
      <p:sp>
        <p:nvSpPr>
          <p:cNvPr id="153611" name="Line 11"/>
          <p:cNvSpPr>
            <a:spLocks noChangeShapeType="1"/>
          </p:cNvSpPr>
          <p:nvPr/>
        </p:nvSpPr>
        <p:spPr bwMode="auto">
          <a:xfrm flipV="1">
            <a:off x="1897063" y="5419725"/>
            <a:ext cx="320675" cy="18573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3612" name="Line 12"/>
          <p:cNvSpPr>
            <a:spLocks noChangeShapeType="1"/>
          </p:cNvSpPr>
          <p:nvPr/>
        </p:nvSpPr>
        <p:spPr bwMode="auto">
          <a:xfrm flipV="1">
            <a:off x="3471863" y="5343525"/>
            <a:ext cx="387350" cy="41433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53614" name="Text Box 14"/>
          <p:cNvSpPr txBox="1">
            <a:spLocks noChangeArrowheads="1"/>
          </p:cNvSpPr>
          <p:nvPr/>
        </p:nvSpPr>
        <p:spPr bwMode="auto">
          <a:xfrm>
            <a:off x="895350" y="238125"/>
            <a:ext cx="79597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cs typeface="Arial" charset="0"/>
              </a:rPr>
              <a:t>CINEMATICA DE </a:t>
            </a:r>
            <a:r>
              <a:rPr lang="en-US" altLang="ja-JP" sz="1600">
                <a:cs typeface="Arial" charset="0"/>
              </a:rPr>
              <a:t>KINK BANDS Y PLIEGUES CHEVRON EN EXPERIMENTOS</a:t>
            </a:r>
            <a:endParaRPr lang="en-US" sz="1600">
              <a:cs typeface="Arial" charset="0"/>
            </a:endParaRPr>
          </a:p>
        </p:txBody>
      </p:sp>
      <p:sp>
        <p:nvSpPr>
          <p:cNvPr id="153615" name="Text Box 15"/>
          <p:cNvSpPr txBox="1">
            <a:spLocks noChangeArrowheads="1"/>
          </p:cNvSpPr>
          <p:nvPr/>
        </p:nvSpPr>
        <p:spPr bwMode="auto">
          <a:xfrm>
            <a:off x="4137025" y="3706813"/>
            <a:ext cx="1695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pliegues chevron</a:t>
            </a:r>
          </a:p>
        </p:txBody>
      </p:sp>
      <p:sp>
        <p:nvSpPr>
          <p:cNvPr id="153616" name="Text Box 16"/>
          <p:cNvSpPr txBox="1">
            <a:spLocks noChangeArrowheads="1"/>
          </p:cNvSpPr>
          <p:nvPr/>
        </p:nvSpPr>
        <p:spPr bwMode="auto">
          <a:xfrm>
            <a:off x="1203325" y="6186488"/>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kink bands</a:t>
            </a:r>
          </a:p>
        </p:txBody>
      </p:sp>
      <p:sp>
        <p:nvSpPr>
          <p:cNvPr id="153617" name="Text Box 17"/>
          <p:cNvSpPr txBox="1">
            <a:spLocks noChangeArrowheads="1"/>
          </p:cNvSpPr>
          <p:nvPr/>
        </p:nvSpPr>
        <p:spPr bwMode="auto">
          <a:xfrm>
            <a:off x="1155700" y="3749675"/>
            <a:ext cx="2230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kink bands conjugados</a:t>
            </a:r>
          </a:p>
        </p:txBody>
      </p:sp>
      <p:sp>
        <p:nvSpPr>
          <p:cNvPr id="153618" name="Line 18"/>
          <p:cNvSpPr>
            <a:spLocks noChangeShapeType="1"/>
          </p:cNvSpPr>
          <p:nvPr/>
        </p:nvSpPr>
        <p:spPr bwMode="auto">
          <a:xfrm>
            <a:off x="3403600" y="3903663"/>
            <a:ext cx="779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53264" name="CuadroTexto 16"/>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riceCOs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179388"/>
            <a:ext cx="7097712"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4"/>
          <p:cNvSpPr txBox="1">
            <a:spLocks noChangeArrowheads="1"/>
          </p:cNvSpPr>
          <p:nvPr/>
        </p:nvSpPr>
        <p:spPr bwMode="auto">
          <a:xfrm>
            <a:off x="1719263" y="6203950"/>
            <a:ext cx="65325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Modelizaci</a:t>
            </a:r>
            <a:r>
              <a:rPr lang="en-US" altLang="ja-JP">
                <a:cs typeface="Arial" charset="0"/>
              </a:rPr>
              <a:t>ón por ordenador efectuado por </a:t>
            </a:r>
            <a:r>
              <a:rPr lang="en-US">
                <a:cs typeface="Arial" charset="0"/>
              </a:rPr>
              <a:t>Turner &amp; Weiss (1963) que muestra la evoluci</a:t>
            </a:r>
            <a:r>
              <a:rPr lang="en-US" altLang="ja-JP">
                <a:cs typeface="Arial" charset="0"/>
              </a:rPr>
              <a:t>ón de kinks conjugados hacia pliegues chevron</a:t>
            </a:r>
            <a:endParaRPr lang="en-US">
              <a:cs typeface="Arial" charset="0"/>
            </a:endParaRPr>
          </a:p>
        </p:txBody>
      </p:sp>
      <p:sp>
        <p:nvSpPr>
          <p:cNvPr id="55299" name="CuadroTexto 3"/>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7346" name="Picture 4" descr="Similar Folds Sw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68275"/>
            <a:ext cx="69469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fold mecanisms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608138" y="3770313"/>
            <a:ext cx="158432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 Box 6"/>
          <p:cNvSpPr txBox="1">
            <a:spLocks noChangeArrowheads="1"/>
          </p:cNvSpPr>
          <p:nvPr/>
        </p:nvSpPr>
        <p:spPr bwMode="auto">
          <a:xfrm>
            <a:off x="4492625" y="5556250"/>
            <a:ext cx="47847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95263" indent="-195263">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defRPr/>
            </a:pPr>
            <a:r>
              <a:rPr lang="en-US" sz="1200" smtClean="0">
                <a:solidFill>
                  <a:schemeClr val="bg1"/>
                </a:solidFill>
                <a:latin typeface="Verdana" charset="0"/>
              </a:rPr>
              <a:t>Este mecanismo produce pliegues "SIMILARES"  (clase 2 del esquema de Ramsay 1967)</a:t>
            </a:r>
          </a:p>
          <a:p>
            <a:pPr>
              <a:buFontTx/>
              <a:buChar char="•"/>
              <a:defRPr/>
            </a:pPr>
            <a:r>
              <a:rPr lang="en-US" sz="1200" smtClean="0">
                <a:solidFill>
                  <a:schemeClr val="bg1"/>
                </a:solidFill>
                <a:latin typeface="Verdana" charset="0"/>
              </a:rPr>
              <a:t>Distintas capas conservan la misma forma, pero los espesores de cada no son constantes (flancos mas delgados - charnelas mas gruesas)</a:t>
            </a:r>
            <a:endParaRPr lang="en-US" sz="1600" smtClean="0">
              <a:latin typeface="Verdana" charset="0"/>
            </a:endParaRPr>
          </a:p>
        </p:txBody>
      </p:sp>
      <p:sp>
        <p:nvSpPr>
          <p:cNvPr id="135170" name="Text Box 2"/>
          <p:cNvSpPr txBox="1">
            <a:spLocks noChangeArrowheads="1"/>
          </p:cNvSpPr>
          <p:nvPr/>
        </p:nvSpPr>
        <p:spPr bwMode="auto">
          <a:xfrm>
            <a:off x="762000" y="0"/>
            <a:ext cx="740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en-US" sz="2400">
              <a:solidFill>
                <a:srgbClr val="FFFF00"/>
              </a:solidFill>
              <a:latin typeface="Chalkboard" charset="0"/>
              <a:cs typeface="Arial" charset="0"/>
            </a:endParaRPr>
          </a:p>
          <a:p>
            <a:pPr algn="ctr">
              <a:defRPr/>
            </a:pPr>
            <a:r>
              <a:rPr lang="en-US" sz="2400">
                <a:solidFill>
                  <a:srgbClr val="FFFF00"/>
                </a:solidFill>
                <a:latin typeface="Chalkboard" charset="0"/>
                <a:cs typeface="Arial" charset="0"/>
              </a:rPr>
              <a:t>PLegamiento por cizalla heterog</a:t>
            </a:r>
            <a:r>
              <a:rPr lang="en-US" altLang="ja-JP" sz="2400">
                <a:solidFill>
                  <a:srgbClr val="FFFF00"/>
                </a:solidFill>
                <a:latin typeface="Chalkboard" charset="0"/>
                <a:cs typeface="Arial" charset="0"/>
              </a:rPr>
              <a:t>énea (shear folding)</a:t>
            </a:r>
          </a:p>
        </p:txBody>
      </p:sp>
      <p:sp>
        <p:nvSpPr>
          <p:cNvPr id="57350" name="CuadroTexto 5"/>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Text Box 7"/>
          <p:cNvSpPr txBox="1">
            <a:spLocks noChangeArrowheads="1"/>
          </p:cNvSpPr>
          <p:nvPr/>
        </p:nvSpPr>
        <p:spPr bwMode="auto">
          <a:xfrm>
            <a:off x="38100" y="512763"/>
            <a:ext cx="3122613"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93663" indent="-93663">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defRPr/>
            </a:pPr>
            <a:r>
              <a:rPr lang="en-US" sz="2000" smtClean="0">
                <a:solidFill>
                  <a:srgbClr val="0000FF"/>
                </a:solidFill>
              </a:rPr>
              <a:t>CIZALLA HETEROGENEA</a:t>
            </a:r>
          </a:p>
          <a:p>
            <a:pPr>
              <a:defRPr/>
            </a:pPr>
            <a:r>
              <a:rPr lang="en-US" sz="2000" smtClean="0">
                <a:solidFill>
                  <a:srgbClr val="0000FF"/>
                </a:solidFill>
              </a:rPr>
              <a:t>(tambien llamado "plegamiento pasivo")</a:t>
            </a:r>
            <a:endParaRPr lang="en-US" smtClean="0">
              <a:solidFill>
                <a:srgbClr val="0000FF"/>
              </a:solidFill>
            </a:endParaRPr>
          </a:p>
          <a:p>
            <a:pPr>
              <a:defRPr/>
            </a:pPr>
            <a:endParaRPr lang="en-US" smtClean="0">
              <a:solidFill>
                <a:srgbClr val="0000FF"/>
              </a:solidFill>
            </a:endParaRPr>
          </a:p>
          <a:p>
            <a:pPr>
              <a:buFontTx/>
              <a:buChar char="•"/>
              <a:defRPr/>
            </a:pPr>
            <a:r>
              <a:rPr lang="en-US" smtClean="0">
                <a:solidFill>
                  <a:srgbClr val="0000FF"/>
                </a:solidFill>
              </a:rPr>
              <a:t> Las capas se comportan como </a:t>
            </a:r>
            <a:r>
              <a:rPr lang="en-US" altLang="ja-JP" smtClean="0">
                <a:solidFill>
                  <a:srgbClr val="0000FF"/>
                </a:solidFill>
              </a:rPr>
              <a:t>marcadores pasivos </a:t>
            </a:r>
            <a:r>
              <a:rPr lang="en-US" smtClean="0">
                <a:solidFill>
                  <a:srgbClr val="0000FF"/>
                </a:solidFill>
              </a:rPr>
              <a:t>(contrario a lo que ocurre en el proceso de "buckling") </a:t>
            </a:r>
          </a:p>
          <a:p>
            <a:pPr>
              <a:buFontTx/>
              <a:buChar char="•"/>
              <a:defRPr/>
            </a:pPr>
            <a:endParaRPr lang="en-US" smtClean="0">
              <a:solidFill>
                <a:srgbClr val="0000FF"/>
              </a:solidFill>
            </a:endParaRPr>
          </a:p>
          <a:p>
            <a:pPr>
              <a:buFontTx/>
              <a:buChar char="•"/>
              <a:defRPr/>
            </a:pPr>
            <a:r>
              <a:rPr lang="en-US" smtClean="0">
                <a:solidFill>
                  <a:srgbClr val="0000FF"/>
                </a:solidFill>
              </a:rPr>
              <a:t>El plegamiento es causado por un </a:t>
            </a:r>
            <a:r>
              <a:rPr lang="en-US" altLang="ja-JP" smtClean="0">
                <a:solidFill>
                  <a:srgbClr val="0000FF"/>
                </a:solidFill>
              </a:rPr>
              <a:t>cizallamiento heterogéneo, sin (A y B) o con (C) un componente de cizalla pura.</a:t>
            </a:r>
          </a:p>
          <a:p>
            <a:pPr>
              <a:buFontTx/>
              <a:buChar char="•"/>
              <a:defRPr/>
            </a:pPr>
            <a:endParaRPr lang="en-US" altLang="ja-JP" smtClean="0">
              <a:solidFill>
                <a:srgbClr val="0000FF"/>
              </a:solidFill>
            </a:endParaRPr>
          </a:p>
          <a:p>
            <a:pPr>
              <a:buFontTx/>
              <a:buChar char="•"/>
              <a:defRPr/>
            </a:pPr>
            <a:r>
              <a:rPr lang="en-US" altLang="ja-JP" smtClean="0">
                <a:solidFill>
                  <a:srgbClr val="0000FF"/>
                </a:solidFill>
              </a:rPr>
              <a:t>La forma del pliegue depende tanto de la geometría de la deformación como de la orientación inicial de las capas. Por tanto, la forma final (observada) de los pliegues no permite deducir la cinematica de la deformación a no ser que se conoce la orientación inicial de la capa.  </a:t>
            </a:r>
          </a:p>
          <a:p>
            <a:pPr>
              <a:buFontTx/>
              <a:buChar char="•"/>
              <a:defRPr/>
            </a:pPr>
            <a:endParaRPr lang="en-US" altLang="ja-JP" smtClean="0">
              <a:solidFill>
                <a:srgbClr val="0000FF"/>
              </a:solidFill>
            </a:endParaRPr>
          </a:p>
          <a:p>
            <a:pPr>
              <a:defRPr/>
            </a:pPr>
            <a:r>
              <a:rPr lang="en-US" altLang="ja-JP" smtClean="0">
                <a:solidFill>
                  <a:srgbClr val="0000FF"/>
                </a:solidFill>
              </a:rPr>
              <a:t> </a:t>
            </a:r>
            <a:endParaRPr lang="en-US" smtClean="0">
              <a:solidFill>
                <a:srgbClr val="0000FF"/>
              </a:solidFill>
            </a:endParaRPr>
          </a:p>
        </p:txBody>
      </p:sp>
      <p:pic>
        <p:nvPicPr>
          <p:cNvPr id="59394" name="Picture 4" descr="Passive Fold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8" y="4889500"/>
            <a:ext cx="565308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6" descr="Passive Fold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2762250"/>
            <a:ext cx="57213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0" descr="Passive Folding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495300"/>
            <a:ext cx="51609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1" name="Text Box 13"/>
          <p:cNvSpPr txBox="1">
            <a:spLocks noChangeArrowheads="1"/>
          </p:cNvSpPr>
          <p:nvPr/>
        </p:nvSpPr>
        <p:spPr bwMode="auto">
          <a:xfrm>
            <a:off x="3948113" y="247650"/>
            <a:ext cx="519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cizalla simple heterog</a:t>
            </a:r>
            <a:r>
              <a:rPr lang="en-US" altLang="ja-JP">
                <a:cs typeface="Arial" charset="0"/>
              </a:rPr>
              <a:t>énea con cambios de sentido</a:t>
            </a:r>
            <a:endParaRPr lang="en-US">
              <a:cs typeface="Arial" charset="0"/>
            </a:endParaRPr>
          </a:p>
        </p:txBody>
      </p:sp>
      <p:sp>
        <p:nvSpPr>
          <p:cNvPr id="94223" name="Text Box 15"/>
          <p:cNvSpPr txBox="1">
            <a:spLocks noChangeArrowheads="1"/>
          </p:cNvSpPr>
          <p:nvPr/>
        </p:nvSpPr>
        <p:spPr bwMode="auto">
          <a:xfrm>
            <a:off x="5092700" y="4781550"/>
            <a:ext cx="6253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cizalla simple heterog</a:t>
            </a:r>
            <a:r>
              <a:rPr lang="en-US" altLang="ja-JP">
                <a:cs typeface="Arial" charset="0"/>
              </a:rPr>
              <a:t>énea + cizalla pura</a:t>
            </a:r>
            <a:endParaRPr lang="en-US">
              <a:cs typeface="Arial" charset="0"/>
            </a:endParaRPr>
          </a:p>
        </p:txBody>
      </p:sp>
      <p:sp>
        <p:nvSpPr>
          <p:cNvPr id="94225" name="Text Box 17"/>
          <p:cNvSpPr txBox="1">
            <a:spLocks noChangeArrowheads="1"/>
          </p:cNvSpPr>
          <p:nvPr/>
        </p:nvSpPr>
        <p:spPr bwMode="auto">
          <a:xfrm>
            <a:off x="5065713" y="2524125"/>
            <a:ext cx="4479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cizalla simple heterog</a:t>
            </a:r>
            <a:r>
              <a:rPr lang="en-US" altLang="ja-JP">
                <a:cs typeface="Arial" charset="0"/>
              </a:rPr>
              <a:t>énea sin cambios de sentido</a:t>
            </a:r>
            <a:endParaRPr lang="en-US">
              <a:cs typeface="Arial" charset="0"/>
            </a:endParaRPr>
          </a:p>
        </p:txBody>
      </p:sp>
      <p:sp>
        <p:nvSpPr>
          <p:cNvPr id="94226" name="Oval 18"/>
          <p:cNvSpPr>
            <a:spLocks noChangeArrowheads="1"/>
          </p:cNvSpPr>
          <p:nvPr/>
        </p:nvSpPr>
        <p:spPr bwMode="auto">
          <a:xfrm>
            <a:off x="7251700" y="1282700"/>
            <a:ext cx="190500" cy="1905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27" name="Oval 19"/>
          <p:cNvSpPr>
            <a:spLocks noChangeArrowheads="1"/>
          </p:cNvSpPr>
          <p:nvPr/>
        </p:nvSpPr>
        <p:spPr bwMode="auto">
          <a:xfrm>
            <a:off x="7038975" y="28702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28" name="Oval 20"/>
          <p:cNvSpPr>
            <a:spLocks noChangeArrowheads="1"/>
          </p:cNvSpPr>
          <p:nvPr/>
        </p:nvSpPr>
        <p:spPr bwMode="auto">
          <a:xfrm>
            <a:off x="6616700" y="42164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29" name="Oval 21"/>
          <p:cNvSpPr>
            <a:spLocks noChangeArrowheads="1"/>
          </p:cNvSpPr>
          <p:nvPr/>
        </p:nvSpPr>
        <p:spPr bwMode="auto">
          <a:xfrm>
            <a:off x="7429500" y="5588000"/>
            <a:ext cx="2667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0" name="Oval 22"/>
          <p:cNvSpPr>
            <a:spLocks noChangeArrowheads="1"/>
          </p:cNvSpPr>
          <p:nvPr/>
        </p:nvSpPr>
        <p:spPr bwMode="auto">
          <a:xfrm rot="838480">
            <a:off x="6832600" y="5181600"/>
            <a:ext cx="406400" cy="127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1" name="Oval 23"/>
          <p:cNvSpPr>
            <a:spLocks noChangeArrowheads="1"/>
          </p:cNvSpPr>
          <p:nvPr/>
        </p:nvSpPr>
        <p:spPr bwMode="auto">
          <a:xfrm rot="20761520" flipV="1">
            <a:off x="6832600" y="6083300"/>
            <a:ext cx="406400" cy="127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2" name="Oval 24"/>
          <p:cNvSpPr>
            <a:spLocks noChangeArrowheads="1"/>
          </p:cNvSpPr>
          <p:nvPr/>
        </p:nvSpPr>
        <p:spPr bwMode="auto">
          <a:xfrm rot="20761520" flipV="1">
            <a:off x="6708775" y="3600450"/>
            <a:ext cx="460375" cy="873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3" name="Oval 25"/>
          <p:cNvSpPr>
            <a:spLocks noChangeArrowheads="1"/>
          </p:cNvSpPr>
          <p:nvPr/>
        </p:nvSpPr>
        <p:spPr bwMode="auto">
          <a:xfrm rot="838480">
            <a:off x="6637338" y="649288"/>
            <a:ext cx="327025" cy="1412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4" name="Oval 26"/>
          <p:cNvSpPr>
            <a:spLocks noChangeArrowheads="1"/>
          </p:cNvSpPr>
          <p:nvPr/>
        </p:nvSpPr>
        <p:spPr bwMode="auto">
          <a:xfrm rot="20761520" flipV="1">
            <a:off x="6705600" y="1947863"/>
            <a:ext cx="301625" cy="1381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5" name="Oval 27"/>
          <p:cNvSpPr>
            <a:spLocks noChangeArrowheads="1"/>
          </p:cNvSpPr>
          <p:nvPr/>
        </p:nvSpPr>
        <p:spPr bwMode="auto">
          <a:xfrm>
            <a:off x="3302000" y="28702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6" name="Oval 28"/>
          <p:cNvSpPr>
            <a:spLocks noChangeArrowheads="1"/>
          </p:cNvSpPr>
          <p:nvPr/>
        </p:nvSpPr>
        <p:spPr bwMode="auto">
          <a:xfrm>
            <a:off x="4013200" y="35814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7" name="Oval 29"/>
          <p:cNvSpPr>
            <a:spLocks noChangeArrowheads="1"/>
          </p:cNvSpPr>
          <p:nvPr/>
        </p:nvSpPr>
        <p:spPr bwMode="auto">
          <a:xfrm>
            <a:off x="4673600" y="42545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39" name="Oval 31"/>
          <p:cNvSpPr>
            <a:spLocks noChangeArrowheads="1"/>
          </p:cNvSpPr>
          <p:nvPr/>
        </p:nvSpPr>
        <p:spPr bwMode="auto">
          <a:xfrm>
            <a:off x="4064000" y="6350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0" name="Oval 32"/>
          <p:cNvSpPr>
            <a:spLocks noChangeArrowheads="1"/>
          </p:cNvSpPr>
          <p:nvPr/>
        </p:nvSpPr>
        <p:spPr bwMode="auto">
          <a:xfrm>
            <a:off x="4064000" y="13081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1" name="Oval 33"/>
          <p:cNvSpPr>
            <a:spLocks noChangeArrowheads="1"/>
          </p:cNvSpPr>
          <p:nvPr/>
        </p:nvSpPr>
        <p:spPr bwMode="auto">
          <a:xfrm>
            <a:off x="4064000" y="19050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2" name="Oval 34"/>
          <p:cNvSpPr>
            <a:spLocks noChangeArrowheads="1"/>
          </p:cNvSpPr>
          <p:nvPr/>
        </p:nvSpPr>
        <p:spPr bwMode="auto">
          <a:xfrm>
            <a:off x="4025900" y="50419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3" name="Oval 35"/>
          <p:cNvSpPr>
            <a:spLocks noChangeArrowheads="1"/>
          </p:cNvSpPr>
          <p:nvPr/>
        </p:nvSpPr>
        <p:spPr bwMode="auto">
          <a:xfrm>
            <a:off x="4025900" y="57150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4" name="Oval 36"/>
          <p:cNvSpPr>
            <a:spLocks noChangeArrowheads="1"/>
          </p:cNvSpPr>
          <p:nvPr/>
        </p:nvSpPr>
        <p:spPr bwMode="auto">
          <a:xfrm>
            <a:off x="4025900" y="6311900"/>
            <a:ext cx="177800" cy="17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94245" name="Text Box 37"/>
          <p:cNvSpPr txBox="1">
            <a:spLocks noChangeArrowheads="1"/>
          </p:cNvSpPr>
          <p:nvPr/>
        </p:nvSpPr>
        <p:spPr bwMode="auto">
          <a:xfrm>
            <a:off x="3286125" y="50165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Arial" charset="0"/>
              </a:rPr>
              <a:t>A</a:t>
            </a:r>
          </a:p>
        </p:txBody>
      </p:sp>
      <p:sp>
        <p:nvSpPr>
          <p:cNvPr id="94246" name="Text Box 38"/>
          <p:cNvSpPr txBox="1">
            <a:spLocks noChangeArrowheads="1"/>
          </p:cNvSpPr>
          <p:nvPr/>
        </p:nvSpPr>
        <p:spPr bwMode="auto">
          <a:xfrm>
            <a:off x="3286125" y="3460750"/>
            <a:ext cx="34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Arial" charset="0"/>
              </a:rPr>
              <a:t>B</a:t>
            </a:r>
          </a:p>
        </p:txBody>
      </p:sp>
      <p:sp>
        <p:nvSpPr>
          <p:cNvPr id="94247" name="Text Box 39"/>
          <p:cNvSpPr txBox="1">
            <a:spLocks noChangeArrowheads="1"/>
          </p:cNvSpPr>
          <p:nvPr/>
        </p:nvSpPr>
        <p:spPr bwMode="auto">
          <a:xfrm>
            <a:off x="3349625" y="5073650"/>
            <a:ext cx="344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Arial" charset="0"/>
              </a:rPr>
              <a:t>C</a:t>
            </a:r>
          </a:p>
        </p:txBody>
      </p:sp>
      <p:sp>
        <p:nvSpPr>
          <p:cNvPr id="59421" name="CuadroTexto 2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1442" name="Picture 3" descr="FoldVein2 lach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9063"/>
            <a:ext cx="5278438" cy="3962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43" name="Picture 4" descr="refraction lisl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3270250"/>
            <a:ext cx="48387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Text Box 2"/>
          <p:cNvSpPr txBox="1">
            <a:spLocks noChangeArrowheads="1"/>
          </p:cNvSpPr>
          <p:nvPr/>
        </p:nvSpPr>
        <p:spPr bwMode="auto">
          <a:xfrm>
            <a:off x="5919788" y="868363"/>
            <a:ext cx="24590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a:solidFill>
                  <a:srgbClr val="FFFF00"/>
                </a:solidFill>
                <a:latin typeface="Chalkboard" charset="0"/>
                <a:cs typeface="Arial" charset="0"/>
              </a:rPr>
              <a:t>RELACI</a:t>
            </a:r>
            <a:r>
              <a:rPr lang="en-US" altLang="ja-JP" sz="2400">
                <a:solidFill>
                  <a:srgbClr val="FFFF00"/>
                </a:solidFill>
                <a:latin typeface="Chalkboard" charset="0"/>
                <a:cs typeface="Arial" charset="0"/>
              </a:rPr>
              <a:t>ÓN ENTRE </a:t>
            </a:r>
            <a:r>
              <a:rPr lang="en-US" sz="2400">
                <a:solidFill>
                  <a:srgbClr val="FFFF00"/>
                </a:solidFill>
                <a:latin typeface="Chalkboard" charset="0"/>
                <a:cs typeface="Arial" charset="0"/>
              </a:rPr>
              <a:t>PLIEGUES Y FOLIACI</a:t>
            </a:r>
            <a:r>
              <a:rPr lang="en-US" altLang="ja-JP" sz="2400">
                <a:solidFill>
                  <a:srgbClr val="FFFF00"/>
                </a:solidFill>
                <a:latin typeface="Chalkboard" charset="0"/>
                <a:cs typeface="Arial" charset="0"/>
              </a:rPr>
              <a:t>Ó</a:t>
            </a:r>
            <a:r>
              <a:rPr lang="en-US" sz="2400">
                <a:solidFill>
                  <a:srgbClr val="FFFF00"/>
                </a:solidFill>
                <a:latin typeface="Chalkboard" charset="0"/>
                <a:cs typeface="Arial" charset="0"/>
              </a:rPr>
              <a:t>N TECT</a:t>
            </a:r>
            <a:r>
              <a:rPr lang="en-US" altLang="ja-JP" sz="2400">
                <a:solidFill>
                  <a:srgbClr val="FFFF00"/>
                </a:solidFill>
                <a:latin typeface="Chalkboard" charset="0"/>
                <a:cs typeface="Arial" charset="0"/>
              </a:rPr>
              <a:t>ONICA</a:t>
            </a:r>
            <a:endParaRPr lang="en-US" sz="2400">
              <a:solidFill>
                <a:srgbClr val="FFFF00"/>
              </a:solidFill>
              <a:latin typeface="Chalkboard" charset="0"/>
              <a:cs typeface="Arial" charset="0"/>
            </a:endParaRPr>
          </a:p>
        </p:txBody>
      </p:sp>
      <p:sp>
        <p:nvSpPr>
          <p:cNvPr id="148485" name="Text Box 5"/>
          <p:cNvSpPr txBox="1">
            <a:spLocks noChangeArrowheads="1"/>
          </p:cNvSpPr>
          <p:nvPr/>
        </p:nvSpPr>
        <p:spPr bwMode="auto">
          <a:xfrm>
            <a:off x="358775" y="4310063"/>
            <a:ext cx="35845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a:solidFill>
                  <a:srgbClr val="FFFF00"/>
                </a:solidFill>
                <a:latin typeface="Chalkboard" charset="0"/>
                <a:cs typeface="Arial" charset="0"/>
              </a:rPr>
              <a:t>¿Cual es el significado mecanico de foliaciones que se desarrollan durante plegamientos</a:t>
            </a:r>
            <a:r>
              <a:rPr lang="en-US" altLang="ja-JP" sz="1600">
                <a:solidFill>
                  <a:srgbClr val="FFFF00"/>
                </a:solidFill>
                <a:latin typeface="Chalkboard" charset="0"/>
                <a:cs typeface="Arial" charset="0"/>
              </a:rPr>
              <a:t>?</a:t>
            </a:r>
          </a:p>
          <a:p>
            <a:pPr algn="ctr">
              <a:defRPr/>
            </a:pPr>
            <a:endParaRPr lang="en-US" altLang="ja-JP" sz="1600">
              <a:solidFill>
                <a:srgbClr val="FFFF00"/>
              </a:solidFill>
              <a:latin typeface="Chalkboard" charset="0"/>
              <a:cs typeface="Arial" charset="0"/>
            </a:endParaRPr>
          </a:p>
          <a:p>
            <a:pPr algn="ctr">
              <a:defRPr/>
            </a:pPr>
            <a:r>
              <a:rPr lang="en-US" altLang="ja-JP" sz="1600">
                <a:solidFill>
                  <a:srgbClr val="FFFF00"/>
                </a:solidFill>
                <a:latin typeface="Chalkboard" charset="0"/>
                <a:cs typeface="Arial" charset="0"/>
              </a:rPr>
              <a:t>¿Cual es su relación con los elipses de deformación (deformación interna) dentro de los pliegues?</a:t>
            </a:r>
          </a:p>
          <a:p>
            <a:pPr algn="ctr">
              <a:defRPr/>
            </a:pPr>
            <a:endParaRPr lang="en-US" altLang="ja-JP" sz="1600">
              <a:solidFill>
                <a:srgbClr val="FFFF00"/>
              </a:solidFill>
              <a:latin typeface="Chalkboard" charset="0"/>
              <a:cs typeface="Arial" charset="0"/>
            </a:endParaRPr>
          </a:p>
          <a:p>
            <a:pPr algn="ctr">
              <a:defRPr/>
            </a:pPr>
            <a:r>
              <a:rPr lang="en-US" altLang="ja-JP" sz="1600">
                <a:solidFill>
                  <a:srgbClr val="FFFF00"/>
                </a:solidFill>
                <a:latin typeface="Chalkboard" charset="0"/>
                <a:cs typeface="Arial" charset="0"/>
              </a:rPr>
              <a:t>¿La foliación representa un plano de aplastamiento, de cizalla, o ambos?</a:t>
            </a:r>
            <a:endParaRPr lang="en-US" sz="1600">
              <a:solidFill>
                <a:srgbClr val="FFFF00"/>
              </a:solidFill>
              <a:latin typeface="Chalkboard" charset="0"/>
              <a:cs typeface="Arial" charset="0"/>
            </a:endParaRPr>
          </a:p>
        </p:txBody>
      </p:sp>
      <p:sp>
        <p:nvSpPr>
          <p:cNvPr id="61446" name="CuadroTexto 5"/>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Mecanismos compar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4363"/>
            <a:ext cx="73914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1092200" y="3230563"/>
            <a:ext cx="207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Arial" charset="0"/>
                <a:cs typeface="Arial" charset="0"/>
              </a:rPr>
              <a:t>buckling seguido por </a:t>
            </a:r>
          </a:p>
          <a:p>
            <a:pPr algn="ctr">
              <a:defRPr/>
            </a:pPr>
            <a:r>
              <a:rPr lang="en-US">
                <a:latin typeface="Arial" charset="0"/>
                <a:cs typeface="Arial" charset="0"/>
              </a:rPr>
              <a:t>cizalla pura homogenea</a:t>
            </a:r>
          </a:p>
          <a:p>
            <a:pPr algn="ctr">
              <a:defRPr/>
            </a:pPr>
            <a:r>
              <a:rPr lang="en-US">
                <a:latin typeface="Arial" charset="0"/>
                <a:cs typeface="Arial" charset="0"/>
              </a:rPr>
              <a:t>(Hudleston, 1973)</a:t>
            </a:r>
          </a:p>
        </p:txBody>
      </p:sp>
      <p:sp>
        <p:nvSpPr>
          <p:cNvPr id="62471" name="Text Box 7"/>
          <p:cNvSpPr txBox="1">
            <a:spLocks noChangeArrowheads="1"/>
          </p:cNvSpPr>
          <p:nvPr/>
        </p:nvSpPr>
        <p:spPr bwMode="auto">
          <a:xfrm>
            <a:off x="3663950" y="3171825"/>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Arial" charset="0"/>
                <a:cs typeface="Arial" charset="0"/>
              </a:rPr>
              <a:t>cizalla simple</a:t>
            </a:r>
          </a:p>
          <a:p>
            <a:pPr algn="ctr">
              <a:defRPr/>
            </a:pPr>
            <a:r>
              <a:rPr lang="en-US">
                <a:latin typeface="Arial" charset="0"/>
                <a:cs typeface="Arial" charset="0"/>
              </a:rPr>
              <a:t> (Ramsay, 1967)</a:t>
            </a:r>
          </a:p>
        </p:txBody>
      </p:sp>
      <p:sp>
        <p:nvSpPr>
          <p:cNvPr id="62472" name="Text Box 8"/>
          <p:cNvSpPr txBox="1">
            <a:spLocks noChangeArrowheads="1"/>
          </p:cNvSpPr>
          <p:nvPr/>
        </p:nvSpPr>
        <p:spPr bwMode="auto">
          <a:xfrm>
            <a:off x="5318125" y="5365750"/>
            <a:ext cx="2674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atin typeface="Arial" charset="0"/>
                <a:cs typeface="Arial" charset="0"/>
              </a:rPr>
              <a:t>cizalla simple conjugada + cizalla pura (Aerden et al. 2010)</a:t>
            </a:r>
          </a:p>
        </p:txBody>
      </p:sp>
      <p:sp>
        <p:nvSpPr>
          <p:cNvPr id="62474" name="AutoShape 10"/>
          <p:cNvSpPr>
            <a:spLocks noChangeArrowheads="1"/>
          </p:cNvSpPr>
          <p:nvPr/>
        </p:nvSpPr>
        <p:spPr bwMode="auto">
          <a:xfrm>
            <a:off x="5995988" y="847725"/>
            <a:ext cx="193675" cy="139700"/>
          </a:xfrm>
          <a:prstGeom prst="rightArrow">
            <a:avLst>
              <a:gd name="adj1" fmla="val 52620"/>
              <a:gd name="adj2" fmla="val 669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62475" name="AutoShape 11"/>
          <p:cNvSpPr>
            <a:spLocks noChangeArrowheads="1"/>
          </p:cNvSpPr>
          <p:nvPr/>
        </p:nvSpPr>
        <p:spPr bwMode="auto">
          <a:xfrm rot="-10800000">
            <a:off x="7704138" y="849313"/>
            <a:ext cx="193675" cy="139700"/>
          </a:xfrm>
          <a:prstGeom prst="rightArrow">
            <a:avLst>
              <a:gd name="adj1" fmla="val 52620"/>
              <a:gd name="adj2" fmla="val 669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62476" name="Text Box 12"/>
          <p:cNvSpPr txBox="1">
            <a:spLocks noChangeArrowheads="1"/>
          </p:cNvSpPr>
          <p:nvPr/>
        </p:nvSpPr>
        <p:spPr bwMode="auto">
          <a:xfrm>
            <a:off x="2668588" y="125413"/>
            <a:ext cx="3714750"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rgbClr val="FF0000"/>
                </a:solidFill>
                <a:cs typeface="Arial" charset="0"/>
              </a:rPr>
              <a:t>Algunos</a:t>
            </a:r>
            <a:r>
              <a:rPr lang="en-US" altLang="ja-JP">
                <a:solidFill>
                  <a:srgbClr val="FF0000"/>
                </a:solidFill>
                <a:cs typeface="Arial" charset="0"/>
              </a:rPr>
              <a:t> modelos teóricos:</a:t>
            </a:r>
            <a:endParaRPr lang="en-US">
              <a:solidFill>
                <a:srgbClr val="FF0000"/>
              </a:solidFill>
              <a:cs typeface="Arial" charset="0"/>
            </a:endParaRPr>
          </a:p>
        </p:txBody>
      </p:sp>
      <p:sp>
        <p:nvSpPr>
          <p:cNvPr id="62477" name="Text Box 13"/>
          <p:cNvSpPr txBox="1">
            <a:spLocks noChangeArrowheads="1"/>
          </p:cNvSpPr>
          <p:nvPr/>
        </p:nvSpPr>
        <p:spPr bwMode="auto">
          <a:xfrm>
            <a:off x="6110288" y="3384550"/>
            <a:ext cx="1800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Arial" charset="0"/>
                <a:cs typeface="Arial" charset="0"/>
              </a:rPr>
              <a:t>cizalla simple + pura</a:t>
            </a:r>
          </a:p>
          <a:p>
            <a:pPr algn="ctr">
              <a:defRPr/>
            </a:pPr>
            <a:r>
              <a:rPr lang="en-US">
                <a:latin typeface="Arial" charset="0"/>
                <a:cs typeface="Arial" charset="0"/>
              </a:rPr>
              <a:t>(Bell, 1985)</a:t>
            </a:r>
          </a:p>
        </p:txBody>
      </p:sp>
      <p:sp>
        <p:nvSpPr>
          <p:cNvPr id="63497" name="CuadroTexto 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BuckledColumn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206375"/>
            <a:ext cx="2671763"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descr="Passive Folding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775" y="1530350"/>
            <a:ext cx="746125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steel bending zass"/>
          <p:cNvPicPr>
            <a:picLocks noChangeAspect="1" noChangeArrowheads="1"/>
          </p:cNvPicPr>
          <p:nvPr/>
        </p:nvPicPr>
        <p:blipFill>
          <a:blip r:embed="rId5">
            <a:clrChange>
              <a:clrFrom>
                <a:srgbClr val="FFD99B"/>
              </a:clrFrom>
              <a:clrTo>
                <a:srgbClr val="FFD99B">
                  <a:alpha val="0"/>
                </a:srgbClr>
              </a:clrTo>
            </a:clrChange>
            <a:extLst>
              <a:ext uri="{28A0092B-C50C-407E-A947-70E740481C1C}">
                <a14:useLocalDpi xmlns:a14="http://schemas.microsoft.com/office/drawing/2010/main" val="0"/>
              </a:ext>
            </a:extLst>
          </a:blip>
          <a:srcRect/>
          <a:stretch>
            <a:fillRect/>
          </a:stretch>
        </p:blipFill>
        <p:spPr bwMode="auto">
          <a:xfrm>
            <a:off x="-871538" y="0"/>
            <a:ext cx="4184651"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Line 4"/>
          <p:cNvSpPr>
            <a:spLocks noChangeShapeType="1"/>
          </p:cNvSpPr>
          <p:nvPr/>
        </p:nvSpPr>
        <p:spPr bwMode="auto">
          <a:xfrm flipH="1">
            <a:off x="3268663" y="2776538"/>
            <a:ext cx="1303337" cy="96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86021" name="Line 5"/>
          <p:cNvSpPr>
            <a:spLocks noChangeShapeType="1"/>
          </p:cNvSpPr>
          <p:nvPr/>
        </p:nvSpPr>
        <p:spPr bwMode="auto">
          <a:xfrm>
            <a:off x="4573588" y="2776538"/>
            <a:ext cx="1117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86023" name="Text Box 7"/>
          <p:cNvSpPr txBox="1">
            <a:spLocks noChangeArrowheads="1"/>
          </p:cNvSpPr>
          <p:nvPr/>
        </p:nvSpPr>
        <p:spPr bwMode="auto">
          <a:xfrm>
            <a:off x="585788" y="6127750"/>
            <a:ext cx="3217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a:cs typeface="Arial" charset="0"/>
              </a:rPr>
              <a:t>BENDING</a:t>
            </a:r>
          </a:p>
          <a:p>
            <a:pPr>
              <a:defRPr/>
            </a:pPr>
            <a:r>
              <a:rPr lang="en-US" i="1">
                <a:cs typeface="Arial" charset="0"/>
              </a:rPr>
              <a:t>producido por un "par" de f</a:t>
            </a:r>
            <a:r>
              <a:rPr lang="en-US" altLang="ja-JP" i="1">
                <a:cs typeface="Arial" charset="0"/>
              </a:rPr>
              <a:t>uerzas</a:t>
            </a:r>
            <a:endParaRPr lang="en-US" i="1">
              <a:cs typeface="Arial" charset="0"/>
            </a:endParaRPr>
          </a:p>
        </p:txBody>
      </p:sp>
      <p:sp>
        <p:nvSpPr>
          <p:cNvPr id="86025" name="Text Box 9"/>
          <p:cNvSpPr txBox="1">
            <a:spLocks noChangeArrowheads="1"/>
          </p:cNvSpPr>
          <p:nvPr/>
        </p:nvSpPr>
        <p:spPr bwMode="auto">
          <a:xfrm>
            <a:off x="2379663" y="141288"/>
            <a:ext cx="39227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i="1">
                <a:solidFill>
                  <a:srgbClr val="FF0000"/>
                </a:solidFill>
                <a:cs typeface="Arial" charset="0"/>
              </a:rPr>
              <a:t>PLEGAMIENTO ACTIVO:</a:t>
            </a:r>
          </a:p>
          <a:p>
            <a:pPr algn="just">
              <a:defRPr/>
            </a:pPr>
            <a:r>
              <a:rPr lang="en-US" i="1">
                <a:solidFill>
                  <a:srgbClr val="FF0000"/>
                </a:solidFill>
                <a:cs typeface="Arial" charset="0"/>
              </a:rPr>
              <a:t>Las capas son mecanicamente activas. Su forma y reolog</a:t>
            </a:r>
            <a:r>
              <a:rPr lang="en-US" altLang="ja-JP" i="1">
                <a:solidFill>
                  <a:srgbClr val="FF0000"/>
                </a:solidFill>
                <a:cs typeface="Arial" charset="0"/>
              </a:rPr>
              <a:t>ía </a:t>
            </a:r>
            <a:r>
              <a:rPr lang="en-US" i="1">
                <a:solidFill>
                  <a:srgbClr val="FF0000"/>
                </a:solidFill>
                <a:cs typeface="Arial" charset="0"/>
              </a:rPr>
              <a:t>determinan el tipo de piegue</a:t>
            </a:r>
          </a:p>
        </p:txBody>
      </p:sp>
      <p:sp>
        <p:nvSpPr>
          <p:cNvPr id="86026" name="Text Box 10"/>
          <p:cNvSpPr txBox="1">
            <a:spLocks noChangeArrowheads="1"/>
          </p:cNvSpPr>
          <p:nvPr/>
        </p:nvSpPr>
        <p:spPr bwMode="auto">
          <a:xfrm>
            <a:off x="4852988" y="5702300"/>
            <a:ext cx="3036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a:cs typeface="Arial" charset="0"/>
              </a:rPr>
              <a:t>BUCKLING</a:t>
            </a:r>
          </a:p>
          <a:p>
            <a:pPr>
              <a:defRPr/>
            </a:pPr>
            <a:r>
              <a:rPr lang="en-US" i="1">
                <a:cs typeface="Arial" charset="0"/>
              </a:rPr>
              <a:t>compresi</a:t>
            </a:r>
            <a:r>
              <a:rPr lang="en-US" altLang="ja-JP" i="1">
                <a:cs typeface="Arial" charset="0"/>
              </a:rPr>
              <a:t>ón paralela a las capas</a:t>
            </a:r>
            <a:endParaRPr lang="en-US" i="1">
              <a:cs typeface="Arial" charset="0"/>
            </a:endParaRPr>
          </a:p>
        </p:txBody>
      </p:sp>
      <p:sp>
        <p:nvSpPr>
          <p:cNvPr id="19465" name="CuadroTexto 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681288" y="2620963"/>
            <a:ext cx="381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solidFill>
                  <a:srgbClr val="FFFF00"/>
                </a:solidFill>
                <a:latin typeface="Chalkboard" charset="0"/>
                <a:cs typeface="Arial" charset="0"/>
              </a:rPr>
              <a:t>EJEMPLOS DE "BENDING"</a:t>
            </a:r>
          </a:p>
        </p:txBody>
      </p:sp>
      <p:sp>
        <p:nvSpPr>
          <p:cNvPr id="21507" name="CuadroTexto 2"/>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9" descr="Moment 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144463"/>
            <a:ext cx="19907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p:cNvSpPr txBox="1">
            <a:spLocks noChangeArrowheads="1"/>
          </p:cNvSpPr>
          <p:nvPr/>
        </p:nvSpPr>
        <p:spPr bwMode="auto">
          <a:xfrm>
            <a:off x="685800" y="387350"/>
            <a:ext cx="52355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"BENDING" asociado a fallas</a:t>
            </a:r>
          </a:p>
          <a:p>
            <a:pPr>
              <a:defRPr/>
            </a:pPr>
            <a:r>
              <a:rPr lang="en-US">
                <a:cs typeface="Arial" charset="0"/>
              </a:rPr>
              <a:t>Las capas son sometidas a un "momento de fuerzas" (M) o "par de fuerzas"</a:t>
            </a:r>
          </a:p>
        </p:txBody>
      </p:sp>
      <p:sp>
        <p:nvSpPr>
          <p:cNvPr id="110614" name="Oval 22"/>
          <p:cNvSpPr>
            <a:spLocks noChangeArrowheads="1"/>
          </p:cNvSpPr>
          <p:nvPr/>
        </p:nvSpPr>
        <p:spPr bwMode="auto">
          <a:xfrm>
            <a:off x="7680325" y="933450"/>
            <a:ext cx="82550" cy="825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Arial" charset="0"/>
            </a:endParaRPr>
          </a:p>
        </p:txBody>
      </p:sp>
      <p:pic>
        <p:nvPicPr>
          <p:cNvPr id="23556" name="Picture 6" descr="Fault related folds"/>
          <p:cNvPicPr>
            <a:picLocks noChangeAspect="1" noChangeArrowheads="1"/>
          </p:cNvPicPr>
          <p:nvPr/>
        </p:nvPicPr>
        <p:blipFill>
          <a:blip r:embed="rId4">
            <a:extLst>
              <a:ext uri="{28A0092B-C50C-407E-A947-70E740481C1C}">
                <a14:useLocalDpi xmlns:a14="http://schemas.microsoft.com/office/drawing/2010/main" val="0"/>
              </a:ext>
            </a:extLst>
          </a:blip>
          <a:srcRect b="50870"/>
          <a:stretch>
            <a:fillRect/>
          </a:stretch>
        </p:blipFill>
        <p:spPr bwMode="auto">
          <a:xfrm>
            <a:off x="784225" y="2222500"/>
            <a:ext cx="83597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4" name="AutoShape 12"/>
          <p:cNvSpPr>
            <a:spLocks noChangeArrowheads="1"/>
          </p:cNvSpPr>
          <p:nvPr/>
        </p:nvSpPr>
        <p:spPr bwMode="auto">
          <a:xfrm rot="-1878843">
            <a:off x="2601913" y="2890838"/>
            <a:ext cx="136525" cy="466725"/>
          </a:xfrm>
          <a:prstGeom prst="upArrow">
            <a:avLst>
              <a:gd name="adj1" fmla="val 20000"/>
              <a:gd name="adj2" fmla="val 19229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06" name="AutoShape 14"/>
          <p:cNvSpPr>
            <a:spLocks noChangeArrowheads="1"/>
          </p:cNvSpPr>
          <p:nvPr/>
        </p:nvSpPr>
        <p:spPr bwMode="auto">
          <a:xfrm rot="-17305287">
            <a:off x="7272338" y="2570163"/>
            <a:ext cx="136525" cy="466725"/>
          </a:xfrm>
          <a:prstGeom prst="upArrow">
            <a:avLst>
              <a:gd name="adj1" fmla="val 20000"/>
              <a:gd name="adj2" fmla="val 19229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10" name="AutoShape 18"/>
          <p:cNvSpPr>
            <a:spLocks noChangeArrowheads="1"/>
          </p:cNvSpPr>
          <p:nvPr/>
        </p:nvSpPr>
        <p:spPr bwMode="auto">
          <a:xfrm rot="-6598187">
            <a:off x="6765925" y="3028950"/>
            <a:ext cx="136525" cy="466725"/>
          </a:xfrm>
          <a:prstGeom prst="upArrow">
            <a:avLst>
              <a:gd name="adj1" fmla="val 20000"/>
              <a:gd name="adj2" fmla="val 192297"/>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17" name="Line 25"/>
          <p:cNvSpPr>
            <a:spLocks noChangeShapeType="1"/>
          </p:cNvSpPr>
          <p:nvPr/>
        </p:nvSpPr>
        <p:spPr bwMode="auto">
          <a:xfrm flipV="1">
            <a:off x="2446338" y="3328988"/>
            <a:ext cx="350837" cy="215900"/>
          </a:xfrm>
          <a:prstGeom prst="line">
            <a:avLst/>
          </a:prstGeom>
          <a:noFill/>
          <a:ln w="19050">
            <a:solidFill>
              <a:srgbClr val="08FA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03" name="Oval 11"/>
          <p:cNvSpPr>
            <a:spLocks noChangeArrowheads="1"/>
          </p:cNvSpPr>
          <p:nvPr/>
        </p:nvSpPr>
        <p:spPr bwMode="auto">
          <a:xfrm>
            <a:off x="2376488" y="3495675"/>
            <a:ext cx="95250" cy="936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Arial" charset="0"/>
            </a:endParaRPr>
          </a:p>
        </p:txBody>
      </p:sp>
      <p:sp>
        <p:nvSpPr>
          <p:cNvPr id="110618" name="Line 26"/>
          <p:cNvSpPr>
            <a:spLocks noChangeShapeType="1"/>
          </p:cNvSpPr>
          <p:nvPr/>
        </p:nvSpPr>
        <p:spPr bwMode="auto">
          <a:xfrm flipV="1">
            <a:off x="7065963" y="2909888"/>
            <a:ext cx="57150" cy="263525"/>
          </a:xfrm>
          <a:prstGeom prst="line">
            <a:avLst/>
          </a:prstGeom>
          <a:noFill/>
          <a:ln w="19050">
            <a:solidFill>
              <a:srgbClr val="08FA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12" name="Oval 20"/>
          <p:cNvSpPr>
            <a:spLocks noChangeArrowheads="1"/>
          </p:cNvSpPr>
          <p:nvPr/>
        </p:nvSpPr>
        <p:spPr bwMode="auto">
          <a:xfrm>
            <a:off x="7069138" y="2981325"/>
            <a:ext cx="95250" cy="952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Arial" charset="0"/>
            </a:endParaRPr>
          </a:p>
        </p:txBody>
      </p:sp>
      <p:grpSp>
        <p:nvGrpSpPr>
          <p:cNvPr id="23564" name="Group 29"/>
          <p:cNvGrpSpPr>
            <a:grpSpLocks/>
          </p:cNvGrpSpPr>
          <p:nvPr/>
        </p:nvGrpSpPr>
        <p:grpSpPr bwMode="auto">
          <a:xfrm>
            <a:off x="3529013" y="4691063"/>
            <a:ext cx="2481262" cy="1816100"/>
            <a:chOff x="4041" y="2827"/>
            <a:chExt cx="1350" cy="988"/>
          </a:xfrm>
        </p:grpSpPr>
        <p:pic>
          <p:nvPicPr>
            <p:cNvPr id="23566" name="Picture 7" descr="Drape f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 y="2867"/>
              <a:ext cx="1350"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7" name="AutoShape 15"/>
            <p:cNvSpPr>
              <a:spLocks noChangeArrowheads="1"/>
            </p:cNvSpPr>
            <p:nvPr/>
          </p:nvSpPr>
          <p:spPr bwMode="auto">
            <a:xfrm rot="10800000">
              <a:off x="4175" y="3243"/>
              <a:ext cx="75" cy="256"/>
            </a:xfrm>
            <a:prstGeom prst="upArrow">
              <a:avLst>
                <a:gd name="adj1" fmla="val 20000"/>
                <a:gd name="adj2" fmla="val 192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08" name="AutoShape 16"/>
            <p:cNvSpPr>
              <a:spLocks noChangeArrowheads="1"/>
            </p:cNvSpPr>
            <p:nvPr/>
          </p:nvSpPr>
          <p:spPr bwMode="auto">
            <a:xfrm>
              <a:off x="4745" y="2827"/>
              <a:ext cx="75" cy="256"/>
            </a:xfrm>
            <a:prstGeom prst="upArrow">
              <a:avLst>
                <a:gd name="adj1" fmla="val 20000"/>
                <a:gd name="adj2" fmla="val 192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19" name="Line 27"/>
            <p:cNvSpPr>
              <a:spLocks noChangeShapeType="1"/>
            </p:cNvSpPr>
            <p:nvPr/>
          </p:nvSpPr>
          <p:spPr bwMode="auto">
            <a:xfrm flipV="1">
              <a:off x="4223" y="3099"/>
              <a:ext cx="544" cy="160"/>
            </a:xfrm>
            <a:prstGeom prst="line">
              <a:avLst/>
            </a:prstGeom>
            <a:noFill/>
            <a:ln w="19050">
              <a:solidFill>
                <a:srgbClr val="08FA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0615" name="Oval 23"/>
            <p:cNvSpPr>
              <a:spLocks noChangeArrowheads="1"/>
            </p:cNvSpPr>
            <p:nvPr/>
          </p:nvSpPr>
          <p:spPr bwMode="auto">
            <a:xfrm>
              <a:off x="4454" y="3148"/>
              <a:ext cx="52" cy="5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Arial" charset="0"/>
              </a:endParaRPr>
            </a:p>
          </p:txBody>
        </p:sp>
      </p:grpSp>
      <p:sp>
        <p:nvSpPr>
          <p:cNvPr id="23565" name="CuadroTexto 18"/>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5602" name="Picture 2" descr="Boudinage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7785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Boudinage info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5665788"/>
            <a:ext cx="15843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AutoShape 4"/>
          <p:cNvSpPr>
            <a:spLocks noChangeArrowheads="1"/>
          </p:cNvSpPr>
          <p:nvPr/>
        </p:nvSpPr>
        <p:spPr bwMode="auto">
          <a:xfrm rot="10800000">
            <a:off x="4252913" y="3929063"/>
            <a:ext cx="300037" cy="385762"/>
          </a:xfrm>
          <a:prstGeom prst="downArrow">
            <a:avLst>
              <a:gd name="adj1" fmla="val 41028"/>
              <a:gd name="adj2" fmla="val 7875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3125" name="AutoShape 5"/>
          <p:cNvSpPr>
            <a:spLocks noChangeArrowheads="1"/>
          </p:cNvSpPr>
          <p:nvPr/>
        </p:nvSpPr>
        <p:spPr bwMode="auto">
          <a:xfrm>
            <a:off x="2232025" y="3825875"/>
            <a:ext cx="301625" cy="385763"/>
          </a:xfrm>
          <a:prstGeom prst="downArrow">
            <a:avLst>
              <a:gd name="adj1" fmla="val 41028"/>
              <a:gd name="adj2" fmla="val 78336"/>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3126" name="AutoShape 6"/>
          <p:cNvSpPr>
            <a:spLocks noChangeArrowheads="1"/>
          </p:cNvSpPr>
          <p:nvPr/>
        </p:nvSpPr>
        <p:spPr bwMode="auto">
          <a:xfrm>
            <a:off x="6049963" y="4303713"/>
            <a:ext cx="301625" cy="385762"/>
          </a:xfrm>
          <a:prstGeom prst="downArrow">
            <a:avLst>
              <a:gd name="adj1" fmla="val 41028"/>
              <a:gd name="adj2" fmla="val 7833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3127" name="Freeform 7"/>
          <p:cNvSpPr>
            <a:spLocks/>
          </p:cNvSpPr>
          <p:nvPr/>
        </p:nvSpPr>
        <p:spPr bwMode="auto">
          <a:xfrm>
            <a:off x="1524000" y="3671888"/>
            <a:ext cx="5626100" cy="1257300"/>
          </a:xfrm>
          <a:custGeom>
            <a:avLst/>
            <a:gdLst>
              <a:gd name="T0" fmla="*/ 0 w 3544"/>
              <a:gd name="T1" fmla="*/ 231 h 792"/>
              <a:gd name="T2" fmla="*/ 752 w 3544"/>
              <a:gd name="T3" fmla="*/ 455 h 792"/>
              <a:gd name="T4" fmla="*/ 1304 w 3544"/>
              <a:gd name="T5" fmla="*/ 295 h 792"/>
              <a:gd name="T6" fmla="*/ 1856 w 3544"/>
              <a:gd name="T7" fmla="*/ 7 h 792"/>
              <a:gd name="T8" fmla="*/ 2128 w 3544"/>
              <a:gd name="T9" fmla="*/ 255 h 792"/>
              <a:gd name="T10" fmla="*/ 2568 w 3544"/>
              <a:gd name="T11" fmla="*/ 607 h 792"/>
              <a:gd name="T12" fmla="*/ 3208 w 3544"/>
              <a:gd name="T13" fmla="*/ 767 h 792"/>
              <a:gd name="T14" fmla="*/ 3544 w 3544"/>
              <a:gd name="T15" fmla="*/ 759 h 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4" h="792">
                <a:moveTo>
                  <a:pt x="0" y="231"/>
                </a:moveTo>
                <a:cubicBezTo>
                  <a:pt x="267" y="337"/>
                  <a:pt x="535" y="444"/>
                  <a:pt x="752" y="455"/>
                </a:cubicBezTo>
                <a:cubicBezTo>
                  <a:pt x="969" y="466"/>
                  <a:pt x="1120" y="370"/>
                  <a:pt x="1304" y="295"/>
                </a:cubicBezTo>
                <a:cubicBezTo>
                  <a:pt x="1488" y="220"/>
                  <a:pt x="1719" y="14"/>
                  <a:pt x="1856" y="7"/>
                </a:cubicBezTo>
                <a:cubicBezTo>
                  <a:pt x="1993" y="0"/>
                  <a:pt x="2009" y="155"/>
                  <a:pt x="2128" y="255"/>
                </a:cubicBezTo>
                <a:cubicBezTo>
                  <a:pt x="2247" y="355"/>
                  <a:pt x="2388" y="522"/>
                  <a:pt x="2568" y="607"/>
                </a:cubicBezTo>
                <a:cubicBezTo>
                  <a:pt x="2748" y="692"/>
                  <a:pt x="3045" y="742"/>
                  <a:pt x="3208" y="767"/>
                </a:cubicBezTo>
                <a:cubicBezTo>
                  <a:pt x="3371" y="792"/>
                  <a:pt x="3457" y="775"/>
                  <a:pt x="3544" y="759"/>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3129" name="Text Box 9"/>
          <p:cNvSpPr txBox="1">
            <a:spLocks noChangeArrowheads="1"/>
          </p:cNvSpPr>
          <p:nvPr/>
        </p:nvSpPr>
        <p:spPr bwMode="auto">
          <a:xfrm>
            <a:off x="1622425" y="527050"/>
            <a:ext cx="3498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Arial" charset="0"/>
              </a:rPr>
              <a:t>"BENDING" causado por "boudinage"</a:t>
            </a:r>
          </a:p>
        </p:txBody>
      </p:sp>
      <p:sp>
        <p:nvSpPr>
          <p:cNvPr id="133131" name="Text Box 11"/>
          <p:cNvSpPr txBox="1">
            <a:spLocks noChangeArrowheads="1"/>
          </p:cNvSpPr>
          <p:nvPr/>
        </p:nvSpPr>
        <p:spPr bwMode="auto">
          <a:xfrm>
            <a:off x="2074863" y="2487613"/>
            <a:ext cx="167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Arial" charset="0"/>
              </a:rPr>
              <a:t>m</a:t>
            </a:r>
            <a:r>
              <a:rPr lang="en-US" altLang="ja-JP">
                <a:solidFill>
                  <a:schemeClr val="bg1"/>
                </a:solidFill>
                <a:cs typeface="Arial" charset="0"/>
              </a:rPr>
              <a:t>ás </a:t>
            </a:r>
            <a:r>
              <a:rPr lang="en-US">
                <a:solidFill>
                  <a:schemeClr val="bg1"/>
                </a:solidFill>
                <a:cs typeface="Arial" charset="0"/>
              </a:rPr>
              <a:t>competente</a:t>
            </a:r>
          </a:p>
        </p:txBody>
      </p:sp>
      <p:sp>
        <p:nvSpPr>
          <p:cNvPr id="133132" name="Text Box 12"/>
          <p:cNvSpPr txBox="1">
            <a:spLocks noChangeArrowheads="1"/>
          </p:cNvSpPr>
          <p:nvPr/>
        </p:nvSpPr>
        <p:spPr bwMode="auto">
          <a:xfrm>
            <a:off x="3489325" y="4579938"/>
            <a:ext cx="189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Arial" charset="0"/>
              </a:rPr>
              <a:t>menos competente</a:t>
            </a:r>
          </a:p>
        </p:txBody>
      </p:sp>
      <p:sp>
        <p:nvSpPr>
          <p:cNvPr id="25611" name="CuadroTexto 10"/>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7650" name="Picture 13" descr="Buckle fold"/>
          <p:cNvPicPr>
            <a:picLocks noChangeAspect="1" noChangeArrowheads="1"/>
          </p:cNvPicPr>
          <p:nvPr/>
        </p:nvPicPr>
        <p:blipFill>
          <a:blip r:embed="rId3">
            <a:extLst>
              <a:ext uri="{28A0092B-C50C-407E-A947-70E740481C1C}">
                <a14:useLocalDpi xmlns:a14="http://schemas.microsoft.com/office/drawing/2010/main" val="0"/>
              </a:ext>
            </a:extLst>
          </a:blip>
          <a:srcRect l="4713" t="6099" r="4713" b="6752"/>
          <a:stretch>
            <a:fillRect/>
          </a:stretch>
        </p:blipFill>
        <p:spPr bwMode="auto">
          <a:xfrm>
            <a:off x="1243013" y="1293813"/>
            <a:ext cx="6834187" cy="50815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80" name="Text Box 12"/>
          <p:cNvSpPr txBox="1">
            <a:spLocks noChangeArrowheads="1"/>
          </p:cNvSpPr>
          <p:nvPr/>
        </p:nvSpPr>
        <p:spPr bwMode="auto">
          <a:xfrm>
            <a:off x="2127250" y="360363"/>
            <a:ext cx="4970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solidFill>
                  <a:schemeClr val="bg1"/>
                </a:solidFill>
                <a:latin typeface="Chalkboard" charset="0"/>
                <a:cs typeface="Arial" charset="0"/>
              </a:rPr>
              <a:t>"BUCKLING" DE UNA </a:t>
            </a:r>
            <a:r>
              <a:rPr lang="en-US" altLang="ja-JP" sz="2400">
                <a:solidFill>
                  <a:schemeClr val="bg1"/>
                </a:solidFill>
                <a:latin typeface="Chalkboard" charset="0"/>
                <a:cs typeface="Arial" charset="0"/>
              </a:rPr>
              <a:t>UNICA </a:t>
            </a:r>
            <a:r>
              <a:rPr lang="en-US" sz="2400">
                <a:solidFill>
                  <a:schemeClr val="bg1"/>
                </a:solidFill>
                <a:latin typeface="Chalkboard" charset="0"/>
                <a:cs typeface="Arial" charset="0"/>
              </a:rPr>
              <a:t>CAPA</a:t>
            </a:r>
          </a:p>
          <a:p>
            <a:pPr algn="ctr">
              <a:defRPr/>
            </a:pPr>
            <a:r>
              <a:rPr lang="en-US" sz="2400">
                <a:solidFill>
                  <a:schemeClr val="bg1"/>
                </a:solidFill>
                <a:latin typeface="Chalkboard" charset="0"/>
                <a:cs typeface="Arial" charset="0"/>
              </a:rPr>
              <a:t>(SINGLE-LAYER BUCKLING)</a:t>
            </a:r>
          </a:p>
        </p:txBody>
      </p:sp>
      <p:sp>
        <p:nvSpPr>
          <p:cNvPr id="109582" name="AutoShape 14"/>
          <p:cNvSpPr>
            <a:spLocks noChangeArrowheads="1"/>
          </p:cNvSpPr>
          <p:nvPr/>
        </p:nvSpPr>
        <p:spPr bwMode="auto">
          <a:xfrm>
            <a:off x="8077200" y="3302000"/>
            <a:ext cx="812800" cy="660400"/>
          </a:xfrm>
          <a:prstGeom prst="leftArrow">
            <a:avLst>
              <a:gd name="adj1" fmla="val 42306"/>
              <a:gd name="adj2" fmla="val 4615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09584" name="AutoShape 16"/>
          <p:cNvSpPr>
            <a:spLocks noChangeArrowheads="1"/>
          </p:cNvSpPr>
          <p:nvPr/>
        </p:nvSpPr>
        <p:spPr bwMode="auto">
          <a:xfrm rot="10800000">
            <a:off x="406400" y="3302000"/>
            <a:ext cx="812800" cy="660400"/>
          </a:xfrm>
          <a:prstGeom prst="leftArrow">
            <a:avLst>
              <a:gd name="adj1" fmla="val 42306"/>
              <a:gd name="adj2" fmla="val 4615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27654" name="CuadroTexto 5"/>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Buckle fold styles"/>
          <p:cNvPicPr>
            <a:picLocks noChangeAspect="1" noChangeArrowheads="1"/>
          </p:cNvPicPr>
          <p:nvPr/>
        </p:nvPicPr>
        <p:blipFill>
          <a:blip r:embed="rId3">
            <a:extLst>
              <a:ext uri="{28A0092B-C50C-407E-A947-70E740481C1C}">
                <a14:useLocalDpi xmlns:a14="http://schemas.microsoft.com/office/drawing/2010/main" val="0"/>
              </a:ext>
            </a:extLst>
          </a:blip>
          <a:srcRect b="10625"/>
          <a:stretch>
            <a:fillRect/>
          </a:stretch>
        </p:blipFill>
        <p:spPr bwMode="auto">
          <a:xfrm>
            <a:off x="1511300" y="1333500"/>
            <a:ext cx="57689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0" descr="Biot form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4776788"/>
            <a:ext cx="290195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5" name="Text Box 21"/>
          <p:cNvSpPr txBox="1">
            <a:spLocks noChangeArrowheads="1"/>
          </p:cNvSpPr>
          <p:nvPr/>
        </p:nvSpPr>
        <p:spPr bwMode="auto">
          <a:xfrm>
            <a:off x="4870450" y="1804988"/>
            <a:ext cx="32289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Wavelength (W</a:t>
            </a:r>
            <a:r>
              <a:rPr lang="en-US" sz="1200">
                <a:cs typeface="Arial" charset="0"/>
              </a:rPr>
              <a:t>d</a:t>
            </a:r>
            <a:r>
              <a:rPr lang="en-US">
                <a:cs typeface="Arial" charset="0"/>
              </a:rPr>
              <a:t>) / Thickness (h):</a:t>
            </a:r>
          </a:p>
        </p:txBody>
      </p:sp>
      <p:sp>
        <p:nvSpPr>
          <p:cNvPr id="113686" name="Text Box 22"/>
          <p:cNvSpPr txBox="1">
            <a:spLocks noChangeArrowheads="1"/>
          </p:cNvSpPr>
          <p:nvPr/>
        </p:nvSpPr>
        <p:spPr bwMode="auto">
          <a:xfrm>
            <a:off x="6370638" y="3346450"/>
            <a:ext cx="12827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latin typeface="Symbol" charset="0"/>
                <a:cs typeface="Arial" charset="0"/>
                <a:sym typeface="Symbol" charset="0"/>
              </a:rPr>
              <a:t></a:t>
            </a:r>
            <a:r>
              <a:rPr lang="en-US" sz="2000" baseline="-25000">
                <a:latin typeface="Symbol" charset="0"/>
                <a:cs typeface="Arial" charset="0"/>
                <a:sym typeface="Symbol" charset="0"/>
              </a:rPr>
              <a:t></a:t>
            </a:r>
            <a:r>
              <a:rPr lang="en-US" sz="2000">
                <a:latin typeface="Symbol" charset="0"/>
                <a:cs typeface="Arial" charset="0"/>
                <a:sym typeface="Symbol" charset="0"/>
              </a:rPr>
              <a:t></a:t>
            </a:r>
            <a:endParaRPr lang="en-US">
              <a:latin typeface="Symbol" charset="0"/>
              <a:cs typeface="Arial" charset="0"/>
              <a:sym typeface="Symbol" charset="0"/>
            </a:endParaRPr>
          </a:p>
        </p:txBody>
      </p:sp>
      <p:sp>
        <p:nvSpPr>
          <p:cNvPr id="113687" name="Text Box 23"/>
          <p:cNvSpPr txBox="1">
            <a:spLocks noChangeArrowheads="1"/>
          </p:cNvSpPr>
          <p:nvPr/>
        </p:nvSpPr>
        <p:spPr bwMode="auto">
          <a:xfrm>
            <a:off x="1400175" y="220663"/>
            <a:ext cx="6535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latin typeface="Chalkboard" charset="0"/>
                <a:cs typeface="Arial" charset="0"/>
              </a:rPr>
              <a:t>Concepto de longitud de onda dominante "W</a:t>
            </a:r>
            <a:r>
              <a:rPr lang="en-US" sz="2400" baseline="-25000">
                <a:latin typeface="Chalkboard" charset="0"/>
                <a:cs typeface="Arial" charset="0"/>
              </a:rPr>
              <a:t>d</a:t>
            </a:r>
            <a:r>
              <a:rPr lang="en-US" sz="2400">
                <a:latin typeface="Chalkboard" charset="0"/>
                <a:cs typeface="Arial" charset="0"/>
              </a:rPr>
              <a:t>"</a:t>
            </a:r>
          </a:p>
          <a:p>
            <a:pPr algn="ctr">
              <a:defRPr/>
            </a:pPr>
            <a:r>
              <a:rPr lang="en-US" sz="2400">
                <a:latin typeface="Chalkboard" charset="0"/>
                <a:cs typeface="Arial" charset="0"/>
              </a:rPr>
              <a:t> </a:t>
            </a:r>
            <a:r>
              <a:rPr lang="en-US">
                <a:latin typeface="Chalkboard" charset="0"/>
                <a:cs typeface="Arial" charset="0"/>
              </a:rPr>
              <a:t>(</a:t>
            </a:r>
            <a:r>
              <a:rPr lang="en-US" altLang="ja-JP">
                <a:latin typeface="Chalkboard" charset="0"/>
                <a:cs typeface="Arial" charset="0"/>
              </a:rPr>
              <a:t>Biott, 1957; Ramberg, 1959)</a:t>
            </a:r>
            <a:endParaRPr lang="en-US">
              <a:latin typeface="Chalkboard" charset="0"/>
              <a:cs typeface="Arial" charset="0"/>
            </a:endParaRPr>
          </a:p>
        </p:txBody>
      </p:sp>
      <p:sp>
        <p:nvSpPr>
          <p:cNvPr id="113689" name="Rectangle 25"/>
          <p:cNvSpPr>
            <a:spLocks noChangeArrowheads="1"/>
          </p:cNvSpPr>
          <p:nvPr/>
        </p:nvSpPr>
        <p:spPr bwMode="auto">
          <a:xfrm>
            <a:off x="495300" y="4629150"/>
            <a:ext cx="5319713"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a:latin typeface="Chalkboard" charset="0"/>
                <a:cs typeface="Arial" charset="0"/>
              </a:rPr>
              <a:t>La teor</a:t>
            </a:r>
            <a:r>
              <a:rPr lang="en-US" altLang="ja-JP">
                <a:latin typeface="Chalkboard" charset="0"/>
                <a:cs typeface="Arial" charset="0"/>
              </a:rPr>
              <a:t>ía básica para el proceso de buckling supone que la d</a:t>
            </a:r>
            <a:r>
              <a:rPr lang="en-US">
                <a:latin typeface="Chalkboard" charset="0"/>
                <a:cs typeface="Arial" charset="0"/>
              </a:rPr>
              <a:t>eformaci</a:t>
            </a:r>
            <a:r>
              <a:rPr lang="en-US" altLang="ja-JP">
                <a:latin typeface="Chalkboard" charset="0"/>
                <a:cs typeface="Arial" charset="0"/>
              </a:rPr>
              <a:t>ón provoca una serie de </a:t>
            </a:r>
            <a:r>
              <a:rPr lang="en-US">
                <a:latin typeface="Chalkboard" charset="0"/>
                <a:cs typeface="Arial" charset="0"/>
              </a:rPr>
              <a:t>inestabillidades mec</a:t>
            </a:r>
            <a:r>
              <a:rPr lang="en-US" altLang="ja-JP">
                <a:latin typeface="Chalkboard" charset="0"/>
                <a:cs typeface="Arial" charset="0"/>
              </a:rPr>
              <a:t>ánicas  </a:t>
            </a:r>
            <a:r>
              <a:rPr lang="en-US">
                <a:latin typeface="Chalkboard" charset="0"/>
                <a:cs typeface="Arial" charset="0"/>
              </a:rPr>
              <a:t>en la capa con distintas longitudes de onda. Conforme </a:t>
            </a:r>
            <a:r>
              <a:rPr lang="en-US" altLang="ja-JP">
                <a:latin typeface="Chalkboard" charset="0"/>
                <a:cs typeface="Arial" charset="0"/>
              </a:rPr>
              <a:t>la deformación progresa, u</a:t>
            </a:r>
            <a:r>
              <a:rPr lang="en-US">
                <a:latin typeface="Chalkboard" charset="0"/>
                <a:cs typeface="Arial" charset="0"/>
              </a:rPr>
              <a:t>na de las longitudes de onda </a:t>
            </a:r>
            <a:r>
              <a:rPr lang="en-US" altLang="ja-JP">
                <a:latin typeface="Chalkboard" charset="0"/>
                <a:cs typeface="Arial" charset="0"/>
              </a:rPr>
              <a:t>(W</a:t>
            </a:r>
            <a:r>
              <a:rPr lang="en-US" altLang="ja-JP" baseline="-25000">
                <a:latin typeface="Chalkboard" charset="0"/>
                <a:cs typeface="Arial" charset="0"/>
              </a:rPr>
              <a:t>d</a:t>
            </a:r>
            <a:r>
              <a:rPr lang="en-US" altLang="ja-JP">
                <a:latin typeface="Chalkboard" charset="0"/>
                <a:cs typeface="Arial" charset="0"/>
              </a:rPr>
              <a:t>) es "seleccionada" y amplificada para formar pliegues. El valor de W</a:t>
            </a:r>
            <a:r>
              <a:rPr lang="en-US" altLang="ja-JP" baseline="-25000">
                <a:latin typeface="Chalkboard" charset="0"/>
                <a:cs typeface="Arial" charset="0"/>
              </a:rPr>
              <a:t>d</a:t>
            </a:r>
            <a:r>
              <a:rPr lang="en-US" altLang="ja-JP">
                <a:latin typeface="Chalkboard" charset="0"/>
                <a:cs typeface="Arial" charset="0"/>
              </a:rPr>
              <a:t> depende de (1) el contraste de viscosidad entre la capa (</a:t>
            </a:r>
            <a:r>
              <a:rPr lang="en-US" altLang="ja-JP">
                <a:latin typeface="Symbol" charset="0"/>
                <a:cs typeface="Arial" charset="0"/>
                <a:sym typeface="Symbol" charset="0"/>
              </a:rPr>
              <a:t></a:t>
            </a:r>
            <a:r>
              <a:rPr lang="en-US" altLang="ja-JP">
                <a:latin typeface="Chalkboard" charset="0"/>
                <a:cs typeface="Arial" charset="0"/>
              </a:rPr>
              <a:t>) y la matriz (</a:t>
            </a:r>
            <a:r>
              <a:rPr lang="en-US" altLang="ja-JP">
                <a:latin typeface="Symbol" charset="0"/>
                <a:cs typeface="Arial" charset="0"/>
                <a:sym typeface="Symbol" charset="0"/>
              </a:rPr>
              <a:t></a:t>
            </a:r>
            <a:r>
              <a:rPr lang="en-US" altLang="ja-JP" baseline="-25000">
                <a:latin typeface="Chalkboard" charset="0"/>
                <a:cs typeface="Arial" charset="0"/>
              </a:rPr>
              <a:t>M</a:t>
            </a:r>
            <a:r>
              <a:rPr lang="en-US" altLang="ja-JP">
                <a:latin typeface="Chalkboard" charset="0"/>
                <a:cs typeface="Arial" charset="0"/>
              </a:rPr>
              <a:t>) y (2) el espesor (h) de la capa. </a:t>
            </a:r>
            <a:endParaRPr lang="en-US">
              <a:latin typeface="Chalkboard" charset="0"/>
              <a:cs typeface="Arial" charset="0"/>
            </a:endParaRPr>
          </a:p>
        </p:txBody>
      </p:sp>
      <p:sp>
        <p:nvSpPr>
          <p:cNvPr id="113690" name="Rectangle 26"/>
          <p:cNvSpPr>
            <a:spLocks noChangeArrowheads="1"/>
          </p:cNvSpPr>
          <p:nvPr/>
        </p:nvSpPr>
        <p:spPr bwMode="auto">
          <a:xfrm>
            <a:off x="4851400" y="1795463"/>
            <a:ext cx="3141663" cy="78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13692" name="Rectangle 28"/>
          <p:cNvSpPr>
            <a:spLocks noChangeArrowheads="1"/>
          </p:cNvSpPr>
          <p:nvPr/>
        </p:nvSpPr>
        <p:spPr bwMode="auto">
          <a:xfrm>
            <a:off x="4851400" y="3328988"/>
            <a:ext cx="3141663" cy="78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29705" name="CuadroTexto 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Parasitic folding"/>
          <p:cNvPicPr>
            <a:picLocks noChangeAspect="1" noChangeArrowheads="1"/>
          </p:cNvPicPr>
          <p:nvPr/>
        </p:nvPicPr>
        <p:blipFill>
          <a:blip r:embed="rId3">
            <a:extLst>
              <a:ext uri="{28A0092B-C50C-407E-A947-70E740481C1C}">
                <a14:useLocalDpi xmlns:a14="http://schemas.microsoft.com/office/drawing/2010/main" val="0"/>
              </a:ext>
            </a:extLst>
          </a:blip>
          <a:srcRect b="12263"/>
          <a:stretch>
            <a:fillRect/>
          </a:stretch>
        </p:blipFill>
        <p:spPr bwMode="auto">
          <a:xfrm>
            <a:off x="1420813" y="1320800"/>
            <a:ext cx="609758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5"/>
          <p:cNvSpPr txBox="1">
            <a:spLocks noChangeArrowheads="1"/>
          </p:cNvSpPr>
          <p:nvPr/>
        </p:nvSpPr>
        <p:spPr bwMode="auto">
          <a:xfrm>
            <a:off x="1825625" y="4387850"/>
            <a:ext cx="3906838"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defRPr/>
            </a:pPr>
            <a:r>
              <a:rPr lang="en-US">
                <a:cs typeface="Arial" charset="0"/>
              </a:rPr>
              <a:t>La teor</a:t>
            </a:r>
            <a:r>
              <a:rPr lang="en-US" altLang="ja-JP">
                <a:cs typeface="Arial" charset="0"/>
              </a:rPr>
              <a:t>ía de buckling predice la formación de pliegues parasiticos donde capas delgadas (con W</a:t>
            </a:r>
            <a:r>
              <a:rPr lang="en-US" altLang="ja-JP" baseline="-25000">
                <a:cs typeface="Arial" charset="0"/>
              </a:rPr>
              <a:t>d</a:t>
            </a:r>
            <a:r>
              <a:rPr lang="en-US" altLang="ja-JP">
                <a:cs typeface="Arial" charset="0"/>
              </a:rPr>
              <a:t> menor) son forzadas a seguir la forma de las capas mas gruesas (W</a:t>
            </a:r>
            <a:r>
              <a:rPr lang="en-US" altLang="ja-JP" baseline="-25000">
                <a:cs typeface="Arial" charset="0"/>
              </a:rPr>
              <a:t>d </a:t>
            </a:r>
            <a:r>
              <a:rPr lang="en-US" altLang="ja-JP">
                <a:cs typeface="Arial" charset="0"/>
              </a:rPr>
              <a:t>mayor).</a:t>
            </a:r>
            <a:endParaRPr lang="en-US">
              <a:cs typeface="Arial" charset="0"/>
            </a:endParaRPr>
          </a:p>
        </p:txBody>
      </p:sp>
      <p:sp>
        <p:nvSpPr>
          <p:cNvPr id="134150" name="Freeform 6"/>
          <p:cNvSpPr>
            <a:spLocks/>
          </p:cNvSpPr>
          <p:nvPr/>
        </p:nvSpPr>
        <p:spPr bwMode="auto">
          <a:xfrm>
            <a:off x="6307138" y="3683000"/>
            <a:ext cx="863600" cy="195263"/>
          </a:xfrm>
          <a:custGeom>
            <a:avLst/>
            <a:gdLst>
              <a:gd name="T0" fmla="*/ 0 w 544"/>
              <a:gd name="T1" fmla="*/ 0 h 123"/>
              <a:gd name="T2" fmla="*/ 0 w 544"/>
              <a:gd name="T3" fmla="*/ 123 h 123"/>
              <a:gd name="T4" fmla="*/ 544 w 544"/>
              <a:gd name="T5" fmla="*/ 123 h 123"/>
              <a:gd name="T6" fmla="*/ 544 w 544"/>
              <a:gd name="T7" fmla="*/ 16 h 123"/>
            </a:gdLst>
            <a:ahLst/>
            <a:cxnLst>
              <a:cxn ang="0">
                <a:pos x="T0" y="T1"/>
              </a:cxn>
              <a:cxn ang="0">
                <a:pos x="T2" y="T3"/>
              </a:cxn>
              <a:cxn ang="0">
                <a:pos x="T4" y="T5"/>
              </a:cxn>
              <a:cxn ang="0">
                <a:pos x="T6" y="T7"/>
              </a:cxn>
            </a:cxnLst>
            <a:rect l="0" t="0" r="r" b="b"/>
            <a:pathLst>
              <a:path w="544" h="123">
                <a:moveTo>
                  <a:pt x="0" y="0"/>
                </a:moveTo>
                <a:lnTo>
                  <a:pt x="0" y="123"/>
                </a:lnTo>
                <a:lnTo>
                  <a:pt x="544" y="123"/>
                </a:lnTo>
                <a:lnTo>
                  <a:pt x="544" y="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4151" name="Text Box 7"/>
          <p:cNvSpPr txBox="1">
            <a:spLocks noChangeArrowheads="1"/>
          </p:cNvSpPr>
          <p:nvPr/>
        </p:nvSpPr>
        <p:spPr bwMode="auto">
          <a:xfrm>
            <a:off x="6540500" y="3940175"/>
            <a:ext cx="390683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defRPr/>
            </a:pPr>
            <a:r>
              <a:rPr lang="en-US" altLang="ja-JP">
                <a:solidFill>
                  <a:srgbClr val="FF0000"/>
                </a:solidFill>
                <a:cs typeface="Arial" charset="0"/>
              </a:rPr>
              <a:t>W</a:t>
            </a:r>
            <a:r>
              <a:rPr lang="en-US" altLang="ja-JP" baseline="-25000">
                <a:solidFill>
                  <a:srgbClr val="FF0000"/>
                </a:solidFill>
                <a:cs typeface="Arial" charset="0"/>
              </a:rPr>
              <a:t>d </a:t>
            </a:r>
            <a:r>
              <a:rPr lang="en-US" altLang="ja-JP">
                <a:solidFill>
                  <a:srgbClr val="FF0000"/>
                </a:solidFill>
                <a:cs typeface="Arial" charset="0"/>
              </a:rPr>
              <a:t>capa gruesa</a:t>
            </a:r>
            <a:endParaRPr lang="en-US">
              <a:solidFill>
                <a:srgbClr val="FF0000"/>
              </a:solidFill>
              <a:cs typeface="Arial" charset="0"/>
            </a:endParaRPr>
          </a:p>
        </p:txBody>
      </p:sp>
      <p:sp>
        <p:nvSpPr>
          <p:cNvPr id="134152" name="Freeform 8"/>
          <p:cNvSpPr>
            <a:spLocks/>
          </p:cNvSpPr>
          <p:nvPr/>
        </p:nvSpPr>
        <p:spPr bwMode="auto">
          <a:xfrm>
            <a:off x="4122738" y="3149600"/>
            <a:ext cx="322262" cy="204788"/>
          </a:xfrm>
          <a:custGeom>
            <a:avLst/>
            <a:gdLst>
              <a:gd name="T0" fmla="*/ 0 w 544"/>
              <a:gd name="T1" fmla="*/ 0 h 123"/>
              <a:gd name="T2" fmla="*/ 0 w 544"/>
              <a:gd name="T3" fmla="*/ 123 h 123"/>
              <a:gd name="T4" fmla="*/ 544 w 544"/>
              <a:gd name="T5" fmla="*/ 123 h 123"/>
              <a:gd name="T6" fmla="*/ 544 w 544"/>
              <a:gd name="T7" fmla="*/ 16 h 123"/>
            </a:gdLst>
            <a:ahLst/>
            <a:cxnLst>
              <a:cxn ang="0">
                <a:pos x="T0" y="T1"/>
              </a:cxn>
              <a:cxn ang="0">
                <a:pos x="T2" y="T3"/>
              </a:cxn>
              <a:cxn ang="0">
                <a:pos x="T4" y="T5"/>
              </a:cxn>
              <a:cxn ang="0">
                <a:pos x="T6" y="T7"/>
              </a:cxn>
            </a:cxnLst>
            <a:rect l="0" t="0" r="r" b="b"/>
            <a:pathLst>
              <a:path w="544" h="123">
                <a:moveTo>
                  <a:pt x="0" y="0"/>
                </a:moveTo>
                <a:lnTo>
                  <a:pt x="0" y="123"/>
                </a:lnTo>
                <a:lnTo>
                  <a:pt x="544" y="123"/>
                </a:lnTo>
                <a:lnTo>
                  <a:pt x="544" y="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4153" name="Freeform 9"/>
          <p:cNvSpPr>
            <a:spLocks/>
          </p:cNvSpPr>
          <p:nvPr/>
        </p:nvSpPr>
        <p:spPr bwMode="auto">
          <a:xfrm>
            <a:off x="7170738" y="3683000"/>
            <a:ext cx="863600" cy="195263"/>
          </a:xfrm>
          <a:custGeom>
            <a:avLst/>
            <a:gdLst>
              <a:gd name="T0" fmla="*/ 0 w 544"/>
              <a:gd name="T1" fmla="*/ 0 h 123"/>
              <a:gd name="T2" fmla="*/ 0 w 544"/>
              <a:gd name="T3" fmla="*/ 123 h 123"/>
              <a:gd name="T4" fmla="*/ 544 w 544"/>
              <a:gd name="T5" fmla="*/ 123 h 123"/>
              <a:gd name="T6" fmla="*/ 544 w 544"/>
              <a:gd name="T7" fmla="*/ 16 h 123"/>
            </a:gdLst>
            <a:ahLst/>
            <a:cxnLst>
              <a:cxn ang="0">
                <a:pos x="T0" y="T1"/>
              </a:cxn>
              <a:cxn ang="0">
                <a:pos x="T2" y="T3"/>
              </a:cxn>
              <a:cxn ang="0">
                <a:pos x="T4" y="T5"/>
              </a:cxn>
              <a:cxn ang="0">
                <a:pos x="T6" y="T7"/>
              </a:cxn>
            </a:cxnLst>
            <a:rect l="0" t="0" r="r" b="b"/>
            <a:pathLst>
              <a:path w="544" h="123">
                <a:moveTo>
                  <a:pt x="0" y="0"/>
                </a:moveTo>
                <a:lnTo>
                  <a:pt x="0" y="123"/>
                </a:lnTo>
                <a:lnTo>
                  <a:pt x="544" y="123"/>
                </a:lnTo>
                <a:lnTo>
                  <a:pt x="544" y="16"/>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134154" name="Text Box 10"/>
          <p:cNvSpPr txBox="1">
            <a:spLocks noChangeArrowheads="1"/>
          </p:cNvSpPr>
          <p:nvPr/>
        </p:nvSpPr>
        <p:spPr bwMode="auto">
          <a:xfrm>
            <a:off x="3949700" y="3363913"/>
            <a:ext cx="3906838"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defRPr/>
            </a:pPr>
            <a:r>
              <a:rPr lang="en-US" altLang="ja-JP">
                <a:solidFill>
                  <a:srgbClr val="FF0000"/>
                </a:solidFill>
                <a:cs typeface="Arial" charset="0"/>
              </a:rPr>
              <a:t>W</a:t>
            </a:r>
            <a:r>
              <a:rPr lang="en-US" altLang="ja-JP" baseline="-25000">
                <a:solidFill>
                  <a:srgbClr val="FF0000"/>
                </a:solidFill>
                <a:cs typeface="Arial" charset="0"/>
              </a:rPr>
              <a:t>d </a:t>
            </a:r>
            <a:r>
              <a:rPr lang="en-US" altLang="ja-JP">
                <a:solidFill>
                  <a:srgbClr val="FF0000"/>
                </a:solidFill>
                <a:cs typeface="Arial" charset="0"/>
              </a:rPr>
              <a:t>capa fina</a:t>
            </a:r>
            <a:endParaRPr lang="en-US">
              <a:solidFill>
                <a:srgbClr val="FF0000"/>
              </a:solidFill>
              <a:cs typeface="Arial" charset="0"/>
            </a:endParaRPr>
          </a:p>
        </p:txBody>
      </p:sp>
      <p:sp>
        <p:nvSpPr>
          <p:cNvPr id="134155" name="Freeform 11"/>
          <p:cNvSpPr>
            <a:spLocks/>
          </p:cNvSpPr>
          <p:nvPr/>
        </p:nvSpPr>
        <p:spPr bwMode="auto">
          <a:xfrm>
            <a:off x="6299200" y="3562350"/>
            <a:ext cx="1719263" cy="690563"/>
          </a:xfrm>
          <a:custGeom>
            <a:avLst/>
            <a:gdLst>
              <a:gd name="T0" fmla="*/ 0 w 1083"/>
              <a:gd name="T1" fmla="*/ 193 h 435"/>
              <a:gd name="T2" fmla="*/ 267 w 1083"/>
              <a:gd name="T3" fmla="*/ 7 h 435"/>
              <a:gd name="T4" fmla="*/ 555 w 1083"/>
              <a:gd name="T5" fmla="*/ 236 h 435"/>
              <a:gd name="T6" fmla="*/ 827 w 1083"/>
              <a:gd name="T7" fmla="*/ 428 h 435"/>
              <a:gd name="T8" fmla="*/ 1083 w 1083"/>
              <a:gd name="T9" fmla="*/ 193 h 435"/>
            </a:gdLst>
            <a:ahLst/>
            <a:cxnLst>
              <a:cxn ang="0">
                <a:pos x="T0" y="T1"/>
              </a:cxn>
              <a:cxn ang="0">
                <a:pos x="T2" y="T3"/>
              </a:cxn>
              <a:cxn ang="0">
                <a:pos x="T4" y="T5"/>
              </a:cxn>
              <a:cxn ang="0">
                <a:pos x="T6" y="T7"/>
              </a:cxn>
              <a:cxn ang="0">
                <a:pos x="T8" y="T9"/>
              </a:cxn>
            </a:cxnLst>
            <a:rect l="0" t="0" r="r" b="b"/>
            <a:pathLst>
              <a:path w="1083" h="435">
                <a:moveTo>
                  <a:pt x="0" y="193"/>
                </a:moveTo>
                <a:cubicBezTo>
                  <a:pt x="87" y="96"/>
                  <a:pt x="175" y="0"/>
                  <a:pt x="267" y="7"/>
                </a:cubicBezTo>
                <a:cubicBezTo>
                  <a:pt x="359" y="14"/>
                  <a:pt x="462" y="166"/>
                  <a:pt x="555" y="236"/>
                </a:cubicBezTo>
                <a:cubicBezTo>
                  <a:pt x="648" y="306"/>
                  <a:pt x="739" y="435"/>
                  <a:pt x="827" y="428"/>
                </a:cubicBezTo>
                <a:cubicBezTo>
                  <a:pt x="915" y="421"/>
                  <a:pt x="999" y="307"/>
                  <a:pt x="1083" y="19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Arial" charset="0"/>
            </a:endParaRPr>
          </a:p>
        </p:txBody>
      </p:sp>
      <p:sp>
        <p:nvSpPr>
          <p:cNvPr id="31753" name="CuadroTexto 9"/>
          <p:cNvSpPr txBox="1">
            <a:spLocks noChangeArrowheads="1"/>
          </p:cNvSpPr>
          <p:nvPr/>
        </p:nvSpPr>
        <p:spPr bwMode="auto">
          <a:xfrm>
            <a:off x="6891338" y="17463"/>
            <a:ext cx="2217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AU" sz="1100"/>
              <a:t>D. Aerden, Univ. de Granada</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700" b="0" i="0" u="none" strike="noStrike" cap="none" normalizeH="0" baseline="0">
            <a:ln>
              <a:noFill/>
            </a:ln>
            <a:solidFill>
              <a:srgbClr val="000000"/>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700" b="0" i="0" u="none" strike="noStrike" cap="none" normalizeH="0" baseline="0">
            <a:ln>
              <a:noFill/>
            </a:ln>
            <a:solidFill>
              <a:srgbClr val="000000"/>
            </a:solidFill>
            <a:effectLst/>
            <a:latin typeface="Verdana" charset="0"/>
            <a:ea typeface="ＭＳ Ｐゴシック"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2587</TotalTime>
  <Words>1352</Words>
  <Application>Microsoft Macintosh PowerPoint</Application>
  <PresentationFormat>Presentación en pantalla (4:3)</PresentationFormat>
  <Paragraphs>170</Paragraphs>
  <Slides>25</Slides>
  <Notes>24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Verdana</vt:lpstr>
      <vt:lpstr>ＭＳ Ｐゴシック</vt:lpstr>
      <vt:lpstr>Arial</vt:lpstr>
      <vt:lpstr>Chalkboard</vt:lpstr>
      <vt:lpstr>Helvetica</vt:lpstr>
      <vt:lpstr>Symbol</vt:lpstr>
      <vt:lpstr>Diseño predeterminado</vt:lpstr>
      <vt:lpstr>Microsoft 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Domingo</cp:lastModifiedBy>
  <cp:revision>95</cp:revision>
  <dcterms:created xsi:type="dcterms:W3CDTF">2009-10-25T12:35:27Z</dcterms:created>
  <dcterms:modified xsi:type="dcterms:W3CDTF">2014-11-12T09:56:21Z</dcterms:modified>
</cp:coreProperties>
</file>