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97" r:id="rId2"/>
    <p:sldId id="310" r:id="rId3"/>
    <p:sldId id="391" r:id="rId4"/>
    <p:sldId id="392" r:id="rId5"/>
    <p:sldId id="325" r:id="rId6"/>
    <p:sldId id="393" r:id="rId7"/>
    <p:sldId id="397" r:id="rId8"/>
    <p:sldId id="326" r:id="rId9"/>
    <p:sldId id="367" r:id="rId10"/>
    <p:sldId id="311" r:id="rId11"/>
    <p:sldId id="335" r:id="rId12"/>
    <p:sldId id="342" r:id="rId13"/>
    <p:sldId id="366" r:id="rId14"/>
    <p:sldId id="350" r:id="rId15"/>
    <p:sldId id="352" r:id="rId16"/>
    <p:sldId id="384" r:id="rId17"/>
    <p:sldId id="369" r:id="rId18"/>
    <p:sldId id="388" r:id="rId19"/>
    <p:sldId id="370" r:id="rId20"/>
    <p:sldId id="371" r:id="rId21"/>
    <p:sldId id="385" r:id="rId22"/>
    <p:sldId id="357" r:id="rId23"/>
    <p:sldId id="379" r:id="rId24"/>
    <p:sldId id="378" r:id="rId25"/>
    <p:sldId id="399" r:id="rId26"/>
    <p:sldId id="398" r:id="rId27"/>
    <p:sldId id="380" r:id="rId28"/>
    <p:sldId id="387" r:id="rId29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sz="1200" i="1" kern="1200">
        <a:solidFill>
          <a:schemeClr val="tx1"/>
        </a:solidFill>
        <a:latin typeface="Verdana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F1818"/>
    <a:srgbClr val="0F149C"/>
    <a:srgbClr val="1821FF"/>
    <a:srgbClr val="1921FF"/>
    <a:srgbClr val="ED181E"/>
    <a:srgbClr val="FFEA18"/>
    <a:srgbClr val="FF8000"/>
    <a:srgbClr val="F7F7F7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128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7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BD797C97-E415-3244-A8BB-887AE6BF5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41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260726-1D8B-1A47-A945-D1A17099C975}" type="slidenum">
              <a:rPr lang="en-US"/>
              <a:pPr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CF327B-9B92-6047-85D3-B045ACB9BAC0}" type="slidenum">
              <a:rPr lang="en-US"/>
              <a:pPr/>
              <a:t>14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E584ED-09A9-3D42-82F6-D10632066EEA}" type="slidenum">
              <a:rPr lang="en-US"/>
              <a:pPr/>
              <a:t>15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2813FF-5AA2-3046-B089-C63C8ED5ABF8}" type="slidenum">
              <a:rPr lang="en-US"/>
              <a:pPr/>
              <a:t>16</a:t>
            </a:fld>
            <a:endParaRPr lang="en-US"/>
          </a:p>
        </p:txBody>
      </p:sp>
      <p:sp>
        <p:nvSpPr>
          <p:cNvPr id="7475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408BBF-6537-3448-9F7A-CC777B90E9AD}" type="slidenum">
              <a:rPr lang="en-US"/>
              <a:pPr/>
              <a:t>17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4E9A3F-831F-9947-B34E-E37828968C04}" type="slidenum">
              <a:rPr lang="en-US"/>
              <a:pPr/>
              <a:t>18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C9A128-01E0-CF4C-AF9B-7401A7E0623D}" type="slidenum">
              <a:rPr lang="en-US"/>
              <a:pPr/>
              <a:t>19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6B7FC20-C1C2-ED4E-A7E6-05C2740BCED7}" type="slidenum">
              <a:rPr lang="en-US"/>
              <a:pPr/>
              <a:t>20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BF984F-DE44-224D-BFB2-4EE83579EC26}" type="slidenum">
              <a:rPr lang="en-US"/>
              <a:pPr/>
              <a:t>21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95B06C-0491-604E-8252-07F4B6F3A5E6}" type="slidenum">
              <a:rPr lang="en-US"/>
              <a:pPr/>
              <a:t>22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6D36F3-CDCB-1342-842F-E391F4B7190C}" type="slidenum">
              <a:rPr lang="en-US"/>
              <a:pPr/>
              <a:t>23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728EEE-E9E9-304A-90AF-198555A07E5D}" type="slidenum">
              <a:rPr lang="en-US"/>
              <a:pPr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D8484A7-63D4-9642-9CE1-E5C526CF8B0D}" type="slidenum">
              <a:rPr lang="en-US"/>
              <a:pPr/>
              <a:t>24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A1D58E-B2B3-2E4D-95D6-E6D7829DDE09}" type="slidenum">
              <a:rPr lang="en-US"/>
              <a:pPr/>
              <a:t>25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925BBC-79C1-D84E-9F61-A6A0A05F50C4}" type="slidenum">
              <a:rPr lang="en-US"/>
              <a:pPr/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9BD8D5-F16A-EB42-8B28-8A81667A0285}" type="slidenum">
              <a:rPr lang="en-US"/>
              <a:pPr/>
              <a:t>27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9722F3-F34D-5548-9BE6-853D5E3E492D}" type="slidenum">
              <a:rPr lang="en-US"/>
              <a:pPr/>
              <a:t>28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C4703C-A69B-0C42-AF5E-429B2142EA61}" type="slidenum">
              <a:rPr lang="en-US"/>
              <a:pPr/>
              <a:t>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CF3381-9C3F-6647-802E-8484F69A641B}" type="slidenum">
              <a:rPr lang="en-US"/>
              <a:pPr/>
              <a:t>8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0454BE-1D19-2542-9782-FBE594C1574B}" type="slidenum">
              <a:rPr lang="en-US"/>
              <a:pPr/>
              <a:t>9</a:t>
            </a:fld>
            <a:endParaRPr lang="en-US"/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EAB17F-02C9-AF44-ABA8-28A5670A8D14}" type="slidenum">
              <a:rPr lang="en-US"/>
              <a:pPr/>
              <a:t>10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221A6F-B1DF-F44A-B35E-026D4D7E6E90}" type="slidenum">
              <a:rPr lang="en-US"/>
              <a:pPr/>
              <a:t>11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3CD7EE-50BE-EB42-A434-18F880088B33}" type="slidenum">
              <a:rPr lang="en-US"/>
              <a:pPr/>
              <a:t>12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6F52BF-1FFC-DE49-9C3B-6781427CFC39}" type="slidenum">
              <a:rPr lang="en-US"/>
              <a:pPr/>
              <a:t>13</a:t>
            </a:fld>
            <a:endParaRPr lang="en-US"/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6A212-947C-2B4B-9DEF-4458C81DA30B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3F399-D40E-DB47-8304-5C6A31A2E1D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F3F5-CC81-9D4A-8CEC-670D6984834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imágenes prediseñadas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74119-BA0E-C547-9A95-9D6D2545A3A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B32E0-1756-654A-A32B-0742AA2AD4F4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5E89-4EF1-5846-9057-9360ED7D38E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F3651-4FD8-F846-A851-E49625557AFB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F830F-DF99-8E48-A7C1-4A8809A81F5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9D2DB-BA40-B343-8CDD-08D4312B8526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F3623-775D-654C-B966-6C3366C1FD8A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125B6-2E4E-8743-92A4-D419944FEDE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775F-6D46-974D-A899-CE323B173E5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Times" pitchFamily="-1" charset="0"/>
              </a:defRPr>
            </a:lvl1pPr>
          </a:lstStyle>
          <a:p>
            <a:pPr>
              <a:defRPr/>
            </a:pPr>
            <a:fld id="{3B8E7994-8589-B943-88D3-2C78C482C93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676525" y="2068513"/>
            <a:ext cx="3806825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2400" i="0" dirty="0">
                <a:solidFill>
                  <a:srgbClr val="FFEA18"/>
                </a:solidFill>
                <a:latin typeface="Verdana" charset="0"/>
                <a:ea typeface="ＭＳ Ｐゴシック" charset="0"/>
                <a:cs typeface="+mn-cs"/>
              </a:rPr>
              <a:t>TECTONIC FOLIATIONS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468688" y="6234113"/>
            <a:ext cx="2043112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i="0">
                <a:solidFill>
                  <a:srgbClr val="FFEA18"/>
                </a:solidFill>
                <a:latin typeface="Verdana" charset="0"/>
                <a:ea typeface="ＭＳ Ｐゴシック" charset="0"/>
                <a:cs typeface="+mn-cs"/>
              </a:rPr>
              <a:t>Domingo Aerden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" descr="predeformation st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700" y="1706563"/>
            <a:ext cx="328612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1" descr="Heterogeneous volume lo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5288" y="2863850"/>
            <a:ext cx="3316287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6" descr="Heterogeneous pure she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175" y="4141788"/>
            <a:ext cx="4067175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27"/>
          <p:cNvSpPr txBox="1">
            <a:spLocks noChangeArrowheads="1"/>
          </p:cNvSpPr>
          <p:nvPr/>
        </p:nvSpPr>
        <p:spPr bwMode="auto">
          <a:xfrm>
            <a:off x="1047750" y="5283200"/>
            <a:ext cx="3168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i="0" dirty="0"/>
              <a:t>NO VOLUME </a:t>
            </a:r>
            <a:r>
              <a:rPr lang="en-US" altLang="ja-JP" sz="1600" i="0" dirty="0" smtClean="0"/>
              <a:t>LOSS</a:t>
            </a:r>
            <a:endParaRPr lang="en-US" altLang="ja-JP" sz="1600" i="0" dirty="0"/>
          </a:p>
        </p:txBody>
      </p:sp>
      <p:sp>
        <p:nvSpPr>
          <p:cNvPr id="97310" name="Text Box 30"/>
          <p:cNvSpPr txBox="1">
            <a:spLocks noChangeArrowheads="1"/>
          </p:cNvSpPr>
          <p:nvPr/>
        </p:nvSpPr>
        <p:spPr bwMode="auto">
          <a:xfrm>
            <a:off x="5045075" y="4719638"/>
            <a:ext cx="274638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x</a:t>
            </a:r>
          </a:p>
        </p:txBody>
      </p:sp>
      <p:sp>
        <p:nvSpPr>
          <p:cNvPr id="97311" name="Oval 31"/>
          <p:cNvSpPr>
            <a:spLocks noChangeArrowheads="1"/>
          </p:cNvSpPr>
          <p:nvPr/>
        </p:nvSpPr>
        <p:spPr bwMode="auto">
          <a:xfrm>
            <a:off x="4386263" y="4857750"/>
            <a:ext cx="50800" cy="50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97312" name="Text Box 32"/>
          <p:cNvSpPr txBox="1">
            <a:spLocks noChangeArrowheads="1"/>
          </p:cNvSpPr>
          <p:nvPr/>
        </p:nvSpPr>
        <p:spPr bwMode="auto">
          <a:xfrm>
            <a:off x="4283075" y="4614863"/>
            <a:ext cx="274638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y</a:t>
            </a:r>
          </a:p>
        </p:txBody>
      </p:sp>
      <p:sp>
        <p:nvSpPr>
          <p:cNvPr id="97313" name="Line 33"/>
          <p:cNvSpPr>
            <a:spLocks noChangeShapeType="1"/>
          </p:cNvSpPr>
          <p:nvPr/>
        </p:nvSpPr>
        <p:spPr bwMode="auto">
          <a:xfrm>
            <a:off x="4402138" y="48752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97314" name="Text Box 34"/>
          <p:cNvSpPr txBox="1">
            <a:spLocks noChangeArrowheads="1"/>
          </p:cNvSpPr>
          <p:nvPr/>
        </p:nvSpPr>
        <p:spPr bwMode="auto">
          <a:xfrm>
            <a:off x="4300538" y="5100638"/>
            <a:ext cx="2635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z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3556000" y="1127125"/>
            <a:ext cx="5295900" cy="4149725"/>
            <a:chOff x="2268" y="830"/>
            <a:chExt cx="3336" cy="2614"/>
          </a:xfrm>
        </p:grpSpPr>
        <p:grpSp>
          <p:nvGrpSpPr>
            <p:cNvPr id="36879" name="Group 55"/>
            <p:cNvGrpSpPr>
              <a:grpSpLocks/>
            </p:cNvGrpSpPr>
            <p:nvPr/>
          </p:nvGrpSpPr>
          <p:grpSpPr bwMode="auto">
            <a:xfrm>
              <a:off x="2268" y="830"/>
              <a:ext cx="2622" cy="1971"/>
              <a:chOff x="1980" y="830"/>
              <a:chExt cx="2622" cy="1971"/>
            </a:xfrm>
          </p:grpSpPr>
          <p:pic>
            <p:nvPicPr>
              <p:cNvPr id="36881" name="Picture 48" descr="pressure solutio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80" y="830"/>
                <a:ext cx="2622" cy="1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329" name="Line 49"/>
              <p:cNvSpPr>
                <a:spLocks noChangeShapeType="1"/>
              </p:cNvSpPr>
              <p:nvPr/>
            </p:nvSpPr>
            <p:spPr bwMode="auto">
              <a:xfrm>
                <a:off x="2676" y="1536"/>
                <a:ext cx="0" cy="164"/>
              </a:xfrm>
              <a:prstGeom prst="line">
                <a:avLst/>
              </a:prstGeom>
              <a:noFill/>
              <a:ln w="9525">
                <a:solidFill>
                  <a:srgbClr val="ED181E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7330" name="Line 50"/>
              <p:cNvSpPr>
                <a:spLocks noChangeShapeType="1"/>
              </p:cNvSpPr>
              <p:nvPr/>
            </p:nvSpPr>
            <p:spPr bwMode="auto">
              <a:xfrm flipV="1">
                <a:off x="2680" y="1712"/>
                <a:ext cx="0" cy="164"/>
              </a:xfrm>
              <a:prstGeom prst="line">
                <a:avLst/>
              </a:prstGeom>
              <a:noFill/>
              <a:ln w="9525">
                <a:solidFill>
                  <a:srgbClr val="ED181E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7333" name="Line 53"/>
              <p:cNvSpPr>
                <a:spLocks noChangeShapeType="1"/>
              </p:cNvSpPr>
              <p:nvPr/>
            </p:nvSpPr>
            <p:spPr bwMode="auto">
              <a:xfrm>
                <a:off x="2428" y="1560"/>
                <a:ext cx="88" cy="0"/>
              </a:xfrm>
              <a:prstGeom prst="line">
                <a:avLst/>
              </a:prstGeom>
              <a:noFill/>
              <a:ln w="9525">
                <a:solidFill>
                  <a:srgbClr val="ED181E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7334" name="Line 54"/>
              <p:cNvSpPr>
                <a:spLocks noChangeShapeType="1"/>
              </p:cNvSpPr>
              <p:nvPr/>
            </p:nvSpPr>
            <p:spPr bwMode="auto">
              <a:xfrm rot="-10800000">
                <a:off x="2528" y="1564"/>
                <a:ext cx="88" cy="0"/>
              </a:xfrm>
              <a:prstGeom prst="line">
                <a:avLst/>
              </a:prstGeom>
              <a:noFill/>
              <a:ln w="9525">
                <a:solidFill>
                  <a:srgbClr val="ED181E"/>
                </a:solidFill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97336" name="Freeform 56"/>
            <p:cNvSpPr>
              <a:spLocks/>
            </p:cNvSpPr>
            <p:nvPr/>
          </p:nvSpPr>
          <p:spPr bwMode="auto">
            <a:xfrm>
              <a:off x="4443" y="2043"/>
              <a:ext cx="1161" cy="1401"/>
            </a:xfrm>
            <a:custGeom>
              <a:avLst/>
              <a:gdLst>
                <a:gd name="T0" fmla="*/ 0 w 1161"/>
                <a:gd name="T1" fmla="*/ 1322 h 1401"/>
                <a:gd name="T2" fmla="*/ 805 w 1161"/>
                <a:gd name="T3" fmla="*/ 1360 h 1401"/>
                <a:gd name="T4" fmla="*/ 1088 w 1161"/>
                <a:gd name="T5" fmla="*/ 1077 h 1401"/>
                <a:gd name="T6" fmla="*/ 1077 w 1161"/>
                <a:gd name="T7" fmla="*/ 282 h 1401"/>
                <a:gd name="T8" fmla="*/ 586 w 1161"/>
                <a:gd name="T9" fmla="*/ 0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1401">
                  <a:moveTo>
                    <a:pt x="0" y="1322"/>
                  </a:moveTo>
                  <a:cubicBezTo>
                    <a:pt x="312" y="1361"/>
                    <a:pt x="624" y="1401"/>
                    <a:pt x="805" y="1360"/>
                  </a:cubicBezTo>
                  <a:cubicBezTo>
                    <a:pt x="986" y="1319"/>
                    <a:pt x="1043" y="1257"/>
                    <a:pt x="1088" y="1077"/>
                  </a:cubicBezTo>
                  <a:cubicBezTo>
                    <a:pt x="1133" y="897"/>
                    <a:pt x="1161" y="461"/>
                    <a:pt x="1077" y="282"/>
                  </a:cubicBezTo>
                  <a:cubicBezTo>
                    <a:pt x="993" y="103"/>
                    <a:pt x="789" y="51"/>
                    <a:pt x="58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746250" y="330200"/>
            <a:ext cx="6102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i="0" dirty="0" smtClean="0"/>
              <a:t>PRESSURE SOLUTION CLEAVAGE</a:t>
            </a:r>
          </a:p>
          <a:p>
            <a:r>
              <a:rPr lang="en-US" i="0" dirty="0" err="1" smtClean="0"/>
              <a:t>Disolved</a:t>
            </a:r>
            <a:r>
              <a:rPr lang="en-US" i="0" dirty="0" smtClean="0"/>
              <a:t> material can move out of the </a:t>
            </a:r>
            <a:r>
              <a:rPr lang="en-US" i="0" dirty="0" err="1" smtClean="0"/>
              <a:t>syste</a:t>
            </a:r>
            <a:r>
              <a:rPr lang="en-US" i="0" dirty="0" smtClean="0"/>
              <a:t> (volume reduction) or </a:t>
            </a:r>
            <a:r>
              <a:rPr lang="en-US" i="0" dirty="0" err="1" smtClean="0"/>
              <a:t>reprecipitate</a:t>
            </a:r>
            <a:r>
              <a:rPr lang="en-US" i="0" dirty="0" smtClean="0"/>
              <a:t> </a:t>
            </a:r>
            <a:r>
              <a:rPr lang="en-US" i="0" dirty="0"/>
              <a:t>locally in</a:t>
            </a:r>
            <a:r>
              <a:rPr lang="en-US" i="0" dirty="0" smtClean="0"/>
              <a:t> sites of fracturing and dilation (veins)</a:t>
            </a:r>
            <a:endParaRPr lang="en-US" i="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123950" y="3962400"/>
            <a:ext cx="3168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i="0" dirty="0" smtClean="0"/>
              <a:t>VOLUME LOSS</a:t>
            </a:r>
            <a:endParaRPr lang="en-US" altLang="ja-JP" sz="1600" i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shearzone adirondac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234950"/>
            <a:ext cx="4224338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7" descr="crenul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8375" y="4067175"/>
            <a:ext cx="42227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2" name="Line 8"/>
          <p:cNvSpPr>
            <a:spLocks noChangeShapeType="1"/>
          </p:cNvSpPr>
          <p:nvPr/>
        </p:nvSpPr>
        <p:spPr bwMode="auto">
          <a:xfrm flipH="1">
            <a:off x="6269038" y="1958975"/>
            <a:ext cx="1311275" cy="0"/>
          </a:xfrm>
          <a:prstGeom prst="line">
            <a:avLst/>
          </a:prstGeom>
          <a:noFill/>
          <a:ln w="38100">
            <a:solidFill>
              <a:srgbClr val="ED181E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7029450" y="1824038"/>
            <a:ext cx="2146742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ED181E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 dirty="0" err="1" smtClean="0">
                <a:latin typeface="Chalkboard"/>
                <a:cs typeface="Chalkboard"/>
              </a:rPr>
              <a:t>Mylonite</a:t>
            </a:r>
            <a:r>
              <a:rPr lang="en-US" sz="1400" i="0" dirty="0" smtClean="0">
                <a:latin typeface="Chalkboard"/>
                <a:cs typeface="Chalkboard"/>
              </a:rPr>
              <a:t> band in granite</a:t>
            </a:r>
            <a:endParaRPr lang="en-US" sz="1400" i="0" dirty="0">
              <a:latin typeface="Chalkboard"/>
              <a:cs typeface="Chalkboard"/>
            </a:endParaRPr>
          </a:p>
        </p:txBody>
      </p:sp>
      <p:sp>
        <p:nvSpPr>
          <p:cNvPr id="175116" name="Text Box 12"/>
          <p:cNvSpPr txBox="1">
            <a:spLocks noChangeArrowheads="1"/>
          </p:cNvSpPr>
          <p:nvPr/>
        </p:nvSpPr>
        <p:spPr bwMode="auto">
          <a:xfrm>
            <a:off x="936625" y="179388"/>
            <a:ext cx="3303588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0" dirty="0" smtClean="0">
                <a:solidFill>
                  <a:srgbClr val="ED181E"/>
                </a:solidFill>
                <a:latin typeface="Chalkboard"/>
                <a:ea typeface="ＭＳ Ｐゴシック" charset="0"/>
                <a:cs typeface="Chalkboard"/>
              </a:rPr>
              <a:t>Often shear components along cleavage planes are suggested by deflection of S1 into S2 cleavage planes, similar as in macroscopic shear zones. </a:t>
            </a:r>
            <a:endParaRPr lang="en-US" sz="1600" i="0" dirty="0">
              <a:solidFill>
                <a:srgbClr val="ED181E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43017" name="Picture 13" descr="Bell&amp;Johns'92=tiff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96044" y="2470944"/>
            <a:ext cx="5300663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22" name="Freeform 18"/>
          <p:cNvSpPr>
            <a:spLocks/>
          </p:cNvSpPr>
          <p:nvPr/>
        </p:nvSpPr>
        <p:spPr bwMode="auto">
          <a:xfrm>
            <a:off x="4935538" y="638175"/>
            <a:ext cx="1185862" cy="3352800"/>
          </a:xfrm>
          <a:custGeom>
            <a:avLst/>
            <a:gdLst>
              <a:gd name="T0" fmla="*/ 0 w 747"/>
              <a:gd name="T1" fmla="*/ 0 h 2112"/>
              <a:gd name="T2" fmla="*/ 432 w 747"/>
              <a:gd name="T3" fmla="*/ 90 h 2112"/>
              <a:gd name="T4" fmla="*/ 555 w 747"/>
              <a:gd name="T5" fmla="*/ 256 h 2112"/>
              <a:gd name="T6" fmla="*/ 592 w 747"/>
              <a:gd name="T7" fmla="*/ 362 h 2112"/>
              <a:gd name="T8" fmla="*/ 672 w 747"/>
              <a:gd name="T9" fmla="*/ 784 h 2112"/>
              <a:gd name="T10" fmla="*/ 704 w 747"/>
              <a:gd name="T11" fmla="*/ 1610 h 2112"/>
              <a:gd name="T12" fmla="*/ 747 w 747"/>
              <a:gd name="T13" fmla="*/ 2112 h 2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7" h="2112">
                <a:moveTo>
                  <a:pt x="0" y="0"/>
                </a:moveTo>
                <a:cubicBezTo>
                  <a:pt x="170" y="23"/>
                  <a:pt x="340" y="47"/>
                  <a:pt x="432" y="90"/>
                </a:cubicBezTo>
                <a:cubicBezTo>
                  <a:pt x="524" y="133"/>
                  <a:pt x="528" y="211"/>
                  <a:pt x="555" y="256"/>
                </a:cubicBezTo>
                <a:cubicBezTo>
                  <a:pt x="582" y="301"/>
                  <a:pt x="573" y="274"/>
                  <a:pt x="592" y="362"/>
                </a:cubicBezTo>
                <a:cubicBezTo>
                  <a:pt x="611" y="450"/>
                  <a:pt x="653" y="576"/>
                  <a:pt x="672" y="784"/>
                </a:cubicBezTo>
                <a:cubicBezTo>
                  <a:pt x="691" y="992"/>
                  <a:pt x="691" y="1389"/>
                  <a:pt x="704" y="1610"/>
                </a:cubicBezTo>
                <a:cubicBezTo>
                  <a:pt x="717" y="1831"/>
                  <a:pt x="732" y="1971"/>
                  <a:pt x="747" y="2112"/>
                </a:cubicBezTo>
              </a:path>
            </a:pathLst>
          </a:custGeom>
          <a:noFill/>
          <a:ln w="28575" cmpd="sng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75123" name="Freeform 19"/>
          <p:cNvSpPr>
            <a:spLocks/>
          </p:cNvSpPr>
          <p:nvPr/>
        </p:nvSpPr>
        <p:spPr bwMode="auto">
          <a:xfrm>
            <a:off x="6291263" y="257175"/>
            <a:ext cx="1651000" cy="3757613"/>
          </a:xfrm>
          <a:custGeom>
            <a:avLst/>
            <a:gdLst>
              <a:gd name="T0" fmla="*/ 0 w 1040"/>
              <a:gd name="T1" fmla="*/ 0 h 2367"/>
              <a:gd name="T2" fmla="*/ 48 w 1040"/>
              <a:gd name="T3" fmla="*/ 1621 h 2367"/>
              <a:gd name="T4" fmla="*/ 154 w 1040"/>
              <a:gd name="T5" fmla="*/ 1946 h 2367"/>
              <a:gd name="T6" fmla="*/ 314 w 1040"/>
              <a:gd name="T7" fmla="*/ 2080 h 2367"/>
              <a:gd name="T8" fmla="*/ 656 w 1040"/>
              <a:gd name="T9" fmla="*/ 2208 h 2367"/>
              <a:gd name="T10" fmla="*/ 976 w 1040"/>
              <a:gd name="T11" fmla="*/ 2341 h 2367"/>
              <a:gd name="T12" fmla="*/ 1040 w 1040"/>
              <a:gd name="T13" fmla="*/ 2362 h 2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0" h="2367">
                <a:moveTo>
                  <a:pt x="0" y="0"/>
                </a:moveTo>
                <a:cubicBezTo>
                  <a:pt x="11" y="648"/>
                  <a:pt x="22" y="1297"/>
                  <a:pt x="48" y="1621"/>
                </a:cubicBezTo>
                <a:cubicBezTo>
                  <a:pt x="74" y="1945"/>
                  <a:pt x="110" y="1870"/>
                  <a:pt x="154" y="1946"/>
                </a:cubicBezTo>
                <a:cubicBezTo>
                  <a:pt x="198" y="2022"/>
                  <a:pt x="230" y="2036"/>
                  <a:pt x="314" y="2080"/>
                </a:cubicBezTo>
                <a:cubicBezTo>
                  <a:pt x="398" y="2124"/>
                  <a:pt x="546" y="2165"/>
                  <a:pt x="656" y="2208"/>
                </a:cubicBezTo>
                <a:cubicBezTo>
                  <a:pt x="766" y="2251"/>
                  <a:pt x="912" y="2315"/>
                  <a:pt x="976" y="2341"/>
                </a:cubicBezTo>
                <a:cubicBezTo>
                  <a:pt x="1040" y="2367"/>
                  <a:pt x="1040" y="2364"/>
                  <a:pt x="1040" y="2362"/>
                </a:cubicBezTo>
              </a:path>
            </a:pathLst>
          </a:custGeom>
          <a:noFill/>
          <a:ln w="28575" cmpd="sng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75124" name="Freeform 20"/>
          <p:cNvSpPr>
            <a:spLocks/>
          </p:cNvSpPr>
          <p:nvPr/>
        </p:nvSpPr>
        <p:spPr bwMode="auto">
          <a:xfrm>
            <a:off x="1949450" y="2838450"/>
            <a:ext cx="938213" cy="1414463"/>
          </a:xfrm>
          <a:custGeom>
            <a:avLst/>
            <a:gdLst>
              <a:gd name="T0" fmla="*/ 31 w 591"/>
              <a:gd name="T1" fmla="*/ 0 h 891"/>
              <a:gd name="T2" fmla="*/ 20 w 591"/>
              <a:gd name="T3" fmla="*/ 192 h 891"/>
              <a:gd name="T4" fmla="*/ 153 w 591"/>
              <a:gd name="T5" fmla="*/ 283 h 891"/>
              <a:gd name="T6" fmla="*/ 239 w 591"/>
              <a:gd name="T7" fmla="*/ 315 h 891"/>
              <a:gd name="T8" fmla="*/ 271 w 591"/>
              <a:gd name="T9" fmla="*/ 395 h 891"/>
              <a:gd name="T10" fmla="*/ 233 w 591"/>
              <a:gd name="T11" fmla="*/ 582 h 891"/>
              <a:gd name="T12" fmla="*/ 212 w 591"/>
              <a:gd name="T13" fmla="*/ 742 h 891"/>
              <a:gd name="T14" fmla="*/ 292 w 591"/>
              <a:gd name="T15" fmla="*/ 790 h 891"/>
              <a:gd name="T16" fmla="*/ 361 w 591"/>
              <a:gd name="T17" fmla="*/ 768 h 891"/>
              <a:gd name="T18" fmla="*/ 457 w 591"/>
              <a:gd name="T19" fmla="*/ 779 h 891"/>
              <a:gd name="T20" fmla="*/ 553 w 591"/>
              <a:gd name="T21" fmla="*/ 854 h 891"/>
              <a:gd name="T22" fmla="*/ 591 w 591"/>
              <a:gd name="T23" fmla="*/ 891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1" h="891">
                <a:moveTo>
                  <a:pt x="31" y="0"/>
                </a:moveTo>
                <a:cubicBezTo>
                  <a:pt x="15" y="72"/>
                  <a:pt x="0" y="145"/>
                  <a:pt x="20" y="192"/>
                </a:cubicBezTo>
                <a:cubicBezTo>
                  <a:pt x="40" y="239"/>
                  <a:pt x="116" y="262"/>
                  <a:pt x="153" y="283"/>
                </a:cubicBezTo>
                <a:cubicBezTo>
                  <a:pt x="190" y="304"/>
                  <a:pt x="220" y="297"/>
                  <a:pt x="239" y="315"/>
                </a:cubicBezTo>
                <a:cubicBezTo>
                  <a:pt x="258" y="333"/>
                  <a:pt x="272" y="351"/>
                  <a:pt x="271" y="395"/>
                </a:cubicBezTo>
                <a:cubicBezTo>
                  <a:pt x="270" y="439"/>
                  <a:pt x="243" y="524"/>
                  <a:pt x="233" y="582"/>
                </a:cubicBezTo>
                <a:cubicBezTo>
                  <a:pt x="223" y="640"/>
                  <a:pt x="202" y="707"/>
                  <a:pt x="212" y="742"/>
                </a:cubicBezTo>
                <a:cubicBezTo>
                  <a:pt x="222" y="777"/>
                  <a:pt x="267" y="786"/>
                  <a:pt x="292" y="790"/>
                </a:cubicBezTo>
                <a:cubicBezTo>
                  <a:pt x="317" y="794"/>
                  <a:pt x="334" y="770"/>
                  <a:pt x="361" y="768"/>
                </a:cubicBezTo>
                <a:cubicBezTo>
                  <a:pt x="388" y="766"/>
                  <a:pt x="425" y="765"/>
                  <a:pt x="457" y="779"/>
                </a:cubicBezTo>
                <a:cubicBezTo>
                  <a:pt x="489" y="793"/>
                  <a:pt x="531" y="835"/>
                  <a:pt x="553" y="854"/>
                </a:cubicBezTo>
                <a:cubicBezTo>
                  <a:pt x="575" y="873"/>
                  <a:pt x="583" y="882"/>
                  <a:pt x="591" y="891"/>
                </a:cubicBezTo>
              </a:path>
            </a:pathLst>
          </a:custGeom>
          <a:noFill/>
          <a:ln w="28575" cmpd="sng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2" descr="Bell&amp;Hobbs 2010"/>
          <p:cNvPicPr>
            <a:picLocks noChangeAspect="1" noChangeArrowheads="1"/>
          </p:cNvPicPr>
          <p:nvPr/>
        </p:nvPicPr>
        <p:blipFill>
          <a:blip r:embed="rId3"/>
          <a:srcRect l="9712" r="9987" b="16893"/>
          <a:stretch>
            <a:fillRect/>
          </a:stretch>
        </p:blipFill>
        <p:spPr bwMode="auto">
          <a:xfrm>
            <a:off x="823913" y="811213"/>
            <a:ext cx="74549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6" name="Line 6"/>
          <p:cNvSpPr>
            <a:spLocks noChangeShapeType="1"/>
          </p:cNvSpPr>
          <p:nvPr/>
        </p:nvSpPr>
        <p:spPr bwMode="auto">
          <a:xfrm>
            <a:off x="1062038" y="4117975"/>
            <a:ext cx="2324100" cy="2311400"/>
          </a:xfrm>
          <a:prstGeom prst="lin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47" name="Line 7"/>
          <p:cNvSpPr>
            <a:spLocks noChangeShapeType="1"/>
          </p:cNvSpPr>
          <p:nvPr/>
        </p:nvSpPr>
        <p:spPr bwMode="auto">
          <a:xfrm flipV="1">
            <a:off x="3522663" y="5351463"/>
            <a:ext cx="765175" cy="781050"/>
          </a:xfrm>
          <a:prstGeom prst="line">
            <a:avLst/>
          </a:prstGeom>
          <a:noFill/>
          <a:ln w="28575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66" name="Rectangle 26"/>
          <p:cNvSpPr>
            <a:spLocks noChangeArrowheads="1"/>
          </p:cNvSpPr>
          <p:nvPr/>
        </p:nvSpPr>
        <p:spPr bwMode="auto">
          <a:xfrm>
            <a:off x="982663" y="4081463"/>
            <a:ext cx="2395537" cy="2354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67" name="Rectangle 27"/>
          <p:cNvSpPr>
            <a:spLocks noChangeArrowheads="1"/>
          </p:cNvSpPr>
          <p:nvPr/>
        </p:nvSpPr>
        <p:spPr bwMode="auto">
          <a:xfrm>
            <a:off x="3514725" y="4098925"/>
            <a:ext cx="2192338" cy="234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69" name="Rectangle 29"/>
          <p:cNvSpPr>
            <a:spLocks noChangeArrowheads="1"/>
          </p:cNvSpPr>
          <p:nvPr/>
        </p:nvSpPr>
        <p:spPr bwMode="auto">
          <a:xfrm>
            <a:off x="5765800" y="6427788"/>
            <a:ext cx="898525" cy="219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68" name="Rectangle 28"/>
          <p:cNvSpPr>
            <a:spLocks noChangeArrowheads="1"/>
          </p:cNvSpPr>
          <p:nvPr/>
        </p:nvSpPr>
        <p:spPr bwMode="auto">
          <a:xfrm>
            <a:off x="5775325" y="4073525"/>
            <a:ext cx="2217738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1" name="Line 31"/>
          <p:cNvSpPr>
            <a:spLocks noChangeShapeType="1"/>
          </p:cNvSpPr>
          <p:nvPr/>
        </p:nvSpPr>
        <p:spPr bwMode="auto">
          <a:xfrm>
            <a:off x="3530600" y="4083050"/>
            <a:ext cx="762000" cy="762000"/>
          </a:xfrm>
          <a:prstGeom prst="lin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2" name="Line 32"/>
          <p:cNvSpPr>
            <a:spLocks noChangeShapeType="1"/>
          </p:cNvSpPr>
          <p:nvPr/>
        </p:nvSpPr>
        <p:spPr bwMode="auto">
          <a:xfrm>
            <a:off x="4292600" y="5040313"/>
            <a:ext cx="1406525" cy="1404937"/>
          </a:xfrm>
          <a:prstGeom prst="lin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3" name="Line 33"/>
          <p:cNvSpPr>
            <a:spLocks noChangeShapeType="1"/>
          </p:cNvSpPr>
          <p:nvPr/>
        </p:nvSpPr>
        <p:spPr bwMode="auto">
          <a:xfrm>
            <a:off x="6570663" y="5030788"/>
            <a:ext cx="1406525" cy="1404937"/>
          </a:xfrm>
          <a:prstGeom prst="lin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4" name="Line 34"/>
          <p:cNvSpPr>
            <a:spLocks noChangeShapeType="1"/>
          </p:cNvSpPr>
          <p:nvPr/>
        </p:nvSpPr>
        <p:spPr bwMode="auto">
          <a:xfrm>
            <a:off x="5799138" y="4462463"/>
            <a:ext cx="779462" cy="779462"/>
          </a:xfrm>
          <a:prstGeom prst="lin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5" name="Line 35"/>
          <p:cNvSpPr>
            <a:spLocks noChangeShapeType="1"/>
          </p:cNvSpPr>
          <p:nvPr/>
        </p:nvSpPr>
        <p:spPr bwMode="auto">
          <a:xfrm flipV="1">
            <a:off x="4352925" y="4098925"/>
            <a:ext cx="977900" cy="984250"/>
          </a:xfrm>
          <a:prstGeom prst="line">
            <a:avLst/>
          </a:prstGeom>
          <a:noFill/>
          <a:ln w="28575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6" name="Line 36"/>
          <p:cNvSpPr>
            <a:spLocks noChangeShapeType="1"/>
          </p:cNvSpPr>
          <p:nvPr/>
        </p:nvSpPr>
        <p:spPr bwMode="auto">
          <a:xfrm flipV="1">
            <a:off x="974725" y="4079875"/>
            <a:ext cx="2070100" cy="2060575"/>
          </a:xfrm>
          <a:prstGeom prst="line">
            <a:avLst/>
          </a:prstGeom>
          <a:noFill/>
          <a:ln w="28575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7" name="Line 37"/>
          <p:cNvSpPr>
            <a:spLocks noChangeShapeType="1"/>
          </p:cNvSpPr>
          <p:nvPr/>
        </p:nvSpPr>
        <p:spPr bwMode="auto">
          <a:xfrm flipV="1">
            <a:off x="6638925" y="4090988"/>
            <a:ext cx="977900" cy="984250"/>
          </a:xfrm>
          <a:prstGeom prst="line">
            <a:avLst/>
          </a:prstGeom>
          <a:noFill/>
          <a:ln w="28575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8" name="Line 38"/>
          <p:cNvSpPr>
            <a:spLocks noChangeShapeType="1"/>
          </p:cNvSpPr>
          <p:nvPr/>
        </p:nvSpPr>
        <p:spPr bwMode="auto">
          <a:xfrm flipV="1">
            <a:off x="5908675" y="5732463"/>
            <a:ext cx="673100" cy="696912"/>
          </a:xfrm>
          <a:prstGeom prst="line">
            <a:avLst/>
          </a:prstGeom>
          <a:noFill/>
          <a:ln w="28575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79" name="Line 39"/>
          <p:cNvSpPr>
            <a:spLocks noChangeShapeType="1"/>
          </p:cNvSpPr>
          <p:nvPr/>
        </p:nvSpPr>
        <p:spPr bwMode="auto">
          <a:xfrm>
            <a:off x="4292600" y="4106863"/>
            <a:ext cx="0" cy="2336800"/>
          </a:xfrm>
          <a:prstGeom prst="line">
            <a:avLst/>
          </a:prstGeom>
          <a:noFill/>
          <a:ln w="57150">
            <a:solidFill>
              <a:srgbClr val="82838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80" name="Line 40"/>
          <p:cNvSpPr>
            <a:spLocks noChangeShapeType="1"/>
          </p:cNvSpPr>
          <p:nvPr/>
        </p:nvSpPr>
        <p:spPr bwMode="auto">
          <a:xfrm>
            <a:off x="6586538" y="4071938"/>
            <a:ext cx="0" cy="2371725"/>
          </a:xfrm>
          <a:prstGeom prst="line">
            <a:avLst/>
          </a:prstGeom>
          <a:noFill/>
          <a:ln w="57150">
            <a:solidFill>
              <a:srgbClr val="82838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81" name="Freeform 41"/>
          <p:cNvSpPr>
            <a:spLocks/>
          </p:cNvSpPr>
          <p:nvPr/>
        </p:nvSpPr>
        <p:spPr bwMode="auto">
          <a:xfrm>
            <a:off x="6662738" y="4276725"/>
            <a:ext cx="87312" cy="415925"/>
          </a:xfrm>
          <a:custGeom>
            <a:avLst/>
            <a:gdLst>
              <a:gd name="T0" fmla="*/ 0 w 38"/>
              <a:gd name="T1" fmla="*/ 182 h 182"/>
              <a:gd name="T2" fmla="*/ 0 w 38"/>
              <a:gd name="T3" fmla="*/ 0 h 182"/>
              <a:gd name="T4" fmla="*/ 38 w 38"/>
              <a:gd name="T5" fmla="*/ 7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182">
                <a:moveTo>
                  <a:pt x="0" y="182"/>
                </a:moveTo>
                <a:lnTo>
                  <a:pt x="0" y="0"/>
                </a:lnTo>
                <a:lnTo>
                  <a:pt x="38" y="75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82" name="Freeform 42"/>
          <p:cNvSpPr>
            <a:spLocks/>
          </p:cNvSpPr>
          <p:nvPr/>
        </p:nvSpPr>
        <p:spPr bwMode="auto">
          <a:xfrm rot="-10800000">
            <a:off x="6419850" y="4302125"/>
            <a:ext cx="90488" cy="431800"/>
          </a:xfrm>
          <a:custGeom>
            <a:avLst/>
            <a:gdLst>
              <a:gd name="T0" fmla="*/ 0 w 38"/>
              <a:gd name="T1" fmla="*/ 182 h 182"/>
              <a:gd name="T2" fmla="*/ 0 w 38"/>
              <a:gd name="T3" fmla="*/ 0 h 182"/>
              <a:gd name="T4" fmla="*/ 38 w 38"/>
              <a:gd name="T5" fmla="*/ 7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182">
                <a:moveTo>
                  <a:pt x="0" y="182"/>
                </a:moveTo>
                <a:lnTo>
                  <a:pt x="0" y="0"/>
                </a:lnTo>
                <a:lnTo>
                  <a:pt x="38" y="75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83" name="Freeform 43"/>
          <p:cNvSpPr>
            <a:spLocks/>
          </p:cNvSpPr>
          <p:nvPr/>
        </p:nvSpPr>
        <p:spPr bwMode="auto">
          <a:xfrm>
            <a:off x="5232400" y="1049338"/>
            <a:ext cx="549275" cy="1365250"/>
          </a:xfrm>
          <a:custGeom>
            <a:avLst/>
            <a:gdLst>
              <a:gd name="T0" fmla="*/ 0 w 346"/>
              <a:gd name="T1" fmla="*/ 860 h 860"/>
              <a:gd name="T2" fmla="*/ 68 w 346"/>
              <a:gd name="T3" fmla="*/ 772 h 860"/>
              <a:gd name="T4" fmla="*/ 56 w 346"/>
              <a:gd name="T5" fmla="*/ 708 h 860"/>
              <a:gd name="T6" fmla="*/ 104 w 346"/>
              <a:gd name="T7" fmla="*/ 632 h 860"/>
              <a:gd name="T8" fmla="*/ 92 w 346"/>
              <a:gd name="T9" fmla="*/ 556 h 860"/>
              <a:gd name="T10" fmla="*/ 152 w 346"/>
              <a:gd name="T11" fmla="*/ 520 h 860"/>
              <a:gd name="T12" fmla="*/ 136 w 346"/>
              <a:gd name="T13" fmla="*/ 444 h 860"/>
              <a:gd name="T14" fmla="*/ 232 w 346"/>
              <a:gd name="T15" fmla="*/ 280 h 860"/>
              <a:gd name="T16" fmla="*/ 328 w 346"/>
              <a:gd name="T17" fmla="*/ 112 h 860"/>
              <a:gd name="T18" fmla="*/ 340 w 346"/>
              <a:gd name="T19" fmla="*/ 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6" h="860">
                <a:moveTo>
                  <a:pt x="0" y="860"/>
                </a:moveTo>
                <a:cubicBezTo>
                  <a:pt x="29" y="828"/>
                  <a:pt x="59" y="797"/>
                  <a:pt x="68" y="772"/>
                </a:cubicBezTo>
                <a:cubicBezTo>
                  <a:pt x="77" y="747"/>
                  <a:pt x="50" y="731"/>
                  <a:pt x="56" y="708"/>
                </a:cubicBezTo>
                <a:cubicBezTo>
                  <a:pt x="62" y="685"/>
                  <a:pt x="98" y="657"/>
                  <a:pt x="104" y="632"/>
                </a:cubicBezTo>
                <a:cubicBezTo>
                  <a:pt x="110" y="607"/>
                  <a:pt x="84" y="575"/>
                  <a:pt x="92" y="556"/>
                </a:cubicBezTo>
                <a:cubicBezTo>
                  <a:pt x="100" y="537"/>
                  <a:pt x="145" y="539"/>
                  <a:pt x="152" y="520"/>
                </a:cubicBezTo>
                <a:cubicBezTo>
                  <a:pt x="159" y="501"/>
                  <a:pt x="123" y="484"/>
                  <a:pt x="136" y="444"/>
                </a:cubicBezTo>
                <a:cubicBezTo>
                  <a:pt x="149" y="404"/>
                  <a:pt x="200" y="335"/>
                  <a:pt x="232" y="280"/>
                </a:cubicBezTo>
                <a:cubicBezTo>
                  <a:pt x="264" y="225"/>
                  <a:pt x="310" y="159"/>
                  <a:pt x="328" y="112"/>
                </a:cubicBezTo>
                <a:cubicBezTo>
                  <a:pt x="346" y="65"/>
                  <a:pt x="343" y="32"/>
                  <a:pt x="340" y="0"/>
                </a:cubicBezTo>
              </a:path>
            </a:pathLst>
          </a:custGeom>
          <a:noFill/>
          <a:ln w="19050" cmpd="sng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85" name="Line 45"/>
          <p:cNvSpPr>
            <a:spLocks noChangeShapeType="1"/>
          </p:cNvSpPr>
          <p:nvPr/>
        </p:nvSpPr>
        <p:spPr bwMode="auto">
          <a:xfrm>
            <a:off x="3954463" y="4319588"/>
            <a:ext cx="279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87" name="Line 47"/>
          <p:cNvSpPr>
            <a:spLocks noChangeShapeType="1"/>
          </p:cNvSpPr>
          <p:nvPr/>
        </p:nvSpPr>
        <p:spPr bwMode="auto">
          <a:xfrm rot="-10800000">
            <a:off x="4362450" y="4327525"/>
            <a:ext cx="279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89" name="Line 49"/>
          <p:cNvSpPr>
            <a:spLocks noChangeShapeType="1"/>
          </p:cNvSpPr>
          <p:nvPr/>
        </p:nvSpPr>
        <p:spPr bwMode="auto">
          <a:xfrm>
            <a:off x="6164263" y="4429125"/>
            <a:ext cx="279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90" name="Line 50"/>
          <p:cNvSpPr>
            <a:spLocks noChangeShapeType="1"/>
          </p:cNvSpPr>
          <p:nvPr/>
        </p:nvSpPr>
        <p:spPr bwMode="auto">
          <a:xfrm rot="-10800000">
            <a:off x="6778625" y="4437063"/>
            <a:ext cx="279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91" name="Freeform 51"/>
          <p:cNvSpPr>
            <a:spLocks/>
          </p:cNvSpPr>
          <p:nvPr/>
        </p:nvSpPr>
        <p:spPr bwMode="auto">
          <a:xfrm>
            <a:off x="6770688" y="1452563"/>
            <a:ext cx="942975" cy="273050"/>
          </a:xfrm>
          <a:custGeom>
            <a:avLst/>
            <a:gdLst>
              <a:gd name="T0" fmla="*/ 504 w 504"/>
              <a:gd name="T1" fmla="*/ 98 h 146"/>
              <a:gd name="T2" fmla="*/ 436 w 504"/>
              <a:gd name="T3" fmla="*/ 56 h 146"/>
              <a:gd name="T4" fmla="*/ 412 w 504"/>
              <a:gd name="T5" fmla="*/ 20 h 146"/>
              <a:gd name="T6" fmla="*/ 388 w 504"/>
              <a:gd name="T7" fmla="*/ 4 h 146"/>
              <a:gd name="T8" fmla="*/ 398 w 504"/>
              <a:gd name="T9" fmla="*/ 44 h 146"/>
              <a:gd name="T10" fmla="*/ 408 w 504"/>
              <a:gd name="T11" fmla="*/ 102 h 146"/>
              <a:gd name="T12" fmla="*/ 412 w 504"/>
              <a:gd name="T13" fmla="*/ 146 h 146"/>
              <a:gd name="T14" fmla="*/ 368 w 504"/>
              <a:gd name="T15" fmla="*/ 78 h 146"/>
              <a:gd name="T16" fmla="*/ 344 w 504"/>
              <a:gd name="T17" fmla="*/ 28 h 146"/>
              <a:gd name="T18" fmla="*/ 314 w 504"/>
              <a:gd name="T19" fmla="*/ 10 h 146"/>
              <a:gd name="T20" fmla="*/ 326 w 504"/>
              <a:gd name="T21" fmla="*/ 58 h 146"/>
              <a:gd name="T22" fmla="*/ 346 w 504"/>
              <a:gd name="T23" fmla="*/ 94 h 146"/>
              <a:gd name="T24" fmla="*/ 344 w 504"/>
              <a:gd name="T25" fmla="*/ 112 h 146"/>
              <a:gd name="T26" fmla="*/ 312 w 504"/>
              <a:gd name="T27" fmla="*/ 88 h 146"/>
              <a:gd name="T28" fmla="*/ 290 w 504"/>
              <a:gd name="T29" fmla="*/ 112 h 146"/>
              <a:gd name="T30" fmla="*/ 276 w 504"/>
              <a:gd name="T31" fmla="*/ 116 h 146"/>
              <a:gd name="T32" fmla="*/ 252 w 504"/>
              <a:gd name="T33" fmla="*/ 74 h 146"/>
              <a:gd name="T34" fmla="*/ 178 w 504"/>
              <a:gd name="T35" fmla="*/ 28 h 146"/>
              <a:gd name="T36" fmla="*/ 158 w 504"/>
              <a:gd name="T37" fmla="*/ 12 h 146"/>
              <a:gd name="T38" fmla="*/ 166 w 504"/>
              <a:gd name="T39" fmla="*/ 40 h 146"/>
              <a:gd name="T40" fmla="*/ 180 w 504"/>
              <a:gd name="T41" fmla="*/ 78 h 146"/>
              <a:gd name="T42" fmla="*/ 178 w 504"/>
              <a:gd name="T43" fmla="*/ 102 h 146"/>
              <a:gd name="T44" fmla="*/ 116 w 504"/>
              <a:gd name="T45" fmla="*/ 42 h 146"/>
              <a:gd name="T46" fmla="*/ 116 w 504"/>
              <a:gd name="T47" fmla="*/ 66 h 146"/>
              <a:gd name="T48" fmla="*/ 70 w 504"/>
              <a:gd name="T49" fmla="*/ 26 h 146"/>
              <a:gd name="T50" fmla="*/ 62 w 504"/>
              <a:gd name="T51" fmla="*/ 50 h 146"/>
              <a:gd name="T52" fmla="*/ 68 w 504"/>
              <a:gd name="T53" fmla="*/ 116 h 146"/>
              <a:gd name="T54" fmla="*/ 46 w 504"/>
              <a:gd name="T55" fmla="*/ 110 h 146"/>
              <a:gd name="T56" fmla="*/ 20 w 504"/>
              <a:gd name="T57" fmla="*/ 48 h 146"/>
              <a:gd name="T58" fmla="*/ 0 w 504"/>
              <a:gd name="T59" fmla="*/ 14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04" h="146">
                <a:moveTo>
                  <a:pt x="504" y="98"/>
                </a:moveTo>
                <a:cubicBezTo>
                  <a:pt x="477" y="83"/>
                  <a:pt x="451" y="69"/>
                  <a:pt x="436" y="56"/>
                </a:cubicBezTo>
                <a:cubicBezTo>
                  <a:pt x="421" y="43"/>
                  <a:pt x="420" y="29"/>
                  <a:pt x="412" y="20"/>
                </a:cubicBezTo>
                <a:cubicBezTo>
                  <a:pt x="404" y="11"/>
                  <a:pt x="390" y="0"/>
                  <a:pt x="388" y="4"/>
                </a:cubicBezTo>
                <a:cubicBezTo>
                  <a:pt x="386" y="8"/>
                  <a:pt x="395" y="28"/>
                  <a:pt x="398" y="44"/>
                </a:cubicBezTo>
                <a:cubicBezTo>
                  <a:pt x="401" y="60"/>
                  <a:pt x="406" y="85"/>
                  <a:pt x="408" y="102"/>
                </a:cubicBezTo>
                <a:lnTo>
                  <a:pt x="412" y="146"/>
                </a:lnTo>
                <a:cubicBezTo>
                  <a:pt x="405" y="142"/>
                  <a:pt x="379" y="98"/>
                  <a:pt x="368" y="78"/>
                </a:cubicBezTo>
                <a:cubicBezTo>
                  <a:pt x="357" y="58"/>
                  <a:pt x="353" y="39"/>
                  <a:pt x="344" y="28"/>
                </a:cubicBezTo>
                <a:lnTo>
                  <a:pt x="314" y="10"/>
                </a:lnTo>
                <a:cubicBezTo>
                  <a:pt x="311" y="15"/>
                  <a:pt x="321" y="44"/>
                  <a:pt x="326" y="58"/>
                </a:cubicBezTo>
                <a:cubicBezTo>
                  <a:pt x="331" y="72"/>
                  <a:pt x="343" y="85"/>
                  <a:pt x="346" y="94"/>
                </a:cubicBezTo>
                <a:cubicBezTo>
                  <a:pt x="349" y="103"/>
                  <a:pt x="350" y="113"/>
                  <a:pt x="344" y="112"/>
                </a:cubicBezTo>
                <a:cubicBezTo>
                  <a:pt x="338" y="111"/>
                  <a:pt x="321" y="88"/>
                  <a:pt x="312" y="88"/>
                </a:cubicBezTo>
                <a:cubicBezTo>
                  <a:pt x="303" y="88"/>
                  <a:pt x="296" y="107"/>
                  <a:pt x="290" y="112"/>
                </a:cubicBezTo>
                <a:cubicBezTo>
                  <a:pt x="284" y="117"/>
                  <a:pt x="282" y="122"/>
                  <a:pt x="276" y="116"/>
                </a:cubicBezTo>
                <a:cubicBezTo>
                  <a:pt x="270" y="110"/>
                  <a:pt x="268" y="89"/>
                  <a:pt x="252" y="74"/>
                </a:cubicBezTo>
                <a:cubicBezTo>
                  <a:pt x="236" y="59"/>
                  <a:pt x="194" y="38"/>
                  <a:pt x="178" y="28"/>
                </a:cubicBezTo>
                <a:lnTo>
                  <a:pt x="158" y="12"/>
                </a:lnTo>
                <a:cubicBezTo>
                  <a:pt x="156" y="14"/>
                  <a:pt x="162" y="29"/>
                  <a:pt x="166" y="40"/>
                </a:cubicBezTo>
                <a:cubicBezTo>
                  <a:pt x="170" y="51"/>
                  <a:pt x="178" y="68"/>
                  <a:pt x="180" y="78"/>
                </a:cubicBezTo>
                <a:lnTo>
                  <a:pt x="178" y="102"/>
                </a:lnTo>
                <a:cubicBezTo>
                  <a:pt x="167" y="96"/>
                  <a:pt x="126" y="48"/>
                  <a:pt x="116" y="42"/>
                </a:cubicBezTo>
                <a:lnTo>
                  <a:pt x="116" y="66"/>
                </a:lnTo>
                <a:cubicBezTo>
                  <a:pt x="108" y="63"/>
                  <a:pt x="79" y="29"/>
                  <a:pt x="70" y="26"/>
                </a:cubicBezTo>
                <a:cubicBezTo>
                  <a:pt x="61" y="23"/>
                  <a:pt x="62" y="35"/>
                  <a:pt x="62" y="50"/>
                </a:cubicBezTo>
                <a:cubicBezTo>
                  <a:pt x="62" y="65"/>
                  <a:pt x="71" y="106"/>
                  <a:pt x="68" y="116"/>
                </a:cubicBezTo>
                <a:cubicBezTo>
                  <a:pt x="65" y="126"/>
                  <a:pt x="54" y="121"/>
                  <a:pt x="46" y="110"/>
                </a:cubicBezTo>
                <a:cubicBezTo>
                  <a:pt x="38" y="99"/>
                  <a:pt x="28" y="64"/>
                  <a:pt x="20" y="48"/>
                </a:cubicBezTo>
                <a:cubicBezTo>
                  <a:pt x="12" y="32"/>
                  <a:pt x="6" y="23"/>
                  <a:pt x="0" y="14"/>
                </a:cubicBezTo>
              </a:path>
            </a:pathLst>
          </a:custGeom>
          <a:noFill/>
          <a:ln w="19050" cmpd="sng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65" name="Text Box 25"/>
          <p:cNvSpPr txBox="1">
            <a:spLocks noChangeArrowheads="1"/>
          </p:cNvSpPr>
          <p:nvPr/>
        </p:nvSpPr>
        <p:spPr bwMode="auto">
          <a:xfrm>
            <a:off x="869950" y="6457950"/>
            <a:ext cx="1957388" cy="230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900" b="1" i="0">
                <a:effectLst>
                  <a:outerShdw blurRad="38100" dist="38100" dir="2700000" algn="tl">
                    <a:srgbClr val="DDDDDD"/>
                  </a:outerShdw>
                </a:effectLst>
              </a:rPr>
              <a:t>prior to cleavage formation</a:t>
            </a:r>
          </a:p>
        </p:txBody>
      </p:sp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3371850" y="6457950"/>
            <a:ext cx="1339279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i="0" dirty="0" smtClean="0">
                <a:latin typeface="Verdana" charset="0"/>
                <a:ea typeface="ＭＳ Ｐゴシック" charset="0"/>
                <a:cs typeface="+mn-cs"/>
              </a:rPr>
              <a:t>if </a:t>
            </a:r>
            <a:r>
              <a:rPr lang="en-US" sz="900" b="1" i="0" dirty="0">
                <a:latin typeface="Verdana" charset="0"/>
                <a:ea typeface="ＭＳ Ｐゴシック" charset="0"/>
                <a:cs typeface="+mn-cs"/>
              </a:rPr>
              <a:t>only dissolution</a:t>
            </a:r>
          </a:p>
        </p:txBody>
      </p:sp>
      <p:sp>
        <p:nvSpPr>
          <p:cNvPr id="47133" name="Text Box 24"/>
          <p:cNvSpPr txBox="1">
            <a:spLocks noChangeArrowheads="1"/>
          </p:cNvSpPr>
          <p:nvPr/>
        </p:nvSpPr>
        <p:spPr bwMode="auto">
          <a:xfrm>
            <a:off x="5699125" y="6472238"/>
            <a:ext cx="293955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 i="0" dirty="0" smtClean="0"/>
              <a:t>If combination </a:t>
            </a:r>
            <a:r>
              <a:rPr lang="en-US" sz="900" b="1" i="0" dirty="0"/>
              <a:t>of dissolution and </a:t>
            </a:r>
            <a:r>
              <a:rPr lang="en-US" sz="900" b="1" i="0" dirty="0" smtClean="0"/>
              <a:t>shearing</a:t>
            </a:r>
            <a:endParaRPr lang="en-US" altLang="ja-JP" sz="900" b="1" i="0" dirty="0"/>
          </a:p>
        </p:txBody>
      </p:sp>
      <p:sp>
        <p:nvSpPr>
          <p:cNvPr id="189492" name="Line 52"/>
          <p:cNvSpPr>
            <a:spLocks noChangeShapeType="1"/>
          </p:cNvSpPr>
          <p:nvPr/>
        </p:nvSpPr>
        <p:spPr bwMode="auto">
          <a:xfrm flipH="1" flipV="1">
            <a:off x="4318000" y="6084888"/>
            <a:ext cx="4318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89493" name="Line 53"/>
          <p:cNvSpPr>
            <a:spLocks noChangeShapeType="1"/>
          </p:cNvSpPr>
          <p:nvPr/>
        </p:nvSpPr>
        <p:spPr bwMode="auto">
          <a:xfrm flipH="1" flipV="1">
            <a:off x="6604000" y="6084888"/>
            <a:ext cx="4318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47138" name="Rectangle 22"/>
          <p:cNvSpPr>
            <a:spLocks noChangeArrowheads="1"/>
          </p:cNvSpPr>
          <p:nvPr/>
        </p:nvSpPr>
        <p:spPr bwMode="auto">
          <a:xfrm>
            <a:off x="727075" y="196850"/>
            <a:ext cx="7697788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600" i="0" dirty="0" smtClean="0">
                <a:solidFill>
                  <a:srgbClr val="0F149C"/>
                </a:solidFill>
                <a:latin typeface="Chalkboard"/>
                <a:cs typeface="Chalkboard"/>
              </a:rPr>
              <a:t>In this example (Bell &amp; Cuff, 1989), veins and bedding are displaced along </a:t>
            </a:r>
            <a:r>
              <a:rPr lang="en-GB" sz="1600" i="0" dirty="0" err="1" smtClean="0">
                <a:solidFill>
                  <a:srgbClr val="0F149C"/>
                </a:solidFill>
                <a:latin typeface="Chalkboard"/>
                <a:cs typeface="Chalkboard"/>
              </a:rPr>
              <a:t>crenulation</a:t>
            </a:r>
            <a:r>
              <a:rPr lang="en-GB" sz="1600" i="0" dirty="0" smtClean="0">
                <a:solidFill>
                  <a:srgbClr val="0F149C"/>
                </a:solidFill>
                <a:latin typeface="Chalkboard"/>
                <a:cs typeface="Chalkboard"/>
              </a:rPr>
              <a:t> cleavage planes in the same sense. This geometry proves shearing components along foliations</a:t>
            </a:r>
            <a:endParaRPr lang="en-US" sz="1600" i="0" dirty="0">
              <a:solidFill>
                <a:srgbClr val="0F149C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9" descr="BellBruce Millipedes"/>
          <p:cNvPicPr>
            <a:picLocks noChangeAspect="1" noChangeArrowheads="1"/>
          </p:cNvPicPr>
          <p:nvPr/>
        </p:nvPicPr>
        <p:blipFill>
          <a:blip r:embed="rId3"/>
          <a:srcRect l="-34" t="51250" r="34" b="35"/>
          <a:stretch>
            <a:fillRect/>
          </a:stretch>
        </p:blipFill>
        <p:spPr bwMode="auto">
          <a:xfrm rot="-5400000">
            <a:off x="5044281" y="1948657"/>
            <a:ext cx="4627563" cy="2165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3251" name="Rectangle 7"/>
          <p:cNvSpPr>
            <a:spLocks noChangeArrowheads="1"/>
          </p:cNvSpPr>
          <p:nvPr/>
        </p:nvSpPr>
        <p:spPr bwMode="auto">
          <a:xfrm>
            <a:off x="6831013" y="5426075"/>
            <a:ext cx="72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i="0"/>
              <a:t>Bell 1981</a:t>
            </a:r>
          </a:p>
        </p:txBody>
      </p:sp>
      <p:pic>
        <p:nvPicPr>
          <p:cNvPr id="53252" name="Picture 8" descr="centipede"/>
          <p:cNvPicPr>
            <a:picLocks noChangeAspect="1" noChangeArrowheads="1"/>
          </p:cNvPicPr>
          <p:nvPr/>
        </p:nvPicPr>
        <p:blipFill>
          <a:blip r:embed="rId4"/>
          <a:srcRect l="19476" r="7153"/>
          <a:stretch>
            <a:fillRect/>
          </a:stretch>
        </p:blipFill>
        <p:spPr bwMode="auto">
          <a:xfrm>
            <a:off x="473075" y="398463"/>
            <a:ext cx="19494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 descr="millipede LCM"/>
          <p:cNvPicPr>
            <a:picLocks noChangeAspect="1" noChangeArrowheads="1"/>
          </p:cNvPicPr>
          <p:nvPr/>
        </p:nvPicPr>
        <p:blipFill>
          <a:blip r:embed="rId5">
            <a:alphaModFix amt="70000"/>
          </a:blip>
          <a:srcRect/>
          <a:stretch>
            <a:fillRect/>
          </a:stretch>
        </p:blipFill>
        <p:spPr bwMode="auto">
          <a:xfrm rot="-4839294">
            <a:off x="2231231" y="1769269"/>
            <a:ext cx="40147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254" name="Group 58"/>
          <p:cNvGrpSpPr>
            <a:grpSpLocks/>
          </p:cNvGrpSpPr>
          <p:nvPr/>
        </p:nvGrpSpPr>
        <p:grpSpPr bwMode="auto">
          <a:xfrm>
            <a:off x="3027363" y="1344613"/>
            <a:ext cx="2419350" cy="3771900"/>
            <a:chOff x="2112" y="360"/>
            <a:chExt cx="1524" cy="2376"/>
          </a:xfrm>
        </p:grpSpPr>
        <p:sp>
          <p:nvSpPr>
            <p:cNvPr id="271381" name="Freeform 21"/>
            <p:cNvSpPr>
              <a:spLocks/>
            </p:cNvSpPr>
            <p:nvPr/>
          </p:nvSpPr>
          <p:spPr bwMode="auto">
            <a:xfrm>
              <a:off x="2248" y="720"/>
              <a:ext cx="56" cy="720"/>
            </a:xfrm>
            <a:custGeom>
              <a:avLst/>
              <a:gdLst>
                <a:gd name="T0" fmla="*/ 56 w 56"/>
                <a:gd name="T1" fmla="*/ 0 h 720"/>
                <a:gd name="T2" fmla="*/ 8 w 56"/>
                <a:gd name="T3" fmla="*/ 384 h 720"/>
                <a:gd name="T4" fmla="*/ 8 w 56"/>
                <a:gd name="T5" fmla="*/ 624 h 720"/>
                <a:gd name="T6" fmla="*/ 8 w 56"/>
                <a:gd name="T7" fmla="*/ 72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720">
                  <a:moveTo>
                    <a:pt x="56" y="0"/>
                  </a:moveTo>
                  <a:cubicBezTo>
                    <a:pt x="36" y="140"/>
                    <a:pt x="16" y="280"/>
                    <a:pt x="8" y="384"/>
                  </a:cubicBezTo>
                  <a:cubicBezTo>
                    <a:pt x="0" y="488"/>
                    <a:pt x="8" y="568"/>
                    <a:pt x="8" y="624"/>
                  </a:cubicBezTo>
                  <a:cubicBezTo>
                    <a:pt x="8" y="680"/>
                    <a:pt x="8" y="700"/>
                    <a:pt x="8" y="72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2" name="Freeform 22"/>
            <p:cNvSpPr>
              <a:spLocks/>
            </p:cNvSpPr>
            <p:nvPr/>
          </p:nvSpPr>
          <p:spPr bwMode="auto">
            <a:xfrm>
              <a:off x="2160" y="912"/>
              <a:ext cx="448" cy="1728"/>
            </a:xfrm>
            <a:custGeom>
              <a:avLst/>
              <a:gdLst>
                <a:gd name="T0" fmla="*/ 0 w 448"/>
                <a:gd name="T1" fmla="*/ 0 h 1728"/>
                <a:gd name="T2" fmla="*/ 48 w 448"/>
                <a:gd name="T3" fmla="*/ 576 h 1728"/>
                <a:gd name="T4" fmla="*/ 96 w 448"/>
                <a:gd name="T5" fmla="*/ 864 h 1728"/>
                <a:gd name="T6" fmla="*/ 192 w 448"/>
                <a:gd name="T7" fmla="*/ 1104 h 1728"/>
                <a:gd name="T8" fmla="*/ 336 w 448"/>
                <a:gd name="T9" fmla="*/ 1296 h 1728"/>
                <a:gd name="T10" fmla="*/ 432 w 448"/>
                <a:gd name="T11" fmla="*/ 1536 h 1728"/>
                <a:gd name="T12" fmla="*/ 432 w 448"/>
                <a:gd name="T13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1728">
                  <a:moveTo>
                    <a:pt x="0" y="0"/>
                  </a:moveTo>
                  <a:cubicBezTo>
                    <a:pt x="16" y="216"/>
                    <a:pt x="32" y="432"/>
                    <a:pt x="48" y="576"/>
                  </a:cubicBezTo>
                  <a:cubicBezTo>
                    <a:pt x="64" y="720"/>
                    <a:pt x="72" y="776"/>
                    <a:pt x="96" y="864"/>
                  </a:cubicBezTo>
                  <a:cubicBezTo>
                    <a:pt x="120" y="952"/>
                    <a:pt x="152" y="1032"/>
                    <a:pt x="192" y="1104"/>
                  </a:cubicBezTo>
                  <a:cubicBezTo>
                    <a:pt x="232" y="1176"/>
                    <a:pt x="296" y="1224"/>
                    <a:pt x="336" y="1296"/>
                  </a:cubicBezTo>
                  <a:cubicBezTo>
                    <a:pt x="376" y="1368"/>
                    <a:pt x="416" y="1464"/>
                    <a:pt x="432" y="1536"/>
                  </a:cubicBezTo>
                  <a:cubicBezTo>
                    <a:pt x="448" y="1608"/>
                    <a:pt x="440" y="1668"/>
                    <a:pt x="432" y="172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3" name="Freeform 23"/>
            <p:cNvSpPr>
              <a:spLocks/>
            </p:cNvSpPr>
            <p:nvPr/>
          </p:nvSpPr>
          <p:spPr bwMode="auto">
            <a:xfrm>
              <a:off x="2160" y="1632"/>
              <a:ext cx="384" cy="1008"/>
            </a:xfrm>
            <a:custGeom>
              <a:avLst/>
              <a:gdLst>
                <a:gd name="T0" fmla="*/ 0 w 384"/>
                <a:gd name="T1" fmla="*/ 0 h 1008"/>
                <a:gd name="T2" fmla="*/ 48 w 384"/>
                <a:gd name="T3" fmla="*/ 288 h 1008"/>
                <a:gd name="T4" fmla="*/ 192 w 384"/>
                <a:gd name="T5" fmla="*/ 480 h 1008"/>
                <a:gd name="T6" fmla="*/ 336 w 384"/>
                <a:gd name="T7" fmla="*/ 720 h 1008"/>
                <a:gd name="T8" fmla="*/ 384 w 384"/>
                <a:gd name="T9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008">
                  <a:moveTo>
                    <a:pt x="0" y="0"/>
                  </a:moveTo>
                  <a:cubicBezTo>
                    <a:pt x="8" y="104"/>
                    <a:pt x="16" y="208"/>
                    <a:pt x="48" y="288"/>
                  </a:cubicBezTo>
                  <a:cubicBezTo>
                    <a:pt x="80" y="368"/>
                    <a:pt x="144" y="408"/>
                    <a:pt x="192" y="480"/>
                  </a:cubicBezTo>
                  <a:cubicBezTo>
                    <a:pt x="240" y="552"/>
                    <a:pt x="304" y="632"/>
                    <a:pt x="336" y="720"/>
                  </a:cubicBezTo>
                  <a:cubicBezTo>
                    <a:pt x="368" y="808"/>
                    <a:pt x="376" y="908"/>
                    <a:pt x="384" y="100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4" name="Freeform 24"/>
            <p:cNvSpPr>
              <a:spLocks/>
            </p:cNvSpPr>
            <p:nvPr/>
          </p:nvSpPr>
          <p:spPr bwMode="auto">
            <a:xfrm>
              <a:off x="2256" y="2112"/>
              <a:ext cx="240" cy="576"/>
            </a:xfrm>
            <a:custGeom>
              <a:avLst/>
              <a:gdLst>
                <a:gd name="T0" fmla="*/ 0 w 240"/>
                <a:gd name="T1" fmla="*/ 0 h 576"/>
                <a:gd name="T2" fmla="*/ 96 w 240"/>
                <a:gd name="T3" fmla="*/ 144 h 576"/>
                <a:gd name="T4" fmla="*/ 192 w 240"/>
                <a:gd name="T5" fmla="*/ 384 h 576"/>
                <a:gd name="T6" fmla="*/ 240 w 240"/>
                <a:gd name="T7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576">
                  <a:moveTo>
                    <a:pt x="0" y="0"/>
                  </a:moveTo>
                  <a:cubicBezTo>
                    <a:pt x="32" y="40"/>
                    <a:pt x="64" y="80"/>
                    <a:pt x="96" y="144"/>
                  </a:cubicBezTo>
                  <a:cubicBezTo>
                    <a:pt x="128" y="208"/>
                    <a:pt x="168" y="312"/>
                    <a:pt x="192" y="384"/>
                  </a:cubicBezTo>
                  <a:cubicBezTo>
                    <a:pt x="216" y="456"/>
                    <a:pt x="228" y="516"/>
                    <a:pt x="240" y="57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5" name="Freeform 25"/>
            <p:cNvSpPr>
              <a:spLocks/>
            </p:cNvSpPr>
            <p:nvPr/>
          </p:nvSpPr>
          <p:spPr bwMode="auto">
            <a:xfrm>
              <a:off x="2160" y="2208"/>
              <a:ext cx="240" cy="528"/>
            </a:xfrm>
            <a:custGeom>
              <a:avLst/>
              <a:gdLst>
                <a:gd name="T0" fmla="*/ 0 w 240"/>
                <a:gd name="T1" fmla="*/ 0 h 528"/>
                <a:gd name="T2" fmla="*/ 192 w 240"/>
                <a:gd name="T3" fmla="*/ 336 h 528"/>
                <a:gd name="T4" fmla="*/ 240 w 240"/>
                <a:gd name="T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528">
                  <a:moveTo>
                    <a:pt x="0" y="0"/>
                  </a:moveTo>
                  <a:cubicBezTo>
                    <a:pt x="76" y="124"/>
                    <a:pt x="152" y="248"/>
                    <a:pt x="192" y="336"/>
                  </a:cubicBezTo>
                  <a:cubicBezTo>
                    <a:pt x="232" y="424"/>
                    <a:pt x="236" y="476"/>
                    <a:pt x="240" y="52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6" name="Freeform 26"/>
            <p:cNvSpPr>
              <a:spLocks/>
            </p:cNvSpPr>
            <p:nvPr/>
          </p:nvSpPr>
          <p:spPr bwMode="auto">
            <a:xfrm>
              <a:off x="2112" y="2400"/>
              <a:ext cx="96" cy="288"/>
            </a:xfrm>
            <a:custGeom>
              <a:avLst/>
              <a:gdLst>
                <a:gd name="T0" fmla="*/ 0 w 96"/>
                <a:gd name="T1" fmla="*/ 0 h 288"/>
                <a:gd name="T2" fmla="*/ 96 w 96"/>
                <a:gd name="T3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6" h="288">
                  <a:moveTo>
                    <a:pt x="0" y="0"/>
                  </a:moveTo>
                  <a:cubicBezTo>
                    <a:pt x="0" y="0"/>
                    <a:pt x="48" y="144"/>
                    <a:pt x="96" y="28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7" name="Freeform 27"/>
            <p:cNvSpPr>
              <a:spLocks/>
            </p:cNvSpPr>
            <p:nvPr/>
          </p:nvSpPr>
          <p:spPr bwMode="auto">
            <a:xfrm>
              <a:off x="2364" y="432"/>
              <a:ext cx="56" cy="816"/>
            </a:xfrm>
            <a:custGeom>
              <a:avLst/>
              <a:gdLst>
                <a:gd name="T0" fmla="*/ 48 w 56"/>
                <a:gd name="T1" fmla="*/ 0 h 816"/>
                <a:gd name="T2" fmla="*/ 48 w 56"/>
                <a:gd name="T3" fmla="*/ 480 h 816"/>
                <a:gd name="T4" fmla="*/ 0 w 56"/>
                <a:gd name="T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816">
                  <a:moveTo>
                    <a:pt x="48" y="0"/>
                  </a:moveTo>
                  <a:cubicBezTo>
                    <a:pt x="52" y="172"/>
                    <a:pt x="56" y="344"/>
                    <a:pt x="48" y="480"/>
                  </a:cubicBezTo>
                  <a:cubicBezTo>
                    <a:pt x="40" y="616"/>
                    <a:pt x="20" y="716"/>
                    <a:pt x="0" y="81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9" name="Freeform 29"/>
            <p:cNvSpPr>
              <a:spLocks/>
            </p:cNvSpPr>
            <p:nvPr/>
          </p:nvSpPr>
          <p:spPr bwMode="auto">
            <a:xfrm>
              <a:off x="2604" y="408"/>
              <a:ext cx="48" cy="312"/>
            </a:xfrm>
            <a:custGeom>
              <a:avLst/>
              <a:gdLst>
                <a:gd name="T0" fmla="*/ 0 w 48"/>
                <a:gd name="T1" fmla="*/ 0 h 312"/>
                <a:gd name="T2" fmla="*/ 48 w 48"/>
                <a:gd name="T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" h="312">
                  <a:moveTo>
                    <a:pt x="0" y="0"/>
                  </a:moveTo>
                  <a:cubicBezTo>
                    <a:pt x="0" y="0"/>
                    <a:pt x="24" y="156"/>
                    <a:pt x="48" y="31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0" name="Freeform 30"/>
            <p:cNvSpPr>
              <a:spLocks/>
            </p:cNvSpPr>
            <p:nvPr/>
          </p:nvSpPr>
          <p:spPr bwMode="auto">
            <a:xfrm>
              <a:off x="2676" y="508"/>
              <a:ext cx="48" cy="292"/>
            </a:xfrm>
            <a:custGeom>
              <a:avLst/>
              <a:gdLst>
                <a:gd name="T0" fmla="*/ 0 w 48"/>
                <a:gd name="T1" fmla="*/ 0 h 292"/>
                <a:gd name="T2" fmla="*/ 48 w 48"/>
                <a:gd name="T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" h="292">
                  <a:moveTo>
                    <a:pt x="0" y="0"/>
                  </a:moveTo>
                  <a:cubicBezTo>
                    <a:pt x="0" y="0"/>
                    <a:pt x="24" y="146"/>
                    <a:pt x="48" y="29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1" name="Freeform 31"/>
            <p:cNvSpPr>
              <a:spLocks/>
            </p:cNvSpPr>
            <p:nvPr/>
          </p:nvSpPr>
          <p:spPr bwMode="auto">
            <a:xfrm>
              <a:off x="2732" y="556"/>
              <a:ext cx="116" cy="308"/>
            </a:xfrm>
            <a:custGeom>
              <a:avLst/>
              <a:gdLst>
                <a:gd name="T0" fmla="*/ 0 w 116"/>
                <a:gd name="T1" fmla="*/ 0 h 308"/>
                <a:gd name="T2" fmla="*/ 116 w 116"/>
                <a:gd name="T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6" h="308">
                  <a:moveTo>
                    <a:pt x="0" y="0"/>
                  </a:moveTo>
                  <a:cubicBezTo>
                    <a:pt x="0" y="0"/>
                    <a:pt x="58" y="154"/>
                    <a:pt x="116" y="30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2" name="Freeform 32"/>
            <p:cNvSpPr>
              <a:spLocks/>
            </p:cNvSpPr>
            <p:nvPr/>
          </p:nvSpPr>
          <p:spPr bwMode="auto">
            <a:xfrm>
              <a:off x="2736" y="360"/>
              <a:ext cx="20" cy="204"/>
            </a:xfrm>
            <a:custGeom>
              <a:avLst/>
              <a:gdLst>
                <a:gd name="T0" fmla="*/ 0 w 20"/>
                <a:gd name="T1" fmla="*/ 0 h 204"/>
                <a:gd name="T2" fmla="*/ 20 w 20"/>
                <a:gd name="T3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204">
                  <a:moveTo>
                    <a:pt x="0" y="0"/>
                  </a:moveTo>
                  <a:cubicBezTo>
                    <a:pt x="0" y="0"/>
                    <a:pt x="10" y="102"/>
                    <a:pt x="20" y="20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3" name="Freeform 33"/>
            <p:cNvSpPr>
              <a:spLocks/>
            </p:cNvSpPr>
            <p:nvPr/>
          </p:nvSpPr>
          <p:spPr bwMode="auto">
            <a:xfrm>
              <a:off x="2856" y="568"/>
              <a:ext cx="64" cy="196"/>
            </a:xfrm>
            <a:custGeom>
              <a:avLst/>
              <a:gdLst>
                <a:gd name="T0" fmla="*/ 0 w 64"/>
                <a:gd name="T1" fmla="*/ 0 h 196"/>
                <a:gd name="T2" fmla="*/ 64 w 64"/>
                <a:gd name="T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4" h="196">
                  <a:moveTo>
                    <a:pt x="0" y="0"/>
                  </a:moveTo>
                  <a:cubicBezTo>
                    <a:pt x="0" y="0"/>
                    <a:pt x="32" y="98"/>
                    <a:pt x="64" y="19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4" name="Freeform 34"/>
            <p:cNvSpPr>
              <a:spLocks/>
            </p:cNvSpPr>
            <p:nvPr/>
          </p:nvSpPr>
          <p:spPr bwMode="auto">
            <a:xfrm>
              <a:off x="2952" y="676"/>
              <a:ext cx="80" cy="260"/>
            </a:xfrm>
            <a:custGeom>
              <a:avLst/>
              <a:gdLst>
                <a:gd name="T0" fmla="*/ 0 w 80"/>
                <a:gd name="T1" fmla="*/ 0 h 260"/>
                <a:gd name="T2" fmla="*/ 80 w 80"/>
                <a:gd name="T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0" h="260">
                  <a:moveTo>
                    <a:pt x="0" y="0"/>
                  </a:moveTo>
                  <a:cubicBezTo>
                    <a:pt x="0" y="0"/>
                    <a:pt x="40" y="130"/>
                    <a:pt x="80" y="26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5" name="Freeform 35"/>
            <p:cNvSpPr>
              <a:spLocks/>
            </p:cNvSpPr>
            <p:nvPr/>
          </p:nvSpPr>
          <p:spPr bwMode="auto">
            <a:xfrm>
              <a:off x="3052" y="728"/>
              <a:ext cx="132" cy="336"/>
            </a:xfrm>
            <a:custGeom>
              <a:avLst/>
              <a:gdLst>
                <a:gd name="T0" fmla="*/ 0 w 132"/>
                <a:gd name="T1" fmla="*/ 0 h 336"/>
                <a:gd name="T2" fmla="*/ 132 w 132"/>
                <a:gd name="T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336">
                  <a:moveTo>
                    <a:pt x="0" y="0"/>
                  </a:moveTo>
                  <a:cubicBezTo>
                    <a:pt x="0" y="0"/>
                    <a:pt x="66" y="168"/>
                    <a:pt x="132" y="33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6" name="Freeform 36"/>
            <p:cNvSpPr>
              <a:spLocks/>
            </p:cNvSpPr>
            <p:nvPr/>
          </p:nvSpPr>
          <p:spPr bwMode="auto">
            <a:xfrm>
              <a:off x="3124" y="804"/>
              <a:ext cx="120" cy="328"/>
            </a:xfrm>
            <a:custGeom>
              <a:avLst/>
              <a:gdLst>
                <a:gd name="T0" fmla="*/ 0 w 120"/>
                <a:gd name="T1" fmla="*/ 0 h 328"/>
                <a:gd name="T2" fmla="*/ 120 w 120"/>
                <a:gd name="T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0" h="328">
                  <a:moveTo>
                    <a:pt x="0" y="0"/>
                  </a:moveTo>
                  <a:cubicBezTo>
                    <a:pt x="0" y="0"/>
                    <a:pt x="60" y="164"/>
                    <a:pt x="120" y="32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7" name="Freeform 37"/>
            <p:cNvSpPr>
              <a:spLocks/>
            </p:cNvSpPr>
            <p:nvPr/>
          </p:nvSpPr>
          <p:spPr bwMode="auto">
            <a:xfrm>
              <a:off x="3060" y="504"/>
              <a:ext cx="80" cy="188"/>
            </a:xfrm>
            <a:custGeom>
              <a:avLst/>
              <a:gdLst>
                <a:gd name="T0" fmla="*/ 0 w 80"/>
                <a:gd name="T1" fmla="*/ 0 h 188"/>
                <a:gd name="T2" fmla="*/ 80 w 80"/>
                <a:gd name="T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0" h="188">
                  <a:moveTo>
                    <a:pt x="0" y="0"/>
                  </a:moveTo>
                  <a:cubicBezTo>
                    <a:pt x="33" y="78"/>
                    <a:pt x="67" y="156"/>
                    <a:pt x="80" y="18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8" name="Freeform 38"/>
            <p:cNvSpPr>
              <a:spLocks/>
            </p:cNvSpPr>
            <p:nvPr/>
          </p:nvSpPr>
          <p:spPr bwMode="auto">
            <a:xfrm>
              <a:off x="3104" y="452"/>
              <a:ext cx="84" cy="264"/>
            </a:xfrm>
            <a:custGeom>
              <a:avLst/>
              <a:gdLst>
                <a:gd name="T0" fmla="*/ 0 w 84"/>
                <a:gd name="T1" fmla="*/ 0 h 264"/>
                <a:gd name="T2" fmla="*/ 84 w 84"/>
                <a:gd name="T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4" h="264">
                  <a:moveTo>
                    <a:pt x="0" y="0"/>
                  </a:moveTo>
                  <a:cubicBezTo>
                    <a:pt x="0" y="0"/>
                    <a:pt x="42" y="132"/>
                    <a:pt x="84" y="26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99" name="Freeform 39"/>
            <p:cNvSpPr>
              <a:spLocks/>
            </p:cNvSpPr>
            <p:nvPr/>
          </p:nvSpPr>
          <p:spPr bwMode="auto">
            <a:xfrm>
              <a:off x="3152" y="744"/>
              <a:ext cx="240" cy="580"/>
            </a:xfrm>
            <a:custGeom>
              <a:avLst/>
              <a:gdLst>
                <a:gd name="T0" fmla="*/ 0 w 240"/>
                <a:gd name="T1" fmla="*/ 0 h 580"/>
                <a:gd name="T2" fmla="*/ 200 w 240"/>
                <a:gd name="T3" fmla="*/ 440 h 580"/>
                <a:gd name="T4" fmla="*/ 240 w 240"/>
                <a:gd name="T5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580">
                  <a:moveTo>
                    <a:pt x="0" y="0"/>
                  </a:moveTo>
                  <a:cubicBezTo>
                    <a:pt x="80" y="171"/>
                    <a:pt x="160" y="343"/>
                    <a:pt x="200" y="440"/>
                  </a:cubicBezTo>
                  <a:cubicBezTo>
                    <a:pt x="240" y="537"/>
                    <a:pt x="240" y="558"/>
                    <a:pt x="240" y="58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0" name="Freeform 40"/>
            <p:cNvSpPr>
              <a:spLocks/>
            </p:cNvSpPr>
            <p:nvPr/>
          </p:nvSpPr>
          <p:spPr bwMode="auto">
            <a:xfrm>
              <a:off x="3204" y="924"/>
              <a:ext cx="124" cy="296"/>
            </a:xfrm>
            <a:custGeom>
              <a:avLst/>
              <a:gdLst>
                <a:gd name="T0" fmla="*/ 0 w 124"/>
                <a:gd name="T1" fmla="*/ 0 h 296"/>
                <a:gd name="T2" fmla="*/ 124 w 124"/>
                <a:gd name="T3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4" h="296">
                  <a:moveTo>
                    <a:pt x="0" y="0"/>
                  </a:moveTo>
                  <a:cubicBezTo>
                    <a:pt x="0" y="0"/>
                    <a:pt x="62" y="148"/>
                    <a:pt x="124" y="29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1" name="Freeform 41"/>
            <p:cNvSpPr>
              <a:spLocks/>
            </p:cNvSpPr>
            <p:nvPr/>
          </p:nvSpPr>
          <p:spPr bwMode="auto">
            <a:xfrm>
              <a:off x="3320" y="680"/>
              <a:ext cx="261" cy="1020"/>
            </a:xfrm>
            <a:custGeom>
              <a:avLst/>
              <a:gdLst>
                <a:gd name="T0" fmla="*/ 0 w 261"/>
                <a:gd name="T1" fmla="*/ 0 h 1020"/>
                <a:gd name="T2" fmla="*/ 188 w 261"/>
                <a:gd name="T3" fmla="*/ 508 h 1020"/>
                <a:gd name="T4" fmla="*/ 252 w 261"/>
                <a:gd name="T5" fmla="*/ 836 h 1020"/>
                <a:gd name="T6" fmla="*/ 244 w 261"/>
                <a:gd name="T7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020">
                  <a:moveTo>
                    <a:pt x="0" y="0"/>
                  </a:moveTo>
                  <a:cubicBezTo>
                    <a:pt x="73" y="184"/>
                    <a:pt x="146" y="369"/>
                    <a:pt x="188" y="508"/>
                  </a:cubicBezTo>
                  <a:cubicBezTo>
                    <a:pt x="230" y="647"/>
                    <a:pt x="243" y="751"/>
                    <a:pt x="252" y="836"/>
                  </a:cubicBezTo>
                  <a:cubicBezTo>
                    <a:pt x="261" y="921"/>
                    <a:pt x="252" y="970"/>
                    <a:pt x="244" y="102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2" name="Freeform 42"/>
            <p:cNvSpPr>
              <a:spLocks/>
            </p:cNvSpPr>
            <p:nvPr/>
          </p:nvSpPr>
          <p:spPr bwMode="auto">
            <a:xfrm>
              <a:off x="3256" y="1320"/>
              <a:ext cx="248" cy="1016"/>
            </a:xfrm>
            <a:custGeom>
              <a:avLst/>
              <a:gdLst>
                <a:gd name="T0" fmla="*/ 164 w 248"/>
                <a:gd name="T1" fmla="*/ 0 h 1016"/>
                <a:gd name="T2" fmla="*/ 232 w 248"/>
                <a:gd name="T3" fmla="*/ 304 h 1016"/>
                <a:gd name="T4" fmla="*/ 232 w 248"/>
                <a:gd name="T5" fmla="*/ 356 h 1016"/>
                <a:gd name="T6" fmla="*/ 136 w 248"/>
                <a:gd name="T7" fmla="*/ 644 h 1016"/>
                <a:gd name="T8" fmla="*/ 0 w 248"/>
                <a:gd name="T9" fmla="*/ 1016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016">
                  <a:moveTo>
                    <a:pt x="164" y="0"/>
                  </a:moveTo>
                  <a:cubicBezTo>
                    <a:pt x="192" y="122"/>
                    <a:pt x="221" y="245"/>
                    <a:pt x="232" y="304"/>
                  </a:cubicBezTo>
                  <a:cubicBezTo>
                    <a:pt x="243" y="363"/>
                    <a:pt x="248" y="299"/>
                    <a:pt x="232" y="356"/>
                  </a:cubicBezTo>
                  <a:cubicBezTo>
                    <a:pt x="216" y="413"/>
                    <a:pt x="175" y="534"/>
                    <a:pt x="136" y="644"/>
                  </a:cubicBezTo>
                  <a:cubicBezTo>
                    <a:pt x="97" y="754"/>
                    <a:pt x="23" y="955"/>
                    <a:pt x="0" y="101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3" name="Freeform 43"/>
            <p:cNvSpPr>
              <a:spLocks/>
            </p:cNvSpPr>
            <p:nvPr/>
          </p:nvSpPr>
          <p:spPr bwMode="auto">
            <a:xfrm>
              <a:off x="3120" y="2368"/>
              <a:ext cx="100" cy="100"/>
            </a:xfrm>
            <a:custGeom>
              <a:avLst/>
              <a:gdLst>
                <a:gd name="T0" fmla="*/ 100 w 100"/>
                <a:gd name="T1" fmla="*/ 0 h 100"/>
                <a:gd name="T2" fmla="*/ 0 w 100"/>
                <a:gd name="T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0" h="100">
                  <a:moveTo>
                    <a:pt x="100" y="0"/>
                  </a:moveTo>
                  <a:cubicBezTo>
                    <a:pt x="100" y="0"/>
                    <a:pt x="50" y="50"/>
                    <a:pt x="0" y="10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4" name="Freeform 44"/>
            <p:cNvSpPr>
              <a:spLocks/>
            </p:cNvSpPr>
            <p:nvPr/>
          </p:nvSpPr>
          <p:spPr bwMode="auto">
            <a:xfrm>
              <a:off x="3024" y="2436"/>
              <a:ext cx="60" cy="84"/>
            </a:xfrm>
            <a:custGeom>
              <a:avLst/>
              <a:gdLst>
                <a:gd name="T0" fmla="*/ 60 w 60"/>
                <a:gd name="T1" fmla="*/ 0 h 84"/>
                <a:gd name="T2" fmla="*/ 0 w 60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" h="84">
                  <a:moveTo>
                    <a:pt x="60" y="0"/>
                  </a:moveTo>
                  <a:cubicBezTo>
                    <a:pt x="60" y="0"/>
                    <a:pt x="30" y="42"/>
                    <a:pt x="0" y="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5" name="Freeform 45"/>
            <p:cNvSpPr>
              <a:spLocks/>
            </p:cNvSpPr>
            <p:nvPr/>
          </p:nvSpPr>
          <p:spPr bwMode="auto">
            <a:xfrm>
              <a:off x="2852" y="2264"/>
              <a:ext cx="172" cy="420"/>
            </a:xfrm>
            <a:custGeom>
              <a:avLst/>
              <a:gdLst>
                <a:gd name="T0" fmla="*/ 172 w 172"/>
                <a:gd name="T1" fmla="*/ 0 h 420"/>
                <a:gd name="T2" fmla="*/ 0 w 172"/>
                <a:gd name="T3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2" h="420">
                  <a:moveTo>
                    <a:pt x="172" y="0"/>
                  </a:moveTo>
                  <a:cubicBezTo>
                    <a:pt x="172" y="0"/>
                    <a:pt x="86" y="210"/>
                    <a:pt x="0" y="42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6" name="Freeform 46"/>
            <p:cNvSpPr>
              <a:spLocks/>
            </p:cNvSpPr>
            <p:nvPr/>
          </p:nvSpPr>
          <p:spPr bwMode="auto">
            <a:xfrm>
              <a:off x="2560" y="2152"/>
              <a:ext cx="105" cy="504"/>
            </a:xfrm>
            <a:custGeom>
              <a:avLst/>
              <a:gdLst>
                <a:gd name="T0" fmla="*/ 0 w 105"/>
                <a:gd name="T1" fmla="*/ 0 h 504"/>
                <a:gd name="T2" fmla="*/ 92 w 105"/>
                <a:gd name="T3" fmla="*/ 216 h 504"/>
                <a:gd name="T4" fmla="*/ 80 w 105"/>
                <a:gd name="T5" fmla="*/ 416 h 504"/>
                <a:gd name="T6" fmla="*/ 72 w 105"/>
                <a:gd name="T7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504">
                  <a:moveTo>
                    <a:pt x="0" y="0"/>
                  </a:moveTo>
                  <a:cubicBezTo>
                    <a:pt x="39" y="73"/>
                    <a:pt x="79" y="147"/>
                    <a:pt x="92" y="216"/>
                  </a:cubicBezTo>
                  <a:cubicBezTo>
                    <a:pt x="105" y="285"/>
                    <a:pt x="83" y="368"/>
                    <a:pt x="80" y="416"/>
                  </a:cubicBezTo>
                  <a:cubicBezTo>
                    <a:pt x="77" y="464"/>
                    <a:pt x="74" y="484"/>
                    <a:pt x="72" y="50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7" name="Freeform 47"/>
            <p:cNvSpPr>
              <a:spLocks/>
            </p:cNvSpPr>
            <p:nvPr/>
          </p:nvSpPr>
          <p:spPr bwMode="auto">
            <a:xfrm>
              <a:off x="2740" y="2400"/>
              <a:ext cx="28" cy="216"/>
            </a:xfrm>
            <a:custGeom>
              <a:avLst/>
              <a:gdLst>
                <a:gd name="T0" fmla="*/ 28 w 28"/>
                <a:gd name="T1" fmla="*/ 0 h 216"/>
                <a:gd name="T2" fmla="*/ 0 w 28"/>
                <a:gd name="T3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16">
                  <a:moveTo>
                    <a:pt x="28" y="0"/>
                  </a:moveTo>
                  <a:cubicBezTo>
                    <a:pt x="28" y="0"/>
                    <a:pt x="14" y="108"/>
                    <a:pt x="0" y="21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8" name="Freeform 48"/>
            <p:cNvSpPr>
              <a:spLocks/>
            </p:cNvSpPr>
            <p:nvPr/>
          </p:nvSpPr>
          <p:spPr bwMode="auto">
            <a:xfrm>
              <a:off x="2824" y="2428"/>
              <a:ext cx="48" cy="132"/>
            </a:xfrm>
            <a:custGeom>
              <a:avLst/>
              <a:gdLst>
                <a:gd name="T0" fmla="*/ 48 w 48"/>
                <a:gd name="T1" fmla="*/ 0 h 132"/>
                <a:gd name="T2" fmla="*/ 0 w 48"/>
                <a:gd name="T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" h="132">
                  <a:moveTo>
                    <a:pt x="48" y="0"/>
                  </a:moveTo>
                  <a:cubicBezTo>
                    <a:pt x="48" y="0"/>
                    <a:pt x="24" y="66"/>
                    <a:pt x="0" y="13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09" name="Freeform 49"/>
            <p:cNvSpPr>
              <a:spLocks/>
            </p:cNvSpPr>
            <p:nvPr/>
          </p:nvSpPr>
          <p:spPr bwMode="auto">
            <a:xfrm>
              <a:off x="3328" y="436"/>
              <a:ext cx="178" cy="584"/>
            </a:xfrm>
            <a:custGeom>
              <a:avLst/>
              <a:gdLst>
                <a:gd name="T0" fmla="*/ 0 w 178"/>
                <a:gd name="T1" fmla="*/ 0 h 584"/>
                <a:gd name="T2" fmla="*/ 116 w 178"/>
                <a:gd name="T3" fmla="*/ 264 h 584"/>
                <a:gd name="T4" fmla="*/ 168 w 178"/>
                <a:gd name="T5" fmla="*/ 480 h 584"/>
                <a:gd name="T6" fmla="*/ 176 w 178"/>
                <a:gd name="T7" fmla="*/ 5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584">
                  <a:moveTo>
                    <a:pt x="0" y="0"/>
                  </a:moveTo>
                  <a:cubicBezTo>
                    <a:pt x="44" y="92"/>
                    <a:pt x="88" y="184"/>
                    <a:pt x="116" y="264"/>
                  </a:cubicBezTo>
                  <a:cubicBezTo>
                    <a:pt x="144" y="344"/>
                    <a:pt x="158" y="427"/>
                    <a:pt x="168" y="480"/>
                  </a:cubicBezTo>
                  <a:cubicBezTo>
                    <a:pt x="178" y="533"/>
                    <a:pt x="177" y="558"/>
                    <a:pt x="176" y="58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0" name="Freeform 50"/>
            <p:cNvSpPr>
              <a:spLocks/>
            </p:cNvSpPr>
            <p:nvPr/>
          </p:nvSpPr>
          <p:spPr bwMode="auto">
            <a:xfrm>
              <a:off x="3540" y="588"/>
              <a:ext cx="85" cy="512"/>
            </a:xfrm>
            <a:custGeom>
              <a:avLst/>
              <a:gdLst>
                <a:gd name="T0" fmla="*/ 0 w 85"/>
                <a:gd name="T1" fmla="*/ 0 h 512"/>
                <a:gd name="T2" fmla="*/ 72 w 85"/>
                <a:gd name="T3" fmla="*/ 368 h 512"/>
                <a:gd name="T4" fmla="*/ 80 w 85"/>
                <a:gd name="T5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512">
                  <a:moveTo>
                    <a:pt x="0" y="0"/>
                  </a:moveTo>
                  <a:cubicBezTo>
                    <a:pt x="29" y="141"/>
                    <a:pt x="59" y="283"/>
                    <a:pt x="72" y="368"/>
                  </a:cubicBezTo>
                  <a:cubicBezTo>
                    <a:pt x="85" y="453"/>
                    <a:pt x="82" y="482"/>
                    <a:pt x="80" y="51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1" name="Freeform 51"/>
            <p:cNvSpPr>
              <a:spLocks/>
            </p:cNvSpPr>
            <p:nvPr/>
          </p:nvSpPr>
          <p:spPr bwMode="auto">
            <a:xfrm>
              <a:off x="3536" y="376"/>
              <a:ext cx="100" cy="396"/>
            </a:xfrm>
            <a:custGeom>
              <a:avLst/>
              <a:gdLst>
                <a:gd name="T0" fmla="*/ 0 w 100"/>
                <a:gd name="T1" fmla="*/ 0 h 396"/>
                <a:gd name="T2" fmla="*/ 100 w 100"/>
                <a:gd name="T3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0" h="396">
                  <a:moveTo>
                    <a:pt x="0" y="0"/>
                  </a:moveTo>
                  <a:cubicBezTo>
                    <a:pt x="0" y="0"/>
                    <a:pt x="50" y="198"/>
                    <a:pt x="100" y="39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2" name="Freeform 52"/>
            <p:cNvSpPr>
              <a:spLocks/>
            </p:cNvSpPr>
            <p:nvPr/>
          </p:nvSpPr>
          <p:spPr bwMode="auto">
            <a:xfrm>
              <a:off x="3168" y="1920"/>
              <a:ext cx="112" cy="308"/>
            </a:xfrm>
            <a:custGeom>
              <a:avLst/>
              <a:gdLst>
                <a:gd name="T0" fmla="*/ 112 w 112"/>
                <a:gd name="T1" fmla="*/ 0 h 308"/>
                <a:gd name="T2" fmla="*/ 0 w 112"/>
                <a:gd name="T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2" h="308">
                  <a:moveTo>
                    <a:pt x="112" y="0"/>
                  </a:moveTo>
                  <a:cubicBezTo>
                    <a:pt x="112" y="0"/>
                    <a:pt x="56" y="154"/>
                    <a:pt x="0" y="30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3" name="Freeform 53"/>
            <p:cNvSpPr>
              <a:spLocks/>
            </p:cNvSpPr>
            <p:nvPr/>
          </p:nvSpPr>
          <p:spPr bwMode="auto">
            <a:xfrm>
              <a:off x="3192" y="1824"/>
              <a:ext cx="144" cy="504"/>
            </a:xfrm>
            <a:custGeom>
              <a:avLst/>
              <a:gdLst>
                <a:gd name="T0" fmla="*/ 144 w 144"/>
                <a:gd name="T1" fmla="*/ 0 h 504"/>
                <a:gd name="T2" fmla="*/ 84 w 144"/>
                <a:gd name="T3" fmla="*/ 272 h 504"/>
                <a:gd name="T4" fmla="*/ 0 w 144"/>
                <a:gd name="T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504">
                  <a:moveTo>
                    <a:pt x="144" y="0"/>
                  </a:moveTo>
                  <a:cubicBezTo>
                    <a:pt x="126" y="94"/>
                    <a:pt x="108" y="188"/>
                    <a:pt x="84" y="272"/>
                  </a:cubicBezTo>
                  <a:cubicBezTo>
                    <a:pt x="60" y="356"/>
                    <a:pt x="30" y="430"/>
                    <a:pt x="0" y="50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4" name="Freeform 54"/>
            <p:cNvSpPr>
              <a:spLocks/>
            </p:cNvSpPr>
            <p:nvPr/>
          </p:nvSpPr>
          <p:spPr bwMode="auto">
            <a:xfrm>
              <a:off x="3312" y="1792"/>
              <a:ext cx="260" cy="716"/>
            </a:xfrm>
            <a:custGeom>
              <a:avLst/>
              <a:gdLst>
                <a:gd name="T0" fmla="*/ 260 w 260"/>
                <a:gd name="T1" fmla="*/ 0 h 716"/>
                <a:gd name="T2" fmla="*/ 244 w 260"/>
                <a:gd name="T3" fmla="*/ 172 h 716"/>
                <a:gd name="T4" fmla="*/ 216 w 260"/>
                <a:gd name="T5" fmla="*/ 264 h 716"/>
                <a:gd name="T6" fmla="*/ 128 w 260"/>
                <a:gd name="T7" fmla="*/ 444 h 716"/>
                <a:gd name="T8" fmla="*/ 0 w 260"/>
                <a:gd name="T9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716">
                  <a:moveTo>
                    <a:pt x="260" y="0"/>
                  </a:moveTo>
                  <a:cubicBezTo>
                    <a:pt x="255" y="64"/>
                    <a:pt x="251" y="128"/>
                    <a:pt x="244" y="172"/>
                  </a:cubicBezTo>
                  <a:cubicBezTo>
                    <a:pt x="237" y="216"/>
                    <a:pt x="235" y="219"/>
                    <a:pt x="216" y="264"/>
                  </a:cubicBezTo>
                  <a:cubicBezTo>
                    <a:pt x="197" y="309"/>
                    <a:pt x="164" y="369"/>
                    <a:pt x="128" y="444"/>
                  </a:cubicBezTo>
                  <a:cubicBezTo>
                    <a:pt x="92" y="519"/>
                    <a:pt x="46" y="617"/>
                    <a:pt x="0" y="71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5" name="Freeform 55"/>
            <p:cNvSpPr>
              <a:spLocks/>
            </p:cNvSpPr>
            <p:nvPr/>
          </p:nvSpPr>
          <p:spPr bwMode="auto">
            <a:xfrm>
              <a:off x="3624" y="1532"/>
              <a:ext cx="12" cy="288"/>
            </a:xfrm>
            <a:custGeom>
              <a:avLst/>
              <a:gdLst>
                <a:gd name="T0" fmla="*/ 12 w 12"/>
                <a:gd name="T1" fmla="*/ 0 h 288"/>
                <a:gd name="T2" fmla="*/ 0 w 12"/>
                <a:gd name="T3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288">
                  <a:moveTo>
                    <a:pt x="12" y="0"/>
                  </a:moveTo>
                  <a:cubicBezTo>
                    <a:pt x="12" y="0"/>
                    <a:pt x="6" y="144"/>
                    <a:pt x="0" y="28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6" name="Freeform 56"/>
            <p:cNvSpPr>
              <a:spLocks/>
            </p:cNvSpPr>
            <p:nvPr/>
          </p:nvSpPr>
          <p:spPr bwMode="auto">
            <a:xfrm>
              <a:off x="3552" y="2056"/>
              <a:ext cx="20" cy="192"/>
            </a:xfrm>
            <a:custGeom>
              <a:avLst/>
              <a:gdLst>
                <a:gd name="T0" fmla="*/ 20 w 20"/>
                <a:gd name="T1" fmla="*/ 0 h 192"/>
                <a:gd name="T2" fmla="*/ 0 w 20"/>
                <a:gd name="T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92">
                  <a:moveTo>
                    <a:pt x="20" y="0"/>
                  </a:moveTo>
                  <a:cubicBezTo>
                    <a:pt x="20" y="0"/>
                    <a:pt x="10" y="96"/>
                    <a:pt x="0" y="19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417" name="Freeform 57"/>
            <p:cNvSpPr>
              <a:spLocks/>
            </p:cNvSpPr>
            <p:nvPr/>
          </p:nvSpPr>
          <p:spPr bwMode="auto">
            <a:xfrm>
              <a:off x="3552" y="2296"/>
              <a:ext cx="1" cy="228"/>
            </a:xfrm>
            <a:custGeom>
              <a:avLst/>
              <a:gdLst>
                <a:gd name="T0" fmla="*/ 0 w 1"/>
                <a:gd name="T1" fmla="*/ 0 h 228"/>
                <a:gd name="T2" fmla="*/ 0 w 1"/>
                <a:gd name="T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28">
                  <a:moveTo>
                    <a:pt x="0" y="0"/>
                  </a:moveTo>
                  <a:cubicBezTo>
                    <a:pt x="0" y="0"/>
                    <a:pt x="0" y="114"/>
                    <a:pt x="0" y="22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53255" name="Text Box 5"/>
          <p:cNvSpPr txBox="1">
            <a:spLocks noChangeArrowheads="1"/>
          </p:cNvSpPr>
          <p:nvPr/>
        </p:nvSpPr>
        <p:spPr bwMode="auto">
          <a:xfrm>
            <a:off x="2922588" y="5127625"/>
            <a:ext cx="2881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/>
              <a:t>note opposite curvature of S1 as it exits the staurolite porphyroblast</a:t>
            </a:r>
          </a:p>
        </p:txBody>
      </p:sp>
      <p:grpSp>
        <p:nvGrpSpPr>
          <p:cNvPr id="53256" name="Group 9"/>
          <p:cNvGrpSpPr>
            <a:grpSpLocks/>
          </p:cNvGrpSpPr>
          <p:nvPr/>
        </p:nvGrpSpPr>
        <p:grpSpPr bwMode="auto">
          <a:xfrm rot="-311407">
            <a:off x="3159125" y="1854200"/>
            <a:ext cx="279400" cy="677863"/>
            <a:chOff x="459" y="666"/>
            <a:chExt cx="176" cy="427"/>
          </a:xfrm>
        </p:grpSpPr>
        <p:sp>
          <p:nvSpPr>
            <p:cNvPr id="271370" name="Freeform 10"/>
            <p:cNvSpPr>
              <a:spLocks/>
            </p:cNvSpPr>
            <p:nvPr/>
          </p:nvSpPr>
          <p:spPr bwMode="auto">
            <a:xfrm>
              <a:off x="455" y="665"/>
              <a:ext cx="90" cy="267"/>
            </a:xfrm>
            <a:custGeom>
              <a:avLst/>
              <a:gdLst>
                <a:gd name="T0" fmla="*/ 16 w 90"/>
                <a:gd name="T1" fmla="*/ 267 h 267"/>
                <a:gd name="T2" fmla="*/ 90 w 90"/>
                <a:gd name="T3" fmla="*/ 0 h 267"/>
                <a:gd name="T4" fmla="*/ 0 w 90"/>
                <a:gd name="T5" fmla="*/ 6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267">
                  <a:moveTo>
                    <a:pt x="16" y="267"/>
                  </a:moveTo>
                  <a:lnTo>
                    <a:pt x="90" y="0"/>
                  </a:lnTo>
                  <a:lnTo>
                    <a:pt x="0" y="69"/>
                  </a:lnTo>
                </a:path>
              </a:pathLst>
            </a:custGeom>
            <a:noFill/>
            <a:ln w="28575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71" name="Freeform 11"/>
            <p:cNvSpPr>
              <a:spLocks/>
            </p:cNvSpPr>
            <p:nvPr/>
          </p:nvSpPr>
          <p:spPr bwMode="auto">
            <a:xfrm>
              <a:off x="560" y="826"/>
              <a:ext cx="75" cy="267"/>
            </a:xfrm>
            <a:custGeom>
              <a:avLst/>
              <a:gdLst>
                <a:gd name="T0" fmla="*/ 75 w 75"/>
                <a:gd name="T1" fmla="*/ 0 h 267"/>
                <a:gd name="T2" fmla="*/ 0 w 75"/>
                <a:gd name="T3" fmla="*/ 267 h 267"/>
                <a:gd name="T4" fmla="*/ 75 w 75"/>
                <a:gd name="T5" fmla="*/ 19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67">
                  <a:moveTo>
                    <a:pt x="75" y="0"/>
                  </a:moveTo>
                  <a:lnTo>
                    <a:pt x="0" y="267"/>
                  </a:lnTo>
                  <a:lnTo>
                    <a:pt x="75" y="197"/>
                  </a:lnTo>
                </a:path>
              </a:pathLst>
            </a:custGeom>
            <a:noFill/>
            <a:ln w="28575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3257" name="Group 12"/>
          <p:cNvGrpSpPr>
            <a:grpSpLocks/>
          </p:cNvGrpSpPr>
          <p:nvPr/>
        </p:nvGrpSpPr>
        <p:grpSpPr bwMode="auto">
          <a:xfrm rot="21004332" flipH="1">
            <a:off x="3187700" y="4278313"/>
            <a:ext cx="279400" cy="677862"/>
            <a:chOff x="3382" y="86"/>
            <a:chExt cx="176" cy="427"/>
          </a:xfrm>
        </p:grpSpPr>
        <p:sp>
          <p:nvSpPr>
            <p:cNvPr id="271373" name="Freeform 13"/>
            <p:cNvSpPr>
              <a:spLocks/>
            </p:cNvSpPr>
            <p:nvPr/>
          </p:nvSpPr>
          <p:spPr bwMode="auto">
            <a:xfrm>
              <a:off x="3382" y="82"/>
              <a:ext cx="90" cy="267"/>
            </a:xfrm>
            <a:custGeom>
              <a:avLst/>
              <a:gdLst>
                <a:gd name="T0" fmla="*/ 16 w 90"/>
                <a:gd name="T1" fmla="*/ 267 h 267"/>
                <a:gd name="T2" fmla="*/ 90 w 90"/>
                <a:gd name="T3" fmla="*/ 0 h 267"/>
                <a:gd name="T4" fmla="*/ 0 w 90"/>
                <a:gd name="T5" fmla="*/ 6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267">
                  <a:moveTo>
                    <a:pt x="16" y="267"/>
                  </a:moveTo>
                  <a:lnTo>
                    <a:pt x="90" y="0"/>
                  </a:lnTo>
                  <a:lnTo>
                    <a:pt x="0" y="69"/>
                  </a:lnTo>
                </a:path>
              </a:pathLst>
            </a:custGeom>
            <a:noFill/>
            <a:ln w="28575" cmpd="sng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74" name="Freeform 14"/>
            <p:cNvSpPr>
              <a:spLocks/>
            </p:cNvSpPr>
            <p:nvPr/>
          </p:nvSpPr>
          <p:spPr bwMode="auto">
            <a:xfrm>
              <a:off x="3483" y="242"/>
              <a:ext cx="75" cy="267"/>
            </a:xfrm>
            <a:custGeom>
              <a:avLst/>
              <a:gdLst>
                <a:gd name="T0" fmla="*/ 75 w 75"/>
                <a:gd name="T1" fmla="*/ 0 h 267"/>
                <a:gd name="T2" fmla="*/ 0 w 75"/>
                <a:gd name="T3" fmla="*/ 267 h 267"/>
                <a:gd name="T4" fmla="*/ 75 w 75"/>
                <a:gd name="T5" fmla="*/ 19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67">
                  <a:moveTo>
                    <a:pt x="75" y="0"/>
                  </a:moveTo>
                  <a:lnTo>
                    <a:pt x="0" y="267"/>
                  </a:lnTo>
                  <a:lnTo>
                    <a:pt x="75" y="197"/>
                  </a:lnTo>
                </a:path>
              </a:pathLst>
            </a:custGeom>
            <a:noFill/>
            <a:ln w="28575" cmpd="sng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3258" name="Group 15"/>
          <p:cNvGrpSpPr>
            <a:grpSpLocks/>
          </p:cNvGrpSpPr>
          <p:nvPr/>
        </p:nvGrpSpPr>
        <p:grpSpPr bwMode="auto">
          <a:xfrm rot="21091607" flipH="1">
            <a:off x="4905375" y="1785938"/>
            <a:ext cx="279400" cy="677862"/>
            <a:chOff x="3382" y="86"/>
            <a:chExt cx="176" cy="427"/>
          </a:xfrm>
        </p:grpSpPr>
        <p:sp>
          <p:nvSpPr>
            <p:cNvPr id="271376" name="Freeform 16"/>
            <p:cNvSpPr>
              <a:spLocks/>
            </p:cNvSpPr>
            <p:nvPr/>
          </p:nvSpPr>
          <p:spPr bwMode="auto">
            <a:xfrm>
              <a:off x="3383" y="82"/>
              <a:ext cx="90" cy="267"/>
            </a:xfrm>
            <a:custGeom>
              <a:avLst/>
              <a:gdLst>
                <a:gd name="T0" fmla="*/ 16 w 90"/>
                <a:gd name="T1" fmla="*/ 267 h 267"/>
                <a:gd name="T2" fmla="*/ 90 w 90"/>
                <a:gd name="T3" fmla="*/ 0 h 267"/>
                <a:gd name="T4" fmla="*/ 0 w 90"/>
                <a:gd name="T5" fmla="*/ 6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267">
                  <a:moveTo>
                    <a:pt x="16" y="267"/>
                  </a:moveTo>
                  <a:lnTo>
                    <a:pt x="90" y="0"/>
                  </a:lnTo>
                  <a:lnTo>
                    <a:pt x="0" y="69"/>
                  </a:lnTo>
                </a:path>
              </a:pathLst>
            </a:custGeom>
            <a:noFill/>
            <a:ln w="28575" cmpd="sng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77" name="Freeform 17"/>
            <p:cNvSpPr>
              <a:spLocks/>
            </p:cNvSpPr>
            <p:nvPr/>
          </p:nvSpPr>
          <p:spPr bwMode="auto">
            <a:xfrm>
              <a:off x="3484" y="242"/>
              <a:ext cx="75" cy="267"/>
            </a:xfrm>
            <a:custGeom>
              <a:avLst/>
              <a:gdLst>
                <a:gd name="T0" fmla="*/ 75 w 75"/>
                <a:gd name="T1" fmla="*/ 0 h 267"/>
                <a:gd name="T2" fmla="*/ 0 w 75"/>
                <a:gd name="T3" fmla="*/ 267 h 267"/>
                <a:gd name="T4" fmla="*/ 75 w 75"/>
                <a:gd name="T5" fmla="*/ 19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67">
                  <a:moveTo>
                    <a:pt x="75" y="0"/>
                  </a:moveTo>
                  <a:lnTo>
                    <a:pt x="0" y="267"/>
                  </a:lnTo>
                  <a:lnTo>
                    <a:pt x="75" y="197"/>
                  </a:lnTo>
                </a:path>
              </a:pathLst>
            </a:custGeom>
            <a:noFill/>
            <a:ln w="28575" cmpd="sng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3259" name="Group 18"/>
          <p:cNvGrpSpPr>
            <a:grpSpLocks/>
          </p:cNvGrpSpPr>
          <p:nvPr/>
        </p:nvGrpSpPr>
        <p:grpSpPr bwMode="auto">
          <a:xfrm rot="778994">
            <a:off x="4902200" y="4176713"/>
            <a:ext cx="279400" cy="677862"/>
            <a:chOff x="459" y="666"/>
            <a:chExt cx="176" cy="427"/>
          </a:xfrm>
        </p:grpSpPr>
        <p:sp>
          <p:nvSpPr>
            <p:cNvPr id="271379" name="Freeform 19"/>
            <p:cNvSpPr>
              <a:spLocks/>
            </p:cNvSpPr>
            <p:nvPr/>
          </p:nvSpPr>
          <p:spPr bwMode="auto">
            <a:xfrm>
              <a:off x="459" y="666"/>
              <a:ext cx="90" cy="267"/>
            </a:xfrm>
            <a:custGeom>
              <a:avLst/>
              <a:gdLst>
                <a:gd name="T0" fmla="*/ 16 w 90"/>
                <a:gd name="T1" fmla="*/ 267 h 267"/>
                <a:gd name="T2" fmla="*/ 90 w 90"/>
                <a:gd name="T3" fmla="*/ 0 h 267"/>
                <a:gd name="T4" fmla="*/ 0 w 90"/>
                <a:gd name="T5" fmla="*/ 6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267">
                  <a:moveTo>
                    <a:pt x="16" y="267"/>
                  </a:moveTo>
                  <a:lnTo>
                    <a:pt x="90" y="0"/>
                  </a:lnTo>
                  <a:lnTo>
                    <a:pt x="0" y="69"/>
                  </a:lnTo>
                </a:path>
              </a:pathLst>
            </a:custGeom>
            <a:noFill/>
            <a:ln w="28575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71380" name="Freeform 20"/>
            <p:cNvSpPr>
              <a:spLocks/>
            </p:cNvSpPr>
            <p:nvPr/>
          </p:nvSpPr>
          <p:spPr bwMode="auto">
            <a:xfrm>
              <a:off x="557" y="824"/>
              <a:ext cx="75" cy="267"/>
            </a:xfrm>
            <a:custGeom>
              <a:avLst/>
              <a:gdLst>
                <a:gd name="T0" fmla="*/ 75 w 75"/>
                <a:gd name="T1" fmla="*/ 0 h 267"/>
                <a:gd name="T2" fmla="*/ 0 w 75"/>
                <a:gd name="T3" fmla="*/ 267 h 267"/>
                <a:gd name="T4" fmla="*/ 75 w 75"/>
                <a:gd name="T5" fmla="*/ 19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67">
                  <a:moveTo>
                    <a:pt x="75" y="0"/>
                  </a:moveTo>
                  <a:lnTo>
                    <a:pt x="0" y="267"/>
                  </a:lnTo>
                  <a:lnTo>
                    <a:pt x="75" y="197"/>
                  </a:lnTo>
                </a:path>
              </a:pathLst>
            </a:custGeom>
            <a:noFill/>
            <a:ln w="28575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71423" name="Text Box 63"/>
          <p:cNvSpPr txBox="1">
            <a:spLocks noChangeArrowheads="1"/>
          </p:cNvSpPr>
          <p:nvPr/>
        </p:nvSpPr>
        <p:spPr bwMode="auto">
          <a:xfrm>
            <a:off x="3702050" y="3214688"/>
            <a:ext cx="904875" cy="411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staurolita</a:t>
            </a:r>
          </a:p>
          <a:p>
            <a:pPr>
              <a:defRPr/>
            </a:pPr>
            <a:r>
              <a:rPr lang="en-US" sz="900">
                <a:latin typeface="Verdana" charset="0"/>
                <a:ea typeface="ＭＳ Ｐゴシック" charset="0"/>
                <a:cs typeface="+mn-cs"/>
              </a:rPr>
              <a:t>(rigido)</a:t>
            </a:r>
          </a:p>
        </p:txBody>
      </p:sp>
      <p:sp>
        <p:nvSpPr>
          <p:cNvPr id="271425" name="Text Box 65"/>
          <p:cNvSpPr txBox="1">
            <a:spLocks noChangeArrowheads="1"/>
          </p:cNvSpPr>
          <p:nvPr/>
        </p:nvSpPr>
        <p:spPr bwMode="auto">
          <a:xfrm>
            <a:off x="5318125" y="1346200"/>
            <a:ext cx="4000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Verdana" charset="0"/>
                <a:ea typeface="ＭＳ Ｐゴシック" charset="0"/>
                <a:cs typeface="+mn-cs"/>
              </a:rPr>
              <a:t>S2</a:t>
            </a:r>
          </a:p>
        </p:txBody>
      </p:sp>
      <p:sp>
        <p:nvSpPr>
          <p:cNvPr id="271426" name="Text Box 66"/>
          <p:cNvSpPr txBox="1">
            <a:spLocks noChangeArrowheads="1"/>
          </p:cNvSpPr>
          <p:nvPr/>
        </p:nvSpPr>
        <p:spPr bwMode="auto">
          <a:xfrm>
            <a:off x="4640263" y="1160463"/>
            <a:ext cx="400050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828387"/>
                </a:solidFill>
                <a:latin typeface="Verdana" charset="0"/>
                <a:ea typeface="ＭＳ Ｐゴシック" charset="0"/>
                <a:cs typeface="+mn-cs"/>
              </a:rPr>
              <a:t>S1</a:t>
            </a:r>
          </a:p>
        </p:txBody>
      </p:sp>
      <p:sp>
        <p:nvSpPr>
          <p:cNvPr id="271428" name="Freeform 68"/>
          <p:cNvSpPr>
            <a:spLocks/>
          </p:cNvSpPr>
          <p:nvPr/>
        </p:nvSpPr>
        <p:spPr bwMode="auto">
          <a:xfrm>
            <a:off x="6477000" y="1401763"/>
            <a:ext cx="1727200" cy="693737"/>
          </a:xfrm>
          <a:custGeom>
            <a:avLst/>
            <a:gdLst>
              <a:gd name="T0" fmla="*/ 0 w 1088"/>
              <a:gd name="T1" fmla="*/ 13 h 437"/>
              <a:gd name="T2" fmla="*/ 216 w 1088"/>
              <a:gd name="T3" fmla="*/ 21 h 437"/>
              <a:gd name="T4" fmla="*/ 288 w 1088"/>
              <a:gd name="T5" fmla="*/ 141 h 437"/>
              <a:gd name="T6" fmla="*/ 296 w 1088"/>
              <a:gd name="T7" fmla="*/ 301 h 437"/>
              <a:gd name="T8" fmla="*/ 320 w 1088"/>
              <a:gd name="T9" fmla="*/ 405 h 437"/>
              <a:gd name="T10" fmla="*/ 560 w 1088"/>
              <a:gd name="T11" fmla="*/ 429 h 437"/>
              <a:gd name="T12" fmla="*/ 808 w 1088"/>
              <a:gd name="T13" fmla="*/ 405 h 437"/>
              <a:gd name="T14" fmla="*/ 808 w 1088"/>
              <a:gd name="T15" fmla="*/ 237 h 437"/>
              <a:gd name="T16" fmla="*/ 888 w 1088"/>
              <a:gd name="T17" fmla="*/ 37 h 437"/>
              <a:gd name="T18" fmla="*/ 1088 w 1088"/>
              <a:gd name="T19" fmla="*/ 21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8" h="437">
                <a:moveTo>
                  <a:pt x="0" y="13"/>
                </a:moveTo>
                <a:cubicBezTo>
                  <a:pt x="84" y="6"/>
                  <a:pt x="168" y="0"/>
                  <a:pt x="216" y="21"/>
                </a:cubicBezTo>
                <a:cubicBezTo>
                  <a:pt x="264" y="42"/>
                  <a:pt x="275" y="94"/>
                  <a:pt x="288" y="141"/>
                </a:cubicBezTo>
                <a:cubicBezTo>
                  <a:pt x="301" y="188"/>
                  <a:pt x="291" y="257"/>
                  <a:pt x="296" y="301"/>
                </a:cubicBezTo>
                <a:cubicBezTo>
                  <a:pt x="301" y="345"/>
                  <a:pt x="276" y="384"/>
                  <a:pt x="320" y="405"/>
                </a:cubicBezTo>
                <a:cubicBezTo>
                  <a:pt x="364" y="426"/>
                  <a:pt x="479" y="429"/>
                  <a:pt x="560" y="429"/>
                </a:cubicBezTo>
                <a:cubicBezTo>
                  <a:pt x="641" y="429"/>
                  <a:pt x="767" y="437"/>
                  <a:pt x="808" y="405"/>
                </a:cubicBezTo>
                <a:cubicBezTo>
                  <a:pt x="849" y="373"/>
                  <a:pt x="795" y="298"/>
                  <a:pt x="808" y="237"/>
                </a:cubicBezTo>
                <a:cubicBezTo>
                  <a:pt x="821" y="176"/>
                  <a:pt x="841" y="73"/>
                  <a:pt x="888" y="37"/>
                </a:cubicBezTo>
                <a:cubicBezTo>
                  <a:pt x="935" y="1"/>
                  <a:pt x="1011" y="11"/>
                  <a:pt x="1088" y="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71429" name="Freeform 69"/>
          <p:cNvSpPr>
            <a:spLocks/>
          </p:cNvSpPr>
          <p:nvPr/>
        </p:nvSpPr>
        <p:spPr bwMode="auto">
          <a:xfrm rot="10800000">
            <a:off x="6553200" y="3967163"/>
            <a:ext cx="1727200" cy="693737"/>
          </a:xfrm>
          <a:custGeom>
            <a:avLst/>
            <a:gdLst>
              <a:gd name="T0" fmla="*/ 0 w 1088"/>
              <a:gd name="T1" fmla="*/ 13 h 437"/>
              <a:gd name="T2" fmla="*/ 216 w 1088"/>
              <a:gd name="T3" fmla="*/ 21 h 437"/>
              <a:gd name="T4" fmla="*/ 288 w 1088"/>
              <a:gd name="T5" fmla="*/ 141 h 437"/>
              <a:gd name="T6" fmla="*/ 296 w 1088"/>
              <a:gd name="T7" fmla="*/ 301 h 437"/>
              <a:gd name="T8" fmla="*/ 320 w 1088"/>
              <a:gd name="T9" fmla="*/ 405 h 437"/>
              <a:gd name="T10" fmla="*/ 560 w 1088"/>
              <a:gd name="T11" fmla="*/ 429 h 437"/>
              <a:gd name="T12" fmla="*/ 808 w 1088"/>
              <a:gd name="T13" fmla="*/ 405 h 437"/>
              <a:gd name="T14" fmla="*/ 808 w 1088"/>
              <a:gd name="T15" fmla="*/ 237 h 437"/>
              <a:gd name="T16" fmla="*/ 888 w 1088"/>
              <a:gd name="T17" fmla="*/ 37 h 437"/>
              <a:gd name="T18" fmla="*/ 1088 w 1088"/>
              <a:gd name="T19" fmla="*/ 21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8" h="437">
                <a:moveTo>
                  <a:pt x="0" y="13"/>
                </a:moveTo>
                <a:cubicBezTo>
                  <a:pt x="84" y="6"/>
                  <a:pt x="168" y="0"/>
                  <a:pt x="216" y="21"/>
                </a:cubicBezTo>
                <a:cubicBezTo>
                  <a:pt x="264" y="42"/>
                  <a:pt x="275" y="94"/>
                  <a:pt x="288" y="141"/>
                </a:cubicBezTo>
                <a:cubicBezTo>
                  <a:pt x="301" y="188"/>
                  <a:pt x="291" y="257"/>
                  <a:pt x="296" y="301"/>
                </a:cubicBezTo>
                <a:cubicBezTo>
                  <a:pt x="301" y="345"/>
                  <a:pt x="276" y="384"/>
                  <a:pt x="320" y="405"/>
                </a:cubicBezTo>
                <a:cubicBezTo>
                  <a:pt x="364" y="426"/>
                  <a:pt x="479" y="429"/>
                  <a:pt x="560" y="429"/>
                </a:cubicBezTo>
                <a:cubicBezTo>
                  <a:pt x="641" y="429"/>
                  <a:pt x="767" y="437"/>
                  <a:pt x="808" y="405"/>
                </a:cubicBezTo>
                <a:cubicBezTo>
                  <a:pt x="849" y="373"/>
                  <a:pt x="795" y="298"/>
                  <a:pt x="808" y="237"/>
                </a:cubicBezTo>
                <a:cubicBezTo>
                  <a:pt x="821" y="176"/>
                  <a:pt x="841" y="73"/>
                  <a:pt x="888" y="37"/>
                </a:cubicBezTo>
                <a:cubicBezTo>
                  <a:pt x="935" y="1"/>
                  <a:pt x="1011" y="11"/>
                  <a:pt x="1088" y="2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53265" name="Text Box 70"/>
          <p:cNvSpPr txBox="1">
            <a:spLocks noChangeArrowheads="1"/>
          </p:cNvSpPr>
          <p:nvPr/>
        </p:nvSpPr>
        <p:spPr bwMode="auto">
          <a:xfrm>
            <a:off x="385762" y="2836863"/>
            <a:ext cx="289083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0">
                <a:latin typeface="Chalkboard"/>
                <a:cs typeface="Chalkboard"/>
              </a:rPr>
              <a:t>Millipede microstructures </a:t>
            </a:r>
          </a:p>
          <a:p>
            <a:r>
              <a:rPr lang="en-US" altLang="ja-JP" sz="1600" i="0">
                <a:latin typeface="Chalkboard"/>
                <a:cs typeface="Chalkboard"/>
              </a:rPr>
              <a:t>Bell &amp; Rubenach (1980)</a:t>
            </a:r>
            <a:endParaRPr lang="en-US" sz="1600" i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old mech4"/>
          <p:cNvPicPr>
            <a:picLocks noChangeAspect="1" noChangeArrowheads="1"/>
          </p:cNvPicPr>
          <p:nvPr/>
        </p:nvPicPr>
        <p:blipFill>
          <a:blip r:embed="rId3"/>
          <a:srcRect t="28912"/>
          <a:stretch>
            <a:fillRect/>
          </a:stretch>
        </p:blipFill>
        <p:spPr bwMode="auto">
          <a:xfrm>
            <a:off x="-73025" y="1041400"/>
            <a:ext cx="4691063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47" name="Group 3"/>
          <p:cNvGrpSpPr>
            <a:grpSpLocks/>
          </p:cNvGrpSpPr>
          <p:nvPr/>
        </p:nvGrpSpPr>
        <p:grpSpPr bwMode="auto">
          <a:xfrm rot="-1251096">
            <a:off x="1238250" y="2513013"/>
            <a:ext cx="279400" cy="457200"/>
            <a:chOff x="2840" y="1560"/>
            <a:chExt cx="176" cy="288"/>
          </a:xfrm>
        </p:grpSpPr>
        <p:sp>
          <p:nvSpPr>
            <p:cNvPr id="237572" name="Freeform 4"/>
            <p:cNvSpPr>
              <a:spLocks/>
            </p:cNvSpPr>
            <p:nvPr/>
          </p:nvSpPr>
          <p:spPr bwMode="auto">
            <a:xfrm>
              <a:off x="2960" y="1560"/>
              <a:ext cx="56" cy="216"/>
            </a:xfrm>
            <a:custGeom>
              <a:avLst/>
              <a:gdLst>
                <a:gd name="T0" fmla="*/ 0 w 56"/>
                <a:gd name="T1" fmla="*/ 216 h 216"/>
                <a:gd name="T2" fmla="*/ 0 w 56"/>
                <a:gd name="T3" fmla="*/ 0 h 216"/>
                <a:gd name="T4" fmla="*/ 56 w 56"/>
                <a:gd name="T5" fmla="*/ 8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16">
                  <a:moveTo>
                    <a:pt x="0" y="216"/>
                  </a:moveTo>
                  <a:lnTo>
                    <a:pt x="0" y="0"/>
                  </a:lnTo>
                  <a:lnTo>
                    <a:pt x="56" y="80"/>
                  </a:ln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37573" name="Freeform 5"/>
            <p:cNvSpPr>
              <a:spLocks/>
            </p:cNvSpPr>
            <p:nvPr/>
          </p:nvSpPr>
          <p:spPr bwMode="auto">
            <a:xfrm rot="-10800000">
              <a:off x="2840" y="1631"/>
              <a:ext cx="56" cy="216"/>
            </a:xfrm>
            <a:custGeom>
              <a:avLst/>
              <a:gdLst>
                <a:gd name="T0" fmla="*/ 0 w 56"/>
                <a:gd name="T1" fmla="*/ 216 h 216"/>
                <a:gd name="T2" fmla="*/ 0 w 56"/>
                <a:gd name="T3" fmla="*/ 0 h 216"/>
                <a:gd name="T4" fmla="*/ 56 w 56"/>
                <a:gd name="T5" fmla="*/ 8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16">
                  <a:moveTo>
                    <a:pt x="0" y="216"/>
                  </a:moveTo>
                  <a:lnTo>
                    <a:pt x="0" y="0"/>
                  </a:lnTo>
                  <a:lnTo>
                    <a:pt x="56" y="80"/>
                  </a:ln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7348" name="Group 6"/>
          <p:cNvGrpSpPr>
            <a:grpSpLocks/>
          </p:cNvGrpSpPr>
          <p:nvPr/>
        </p:nvGrpSpPr>
        <p:grpSpPr bwMode="auto">
          <a:xfrm rot="1463280">
            <a:off x="3155950" y="2492375"/>
            <a:ext cx="292100" cy="457200"/>
            <a:chOff x="2416" y="1656"/>
            <a:chExt cx="184" cy="288"/>
          </a:xfrm>
        </p:grpSpPr>
        <p:sp>
          <p:nvSpPr>
            <p:cNvPr id="237575" name="Freeform 7"/>
            <p:cNvSpPr>
              <a:spLocks/>
            </p:cNvSpPr>
            <p:nvPr/>
          </p:nvSpPr>
          <p:spPr bwMode="auto">
            <a:xfrm flipH="1">
              <a:off x="2413" y="1655"/>
              <a:ext cx="56" cy="216"/>
            </a:xfrm>
            <a:custGeom>
              <a:avLst/>
              <a:gdLst>
                <a:gd name="T0" fmla="*/ 0 w 56"/>
                <a:gd name="T1" fmla="*/ 216 h 216"/>
                <a:gd name="T2" fmla="*/ 0 w 56"/>
                <a:gd name="T3" fmla="*/ 0 h 216"/>
                <a:gd name="T4" fmla="*/ 56 w 56"/>
                <a:gd name="T5" fmla="*/ 8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16">
                  <a:moveTo>
                    <a:pt x="0" y="216"/>
                  </a:moveTo>
                  <a:lnTo>
                    <a:pt x="0" y="0"/>
                  </a:lnTo>
                  <a:lnTo>
                    <a:pt x="56" y="80"/>
                  </a:lnTo>
                </a:path>
              </a:pathLst>
            </a:custGeom>
            <a:noFill/>
            <a:ln w="19050" cmpd="sng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37576" name="Freeform 8"/>
            <p:cNvSpPr>
              <a:spLocks/>
            </p:cNvSpPr>
            <p:nvPr/>
          </p:nvSpPr>
          <p:spPr bwMode="auto">
            <a:xfrm rot="10800000" flipH="1">
              <a:off x="2544" y="1728"/>
              <a:ext cx="56" cy="216"/>
            </a:xfrm>
            <a:custGeom>
              <a:avLst/>
              <a:gdLst>
                <a:gd name="T0" fmla="*/ 0 w 56"/>
                <a:gd name="T1" fmla="*/ 216 h 216"/>
                <a:gd name="T2" fmla="*/ 0 w 56"/>
                <a:gd name="T3" fmla="*/ 0 h 216"/>
                <a:gd name="T4" fmla="*/ 56 w 56"/>
                <a:gd name="T5" fmla="*/ 8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16">
                  <a:moveTo>
                    <a:pt x="0" y="216"/>
                  </a:moveTo>
                  <a:lnTo>
                    <a:pt x="0" y="0"/>
                  </a:lnTo>
                  <a:lnTo>
                    <a:pt x="56" y="80"/>
                  </a:lnTo>
                </a:path>
              </a:pathLst>
            </a:custGeom>
            <a:noFill/>
            <a:ln w="19050" cmpd="sng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838200" y="852488"/>
            <a:ext cx="7708900" cy="4159250"/>
            <a:chOff x="728" y="876"/>
            <a:chExt cx="4856" cy="2620"/>
          </a:xfrm>
        </p:grpSpPr>
        <p:sp>
          <p:nvSpPr>
            <p:cNvPr id="237578" name="Freeform 10"/>
            <p:cNvSpPr>
              <a:spLocks/>
            </p:cNvSpPr>
            <p:nvPr/>
          </p:nvSpPr>
          <p:spPr bwMode="auto">
            <a:xfrm>
              <a:off x="728" y="1048"/>
              <a:ext cx="928" cy="2448"/>
            </a:xfrm>
            <a:custGeom>
              <a:avLst/>
              <a:gdLst>
                <a:gd name="T0" fmla="*/ 376 w 928"/>
                <a:gd name="T1" fmla="*/ 0 h 2448"/>
                <a:gd name="T2" fmla="*/ 928 w 928"/>
                <a:gd name="T3" fmla="*/ 1560 h 2448"/>
                <a:gd name="T4" fmla="*/ 688 w 928"/>
                <a:gd name="T5" fmla="*/ 2448 h 2448"/>
                <a:gd name="T6" fmla="*/ 0 w 928"/>
                <a:gd name="T7" fmla="*/ 600 h 2448"/>
                <a:gd name="T8" fmla="*/ 376 w 928"/>
                <a:gd name="T9" fmla="*/ 0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8" h="2448">
                  <a:moveTo>
                    <a:pt x="376" y="0"/>
                  </a:moveTo>
                  <a:lnTo>
                    <a:pt x="928" y="1560"/>
                  </a:lnTo>
                  <a:lnTo>
                    <a:pt x="688" y="2448"/>
                  </a:lnTo>
                  <a:lnTo>
                    <a:pt x="0" y="60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1921FF">
                <a:alpha val="35001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37579" name="Freeform 11"/>
            <p:cNvSpPr>
              <a:spLocks/>
            </p:cNvSpPr>
            <p:nvPr/>
          </p:nvSpPr>
          <p:spPr bwMode="auto">
            <a:xfrm flipH="1">
              <a:off x="1696" y="1032"/>
              <a:ext cx="928" cy="2448"/>
            </a:xfrm>
            <a:custGeom>
              <a:avLst/>
              <a:gdLst>
                <a:gd name="T0" fmla="*/ 376 w 928"/>
                <a:gd name="T1" fmla="*/ 0 h 2448"/>
                <a:gd name="T2" fmla="*/ 928 w 928"/>
                <a:gd name="T3" fmla="*/ 1560 h 2448"/>
                <a:gd name="T4" fmla="*/ 688 w 928"/>
                <a:gd name="T5" fmla="*/ 2448 h 2448"/>
                <a:gd name="T6" fmla="*/ 0 w 928"/>
                <a:gd name="T7" fmla="*/ 600 h 2448"/>
                <a:gd name="T8" fmla="*/ 376 w 928"/>
                <a:gd name="T9" fmla="*/ 0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8" h="2448">
                  <a:moveTo>
                    <a:pt x="376" y="0"/>
                  </a:moveTo>
                  <a:lnTo>
                    <a:pt x="928" y="1560"/>
                  </a:lnTo>
                  <a:lnTo>
                    <a:pt x="688" y="2448"/>
                  </a:lnTo>
                  <a:lnTo>
                    <a:pt x="0" y="600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ED181E">
                <a:alpha val="35001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57359" name="Group 12"/>
            <p:cNvGrpSpPr>
              <a:grpSpLocks/>
            </p:cNvGrpSpPr>
            <p:nvPr/>
          </p:nvGrpSpPr>
          <p:grpSpPr bwMode="auto">
            <a:xfrm>
              <a:off x="3278" y="876"/>
              <a:ext cx="2306" cy="2380"/>
              <a:chOff x="3278" y="220"/>
              <a:chExt cx="2306" cy="2380"/>
            </a:xfrm>
          </p:grpSpPr>
          <p:pic>
            <p:nvPicPr>
              <p:cNvPr id="57360" name="Picture 13" descr="inhomogeneous shortening networ"/>
              <p:cNvPicPr>
                <a:picLocks noChangeAspect="1" noChangeArrowheads="1"/>
              </p:cNvPicPr>
              <p:nvPr/>
            </p:nvPicPr>
            <p:blipFill>
              <a:blip r:embed="rId4"/>
              <a:srcRect l="21199" t="25308" r="11649" b="8063"/>
              <a:stretch>
                <a:fillRect/>
              </a:stretch>
            </p:blipFill>
            <p:spPr bwMode="auto">
              <a:xfrm>
                <a:off x="3278" y="220"/>
                <a:ext cx="2306" cy="2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582" name="Freeform 14"/>
              <p:cNvSpPr>
                <a:spLocks/>
              </p:cNvSpPr>
              <p:nvPr/>
            </p:nvSpPr>
            <p:spPr bwMode="auto">
              <a:xfrm>
                <a:off x="4124" y="916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83" name="Freeform 15"/>
              <p:cNvSpPr>
                <a:spLocks/>
              </p:cNvSpPr>
              <p:nvPr/>
            </p:nvSpPr>
            <p:spPr bwMode="auto">
              <a:xfrm>
                <a:off x="4412" y="260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84" name="Freeform 16"/>
              <p:cNvSpPr>
                <a:spLocks/>
              </p:cNvSpPr>
              <p:nvPr/>
            </p:nvSpPr>
            <p:spPr bwMode="auto">
              <a:xfrm>
                <a:off x="4964" y="264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85" name="Freeform 17"/>
              <p:cNvSpPr>
                <a:spLocks/>
              </p:cNvSpPr>
              <p:nvPr/>
            </p:nvSpPr>
            <p:spPr bwMode="auto">
              <a:xfrm>
                <a:off x="3836" y="264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86" name="Freeform 18"/>
              <p:cNvSpPr>
                <a:spLocks/>
              </p:cNvSpPr>
              <p:nvPr/>
            </p:nvSpPr>
            <p:spPr bwMode="auto">
              <a:xfrm>
                <a:off x="3292" y="272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87" name="Freeform 19"/>
              <p:cNvSpPr>
                <a:spLocks/>
              </p:cNvSpPr>
              <p:nvPr/>
            </p:nvSpPr>
            <p:spPr bwMode="auto">
              <a:xfrm>
                <a:off x="4420" y="1532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88" name="Freeform 20"/>
              <p:cNvSpPr>
                <a:spLocks/>
              </p:cNvSpPr>
              <p:nvPr/>
            </p:nvSpPr>
            <p:spPr bwMode="auto">
              <a:xfrm>
                <a:off x="4972" y="1536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89" name="Freeform 21"/>
              <p:cNvSpPr>
                <a:spLocks/>
              </p:cNvSpPr>
              <p:nvPr/>
            </p:nvSpPr>
            <p:spPr bwMode="auto">
              <a:xfrm>
                <a:off x="3844" y="1532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90" name="Freeform 22"/>
              <p:cNvSpPr>
                <a:spLocks/>
              </p:cNvSpPr>
              <p:nvPr/>
            </p:nvSpPr>
            <p:spPr bwMode="auto">
              <a:xfrm>
                <a:off x="3300" y="1540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91" name="Freeform 23"/>
              <p:cNvSpPr>
                <a:spLocks/>
              </p:cNvSpPr>
              <p:nvPr/>
            </p:nvSpPr>
            <p:spPr bwMode="auto">
              <a:xfrm>
                <a:off x="4676" y="892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92" name="Freeform 24"/>
              <p:cNvSpPr>
                <a:spLocks/>
              </p:cNvSpPr>
              <p:nvPr/>
            </p:nvSpPr>
            <p:spPr bwMode="auto">
              <a:xfrm>
                <a:off x="5228" y="896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93" name="Freeform 25"/>
              <p:cNvSpPr>
                <a:spLocks/>
              </p:cNvSpPr>
              <p:nvPr/>
            </p:nvSpPr>
            <p:spPr bwMode="auto">
              <a:xfrm>
                <a:off x="3556" y="900"/>
                <a:ext cx="306" cy="700"/>
              </a:xfrm>
              <a:custGeom>
                <a:avLst/>
                <a:gdLst>
                  <a:gd name="T0" fmla="*/ 4 w 605"/>
                  <a:gd name="T1" fmla="*/ 576 h 1384"/>
                  <a:gd name="T2" fmla="*/ 36 w 605"/>
                  <a:gd name="T3" fmla="*/ 952 h 1384"/>
                  <a:gd name="T4" fmla="*/ 132 w 605"/>
                  <a:gd name="T5" fmla="*/ 1232 h 1384"/>
                  <a:gd name="T6" fmla="*/ 308 w 605"/>
                  <a:gd name="T7" fmla="*/ 1368 h 1384"/>
                  <a:gd name="T8" fmla="*/ 516 w 605"/>
                  <a:gd name="T9" fmla="*/ 1136 h 1384"/>
                  <a:gd name="T10" fmla="*/ 604 w 605"/>
                  <a:gd name="T11" fmla="*/ 672 h 1384"/>
                  <a:gd name="T12" fmla="*/ 524 w 605"/>
                  <a:gd name="T13" fmla="*/ 184 h 1384"/>
                  <a:gd name="T14" fmla="*/ 284 w 605"/>
                  <a:gd name="T15" fmla="*/ 16 h 1384"/>
                  <a:gd name="T16" fmla="*/ 60 w 605"/>
                  <a:gd name="T17" fmla="*/ 280 h 1384"/>
                  <a:gd name="T18" fmla="*/ 4 w 605"/>
                  <a:gd name="T19" fmla="*/ 576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5" h="1384">
                    <a:moveTo>
                      <a:pt x="4" y="576"/>
                    </a:moveTo>
                    <a:cubicBezTo>
                      <a:pt x="0" y="688"/>
                      <a:pt x="15" y="843"/>
                      <a:pt x="36" y="952"/>
                    </a:cubicBezTo>
                    <a:cubicBezTo>
                      <a:pt x="57" y="1061"/>
                      <a:pt x="87" y="1163"/>
                      <a:pt x="132" y="1232"/>
                    </a:cubicBezTo>
                    <a:cubicBezTo>
                      <a:pt x="177" y="1301"/>
                      <a:pt x="244" y="1384"/>
                      <a:pt x="308" y="1368"/>
                    </a:cubicBezTo>
                    <a:cubicBezTo>
                      <a:pt x="372" y="1352"/>
                      <a:pt x="467" y="1252"/>
                      <a:pt x="516" y="1136"/>
                    </a:cubicBezTo>
                    <a:cubicBezTo>
                      <a:pt x="565" y="1020"/>
                      <a:pt x="603" y="831"/>
                      <a:pt x="604" y="672"/>
                    </a:cubicBezTo>
                    <a:cubicBezTo>
                      <a:pt x="605" y="513"/>
                      <a:pt x="577" y="293"/>
                      <a:pt x="524" y="184"/>
                    </a:cubicBezTo>
                    <a:cubicBezTo>
                      <a:pt x="471" y="75"/>
                      <a:pt x="361" y="0"/>
                      <a:pt x="284" y="16"/>
                    </a:cubicBezTo>
                    <a:cubicBezTo>
                      <a:pt x="207" y="32"/>
                      <a:pt x="103" y="185"/>
                      <a:pt x="60" y="280"/>
                    </a:cubicBezTo>
                    <a:cubicBezTo>
                      <a:pt x="17" y="375"/>
                      <a:pt x="8" y="464"/>
                      <a:pt x="4" y="576"/>
                    </a:cubicBezTo>
                    <a:close/>
                  </a:path>
                </a:pathLst>
              </a:custGeom>
              <a:solidFill>
                <a:schemeClr val="tx1">
                  <a:alpha val="41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94" name="Freeform 26"/>
              <p:cNvSpPr>
                <a:spLocks/>
              </p:cNvSpPr>
              <p:nvPr/>
            </p:nvSpPr>
            <p:spPr bwMode="auto">
              <a:xfrm>
                <a:off x="4224" y="1979"/>
                <a:ext cx="640" cy="282"/>
              </a:xfrm>
              <a:custGeom>
                <a:avLst/>
                <a:gdLst>
                  <a:gd name="T0" fmla="*/ 0 w 640"/>
                  <a:gd name="T1" fmla="*/ 269 h 282"/>
                  <a:gd name="T2" fmla="*/ 152 w 640"/>
                  <a:gd name="T3" fmla="*/ 261 h 282"/>
                  <a:gd name="T4" fmla="*/ 200 w 640"/>
                  <a:gd name="T5" fmla="*/ 141 h 282"/>
                  <a:gd name="T6" fmla="*/ 264 w 640"/>
                  <a:gd name="T7" fmla="*/ 21 h 282"/>
                  <a:gd name="T8" fmla="*/ 408 w 640"/>
                  <a:gd name="T9" fmla="*/ 13 h 282"/>
                  <a:gd name="T10" fmla="*/ 480 w 640"/>
                  <a:gd name="T11" fmla="*/ 29 h 282"/>
                  <a:gd name="T12" fmla="*/ 520 w 640"/>
                  <a:gd name="T13" fmla="*/ 157 h 282"/>
                  <a:gd name="T14" fmla="*/ 544 w 640"/>
                  <a:gd name="T15" fmla="*/ 237 h 282"/>
                  <a:gd name="T16" fmla="*/ 640 w 640"/>
                  <a:gd name="T17" fmla="*/ 26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0" h="282">
                    <a:moveTo>
                      <a:pt x="0" y="269"/>
                    </a:moveTo>
                    <a:cubicBezTo>
                      <a:pt x="59" y="275"/>
                      <a:pt x="119" y="282"/>
                      <a:pt x="152" y="261"/>
                    </a:cubicBezTo>
                    <a:cubicBezTo>
                      <a:pt x="185" y="240"/>
                      <a:pt x="181" y="181"/>
                      <a:pt x="200" y="141"/>
                    </a:cubicBezTo>
                    <a:cubicBezTo>
                      <a:pt x="219" y="101"/>
                      <a:pt x="229" y="42"/>
                      <a:pt x="264" y="21"/>
                    </a:cubicBezTo>
                    <a:cubicBezTo>
                      <a:pt x="299" y="0"/>
                      <a:pt x="372" y="12"/>
                      <a:pt x="408" y="13"/>
                    </a:cubicBezTo>
                    <a:cubicBezTo>
                      <a:pt x="444" y="14"/>
                      <a:pt x="461" y="5"/>
                      <a:pt x="480" y="29"/>
                    </a:cubicBezTo>
                    <a:cubicBezTo>
                      <a:pt x="499" y="53"/>
                      <a:pt x="509" y="122"/>
                      <a:pt x="520" y="157"/>
                    </a:cubicBezTo>
                    <a:cubicBezTo>
                      <a:pt x="531" y="192"/>
                      <a:pt x="524" y="220"/>
                      <a:pt x="544" y="237"/>
                    </a:cubicBezTo>
                    <a:cubicBezTo>
                      <a:pt x="564" y="254"/>
                      <a:pt x="602" y="257"/>
                      <a:pt x="640" y="261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95" name="Freeform 27"/>
              <p:cNvSpPr>
                <a:spLocks/>
              </p:cNvSpPr>
              <p:nvPr/>
            </p:nvSpPr>
            <p:spPr bwMode="auto">
              <a:xfrm>
                <a:off x="4340" y="1932"/>
                <a:ext cx="168" cy="447"/>
              </a:xfrm>
              <a:custGeom>
                <a:avLst/>
                <a:gdLst>
                  <a:gd name="T0" fmla="*/ 0 w 168"/>
                  <a:gd name="T1" fmla="*/ 0 h 447"/>
                  <a:gd name="T2" fmla="*/ 40 w 168"/>
                  <a:gd name="T3" fmla="*/ 180 h 447"/>
                  <a:gd name="T4" fmla="*/ 68 w 168"/>
                  <a:gd name="T5" fmla="*/ 284 h 447"/>
                  <a:gd name="T6" fmla="*/ 100 w 168"/>
                  <a:gd name="T7" fmla="*/ 392 h 447"/>
                  <a:gd name="T8" fmla="*/ 108 w 168"/>
                  <a:gd name="T9" fmla="*/ 444 h 447"/>
                  <a:gd name="T10" fmla="*/ 168 w 168"/>
                  <a:gd name="T11" fmla="*/ 376 h 447"/>
                  <a:gd name="T12" fmla="*/ 104 w 168"/>
                  <a:gd name="T13" fmla="*/ 180 h 447"/>
                  <a:gd name="T14" fmla="*/ 92 w 168"/>
                  <a:gd name="T15" fmla="*/ 92 h 447"/>
                  <a:gd name="T16" fmla="*/ 72 w 168"/>
                  <a:gd name="T17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447">
                    <a:moveTo>
                      <a:pt x="0" y="0"/>
                    </a:moveTo>
                    <a:lnTo>
                      <a:pt x="40" y="180"/>
                    </a:lnTo>
                    <a:cubicBezTo>
                      <a:pt x="51" y="227"/>
                      <a:pt x="58" y="249"/>
                      <a:pt x="68" y="284"/>
                    </a:cubicBezTo>
                    <a:cubicBezTo>
                      <a:pt x="78" y="319"/>
                      <a:pt x="93" y="365"/>
                      <a:pt x="100" y="392"/>
                    </a:cubicBezTo>
                    <a:cubicBezTo>
                      <a:pt x="107" y="419"/>
                      <a:pt x="97" y="447"/>
                      <a:pt x="108" y="444"/>
                    </a:cubicBezTo>
                    <a:lnTo>
                      <a:pt x="168" y="376"/>
                    </a:lnTo>
                    <a:lnTo>
                      <a:pt x="104" y="180"/>
                    </a:lnTo>
                    <a:cubicBezTo>
                      <a:pt x="91" y="133"/>
                      <a:pt x="97" y="122"/>
                      <a:pt x="92" y="92"/>
                    </a:cubicBezTo>
                    <a:cubicBezTo>
                      <a:pt x="87" y="62"/>
                      <a:pt x="79" y="31"/>
                      <a:pt x="72" y="0"/>
                    </a:cubicBezTo>
                  </a:path>
                </a:pathLst>
              </a:custGeom>
              <a:solidFill>
                <a:srgbClr val="1921FF">
                  <a:alpha val="38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37596" name="Freeform 28"/>
              <p:cNvSpPr>
                <a:spLocks/>
              </p:cNvSpPr>
              <p:nvPr/>
            </p:nvSpPr>
            <p:spPr bwMode="auto">
              <a:xfrm flipH="1">
                <a:off x="4628" y="1936"/>
                <a:ext cx="168" cy="447"/>
              </a:xfrm>
              <a:custGeom>
                <a:avLst/>
                <a:gdLst>
                  <a:gd name="T0" fmla="*/ 0 w 168"/>
                  <a:gd name="T1" fmla="*/ 0 h 447"/>
                  <a:gd name="T2" fmla="*/ 40 w 168"/>
                  <a:gd name="T3" fmla="*/ 180 h 447"/>
                  <a:gd name="T4" fmla="*/ 68 w 168"/>
                  <a:gd name="T5" fmla="*/ 284 h 447"/>
                  <a:gd name="T6" fmla="*/ 100 w 168"/>
                  <a:gd name="T7" fmla="*/ 392 h 447"/>
                  <a:gd name="T8" fmla="*/ 108 w 168"/>
                  <a:gd name="T9" fmla="*/ 444 h 447"/>
                  <a:gd name="T10" fmla="*/ 168 w 168"/>
                  <a:gd name="T11" fmla="*/ 376 h 447"/>
                  <a:gd name="T12" fmla="*/ 104 w 168"/>
                  <a:gd name="T13" fmla="*/ 180 h 447"/>
                  <a:gd name="T14" fmla="*/ 92 w 168"/>
                  <a:gd name="T15" fmla="*/ 92 h 447"/>
                  <a:gd name="T16" fmla="*/ 72 w 168"/>
                  <a:gd name="T17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447">
                    <a:moveTo>
                      <a:pt x="0" y="0"/>
                    </a:moveTo>
                    <a:lnTo>
                      <a:pt x="40" y="180"/>
                    </a:lnTo>
                    <a:cubicBezTo>
                      <a:pt x="51" y="227"/>
                      <a:pt x="58" y="249"/>
                      <a:pt x="68" y="284"/>
                    </a:cubicBezTo>
                    <a:cubicBezTo>
                      <a:pt x="78" y="319"/>
                      <a:pt x="93" y="365"/>
                      <a:pt x="100" y="392"/>
                    </a:cubicBezTo>
                    <a:cubicBezTo>
                      <a:pt x="107" y="419"/>
                      <a:pt x="97" y="447"/>
                      <a:pt x="108" y="444"/>
                    </a:cubicBezTo>
                    <a:lnTo>
                      <a:pt x="168" y="376"/>
                    </a:lnTo>
                    <a:lnTo>
                      <a:pt x="104" y="180"/>
                    </a:lnTo>
                    <a:cubicBezTo>
                      <a:pt x="91" y="133"/>
                      <a:pt x="97" y="122"/>
                      <a:pt x="92" y="92"/>
                    </a:cubicBezTo>
                    <a:cubicBezTo>
                      <a:pt x="87" y="62"/>
                      <a:pt x="79" y="31"/>
                      <a:pt x="72" y="0"/>
                    </a:cubicBezTo>
                  </a:path>
                </a:pathLst>
              </a:custGeom>
              <a:solidFill>
                <a:srgbClr val="ED181E">
                  <a:alpha val="38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237597" name="Text Box 29"/>
          <p:cNvSpPr txBox="1">
            <a:spLocks noChangeArrowheads="1"/>
          </p:cNvSpPr>
          <p:nvPr/>
        </p:nvSpPr>
        <p:spPr bwMode="auto">
          <a:xfrm>
            <a:off x="1168400" y="5307013"/>
            <a:ext cx="7840663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90500" indent="-1905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latin typeface="Verdana" charset="0"/>
                <a:cs typeface="+mn-cs"/>
              </a:rPr>
              <a:t>Fold model of Aerden et al. 2010 inspired on the millipede strain geometry</a:t>
            </a:r>
          </a:p>
          <a:p>
            <a:pPr>
              <a:defRPr/>
            </a:pPr>
            <a:endParaRPr lang="en-US" sz="1400" dirty="0" smtClean="0">
              <a:latin typeface="Verdana" charset="0"/>
              <a:cs typeface="+mn-cs"/>
            </a:endParaRPr>
          </a:p>
          <a:p>
            <a:pPr>
              <a:defRPr/>
            </a:pPr>
            <a:r>
              <a:rPr lang="en-US" sz="1400" dirty="0" smtClean="0">
                <a:latin typeface="Verdana" charset="0"/>
                <a:cs typeface="+mn-cs"/>
              </a:rPr>
              <a:t>Foliations can be interpreted as planes of shearing with also a component of shortening perpendicular to them (pressure solution) </a:t>
            </a:r>
          </a:p>
        </p:txBody>
      </p:sp>
      <p:sp>
        <p:nvSpPr>
          <p:cNvPr id="57351" name="Text Box 33"/>
          <p:cNvSpPr txBox="1">
            <a:spLocks noChangeArrowheads="1"/>
          </p:cNvSpPr>
          <p:nvPr/>
        </p:nvSpPr>
        <p:spPr bwMode="auto">
          <a:xfrm>
            <a:off x="1411288" y="4418013"/>
            <a:ext cx="174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abanico de foliación </a:t>
            </a:r>
            <a:endParaRPr lang="en-US"/>
          </a:p>
        </p:txBody>
      </p:sp>
      <p:sp>
        <p:nvSpPr>
          <p:cNvPr id="237606" name="Text Box 38"/>
          <p:cNvSpPr txBox="1">
            <a:spLocks noChangeArrowheads="1"/>
          </p:cNvSpPr>
          <p:nvPr/>
        </p:nvSpPr>
        <p:spPr bwMode="auto">
          <a:xfrm>
            <a:off x="1525588" y="746125"/>
            <a:ext cx="16700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Aerden et al., 2010</a:t>
            </a:r>
          </a:p>
        </p:txBody>
      </p:sp>
      <p:sp>
        <p:nvSpPr>
          <p:cNvPr id="237607" name="AutoShape 39"/>
          <p:cNvSpPr>
            <a:spLocks noChangeArrowheads="1"/>
          </p:cNvSpPr>
          <p:nvPr/>
        </p:nvSpPr>
        <p:spPr bwMode="auto">
          <a:xfrm>
            <a:off x="254000" y="2811463"/>
            <a:ext cx="398463" cy="431800"/>
          </a:xfrm>
          <a:prstGeom prst="rightArrow">
            <a:avLst>
              <a:gd name="adj1" fmla="val 46324"/>
              <a:gd name="adj2" fmla="val 422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37608" name="AutoShape 40"/>
          <p:cNvSpPr>
            <a:spLocks noChangeArrowheads="1"/>
          </p:cNvSpPr>
          <p:nvPr/>
        </p:nvSpPr>
        <p:spPr bwMode="auto">
          <a:xfrm rot="-10800000">
            <a:off x="3810000" y="2805113"/>
            <a:ext cx="398463" cy="431800"/>
          </a:xfrm>
          <a:prstGeom prst="rightArrow">
            <a:avLst>
              <a:gd name="adj1" fmla="val 46324"/>
              <a:gd name="adj2" fmla="val 422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Freeform 2"/>
          <p:cNvSpPr>
            <a:spLocks/>
          </p:cNvSpPr>
          <p:nvPr/>
        </p:nvSpPr>
        <p:spPr bwMode="auto">
          <a:xfrm>
            <a:off x="6748463" y="1252538"/>
            <a:ext cx="914400" cy="1498600"/>
          </a:xfrm>
          <a:custGeom>
            <a:avLst/>
            <a:gdLst>
              <a:gd name="T0" fmla="*/ 0 w 576"/>
              <a:gd name="T1" fmla="*/ 944 h 944"/>
              <a:gd name="T2" fmla="*/ 10 w 576"/>
              <a:gd name="T3" fmla="*/ 144 h 944"/>
              <a:gd name="T4" fmla="*/ 218 w 576"/>
              <a:gd name="T5" fmla="*/ 102 h 944"/>
              <a:gd name="T6" fmla="*/ 266 w 576"/>
              <a:gd name="T7" fmla="*/ 0 h 944"/>
              <a:gd name="T8" fmla="*/ 576 w 576"/>
              <a:gd name="T9" fmla="*/ 91 h 944"/>
              <a:gd name="T10" fmla="*/ 0 w 576"/>
              <a:gd name="T11" fmla="*/ 944 h 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" h="944">
                <a:moveTo>
                  <a:pt x="0" y="944"/>
                </a:moveTo>
                <a:lnTo>
                  <a:pt x="10" y="144"/>
                </a:lnTo>
                <a:lnTo>
                  <a:pt x="218" y="102"/>
                </a:lnTo>
                <a:lnTo>
                  <a:pt x="266" y="0"/>
                </a:lnTo>
                <a:lnTo>
                  <a:pt x="576" y="91"/>
                </a:lnTo>
                <a:lnTo>
                  <a:pt x="0" y="944"/>
                </a:lnTo>
                <a:close/>
              </a:path>
            </a:pathLst>
          </a:custGeom>
          <a:solidFill>
            <a:srgbClr val="FFCC99">
              <a:alpha val="67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302125" y="5899150"/>
            <a:ext cx="203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i="0">
                <a:ea typeface="Arial" pitchFamily="-1" charset="0"/>
                <a:cs typeface="Arial" pitchFamily="-1" charset="0"/>
              </a:rPr>
              <a:t>CLEAVAGE FANNING</a:t>
            </a:r>
          </a:p>
        </p:txBody>
      </p:sp>
      <p:pic>
        <p:nvPicPr>
          <p:cNvPr id="59396" name="Picture 4" descr="hinge detail"/>
          <p:cNvPicPr>
            <a:picLocks noChangeAspect="1" noChangeArrowheads="1"/>
          </p:cNvPicPr>
          <p:nvPr/>
        </p:nvPicPr>
        <p:blipFill>
          <a:blip r:embed="rId3"/>
          <a:srcRect l="19221" t="7440" r="7939" b="6961"/>
          <a:stretch>
            <a:fillRect/>
          </a:stretch>
        </p:blipFill>
        <p:spPr bwMode="auto">
          <a:xfrm>
            <a:off x="4487863" y="723900"/>
            <a:ext cx="4427537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63500" y="614363"/>
            <a:ext cx="4294188" cy="6046787"/>
            <a:chOff x="195" y="67"/>
            <a:chExt cx="3000" cy="4225"/>
          </a:xfrm>
        </p:grpSpPr>
        <p:sp>
          <p:nvSpPr>
            <p:cNvPr id="241670" name="Freeform 6"/>
            <p:cNvSpPr>
              <a:spLocks/>
            </p:cNvSpPr>
            <p:nvPr/>
          </p:nvSpPr>
          <p:spPr bwMode="auto">
            <a:xfrm>
              <a:off x="2624" y="1760"/>
              <a:ext cx="571" cy="907"/>
            </a:xfrm>
            <a:custGeom>
              <a:avLst/>
              <a:gdLst>
                <a:gd name="T0" fmla="*/ 533 w 571"/>
                <a:gd name="T1" fmla="*/ 43 h 907"/>
                <a:gd name="T2" fmla="*/ 0 w 571"/>
                <a:gd name="T3" fmla="*/ 907 h 907"/>
                <a:gd name="T4" fmla="*/ 416 w 571"/>
                <a:gd name="T5" fmla="*/ 901 h 907"/>
                <a:gd name="T6" fmla="*/ 571 w 571"/>
                <a:gd name="T7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1" h="907">
                  <a:moveTo>
                    <a:pt x="533" y="43"/>
                  </a:moveTo>
                  <a:cubicBezTo>
                    <a:pt x="276" y="403"/>
                    <a:pt x="20" y="764"/>
                    <a:pt x="0" y="907"/>
                  </a:cubicBezTo>
                  <a:lnTo>
                    <a:pt x="416" y="901"/>
                  </a:lnTo>
                  <a:lnTo>
                    <a:pt x="571" y="0"/>
                  </a:lnTo>
                </a:path>
              </a:pathLst>
            </a:custGeom>
            <a:solidFill>
              <a:srgbClr val="FFDDBB">
                <a:alpha val="72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59405" name="Group 7"/>
            <p:cNvGrpSpPr>
              <a:grpSpLocks/>
            </p:cNvGrpSpPr>
            <p:nvPr/>
          </p:nvGrpSpPr>
          <p:grpSpPr bwMode="auto">
            <a:xfrm rot="2226723">
              <a:off x="379" y="901"/>
              <a:ext cx="1336" cy="848"/>
              <a:chOff x="379" y="901"/>
              <a:chExt cx="1336" cy="848"/>
            </a:xfrm>
          </p:grpSpPr>
          <p:sp>
            <p:nvSpPr>
              <p:cNvPr id="241672" name="Freeform 8"/>
              <p:cNvSpPr>
                <a:spLocks/>
              </p:cNvSpPr>
              <p:nvPr/>
            </p:nvSpPr>
            <p:spPr bwMode="auto">
              <a:xfrm>
                <a:off x="652" y="899"/>
                <a:ext cx="773" cy="844"/>
              </a:xfrm>
              <a:custGeom>
                <a:avLst/>
                <a:gdLst>
                  <a:gd name="T0" fmla="*/ 0 w 773"/>
                  <a:gd name="T1" fmla="*/ 784 h 848"/>
                  <a:gd name="T2" fmla="*/ 0 w 773"/>
                  <a:gd name="T3" fmla="*/ 64 h 848"/>
                  <a:gd name="T4" fmla="*/ 197 w 773"/>
                  <a:gd name="T5" fmla="*/ 64 h 848"/>
                  <a:gd name="T6" fmla="*/ 208 w 773"/>
                  <a:gd name="T7" fmla="*/ 0 h 848"/>
                  <a:gd name="T8" fmla="*/ 539 w 773"/>
                  <a:gd name="T9" fmla="*/ 0 h 848"/>
                  <a:gd name="T10" fmla="*/ 539 w 773"/>
                  <a:gd name="T11" fmla="*/ 59 h 848"/>
                  <a:gd name="T12" fmla="*/ 773 w 773"/>
                  <a:gd name="T13" fmla="*/ 59 h 848"/>
                  <a:gd name="T14" fmla="*/ 773 w 773"/>
                  <a:gd name="T15" fmla="*/ 774 h 848"/>
                  <a:gd name="T16" fmla="*/ 592 w 773"/>
                  <a:gd name="T17" fmla="*/ 774 h 848"/>
                  <a:gd name="T18" fmla="*/ 613 w 773"/>
                  <a:gd name="T19" fmla="*/ 832 h 848"/>
                  <a:gd name="T20" fmla="*/ 555 w 773"/>
                  <a:gd name="T21" fmla="*/ 848 h 848"/>
                  <a:gd name="T22" fmla="*/ 224 w 773"/>
                  <a:gd name="T23" fmla="*/ 843 h 848"/>
                  <a:gd name="T24" fmla="*/ 256 w 773"/>
                  <a:gd name="T25" fmla="*/ 795 h 848"/>
                  <a:gd name="T26" fmla="*/ 197 w 773"/>
                  <a:gd name="T27" fmla="*/ 784 h 848"/>
                  <a:gd name="T28" fmla="*/ 0 w 773"/>
                  <a:gd name="T29" fmla="*/ 784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3" h="848">
                    <a:moveTo>
                      <a:pt x="0" y="784"/>
                    </a:moveTo>
                    <a:lnTo>
                      <a:pt x="0" y="64"/>
                    </a:lnTo>
                    <a:lnTo>
                      <a:pt x="197" y="64"/>
                    </a:lnTo>
                    <a:cubicBezTo>
                      <a:pt x="232" y="53"/>
                      <a:pt x="151" y="11"/>
                      <a:pt x="208" y="0"/>
                    </a:cubicBezTo>
                    <a:lnTo>
                      <a:pt x="539" y="0"/>
                    </a:lnTo>
                    <a:cubicBezTo>
                      <a:pt x="594" y="10"/>
                      <a:pt x="500" y="49"/>
                      <a:pt x="539" y="59"/>
                    </a:cubicBezTo>
                    <a:lnTo>
                      <a:pt x="773" y="59"/>
                    </a:lnTo>
                    <a:lnTo>
                      <a:pt x="773" y="774"/>
                    </a:lnTo>
                    <a:lnTo>
                      <a:pt x="592" y="774"/>
                    </a:lnTo>
                    <a:cubicBezTo>
                      <a:pt x="565" y="784"/>
                      <a:pt x="619" y="820"/>
                      <a:pt x="613" y="832"/>
                    </a:cubicBezTo>
                    <a:cubicBezTo>
                      <a:pt x="607" y="844"/>
                      <a:pt x="620" y="846"/>
                      <a:pt x="555" y="848"/>
                    </a:cubicBezTo>
                    <a:lnTo>
                      <a:pt x="224" y="843"/>
                    </a:lnTo>
                    <a:cubicBezTo>
                      <a:pt x="174" y="834"/>
                      <a:pt x="260" y="805"/>
                      <a:pt x="256" y="795"/>
                    </a:cubicBezTo>
                    <a:cubicBezTo>
                      <a:pt x="252" y="785"/>
                      <a:pt x="240" y="786"/>
                      <a:pt x="197" y="784"/>
                    </a:cubicBezTo>
                    <a:cubicBezTo>
                      <a:pt x="154" y="782"/>
                      <a:pt x="41" y="784"/>
                      <a:pt x="0" y="7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1673" name="Line 9"/>
              <p:cNvSpPr>
                <a:spLocks noChangeShapeType="1"/>
              </p:cNvSpPr>
              <p:nvPr/>
            </p:nvSpPr>
            <p:spPr bwMode="auto">
              <a:xfrm>
                <a:off x="852" y="955"/>
                <a:ext cx="389" cy="75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1674" name="Freeform 10"/>
              <p:cNvSpPr>
                <a:spLocks/>
              </p:cNvSpPr>
              <p:nvPr/>
            </p:nvSpPr>
            <p:spPr bwMode="auto">
              <a:xfrm>
                <a:off x="1061" y="916"/>
                <a:ext cx="139" cy="433"/>
              </a:xfrm>
              <a:custGeom>
                <a:avLst/>
                <a:gdLst>
                  <a:gd name="T0" fmla="*/ 139 w 139"/>
                  <a:gd name="T1" fmla="*/ 0 h 432"/>
                  <a:gd name="T2" fmla="*/ 102 w 139"/>
                  <a:gd name="T3" fmla="*/ 86 h 432"/>
                  <a:gd name="T4" fmla="*/ 59 w 139"/>
                  <a:gd name="T5" fmla="*/ 235 h 432"/>
                  <a:gd name="T6" fmla="*/ 0 w 139"/>
                  <a:gd name="T7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9" h="432">
                    <a:moveTo>
                      <a:pt x="139" y="0"/>
                    </a:moveTo>
                    <a:cubicBezTo>
                      <a:pt x="127" y="23"/>
                      <a:pt x="115" y="47"/>
                      <a:pt x="102" y="86"/>
                    </a:cubicBezTo>
                    <a:cubicBezTo>
                      <a:pt x="89" y="125"/>
                      <a:pt x="76" y="177"/>
                      <a:pt x="59" y="235"/>
                    </a:cubicBezTo>
                    <a:cubicBezTo>
                      <a:pt x="42" y="293"/>
                      <a:pt x="21" y="362"/>
                      <a:pt x="0" y="43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1675" name="Freeform 11"/>
              <p:cNvSpPr>
                <a:spLocks/>
              </p:cNvSpPr>
              <p:nvPr/>
            </p:nvSpPr>
            <p:spPr bwMode="auto">
              <a:xfrm>
                <a:off x="872" y="1317"/>
                <a:ext cx="161" cy="428"/>
              </a:xfrm>
              <a:custGeom>
                <a:avLst/>
                <a:gdLst>
                  <a:gd name="T0" fmla="*/ 160 w 160"/>
                  <a:gd name="T1" fmla="*/ 0 h 432"/>
                  <a:gd name="T2" fmla="*/ 90 w 160"/>
                  <a:gd name="T3" fmla="*/ 267 h 432"/>
                  <a:gd name="T4" fmla="*/ 37 w 160"/>
                  <a:gd name="T5" fmla="*/ 389 h 432"/>
                  <a:gd name="T6" fmla="*/ 0 w 160"/>
                  <a:gd name="T7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432">
                    <a:moveTo>
                      <a:pt x="160" y="0"/>
                    </a:moveTo>
                    <a:cubicBezTo>
                      <a:pt x="135" y="101"/>
                      <a:pt x="110" y="202"/>
                      <a:pt x="90" y="267"/>
                    </a:cubicBezTo>
                    <a:cubicBezTo>
                      <a:pt x="70" y="332"/>
                      <a:pt x="52" y="362"/>
                      <a:pt x="37" y="389"/>
                    </a:cubicBezTo>
                    <a:cubicBezTo>
                      <a:pt x="22" y="416"/>
                      <a:pt x="11" y="424"/>
                      <a:pt x="0" y="43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1676" name="AutoShape 12"/>
              <p:cNvSpPr>
                <a:spLocks noChangeArrowheads="1"/>
              </p:cNvSpPr>
              <p:nvPr/>
            </p:nvSpPr>
            <p:spPr bwMode="auto">
              <a:xfrm>
                <a:off x="374" y="1244"/>
                <a:ext cx="245" cy="149"/>
              </a:xfrm>
              <a:prstGeom prst="rightArrow">
                <a:avLst>
                  <a:gd name="adj1" fmla="val 50000"/>
                  <a:gd name="adj2" fmla="val 41107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41677" name="AutoShape 13"/>
              <p:cNvSpPr>
                <a:spLocks noChangeArrowheads="1"/>
              </p:cNvSpPr>
              <p:nvPr/>
            </p:nvSpPr>
            <p:spPr bwMode="auto">
              <a:xfrm rot="10800000">
                <a:off x="1466" y="1247"/>
                <a:ext cx="245" cy="149"/>
              </a:xfrm>
              <a:prstGeom prst="rightArrow">
                <a:avLst>
                  <a:gd name="adj1" fmla="val 50000"/>
                  <a:gd name="adj2" fmla="val 41107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</p:grpSp>
        <p:pic>
          <p:nvPicPr>
            <p:cNvPr id="59406" name="Picture 14" descr="fold with cleavage fanni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510" y="772"/>
              <a:ext cx="4225" cy="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1679" name="Line 15"/>
            <p:cNvSpPr>
              <a:spLocks noChangeShapeType="1"/>
            </p:cNvSpPr>
            <p:nvPr/>
          </p:nvSpPr>
          <p:spPr bwMode="auto">
            <a:xfrm rot="-5400000">
              <a:off x="1674" y="1394"/>
              <a:ext cx="1974" cy="5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41680" name="Line 16"/>
            <p:cNvSpPr>
              <a:spLocks noChangeShapeType="1"/>
            </p:cNvSpPr>
            <p:nvPr/>
          </p:nvSpPr>
          <p:spPr bwMode="auto">
            <a:xfrm rot="16200000" flipV="1">
              <a:off x="626" y="1228"/>
              <a:ext cx="2469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41681" name="Line 17"/>
            <p:cNvSpPr>
              <a:spLocks noChangeShapeType="1"/>
            </p:cNvSpPr>
            <p:nvPr/>
          </p:nvSpPr>
          <p:spPr bwMode="auto">
            <a:xfrm rot="16200000" flipV="1">
              <a:off x="206" y="1377"/>
              <a:ext cx="2032" cy="641"/>
            </a:xfrm>
            <a:prstGeom prst="line">
              <a:avLst/>
            </a:prstGeom>
            <a:noFill/>
            <a:ln w="19050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9398" name="Group 18"/>
          <p:cNvGrpSpPr>
            <a:grpSpLocks/>
          </p:cNvGrpSpPr>
          <p:nvPr/>
        </p:nvGrpSpPr>
        <p:grpSpPr bwMode="auto">
          <a:xfrm>
            <a:off x="1422400" y="2844800"/>
            <a:ext cx="342900" cy="584200"/>
            <a:chOff x="896" y="1792"/>
            <a:chExt cx="216" cy="368"/>
          </a:xfrm>
        </p:grpSpPr>
        <p:sp>
          <p:nvSpPr>
            <p:cNvPr id="241683" name="Freeform 19"/>
            <p:cNvSpPr>
              <a:spLocks/>
            </p:cNvSpPr>
            <p:nvPr/>
          </p:nvSpPr>
          <p:spPr bwMode="auto">
            <a:xfrm>
              <a:off x="1008" y="1792"/>
              <a:ext cx="104" cy="280"/>
            </a:xfrm>
            <a:custGeom>
              <a:avLst/>
              <a:gdLst>
                <a:gd name="T0" fmla="*/ 80 w 104"/>
                <a:gd name="T1" fmla="*/ 280 h 280"/>
                <a:gd name="T2" fmla="*/ 0 w 104"/>
                <a:gd name="T3" fmla="*/ 0 h 280"/>
                <a:gd name="T4" fmla="*/ 104 w 104"/>
                <a:gd name="T5" fmla="*/ 7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80">
                  <a:moveTo>
                    <a:pt x="80" y="280"/>
                  </a:moveTo>
                  <a:lnTo>
                    <a:pt x="0" y="0"/>
                  </a:lnTo>
                  <a:lnTo>
                    <a:pt x="104" y="7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41684" name="Freeform 20"/>
            <p:cNvSpPr>
              <a:spLocks/>
            </p:cNvSpPr>
            <p:nvPr/>
          </p:nvSpPr>
          <p:spPr bwMode="auto">
            <a:xfrm rot="10800000">
              <a:off x="896" y="1880"/>
              <a:ext cx="104" cy="280"/>
            </a:xfrm>
            <a:custGeom>
              <a:avLst/>
              <a:gdLst>
                <a:gd name="T0" fmla="*/ 80 w 104"/>
                <a:gd name="T1" fmla="*/ 280 h 280"/>
                <a:gd name="T2" fmla="*/ 0 w 104"/>
                <a:gd name="T3" fmla="*/ 0 h 280"/>
                <a:gd name="T4" fmla="*/ 104 w 104"/>
                <a:gd name="T5" fmla="*/ 7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80">
                  <a:moveTo>
                    <a:pt x="80" y="280"/>
                  </a:moveTo>
                  <a:lnTo>
                    <a:pt x="0" y="0"/>
                  </a:lnTo>
                  <a:lnTo>
                    <a:pt x="104" y="7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9399" name="Group 21"/>
          <p:cNvGrpSpPr>
            <a:grpSpLocks/>
          </p:cNvGrpSpPr>
          <p:nvPr/>
        </p:nvGrpSpPr>
        <p:grpSpPr bwMode="auto">
          <a:xfrm flipH="1">
            <a:off x="3352800" y="2882900"/>
            <a:ext cx="342900" cy="584200"/>
            <a:chOff x="992" y="1888"/>
            <a:chExt cx="216" cy="368"/>
          </a:xfrm>
        </p:grpSpPr>
        <p:sp>
          <p:nvSpPr>
            <p:cNvPr id="241686" name="Freeform 22"/>
            <p:cNvSpPr>
              <a:spLocks/>
            </p:cNvSpPr>
            <p:nvPr/>
          </p:nvSpPr>
          <p:spPr bwMode="auto">
            <a:xfrm>
              <a:off x="1104" y="1888"/>
              <a:ext cx="104" cy="280"/>
            </a:xfrm>
            <a:custGeom>
              <a:avLst/>
              <a:gdLst>
                <a:gd name="T0" fmla="*/ 80 w 104"/>
                <a:gd name="T1" fmla="*/ 280 h 280"/>
                <a:gd name="T2" fmla="*/ 0 w 104"/>
                <a:gd name="T3" fmla="*/ 0 h 280"/>
                <a:gd name="T4" fmla="*/ 104 w 104"/>
                <a:gd name="T5" fmla="*/ 7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80">
                  <a:moveTo>
                    <a:pt x="80" y="280"/>
                  </a:moveTo>
                  <a:lnTo>
                    <a:pt x="0" y="0"/>
                  </a:lnTo>
                  <a:lnTo>
                    <a:pt x="104" y="7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41687" name="Freeform 23"/>
            <p:cNvSpPr>
              <a:spLocks/>
            </p:cNvSpPr>
            <p:nvPr/>
          </p:nvSpPr>
          <p:spPr bwMode="auto">
            <a:xfrm rot="10800000">
              <a:off x="992" y="1976"/>
              <a:ext cx="104" cy="280"/>
            </a:xfrm>
            <a:custGeom>
              <a:avLst/>
              <a:gdLst>
                <a:gd name="T0" fmla="*/ 80 w 104"/>
                <a:gd name="T1" fmla="*/ 280 h 280"/>
                <a:gd name="T2" fmla="*/ 0 w 104"/>
                <a:gd name="T3" fmla="*/ 0 h 280"/>
                <a:gd name="T4" fmla="*/ 104 w 104"/>
                <a:gd name="T5" fmla="*/ 7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80">
                  <a:moveTo>
                    <a:pt x="80" y="280"/>
                  </a:moveTo>
                  <a:lnTo>
                    <a:pt x="0" y="0"/>
                  </a:lnTo>
                  <a:lnTo>
                    <a:pt x="104" y="7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95325" y="2157413"/>
            <a:ext cx="7788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2400" i="0">
                <a:solidFill>
                  <a:srgbClr val="FFEA18"/>
                </a:solidFill>
              </a:rPr>
              <a:t>Deformation partitioning control on porphyroblast growth</a:t>
            </a:r>
            <a:endParaRPr lang="es-ES_tradnl" sz="2400" i="0">
              <a:latin typeface="Times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ell Bruce BIS mod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138" y="1735138"/>
            <a:ext cx="7380287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1549400" y="5232400"/>
            <a:ext cx="525463" cy="373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1539875" y="5683250"/>
            <a:ext cx="525463" cy="373063"/>
          </a:xfrm>
          <a:prstGeom prst="rect">
            <a:avLst/>
          </a:prstGeom>
          <a:solidFill>
            <a:srgbClr val="C8C9C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1533525" y="6138863"/>
            <a:ext cx="525463" cy="373062"/>
          </a:xfrm>
          <a:prstGeom prst="rect">
            <a:avLst/>
          </a:prstGeom>
          <a:solidFill>
            <a:srgbClr val="82838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2181225" y="5308600"/>
            <a:ext cx="3146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shortening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2181225" y="6197600"/>
            <a:ext cx="3146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No strain</a:t>
            </a:r>
          </a:p>
        </p:txBody>
      </p:sp>
      <p:sp>
        <p:nvSpPr>
          <p:cNvPr id="277512" name="Freeform 8"/>
          <p:cNvSpPr>
            <a:spLocks/>
          </p:cNvSpPr>
          <p:nvPr/>
        </p:nvSpPr>
        <p:spPr bwMode="auto">
          <a:xfrm>
            <a:off x="927100" y="893763"/>
            <a:ext cx="2108200" cy="660400"/>
          </a:xfrm>
          <a:custGeom>
            <a:avLst/>
            <a:gdLst>
              <a:gd name="T0" fmla="*/ 469 w 1328"/>
              <a:gd name="T1" fmla="*/ 0 h 416"/>
              <a:gd name="T2" fmla="*/ 0 w 1328"/>
              <a:gd name="T3" fmla="*/ 416 h 416"/>
              <a:gd name="T4" fmla="*/ 842 w 1328"/>
              <a:gd name="T5" fmla="*/ 416 h 416"/>
              <a:gd name="T6" fmla="*/ 1328 w 1328"/>
              <a:gd name="T7" fmla="*/ 0 h 416"/>
              <a:gd name="T8" fmla="*/ 480 w 1328"/>
              <a:gd name="T9" fmla="*/ 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8" h="416">
                <a:moveTo>
                  <a:pt x="469" y="0"/>
                </a:moveTo>
                <a:lnTo>
                  <a:pt x="0" y="416"/>
                </a:lnTo>
                <a:lnTo>
                  <a:pt x="842" y="416"/>
                </a:lnTo>
                <a:lnTo>
                  <a:pt x="1328" y="0"/>
                </a:lnTo>
                <a:lnTo>
                  <a:pt x="4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auto">
          <a:xfrm>
            <a:off x="2095500" y="1016000"/>
            <a:ext cx="254000" cy="127000"/>
          </a:xfrm>
          <a:prstGeom prst="rect">
            <a:avLst/>
          </a:prstGeom>
          <a:noFill/>
          <a:ln w="9525">
            <a:solidFill>
              <a:srgbClr val="ED181E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977900" y="1879600"/>
            <a:ext cx="7086600" cy="3162300"/>
          </a:xfrm>
          <a:prstGeom prst="rect">
            <a:avLst/>
          </a:prstGeom>
          <a:noFill/>
          <a:ln w="19050">
            <a:solidFill>
              <a:srgbClr val="ED181E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77515" name="Line 11"/>
          <p:cNvSpPr>
            <a:spLocks noChangeShapeType="1"/>
          </p:cNvSpPr>
          <p:nvPr/>
        </p:nvSpPr>
        <p:spPr bwMode="auto">
          <a:xfrm>
            <a:off x="2222500" y="1130300"/>
            <a:ext cx="0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2181225" y="5753100"/>
            <a:ext cx="3146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shearing</a:t>
            </a:r>
          </a:p>
        </p:txBody>
      </p:sp>
      <p:sp>
        <p:nvSpPr>
          <p:cNvPr id="277518" name="Freeform 14"/>
          <p:cNvSpPr>
            <a:spLocks/>
          </p:cNvSpPr>
          <p:nvPr/>
        </p:nvSpPr>
        <p:spPr bwMode="auto">
          <a:xfrm>
            <a:off x="5643563" y="2217738"/>
            <a:ext cx="1274762" cy="846137"/>
          </a:xfrm>
          <a:custGeom>
            <a:avLst/>
            <a:gdLst>
              <a:gd name="T0" fmla="*/ 150 w 731"/>
              <a:gd name="T1" fmla="*/ 32 h 485"/>
              <a:gd name="T2" fmla="*/ 0 w 731"/>
              <a:gd name="T3" fmla="*/ 240 h 485"/>
              <a:gd name="T4" fmla="*/ 150 w 731"/>
              <a:gd name="T5" fmla="*/ 485 h 485"/>
              <a:gd name="T6" fmla="*/ 560 w 731"/>
              <a:gd name="T7" fmla="*/ 448 h 485"/>
              <a:gd name="T8" fmla="*/ 731 w 731"/>
              <a:gd name="T9" fmla="*/ 218 h 485"/>
              <a:gd name="T10" fmla="*/ 560 w 731"/>
              <a:gd name="T11" fmla="*/ 0 h 485"/>
              <a:gd name="T12" fmla="*/ 150 w 731"/>
              <a:gd name="T13" fmla="*/ 32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1" h="485">
                <a:moveTo>
                  <a:pt x="150" y="32"/>
                </a:moveTo>
                <a:lnTo>
                  <a:pt x="0" y="240"/>
                </a:lnTo>
                <a:lnTo>
                  <a:pt x="150" y="485"/>
                </a:lnTo>
                <a:lnTo>
                  <a:pt x="560" y="448"/>
                </a:lnTo>
                <a:lnTo>
                  <a:pt x="731" y="218"/>
                </a:lnTo>
                <a:lnTo>
                  <a:pt x="560" y="0"/>
                </a:lnTo>
                <a:lnTo>
                  <a:pt x="150" y="32"/>
                </a:lnTo>
                <a:close/>
              </a:path>
            </a:pathLst>
          </a:custGeom>
          <a:solidFill>
            <a:srgbClr val="FFEA18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77519" name="Freeform 15"/>
          <p:cNvSpPr>
            <a:spLocks/>
          </p:cNvSpPr>
          <p:nvPr/>
        </p:nvSpPr>
        <p:spPr bwMode="auto">
          <a:xfrm rot="861347">
            <a:off x="4214813" y="3154363"/>
            <a:ext cx="809625" cy="538162"/>
          </a:xfrm>
          <a:custGeom>
            <a:avLst/>
            <a:gdLst>
              <a:gd name="T0" fmla="*/ 150 w 731"/>
              <a:gd name="T1" fmla="*/ 32 h 485"/>
              <a:gd name="T2" fmla="*/ 0 w 731"/>
              <a:gd name="T3" fmla="*/ 240 h 485"/>
              <a:gd name="T4" fmla="*/ 150 w 731"/>
              <a:gd name="T5" fmla="*/ 485 h 485"/>
              <a:gd name="T6" fmla="*/ 560 w 731"/>
              <a:gd name="T7" fmla="*/ 448 h 485"/>
              <a:gd name="T8" fmla="*/ 731 w 731"/>
              <a:gd name="T9" fmla="*/ 218 h 485"/>
              <a:gd name="T10" fmla="*/ 560 w 731"/>
              <a:gd name="T11" fmla="*/ 0 h 485"/>
              <a:gd name="T12" fmla="*/ 150 w 731"/>
              <a:gd name="T13" fmla="*/ 32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1" h="485">
                <a:moveTo>
                  <a:pt x="150" y="32"/>
                </a:moveTo>
                <a:lnTo>
                  <a:pt x="0" y="240"/>
                </a:lnTo>
                <a:lnTo>
                  <a:pt x="150" y="485"/>
                </a:lnTo>
                <a:lnTo>
                  <a:pt x="560" y="448"/>
                </a:lnTo>
                <a:lnTo>
                  <a:pt x="731" y="218"/>
                </a:lnTo>
                <a:lnTo>
                  <a:pt x="560" y="0"/>
                </a:lnTo>
                <a:lnTo>
                  <a:pt x="150" y="32"/>
                </a:lnTo>
                <a:close/>
              </a:path>
            </a:pathLst>
          </a:custGeom>
          <a:solidFill>
            <a:srgbClr val="FFEA18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75791" name="Text Box 16"/>
          <p:cNvSpPr txBox="1">
            <a:spLocks noChangeArrowheads="1"/>
          </p:cNvSpPr>
          <p:nvPr/>
        </p:nvSpPr>
        <p:spPr bwMode="auto">
          <a:xfrm>
            <a:off x="3684588" y="396875"/>
            <a:ext cx="38465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Porphyroblasts</a:t>
            </a:r>
            <a:r>
              <a:rPr lang="en-US" dirty="0" smtClean="0"/>
              <a:t> nucleate ans grow </a:t>
            </a:r>
            <a:r>
              <a:rPr lang="en-US" dirty="0"/>
              <a:t>in zones of</a:t>
            </a:r>
            <a:r>
              <a:rPr lang="en-US" dirty="0" smtClean="0"/>
              <a:t> low or zero strain. They do not rotate </a:t>
            </a:r>
            <a:r>
              <a:rPr lang="en-US" dirty="0"/>
              <a:t>even when tthe bulk deformation is non-coaxial.</a:t>
            </a:r>
            <a:r>
              <a:rPr lang="en-US" dirty="0" smtClean="0"/>
              <a:t> Sshearing </a:t>
            </a:r>
            <a:r>
              <a:rPr lang="en-US" dirty="0"/>
              <a:t>components are</a:t>
            </a:r>
            <a:r>
              <a:rPr lang="en-US" dirty="0" smtClean="0"/>
              <a:t> accommodated in </a:t>
            </a:r>
            <a:r>
              <a:rPr lang="en-US" dirty="0"/>
              <a:t>cleavage planes surrounding low-strain lenses hoting the porphyroblasts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h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2850"/>
            <a:ext cx="9144000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shit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363" y="1673225"/>
            <a:ext cx="8702675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0" name="Line 4"/>
          <p:cNvSpPr>
            <a:spLocks noChangeShapeType="1"/>
          </p:cNvSpPr>
          <p:nvPr/>
        </p:nvSpPr>
        <p:spPr bwMode="auto">
          <a:xfrm>
            <a:off x="6223000" y="1028700"/>
            <a:ext cx="182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6604000" y="495300"/>
            <a:ext cx="954088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i="0">
                <a:latin typeface="Verdana" charset="0"/>
                <a:ea typeface="ＭＳ Ｐゴシック" charset="0"/>
                <a:cs typeface="+mn-cs"/>
              </a:rPr>
              <a:t>1 CM</a:t>
            </a:r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111625" cy="2727325"/>
          </a:xfrm>
          <a:prstGeom prst="rect">
            <a:avLst/>
          </a:prstGeom>
          <a:solidFill>
            <a:schemeClr val="bg1"/>
          </a:solidFill>
          <a:ln w="19050">
            <a:solidFill>
              <a:srgbClr val="1921FF"/>
            </a:solidFill>
            <a:miter lim="800000"/>
            <a:headEnd/>
            <a:tailEnd/>
          </a:ln>
        </p:spPr>
      </p:pic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79388" y="612775"/>
            <a:ext cx="2681287" cy="2079625"/>
            <a:chOff x="384" y="1096"/>
            <a:chExt cx="3600" cy="2792"/>
          </a:xfrm>
        </p:grpSpPr>
        <p:sp>
          <p:nvSpPr>
            <p:cNvPr id="316424" name="Freeform 8"/>
            <p:cNvSpPr>
              <a:spLocks/>
            </p:cNvSpPr>
            <p:nvPr/>
          </p:nvSpPr>
          <p:spPr bwMode="auto">
            <a:xfrm>
              <a:off x="384" y="2784"/>
              <a:ext cx="816" cy="816"/>
            </a:xfrm>
            <a:custGeom>
              <a:avLst/>
              <a:gdLst>
                <a:gd name="T0" fmla="*/ 0 w 816"/>
                <a:gd name="T1" fmla="*/ 816 h 816"/>
                <a:gd name="T2" fmla="*/ 432 w 816"/>
                <a:gd name="T3" fmla="*/ 384 h 816"/>
                <a:gd name="T4" fmla="*/ 672 w 816"/>
                <a:gd name="T5" fmla="*/ 144 h 816"/>
                <a:gd name="T6" fmla="*/ 816 w 816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816">
                  <a:moveTo>
                    <a:pt x="0" y="816"/>
                  </a:moveTo>
                  <a:cubicBezTo>
                    <a:pt x="160" y="656"/>
                    <a:pt x="320" y="496"/>
                    <a:pt x="432" y="384"/>
                  </a:cubicBezTo>
                  <a:cubicBezTo>
                    <a:pt x="544" y="272"/>
                    <a:pt x="608" y="208"/>
                    <a:pt x="672" y="144"/>
                  </a:cubicBezTo>
                  <a:cubicBezTo>
                    <a:pt x="736" y="80"/>
                    <a:pt x="776" y="40"/>
                    <a:pt x="816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16425" name="Freeform 9"/>
            <p:cNvSpPr>
              <a:spLocks/>
            </p:cNvSpPr>
            <p:nvPr/>
          </p:nvSpPr>
          <p:spPr bwMode="auto">
            <a:xfrm>
              <a:off x="2688" y="2735"/>
              <a:ext cx="1296" cy="578"/>
            </a:xfrm>
            <a:custGeom>
              <a:avLst/>
              <a:gdLst>
                <a:gd name="T0" fmla="*/ 0 w 1296"/>
                <a:gd name="T1" fmla="*/ 576 h 576"/>
                <a:gd name="T2" fmla="*/ 336 w 1296"/>
                <a:gd name="T3" fmla="*/ 384 h 576"/>
                <a:gd name="T4" fmla="*/ 624 w 1296"/>
                <a:gd name="T5" fmla="*/ 384 h 576"/>
                <a:gd name="T6" fmla="*/ 864 w 1296"/>
                <a:gd name="T7" fmla="*/ 288 h 576"/>
                <a:gd name="T8" fmla="*/ 1104 w 1296"/>
                <a:gd name="T9" fmla="*/ 48 h 576"/>
                <a:gd name="T10" fmla="*/ 1296 w 1296"/>
                <a:gd name="T1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6" h="576">
                  <a:moveTo>
                    <a:pt x="0" y="576"/>
                  </a:moveTo>
                  <a:cubicBezTo>
                    <a:pt x="116" y="496"/>
                    <a:pt x="232" y="416"/>
                    <a:pt x="336" y="384"/>
                  </a:cubicBezTo>
                  <a:cubicBezTo>
                    <a:pt x="440" y="352"/>
                    <a:pt x="536" y="400"/>
                    <a:pt x="624" y="384"/>
                  </a:cubicBezTo>
                  <a:cubicBezTo>
                    <a:pt x="712" y="368"/>
                    <a:pt x="784" y="344"/>
                    <a:pt x="864" y="288"/>
                  </a:cubicBezTo>
                  <a:cubicBezTo>
                    <a:pt x="944" y="232"/>
                    <a:pt x="1032" y="96"/>
                    <a:pt x="1104" y="48"/>
                  </a:cubicBezTo>
                  <a:cubicBezTo>
                    <a:pt x="1176" y="0"/>
                    <a:pt x="1236" y="0"/>
                    <a:pt x="1296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16426" name="Freeform 10"/>
            <p:cNvSpPr>
              <a:spLocks/>
            </p:cNvSpPr>
            <p:nvPr/>
          </p:nvSpPr>
          <p:spPr bwMode="auto">
            <a:xfrm>
              <a:off x="2113" y="1096"/>
              <a:ext cx="622" cy="872"/>
            </a:xfrm>
            <a:custGeom>
              <a:avLst/>
              <a:gdLst>
                <a:gd name="T0" fmla="*/ 0 w 624"/>
                <a:gd name="T1" fmla="*/ 872 h 872"/>
                <a:gd name="T2" fmla="*/ 192 w 624"/>
                <a:gd name="T3" fmla="*/ 584 h 872"/>
                <a:gd name="T4" fmla="*/ 384 w 624"/>
                <a:gd name="T5" fmla="*/ 392 h 872"/>
                <a:gd name="T6" fmla="*/ 480 w 624"/>
                <a:gd name="T7" fmla="*/ 56 h 872"/>
                <a:gd name="T8" fmla="*/ 624 w 624"/>
                <a:gd name="T9" fmla="*/ 56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872">
                  <a:moveTo>
                    <a:pt x="0" y="872"/>
                  </a:moveTo>
                  <a:cubicBezTo>
                    <a:pt x="64" y="768"/>
                    <a:pt x="128" y="664"/>
                    <a:pt x="192" y="584"/>
                  </a:cubicBezTo>
                  <a:cubicBezTo>
                    <a:pt x="256" y="504"/>
                    <a:pt x="336" y="480"/>
                    <a:pt x="384" y="392"/>
                  </a:cubicBezTo>
                  <a:cubicBezTo>
                    <a:pt x="432" y="304"/>
                    <a:pt x="440" y="112"/>
                    <a:pt x="480" y="56"/>
                  </a:cubicBezTo>
                  <a:cubicBezTo>
                    <a:pt x="520" y="0"/>
                    <a:pt x="572" y="28"/>
                    <a:pt x="624" y="56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16427" name="Freeform 11"/>
            <p:cNvSpPr>
              <a:spLocks/>
            </p:cNvSpPr>
            <p:nvPr/>
          </p:nvSpPr>
          <p:spPr bwMode="auto">
            <a:xfrm>
              <a:off x="1680" y="3408"/>
              <a:ext cx="529" cy="480"/>
            </a:xfrm>
            <a:custGeom>
              <a:avLst/>
              <a:gdLst>
                <a:gd name="T0" fmla="*/ 528 w 528"/>
                <a:gd name="T1" fmla="*/ 0 h 480"/>
                <a:gd name="T2" fmla="*/ 0 w 528"/>
                <a:gd name="T3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8" h="480">
                  <a:moveTo>
                    <a:pt x="528" y="0"/>
                  </a:moveTo>
                  <a:cubicBezTo>
                    <a:pt x="528" y="0"/>
                    <a:pt x="264" y="240"/>
                    <a:pt x="0" y="48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16428" name="Rectangle 12"/>
          <p:cNvSpPr>
            <a:spLocks noChangeArrowheads="1"/>
          </p:cNvSpPr>
          <p:nvPr/>
        </p:nvSpPr>
        <p:spPr bwMode="auto">
          <a:xfrm>
            <a:off x="5422900" y="5295900"/>
            <a:ext cx="762000" cy="533400"/>
          </a:xfrm>
          <a:prstGeom prst="rect">
            <a:avLst/>
          </a:prstGeom>
          <a:noFill/>
          <a:ln w="19050">
            <a:solidFill>
              <a:srgbClr val="1921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77833" name="Text Box 13"/>
          <p:cNvSpPr txBox="1">
            <a:spLocks noChangeArrowheads="1"/>
          </p:cNvSpPr>
          <p:nvPr/>
        </p:nvSpPr>
        <p:spPr bwMode="auto">
          <a:xfrm>
            <a:off x="4632325" y="0"/>
            <a:ext cx="3846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Garnet porphyroblasts with consistent inclusion trail orientations in a cm-scale fold (Aerden et al., 2010)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viscus f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700088"/>
            <a:ext cx="5021262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lack of rotation mod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2089150"/>
            <a:ext cx="85661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5583238" y="854075"/>
            <a:ext cx="3222625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Verdana" charset="0"/>
                <a:ea typeface="ＭＳ Ｐゴシック" charset="0"/>
                <a:cs typeface="+mn-cs"/>
              </a:rPr>
              <a:t>Homogeneous flow induces rotation of </a:t>
            </a:r>
          </a:p>
          <a:p>
            <a:pPr>
              <a:defRPr/>
            </a:pPr>
            <a:r>
              <a:rPr lang="en-US" dirty="0" smtClean="0">
                <a:latin typeface="Verdana" charset="0"/>
                <a:ea typeface="ＭＳ Ｐゴシック" charset="0"/>
                <a:cs typeface="+mn-cs"/>
              </a:rPr>
              <a:t>A rigid object</a:t>
            </a: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267450" y="1516063"/>
            <a:ext cx="262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5263" indent="-195263">
              <a:buFontTx/>
              <a:buChar char="•"/>
            </a:pPr>
            <a:r>
              <a:rPr lang="en-US"/>
              <a:t>rotaci</a:t>
            </a:r>
            <a:r>
              <a:rPr lang="en-US" altLang="ja-JP">
                <a:latin typeface="Arial" pitchFamily="-1" charset="0"/>
              </a:rPr>
              <a:t>ón de objetos rígidos</a:t>
            </a:r>
          </a:p>
          <a:p>
            <a:pPr marL="195263" indent="-195263">
              <a:buFontTx/>
              <a:buChar char="•"/>
            </a:pPr>
            <a:r>
              <a:rPr lang="en-US" altLang="ja-JP"/>
              <a:t>deformación homogenea</a:t>
            </a:r>
            <a:endParaRPr lang="en-US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5581650" y="6116638"/>
            <a:ext cx="330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195263">
              <a:buFontTx/>
              <a:buChar char="•"/>
            </a:pPr>
            <a:r>
              <a:rPr lang="en-US"/>
              <a:t>no rotaci</a:t>
            </a:r>
            <a:r>
              <a:rPr lang="en-US" altLang="ja-JP">
                <a:latin typeface="Arial" pitchFamily="-1" charset="0"/>
              </a:rPr>
              <a:t>ón de objetos rígidos</a:t>
            </a:r>
          </a:p>
          <a:p>
            <a:pPr indent="195263">
              <a:buFontTx/>
              <a:buChar char="•"/>
            </a:pPr>
            <a:r>
              <a:rPr lang="en-US" altLang="ja-JP"/>
              <a:t>deformación altamente heterogenea</a:t>
            </a:r>
            <a:endParaRPr lang="en-US"/>
          </a:p>
        </p:txBody>
      </p:sp>
      <p:sp>
        <p:nvSpPr>
          <p:cNvPr id="279559" name="Text Box 7"/>
          <p:cNvSpPr txBox="1">
            <a:spLocks noChangeArrowheads="1"/>
          </p:cNvSpPr>
          <p:nvPr/>
        </p:nvSpPr>
        <p:spPr bwMode="auto">
          <a:xfrm>
            <a:off x="6049963" y="3236913"/>
            <a:ext cx="1501775" cy="517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latin typeface="Verdana" charset="0"/>
                <a:ea typeface="ＭＳ Ｐゴシック" charset="0"/>
                <a:cs typeface="+mn-cs"/>
              </a:rPr>
              <a:t>antes de deformaci</a:t>
            </a:r>
            <a:r>
              <a:rPr lang="en-US" altLang="ja-JP" sz="1400">
                <a:latin typeface="Arial"/>
                <a:ea typeface="ＭＳ Ｐゴシック" charset="0"/>
                <a:cs typeface="ＭＳ Ｐゴシック" charset="0"/>
              </a:rPr>
              <a:t>ón</a:t>
            </a:r>
            <a:r>
              <a:rPr lang="en-US" sz="1400">
                <a:latin typeface="Verdana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279560" name="Text Box 8"/>
          <p:cNvSpPr txBox="1">
            <a:spLocks noChangeArrowheads="1"/>
          </p:cNvSpPr>
          <p:nvPr/>
        </p:nvSpPr>
        <p:spPr bwMode="auto">
          <a:xfrm>
            <a:off x="6337300" y="4789488"/>
            <a:ext cx="2830513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rocas metamorficas reales</a:t>
            </a:r>
          </a:p>
        </p:txBody>
      </p:sp>
      <p:sp>
        <p:nvSpPr>
          <p:cNvPr id="279561" name="Freeform 9"/>
          <p:cNvSpPr>
            <a:spLocks/>
          </p:cNvSpPr>
          <p:nvPr/>
        </p:nvSpPr>
        <p:spPr bwMode="auto">
          <a:xfrm>
            <a:off x="2532063" y="5735638"/>
            <a:ext cx="193675" cy="9525"/>
          </a:xfrm>
          <a:custGeom>
            <a:avLst/>
            <a:gdLst>
              <a:gd name="T0" fmla="*/ 0 w 122"/>
              <a:gd name="T1" fmla="*/ 0 h 6"/>
              <a:gd name="T2" fmla="*/ 122 w 122"/>
              <a:gd name="T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2" h="6">
                <a:moveTo>
                  <a:pt x="0" y="0"/>
                </a:moveTo>
                <a:cubicBezTo>
                  <a:pt x="40" y="2"/>
                  <a:pt x="122" y="6"/>
                  <a:pt x="122" y="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900" y="-63500"/>
            <a:ext cx="749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EF1818"/>
                </a:solidFill>
                <a:latin typeface="Chalkboard"/>
                <a:cs typeface="Chalkboard"/>
              </a:rPr>
              <a:t>Deformation partitioning and porphyroblast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574675"/>
            <a:ext cx="617378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622925" y="681038"/>
            <a:ext cx="3292475" cy="738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b="1" dirty="0">
                <a:latin typeface="Verdana" charset="0"/>
                <a:ea typeface="ＭＳ Ｐゴシック" charset="0"/>
                <a:cs typeface="+mn-cs"/>
              </a:rPr>
              <a:t>“C</a:t>
            </a:r>
            <a:r>
              <a:rPr lang="en-US" altLang="ja-JP" sz="1400" b="1" dirty="0">
                <a:latin typeface="Verdana" charset="0"/>
                <a:ea typeface="ＭＳ Ｐゴシック" charset="0"/>
                <a:cs typeface="ＭＳ Ｐゴシック" charset="0"/>
              </a:rPr>
              <a:t>ontinuous” foliations:</a:t>
            </a:r>
            <a:r>
              <a:rPr lang="en-US" altLang="ja-JP" sz="1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defRPr/>
            </a:pPr>
            <a:r>
              <a:rPr lang="en-US" altLang="ja-JP" sz="1400" dirty="0">
                <a:latin typeface="Verdana" charset="0"/>
                <a:ea typeface="ＭＳ Ｐゴシック" charset="0"/>
                <a:cs typeface="ＭＳ Ｐゴシック" charset="0"/>
              </a:rPr>
              <a:t>Defined by elongate mineral shapes</a:t>
            </a:r>
          </a:p>
        </p:txBody>
      </p:sp>
      <p:sp>
        <p:nvSpPr>
          <p:cNvPr id="20484" name="Text Box 15"/>
          <p:cNvSpPr txBox="1">
            <a:spLocks noChangeArrowheads="1"/>
          </p:cNvSpPr>
          <p:nvPr/>
        </p:nvSpPr>
        <p:spPr bwMode="auto">
          <a:xfrm>
            <a:off x="847725" y="5580063"/>
            <a:ext cx="7585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altLang="ja-JP" sz="1400" i="0"/>
              <a:t>Most common types of foliations are </a:t>
            </a:r>
            <a:r>
              <a:rPr lang="es-ES_tradnl" altLang="ja-JP" sz="1400" b="1" i="0"/>
              <a:t>"discontinuous” foliations </a:t>
            </a:r>
            <a:r>
              <a:rPr lang="es-ES_tradnl" altLang="ja-JP" sz="1400" i="0"/>
              <a:t>characterized by regularly spaced cleavage planes (septae) separating "microlithons”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982788" y="1681163"/>
            <a:ext cx="4876800" cy="3592512"/>
            <a:chOff x="1249" y="1059"/>
            <a:chExt cx="3072" cy="2263"/>
          </a:xfrm>
        </p:grpSpPr>
        <p:pic>
          <p:nvPicPr>
            <p:cNvPr id="20486" name="Picture 14" descr="foliated quartzi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80" y="1059"/>
              <a:ext cx="3041" cy="204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96272" name="Text Box 16"/>
            <p:cNvSpPr txBox="1">
              <a:spLocks noChangeArrowheads="1"/>
            </p:cNvSpPr>
            <p:nvPr/>
          </p:nvSpPr>
          <p:spPr bwMode="auto">
            <a:xfrm>
              <a:off x="1249" y="3149"/>
              <a:ext cx="1165" cy="17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+mn-cs"/>
                </a:rPr>
                <a:t>cuarcita deformada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6237288" y="4991100"/>
            <a:ext cx="1255712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0">
                <a:latin typeface="Verdana" charset="0"/>
                <a:ea typeface="ＭＳ Ｐゴシック" charset="0"/>
                <a:cs typeface="+mn-cs"/>
              </a:rPr>
              <a:t>Bell &amp; Bruce, 2007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79388" y="1733550"/>
            <a:ext cx="2633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EF1818"/>
                </a:solidFill>
                <a:latin typeface="Chalkboard"/>
                <a:cs typeface="Chalkboard"/>
              </a:rPr>
              <a:t>porphyroblast growth ceases when fluid access is cut off by newly formed  continuous S2 cleavage planes</a:t>
            </a:r>
          </a:p>
        </p:txBody>
      </p:sp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5422899" y="1003300"/>
            <a:ext cx="35099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EF1818"/>
                </a:solidFill>
                <a:latin typeface="Chalkboard"/>
                <a:cs typeface="Chalkboard"/>
              </a:rPr>
              <a:t>Porphyroblast growth starts when stress is orineted parallel to pre-existing S1 cleavage and induces dilation (microfracturing) between cleavage planes</a:t>
            </a: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10888663" y="3232150"/>
            <a:ext cx="1841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  <a:cs typeface="+mn-cs"/>
            </a:endParaRPr>
          </a:p>
        </p:txBody>
      </p:sp>
      <p:grpSp>
        <p:nvGrpSpPr>
          <p:cNvPr id="81926" name="Group 8"/>
          <p:cNvGrpSpPr>
            <a:grpSpLocks/>
          </p:cNvGrpSpPr>
          <p:nvPr/>
        </p:nvGrpSpPr>
        <p:grpSpPr bwMode="auto">
          <a:xfrm>
            <a:off x="201613" y="3149600"/>
            <a:ext cx="8916987" cy="1863725"/>
            <a:chOff x="127" y="1984"/>
            <a:chExt cx="5617" cy="1174"/>
          </a:xfrm>
        </p:grpSpPr>
        <p:pic>
          <p:nvPicPr>
            <p:cNvPr id="81940" name="Picture 9" descr="Bell Bruce porph nuc"/>
            <p:cNvPicPr>
              <a:picLocks noChangeAspect="1" noChangeArrowheads="1"/>
            </p:cNvPicPr>
            <p:nvPr/>
          </p:nvPicPr>
          <p:blipFill>
            <a:blip r:embed="rId3"/>
            <a:srcRect r="10077"/>
            <a:stretch>
              <a:fillRect/>
            </a:stretch>
          </p:blipFill>
          <p:spPr bwMode="auto">
            <a:xfrm flipH="1">
              <a:off x="127" y="1984"/>
              <a:ext cx="5617" cy="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1610" name="Rectangle 10"/>
            <p:cNvSpPr>
              <a:spLocks noChangeArrowheads="1"/>
            </p:cNvSpPr>
            <p:nvPr/>
          </p:nvSpPr>
          <p:spPr bwMode="auto">
            <a:xfrm>
              <a:off x="635" y="2891"/>
              <a:ext cx="9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81611" name="Rectangle 11"/>
            <p:cNvSpPr>
              <a:spLocks noChangeArrowheads="1"/>
            </p:cNvSpPr>
            <p:nvPr/>
          </p:nvSpPr>
          <p:spPr bwMode="auto">
            <a:xfrm>
              <a:off x="1813" y="2880"/>
              <a:ext cx="9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81612" name="Rectangle 12"/>
            <p:cNvSpPr>
              <a:spLocks noChangeArrowheads="1"/>
            </p:cNvSpPr>
            <p:nvPr/>
          </p:nvSpPr>
          <p:spPr bwMode="auto">
            <a:xfrm>
              <a:off x="2971" y="3035"/>
              <a:ext cx="9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81613" name="Rectangle 13"/>
            <p:cNvSpPr>
              <a:spLocks noChangeArrowheads="1"/>
            </p:cNvSpPr>
            <p:nvPr/>
          </p:nvSpPr>
          <p:spPr bwMode="auto">
            <a:xfrm>
              <a:off x="4096" y="3035"/>
              <a:ext cx="9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81614" name="Rectangle 14"/>
            <p:cNvSpPr>
              <a:spLocks noChangeArrowheads="1"/>
            </p:cNvSpPr>
            <p:nvPr/>
          </p:nvSpPr>
          <p:spPr bwMode="auto">
            <a:xfrm>
              <a:off x="5178" y="3046"/>
              <a:ext cx="9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81615" name="Freeform 15"/>
          <p:cNvSpPr>
            <a:spLocks/>
          </p:cNvSpPr>
          <p:nvPr/>
        </p:nvSpPr>
        <p:spPr bwMode="auto">
          <a:xfrm>
            <a:off x="7993063" y="3638550"/>
            <a:ext cx="84137" cy="361950"/>
          </a:xfrm>
          <a:custGeom>
            <a:avLst/>
            <a:gdLst>
              <a:gd name="T0" fmla="*/ 25 w 53"/>
              <a:gd name="T1" fmla="*/ 0 h 228"/>
              <a:gd name="T2" fmla="*/ 7 w 53"/>
              <a:gd name="T3" fmla="*/ 42 h 228"/>
              <a:gd name="T4" fmla="*/ 5 w 53"/>
              <a:gd name="T5" fmla="*/ 86 h 228"/>
              <a:gd name="T6" fmla="*/ 11 w 53"/>
              <a:gd name="T7" fmla="*/ 104 h 228"/>
              <a:gd name="T8" fmla="*/ 19 w 53"/>
              <a:gd name="T9" fmla="*/ 138 h 228"/>
              <a:gd name="T10" fmla="*/ 37 w 53"/>
              <a:gd name="T11" fmla="*/ 194 h 228"/>
              <a:gd name="T12" fmla="*/ 53 w 53"/>
              <a:gd name="T13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" h="228">
                <a:moveTo>
                  <a:pt x="25" y="0"/>
                </a:moveTo>
                <a:cubicBezTo>
                  <a:pt x="22" y="17"/>
                  <a:pt x="13" y="26"/>
                  <a:pt x="7" y="42"/>
                </a:cubicBezTo>
                <a:cubicBezTo>
                  <a:pt x="3" y="60"/>
                  <a:pt x="0" y="62"/>
                  <a:pt x="5" y="86"/>
                </a:cubicBezTo>
                <a:cubicBezTo>
                  <a:pt x="6" y="92"/>
                  <a:pt x="11" y="104"/>
                  <a:pt x="11" y="104"/>
                </a:cubicBezTo>
                <a:cubicBezTo>
                  <a:pt x="12" y="116"/>
                  <a:pt x="16" y="125"/>
                  <a:pt x="19" y="138"/>
                </a:cubicBezTo>
                <a:cubicBezTo>
                  <a:pt x="20" y="166"/>
                  <a:pt x="15" y="179"/>
                  <a:pt x="37" y="194"/>
                </a:cubicBezTo>
                <a:cubicBezTo>
                  <a:pt x="39" y="198"/>
                  <a:pt x="52" y="228"/>
                  <a:pt x="53" y="228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16" name="Freeform 16"/>
          <p:cNvSpPr>
            <a:spLocks/>
          </p:cNvSpPr>
          <p:nvPr/>
        </p:nvSpPr>
        <p:spPr bwMode="auto">
          <a:xfrm>
            <a:off x="8137525" y="3590925"/>
            <a:ext cx="38100" cy="358775"/>
          </a:xfrm>
          <a:custGeom>
            <a:avLst/>
            <a:gdLst>
              <a:gd name="T0" fmla="*/ 18 w 24"/>
              <a:gd name="T1" fmla="*/ 0 h 226"/>
              <a:gd name="T2" fmla="*/ 6 w 24"/>
              <a:gd name="T3" fmla="*/ 56 h 226"/>
              <a:gd name="T4" fmla="*/ 0 w 24"/>
              <a:gd name="T5" fmla="*/ 84 h 226"/>
              <a:gd name="T6" fmla="*/ 18 w 24"/>
              <a:gd name="T7" fmla="*/ 146 h 226"/>
              <a:gd name="T8" fmla="*/ 12 w 24"/>
              <a:gd name="T9" fmla="*/ 188 h 226"/>
              <a:gd name="T10" fmla="*/ 24 w 24"/>
              <a:gd name="T11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226">
                <a:moveTo>
                  <a:pt x="18" y="0"/>
                </a:moveTo>
                <a:cubicBezTo>
                  <a:pt x="9" y="17"/>
                  <a:pt x="9" y="36"/>
                  <a:pt x="6" y="56"/>
                </a:cubicBezTo>
                <a:cubicBezTo>
                  <a:pt x="4" y="65"/>
                  <a:pt x="0" y="84"/>
                  <a:pt x="0" y="84"/>
                </a:cubicBezTo>
                <a:cubicBezTo>
                  <a:pt x="2" y="116"/>
                  <a:pt x="9" y="119"/>
                  <a:pt x="18" y="146"/>
                </a:cubicBezTo>
                <a:cubicBezTo>
                  <a:pt x="16" y="160"/>
                  <a:pt x="11" y="173"/>
                  <a:pt x="12" y="188"/>
                </a:cubicBezTo>
                <a:cubicBezTo>
                  <a:pt x="12" y="201"/>
                  <a:pt x="24" y="226"/>
                  <a:pt x="24" y="226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17" name="Freeform 17"/>
          <p:cNvSpPr>
            <a:spLocks/>
          </p:cNvSpPr>
          <p:nvPr/>
        </p:nvSpPr>
        <p:spPr bwMode="auto">
          <a:xfrm>
            <a:off x="8289925" y="3549650"/>
            <a:ext cx="31750" cy="400050"/>
          </a:xfrm>
          <a:custGeom>
            <a:avLst/>
            <a:gdLst>
              <a:gd name="T0" fmla="*/ 6 w 20"/>
              <a:gd name="T1" fmla="*/ 0 h 252"/>
              <a:gd name="T2" fmla="*/ 0 w 20"/>
              <a:gd name="T3" fmla="*/ 156 h 252"/>
              <a:gd name="T4" fmla="*/ 12 w 20"/>
              <a:gd name="T5" fmla="*/ 214 h 252"/>
              <a:gd name="T6" fmla="*/ 4 w 20"/>
              <a:gd name="T7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252">
                <a:moveTo>
                  <a:pt x="6" y="0"/>
                </a:moveTo>
                <a:cubicBezTo>
                  <a:pt x="9" y="49"/>
                  <a:pt x="20" y="108"/>
                  <a:pt x="0" y="156"/>
                </a:cubicBezTo>
                <a:cubicBezTo>
                  <a:pt x="1" y="182"/>
                  <a:pt x="6" y="190"/>
                  <a:pt x="12" y="214"/>
                </a:cubicBezTo>
                <a:cubicBezTo>
                  <a:pt x="9" y="225"/>
                  <a:pt x="4" y="239"/>
                  <a:pt x="4" y="252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18" name="Freeform 18"/>
          <p:cNvSpPr>
            <a:spLocks/>
          </p:cNvSpPr>
          <p:nvPr/>
        </p:nvSpPr>
        <p:spPr bwMode="auto">
          <a:xfrm>
            <a:off x="8401050" y="3616325"/>
            <a:ext cx="57150" cy="381000"/>
          </a:xfrm>
          <a:custGeom>
            <a:avLst/>
            <a:gdLst>
              <a:gd name="T0" fmla="*/ 36 w 36"/>
              <a:gd name="T1" fmla="*/ 0 h 240"/>
              <a:gd name="T2" fmla="*/ 20 w 36"/>
              <a:gd name="T3" fmla="*/ 58 h 240"/>
              <a:gd name="T4" fmla="*/ 28 w 36"/>
              <a:gd name="T5" fmla="*/ 140 h 240"/>
              <a:gd name="T6" fmla="*/ 14 w 36"/>
              <a:gd name="T7" fmla="*/ 166 h 240"/>
              <a:gd name="T8" fmla="*/ 0 w 36"/>
              <a:gd name="T9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240">
                <a:moveTo>
                  <a:pt x="36" y="0"/>
                </a:moveTo>
                <a:cubicBezTo>
                  <a:pt x="33" y="20"/>
                  <a:pt x="26" y="38"/>
                  <a:pt x="20" y="58"/>
                </a:cubicBezTo>
                <a:cubicBezTo>
                  <a:pt x="21" y="85"/>
                  <a:pt x="34" y="112"/>
                  <a:pt x="28" y="140"/>
                </a:cubicBezTo>
                <a:cubicBezTo>
                  <a:pt x="26" y="147"/>
                  <a:pt x="16" y="158"/>
                  <a:pt x="14" y="166"/>
                </a:cubicBezTo>
                <a:cubicBezTo>
                  <a:pt x="5" y="190"/>
                  <a:pt x="0" y="214"/>
                  <a:pt x="0" y="240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19" name="Freeform 19"/>
          <p:cNvSpPr>
            <a:spLocks/>
          </p:cNvSpPr>
          <p:nvPr/>
        </p:nvSpPr>
        <p:spPr bwMode="auto">
          <a:xfrm>
            <a:off x="8045450" y="4219575"/>
            <a:ext cx="60325" cy="352425"/>
          </a:xfrm>
          <a:custGeom>
            <a:avLst/>
            <a:gdLst>
              <a:gd name="T0" fmla="*/ 26 w 38"/>
              <a:gd name="T1" fmla="*/ 222 h 222"/>
              <a:gd name="T2" fmla="*/ 24 w 38"/>
              <a:gd name="T3" fmla="*/ 136 h 222"/>
              <a:gd name="T4" fmla="*/ 0 w 38"/>
              <a:gd name="T5" fmla="*/ 88 h 222"/>
              <a:gd name="T6" fmla="*/ 8 w 38"/>
              <a:gd name="T7" fmla="*/ 62 h 222"/>
              <a:gd name="T8" fmla="*/ 20 w 38"/>
              <a:gd name="T9" fmla="*/ 46 h 222"/>
              <a:gd name="T10" fmla="*/ 38 w 38"/>
              <a:gd name="T11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222">
                <a:moveTo>
                  <a:pt x="26" y="222"/>
                </a:moveTo>
                <a:cubicBezTo>
                  <a:pt x="25" y="193"/>
                  <a:pt x="26" y="164"/>
                  <a:pt x="24" y="136"/>
                </a:cubicBezTo>
                <a:cubicBezTo>
                  <a:pt x="22" y="118"/>
                  <a:pt x="0" y="88"/>
                  <a:pt x="0" y="88"/>
                </a:cubicBezTo>
                <a:cubicBezTo>
                  <a:pt x="1" y="79"/>
                  <a:pt x="3" y="69"/>
                  <a:pt x="8" y="62"/>
                </a:cubicBezTo>
                <a:cubicBezTo>
                  <a:pt x="11" y="56"/>
                  <a:pt x="20" y="46"/>
                  <a:pt x="20" y="46"/>
                </a:cubicBezTo>
                <a:cubicBezTo>
                  <a:pt x="25" y="29"/>
                  <a:pt x="38" y="19"/>
                  <a:pt x="38" y="0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0" name="Freeform 20"/>
          <p:cNvSpPr>
            <a:spLocks/>
          </p:cNvSpPr>
          <p:nvPr/>
        </p:nvSpPr>
        <p:spPr bwMode="auto">
          <a:xfrm>
            <a:off x="8185150" y="4257675"/>
            <a:ext cx="38100" cy="320675"/>
          </a:xfrm>
          <a:custGeom>
            <a:avLst/>
            <a:gdLst>
              <a:gd name="T0" fmla="*/ 24 w 24"/>
              <a:gd name="T1" fmla="*/ 202 h 202"/>
              <a:gd name="T2" fmla="*/ 4 w 24"/>
              <a:gd name="T3" fmla="*/ 136 h 202"/>
              <a:gd name="T4" fmla="*/ 2 w 24"/>
              <a:gd name="T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202">
                <a:moveTo>
                  <a:pt x="24" y="202"/>
                </a:moveTo>
                <a:cubicBezTo>
                  <a:pt x="16" y="180"/>
                  <a:pt x="9" y="158"/>
                  <a:pt x="4" y="136"/>
                </a:cubicBezTo>
                <a:cubicBezTo>
                  <a:pt x="0" y="62"/>
                  <a:pt x="2" y="108"/>
                  <a:pt x="2" y="0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1" name="Freeform 21"/>
          <p:cNvSpPr>
            <a:spLocks/>
          </p:cNvSpPr>
          <p:nvPr/>
        </p:nvSpPr>
        <p:spPr bwMode="auto">
          <a:xfrm>
            <a:off x="8315325" y="4251325"/>
            <a:ext cx="41275" cy="285750"/>
          </a:xfrm>
          <a:custGeom>
            <a:avLst/>
            <a:gdLst>
              <a:gd name="T0" fmla="*/ 10 w 26"/>
              <a:gd name="T1" fmla="*/ 180 h 180"/>
              <a:gd name="T2" fmla="*/ 26 w 26"/>
              <a:gd name="T3" fmla="*/ 120 h 180"/>
              <a:gd name="T4" fmla="*/ 14 w 26"/>
              <a:gd name="T5" fmla="*/ 46 h 180"/>
              <a:gd name="T6" fmla="*/ 0 w 26"/>
              <a:gd name="T7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180">
                <a:moveTo>
                  <a:pt x="10" y="180"/>
                </a:moveTo>
                <a:cubicBezTo>
                  <a:pt x="16" y="160"/>
                  <a:pt x="22" y="139"/>
                  <a:pt x="26" y="120"/>
                </a:cubicBezTo>
                <a:cubicBezTo>
                  <a:pt x="23" y="95"/>
                  <a:pt x="21" y="69"/>
                  <a:pt x="14" y="46"/>
                </a:cubicBezTo>
                <a:cubicBezTo>
                  <a:pt x="8" y="30"/>
                  <a:pt x="0" y="16"/>
                  <a:pt x="0" y="0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2" name="Freeform 22"/>
          <p:cNvSpPr>
            <a:spLocks/>
          </p:cNvSpPr>
          <p:nvPr/>
        </p:nvSpPr>
        <p:spPr bwMode="auto">
          <a:xfrm>
            <a:off x="8388350" y="4216400"/>
            <a:ext cx="88900" cy="311150"/>
          </a:xfrm>
          <a:custGeom>
            <a:avLst/>
            <a:gdLst>
              <a:gd name="T0" fmla="*/ 40 w 56"/>
              <a:gd name="T1" fmla="*/ 196 h 196"/>
              <a:gd name="T2" fmla="*/ 26 w 56"/>
              <a:gd name="T3" fmla="*/ 86 h 196"/>
              <a:gd name="T4" fmla="*/ 0 w 56"/>
              <a:gd name="T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" h="196">
                <a:moveTo>
                  <a:pt x="40" y="196"/>
                </a:moveTo>
                <a:cubicBezTo>
                  <a:pt x="56" y="158"/>
                  <a:pt x="43" y="121"/>
                  <a:pt x="26" y="86"/>
                </a:cubicBezTo>
                <a:cubicBezTo>
                  <a:pt x="20" y="56"/>
                  <a:pt x="0" y="30"/>
                  <a:pt x="0" y="0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stealth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3" name="Freeform 23"/>
          <p:cNvSpPr>
            <a:spLocks/>
          </p:cNvSpPr>
          <p:nvPr/>
        </p:nvSpPr>
        <p:spPr bwMode="auto">
          <a:xfrm>
            <a:off x="327025" y="3898900"/>
            <a:ext cx="1425575" cy="69850"/>
          </a:xfrm>
          <a:custGeom>
            <a:avLst/>
            <a:gdLst>
              <a:gd name="T0" fmla="*/ 898 w 898"/>
              <a:gd name="T1" fmla="*/ 42 h 44"/>
              <a:gd name="T2" fmla="*/ 714 w 898"/>
              <a:gd name="T3" fmla="*/ 28 h 44"/>
              <a:gd name="T4" fmla="*/ 666 w 898"/>
              <a:gd name="T5" fmla="*/ 14 h 44"/>
              <a:gd name="T6" fmla="*/ 636 w 898"/>
              <a:gd name="T7" fmla="*/ 8 h 44"/>
              <a:gd name="T8" fmla="*/ 626 w 898"/>
              <a:gd name="T9" fmla="*/ 6 h 44"/>
              <a:gd name="T10" fmla="*/ 168 w 898"/>
              <a:gd name="T11" fmla="*/ 12 h 44"/>
              <a:gd name="T12" fmla="*/ 58 w 898"/>
              <a:gd name="T13" fmla="*/ 26 h 44"/>
              <a:gd name="T14" fmla="*/ 0 w 898"/>
              <a:gd name="T15" fmla="*/ 3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8" h="44">
                <a:moveTo>
                  <a:pt x="898" y="42"/>
                </a:moveTo>
                <a:cubicBezTo>
                  <a:pt x="832" y="40"/>
                  <a:pt x="775" y="44"/>
                  <a:pt x="714" y="28"/>
                </a:cubicBezTo>
                <a:cubicBezTo>
                  <a:pt x="697" y="23"/>
                  <a:pt x="682" y="17"/>
                  <a:pt x="666" y="14"/>
                </a:cubicBezTo>
                <a:cubicBezTo>
                  <a:pt x="665" y="13"/>
                  <a:pt x="641" y="9"/>
                  <a:pt x="636" y="8"/>
                </a:cubicBezTo>
                <a:cubicBezTo>
                  <a:pt x="632" y="7"/>
                  <a:pt x="626" y="6"/>
                  <a:pt x="626" y="6"/>
                </a:cubicBezTo>
                <a:cubicBezTo>
                  <a:pt x="187" y="10"/>
                  <a:pt x="340" y="0"/>
                  <a:pt x="168" y="12"/>
                </a:cubicBezTo>
                <a:cubicBezTo>
                  <a:pt x="131" y="18"/>
                  <a:pt x="94" y="22"/>
                  <a:pt x="58" y="26"/>
                </a:cubicBezTo>
                <a:cubicBezTo>
                  <a:pt x="40" y="32"/>
                  <a:pt x="18" y="34"/>
                  <a:pt x="0" y="34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triangle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4" name="Freeform 24"/>
          <p:cNvSpPr>
            <a:spLocks/>
          </p:cNvSpPr>
          <p:nvPr/>
        </p:nvSpPr>
        <p:spPr bwMode="auto">
          <a:xfrm>
            <a:off x="279400" y="4264025"/>
            <a:ext cx="1482725" cy="114300"/>
          </a:xfrm>
          <a:custGeom>
            <a:avLst/>
            <a:gdLst>
              <a:gd name="T0" fmla="*/ 934 w 934"/>
              <a:gd name="T1" fmla="*/ 12 h 72"/>
              <a:gd name="T2" fmla="*/ 776 w 934"/>
              <a:gd name="T3" fmla="*/ 28 h 72"/>
              <a:gd name="T4" fmla="*/ 688 w 934"/>
              <a:gd name="T5" fmla="*/ 42 h 72"/>
              <a:gd name="T6" fmla="*/ 620 w 934"/>
              <a:gd name="T7" fmla="*/ 52 h 72"/>
              <a:gd name="T8" fmla="*/ 492 w 934"/>
              <a:gd name="T9" fmla="*/ 60 h 72"/>
              <a:gd name="T10" fmla="*/ 172 w 934"/>
              <a:gd name="T11" fmla="*/ 40 h 72"/>
              <a:gd name="T12" fmla="*/ 66 w 934"/>
              <a:gd name="T13" fmla="*/ 16 h 72"/>
              <a:gd name="T14" fmla="*/ 0 w 934"/>
              <a:gd name="T1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4" h="72">
                <a:moveTo>
                  <a:pt x="934" y="12"/>
                </a:moveTo>
                <a:cubicBezTo>
                  <a:pt x="872" y="20"/>
                  <a:pt x="814" y="22"/>
                  <a:pt x="776" y="28"/>
                </a:cubicBezTo>
                <a:cubicBezTo>
                  <a:pt x="759" y="23"/>
                  <a:pt x="704" y="45"/>
                  <a:pt x="688" y="42"/>
                </a:cubicBezTo>
                <a:cubicBezTo>
                  <a:pt x="687" y="41"/>
                  <a:pt x="625" y="53"/>
                  <a:pt x="620" y="52"/>
                </a:cubicBezTo>
                <a:cubicBezTo>
                  <a:pt x="616" y="51"/>
                  <a:pt x="492" y="60"/>
                  <a:pt x="492" y="60"/>
                </a:cubicBezTo>
                <a:cubicBezTo>
                  <a:pt x="312" y="72"/>
                  <a:pt x="258" y="60"/>
                  <a:pt x="172" y="40"/>
                </a:cubicBezTo>
                <a:cubicBezTo>
                  <a:pt x="135" y="46"/>
                  <a:pt x="100" y="28"/>
                  <a:pt x="66" y="16"/>
                </a:cubicBezTo>
                <a:cubicBezTo>
                  <a:pt x="48" y="22"/>
                  <a:pt x="14" y="3"/>
                  <a:pt x="0" y="0"/>
                </a:cubicBezTo>
              </a:path>
            </a:pathLst>
          </a:custGeom>
          <a:noFill/>
          <a:ln w="28575" cap="flat" cmpd="sng">
            <a:solidFill>
              <a:srgbClr val="ED181E"/>
            </a:solidFill>
            <a:prstDash val="sysDot"/>
            <a:round/>
            <a:headEnd/>
            <a:tailEnd type="triangle" w="sm" len="sm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5" name="Line 25"/>
          <p:cNvSpPr>
            <a:spLocks noChangeShapeType="1"/>
          </p:cNvSpPr>
          <p:nvPr/>
        </p:nvSpPr>
        <p:spPr bwMode="auto">
          <a:xfrm>
            <a:off x="1068388" y="2682875"/>
            <a:ext cx="3175" cy="1152525"/>
          </a:xfrm>
          <a:prstGeom prst="line">
            <a:avLst/>
          </a:prstGeom>
          <a:noFill/>
          <a:ln w="9525">
            <a:solidFill>
              <a:srgbClr val="ED181E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6" name="AutoShape 26"/>
          <p:cNvSpPr>
            <a:spLocks noChangeArrowheads="1"/>
          </p:cNvSpPr>
          <p:nvPr/>
        </p:nvSpPr>
        <p:spPr bwMode="auto">
          <a:xfrm>
            <a:off x="8145463" y="2557463"/>
            <a:ext cx="330200" cy="465137"/>
          </a:xfrm>
          <a:prstGeom prst="downArrow">
            <a:avLst>
              <a:gd name="adj1" fmla="val 24037"/>
              <a:gd name="adj2" fmla="val 557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81627" name="AutoShape 27"/>
          <p:cNvSpPr>
            <a:spLocks noChangeArrowheads="1"/>
          </p:cNvSpPr>
          <p:nvPr/>
        </p:nvSpPr>
        <p:spPr bwMode="auto">
          <a:xfrm rot="10800000">
            <a:off x="8128000" y="4902200"/>
            <a:ext cx="330200" cy="465138"/>
          </a:xfrm>
          <a:prstGeom prst="downArrow">
            <a:avLst>
              <a:gd name="adj1" fmla="val 24037"/>
              <a:gd name="adj2" fmla="val 557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9300" y="266700"/>
            <a:ext cx="778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Chalkboard"/>
                <a:cs typeface="Chalkboard"/>
              </a:rPr>
              <a:t>Control of deformation on the timing and sites of porphyroblast growth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587592" y="2068513"/>
            <a:ext cx="3981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2400" i="0" dirty="0" err="1" smtClean="0">
                <a:solidFill>
                  <a:srgbClr val="FFEA18"/>
                </a:solidFill>
              </a:rPr>
              <a:t>Reactivation</a:t>
            </a:r>
            <a:r>
              <a:rPr lang="es-ES_tradnl" sz="2400" i="0" dirty="0" smtClean="0">
                <a:solidFill>
                  <a:srgbClr val="FFEA18"/>
                </a:solidFill>
              </a:rPr>
              <a:t> </a:t>
            </a:r>
            <a:r>
              <a:rPr lang="es-ES_tradnl" sz="2400" i="0" dirty="0" err="1" smtClean="0">
                <a:solidFill>
                  <a:srgbClr val="FFEA18"/>
                </a:solidFill>
              </a:rPr>
              <a:t>of</a:t>
            </a:r>
            <a:r>
              <a:rPr lang="es-ES_tradnl" sz="2400" i="0" dirty="0" smtClean="0">
                <a:solidFill>
                  <a:srgbClr val="FFEA18"/>
                </a:solidFill>
              </a:rPr>
              <a:t> </a:t>
            </a:r>
            <a:r>
              <a:rPr lang="es-ES_tradnl" sz="2400" i="0" dirty="0" err="1" smtClean="0">
                <a:solidFill>
                  <a:srgbClr val="FFEA18"/>
                </a:solidFill>
              </a:rPr>
              <a:t>foliations</a:t>
            </a:r>
            <a:endParaRPr lang="es-ES_tradnl" sz="2400" i="0" dirty="0">
              <a:solidFill>
                <a:srgbClr val="FFEA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eactivation TECTO94 ver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9063" y="2312988"/>
            <a:ext cx="9153526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8010525" y="2801938"/>
            <a:ext cx="38576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S1</a:t>
            </a:r>
          </a:p>
        </p:txBody>
      </p:sp>
      <p:sp>
        <p:nvSpPr>
          <p:cNvPr id="251908" name="Line 4"/>
          <p:cNvSpPr>
            <a:spLocks noChangeShapeType="1"/>
          </p:cNvSpPr>
          <p:nvPr/>
        </p:nvSpPr>
        <p:spPr bwMode="auto">
          <a:xfrm>
            <a:off x="5962650" y="2811463"/>
            <a:ext cx="906463" cy="1587"/>
          </a:xfrm>
          <a:prstGeom prst="line">
            <a:avLst/>
          </a:prstGeom>
          <a:noFill/>
          <a:ln w="19050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6184900" y="2657475"/>
            <a:ext cx="38576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S2</a:t>
            </a:r>
          </a:p>
        </p:txBody>
      </p:sp>
      <p:sp>
        <p:nvSpPr>
          <p:cNvPr id="251910" name="Oval 6"/>
          <p:cNvSpPr>
            <a:spLocks noChangeArrowheads="1"/>
          </p:cNvSpPr>
          <p:nvPr/>
        </p:nvSpPr>
        <p:spPr bwMode="auto">
          <a:xfrm rot="1603748">
            <a:off x="5741988" y="1820863"/>
            <a:ext cx="414337" cy="2952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11" name="Oval 7"/>
          <p:cNvSpPr>
            <a:spLocks noChangeArrowheads="1"/>
          </p:cNvSpPr>
          <p:nvPr/>
        </p:nvSpPr>
        <p:spPr bwMode="auto">
          <a:xfrm>
            <a:off x="8120063" y="1633538"/>
            <a:ext cx="355600" cy="355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12" name="Line 8"/>
          <p:cNvSpPr>
            <a:spLocks noChangeShapeType="1"/>
          </p:cNvSpPr>
          <p:nvPr/>
        </p:nvSpPr>
        <p:spPr bwMode="auto">
          <a:xfrm flipH="1">
            <a:off x="6248400" y="1820863"/>
            <a:ext cx="1633538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13" name="Line 9"/>
          <p:cNvSpPr>
            <a:spLocks noChangeShapeType="1"/>
          </p:cNvSpPr>
          <p:nvPr/>
        </p:nvSpPr>
        <p:spPr bwMode="auto">
          <a:xfrm flipH="1">
            <a:off x="3876675" y="1973263"/>
            <a:ext cx="1633538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14" name="Line 10"/>
          <p:cNvSpPr>
            <a:spLocks noChangeShapeType="1"/>
          </p:cNvSpPr>
          <p:nvPr/>
        </p:nvSpPr>
        <p:spPr bwMode="auto">
          <a:xfrm flipH="1">
            <a:off x="1301750" y="2109788"/>
            <a:ext cx="1633538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15" name="Oval 11"/>
          <p:cNvSpPr>
            <a:spLocks noChangeArrowheads="1"/>
          </p:cNvSpPr>
          <p:nvPr/>
        </p:nvSpPr>
        <p:spPr bwMode="auto">
          <a:xfrm rot="1456414">
            <a:off x="446088" y="2152650"/>
            <a:ext cx="500062" cy="17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16" name="Oval 12"/>
          <p:cNvSpPr>
            <a:spLocks noChangeArrowheads="1"/>
          </p:cNvSpPr>
          <p:nvPr/>
        </p:nvSpPr>
        <p:spPr bwMode="auto">
          <a:xfrm rot="1394963">
            <a:off x="3216275" y="1981200"/>
            <a:ext cx="457200" cy="2365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547688" y="5210175"/>
            <a:ext cx="3357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 dirty="0" smtClean="0"/>
              <a:t>S1 is now being extended and reactivated  </a:t>
            </a:r>
            <a:endParaRPr lang="en-US" i="0" dirty="0"/>
          </a:p>
        </p:txBody>
      </p:sp>
      <p:sp>
        <p:nvSpPr>
          <p:cNvPr id="251918" name="Freeform 14"/>
          <p:cNvSpPr>
            <a:spLocks/>
          </p:cNvSpPr>
          <p:nvPr/>
        </p:nvSpPr>
        <p:spPr bwMode="auto">
          <a:xfrm>
            <a:off x="3811588" y="2649538"/>
            <a:ext cx="609600" cy="93662"/>
          </a:xfrm>
          <a:custGeom>
            <a:avLst/>
            <a:gdLst>
              <a:gd name="T0" fmla="*/ 384 w 384"/>
              <a:gd name="T1" fmla="*/ 59 h 59"/>
              <a:gd name="T2" fmla="*/ 0 w 384"/>
              <a:gd name="T3" fmla="*/ 59 h 59"/>
              <a:gd name="T4" fmla="*/ 133 w 384"/>
              <a:gd name="T5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59">
                <a:moveTo>
                  <a:pt x="384" y="59"/>
                </a:moveTo>
                <a:lnTo>
                  <a:pt x="0" y="59"/>
                </a:lnTo>
                <a:lnTo>
                  <a:pt x="133" y="0"/>
                </a:lnTo>
              </a:path>
            </a:pathLst>
          </a:custGeom>
          <a:noFill/>
          <a:ln w="28575" cmpd="sng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19" name="Freeform 15"/>
          <p:cNvSpPr>
            <a:spLocks/>
          </p:cNvSpPr>
          <p:nvPr/>
        </p:nvSpPr>
        <p:spPr bwMode="auto">
          <a:xfrm rot="-10800000">
            <a:off x="4051300" y="2889250"/>
            <a:ext cx="609600" cy="93663"/>
          </a:xfrm>
          <a:custGeom>
            <a:avLst/>
            <a:gdLst>
              <a:gd name="T0" fmla="*/ 384 w 384"/>
              <a:gd name="T1" fmla="*/ 59 h 59"/>
              <a:gd name="T2" fmla="*/ 0 w 384"/>
              <a:gd name="T3" fmla="*/ 59 h 59"/>
              <a:gd name="T4" fmla="*/ 133 w 384"/>
              <a:gd name="T5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59">
                <a:moveTo>
                  <a:pt x="384" y="59"/>
                </a:moveTo>
                <a:lnTo>
                  <a:pt x="0" y="59"/>
                </a:lnTo>
                <a:lnTo>
                  <a:pt x="133" y="0"/>
                </a:lnTo>
              </a:path>
            </a:pathLst>
          </a:custGeom>
          <a:noFill/>
          <a:ln w="28575" cmpd="sng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20" name="Text Box 16"/>
          <p:cNvSpPr txBox="1">
            <a:spLocks noChangeArrowheads="1"/>
          </p:cNvSpPr>
          <p:nvPr/>
        </p:nvSpPr>
        <p:spPr bwMode="auto">
          <a:xfrm>
            <a:off x="2820988" y="2254250"/>
            <a:ext cx="2043112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rgbClr val="1921FF"/>
                </a:solidFill>
                <a:latin typeface="Verdana" charset="0"/>
                <a:ea typeface="ＭＳ Ｐゴシック" charset="0"/>
                <a:cs typeface="+mn-cs"/>
              </a:rPr>
              <a:t>Dextral shearing on S2</a:t>
            </a:r>
            <a:endParaRPr lang="en-US" sz="1000" dirty="0">
              <a:solidFill>
                <a:srgbClr val="1921FF"/>
              </a:solidFill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21" name="Text Box 17"/>
          <p:cNvSpPr txBox="1">
            <a:spLocks noChangeArrowheads="1"/>
          </p:cNvSpPr>
          <p:nvPr/>
        </p:nvSpPr>
        <p:spPr bwMode="auto">
          <a:xfrm>
            <a:off x="798513" y="3344863"/>
            <a:ext cx="2417762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rgbClr val="EF1818"/>
                </a:solidFill>
                <a:latin typeface="Verdana" charset="0"/>
                <a:ea typeface="ＭＳ Ｐゴシック" charset="0"/>
                <a:cs typeface="+mn-cs"/>
              </a:rPr>
              <a:t>Antithetic shearing on S1</a:t>
            </a:r>
            <a:endParaRPr lang="en-US" sz="1000" dirty="0">
              <a:solidFill>
                <a:srgbClr val="EF1818"/>
              </a:solidFill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88082" name="Text Box 18"/>
          <p:cNvSpPr txBox="1">
            <a:spLocks noChangeArrowheads="1"/>
          </p:cNvSpPr>
          <p:nvPr/>
        </p:nvSpPr>
        <p:spPr bwMode="auto">
          <a:xfrm>
            <a:off x="250825" y="612775"/>
            <a:ext cx="84121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0"/>
              <a:t>EVOLUCION DE UNA FOLIACION DE CRENULACI</a:t>
            </a:r>
            <a:r>
              <a:rPr lang="en-US" altLang="ja-JP" sz="1400" i="0">
                <a:latin typeface="Arial" pitchFamily="-1" charset="0"/>
              </a:rPr>
              <a:t>ÓN DURANTE DEFORMACION  NO-COAXIAL</a:t>
            </a:r>
          </a:p>
          <a:p>
            <a:r>
              <a:rPr lang="en-US" altLang="ja-JP" sz="1400" i="0"/>
              <a:t> (Aerden, 1994)</a:t>
            </a:r>
            <a:endParaRPr lang="en-US" sz="1400" i="0"/>
          </a:p>
        </p:txBody>
      </p:sp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3392488" y="4219575"/>
            <a:ext cx="3357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 dirty="0" smtClean="0"/>
              <a:t>crenulations start opening up. </a:t>
            </a:r>
          </a:p>
          <a:p>
            <a:r>
              <a:rPr lang="en-US" b="1" i="0" dirty="0" smtClean="0"/>
              <a:t>They “un-</a:t>
            </a:r>
            <a:r>
              <a:rPr lang="en-US" b="1" i="0" dirty="0" err="1" smtClean="0"/>
              <a:t>crenulate</a:t>
            </a:r>
            <a:r>
              <a:rPr lang="en-US" b="1" i="0" dirty="0" smtClean="0"/>
              <a:t>”</a:t>
            </a:r>
            <a:endParaRPr lang="en-US" b="1" i="0" dirty="0"/>
          </a:p>
        </p:txBody>
      </p:sp>
      <p:sp>
        <p:nvSpPr>
          <p:cNvPr id="251924" name="Text Box 20"/>
          <p:cNvSpPr txBox="1">
            <a:spLocks noChangeArrowheads="1"/>
          </p:cNvSpPr>
          <p:nvPr/>
        </p:nvSpPr>
        <p:spPr bwMode="auto">
          <a:xfrm>
            <a:off x="5868988" y="3762375"/>
            <a:ext cx="3357562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b="1" i="0" dirty="0" smtClean="0">
                <a:latin typeface="Verdana" charset="0"/>
                <a:ea typeface="ＭＳ Ｐゴシック" charset="0"/>
                <a:cs typeface="+mn-cs"/>
              </a:rPr>
              <a:t>S1 is being shortened and </a:t>
            </a:r>
          </a:p>
          <a:p>
            <a:pPr>
              <a:defRPr/>
            </a:pPr>
            <a:r>
              <a:rPr lang="en-US" b="1" i="0" dirty="0" smtClean="0">
                <a:latin typeface="Verdana" charset="0"/>
                <a:ea typeface="ＭＳ Ｐゴシック" charset="0"/>
                <a:cs typeface="+mn-cs"/>
              </a:rPr>
              <a:t>crenulated</a:t>
            </a:r>
            <a:endParaRPr lang="en-US" b="1" i="0" dirty="0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25" name="Line 21"/>
          <p:cNvSpPr>
            <a:spLocks noChangeShapeType="1"/>
          </p:cNvSpPr>
          <p:nvPr/>
        </p:nvSpPr>
        <p:spPr bwMode="auto">
          <a:xfrm flipV="1">
            <a:off x="1435100" y="3779838"/>
            <a:ext cx="0" cy="134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26" name="Line 22"/>
          <p:cNvSpPr>
            <a:spLocks noChangeShapeType="1"/>
          </p:cNvSpPr>
          <p:nvPr/>
        </p:nvSpPr>
        <p:spPr bwMode="auto">
          <a:xfrm flipV="1">
            <a:off x="4648200" y="3386138"/>
            <a:ext cx="0" cy="88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51927" name="Line 23"/>
          <p:cNvSpPr>
            <a:spLocks noChangeShapeType="1"/>
          </p:cNvSpPr>
          <p:nvPr/>
        </p:nvSpPr>
        <p:spPr bwMode="auto">
          <a:xfrm flipV="1">
            <a:off x="6540500" y="3360738"/>
            <a:ext cx="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Reactivation TECTO94 sim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9388" y="1011238"/>
            <a:ext cx="9221788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 descr="part around por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5988" y="3543300"/>
            <a:ext cx="479583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9" name="Freeform 5"/>
          <p:cNvSpPr>
            <a:spLocks/>
          </p:cNvSpPr>
          <p:nvPr/>
        </p:nvSpPr>
        <p:spPr bwMode="auto">
          <a:xfrm>
            <a:off x="3565525" y="1346200"/>
            <a:ext cx="609600" cy="93663"/>
          </a:xfrm>
          <a:custGeom>
            <a:avLst/>
            <a:gdLst>
              <a:gd name="T0" fmla="*/ 384 w 384"/>
              <a:gd name="T1" fmla="*/ 59 h 59"/>
              <a:gd name="T2" fmla="*/ 0 w 384"/>
              <a:gd name="T3" fmla="*/ 59 h 59"/>
              <a:gd name="T4" fmla="*/ 133 w 384"/>
              <a:gd name="T5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59">
                <a:moveTo>
                  <a:pt x="384" y="59"/>
                </a:moveTo>
                <a:lnTo>
                  <a:pt x="0" y="59"/>
                </a:lnTo>
                <a:lnTo>
                  <a:pt x="133" y="0"/>
                </a:lnTo>
              </a:path>
            </a:pathLst>
          </a:custGeom>
          <a:noFill/>
          <a:ln w="28575" cmpd="sng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7990" name="Freeform 6"/>
          <p:cNvSpPr>
            <a:spLocks/>
          </p:cNvSpPr>
          <p:nvPr/>
        </p:nvSpPr>
        <p:spPr bwMode="auto">
          <a:xfrm rot="-10800000">
            <a:off x="3805238" y="1585913"/>
            <a:ext cx="609600" cy="93662"/>
          </a:xfrm>
          <a:custGeom>
            <a:avLst/>
            <a:gdLst>
              <a:gd name="T0" fmla="*/ 384 w 384"/>
              <a:gd name="T1" fmla="*/ 59 h 59"/>
              <a:gd name="T2" fmla="*/ 0 w 384"/>
              <a:gd name="T3" fmla="*/ 59 h 59"/>
              <a:gd name="T4" fmla="*/ 133 w 384"/>
              <a:gd name="T5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59">
                <a:moveTo>
                  <a:pt x="384" y="59"/>
                </a:moveTo>
                <a:lnTo>
                  <a:pt x="0" y="59"/>
                </a:lnTo>
                <a:lnTo>
                  <a:pt x="133" y="0"/>
                </a:lnTo>
              </a:path>
            </a:pathLst>
          </a:custGeom>
          <a:noFill/>
          <a:ln w="28575" cmpd="sng">
            <a:solidFill>
              <a:srgbClr val="1921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01863" y="3556000"/>
            <a:ext cx="4800600" cy="1430338"/>
            <a:chOff x="1387" y="2240"/>
            <a:chExt cx="3024" cy="901"/>
          </a:xfrm>
        </p:grpSpPr>
        <p:sp>
          <p:nvSpPr>
            <p:cNvPr id="297994" name="Freeform 10"/>
            <p:cNvSpPr>
              <a:spLocks/>
            </p:cNvSpPr>
            <p:nvPr/>
          </p:nvSpPr>
          <p:spPr bwMode="auto">
            <a:xfrm>
              <a:off x="2389" y="2448"/>
              <a:ext cx="779" cy="117"/>
            </a:xfrm>
            <a:custGeom>
              <a:avLst/>
              <a:gdLst>
                <a:gd name="T0" fmla="*/ 779 w 779"/>
                <a:gd name="T1" fmla="*/ 80 h 117"/>
                <a:gd name="T2" fmla="*/ 582 w 779"/>
                <a:gd name="T3" fmla="*/ 11 h 117"/>
                <a:gd name="T4" fmla="*/ 438 w 779"/>
                <a:gd name="T5" fmla="*/ 11 h 117"/>
                <a:gd name="T6" fmla="*/ 304 w 779"/>
                <a:gd name="T7" fmla="*/ 59 h 117"/>
                <a:gd name="T8" fmla="*/ 171 w 779"/>
                <a:gd name="T9" fmla="*/ 96 h 117"/>
                <a:gd name="T10" fmla="*/ 0 w 779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9" h="117">
                  <a:moveTo>
                    <a:pt x="779" y="80"/>
                  </a:moveTo>
                  <a:cubicBezTo>
                    <a:pt x="709" y="51"/>
                    <a:pt x="639" y="22"/>
                    <a:pt x="582" y="11"/>
                  </a:cubicBezTo>
                  <a:cubicBezTo>
                    <a:pt x="525" y="0"/>
                    <a:pt x="484" y="3"/>
                    <a:pt x="438" y="11"/>
                  </a:cubicBezTo>
                  <a:cubicBezTo>
                    <a:pt x="392" y="19"/>
                    <a:pt x="349" y="45"/>
                    <a:pt x="304" y="59"/>
                  </a:cubicBezTo>
                  <a:cubicBezTo>
                    <a:pt x="259" y="73"/>
                    <a:pt x="222" y="86"/>
                    <a:pt x="171" y="96"/>
                  </a:cubicBezTo>
                  <a:cubicBezTo>
                    <a:pt x="120" y="106"/>
                    <a:pt x="60" y="111"/>
                    <a:pt x="0" y="117"/>
                  </a:cubicBezTo>
                </a:path>
              </a:pathLst>
            </a:custGeom>
            <a:noFill/>
            <a:ln w="57150" cmpd="sng">
              <a:solidFill>
                <a:srgbClr val="1921FF">
                  <a:alpha val="57001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7995" name="Freeform 11"/>
            <p:cNvSpPr>
              <a:spLocks/>
            </p:cNvSpPr>
            <p:nvPr/>
          </p:nvSpPr>
          <p:spPr bwMode="auto">
            <a:xfrm rot="10800000">
              <a:off x="2634" y="2805"/>
              <a:ext cx="779" cy="117"/>
            </a:xfrm>
            <a:custGeom>
              <a:avLst/>
              <a:gdLst>
                <a:gd name="T0" fmla="*/ 779 w 779"/>
                <a:gd name="T1" fmla="*/ 80 h 117"/>
                <a:gd name="T2" fmla="*/ 582 w 779"/>
                <a:gd name="T3" fmla="*/ 11 h 117"/>
                <a:gd name="T4" fmla="*/ 438 w 779"/>
                <a:gd name="T5" fmla="*/ 11 h 117"/>
                <a:gd name="T6" fmla="*/ 304 w 779"/>
                <a:gd name="T7" fmla="*/ 59 h 117"/>
                <a:gd name="T8" fmla="*/ 171 w 779"/>
                <a:gd name="T9" fmla="*/ 96 h 117"/>
                <a:gd name="T10" fmla="*/ 0 w 779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9" h="117">
                  <a:moveTo>
                    <a:pt x="779" y="80"/>
                  </a:moveTo>
                  <a:cubicBezTo>
                    <a:pt x="709" y="51"/>
                    <a:pt x="639" y="22"/>
                    <a:pt x="582" y="11"/>
                  </a:cubicBezTo>
                  <a:cubicBezTo>
                    <a:pt x="525" y="0"/>
                    <a:pt x="484" y="3"/>
                    <a:pt x="438" y="11"/>
                  </a:cubicBezTo>
                  <a:cubicBezTo>
                    <a:pt x="392" y="19"/>
                    <a:pt x="349" y="45"/>
                    <a:pt x="304" y="59"/>
                  </a:cubicBezTo>
                  <a:cubicBezTo>
                    <a:pt x="259" y="73"/>
                    <a:pt x="222" y="86"/>
                    <a:pt x="171" y="96"/>
                  </a:cubicBezTo>
                  <a:cubicBezTo>
                    <a:pt x="120" y="106"/>
                    <a:pt x="60" y="111"/>
                    <a:pt x="0" y="117"/>
                  </a:cubicBezTo>
                </a:path>
              </a:pathLst>
            </a:custGeom>
            <a:noFill/>
            <a:ln w="57150" cmpd="sng">
              <a:solidFill>
                <a:srgbClr val="1921FF">
                  <a:alpha val="57001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7996" name="Freeform 12"/>
            <p:cNvSpPr>
              <a:spLocks/>
            </p:cNvSpPr>
            <p:nvPr/>
          </p:nvSpPr>
          <p:spPr bwMode="auto">
            <a:xfrm>
              <a:off x="1387" y="2437"/>
              <a:ext cx="1696" cy="704"/>
            </a:xfrm>
            <a:custGeom>
              <a:avLst/>
              <a:gdLst>
                <a:gd name="T0" fmla="*/ 0 w 1696"/>
                <a:gd name="T1" fmla="*/ 0 h 704"/>
                <a:gd name="T2" fmla="*/ 266 w 1696"/>
                <a:gd name="T3" fmla="*/ 107 h 704"/>
                <a:gd name="T4" fmla="*/ 768 w 1696"/>
                <a:gd name="T5" fmla="*/ 203 h 704"/>
                <a:gd name="T6" fmla="*/ 1045 w 1696"/>
                <a:gd name="T7" fmla="*/ 390 h 704"/>
                <a:gd name="T8" fmla="*/ 1392 w 1696"/>
                <a:gd name="T9" fmla="*/ 582 h 704"/>
                <a:gd name="T10" fmla="*/ 1696 w 1696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6" h="704">
                  <a:moveTo>
                    <a:pt x="0" y="0"/>
                  </a:moveTo>
                  <a:cubicBezTo>
                    <a:pt x="69" y="36"/>
                    <a:pt x="138" y="73"/>
                    <a:pt x="266" y="107"/>
                  </a:cubicBezTo>
                  <a:cubicBezTo>
                    <a:pt x="394" y="141"/>
                    <a:pt x="638" y="156"/>
                    <a:pt x="768" y="203"/>
                  </a:cubicBezTo>
                  <a:cubicBezTo>
                    <a:pt x="898" y="250"/>
                    <a:pt x="941" y="327"/>
                    <a:pt x="1045" y="390"/>
                  </a:cubicBezTo>
                  <a:cubicBezTo>
                    <a:pt x="1149" y="453"/>
                    <a:pt x="1283" y="530"/>
                    <a:pt x="1392" y="582"/>
                  </a:cubicBezTo>
                  <a:cubicBezTo>
                    <a:pt x="1501" y="634"/>
                    <a:pt x="1598" y="669"/>
                    <a:pt x="1696" y="704"/>
                  </a:cubicBezTo>
                </a:path>
              </a:pathLst>
            </a:custGeom>
            <a:noFill/>
            <a:ln w="57150" cmpd="sng">
              <a:solidFill>
                <a:srgbClr val="EF1818">
                  <a:alpha val="53999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7997" name="Freeform 13"/>
            <p:cNvSpPr>
              <a:spLocks/>
            </p:cNvSpPr>
            <p:nvPr/>
          </p:nvSpPr>
          <p:spPr bwMode="auto">
            <a:xfrm>
              <a:off x="2624" y="2240"/>
              <a:ext cx="1787" cy="693"/>
            </a:xfrm>
            <a:custGeom>
              <a:avLst/>
              <a:gdLst>
                <a:gd name="T0" fmla="*/ 0 w 1787"/>
                <a:gd name="T1" fmla="*/ 0 h 693"/>
                <a:gd name="T2" fmla="*/ 261 w 1787"/>
                <a:gd name="T3" fmla="*/ 107 h 693"/>
                <a:gd name="T4" fmla="*/ 475 w 1787"/>
                <a:gd name="T5" fmla="*/ 155 h 693"/>
                <a:gd name="T6" fmla="*/ 693 w 1787"/>
                <a:gd name="T7" fmla="*/ 283 h 693"/>
                <a:gd name="T8" fmla="*/ 805 w 1787"/>
                <a:gd name="T9" fmla="*/ 341 h 693"/>
                <a:gd name="T10" fmla="*/ 891 w 1787"/>
                <a:gd name="T11" fmla="*/ 453 h 693"/>
                <a:gd name="T12" fmla="*/ 1163 w 1787"/>
                <a:gd name="T13" fmla="*/ 523 h 693"/>
                <a:gd name="T14" fmla="*/ 1568 w 1787"/>
                <a:gd name="T15" fmla="*/ 613 h 693"/>
                <a:gd name="T16" fmla="*/ 1787 w 1787"/>
                <a:gd name="T17" fmla="*/ 693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7" h="693">
                  <a:moveTo>
                    <a:pt x="0" y="0"/>
                  </a:moveTo>
                  <a:cubicBezTo>
                    <a:pt x="91" y="40"/>
                    <a:pt x="182" y="81"/>
                    <a:pt x="261" y="107"/>
                  </a:cubicBezTo>
                  <a:cubicBezTo>
                    <a:pt x="340" y="133"/>
                    <a:pt x="403" y="126"/>
                    <a:pt x="475" y="155"/>
                  </a:cubicBezTo>
                  <a:cubicBezTo>
                    <a:pt x="547" y="184"/>
                    <a:pt x="638" y="252"/>
                    <a:pt x="693" y="283"/>
                  </a:cubicBezTo>
                  <a:cubicBezTo>
                    <a:pt x="748" y="314"/>
                    <a:pt x="772" y="313"/>
                    <a:pt x="805" y="341"/>
                  </a:cubicBezTo>
                  <a:cubicBezTo>
                    <a:pt x="838" y="369"/>
                    <a:pt x="831" y="423"/>
                    <a:pt x="891" y="453"/>
                  </a:cubicBezTo>
                  <a:cubicBezTo>
                    <a:pt x="951" y="483"/>
                    <a:pt x="1050" y="496"/>
                    <a:pt x="1163" y="523"/>
                  </a:cubicBezTo>
                  <a:cubicBezTo>
                    <a:pt x="1276" y="550"/>
                    <a:pt x="1464" y="585"/>
                    <a:pt x="1568" y="613"/>
                  </a:cubicBezTo>
                  <a:cubicBezTo>
                    <a:pt x="1672" y="641"/>
                    <a:pt x="1729" y="667"/>
                    <a:pt x="1787" y="693"/>
                  </a:cubicBezTo>
                </a:path>
              </a:pathLst>
            </a:custGeom>
            <a:noFill/>
            <a:ln w="57150" cmpd="sng">
              <a:solidFill>
                <a:srgbClr val="EF1818">
                  <a:alpha val="52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97998" name="Text Box 14"/>
          <p:cNvSpPr txBox="1">
            <a:spLocks noChangeArrowheads="1"/>
          </p:cNvSpPr>
          <p:nvPr/>
        </p:nvSpPr>
        <p:spPr bwMode="auto">
          <a:xfrm>
            <a:off x="565151" y="5213350"/>
            <a:ext cx="790575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Verdana" charset="0"/>
                <a:ea typeface="ＭＳ Ｐゴシック" charset="0"/>
                <a:cs typeface="+mn-cs"/>
              </a:rPr>
              <a:t>strain field around a rigid porphyroblast. The blue lines (S2) correspond to high-strain zones that form against the margin of the rigid object to solve the strain incompatibility between the (</a:t>
            </a:r>
            <a:r>
              <a:rPr lang="en-US" dirty="0" err="1" smtClean="0">
                <a:latin typeface="Verdana" charset="0"/>
                <a:ea typeface="ＭＳ Ｐゴシック" charset="0"/>
                <a:cs typeface="+mn-cs"/>
              </a:rPr>
              <a:t>undeformed</a:t>
            </a:r>
            <a:r>
              <a:rPr lang="en-US" dirty="0" smtClean="0">
                <a:latin typeface="Verdana" charset="0"/>
                <a:ea typeface="ＭＳ Ｐゴシック" charset="0"/>
                <a:cs typeface="+mn-cs"/>
              </a:rPr>
              <a:t>) rigid object and the matrix</a:t>
            </a: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-246063" y="1042989"/>
            <a:ext cx="9153526" cy="1443038"/>
            <a:chOff x="-155" y="1163"/>
            <a:chExt cx="5766" cy="909"/>
          </a:xfrm>
        </p:grpSpPr>
        <p:pic>
          <p:nvPicPr>
            <p:cNvPr id="90148" name="Picture 3" descr="Reactivation TECTO94 versi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55" y="1163"/>
              <a:ext cx="5766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5940" name="Text Box 4"/>
            <p:cNvSpPr txBox="1">
              <a:spLocks noChangeArrowheads="1"/>
            </p:cNvSpPr>
            <p:nvPr/>
          </p:nvSpPr>
          <p:spPr bwMode="auto">
            <a:xfrm>
              <a:off x="4966" y="1471"/>
              <a:ext cx="243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Verdana" charset="0"/>
                  <a:ea typeface="ＭＳ Ｐゴシック" charset="0"/>
                  <a:cs typeface="+mn-cs"/>
                </a:rPr>
                <a:t>S1</a:t>
              </a:r>
            </a:p>
          </p:txBody>
        </p:sp>
        <p:grpSp>
          <p:nvGrpSpPr>
            <p:cNvPr id="90150" name="Group 5"/>
            <p:cNvGrpSpPr>
              <a:grpSpLocks/>
            </p:cNvGrpSpPr>
            <p:nvPr/>
          </p:nvGrpSpPr>
          <p:grpSpPr bwMode="auto">
            <a:xfrm>
              <a:off x="3676" y="1380"/>
              <a:ext cx="571" cy="173"/>
              <a:chOff x="2961" y="1380"/>
              <a:chExt cx="571" cy="173"/>
            </a:xfrm>
          </p:grpSpPr>
          <p:sp>
            <p:nvSpPr>
              <p:cNvPr id="295942" name="Line 6"/>
              <p:cNvSpPr>
                <a:spLocks noChangeShapeType="1"/>
              </p:cNvSpPr>
              <p:nvPr/>
            </p:nvSpPr>
            <p:spPr bwMode="auto">
              <a:xfrm>
                <a:off x="2961" y="1477"/>
                <a:ext cx="571" cy="1"/>
              </a:xfrm>
              <a:prstGeom prst="line">
                <a:avLst/>
              </a:prstGeom>
              <a:noFill/>
              <a:ln w="19050">
                <a:solidFill>
                  <a:srgbClr val="ED181E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Verdan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95943" name="Text Box 7"/>
              <p:cNvSpPr txBox="1">
                <a:spLocks noChangeArrowheads="1"/>
              </p:cNvSpPr>
              <p:nvPr/>
            </p:nvSpPr>
            <p:spPr bwMode="auto">
              <a:xfrm>
                <a:off x="3101" y="1380"/>
                <a:ext cx="243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Verdana" charset="0"/>
                    <a:ea typeface="ＭＳ Ｐゴシック" charset="0"/>
                    <a:cs typeface="+mn-cs"/>
                  </a:rPr>
                  <a:t>S2</a:t>
                </a:r>
              </a:p>
            </p:txBody>
          </p:sp>
        </p:grpSp>
        <p:sp>
          <p:nvSpPr>
            <p:cNvPr id="295944" name="Text Box 8"/>
            <p:cNvSpPr txBox="1">
              <a:spLocks noChangeArrowheads="1"/>
            </p:cNvSpPr>
            <p:nvPr/>
          </p:nvSpPr>
          <p:spPr bwMode="auto">
            <a:xfrm>
              <a:off x="742" y="1898"/>
              <a:ext cx="761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 err="1" smtClean="0">
                  <a:latin typeface="Verdana" charset="0"/>
                  <a:ea typeface="ＭＳ Ｐゴシック" charset="0"/>
                  <a:cs typeface="+mn-cs"/>
                </a:rPr>
                <a:t>reacrtivation</a:t>
              </a:r>
              <a:endParaRPr lang="en-US" dirty="0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0115" name="Picture 9" descr="Reactivation TECTO fig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7938" y="2643188"/>
            <a:ext cx="6724650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46" name="Oval 10"/>
          <p:cNvSpPr>
            <a:spLocks noChangeArrowheads="1"/>
          </p:cNvSpPr>
          <p:nvPr/>
        </p:nvSpPr>
        <p:spPr bwMode="auto">
          <a:xfrm rot="1456414">
            <a:off x="3519488" y="4479925"/>
            <a:ext cx="500062" cy="17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47" name="Oval 11"/>
          <p:cNvSpPr>
            <a:spLocks noChangeArrowheads="1"/>
          </p:cNvSpPr>
          <p:nvPr/>
        </p:nvSpPr>
        <p:spPr bwMode="auto">
          <a:xfrm rot="1603748">
            <a:off x="5614988" y="550863"/>
            <a:ext cx="414337" cy="2952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48" name="Oval 12"/>
          <p:cNvSpPr>
            <a:spLocks noChangeArrowheads="1"/>
          </p:cNvSpPr>
          <p:nvPr/>
        </p:nvSpPr>
        <p:spPr bwMode="auto">
          <a:xfrm rot="1394963">
            <a:off x="5070475" y="4784725"/>
            <a:ext cx="457200" cy="2365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49" name="Oval 13"/>
          <p:cNvSpPr>
            <a:spLocks noChangeArrowheads="1"/>
          </p:cNvSpPr>
          <p:nvPr/>
        </p:nvSpPr>
        <p:spPr bwMode="auto">
          <a:xfrm>
            <a:off x="7993063" y="363538"/>
            <a:ext cx="355600" cy="355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0" name="Line 14"/>
          <p:cNvSpPr>
            <a:spLocks noChangeShapeType="1"/>
          </p:cNvSpPr>
          <p:nvPr/>
        </p:nvSpPr>
        <p:spPr bwMode="auto">
          <a:xfrm flipH="1">
            <a:off x="6121400" y="550863"/>
            <a:ext cx="1633538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1" name="Line 15"/>
          <p:cNvSpPr>
            <a:spLocks noChangeShapeType="1"/>
          </p:cNvSpPr>
          <p:nvPr/>
        </p:nvSpPr>
        <p:spPr bwMode="auto">
          <a:xfrm flipH="1">
            <a:off x="3749675" y="703263"/>
            <a:ext cx="1633538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2" name="Line 16"/>
          <p:cNvSpPr>
            <a:spLocks noChangeShapeType="1"/>
          </p:cNvSpPr>
          <p:nvPr/>
        </p:nvSpPr>
        <p:spPr bwMode="auto">
          <a:xfrm flipH="1">
            <a:off x="1174750" y="839788"/>
            <a:ext cx="1633538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7545388" y="65088"/>
            <a:ext cx="1530350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bulk strain ellipse</a:t>
            </a:r>
          </a:p>
        </p:txBody>
      </p:sp>
      <p:sp>
        <p:nvSpPr>
          <p:cNvPr id="295954" name="Oval 18"/>
          <p:cNvSpPr>
            <a:spLocks noChangeArrowheads="1"/>
          </p:cNvSpPr>
          <p:nvPr/>
        </p:nvSpPr>
        <p:spPr bwMode="auto">
          <a:xfrm>
            <a:off x="5173663" y="3462338"/>
            <a:ext cx="355600" cy="355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5" name="Oval 19"/>
          <p:cNvSpPr>
            <a:spLocks noChangeArrowheads="1"/>
          </p:cNvSpPr>
          <p:nvPr/>
        </p:nvSpPr>
        <p:spPr bwMode="auto">
          <a:xfrm rot="1603748">
            <a:off x="1728788" y="3487738"/>
            <a:ext cx="414337" cy="2952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6" name="Oval 20"/>
          <p:cNvSpPr>
            <a:spLocks noChangeArrowheads="1"/>
          </p:cNvSpPr>
          <p:nvPr/>
        </p:nvSpPr>
        <p:spPr bwMode="auto">
          <a:xfrm rot="1456414">
            <a:off x="1444625" y="5673725"/>
            <a:ext cx="500063" cy="17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7" name="Oval 21"/>
          <p:cNvSpPr>
            <a:spLocks noChangeArrowheads="1"/>
          </p:cNvSpPr>
          <p:nvPr/>
        </p:nvSpPr>
        <p:spPr bwMode="auto">
          <a:xfrm rot="1456414">
            <a:off x="7346950" y="3590925"/>
            <a:ext cx="500063" cy="17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8" name="Oval 22"/>
          <p:cNvSpPr>
            <a:spLocks noChangeArrowheads="1"/>
          </p:cNvSpPr>
          <p:nvPr/>
        </p:nvSpPr>
        <p:spPr bwMode="auto">
          <a:xfrm rot="1394963">
            <a:off x="6518275" y="5715000"/>
            <a:ext cx="457200" cy="2365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59" name="Oval 23"/>
          <p:cNvSpPr>
            <a:spLocks noChangeArrowheads="1"/>
          </p:cNvSpPr>
          <p:nvPr/>
        </p:nvSpPr>
        <p:spPr bwMode="auto">
          <a:xfrm rot="1603748">
            <a:off x="6572250" y="4562475"/>
            <a:ext cx="414338" cy="2952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60" name="Oval 24"/>
          <p:cNvSpPr>
            <a:spLocks noChangeArrowheads="1"/>
          </p:cNvSpPr>
          <p:nvPr/>
        </p:nvSpPr>
        <p:spPr bwMode="auto">
          <a:xfrm>
            <a:off x="2582863" y="5130800"/>
            <a:ext cx="355600" cy="355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61" name="Oval 25"/>
          <p:cNvSpPr>
            <a:spLocks noChangeArrowheads="1"/>
          </p:cNvSpPr>
          <p:nvPr/>
        </p:nvSpPr>
        <p:spPr bwMode="auto">
          <a:xfrm rot="1456414">
            <a:off x="319088" y="882650"/>
            <a:ext cx="500062" cy="17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 rot="1394963">
            <a:off x="3089275" y="711200"/>
            <a:ext cx="457200" cy="2365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63" name="Text Box 27"/>
          <p:cNvSpPr txBox="1">
            <a:spLocks noChangeArrowheads="1"/>
          </p:cNvSpPr>
          <p:nvPr/>
        </p:nvSpPr>
        <p:spPr bwMode="auto">
          <a:xfrm>
            <a:off x="3846513" y="2019300"/>
            <a:ext cx="1551422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Verdana" charset="0"/>
                <a:ea typeface="ＭＳ Ｐゴシック" charset="0"/>
                <a:cs typeface="+mn-cs"/>
              </a:rPr>
              <a:t>Pseudo-SC fabric</a:t>
            </a: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295964" name="Text Box 28"/>
          <p:cNvSpPr txBox="1">
            <a:spLocks noChangeArrowheads="1"/>
          </p:cNvSpPr>
          <p:nvPr/>
        </p:nvSpPr>
        <p:spPr bwMode="auto">
          <a:xfrm>
            <a:off x="7646988" y="6407150"/>
            <a:ext cx="1222375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Aerden, 1994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1625600" y="2116138"/>
            <a:ext cx="2065338" cy="3421062"/>
            <a:chOff x="1024" y="1333"/>
            <a:chExt cx="1301" cy="2155"/>
          </a:xfrm>
        </p:grpSpPr>
        <p:sp>
          <p:nvSpPr>
            <p:cNvPr id="295966" name="Line 30"/>
            <p:cNvSpPr>
              <a:spLocks noChangeShapeType="1"/>
            </p:cNvSpPr>
            <p:nvPr/>
          </p:nvSpPr>
          <p:spPr bwMode="auto">
            <a:xfrm>
              <a:off x="1621" y="1333"/>
              <a:ext cx="704" cy="1446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5967" name="Line 31"/>
            <p:cNvSpPr>
              <a:spLocks noChangeShapeType="1"/>
            </p:cNvSpPr>
            <p:nvPr/>
          </p:nvSpPr>
          <p:spPr bwMode="auto">
            <a:xfrm flipH="1">
              <a:off x="1024" y="1339"/>
              <a:ext cx="448" cy="2149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4191000" y="2303463"/>
            <a:ext cx="2497138" cy="3505200"/>
            <a:chOff x="2640" y="1451"/>
            <a:chExt cx="1573" cy="2208"/>
          </a:xfrm>
        </p:grpSpPr>
        <p:sp>
          <p:nvSpPr>
            <p:cNvPr id="295969" name="Line 33"/>
            <p:cNvSpPr>
              <a:spLocks noChangeShapeType="1"/>
            </p:cNvSpPr>
            <p:nvPr/>
          </p:nvSpPr>
          <p:spPr bwMode="auto">
            <a:xfrm>
              <a:off x="2720" y="1451"/>
              <a:ext cx="1493" cy="2208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5970" name="Line 34"/>
            <p:cNvSpPr>
              <a:spLocks noChangeShapeType="1"/>
            </p:cNvSpPr>
            <p:nvPr/>
          </p:nvSpPr>
          <p:spPr bwMode="auto">
            <a:xfrm>
              <a:off x="2640" y="1461"/>
              <a:ext cx="613" cy="1483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227263" y="2108200"/>
            <a:ext cx="4470400" cy="2608263"/>
            <a:chOff x="1403" y="1328"/>
            <a:chExt cx="2816" cy="1643"/>
          </a:xfrm>
        </p:grpSpPr>
        <p:sp>
          <p:nvSpPr>
            <p:cNvPr id="295972" name="Line 36"/>
            <p:cNvSpPr>
              <a:spLocks noChangeShapeType="1"/>
            </p:cNvSpPr>
            <p:nvPr/>
          </p:nvSpPr>
          <p:spPr bwMode="auto">
            <a:xfrm>
              <a:off x="4085" y="1328"/>
              <a:ext cx="134" cy="1643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5973" name="Line 37"/>
            <p:cNvSpPr>
              <a:spLocks noChangeShapeType="1"/>
            </p:cNvSpPr>
            <p:nvPr/>
          </p:nvSpPr>
          <p:spPr bwMode="auto">
            <a:xfrm flipH="1">
              <a:off x="1403" y="1333"/>
              <a:ext cx="2549" cy="902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3124200" y="2293938"/>
            <a:ext cx="4978400" cy="2971800"/>
            <a:chOff x="1968" y="1445"/>
            <a:chExt cx="3136" cy="1872"/>
          </a:xfrm>
        </p:grpSpPr>
        <p:sp>
          <p:nvSpPr>
            <p:cNvPr id="295975" name="Line 39"/>
            <p:cNvSpPr>
              <a:spLocks noChangeShapeType="1"/>
            </p:cNvSpPr>
            <p:nvPr/>
          </p:nvSpPr>
          <p:spPr bwMode="auto">
            <a:xfrm flipH="1">
              <a:off x="3419" y="1445"/>
              <a:ext cx="1685" cy="811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5976" name="Line 40"/>
            <p:cNvSpPr>
              <a:spLocks noChangeShapeType="1"/>
            </p:cNvSpPr>
            <p:nvPr/>
          </p:nvSpPr>
          <p:spPr bwMode="auto">
            <a:xfrm flipH="1">
              <a:off x="3920" y="1525"/>
              <a:ext cx="1152" cy="1478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295977" name="Line 41"/>
            <p:cNvSpPr>
              <a:spLocks noChangeShapeType="1"/>
            </p:cNvSpPr>
            <p:nvPr/>
          </p:nvSpPr>
          <p:spPr bwMode="auto">
            <a:xfrm flipH="1">
              <a:off x="1968" y="1568"/>
              <a:ext cx="2992" cy="1749"/>
            </a:xfrm>
            <a:prstGeom prst="line">
              <a:avLst/>
            </a:prstGeom>
            <a:noFill/>
            <a:ln w="12700">
              <a:solidFill>
                <a:srgbClr val="ED181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1113" y="-95250"/>
            <a:ext cx="6581775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693863" y="5845175"/>
            <a:ext cx="708950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i="0" dirty="0" smtClean="0"/>
              <a:t>So how </a:t>
            </a:r>
            <a:r>
              <a:rPr lang="es-ES_tradnl" sz="2400" i="0" dirty="0" err="1" smtClean="0"/>
              <a:t>would</a:t>
            </a:r>
            <a:r>
              <a:rPr lang="es-ES_tradnl" sz="2400" i="0" dirty="0" smtClean="0"/>
              <a:t> </a:t>
            </a:r>
            <a:r>
              <a:rPr lang="es-ES_tradnl" sz="2400" i="0" dirty="0" err="1" smtClean="0"/>
              <a:t>you</a:t>
            </a:r>
            <a:r>
              <a:rPr lang="es-ES_tradnl" sz="2400" i="0" dirty="0" smtClean="0"/>
              <a:t> </a:t>
            </a:r>
            <a:r>
              <a:rPr lang="es-ES_tradnl" sz="2400" i="0" dirty="0" err="1" smtClean="0"/>
              <a:t>interpret</a:t>
            </a:r>
            <a:r>
              <a:rPr lang="es-ES_tradnl" sz="2400" i="0" dirty="0" smtClean="0"/>
              <a:t> </a:t>
            </a:r>
            <a:r>
              <a:rPr lang="es-ES_tradnl" sz="2400" i="0" dirty="0" err="1" smtClean="0"/>
              <a:t>this</a:t>
            </a:r>
            <a:r>
              <a:rPr lang="es-ES_tradnl" sz="2400" i="0" dirty="0" smtClean="0"/>
              <a:t> </a:t>
            </a:r>
            <a:r>
              <a:rPr lang="es-ES_tradnl" sz="2400" i="0" dirty="0" err="1" smtClean="0"/>
              <a:t>diagram</a:t>
            </a:r>
            <a:r>
              <a:rPr lang="es-ES_tradnl" altLang="ja-JP" sz="2400" i="0" dirty="0" smtClean="0">
                <a:latin typeface="Arial" pitchFamily="-1" charset="0"/>
              </a:rPr>
              <a:t>…</a:t>
            </a:r>
            <a:r>
              <a:rPr lang="es-ES_tradnl" altLang="ja-JP" sz="2400" i="0" dirty="0"/>
              <a:t>.?</a:t>
            </a:r>
            <a:endParaRPr lang="es-ES_tradnl" altLang="ja-JP" sz="2400" i="0" dirty="0" smtClean="0"/>
          </a:p>
          <a:p>
            <a:r>
              <a:rPr lang="es-ES_tradnl" altLang="ja-JP" sz="1000" i="0" dirty="0" smtClean="0"/>
              <a:t>How </a:t>
            </a:r>
            <a:r>
              <a:rPr lang="es-ES_tradnl" altLang="ja-JP" sz="1000" i="0" dirty="0" err="1" smtClean="0"/>
              <a:t>many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deformtaion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phases</a:t>
            </a:r>
            <a:r>
              <a:rPr lang="es-ES_tradnl" altLang="ja-JP" sz="1000" i="0" dirty="0" smtClean="0"/>
              <a:t>? </a:t>
            </a:r>
            <a:r>
              <a:rPr lang="es-ES_tradnl" altLang="ja-JP" sz="1000" i="0" dirty="0" err="1" smtClean="0"/>
              <a:t>What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is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the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bulk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shear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sense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and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the</a:t>
            </a:r>
            <a:r>
              <a:rPr lang="es-ES_tradnl" altLang="ja-JP" sz="1000" i="0" dirty="0" smtClean="0"/>
              <a:t> local </a:t>
            </a:r>
            <a:r>
              <a:rPr lang="es-ES_tradnl" altLang="ja-JP" sz="1000" i="0" dirty="0" err="1" smtClean="0"/>
              <a:t>shear</a:t>
            </a:r>
            <a:r>
              <a:rPr lang="es-ES_tradnl" altLang="ja-JP" sz="1000" i="0" dirty="0" smtClean="0"/>
              <a:t> </a:t>
            </a:r>
            <a:r>
              <a:rPr lang="es-ES_tradnl" altLang="ja-JP" sz="1000" i="0" dirty="0" err="1" smtClean="0"/>
              <a:t>sense</a:t>
            </a:r>
            <a:endParaRPr lang="es-ES_tradnl" sz="2400" i="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78063" y="1905000"/>
            <a:ext cx="4597400" cy="3590925"/>
            <a:chOff x="1435" y="1200"/>
            <a:chExt cx="2896" cy="2262"/>
          </a:xfrm>
        </p:grpSpPr>
        <p:sp>
          <p:nvSpPr>
            <p:cNvPr id="302085" name="Freeform 5"/>
            <p:cNvSpPr>
              <a:spLocks/>
            </p:cNvSpPr>
            <p:nvPr/>
          </p:nvSpPr>
          <p:spPr bwMode="auto">
            <a:xfrm>
              <a:off x="3568" y="2101"/>
              <a:ext cx="763" cy="1"/>
            </a:xfrm>
            <a:custGeom>
              <a:avLst/>
              <a:gdLst>
                <a:gd name="T0" fmla="*/ 0 w 763"/>
                <a:gd name="T1" fmla="*/ 0 h 1"/>
                <a:gd name="T2" fmla="*/ 763 w 763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3" h="1">
                  <a:moveTo>
                    <a:pt x="0" y="0"/>
                  </a:moveTo>
                  <a:cubicBezTo>
                    <a:pt x="0" y="0"/>
                    <a:pt x="381" y="0"/>
                    <a:pt x="763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86" name="Freeform 6"/>
            <p:cNvSpPr>
              <a:spLocks/>
            </p:cNvSpPr>
            <p:nvPr/>
          </p:nvSpPr>
          <p:spPr bwMode="auto">
            <a:xfrm>
              <a:off x="3835" y="1483"/>
              <a:ext cx="368" cy="1"/>
            </a:xfrm>
            <a:custGeom>
              <a:avLst/>
              <a:gdLst>
                <a:gd name="T0" fmla="*/ 0 w 368"/>
                <a:gd name="T1" fmla="*/ 0 h 1"/>
                <a:gd name="T2" fmla="*/ 368 w 368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8" h="1">
                  <a:moveTo>
                    <a:pt x="0" y="0"/>
                  </a:moveTo>
                  <a:cubicBezTo>
                    <a:pt x="0" y="0"/>
                    <a:pt x="184" y="0"/>
                    <a:pt x="368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87" name="Freeform 7"/>
            <p:cNvSpPr>
              <a:spLocks/>
            </p:cNvSpPr>
            <p:nvPr/>
          </p:nvSpPr>
          <p:spPr bwMode="auto">
            <a:xfrm>
              <a:off x="1760" y="1200"/>
              <a:ext cx="747" cy="53"/>
            </a:xfrm>
            <a:custGeom>
              <a:avLst/>
              <a:gdLst>
                <a:gd name="T0" fmla="*/ 0 w 747"/>
                <a:gd name="T1" fmla="*/ 0 h 53"/>
                <a:gd name="T2" fmla="*/ 747 w 747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47" h="53">
                  <a:moveTo>
                    <a:pt x="0" y="0"/>
                  </a:moveTo>
                  <a:cubicBezTo>
                    <a:pt x="0" y="0"/>
                    <a:pt x="373" y="26"/>
                    <a:pt x="747" y="53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88" name="Freeform 8"/>
            <p:cNvSpPr>
              <a:spLocks/>
            </p:cNvSpPr>
            <p:nvPr/>
          </p:nvSpPr>
          <p:spPr bwMode="auto">
            <a:xfrm>
              <a:off x="3120" y="1803"/>
              <a:ext cx="453" cy="5"/>
            </a:xfrm>
            <a:custGeom>
              <a:avLst/>
              <a:gdLst>
                <a:gd name="T0" fmla="*/ 0 w 453"/>
                <a:gd name="T1" fmla="*/ 0 h 5"/>
                <a:gd name="T2" fmla="*/ 453 w 453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3" h="5">
                  <a:moveTo>
                    <a:pt x="0" y="0"/>
                  </a:moveTo>
                  <a:cubicBezTo>
                    <a:pt x="0" y="0"/>
                    <a:pt x="226" y="2"/>
                    <a:pt x="453" y="5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89" name="Freeform 9"/>
            <p:cNvSpPr>
              <a:spLocks/>
            </p:cNvSpPr>
            <p:nvPr/>
          </p:nvSpPr>
          <p:spPr bwMode="auto">
            <a:xfrm>
              <a:off x="3317" y="1877"/>
              <a:ext cx="395" cy="1"/>
            </a:xfrm>
            <a:custGeom>
              <a:avLst/>
              <a:gdLst>
                <a:gd name="T0" fmla="*/ 0 w 395"/>
                <a:gd name="T1" fmla="*/ 0 h 1"/>
                <a:gd name="T2" fmla="*/ 395 w 395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5" h="1">
                  <a:moveTo>
                    <a:pt x="0" y="0"/>
                  </a:moveTo>
                  <a:cubicBezTo>
                    <a:pt x="0" y="0"/>
                    <a:pt x="197" y="0"/>
                    <a:pt x="395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0" name="Freeform 10"/>
            <p:cNvSpPr>
              <a:spLocks/>
            </p:cNvSpPr>
            <p:nvPr/>
          </p:nvSpPr>
          <p:spPr bwMode="auto">
            <a:xfrm>
              <a:off x="1435" y="1797"/>
              <a:ext cx="426" cy="11"/>
            </a:xfrm>
            <a:custGeom>
              <a:avLst/>
              <a:gdLst>
                <a:gd name="T0" fmla="*/ 0 w 426"/>
                <a:gd name="T1" fmla="*/ 11 h 11"/>
                <a:gd name="T2" fmla="*/ 426 w 426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6" h="11">
                  <a:moveTo>
                    <a:pt x="0" y="11"/>
                  </a:moveTo>
                  <a:cubicBezTo>
                    <a:pt x="0" y="11"/>
                    <a:pt x="213" y="5"/>
                    <a:pt x="426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1" name="Freeform 11"/>
            <p:cNvSpPr>
              <a:spLocks/>
            </p:cNvSpPr>
            <p:nvPr/>
          </p:nvSpPr>
          <p:spPr bwMode="auto">
            <a:xfrm>
              <a:off x="1451" y="1867"/>
              <a:ext cx="378" cy="5"/>
            </a:xfrm>
            <a:custGeom>
              <a:avLst/>
              <a:gdLst>
                <a:gd name="T0" fmla="*/ 0 w 378"/>
                <a:gd name="T1" fmla="*/ 5 h 5"/>
                <a:gd name="T2" fmla="*/ 378 w 378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8" h="5">
                  <a:moveTo>
                    <a:pt x="0" y="5"/>
                  </a:moveTo>
                  <a:cubicBezTo>
                    <a:pt x="0" y="5"/>
                    <a:pt x="189" y="2"/>
                    <a:pt x="378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2" name="Freeform 12"/>
            <p:cNvSpPr>
              <a:spLocks/>
            </p:cNvSpPr>
            <p:nvPr/>
          </p:nvSpPr>
          <p:spPr bwMode="auto">
            <a:xfrm>
              <a:off x="3445" y="3461"/>
              <a:ext cx="518" cy="1"/>
            </a:xfrm>
            <a:custGeom>
              <a:avLst/>
              <a:gdLst>
                <a:gd name="T0" fmla="*/ 0 w 518"/>
                <a:gd name="T1" fmla="*/ 0 h 1"/>
                <a:gd name="T2" fmla="*/ 518 w 518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8" h="1">
                  <a:moveTo>
                    <a:pt x="0" y="0"/>
                  </a:moveTo>
                  <a:cubicBezTo>
                    <a:pt x="0" y="0"/>
                    <a:pt x="259" y="0"/>
                    <a:pt x="518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3" name="Freeform 13"/>
            <p:cNvSpPr>
              <a:spLocks/>
            </p:cNvSpPr>
            <p:nvPr/>
          </p:nvSpPr>
          <p:spPr bwMode="auto">
            <a:xfrm>
              <a:off x="1701" y="2501"/>
              <a:ext cx="251" cy="7"/>
            </a:xfrm>
            <a:custGeom>
              <a:avLst/>
              <a:gdLst>
                <a:gd name="T0" fmla="*/ 0 w 251"/>
                <a:gd name="T1" fmla="*/ 6 h 7"/>
                <a:gd name="T2" fmla="*/ 166 w 251"/>
                <a:gd name="T3" fmla="*/ 6 h 7"/>
                <a:gd name="T4" fmla="*/ 251 w 25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" h="7">
                  <a:moveTo>
                    <a:pt x="0" y="6"/>
                  </a:moveTo>
                  <a:cubicBezTo>
                    <a:pt x="62" y="6"/>
                    <a:pt x="124" y="7"/>
                    <a:pt x="166" y="6"/>
                  </a:cubicBezTo>
                  <a:cubicBezTo>
                    <a:pt x="208" y="5"/>
                    <a:pt x="229" y="2"/>
                    <a:pt x="251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4" name="Freeform 14"/>
            <p:cNvSpPr>
              <a:spLocks/>
            </p:cNvSpPr>
            <p:nvPr/>
          </p:nvSpPr>
          <p:spPr bwMode="auto">
            <a:xfrm>
              <a:off x="2069" y="2795"/>
              <a:ext cx="310" cy="42"/>
            </a:xfrm>
            <a:custGeom>
              <a:avLst/>
              <a:gdLst>
                <a:gd name="T0" fmla="*/ 0 w 310"/>
                <a:gd name="T1" fmla="*/ 42 h 42"/>
                <a:gd name="T2" fmla="*/ 310 w 310"/>
                <a:gd name="T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0" h="42">
                  <a:moveTo>
                    <a:pt x="0" y="42"/>
                  </a:moveTo>
                  <a:cubicBezTo>
                    <a:pt x="0" y="42"/>
                    <a:pt x="155" y="21"/>
                    <a:pt x="310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5" name="Freeform 15"/>
            <p:cNvSpPr>
              <a:spLocks/>
            </p:cNvSpPr>
            <p:nvPr/>
          </p:nvSpPr>
          <p:spPr bwMode="auto">
            <a:xfrm>
              <a:off x="3141" y="3296"/>
              <a:ext cx="448" cy="5"/>
            </a:xfrm>
            <a:custGeom>
              <a:avLst/>
              <a:gdLst>
                <a:gd name="T0" fmla="*/ 0 w 448"/>
                <a:gd name="T1" fmla="*/ 5 h 5"/>
                <a:gd name="T2" fmla="*/ 448 w 448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5">
                  <a:moveTo>
                    <a:pt x="0" y="5"/>
                  </a:moveTo>
                  <a:cubicBezTo>
                    <a:pt x="0" y="5"/>
                    <a:pt x="224" y="2"/>
                    <a:pt x="448" y="0"/>
                  </a:cubicBezTo>
                </a:path>
              </a:pathLst>
            </a:custGeom>
            <a:noFill/>
            <a:ln w="1905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795463" y="685800"/>
            <a:ext cx="5781675" cy="5189538"/>
            <a:chOff x="1131" y="432"/>
            <a:chExt cx="3642" cy="3269"/>
          </a:xfrm>
        </p:grpSpPr>
        <p:sp>
          <p:nvSpPr>
            <p:cNvPr id="302097" name="Freeform 17"/>
            <p:cNvSpPr>
              <a:spLocks/>
            </p:cNvSpPr>
            <p:nvPr/>
          </p:nvSpPr>
          <p:spPr bwMode="auto">
            <a:xfrm>
              <a:off x="1131" y="1984"/>
              <a:ext cx="3466" cy="1717"/>
            </a:xfrm>
            <a:custGeom>
              <a:avLst/>
              <a:gdLst>
                <a:gd name="T0" fmla="*/ 0 w 3466"/>
                <a:gd name="T1" fmla="*/ 0 h 1717"/>
                <a:gd name="T2" fmla="*/ 741 w 3466"/>
                <a:gd name="T3" fmla="*/ 261 h 1717"/>
                <a:gd name="T4" fmla="*/ 1578 w 3466"/>
                <a:gd name="T5" fmla="*/ 667 h 1717"/>
                <a:gd name="T6" fmla="*/ 2330 w 3466"/>
                <a:gd name="T7" fmla="*/ 1045 h 1717"/>
                <a:gd name="T8" fmla="*/ 3013 w 3466"/>
                <a:gd name="T9" fmla="*/ 1461 h 1717"/>
                <a:gd name="T10" fmla="*/ 3466 w 3466"/>
                <a:gd name="T11" fmla="*/ 1717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6" h="1717">
                  <a:moveTo>
                    <a:pt x="0" y="0"/>
                  </a:moveTo>
                  <a:cubicBezTo>
                    <a:pt x="239" y="75"/>
                    <a:pt x="478" y="150"/>
                    <a:pt x="741" y="261"/>
                  </a:cubicBezTo>
                  <a:cubicBezTo>
                    <a:pt x="1004" y="372"/>
                    <a:pt x="1313" y="536"/>
                    <a:pt x="1578" y="667"/>
                  </a:cubicBezTo>
                  <a:cubicBezTo>
                    <a:pt x="1843" y="798"/>
                    <a:pt x="2091" y="913"/>
                    <a:pt x="2330" y="1045"/>
                  </a:cubicBezTo>
                  <a:cubicBezTo>
                    <a:pt x="2569" y="1177"/>
                    <a:pt x="2824" y="1349"/>
                    <a:pt x="3013" y="1461"/>
                  </a:cubicBezTo>
                  <a:cubicBezTo>
                    <a:pt x="3202" y="1573"/>
                    <a:pt x="3334" y="1645"/>
                    <a:pt x="3466" y="1717"/>
                  </a:cubicBezTo>
                </a:path>
              </a:pathLst>
            </a:custGeom>
            <a:noFill/>
            <a:ln w="9525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8" name="Freeform 18"/>
            <p:cNvSpPr>
              <a:spLocks/>
            </p:cNvSpPr>
            <p:nvPr/>
          </p:nvSpPr>
          <p:spPr bwMode="auto">
            <a:xfrm>
              <a:off x="1547" y="432"/>
              <a:ext cx="3136" cy="1771"/>
            </a:xfrm>
            <a:custGeom>
              <a:avLst/>
              <a:gdLst>
                <a:gd name="T0" fmla="*/ 0 w 3136"/>
                <a:gd name="T1" fmla="*/ 0 h 1771"/>
                <a:gd name="T2" fmla="*/ 1253 w 3136"/>
                <a:gd name="T3" fmla="*/ 629 h 1771"/>
                <a:gd name="T4" fmla="*/ 2016 w 3136"/>
                <a:gd name="T5" fmla="*/ 1136 h 1771"/>
                <a:gd name="T6" fmla="*/ 2517 w 3136"/>
                <a:gd name="T7" fmla="*/ 1493 h 1771"/>
                <a:gd name="T8" fmla="*/ 2869 w 3136"/>
                <a:gd name="T9" fmla="*/ 1648 h 1771"/>
                <a:gd name="T10" fmla="*/ 3136 w 3136"/>
                <a:gd name="T11" fmla="*/ 1771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36" h="1771">
                  <a:moveTo>
                    <a:pt x="0" y="0"/>
                  </a:moveTo>
                  <a:cubicBezTo>
                    <a:pt x="458" y="220"/>
                    <a:pt x="917" y="440"/>
                    <a:pt x="1253" y="629"/>
                  </a:cubicBezTo>
                  <a:cubicBezTo>
                    <a:pt x="1589" y="818"/>
                    <a:pt x="1806" y="992"/>
                    <a:pt x="2016" y="1136"/>
                  </a:cubicBezTo>
                  <a:cubicBezTo>
                    <a:pt x="2226" y="1280"/>
                    <a:pt x="2375" y="1408"/>
                    <a:pt x="2517" y="1493"/>
                  </a:cubicBezTo>
                  <a:cubicBezTo>
                    <a:pt x="2659" y="1578"/>
                    <a:pt x="2766" y="1602"/>
                    <a:pt x="2869" y="1648"/>
                  </a:cubicBezTo>
                  <a:cubicBezTo>
                    <a:pt x="2972" y="1694"/>
                    <a:pt x="3054" y="1732"/>
                    <a:pt x="3136" y="1771"/>
                  </a:cubicBezTo>
                </a:path>
              </a:pathLst>
            </a:custGeom>
            <a:noFill/>
            <a:ln w="9525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099" name="Freeform 19"/>
            <p:cNvSpPr>
              <a:spLocks/>
            </p:cNvSpPr>
            <p:nvPr/>
          </p:nvSpPr>
          <p:spPr bwMode="auto">
            <a:xfrm>
              <a:off x="2533" y="432"/>
              <a:ext cx="2219" cy="1221"/>
            </a:xfrm>
            <a:custGeom>
              <a:avLst/>
              <a:gdLst>
                <a:gd name="T0" fmla="*/ 0 w 2219"/>
                <a:gd name="T1" fmla="*/ 0 h 1221"/>
                <a:gd name="T2" fmla="*/ 411 w 2219"/>
                <a:gd name="T3" fmla="*/ 277 h 1221"/>
                <a:gd name="T4" fmla="*/ 1184 w 2219"/>
                <a:gd name="T5" fmla="*/ 651 h 1221"/>
                <a:gd name="T6" fmla="*/ 1835 w 2219"/>
                <a:gd name="T7" fmla="*/ 933 h 1221"/>
                <a:gd name="T8" fmla="*/ 2043 w 2219"/>
                <a:gd name="T9" fmla="*/ 1125 h 1221"/>
                <a:gd name="T10" fmla="*/ 2219 w 2219"/>
                <a:gd name="T11" fmla="*/ 1221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9" h="1221">
                  <a:moveTo>
                    <a:pt x="0" y="0"/>
                  </a:moveTo>
                  <a:cubicBezTo>
                    <a:pt x="107" y="84"/>
                    <a:pt x="214" y="169"/>
                    <a:pt x="411" y="277"/>
                  </a:cubicBezTo>
                  <a:cubicBezTo>
                    <a:pt x="608" y="385"/>
                    <a:pt x="947" y="542"/>
                    <a:pt x="1184" y="651"/>
                  </a:cubicBezTo>
                  <a:cubicBezTo>
                    <a:pt x="1421" y="760"/>
                    <a:pt x="1692" y="854"/>
                    <a:pt x="1835" y="933"/>
                  </a:cubicBezTo>
                  <a:cubicBezTo>
                    <a:pt x="1978" y="1012"/>
                    <a:pt x="1979" y="1077"/>
                    <a:pt x="2043" y="1125"/>
                  </a:cubicBezTo>
                  <a:cubicBezTo>
                    <a:pt x="2107" y="1173"/>
                    <a:pt x="2163" y="1197"/>
                    <a:pt x="2219" y="1221"/>
                  </a:cubicBezTo>
                </a:path>
              </a:pathLst>
            </a:custGeom>
            <a:noFill/>
            <a:ln w="9525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100" name="Freeform 20"/>
            <p:cNvSpPr>
              <a:spLocks/>
            </p:cNvSpPr>
            <p:nvPr/>
          </p:nvSpPr>
          <p:spPr bwMode="auto">
            <a:xfrm>
              <a:off x="1152" y="2928"/>
              <a:ext cx="1824" cy="748"/>
            </a:xfrm>
            <a:custGeom>
              <a:avLst/>
              <a:gdLst>
                <a:gd name="T0" fmla="*/ 0 w 1824"/>
                <a:gd name="T1" fmla="*/ 0 h 748"/>
                <a:gd name="T2" fmla="*/ 1125 w 1824"/>
                <a:gd name="T3" fmla="*/ 299 h 748"/>
                <a:gd name="T4" fmla="*/ 1483 w 1824"/>
                <a:gd name="T5" fmla="*/ 528 h 748"/>
                <a:gd name="T6" fmla="*/ 1771 w 1824"/>
                <a:gd name="T7" fmla="*/ 715 h 748"/>
                <a:gd name="T8" fmla="*/ 1803 w 1824"/>
                <a:gd name="T9" fmla="*/ 72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4" h="748">
                  <a:moveTo>
                    <a:pt x="0" y="0"/>
                  </a:moveTo>
                  <a:cubicBezTo>
                    <a:pt x="439" y="105"/>
                    <a:pt x="878" y="211"/>
                    <a:pt x="1125" y="299"/>
                  </a:cubicBezTo>
                  <a:cubicBezTo>
                    <a:pt x="1372" y="387"/>
                    <a:pt x="1375" y="459"/>
                    <a:pt x="1483" y="528"/>
                  </a:cubicBezTo>
                  <a:cubicBezTo>
                    <a:pt x="1591" y="597"/>
                    <a:pt x="1718" y="682"/>
                    <a:pt x="1771" y="715"/>
                  </a:cubicBezTo>
                  <a:cubicBezTo>
                    <a:pt x="1824" y="748"/>
                    <a:pt x="1813" y="736"/>
                    <a:pt x="1803" y="725"/>
                  </a:cubicBezTo>
                </a:path>
              </a:pathLst>
            </a:custGeom>
            <a:noFill/>
            <a:ln w="9525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2101" name="Freeform 21"/>
            <p:cNvSpPr>
              <a:spLocks/>
            </p:cNvSpPr>
            <p:nvPr/>
          </p:nvSpPr>
          <p:spPr bwMode="auto">
            <a:xfrm>
              <a:off x="1147" y="1248"/>
              <a:ext cx="3626" cy="1851"/>
            </a:xfrm>
            <a:custGeom>
              <a:avLst/>
              <a:gdLst>
                <a:gd name="T0" fmla="*/ 0 w 3626"/>
                <a:gd name="T1" fmla="*/ 0 h 1851"/>
                <a:gd name="T2" fmla="*/ 544 w 3626"/>
                <a:gd name="T3" fmla="*/ 251 h 1851"/>
                <a:gd name="T4" fmla="*/ 1024 w 3626"/>
                <a:gd name="T5" fmla="*/ 432 h 1851"/>
                <a:gd name="T6" fmla="*/ 1541 w 3626"/>
                <a:gd name="T7" fmla="*/ 816 h 1851"/>
                <a:gd name="T8" fmla="*/ 2154 w 3626"/>
                <a:gd name="T9" fmla="*/ 1205 h 1851"/>
                <a:gd name="T10" fmla="*/ 2874 w 3626"/>
                <a:gd name="T11" fmla="*/ 1504 h 1851"/>
                <a:gd name="T12" fmla="*/ 3434 w 3626"/>
                <a:gd name="T13" fmla="*/ 1728 h 1851"/>
                <a:gd name="T14" fmla="*/ 3626 w 3626"/>
                <a:gd name="T15" fmla="*/ 1851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6" h="1851">
                  <a:moveTo>
                    <a:pt x="0" y="0"/>
                  </a:moveTo>
                  <a:cubicBezTo>
                    <a:pt x="186" y="89"/>
                    <a:pt x="373" y="179"/>
                    <a:pt x="544" y="251"/>
                  </a:cubicBezTo>
                  <a:cubicBezTo>
                    <a:pt x="715" y="323"/>
                    <a:pt x="858" y="338"/>
                    <a:pt x="1024" y="432"/>
                  </a:cubicBezTo>
                  <a:cubicBezTo>
                    <a:pt x="1190" y="526"/>
                    <a:pt x="1353" y="687"/>
                    <a:pt x="1541" y="816"/>
                  </a:cubicBezTo>
                  <a:cubicBezTo>
                    <a:pt x="1729" y="945"/>
                    <a:pt x="1932" y="1090"/>
                    <a:pt x="2154" y="1205"/>
                  </a:cubicBezTo>
                  <a:cubicBezTo>
                    <a:pt x="2376" y="1320"/>
                    <a:pt x="2661" y="1417"/>
                    <a:pt x="2874" y="1504"/>
                  </a:cubicBezTo>
                  <a:cubicBezTo>
                    <a:pt x="3087" y="1591"/>
                    <a:pt x="3309" y="1670"/>
                    <a:pt x="3434" y="1728"/>
                  </a:cubicBezTo>
                  <a:cubicBezTo>
                    <a:pt x="3559" y="1786"/>
                    <a:pt x="3592" y="1818"/>
                    <a:pt x="3626" y="1851"/>
                  </a:cubicBezTo>
                </a:path>
              </a:pathLst>
            </a:custGeom>
            <a:noFill/>
            <a:ln w="9525">
              <a:solidFill>
                <a:srgbClr val="ED18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418263" y="5126038"/>
            <a:ext cx="1954212" cy="1479550"/>
            <a:chOff x="4043" y="3229"/>
            <a:chExt cx="1231" cy="932"/>
          </a:xfrm>
        </p:grpSpPr>
        <p:sp>
          <p:nvSpPr>
            <p:cNvPr id="304132" name="Line 4"/>
            <p:cNvSpPr>
              <a:spLocks noChangeShapeType="1"/>
            </p:cNvSpPr>
            <p:nvPr/>
          </p:nvSpPr>
          <p:spPr bwMode="auto">
            <a:xfrm flipV="1">
              <a:off x="4184" y="3229"/>
              <a:ext cx="0" cy="6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4133" name="Text Box 5"/>
            <p:cNvSpPr txBox="1">
              <a:spLocks noChangeArrowheads="1"/>
            </p:cNvSpPr>
            <p:nvPr/>
          </p:nvSpPr>
          <p:spPr bwMode="auto">
            <a:xfrm>
              <a:off x="4043" y="3839"/>
              <a:ext cx="1231" cy="3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900">
                  <a:latin typeface="Verdana" charset="0"/>
                  <a:ea typeface="ＭＳ Ｐゴシック" charset="0"/>
                  <a:cs typeface="+mn-cs"/>
                </a:rPr>
                <a:t>new foliation only developed</a:t>
              </a:r>
            </a:p>
            <a:p>
              <a:pPr>
                <a:defRPr/>
              </a:pPr>
              <a:r>
                <a:rPr lang="en-US" sz="900">
                  <a:latin typeface="Verdana" charset="0"/>
                  <a:ea typeface="ＭＳ Ｐゴシック" charset="0"/>
                  <a:cs typeface="+mn-cs"/>
                </a:rPr>
                <a:t>against edges of rigid heterogeneities</a:t>
              </a:r>
            </a:p>
          </p:txBody>
        </p:sp>
      </p:grp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4937125" y="227013"/>
            <a:ext cx="3397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Both microstructures can form simultaneously in the same stress field. The upper diagram </a:t>
            </a:r>
            <a:r>
              <a:rPr lang="en-US" dirty="0" err="1" smtClean="0"/>
              <a:t>iis</a:t>
            </a:r>
            <a:r>
              <a:rPr lang="en-US" dirty="0" smtClean="0"/>
              <a:t> more coaxial and has not reached the reactivation stage</a:t>
            </a:r>
            <a:endParaRPr lang="en-US" dirty="0"/>
          </a:p>
        </p:txBody>
      </p:sp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2116138" y="176213"/>
            <a:ext cx="414337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(a)</a:t>
            </a:r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2116138" y="3402013"/>
            <a:ext cx="417512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(b)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09809">
            <a:off x="-7938" y="744538"/>
            <a:ext cx="9191625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4343400"/>
            <a:ext cx="3640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6397625" y="422275"/>
            <a:ext cx="182721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i="0">
                <a:solidFill>
                  <a:schemeClr val="bg1"/>
                </a:solidFill>
                <a:latin typeface="Verdana" charset="0"/>
                <a:ea typeface="ＭＳ Ｐゴシック" charset="0"/>
                <a:cs typeface="+mn-cs"/>
              </a:rPr>
              <a:t>interpretar</a:t>
            </a:r>
          </a:p>
        </p:txBody>
      </p:sp>
      <p:sp>
        <p:nvSpPr>
          <p:cNvPr id="300037" name="Freeform 5"/>
          <p:cNvSpPr>
            <a:spLocks/>
          </p:cNvSpPr>
          <p:nvPr/>
        </p:nvSpPr>
        <p:spPr bwMode="auto">
          <a:xfrm>
            <a:off x="2559050" y="4081463"/>
            <a:ext cx="666750" cy="65087"/>
          </a:xfrm>
          <a:custGeom>
            <a:avLst/>
            <a:gdLst>
              <a:gd name="T0" fmla="*/ 0 w 420"/>
              <a:gd name="T1" fmla="*/ 41 h 41"/>
              <a:gd name="T2" fmla="*/ 264 w 420"/>
              <a:gd name="T3" fmla="*/ 5 h 41"/>
              <a:gd name="T4" fmla="*/ 340 w 420"/>
              <a:gd name="T5" fmla="*/ 9 h 41"/>
              <a:gd name="T6" fmla="*/ 420 w 42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0" h="41">
                <a:moveTo>
                  <a:pt x="0" y="41"/>
                </a:moveTo>
                <a:cubicBezTo>
                  <a:pt x="103" y="25"/>
                  <a:pt x="207" y="10"/>
                  <a:pt x="264" y="5"/>
                </a:cubicBezTo>
                <a:cubicBezTo>
                  <a:pt x="321" y="0"/>
                  <a:pt x="314" y="3"/>
                  <a:pt x="340" y="9"/>
                </a:cubicBezTo>
                <a:cubicBezTo>
                  <a:pt x="366" y="15"/>
                  <a:pt x="393" y="28"/>
                  <a:pt x="420" y="4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450" y="330200"/>
            <a:ext cx="7802563" cy="6299200"/>
            <a:chOff x="28" y="208"/>
            <a:chExt cx="4915" cy="3968"/>
          </a:xfrm>
        </p:grpSpPr>
        <p:sp>
          <p:nvSpPr>
            <p:cNvPr id="300039" name="Freeform 7"/>
            <p:cNvSpPr>
              <a:spLocks/>
            </p:cNvSpPr>
            <p:nvPr/>
          </p:nvSpPr>
          <p:spPr bwMode="auto">
            <a:xfrm rot="2708037">
              <a:off x="4079" y="2281"/>
              <a:ext cx="1093" cy="635"/>
            </a:xfrm>
            <a:custGeom>
              <a:avLst/>
              <a:gdLst>
                <a:gd name="T0" fmla="*/ 1093 w 1093"/>
                <a:gd name="T1" fmla="*/ 0 h 635"/>
                <a:gd name="T2" fmla="*/ 586 w 1093"/>
                <a:gd name="T3" fmla="*/ 277 h 635"/>
                <a:gd name="T4" fmla="*/ 245 w 1093"/>
                <a:gd name="T5" fmla="*/ 496 h 635"/>
                <a:gd name="T6" fmla="*/ 0 w 1093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3" h="635">
                  <a:moveTo>
                    <a:pt x="1093" y="0"/>
                  </a:moveTo>
                  <a:cubicBezTo>
                    <a:pt x="910" y="97"/>
                    <a:pt x="727" y="194"/>
                    <a:pt x="586" y="277"/>
                  </a:cubicBezTo>
                  <a:cubicBezTo>
                    <a:pt x="445" y="360"/>
                    <a:pt x="343" y="436"/>
                    <a:pt x="245" y="496"/>
                  </a:cubicBezTo>
                  <a:cubicBezTo>
                    <a:pt x="147" y="556"/>
                    <a:pt x="73" y="595"/>
                    <a:pt x="0" y="635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0" name="Freeform 8"/>
            <p:cNvSpPr>
              <a:spLocks/>
            </p:cNvSpPr>
            <p:nvPr/>
          </p:nvSpPr>
          <p:spPr bwMode="auto">
            <a:xfrm rot="2708037">
              <a:off x="2666" y="710"/>
              <a:ext cx="944" cy="672"/>
            </a:xfrm>
            <a:custGeom>
              <a:avLst/>
              <a:gdLst>
                <a:gd name="T0" fmla="*/ 944 w 944"/>
                <a:gd name="T1" fmla="*/ 0 h 672"/>
                <a:gd name="T2" fmla="*/ 747 w 944"/>
                <a:gd name="T3" fmla="*/ 150 h 672"/>
                <a:gd name="T4" fmla="*/ 576 w 944"/>
                <a:gd name="T5" fmla="*/ 235 h 672"/>
                <a:gd name="T6" fmla="*/ 411 w 944"/>
                <a:gd name="T7" fmla="*/ 304 h 672"/>
                <a:gd name="T8" fmla="*/ 197 w 944"/>
                <a:gd name="T9" fmla="*/ 491 h 672"/>
                <a:gd name="T10" fmla="*/ 112 w 944"/>
                <a:gd name="T11" fmla="*/ 582 h 672"/>
                <a:gd name="T12" fmla="*/ 0 w 944"/>
                <a:gd name="T13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4" h="672">
                  <a:moveTo>
                    <a:pt x="944" y="0"/>
                  </a:moveTo>
                  <a:cubicBezTo>
                    <a:pt x="876" y="55"/>
                    <a:pt x="808" y="111"/>
                    <a:pt x="747" y="150"/>
                  </a:cubicBezTo>
                  <a:cubicBezTo>
                    <a:pt x="686" y="189"/>
                    <a:pt x="632" y="209"/>
                    <a:pt x="576" y="235"/>
                  </a:cubicBezTo>
                  <a:cubicBezTo>
                    <a:pt x="520" y="261"/>
                    <a:pt x="474" y="261"/>
                    <a:pt x="411" y="304"/>
                  </a:cubicBezTo>
                  <a:cubicBezTo>
                    <a:pt x="348" y="347"/>
                    <a:pt x="247" y="445"/>
                    <a:pt x="197" y="491"/>
                  </a:cubicBezTo>
                  <a:cubicBezTo>
                    <a:pt x="147" y="537"/>
                    <a:pt x="145" y="552"/>
                    <a:pt x="112" y="582"/>
                  </a:cubicBezTo>
                  <a:cubicBezTo>
                    <a:pt x="79" y="612"/>
                    <a:pt x="39" y="642"/>
                    <a:pt x="0" y="672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1" name="Freeform 9"/>
            <p:cNvSpPr>
              <a:spLocks/>
            </p:cNvSpPr>
            <p:nvPr/>
          </p:nvSpPr>
          <p:spPr bwMode="auto">
            <a:xfrm rot="2708037">
              <a:off x="2311" y="2138"/>
              <a:ext cx="794" cy="523"/>
            </a:xfrm>
            <a:custGeom>
              <a:avLst/>
              <a:gdLst>
                <a:gd name="T0" fmla="*/ 0 w 794"/>
                <a:gd name="T1" fmla="*/ 523 h 523"/>
                <a:gd name="T2" fmla="*/ 245 w 794"/>
                <a:gd name="T3" fmla="*/ 294 h 523"/>
                <a:gd name="T4" fmla="*/ 506 w 794"/>
                <a:gd name="T5" fmla="*/ 134 h 523"/>
                <a:gd name="T6" fmla="*/ 794 w 794"/>
                <a:gd name="T7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4" h="523">
                  <a:moveTo>
                    <a:pt x="0" y="523"/>
                  </a:moveTo>
                  <a:cubicBezTo>
                    <a:pt x="80" y="441"/>
                    <a:pt x="161" y="359"/>
                    <a:pt x="245" y="294"/>
                  </a:cubicBezTo>
                  <a:cubicBezTo>
                    <a:pt x="329" y="229"/>
                    <a:pt x="415" y="183"/>
                    <a:pt x="506" y="134"/>
                  </a:cubicBezTo>
                  <a:cubicBezTo>
                    <a:pt x="597" y="85"/>
                    <a:pt x="695" y="42"/>
                    <a:pt x="794" y="0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2" name="Freeform 10"/>
            <p:cNvSpPr>
              <a:spLocks/>
            </p:cNvSpPr>
            <p:nvPr/>
          </p:nvSpPr>
          <p:spPr bwMode="auto">
            <a:xfrm rot="2708037">
              <a:off x="3452" y="1428"/>
              <a:ext cx="533" cy="512"/>
            </a:xfrm>
            <a:custGeom>
              <a:avLst/>
              <a:gdLst>
                <a:gd name="T0" fmla="*/ 0 w 533"/>
                <a:gd name="T1" fmla="*/ 512 h 512"/>
                <a:gd name="T2" fmla="*/ 144 w 533"/>
                <a:gd name="T3" fmla="*/ 458 h 512"/>
                <a:gd name="T4" fmla="*/ 266 w 533"/>
                <a:gd name="T5" fmla="*/ 288 h 512"/>
                <a:gd name="T6" fmla="*/ 314 w 533"/>
                <a:gd name="T7" fmla="*/ 165 h 512"/>
                <a:gd name="T8" fmla="*/ 368 w 533"/>
                <a:gd name="T9" fmla="*/ 101 h 512"/>
                <a:gd name="T10" fmla="*/ 533 w 533"/>
                <a:gd name="T11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3" h="512">
                  <a:moveTo>
                    <a:pt x="0" y="512"/>
                  </a:moveTo>
                  <a:cubicBezTo>
                    <a:pt x="50" y="503"/>
                    <a:pt x="100" y="495"/>
                    <a:pt x="144" y="458"/>
                  </a:cubicBezTo>
                  <a:cubicBezTo>
                    <a:pt x="188" y="421"/>
                    <a:pt x="238" y="337"/>
                    <a:pt x="266" y="288"/>
                  </a:cubicBezTo>
                  <a:cubicBezTo>
                    <a:pt x="294" y="239"/>
                    <a:pt x="297" y="196"/>
                    <a:pt x="314" y="165"/>
                  </a:cubicBezTo>
                  <a:cubicBezTo>
                    <a:pt x="331" y="134"/>
                    <a:pt x="332" y="128"/>
                    <a:pt x="368" y="101"/>
                  </a:cubicBezTo>
                  <a:cubicBezTo>
                    <a:pt x="404" y="74"/>
                    <a:pt x="468" y="37"/>
                    <a:pt x="533" y="0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3" name="Freeform 11"/>
            <p:cNvSpPr>
              <a:spLocks/>
            </p:cNvSpPr>
            <p:nvPr/>
          </p:nvSpPr>
          <p:spPr bwMode="auto">
            <a:xfrm>
              <a:off x="1724" y="1328"/>
              <a:ext cx="556" cy="61"/>
            </a:xfrm>
            <a:custGeom>
              <a:avLst/>
              <a:gdLst>
                <a:gd name="T0" fmla="*/ 556 w 556"/>
                <a:gd name="T1" fmla="*/ 0 h 61"/>
                <a:gd name="T2" fmla="*/ 336 w 556"/>
                <a:gd name="T3" fmla="*/ 56 h 61"/>
                <a:gd name="T4" fmla="*/ 148 w 556"/>
                <a:gd name="T5" fmla="*/ 28 h 61"/>
                <a:gd name="T6" fmla="*/ 0 w 556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6" h="61">
                  <a:moveTo>
                    <a:pt x="556" y="0"/>
                  </a:moveTo>
                  <a:cubicBezTo>
                    <a:pt x="480" y="25"/>
                    <a:pt x="404" y="51"/>
                    <a:pt x="336" y="56"/>
                  </a:cubicBezTo>
                  <a:cubicBezTo>
                    <a:pt x="268" y="61"/>
                    <a:pt x="204" y="37"/>
                    <a:pt x="148" y="28"/>
                  </a:cubicBezTo>
                  <a:cubicBezTo>
                    <a:pt x="92" y="19"/>
                    <a:pt x="46" y="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4" name="Freeform 12"/>
            <p:cNvSpPr>
              <a:spLocks/>
            </p:cNvSpPr>
            <p:nvPr/>
          </p:nvSpPr>
          <p:spPr bwMode="auto">
            <a:xfrm>
              <a:off x="1964" y="508"/>
              <a:ext cx="448" cy="88"/>
            </a:xfrm>
            <a:custGeom>
              <a:avLst/>
              <a:gdLst>
                <a:gd name="T0" fmla="*/ 448 w 448"/>
                <a:gd name="T1" fmla="*/ 0 h 88"/>
                <a:gd name="T2" fmla="*/ 272 w 448"/>
                <a:gd name="T3" fmla="*/ 20 h 88"/>
                <a:gd name="T4" fmla="*/ 0 w 448"/>
                <a:gd name="T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8" h="88">
                  <a:moveTo>
                    <a:pt x="448" y="0"/>
                  </a:moveTo>
                  <a:cubicBezTo>
                    <a:pt x="397" y="2"/>
                    <a:pt x="347" y="5"/>
                    <a:pt x="272" y="20"/>
                  </a:cubicBezTo>
                  <a:cubicBezTo>
                    <a:pt x="197" y="35"/>
                    <a:pt x="98" y="61"/>
                    <a:pt x="0" y="88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5" name="Freeform 13"/>
            <p:cNvSpPr>
              <a:spLocks/>
            </p:cNvSpPr>
            <p:nvPr/>
          </p:nvSpPr>
          <p:spPr bwMode="auto">
            <a:xfrm>
              <a:off x="2280" y="208"/>
              <a:ext cx="400" cy="165"/>
            </a:xfrm>
            <a:custGeom>
              <a:avLst/>
              <a:gdLst>
                <a:gd name="T0" fmla="*/ 400 w 400"/>
                <a:gd name="T1" fmla="*/ 0 h 165"/>
                <a:gd name="T2" fmla="*/ 212 w 400"/>
                <a:gd name="T3" fmla="*/ 140 h 165"/>
                <a:gd name="T4" fmla="*/ 104 w 400"/>
                <a:gd name="T5" fmla="*/ 152 h 165"/>
                <a:gd name="T6" fmla="*/ 0 w 400"/>
                <a:gd name="T7" fmla="*/ 12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0" h="165">
                  <a:moveTo>
                    <a:pt x="400" y="0"/>
                  </a:moveTo>
                  <a:cubicBezTo>
                    <a:pt x="330" y="57"/>
                    <a:pt x="261" y="115"/>
                    <a:pt x="212" y="140"/>
                  </a:cubicBezTo>
                  <a:cubicBezTo>
                    <a:pt x="163" y="165"/>
                    <a:pt x="139" y="155"/>
                    <a:pt x="104" y="152"/>
                  </a:cubicBezTo>
                  <a:cubicBezTo>
                    <a:pt x="69" y="149"/>
                    <a:pt x="34" y="136"/>
                    <a:pt x="0" y="124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6" name="Freeform 14"/>
            <p:cNvSpPr>
              <a:spLocks/>
            </p:cNvSpPr>
            <p:nvPr/>
          </p:nvSpPr>
          <p:spPr bwMode="auto">
            <a:xfrm>
              <a:off x="2472" y="683"/>
              <a:ext cx="1088" cy="141"/>
            </a:xfrm>
            <a:custGeom>
              <a:avLst/>
              <a:gdLst>
                <a:gd name="T0" fmla="*/ 0 w 1088"/>
                <a:gd name="T1" fmla="*/ 141 h 141"/>
                <a:gd name="T2" fmla="*/ 404 w 1088"/>
                <a:gd name="T3" fmla="*/ 89 h 141"/>
                <a:gd name="T4" fmla="*/ 636 w 1088"/>
                <a:gd name="T5" fmla="*/ 33 h 141"/>
                <a:gd name="T6" fmla="*/ 916 w 1088"/>
                <a:gd name="T7" fmla="*/ 5 h 141"/>
                <a:gd name="T8" fmla="*/ 1088 w 1088"/>
                <a:gd name="T9" fmla="*/ 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" h="141">
                  <a:moveTo>
                    <a:pt x="0" y="141"/>
                  </a:moveTo>
                  <a:cubicBezTo>
                    <a:pt x="149" y="124"/>
                    <a:pt x="298" y="107"/>
                    <a:pt x="404" y="89"/>
                  </a:cubicBezTo>
                  <a:cubicBezTo>
                    <a:pt x="510" y="71"/>
                    <a:pt x="551" y="47"/>
                    <a:pt x="636" y="33"/>
                  </a:cubicBezTo>
                  <a:cubicBezTo>
                    <a:pt x="721" y="19"/>
                    <a:pt x="841" y="10"/>
                    <a:pt x="916" y="5"/>
                  </a:cubicBezTo>
                  <a:cubicBezTo>
                    <a:pt x="991" y="0"/>
                    <a:pt x="1039" y="0"/>
                    <a:pt x="1088" y="1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7" name="Freeform 15"/>
            <p:cNvSpPr>
              <a:spLocks/>
            </p:cNvSpPr>
            <p:nvPr/>
          </p:nvSpPr>
          <p:spPr bwMode="auto">
            <a:xfrm>
              <a:off x="3748" y="3280"/>
              <a:ext cx="620" cy="95"/>
            </a:xfrm>
            <a:custGeom>
              <a:avLst/>
              <a:gdLst>
                <a:gd name="T0" fmla="*/ 620 w 620"/>
                <a:gd name="T1" fmla="*/ 92 h 95"/>
                <a:gd name="T2" fmla="*/ 424 w 620"/>
                <a:gd name="T3" fmla="*/ 92 h 95"/>
                <a:gd name="T4" fmla="*/ 204 w 620"/>
                <a:gd name="T5" fmla="*/ 80 h 95"/>
                <a:gd name="T6" fmla="*/ 0 w 620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0" h="95">
                  <a:moveTo>
                    <a:pt x="620" y="92"/>
                  </a:moveTo>
                  <a:cubicBezTo>
                    <a:pt x="556" y="93"/>
                    <a:pt x="493" y="94"/>
                    <a:pt x="424" y="92"/>
                  </a:cubicBezTo>
                  <a:cubicBezTo>
                    <a:pt x="355" y="90"/>
                    <a:pt x="275" y="95"/>
                    <a:pt x="204" y="80"/>
                  </a:cubicBezTo>
                  <a:cubicBezTo>
                    <a:pt x="133" y="65"/>
                    <a:pt x="66" y="32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8" name="Freeform 16"/>
            <p:cNvSpPr>
              <a:spLocks/>
            </p:cNvSpPr>
            <p:nvPr/>
          </p:nvSpPr>
          <p:spPr bwMode="auto">
            <a:xfrm>
              <a:off x="4328" y="4056"/>
              <a:ext cx="536" cy="120"/>
            </a:xfrm>
            <a:custGeom>
              <a:avLst/>
              <a:gdLst>
                <a:gd name="T0" fmla="*/ 0 w 536"/>
                <a:gd name="T1" fmla="*/ 0 h 120"/>
                <a:gd name="T2" fmla="*/ 240 w 536"/>
                <a:gd name="T3" fmla="*/ 32 h 120"/>
                <a:gd name="T4" fmla="*/ 416 w 536"/>
                <a:gd name="T5" fmla="*/ 72 h 120"/>
                <a:gd name="T6" fmla="*/ 536 w 536"/>
                <a:gd name="T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6" h="120">
                  <a:moveTo>
                    <a:pt x="0" y="0"/>
                  </a:moveTo>
                  <a:cubicBezTo>
                    <a:pt x="85" y="10"/>
                    <a:pt x="171" y="20"/>
                    <a:pt x="240" y="32"/>
                  </a:cubicBezTo>
                  <a:cubicBezTo>
                    <a:pt x="309" y="44"/>
                    <a:pt x="367" y="57"/>
                    <a:pt x="416" y="72"/>
                  </a:cubicBezTo>
                  <a:cubicBezTo>
                    <a:pt x="465" y="87"/>
                    <a:pt x="500" y="103"/>
                    <a:pt x="536" y="120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49" name="Freeform 17"/>
            <p:cNvSpPr>
              <a:spLocks/>
            </p:cNvSpPr>
            <p:nvPr/>
          </p:nvSpPr>
          <p:spPr bwMode="auto">
            <a:xfrm>
              <a:off x="2004" y="1827"/>
              <a:ext cx="468" cy="33"/>
            </a:xfrm>
            <a:custGeom>
              <a:avLst/>
              <a:gdLst>
                <a:gd name="T0" fmla="*/ 0 w 468"/>
                <a:gd name="T1" fmla="*/ 17 h 33"/>
                <a:gd name="T2" fmla="*/ 364 w 468"/>
                <a:gd name="T3" fmla="*/ 5 h 33"/>
                <a:gd name="T4" fmla="*/ 440 w 468"/>
                <a:gd name="T5" fmla="*/ 25 h 33"/>
                <a:gd name="T6" fmla="*/ 468 w 46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8" h="33">
                  <a:moveTo>
                    <a:pt x="0" y="17"/>
                  </a:moveTo>
                  <a:cubicBezTo>
                    <a:pt x="122" y="6"/>
                    <a:pt x="241" y="0"/>
                    <a:pt x="364" y="5"/>
                  </a:cubicBezTo>
                  <a:cubicBezTo>
                    <a:pt x="390" y="9"/>
                    <a:pt x="413" y="18"/>
                    <a:pt x="440" y="25"/>
                  </a:cubicBezTo>
                  <a:cubicBezTo>
                    <a:pt x="449" y="27"/>
                    <a:pt x="468" y="33"/>
                    <a:pt x="468" y="33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50" name="Freeform 18"/>
            <p:cNvSpPr>
              <a:spLocks/>
            </p:cNvSpPr>
            <p:nvPr/>
          </p:nvSpPr>
          <p:spPr bwMode="auto">
            <a:xfrm>
              <a:off x="28" y="1645"/>
              <a:ext cx="300" cy="51"/>
            </a:xfrm>
            <a:custGeom>
              <a:avLst/>
              <a:gdLst>
                <a:gd name="T0" fmla="*/ 0 w 300"/>
                <a:gd name="T1" fmla="*/ 51 h 51"/>
                <a:gd name="T2" fmla="*/ 172 w 300"/>
                <a:gd name="T3" fmla="*/ 7 h 51"/>
                <a:gd name="T4" fmla="*/ 256 w 300"/>
                <a:gd name="T5" fmla="*/ 7 h 51"/>
                <a:gd name="T6" fmla="*/ 300 w 300"/>
                <a:gd name="T7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0" h="51">
                  <a:moveTo>
                    <a:pt x="0" y="51"/>
                  </a:moveTo>
                  <a:cubicBezTo>
                    <a:pt x="64" y="32"/>
                    <a:pt x="129" y="14"/>
                    <a:pt x="172" y="7"/>
                  </a:cubicBezTo>
                  <a:cubicBezTo>
                    <a:pt x="215" y="0"/>
                    <a:pt x="235" y="4"/>
                    <a:pt x="256" y="7"/>
                  </a:cubicBezTo>
                  <a:cubicBezTo>
                    <a:pt x="277" y="10"/>
                    <a:pt x="288" y="16"/>
                    <a:pt x="300" y="23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51" name="Freeform 19"/>
            <p:cNvSpPr>
              <a:spLocks/>
            </p:cNvSpPr>
            <p:nvPr/>
          </p:nvSpPr>
          <p:spPr bwMode="auto">
            <a:xfrm>
              <a:off x="488" y="1384"/>
              <a:ext cx="236" cy="36"/>
            </a:xfrm>
            <a:custGeom>
              <a:avLst/>
              <a:gdLst>
                <a:gd name="T0" fmla="*/ 236 w 236"/>
                <a:gd name="T1" fmla="*/ 36 h 36"/>
                <a:gd name="T2" fmla="*/ 84 w 236"/>
                <a:gd name="T3" fmla="*/ 24 h 36"/>
                <a:gd name="T4" fmla="*/ 0 w 236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" h="36">
                  <a:moveTo>
                    <a:pt x="236" y="36"/>
                  </a:moveTo>
                  <a:cubicBezTo>
                    <a:pt x="179" y="33"/>
                    <a:pt x="123" y="30"/>
                    <a:pt x="84" y="24"/>
                  </a:cubicBezTo>
                  <a:cubicBezTo>
                    <a:pt x="45" y="18"/>
                    <a:pt x="22" y="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1921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58800" y="1295400"/>
            <a:ext cx="7874000" cy="5511800"/>
            <a:chOff x="352" y="816"/>
            <a:chExt cx="4960" cy="3472"/>
          </a:xfrm>
        </p:grpSpPr>
        <p:sp>
          <p:nvSpPr>
            <p:cNvPr id="300053" name="Freeform 21"/>
            <p:cNvSpPr>
              <a:spLocks/>
            </p:cNvSpPr>
            <p:nvPr/>
          </p:nvSpPr>
          <p:spPr bwMode="auto">
            <a:xfrm rot="2708037">
              <a:off x="4006" y="2976"/>
              <a:ext cx="1616" cy="160"/>
            </a:xfrm>
            <a:custGeom>
              <a:avLst/>
              <a:gdLst>
                <a:gd name="T0" fmla="*/ 0 w 1616"/>
                <a:gd name="T1" fmla="*/ 160 h 160"/>
                <a:gd name="T2" fmla="*/ 304 w 1616"/>
                <a:gd name="T3" fmla="*/ 58 h 160"/>
                <a:gd name="T4" fmla="*/ 560 w 1616"/>
                <a:gd name="T5" fmla="*/ 32 h 160"/>
                <a:gd name="T6" fmla="*/ 917 w 1616"/>
                <a:gd name="T7" fmla="*/ 112 h 160"/>
                <a:gd name="T8" fmla="*/ 1168 w 1616"/>
                <a:gd name="T9" fmla="*/ 154 h 160"/>
                <a:gd name="T10" fmla="*/ 1339 w 1616"/>
                <a:gd name="T11" fmla="*/ 144 h 160"/>
                <a:gd name="T12" fmla="*/ 1456 w 1616"/>
                <a:gd name="T13" fmla="*/ 69 h 160"/>
                <a:gd name="T14" fmla="*/ 1616 w 1616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6" h="160">
                  <a:moveTo>
                    <a:pt x="0" y="160"/>
                  </a:moveTo>
                  <a:cubicBezTo>
                    <a:pt x="105" y="119"/>
                    <a:pt x="211" y="79"/>
                    <a:pt x="304" y="58"/>
                  </a:cubicBezTo>
                  <a:cubicBezTo>
                    <a:pt x="397" y="37"/>
                    <a:pt x="458" y="23"/>
                    <a:pt x="560" y="32"/>
                  </a:cubicBezTo>
                  <a:cubicBezTo>
                    <a:pt x="662" y="41"/>
                    <a:pt x="816" y="92"/>
                    <a:pt x="917" y="112"/>
                  </a:cubicBezTo>
                  <a:cubicBezTo>
                    <a:pt x="1018" y="132"/>
                    <a:pt x="1098" y="149"/>
                    <a:pt x="1168" y="154"/>
                  </a:cubicBezTo>
                  <a:cubicBezTo>
                    <a:pt x="1238" y="159"/>
                    <a:pt x="1291" y="158"/>
                    <a:pt x="1339" y="144"/>
                  </a:cubicBezTo>
                  <a:cubicBezTo>
                    <a:pt x="1387" y="130"/>
                    <a:pt x="1410" y="93"/>
                    <a:pt x="1456" y="69"/>
                  </a:cubicBezTo>
                  <a:cubicBezTo>
                    <a:pt x="1502" y="45"/>
                    <a:pt x="1559" y="22"/>
                    <a:pt x="1616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54" name="Freeform 22"/>
            <p:cNvSpPr>
              <a:spLocks/>
            </p:cNvSpPr>
            <p:nvPr/>
          </p:nvSpPr>
          <p:spPr bwMode="auto">
            <a:xfrm rot="2708037">
              <a:off x="4265" y="2949"/>
              <a:ext cx="1200" cy="145"/>
            </a:xfrm>
            <a:custGeom>
              <a:avLst/>
              <a:gdLst>
                <a:gd name="T0" fmla="*/ 0 w 1200"/>
                <a:gd name="T1" fmla="*/ 42 h 145"/>
                <a:gd name="T2" fmla="*/ 277 w 1200"/>
                <a:gd name="T3" fmla="*/ 5 h 145"/>
                <a:gd name="T4" fmla="*/ 554 w 1200"/>
                <a:gd name="T5" fmla="*/ 15 h 145"/>
                <a:gd name="T6" fmla="*/ 666 w 1200"/>
                <a:gd name="T7" fmla="*/ 79 h 145"/>
                <a:gd name="T8" fmla="*/ 853 w 1200"/>
                <a:gd name="T9" fmla="*/ 122 h 145"/>
                <a:gd name="T10" fmla="*/ 1018 w 1200"/>
                <a:gd name="T11" fmla="*/ 138 h 145"/>
                <a:gd name="T12" fmla="*/ 1136 w 1200"/>
                <a:gd name="T13" fmla="*/ 79 h 145"/>
                <a:gd name="T14" fmla="*/ 1200 w 1200"/>
                <a:gd name="T15" fmla="*/ 4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0" h="145">
                  <a:moveTo>
                    <a:pt x="0" y="42"/>
                  </a:moveTo>
                  <a:cubicBezTo>
                    <a:pt x="92" y="26"/>
                    <a:pt x="185" y="10"/>
                    <a:pt x="277" y="5"/>
                  </a:cubicBezTo>
                  <a:cubicBezTo>
                    <a:pt x="369" y="0"/>
                    <a:pt x="489" y="3"/>
                    <a:pt x="554" y="15"/>
                  </a:cubicBezTo>
                  <a:cubicBezTo>
                    <a:pt x="619" y="27"/>
                    <a:pt x="616" y="61"/>
                    <a:pt x="666" y="79"/>
                  </a:cubicBezTo>
                  <a:cubicBezTo>
                    <a:pt x="716" y="97"/>
                    <a:pt x="794" y="112"/>
                    <a:pt x="853" y="122"/>
                  </a:cubicBezTo>
                  <a:cubicBezTo>
                    <a:pt x="912" y="132"/>
                    <a:pt x="971" y="145"/>
                    <a:pt x="1018" y="138"/>
                  </a:cubicBezTo>
                  <a:cubicBezTo>
                    <a:pt x="1065" y="131"/>
                    <a:pt x="1106" y="95"/>
                    <a:pt x="1136" y="79"/>
                  </a:cubicBezTo>
                  <a:cubicBezTo>
                    <a:pt x="1166" y="63"/>
                    <a:pt x="1183" y="52"/>
                    <a:pt x="1200" y="4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55" name="Freeform 23"/>
            <p:cNvSpPr>
              <a:spLocks/>
            </p:cNvSpPr>
            <p:nvPr/>
          </p:nvSpPr>
          <p:spPr bwMode="auto">
            <a:xfrm rot="2708037">
              <a:off x="4703" y="2913"/>
              <a:ext cx="651" cy="278"/>
            </a:xfrm>
            <a:custGeom>
              <a:avLst/>
              <a:gdLst>
                <a:gd name="T0" fmla="*/ 0 w 651"/>
                <a:gd name="T1" fmla="*/ 4 h 278"/>
                <a:gd name="T2" fmla="*/ 112 w 651"/>
                <a:gd name="T3" fmla="*/ 14 h 278"/>
                <a:gd name="T4" fmla="*/ 246 w 651"/>
                <a:gd name="T5" fmla="*/ 89 h 278"/>
                <a:gd name="T6" fmla="*/ 395 w 651"/>
                <a:gd name="T7" fmla="*/ 185 h 278"/>
                <a:gd name="T8" fmla="*/ 550 w 651"/>
                <a:gd name="T9" fmla="*/ 265 h 278"/>
                <a:gd name="T10" fmla="*/ 651 w 651"/>
                <a:gd name="T11" fmla="*/ 26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1" h="278">
                  <a:moveTo>
                    <a:pt x="0" y="4"/>
                  </a:moveTo>
                  <a:cubicBezTo>
                    <a:pt x="35" y="2"/>
                    <a:pt x="71" y="0"/>
                    <a:pt x="112" y="14"/>
                  </a:cubicBezTo>
                  <a:cubicBezTo>
                    <a:pt x="153" y="28"/>
                    <a:pt x="199" y="61"/>
                    <a:pt x="246" y="89"/>
                  </a:cubicBezTo>
                  <a:cubicBezTo>
                    <a:pt x="293" y="117"/>
                    <a:pt x="344" y="156"/>
                    <a:pt x="395" y="185"/>
                  </a:cubicBezTo>
                  <a:cubicBezTo>
                    <a:pt x="446" y="214"/>
                    <a:pt x="507" y="252"/>
                    <a:pt x="550" y="265"/>
                  </a:cubicBezTo>
                  <a:cubicBezTo>
                    <a:pt x="593" y="278"/>
                    <a:pt x="622" y="271"/>
                    <a:pt x="651" y="265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56" name="Freeform 24"/>
            <p:cNvSpPr>
              <a:spLocks/>
            </p:cNvSpPr>
            <p:nvPr/>
          </p:nvSpPr>
          <p:spPr bwMode="auto">
            <a:xfrm>
              <a:off x="352" y="880"/>
              <a:ext cx="3656" cy="2976"/>
            </a:xfrm>
            <a:custGeom>
              <a:avLst/>
              <a:gdLst>
                <a:gd name="T0" fmla="*/ 3656 w 3656"/>
                <a:gd name="T1" fmla="*/ 2976 h 2976"/>
                <a:gd name="T2" fmla="*/ 3616 w 3656"/>
                <a:gd name="T3" fmla="*/ 2704 h 2976"/>
                <a:gd name="T4" fmla="*/ 3424 w 3656"/>
                <a:gd name="T5" fmla="*/ 2488 h 2976"/>
                <a:gd name="T6" fmla="*/ 2952 w 3656"/>
                <a:gd name="T7" fmla="*/ 2080 h 2976"/>
                <a:gd name="T8" fmla="*/ 2608 w 3656"/>
                <a:gd name="T9" fmla="*/ 1848 h 2976"/>
                <a:gd name="T10" fmla="*/ 2112 w 3656"/>
                <a:gd name="T11" fmla="*/ 1528 h 2976"/>
                <a:gd name="T12" fmla="*/ 1824 w 3656"/>
                <a:gd name="T13" fmla="*/ 1456 h 2976"/>
                <a:gd name="T14" fmla="*/ 1632 w 3656"/>
                <a:gd name="T15" fmla="*/ 1384 h 2976"/>
                <a:gd name="T16" fmla="*/ 1576 w 3656"/>
                <a:gd name="T17" fmla="*/ 1240 h 2976"/>
                <a:gd name="T18" fmla="*/ 1384 w 3656"/>
                <a:gd name="T19" fmla="*/ 912 h 2976"/>
                <a:gd name="T20" fmla="*/ 1144 w 3656"/>
                <a:gd name="T21" fmla="*/ 728 h 2976"/>
                <a:gd name="T22" fmla="*/ 1024 w 3656"/>
                <a:gd name="T23" fmla="*/ 728 h 2976"/>
                <a:gd name="T24" fmla="*/ 800 w 3656"/>
                <a:gd name="T25" fmla="*/ 608 h 2976"/>
                <a:gd name="T26" fmla="*/ 440 w 3656"/>
                <a:gd name="T27" fmla="*/ 344 h 2976"/>
                <a:gd name="T28" fmla="*/ 0 w 3656"/>
                <a:gd name="T29" fmla="*/ 0 h 2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56" h="2976">
                  <a:moveTo>
                    <a:pt x="3656" y="2976"/>
                  </a:moveTo>
                  <a:cubicBezTo>
                    <a:pt x="3655" y="2880"/>
                    <a:pt x="3655" y="2785"/>
                    <a:pt x="3616" y="2704"/>
                  </a:cubicBezTo>
                  <a:cubicBezTo>
                    <a:pt x="3577" y="2623"/>
                    <a:pt x="3535" y="2592"/>
                    <a:pt x="3424" y="2488"/>
                  </a:cubicBezTo>
                  <a:cubicBezTo>
                    <a:pt x="3313" y="2384"/>
                    <a:pt x="3088" y="2187"/>
                    <a:pt x="2952" y="2080"/>
                  </a:cubicBezTo>
                  <a:cubicBezTo>
                    <a:pt x="2816" y="1973"/>
                    <a:pt x="2748" y="1940"/>
                    <a:pt x="2608" y="1848"/>
                  </a:cubicBezTo>
                  <a:cubicBezTo>
                    <a:pt x="2468" y="1756"/>
                    <a:pt x="2243" y="1593"/>
                    <a:pt x="2112" y="1528"/>
                  </a:cubicBezTo>
                  <a:cubicBezTo>
                    <a:pt x="1981" y="1463"/>
                    <a:pt x="1904" y="1480"/>
                    <a:pt x="1824" y="1456"/>
                  </a:cubicBezTo>
                  <a:cubicBezTo>
                    <a:pt x="1744" y="1432"/>
                    <a:pt x="1673" y="1420"/>
                    <a:pt x="1632" y="1384"/>
                  </a:cubicBezTo>
                  <a:cubicBezTo>
                    <a:pt x="1591" y="1348"/>
                    <a:pt x="1617" y="1319"/>
                    <a:pt x="1576" y="1240"/>
                  </a:cubicBezTo>
                  <a:cubicBezTo>
                    <a:pt x="1535" y="1161"/>
                    <a:pt x="1456" y="997"/>
                    <a:pt x="1384" y="912"/>
                  </a:cubicBezTo>
                  <a:cubicBezTo>
                    <a:pt x="1312" y="827"/>
                    <a:pt x="1204" y="759"/>
                    <a:pt x="1144" y="728"/>
                  </a:cubicBezTo>
                  <a:cubicBezTo>
                    <a:pt x="1084" y="697"/>
                    <a:pt x="1081" y="748"/>
                    <a:pt x="1024" y="728"/>
                  </a:cubicBezTo>
                  <a:cubicBezTo>
                    <a:pt x="967" y="708"/>
                    <a:pt x="897" y="672"/>
                    <a:pt x="800" y="608"/>
                  </a:cubicBezTo>
                  <a:cubicBezTo>
                    <a:pt x="703" y="544"/>
                    <a:pt x="573" y="445"/>
                    <a:pt x="440" y="344"/>
                  </a:cubicBezTo>
                  <a:cubicBezTo>
                    <a:pt x="307" y="243"/>
                    <a:pt x="153" y="121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57" name="Freeform 25"/>
            <p:cNvSpPr>
              <a:spLocks/>
            </p:cNvSpPr>
            <p:nvPr/>
          </p:nvSpPr>
          <p:spPr bwMode="auto">
            <a:xfrm>
              <a:off x="1136" y="816"/>
              <a:ext cx="4176" cy="3157"/>
            </a:xfrm>
            <a:custGeom>
              <a:avLst/>
              <a:gdLst>
                <a:gd name="T0" fmla="*/ 0 w 4176"/>
                <a:gd name="T1" fmla="*/ 0 h 3157"/>
                <a:gd name="T2" fmla="*/ 256 w 4176"/>
                <a:gd name="T3" fmla="*/ 48 h 3157"/>
                <a:gd name="T4" fmla="*/ 501 w 4176"/>
                <a:gd name="T5" fmla="*/ 165 h 3157"/>
                <a:gd name="T6" fmla="*/ 752 w 4176"/>
                <a:gd name="T7" fmla="*/ 325 h 3157"/>
                <a:gd name="T8" fmla="*/ 1077 w 4176"/>
                <a:gd name="T9" fmla="*/ 405 h 3157"/>
                <a:gd name="T10" fmla="*/ 1291 w 4176"/>
                <a:gd name="T11" fmla="*/ 464 h 3157"/>
                <a:gd name="T12" fmla="*/ 1579 w 4176"/>
                <a:gd name="T13" fmla="*/ 683 h 3157"/>
                <a:gd name="T14" fmla="*/ 2053 w 4176"/>
                <a:gd name="T15" fmla="*/ 1109 h 3157"/>
                <a:gd name="T16" fmla="*/ 2459 w 4176"/>
                <a:gd name="T17" fmla="*/ 1477 h 3157"/>
                <a:gd name="T18" fmla="*/ 2923 w 4176"/>
                <a:gd name="T19" fmla="*/ 1888 h 3157"/>
                <a:gd name="T20" fmla="*/ 3525 w 4176"/>
                <a:gd name="T21" fmla="*/ 2507 h 3157"/>
                <a:gd name="T22" fmla="*/ 3760 w 4176"/>
                <a:gd name="T23" fmla="*/ 2784 h 3157"/>
                <a:gd name="T24" fmla="*/ 3957 w 4176"/>
                <a:gd name="T25" fmla="*/ 3008 h 3157"/>
                <a:gd name="T26" fmla="*/ 4176 w 4176"/>
                <a:gd name="T27" fmla="*/ 3157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76" h="3157">
                  <a:moveTo>
                    <a:pt x="0" y="0"/>
                  </a:moveTo>
                  <a:cubicBezTo>
                    <a:pt x="86" y="10"/>
                    <a:pt x="172" y="20"/>
                    <a:pt x="256" y="48"/>
                  </a:cubicBezTo>
                  <a:cubicBezTo>
                    <a:pt x="340" y="76"/>
                    <a:pt x="418" y="119"/>
                    <a:pt x="501" y="165"/>
                  </a:cubicBezTo>
                  <a:cubicBezTo>
                    <a:pt x="584" y="211"/>
                    <a:pt x="656" y="285"/>
                    <a:pt x="752" y="325"/>
                  </a:cubicBezTo>
                  <a:cubicBezTo>
                    <a:pt x="848" y="365"/>
                    <a:pt x="987" y="382"/>
                    <a:pt x="1077" y="405"/>
                  </a:cubicBezTo>
                  <a:cubicBezTo>
                    <a:pt x="1167" y="428"/>
                    <a:pt x="1208" y="418"/>
                    <a:pt x="1291" y="464"/>
                  </a:cubicBezTo>
                  <a:cubicBezTo>
                    <a:pt x="1374" y="510"/>
                    <a:pt x="1452" y="576"/>
                    <a:pt x="1579" y="683"/>
                  </a:cubicBezTo>
                  <a:cubicBezTo>
                    <a:pt x="1706" y="790"/>
                    <a:pt x="1906" y="977"/>
                    <a:pt x="2053" y="1109"/>
                  </a:cubicBezTo>
                  <a:cubicBezTo>
                    <a:pt x="2200" y="1241"/>
                    <a:pt x="2314" y="1347"/>
                    <a:pt x="2459" y="1477"/>
                  </a:cubicBezTo>
                  <a:cubicBezTo>
                    <a:pt x="2604" y="1607"/>
                    <a:pt x="2745" y="1716"/>
                    <a:pt x="2923" y="1888"/>
                  </a:cubicBezTo>
                  <a:cubicBezTo>
                    <a:pt x="3101" y="2060"/>
                    <a:pt x="3386" y="2358"/>
                    <a:pt x="3525" y="2507"/>
                  </a:cubicBezTo>
                  <a:cubicBezTo>
                    <a:pt x="3664" y="2656"/>
                    <a:pt x="3688" y="2700"/>
                    <a:pt x="3760" y="2784"/>
                  </a:cubicBezTo>
                  <a:cubicBezTo>
                    <a:pt x="3832" y="2868"/>
                    <a:pt x="3888" y="2946"/>
                    <a:pt x="3957" y="3008"/>
                  </a:cubicBezTo>
                  <a:cubicBezTo>
                    <a:pt x="4026" y="3070"/>
                    <a:pt x="4101" y="3113"/>
                    <a:pt x="4176" y="3157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300058" name="Freeform 26"/>
            <p:cNvSpPr>
              <a:spLocks/>
            </p:cNvSpPr>
            <p:nvPr/>
          </p:nvSpPr>
          <p:spPr bwMode="auto">
            <a:xfrm>
              <a:off x="4011" y="3861"/>
              <a:ext cx="741" cy="427"/>
            </a:xfrm>
            <a:custGeom>
              <a:avLst/>
              <a:gdLst>
                <a:gd name="T0" fmla="*/ 0 w 741"/>
                <a:gd name="T1" fmla="*/ 0 h 427"/>
                <a:gd name="T2" fmla="*/ 96 w 741"/>
                <a:gd name="T3" fmla="*/ 144 h 427"/>
                <a:gd name="T4" fmla="*/ 320 w 741"/>
                <a:gd name="T5" fmla="*/ 294 h 427"/>
                <a:gd name="T6" fmla="*/ 485 w 741"/>
                <a:gd name="T7" fmla="*/ 315 h 427"/>
                <a:gd name="T8" fmla="*/ 741 w 741"/>
                <a:gd name="T9" fmla="*/ 4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427">
                  <a:moveTo>
                    <a:pt x="0" y="0"/>
                  </a:moveTo>
                  <a:cubicBezTo>
                    <a:pt x="21" y="47"/>
                    <a:pt x="43" y="95"/>
                    <a:pt x="96" y="144"/>
                  </a:cubicBezTo>
                  <a:cubicBezTo>
                    <a:pt x="149" y="193"/>
                    <a:pt x="255" y="266"/>
                    <a:pt x="320" y="294"/>
                  </a:cubicBezTo>
                  <a:cubicBezTo>
                    <a:pt x="385" y="322"/>
                    <a:pt x="415" y="293"/>
                    <a:pt x="485" y="315"/>
                  </a:cubicBezTo>
                  <a:cubicBezTo>
                    <a:pt x="555" y="337"/>
                    <a:pt x="669" y="390"/>
                    <a:pt x="741" y="427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hit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9550"/>
            <a:ext cx="9144000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1" name="Freeform 3"/>
          <p:cNvSpPr>
            <a:spLocks/>
          </p:cNvSpPr>
          <p:nvPr/>
        </p:nvSpPr>
        <p:spPr bwMode="auto">
          <a:xfrm>
            <a:off x="0" y="1524000"/>
            <a:ext cx="9080500" cy="4965700"/>
          </a:xfrm>
          <a:custGeom>
            <a:avLst/>
            <a:gdLst>
              <a:gd name="T0" fmla="*/ 0 w 5720"/>
              <a:gd name="T1" fmla="*/ 0 h 3128"/>
              <a:gd name="T2" fmla="*/ 568 w 5720"/>
              <a:gd name="T3" fmla="*/ 232 h 3128"/>
              <a:gd name="T4" fmla="*/ 1520 w 5720"/>
              <a:gd name="T5" fmla="*/ 408 h 3128"/>
              <a:gd name="T6" fmla="*/ 1984 w 5720"/>
              <a:gd name="T7" fmla="*/ 472 h 3128"/>
              <a:gd name="T8" fmla="*/ 2552 w 5720"/>
              <a:gd name="T9" fmla="*/ 568 h 3128"/>
              <a:gd name="T10" fmla="*/ 2728 w 5720"/>
              <a:gd name="T11" fmla="*/ 824 h 3128"/>
              <a:gd name="T12" fmla="*/ 3104 w 5720"/>
              <a:gd name="T13" fmla="*/ 1528 h 3128"/>
              <a:gd name="T14" fmla="*/ 3200 w 5720"/>
              <a:gd name="T15" fmla="*/ 1776 h 3128"/>
              <a:gd name="T16" fmla="*/ 3256 w 5720"/>
              <a:gd name="T17" fmla="*/ 2000 h 3128"/>
              <a:gd name="T18" fmla="*/ 3336 w 5720"/>
              <a:gd name="T19" fmla="*/ 2112 h 3128"/>
              <a:gd name="T20" fmla="*/ 3616 w 5720"/>
              <a:gd name="T21" fmla="*/ 2280 h 3128"/>
              <a:gd name="T22" fmla="*/ 4200 w 5720"/>
              <a:gd name="T23" fmla="*/ 2512 h 3128"/>
              <a:gd name="T24" fmla="*/ 5000 w 5720"/>
              <a:gd name="T25" fmla="*/ 2816 h 3128"/>
              <a:gd name="T26" fmla="*/ 5720 w 5720"/>
              <a:gd name="T27" fmla="*/ 3128 h 3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20" h="3128">
                <a:moveTo>
                  <a:pt x="0" y="0"/>
                </a:moveTo>
                <a:cubicBezTo>
                  <a:pt x="157" y="82"/>
                  <a:pt x="315" y="164"/>
                  <a:pt x="568" y="232"/>
                </a:cubicBezTo>
                <a:cubicBezTo>
                  <a:pt x="821" y="300"/>
                  <a:pt x="1284" y="368"/>
                  <a:pt x="1520" y="408"/>
                </a:cubicBezTo>
                <a:cubicBezTo>
                  <a:pt x="1756" y="448"/>
                  <a:pt x="1812" y="445"/>
                  <a:pt x="1984" y="472"/>
                </a:cubicBezTo>
                <a:cubicBezTo>
                  <a:pt x="2156" y="499"/>
                  <a:pt x="2428" y="509"/>
                  <a:pt x="2552" y="568"/>
                </a:cubicBezTo>
                <a:cubicBezTo>
                  <a:pt x="2676" y="627"/>
                  <a:pt x="2636" y="664"/>
                  <a:pt x="2728" y="824"/>
                </a:cubicBezTo>
                <a:cubicBezTo>
                  <a:pt x="2820" y="984"/>
                  <a:pt x="3025" y="1369"/>
                  <a:pt x="3104" y="1528"/>
                </a:cubicBezTo>
                <a:cubicBezTo>
                  <a:pt x="3183" y="1687"/>
                  <a:pt x="3175" y="1697"/>
                  <a:pt x="3200" y="1776"/>
                </a:cubicBezTo>
                <a:cubicBezTo>
                  <a:pt x="3225" y="1855"/>
                  <a:pt x="3233" y="1944"/>
                  <a:pt x="3256" y="2000"/>
                </a:cubicBezTo>
                <a:cubicBezTo>
                  <a:pt x="3279" y="2056"/>
                  <a:pt x="3276" y="2065"/>
                  <a:pt x="3336" y="2112"/>
                </a:cubicBezTo>
                <a:cubicBezTo>
                  <a:pt x="3396" y="2159"/>
                  <a:pt x="3472" y="2213"/>
                  <a:pt x="3616" y="2280"/>
                </a:cubicBezTo>
                <a:cubicBezTo>
                  <a:pt x="3760" y="2347"/>
                  <a:pt x="3969" y="2423"/>
                  <a:pt x="4200" y="2512"/>
                </a:cubicBezTo>
                <a:cubicBezTo>
                  <a:pt x="4431" y="2601"/>
                  <a:pt x="4747" y="2713"/>
                  <a:pt x="5000" y="2816"/>
                </a:cubicBezTo>
                <a:cubicBezTo>
                  <a:pt x="5253" y="2919"/>
                  <a:pt x="5486" y="3023"/>
                  <a:pt x="5720" y="312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314372" name="Freeform 4"/>
          <p:cNvSpPr>
            <a:spLocks/>
          </p:cNvSpPr>
          <p:nvPr/>
        </p:nvSpPr>
        <p:spPr bwMode="auto">
          <a:xfrm>
            <a:off x="5308600" y="863600"/>
            <a:ext cx="2933700" cy="292100"/>
          </a:xfrm>
          <a:custGeom>
            <a:avLst/>
            <a:gdLst>
              <a:gd name="T0" fmla="*/ 1824 w 1824"/>
              <a:gd name="T1" fmla="*/ 0 h 256"/>
              <a:gd name="T2" fmla="*/ 0 w 1824"/>
              <a:gd name="T3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24" h="256">
                <a:moveTo>
                  <a:pt x="1824" y="0"/>
                </a:moveTo>
                <a:cubicBezTo>
                  <a:pt x="1824" y="0"/>
                  <a:pt x="912" y="128"/>
                  <a:pt x="0" y="256"/>
                </a:cubicBezTo>
              </a:path>
            </a:pathLst>
          </a:custGeom>
          <a:noFill/>
          <a:ln w="38100" cmpd="sng">
            <a:solidFill>
              <a:srgbClr val="ED181E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314373" name="AutoShape 5"/>
          <p:cNvSpPr>
            <a:spLocks noChangeArrowheads="1"/>
          </p:cNvSpPr>
          <p:nvPr/>
        </p:nvSpPr>
        <p:spPr bwMode="auto">
          <a:xfrm rot="-367412">
            <a:off x="5080000" y="736600"/>
            <a:ext cx="2006600" cy="292100"/>
          </a:xfrm>
          <a:prstGeom prst="leftArrow">
            <a:avLst>
              <a:gd name="adj1" fmla="val 41306"/>
              <a:gd name="adj2" fmla="val 180421"/>
            </a:avLst>
          </a:prstGeom>
          <a:solidFill>
            <a:srgbClr val="ED181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r">
              <a:defRPr/>
            </a:pPr>
            <a:endParaRPr lang="en-US" sz="2400">
              <a:solidFill>
                <a:srgbClr val="EF1818"/>
              </a:solidFill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314374" name="AutoShape 6"/>
          <p:cNvSpPr>
            <a:spLocks noChangeArrowheads="1"/>
          </p:cNvSpPr>
          <p:nvPr/>
        </p:nvSpPr>
        <p:spPr bwMode="auto">
          <a:xfrm rot="10432588">
            <a:off x="5981700" y="1028700"/>
            <a:ext cx="2006600" cy="292100"/>
          </a:xfrm>
          <a:prstGeom prst="leftArrow">
            <a:avLst>
              <a:gd name="adj1" fmla="val 41306"/>
              <a:gd name="adj2" fmla="val 180421"/>
            </a:avLst>
          </a:prstGeom>
          <a:solidFill>
            <a:srgbClr val="ED181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wrap="none" anchor="ctr"/>
          <a:lstStyle/>
          <a:p>
            <a:pPr algn="r">
              <a:defRPr/>
            </a:pPr>
            <a:endParaRPr lang="en-US" sz="2400">
              <a:solidFill>
                <a:srgbClr val="EF1818"/>
              </a:solidFill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50800" y="101600"/>
            <a:ext cx="27635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  <a:latin typeface="Chalkboard"/>
                <a:cs typeface="Chalkboard"/>
              </a:rPr>
              <a:t>SLATY CLEAVAGE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eber86_fig10"/>
          <p:cNvPicPr>
            <a:picLocks noChangeAspect="1" noChangeArrowheads="1"/>
          </p:cNvPicPr>
          <p:nvPr/>
        </p:nvPicPr>
        <p:blipFill>
          <a:blip r:embed="rId3"/>
          <a:srcRect l="-24" t="-17" r="17775" b="17"/>
          <a:stretch>
            <a:fillRect/>
          </a:stretch>
        </p:blipFill>
        <p:spPr bwMode="auto">
          <a:xfrm rot="5400000">
            <a:off x="1950244" y="-1134269"/>
            <a:ext cx="5259387" cy="9372601"/>
          </a:xfrm>
          <a:prstGeom prst="rect">
            <a:avLst/>
          </a:prstGeom>
          <a:noFill/>
          <a:ln w="9525">
            <a:solidFill>
              <a:srgbClr val="ED181E">
                <a:alpha val="47058"/>
              </a:srgbClr>
            </a:solidFill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14313" y="39688"/>
            <a:ext cx="23145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SLATY CLEAVAGE</a:t>
            </a:r>
          </a:p>
          <a:p>
            <a:r>
              <a:rPr lang="en-US" sz="1400" dirty="0" smtClean="0"/>
              <a:t>note </a:t>
            </a:r>
            <a:r>
              <a:rPr lang="en-US" sz="1400" dirty="0"/>
              <a:t>spaced character</a:t>
            </a:r>
            <a:endParaRPr lang="en-US" sz="1600" dirty="0"/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3627438" y="2805113"/>
            <a:ext cx="12001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i="0">
                <a:solidFill>
                  <a:srgbClr val="ED181E"/>
                </a:solidFill>
              </a:rPr>
              <a:t>microlit</a:t>
            </a:r>
            <a:r>
              <a:rPr lang="en-US" altLang="ja-JP" sz="1400" b="1" i="0">
                <a:solidFill>
                  <a:srgbClr val="ED181E"/>
                </a:solidFill>
                <a:latin typeface="Arial" pitchFamily="-1" charset="0"/>
              </a:rPr>
              <a:t>ó</a:t>
            </a:r>
            <a:r>
              <a:rPr lang="en-US" sz="1400" b="1" i="0">
                <a:solidFill>
                  <a:srgbClr val="ED181E"/>
                </a:solidFill>
              </a:rPr>
              <a:t>n</a:t>
            </a:r>
            <a:endParaRPr lang="en-US" sz="1400" i="0">
              <a:solidFill>
                <a:srgbClr val="ED181E"/>
              </a:solidFill>
            </a:endParaRP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228600" y="600075"/>
            <a:ext cx="2279650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SEM image (Weber, 1986)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2116138"/>
            <a:ext cx="9178925" cy="3848100"/>
            <a:chOff x="0" y="1637"/>
            <a:chExt cx="5782" cy="2424"/>
          </a:xfrm>
        </p:grpSpPr>
        <p:sp>
          <p:nvSpPr>
            <p:cNvPr id="154639" name="Freeform 15"/>
            <p:cNvSpPr>
              <a:spLocks/>
            </p:cNvSpPr>
            <p:nvPr/>
          </p:nvSpPr>
          <p:spPr bwMode="auto">
            <a:xfrm>
              <a:off x="0" y="2257"/>
              <a:ext cx="5749" cy="729"/>
            </a:xfrm>
            <a:custGeom>
              <a:avLst/>
              <a:gdLst>
                <a:gd name="T0" fmla="*/ 0 w 5749"/>
                <a:gd name="T1" fmla="*/ 9 h 729"/>
                <a:gd name="T2" fmla="*/ 619 w 5749"/>
                <a:gd name="T3" fmla="*/ 20 h 729"/>
                <a:gd name="T4" fmla="*/ 1243 w 5749"/>
                <a:gd name="T5" fmla="*/ 132 h 729"/>
                <a:gd name="T6" fmla="*/ 1877 w 5749"/>
                <a:gd name="T7" fmla="*/ 228 h 729"/>
                <a:gd name="T8" fmla="*/ 2464 w 5749"/>
                <a:gd name="T9" fmla="*/ 265 h 729"/>
                <a:gd name="T10" fmla="*/ 3157 w 5749"/>
                <a:gd name="T11" fmla="*/ 372 h 729"/>
                <a:gd name="T12" fmla="*/ 3781 w 5749"/>
                <a:gd name="T13" fmla="*/ 441 h 729"/>
                <a:gd name="T14" fmla="*/ 4379 w 5749"/>
                <a:gd name="T15" fmla="*/ 479 h 729"/>
                <a:gd name="T16" fmla="*/ 4965 w 5749"/>
                <a:gd name="T17" fmla="*/ 585 h 729"/>
                <a:gd name="T18" fmla="*/ 5749 w 5749"/>
                <a:gd name="T19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49" h="729">
                  <a:moveTo>
                    <a:pt x="0" y="9"/>
                  </a:moveTo>
                  <a:cubicBezTo>
                    <a:pt x="206" y="4"/>
                    <a:pt x="412" y="0"/>
                    <a:pt x="619" y="20"/>
                  </a:cubicBezTo>
                  <a:cubicBezTo>
                    <a:pt x="826" y="40"/>
                    <a:pt x="1033" y="97"/>
                    <a:pt x="1243" y="132"/>
                  </a:cubicBezTo>
                  <a:cubicBezTo>
                    <a:pt x="1453" y="167"/>
                    <a:pt x="1674" y="206"/>
                    <a:pt x="1877" y="228"/>
                  </a:cubicBezTo>
                  <a:cubicBezTo>
                    <a:pt x="2080" y="250"/>
                    <a:pt x="2251" y="241"/>
                    <a:pt x="2464" y="265"/>
                  </a:cubicBezTo>
                  <a:cubicBezTo>
                    <a:pt x="2677" y="289"/>
                    <a:pt x="2938" y="343"/>
                    <a:pt x="3157" y="372"/>
                  </a:cubicBezTo>
                  <a:cubicBezTo>
                    <a:pt x="3376" y="401"/>
                    <a:pt x="3577" y="423"/>
                    <a:pt x="3781" y="441"/>
                  </a:cubicBezTo>
                  <a:cubicBezTo>
                    <a:pt x="3985" y="459"/>
                    <a:pt x="4182" y="455"/>
                    <a:pt x="4379" y="479"/>
                  </a:cubicBezTo>
                  <a:cubicBezTo>
                    <a:pt x="4576" y="503"/>
                    <a:pt x="4737" y="543"/>
                    <a:pt x="4965" y="585"/>
                  </a:cubicBezTo>
                  <a:cubicBezTo>
                    <a:pt x="5193" y="627"/>
                    <a:pt x="5471" y="678"/>
                    <a:pt x="5749" y="729"/>
                  </a:cubicBezTo>
                </a:path>
              </a:pathLst>
            </a:custGeom>
            <a:noFill/>
            <a:ln w="76200" cmpd="sng">
              <a:solidFill>
                <a:srgbClr val="ED181E">
                  <a:alpha val="47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154641" name="Freeform 17"/>
            <p:cNvSpPr>
              <a:spLocks/>
            </p:cNvSpPr>
            <p:nvPr/>
          </p:nvSpPr>
          <p:spPr bwMode="auto">
            <a:xfrm>
              <a:off x="11" y="2843"/>
              <a:ext cx="5771" cy="879"/>
            </a:xfrm>
            <a:custGeom>
              <a:avLst/>
              <a:gdLst>
                <a:gd name="T0" fmla="*/ 0 w 5771"/>
                <a:gd name="T1" fmla="*/ 0 h 879"/>
                <a:gd name="T2" fmla="*/ 512 w 5771"/>
                <a:gd name="T3" fmla="*/ 96 h 879"/>
                <a:gd name="T4" fmla="*/ 1285 w 5771"/>
                <a:gd name="T5" fmla="*/ 181 h 879"/>
                <a:gd name="T6" fmla="*/ 1861 w 5771"/>
                <a:gd name="T7" fmla="*/ 341 h 879"/>
                <a:gd name="T8" fmla="*/ 2341 w 5771"/>
                <a:gd name="T9" fmla="*/ 448 h 879"/>
                <a:gd name="T10" fmla="*/ 3301 w 5771"/>
                <a:gd name="T11" fmla="*/ 560 h 879"/>
                <a:gd name="T12" fmla="*/ 3856 w 5771"/>
                <a:gd name="T13" fmla="*/ 645 h 879"/>
                <a:gd name="T14" fmla="*/ 4208 w 5771"/>
                <a:gd name="T15" fmla="*/ 746 h 879"/>
                <a:gd name="T16" fmla="*/ 4853 w 5771"/>
                <a:gd name="T17" fmla="*/ 773 h 879"/>
                <a:gd name="T18" fmla="*/ 5626 w 5771"/>
                <a:gd name="T19" fmla="*/ 864 h 879"/>
                <a:gd name="T20" fmla="*/ 5722 w 5771"/>
                <a:gd name="T21" fmla="*/ 864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71" h="879">
                  <a:moveTo>
                    <a:pt x="0" y="0"/>
                  </a:moveTo>
                  <a:cubicBezTo>
                    <a:pt x="149" y="33"/>
                    <a:pt x="298" y="66"/>
                    <a:pt x="512" y="96"/>
                  </a:cubicBezTo>
                  <a:cubicBezTo>
                    <a:pt x="726" y="126"/>
                    <a:pt x="1060" y="140"/>
                    <a:pt x="1285" y="181"/>
                  </a:cubicBezTo>
                  <a:cubicBezTo>
                    <a:pt x="1510" y="222"/>
                    <a:pt x="1685" y="297"/>
                    <a:pt x="1861" y="341"/>
                  </a:cubicBezTo>
                  <a:cubicBezTo>
                    <a:pt x="2037" y="385"/>
                    <a:pt x="2101" y="411"/>
                    <a:pt x="2341" y="448"/>
                  </a:cubicBezTo>
                  <a:cubicBezTo>
                    <a:pt x="2581" y="485"/>
                    <a:pt x="3049" y="527"/>
                    <a:pt x="3301" y="560"/>
                  </a:cubicBezTo>
                  <a:cubicBezTo>
                    <a:pt x="3553" y="593"/>
                    <a:pt x="3705" y="614"/>
                    <a:pt x="3856" y="645"/>
                  </a:cubicBezTo>
                  <a:cubicBezTo>
                    <a:pt x="4007" y="676"/>
                    <a:pt x="4042" y="725"/>
                    <a:pt x="4208" y="746"/>
                  </a:cubicBezTo>
                  <a:cubicBezTo>
                    <a:pt x="4374" y="767"/>
                    <a:pt x="4617" y="753"/>
                    <a:pt x="4853" y="773"/>
                  </a:cubicBezTo>
                  <a:cubicBezTo>
                    <a:pt x="5089" y="793"/>
                    <a:pt x="5481" y="849"/>
                    <a:pt x="5626" y="864"/>
                  </a:cubicBezTo>
                  <a:cubicBezTo>
                    <a:pt x="5771" y="879"/>
                    <a:pt x="5746" y="871"/>
                    <a:pt x="5722" y="864"/>
                  </a:cubicBezTo>
                </a:path>
              </a:pathLst>
            </a:custGeom>
            <a:noFill/>
            <a:ln w="76200" cmpd="sng">
              <a:solidFill>
                <a:srgbClr val="ED181E">
                  <a:alpha val="47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154642" name="Freeform 18"/>
            <p:cNvSpPr>
              <a:spLocks/>
            </p:cNvSpPr>
            <p:nvPr/>
          </p:nvSpPr>
          <p:spPr bwMode="auto">
            <a:xfrm>
              <a:off x="43" y="1637"/>
              <a:ext cx="5685" cy="779"/>
            </a:xfrm>
            <a:custGeom>
              <a:avLst/>
              <a:gdLst>
                <a:gd name="T0" fmla="*/ 0 w 5685"/>
                <a:gd name="T1" fmla="*/ 38 h 779"/>
                <a:gd name="T2" fmla="*/ 1002 w 5685"/>
                <a:gd name="T3" fmla="*/ 11 h 779"/>
                <a:gd name="T4" fmla="*/ 1786 w 5685"/>
                <a:gd name="T5" fmla="*/ 102 h 779"/>
                <a:gd name="T6" fmla="*/ 2480 w 5685"/>
                <a:gd name="T7" fmla="*/ 198 h 779"/>
                <a:gd name="T8" fmla="*/ 2922 w 5685"/>
                <a:gd name="T9" fmla="*/ 326 h 779"/>
                <a:gd name="T10" fmla="*/ 3248 w 5685"/>
                <a:gd name="T11" fmla="*/ 400 h 779"/>
                <a:gd name="T12" fmla="*/ 3946 w 5685"/>
                <a:gd name="T13" fmla="*/ 480 h 779"/>
                <a:gd name="T14" fmla="*/ 4565 w 5685"/>
                <a:gd name="T15" fmla="*/ 539 h 779"/>
                <a:gd name="T16" fmla="*/ 5098 w 5685"/>
                <a:gd name="T17" fmla="*/ 678 h 779"/>
                <a:gd name="T18" fmla="*/ 5685 w 5685"/>
                <a:gd name="T19" fmla="*/ 77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85" h="779">
                  <a:moveTo>
                    <a:pt x="0" y="38"/>
                  </a:moveTo>
                  <a:cubicBezTo>
                    <a:pt x="352" y="19"/>
                    <a:pt x="704" y="0"/>
                    <a:pt x="1002" y="11"/>
                  </a:cubicBezTo>
                  <a:cubicBezTo>
                    <a:pt x="1300" y="22"/>
                    <a:pt x="1540" y="71"/>
                    <a:pt x="1786" y="102"/>
                  </a:cubicBezTo>
                  <a:cubicBezTo>
                    <a:pt x="2032" y="133"/>
                    <a:pt x="2291" y="161"/>
                    <a:pt x="2480" y="198"/>
                  </a:cubicBezTo>
                  <a:cubicBezTo>
                    <a:pt x="2669" y="235"/>
                    <a:pt x="2794" y="292"/>
                    <a:pt x="2922" y="326"/>
                  </a:cubicBezTo>
                  <a:cubicBezTo>
                    <a:pt x="3050" y="360"/>
                    <a:pt x="3077" y="374"/>
                    <a:pt x="3248" y="400"/>
                  </a:cubicBezTo>
                  <a:cubicBezTo>
                    <a:pt x="3419" y="426"/>
                    <a:pt x="3727" y="457"/>
                    <a:pt x="3946" y="480"/>
                  </a:cubicBezTo>
                  <a:cubicBezTo>
                    <a:pt x="4165" y="503"/>
                    <a:pt x="4373" y="506"/>
                    <a:pt x="4565" y="539"/>
                  </a:cubicBezTo>
                  <a:cubicBezTo>
                    <a:pt x="4757" y="572"/>
                    <a:pt x="4911" y="638"/>
                    <a:pt x="5098" y="678"/>
                  </a:cubicBezTo>
                  <a:cubicBezTo>
                    <a:pt x="5285" y="718"/>
                    <a:pt x="5485" y="748"/>
                    <a:pt x="5685" y="779"/>
                  </a:cubicBezTo>
                </a:path>
              </a:pathLst>
            </a:custGeom>
            <a:noFill/>
            <a:ln w="76200" cmpd="sng">
              <a:solidFill>
                <a:srgbClr val="ED181E">
                  <a:alpha val="47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  <p:sp>
          <p:nvSpPr>
            <p:cNvPr id="154643" name="Freeform 19"/>
            <p:cNvSpPr>
              <a:spLocks/>
            </p:cNvSpPr>
            <p:nvPr/>
          </p:nvSpPr>
          <p:spPr bwMode="auto">
            <a:xfrm>
              <a:off x="48" y="3435"/>
              <a:ext cx="5392" cy="626"/>
            </a:xfrm>
            <a:custGeom>
              <a:avLst/>
              <a:gdLst>
                <a:gd name="T0" fmla="*/ 0 w 5392"/>
                <a:gd name="T1" fmla="*/ 0 h 626"/>
                <a:gd name="T2" fmla="*/ 981 w 5392"/>
                <a:gd name="T3" fmla="*/ 133 h 626"/>
                <a:gd name="T4" fmla="*/ 1829 w 5392"/>
                <a:gd name="T5" fmla="*/ 186 h 626"/>
                <a:gd name="T6" fmla="*/ 2453 w 5392"/>
                <a:gd name="T7" fmla="*/ 240 h 626"/>
                <a:gd name="T8" fmla="*/ 3115 w 5392"/>
                <a:gd name="T9" fmla="*/ 261 h 626"/>
                <a:gd name="T10" fmla="*/ 3861 w 5392"/>
                <a:gd name="T11" fmla="*/ 416 h 626"/>
                <a:gd name="T12" fmla="*/ 4187 w 5392"/>
                <a:gd name="T13" fmla="*/ 458 h 626"/>
                <a:gd name="T14" fmla="*/ 4955 w 5392"/>
                <a:gd name="T15" fmla="*/ 602 h 626"/>
                <a:gd name="T16" fmla="*/ 5392 w 5392"/>
                <a:gd name="T17" fmla="*/ 602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2" h="626">
                  <a:moveTo>
                    <a:pt x="0" y="0"/>
                  </a:moveTo>
                  <a:cubicBezTo>
                    <a:pt x="338" y="51"/>
                    <a:pt x="676" y="102"/>
                    <a:pt x="981" y="133"/>
                  </a:cubicBezTo>
                  <a:cubicBezTo>
                    <a:pt x="1286" y="164"/>
                    <a:pt x="1584" y="168"/>
                    <a:pt x="1829" y="186"/>
                  </a:cubicBezTo>
                  <a:cubicBezTo>
                    <a:pt x="2074" y="204"/>
                    <a:pt x="2239" y="227"/>
                    <a:pt x="2453" y="240"/>
                  </a:cubicBezTo>
                  <a:cubicBezTo>
                    <a:pt x="2667" y="253"/>
                    <a:pt x="2880" y="232"/>
                    <a:pt x="3115" y="261"/>
                  </a:cubicBezTo>
                  <a:cubicBezTo>
                    <a:pt x="3350" y="290"/>
                    <a:pt x="3682" y="383"/>
                    <a:pt x="3861" y="416"/>
                  </a:cubicBezTo>
                  <a:cubicBezTo>
                    <a:pt x="4040" y="449"/>
                    <a:pt x="4005" y="427"/>
                    <a:pt x="4187" y="458"/>
                  </a:cubicBezTo>
                  <a:cubicBezTo>
                    <a:pt x="4369" y="489"/>
                    <a:pt x="4754" y="578"/>
                    <a:pt x="4955" y="602"/>
                  </a:cubicBezTo>
                  <a:cubicBezTo>
                    <a:pt x="5156" y="626"/>
                    <a:pt x="5274" y="614"/>
                    <a:pt x="5392" y="602"/>
                  </a:cubicBezTo>
                </a:path>
              </a:pathLst>
            </a:custGeom>
            <a:noFill/>
            <a:ln w="76200" cmpd="sng">
              <a:solidFill>
                <a:srgbClr val="ED181E">
                  <a:alpha val="47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Verdana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54649" name="Line 25"/>
          <p:cNvSpPr>
            <a:spLocks noChangeShapeType="1"/>
          </p:cNvSpPr>
          <p:nvPr/>
        </p:nvSpPr>
        <p:spPr bwMode="auto">
          <a:xfrm>
            <a:off x="76200" y="6181725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4650" name="Rectangle 26"/>
          <p:cNvSpPr>
            <a:spLocks noChangeArrowheads="1"/>
          </p:cNvSpPr>
          <p:nvPr/>
        </p:nvSpPr>
        <p:spPr bwMode="auto">
          <a:xfrm>
            <a:off x="-30163" y="5964238"/>
            <a:ext cx="1096963" cy="41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4651" name="Text Box 27"/>
          <p:cNvSpPr txBox="1">
            <a:spLocks noChangeArrowheads="1"/>
          </p:cNvSpPr>
          <p:nvPr/>
        </p:nvSpPr>
        <p:spPr bwMode="auto">
          <a:xfrm>
            <a:off x="1752600" y="3711575"/>
            <a:ext cx="8350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10</a:t>
            </a:r>
            <a:r>
              <a:rPr lang="en-US" sz="2000" b="1">
                <a:solidFill>
                  <a:srgbClr val="ED181E"/>
                </a:solidFill>
                <a:latin typeface="Symbol" charset="0"/>
                <a:ea typeface="ＭＳ Ｐゴシック" charset="0"/>
                <a:cs typeface="+mn-cs"/>
              </a:rPr>
              <a:t></a:t>
            </a:r>
            <a:r>
              <a:rPr lang="en-US" sz="1600" b="1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m</a:t>
            </a:r>
          </a:p>
        </p:txBody>
      </p:sp>
      <p:sp>
        <p:nvSpPr>
          <p:cNvPr id="154653" name="Line 29"/>
          <p:cNvSpPr>
            <a:spLocks noChangeShapeType="1"/>
          </p:cNvSpPr>
          <p:nvPr/>
        </p:nvSpPr>
        <p:spPr bwMode="auto">
          <a:xfrm flipH="1">
            <a:off x="2819400" y="3556000"/>
            <a:ext cx="152400" cy="838200"/>
          </a:xfrm>
          <a:prstGeom prst="line">
            <a:avLst/>
          </a:prstGeom>
          <a:noFill/>
          <a:ln w="38100">
            <a:solidFill>
              <a:srgbClr val="ED181E"/>
            </a:solidFill>
            <a:round/>
            <a:headEnd type="triangle" w="med" len="med"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4654" name="Line 30"/>
          <p:cNvSpPr>
            <a:spLocks noChangeShapeType="1"/>
          </p:cNvSpPr>
          <p:nvPr/>
        </p:nvSpPr>
        <p:spPr bwMode="auto">
          <a:xfrm>
            <a:off x="8077200" y="1277938"/>
            <a:ext cx="228600" cy="373062"/>
          </a:xfrm>
          <a:prstGeom prst="line">
            <a:avLst/>
          </a:prstGeom>
          <a:noFill/>
          <a:ln w="38100">
            <a:solidFill>
              <a:srgbClr val="ED181E"/>
            </a:solidFill>
            <a:round/>
            <a:headEnd type="triangle" w="med" len="med"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4655" name="Text Box 31"/>
          <p:cNvSpPr txBox="1">
            <a:spLocks noChangeArrowheads="1"/>
          </p:cNvSpPr>
          <p:nvPr/>
        </p:nvSpPr>
        <p:spPr bwMode="auto">
          <a:xfrm>
            <a:off x="7058025" y="1516063"/>
            <a:ext cx="787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100</a:t>
            </a:r>
            <a:r>
              <a:rPr lang="en-US" sz="1600" b="1">
                <a:solidFill>
                  <a:srgbClr val="ED181E"/>
                </a:solidFill>
                <a:latin typeface="Symbol" charset="0"/>
                <a:ea typeface="ＭＳ Ｐゴシック" charset="0"/>
                <a:cs typeface="+mn-cs"/>
              </a:rPr>
              <a:t></a:t>
            </a:r>
            <a:r>
              <a:rPr lang="en-US" b="1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m</a:t>
            </a:r>
          </a:p>
        </p:txBody>
      </p:sp>
      <p:sp>
        <p:nvSpPr>
          <p:cNvPr id="25615" name="Text Box 33"/>
          <p:cNvSpPr txBox="1">
            <a:spLocks noChangeArrowheads="1"/>
          </p:cNvSpPr>
          <p:nvPr/>
        </p:nvSpPr>
        <p:spPr bwMode="auto">
          <a:xfrm>
            <a:off x="7294563" y="4379913"/>
            <a:ext cx="12001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i="0">
                <a:solidFill>
                  <a:srgbClr val="ED181E"/>
                </a:solidFill>
              </a:rPr>
              <a:t>microlit</a:t>
            </a:r>
            <a:r>
              <a:rPr lang="en-US" altLang="ja-JP" sz="1400" b="1" i="0">
                <a:solidFill>
                  <a:srgbClr val="ED181E"/>
                </a:solidFill>
                <a:latin typeface="Arial" pitchFamily="-1" charset="0"/>
              </a:rPr>
              <a:t>ó</a:t>
            </a:r>
            <a:r>
              <a:rPr lang="en-US" sz="1400" b="1" i="0">
                <a:solidFill>
                  <a:srgbClr val="ED181E"/>
                </a:solidFill>
              </a:rPr>
              <a:t>n</a:t>
            </a:r>
            <a:endParaRPr lang="en-US" sz="1400" i="0">
              <a:solidFill>
                <a:srgbClr val="ED181E"/>
              </a:solidFill>
            </a:endParaRPr>
          </a:p>
        </p:txBody>
      </p:sp>
      <p:sp>
        <p:nvSpPr>
          <p:cNvPr id="154658" name="Freeform 34"/>
          <p:cNvSpPr>
            <a:spLocks/>
          </p:cNvSpPr>
          <p:nvPr/>
        </p:nvSpPr>
        <p:spPr bwMode="auto">
          <a:xfrm>
            <a:off x="4691063" y="3868738"/>
            <a:ext cx="179387" cy="830262"/>
          </a:xfrm>
          <a:custGeom>
            <a:avLst/>
            <a:gdLst>
              <a:gd name="T0" fmla="*/ 85 w 113"/>
              <a:gd name="T1" fmla="*/ 0 h 523"/>
              <a:gd name="T2" fmla="*/ 5 w 113"/>
              <a:gd name="T3" fmla="*/ 192 h 523"/>
              <a:gd name="T4" fmla="*/ 53 w 113"/>
              <a:gd name="T5" fmla="*/ 331 h 523"/>
              <a:gd name="T6" fmla="*/ 112 w 113"/>
              <a:gd name="T7" fmla="*/ 411 h 523"/>
              <a:gd name="T8" fmla="*/ 58 w 113"/>
              <a:gd name="T9" fmla="*/ 475 h 523"/>
              <a:gd name="T10" fmla="*/ 0 w 113"/>
              <a:gd name="T11" fmla="*/ 523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3" h="523">
                <a:moveTo>
                  <a:pt x="85" y="0"/>
                </a:moveTo>
                <a:cubicBezTo>
                  <a:pt x="47" y="68"/>
                  <a:pt x="10" y="137"/>
                  <a:pt x="5" y="192"/>
                </a:cubicBezTo>
                <a:cubicBezTo>
                  <a:pt x="0" y="247"/>
                  <a:pt x="35" y="295"/>
                  <a:pt x="53" y="331"/>
                </a:cubicBezTo>
                <a:cubicBezTo>
                  <a:pt x="71" y="367"/>
                  <a:pt x="111" y="387"/>
                  <a:pt x="112" y="411"/>
                </a:cubicBezTo>
                <a:cubicBezTo>
                  <a:pt x="113" y="435"/>
                  <a:pt x="77" y="456"/>
                  <a:pt x="58" y="475"/>
                </a:cubicBezTo>
                <a:cubicBezTo>
                  <a:pt x="39" y="494"/>
                  <a:pt x="19" y="508"/>
                  <a:pt x="0" y="523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3" descr="crenulation cleav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355600"/>
            <a:ext cx="7400925" cy="614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uadroTexto 1"/>
          <p:cNvSpPr txBox="1">
            <a:spLocks noChangeArrowheads="1"/>
          </p:cNvSpPr>
          <p:nvPr/>
        </p:nvSpPr>
        <p:spPr bwMode="auto">
          <a:xfrm>
            <a:off x="1619250" y="2133600"/>
            <a:ext cx="228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/>
              <a:t>D1 deformation phase</a:t>
            </a:r>
          </a:p>
        </p:txBody>
      </p:sp>
      <p:sp>
        <p:nvSpPr>
          <p:cNvPr id="27652" name="CuadroTexto 4"/>
          <p:cNvSpPr txBox="1">
            <a:spLocks noChangeArrowheads="1"/>
          </p:cNvSpPr>
          <p:nvPr/>
        </p:nvSpPr>
        <p:spPr bwMode="auto">
          <a:xfrm>
            <a:off x="1223963" y="5678488"/>
            <a:ext cx="2281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/>
              <a:t>D2 defromation phase</a:t>
            </a:r>
          </a:p>
          <a:p>
            <a:r>
              <a:rPr lang="es-ES"/>
              <a:t>causing refolding</a:t>
            </a:r>
          </a:p>
        </p:txBody>
      </p:sp>
      <p:sp>
        <p:nvSpPr>
          <p:cNvPr id="27653" name="CuadroTexto 5"/>
          <p:cNvSpPr txBox="1">
            <a:spLocks noChangeArrowheads="1"/>
          </p:cNvSpPr>
          <p:nvPr/>
        </p:nvSpPr>
        <p:spPr bwMode="auto">
          <a:xfrm>
            <a:off x="6294438" y="882650"/>
            <a:ext cx="2449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/>
              <a:t>S1 foliation (schistosity)</a:t>
            </a:r>
          </a:p>
          <a:p>
            <a:r>
              <a:rPr lang="es-ES"/>
              <a:t>L1 intersection lineation</a:t>
            </a:r>
          </a:p>
        </p:txBody>
      </p:sp>
      <p:sp>
        <p:nvSpPr>
          <p:cNvPr id="27654" name="CuadroTexto 6"/>
          <p:cNvSpPr txBox="1">
            <a:spLocks noChangeArrowheads="1"/>
          </p:cNvSpPr>
          <p:nvPr/>
        </p:nvSpPr>
        <p:spPr bwMode="auto">
          <a:xfrm>
            <a:off x="6294438" y="6000750"/>
            <a:ext cx="2449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/>
              <a:t>S2 crenulation cleavage</a:t>
            </a:r>
          </a:p>
          <a:p>
            <a:r>
              <a:rPr lang="es-ES"/>
              <a:t>L2 cren. lineation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refolded fol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59719" y="-1077118"/>
            <a:ext cx="6016625" cy="899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188913" y="233363"/>
            <a:ext cx="2706213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Verdana" charset="0"/>
                <a:ea typeface="ＭＳ Ｐゴシック" charset="0"/>
                <a:cs typeface="+mn-cs"/>
              </a:rPr>
              <a:t>S2 </a:t>
            </a:r>
            <a:r>
              <a:rPr lang="en-US" sz="1600" dirty="0" err="1" smtClean="0">
                <a:latin typeface="Verdana" charset="0"/>
                <a:ea typeface="ＭＳ Ｐゴシック" charset="0"/>
                <a:cs typeface="+mn-cs"/>
              </a:rPr>
              <a:t>crenulation</a:t>
            </a:r>
            <a:r>
              <a:rPr lang="en-US" sz="1600" dirty="0" smtClean="0">
                <a:latin typeface="Verdana" charset="0"/>
                <a:ea typeface="ＭＳ Ｐゴシック" charset="0"/>
                <a:cs typeface="+mn-cs"/>
              </a:rPr>
              <a:t> </a:t>
            </a:r>
            <a:r>
              <a:rPr lang="en-US" sz="1600" dirty="0">
                <a:latin typeface="Verdana" charset="0"/>
                <a:ea typeface="ＭＳ Ｐゴシック" charset="0"/>
                <a:cs typeface="+mn-cs"/>
              </a:rPr>
              <a:t>cleavage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2565400" y="804863"/>
            <a:ext cx="1855788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garnet porphyroblast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084263" y="1411288"/>
            <a:ext cx="333375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quartz dissolution in cleavage planes (</a:t>
            </a:r>
            <a:r>
              <a:rPr lang="en-US" dirty="0" err="1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septae</a:t>
            </a:r>
            <a:r>
              <a:rPr lang="en-US" dirty="0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)</a:t>
            </a:r>
            <a:r>
              <a:rPr lang="en-US" dirty="0" smtClean="0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 but not in </a:t>
            </a:r>
            <a:r>
              <a:rPr lang="en-US" dirty="0" err="1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microlithons</a:t>
            </a:r>
            <a:endParaRPr lang="en-US" dirty="0">
              <a:solidFill>
                <a:srgbClr val="ED181E"/>
              </a:solidFill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5816600" y="6564313"/>
            <a:ext cx="1052513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latin typeface="Verdana" charset="0"/>
                <a:ea typeface="ＭＳ Ｐゴシック" charset="0"/>
                <a:cs typeface="+mn-cs"/>
              </a:rPr>
              <a:t>Vernon, 2002</a:t>
            </a:r>
          </a:p>
        </p:txBody>
      </p:sp>
      <p:pic>
        <p:nvPicPr>
          <p:cNvPr id="30726" name="Picture 7" descr="Vernons cre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2103438"/>
            <a:ext cx="6554788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cren clea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2775" y="0"/>
            <a:ext cx="34512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Line 3"/>
          <p:cNvSpPr>
            <a:spLocks noChangeShapeType="1"/>
          </p:cNvSpPr>
          <p:nvPr/>
        </p:nvSpPr>
        <p:spPr bwMode="auto">
          <a:xfrm>
            <a:off x="3632200" y="1892300"/>
            <a:ext cx="1117600" cy="1625600"/>
          </a:xfrm>
          <a:prstGeom prst="line">
            <a:avLst/>
          </a:prstGeom>
          <a:noFill/>
          <a:ln w="9525">
            <a:solidFill>
              <a:srgbClr val="EF1818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8730" name="Line 10"/>
          <p:cNvSpPr>
            <a:spLocks noChangeShapeType="1"/>
          </p:cNvSpPr>
          <p:nvPr/>
        </p:nvSpPr>
        <p:spPr bwMode="auto">
          <a:xfrm>
            <a:off x="4038600" y="1092200"/>
            <a:ext cx="2252663" cy="2952750"/>
          </a:xfrm>
          <a:prstGeom prst="line">
            <a:avLst/>
          </a:prstGeom>
          <a:noFill/>
          <a:ln w="9525">
            <a:solidFill>
              <a:srgbClr val="EF1818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8740" name="Line 20"/>
          <p:cNvSpPr>
            <a:spLocks noChangeShapeType="1"/>
          </p:cNvSpPr>
          <p:nvPr/>
        </p:nvSpPr>
        <p:spPr bwMode="auto">
          <a:xfrm>
            <a:off x="188913" y="6564313"/>
            <a:ext cx="11064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8741" name="Text Box 21"/>
          <p:cNvSpPr txBox="1">
            <a:spLocks noChangeArrowheads="1"/>
          </p:cNvSpPr>
          <p:nvPr/>
        </p:nvSpPr>
        <p:spPr bwMode="auto">
          <a:xfrm>
            <a:off x="288925" y="6553200"/>
            <a:ext cx="857250" cy="274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+mn-cs"/>
              </a:rPr>
              <a:t>ca. 1mm</a:t>
            </a:r>
          </a:p>
        </p:txBody>
      </p:sp>
      <p:sp>
        <p:nvSpPr>
          <p:cNvPr id="158744" name="Line 24"/>
          <p:cNvSpPr>
            <a:spLocks noChangeShapeType="1"/>
          </p:cNvSpPr>
          <p:nvPr/>
        </p:nvSpPr>
        <p:spPr bwMode="auto">
          <a:xfrm>
            <a:off x="835025" y="4343400"/>
            <a:ext cx="425450" cy="373063"/>
          </a:xfrm>
          <a:prstGeom prst="line">
            <a:avLst/>
          </a:prstGeom>
          <a:noFill/>
          <a:ln w="38100">
            <a:solidFill>
              <a:srgbClr val="ED181E"/>
            </a:solidFill>
            <a:round/>
            <a:headEnd type="triangle" w="med" len="med"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158745" name="Text Box 25"/>
          <p:cNvSpPr txBox="1">
            <a:spLocks noChangeArrowheads="1"/>
          </p:cNvSpPr>
          <p:nvPr/>
        </p:nvSpPr>
        <p:spPr bwMode="auto">
          <a:xfrm>
            <a:off x="1143000" y="4216400"/>
            <a:ext cx="61436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ED181E"/>
                </a:solidFill>
                <a:latin typeface="Verdana" charset="0"/>
                <a:ea typeface="ＭＳ Ｐゴシック" charset="0"/>
                <a:cs typeface="+mn-cs"/>
              </a:rPr>
              <a:t>1mm</a:t>
            </a: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600199" y="1854201"/>
            <a:ext cx="423863" cy="2065338"/>
          </a:xfrm>
          <a:prstGeom prst="line">
            <a:avLst/>
          </a:prstGeom>
          <a:noFill/>
          <a:ln w="9525">
            <a:solidFill>
              <a:srgbClr val="EF1818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855663" y="1530350"/>
            <a:ext cx="7839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7338" indent="-287338"/>
            <a:r>
              <a:rPr lang="en-US" sz="3200" i="0" dirty="0" smtClean="0">
                <a:latin typeface="Calibri" pitchFamily="-1" charset="0"/>
              </a:rPr>
              <a:t>What is the mechanical significance of foliation planes?  What is their relationship to folds and shear zones, stress and strain?</a:t>
            </a:r>
            <a:endParaRPr lang="en-US" sz="3200" i="0" dirty="0">
              <a:latin typeface="Calibri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1" i="1" u="none" strike="noStrike" cap="none" normalizeH="0" baseline="0">
            <a:ln>
              <a:noFill/>
            </a:ln>
            <a:solidFill>
              <a:srgbClr val="ED181E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1" i="1" u="none" strike="noStrike" cap="none" normalizeH="0" baseline="0">
            <a:ln>
              <a:noFill/>
            </a:ln>
            <a:solidFill>
              <a:srgbClr val="ED181E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7745</TotalTime>
  <Words>677</Words>
  <Application>Microsoft Macintosh PowerPoint</Application>
  <PresentationFormat>On-screen Show (4:3)</PresentationFormat>
  <Paragraphs>126</Paragraphs>
  <Slides>28</Slides>
  <Notes>24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En blanco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Universidad de Granada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264</cp:revision>
  <dcterms:created xsi:type="dcterms:W3CDTF">2014-02-10T12:19:44Z</dcterms:created>
  <dcterms:modified xsi:type="dcterms:W3CDTF">2014-02-10T12:20:37Z</dcterms:modified>
</cp:coreProperties>
</file>