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9"/>
  </p:notesMasterIdLst>
  <p:sldIdLst>
    <p:sldId id="266" r:id="rId2"/>
    <p:sldId id="269" r:id="rId3"/>
    <p:sldId id="268" r:id="rId4"/>
    <p:sldId id="282" r:id="rId5"/>
    <p:sldId id="263" r:id="rId6"/>
    <p:sldId id="281" r:id="rId7"/>
    <p:sldId id="260" r:id="rId8"/>
    <p:sldId id="270" r:id="rId9"/>
    <p:sldId id="271" r:id="rId10"/>
    <p:sldId id="272" r:id="rId11"/>
    <p:sldId id="275" r:id="rId12"/>
    <p:sldId id="274" r:id="rId13"/>
    <p:sldId id="276" r:id="rId14"/>
    <p:sldId id="277" r:id="rId15"/>
    <p:sldId id="279" r:id="rId16"/>
    <p:sldId id="273" r:id="rId17"/>
    <p:sldId id="256" r:id="rId1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Osaka" charset="0"/>
        <a:cs typeface="Osaka" charset="0"/>
      </a:defRPr>
    </a:lvl1pPr>
    <a:lvl2pPr marL="4572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Osaka" charset="0"/>
        <a:cs typeface="Osaka" charset="0"/>
      </a:defRPr>
    </a:lvl2pPr>
    <a:lvl3pPr marL="9144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Osaka" charset="0"/>
        <a:cs typeface="Osaka" charset="0"/>
      </a:defRPr>
    </a:lvl3pPr>
    <a:lvl4pPr marL="13716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Osaka" charset="0"/>
        <a:cs typeface="Osaka" charset="0"/>
      </a:defRPr>
    </a:lvl4pPr>
    <a:lvl5pPr marL="18288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Osaka" charset="0"/>
        <a:cs typeface="Osaka" charset="0"/>
      </a:defRPr>
    </a:lvl5pPr>
    <a:lvl6pPr marL="2286000" algn="l" defTabSz="457200" rtl="0" eaLnBrk="1" latinLnBrk="0" hangingPunct="1">
      <a:defRPr sz="1600" kern="1200">
        <a:solidFill>
          <a:schemeClr val="tx1"/>
        </a:solidFill>
        <a:latin typeface="Arial" charset="0"/>
        <a:ea typeface="Osaka" charset="0"/>
        <a:cs typeface="Osaka" charset="0"/>
      </a:defRPr>
    </a:lvl6pPr>
    <a:lvl7pPr marL="2743200" algn="l" defTabSz="457200" rtl="0" eaLnBrk="1" latinLnBrk="0" hangingPunct="1">
      <a:defRPr sz="1600" kern="1200">
        <a:solidFill>
          <a:schemeClr val="tx1"/>
        </a:solidFill>
        <a:latin typeface="Arial" charset="0"/>
        <a:ea typeface="Osaka" charset="0"/>
        <a:cs typeface="Osaka" charset="0"/>
      </a:defRPr>
    </a:lvl7pPr>
    <a:lvl8pPr marL="3200400" algn="l" defTabSz="457200" rtl="0" eaLnBrk="1" latinLnBrk="0" hangingPunct="1">
      <a:defRPr sz="1600" kern="1200">
        <a:solidFill>
          <a:schemeClr val="tx1"/>
        </a:solidFill>
        <a:latin typeface="Arial" charset="0"/>
        <a:ea typeface="Osaka" charset="0"/>
        <a:cs typeface="Osaka" charset="0"/>
      </a:defRPr>
    </a:lvl8pPr>
    <a:lvl9pPr marL="3657600" algn="l" defTabSz="457200" rtl="0" eaLnBrk="1" latinLnBrk="0" hangingPunct="1">
      <a:defRPr sz="1600" kern="1200">
        <a:solidFill>
          <a:schemeClr val="tx1"/>
        </a:solidFill>
        <a:latin typeface="Arial" charset="0"/>
        <a:ea typeface="Osaka" charset="0"/>
        <a:cs typeface="Osaka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FFAAA7"/>
    <a:srgbClr val="D87172"/>
    <a:srgbClr val="D97370"/>
    <a:srgbClr val="FF8D96"/>
    <a:srgbClr val="CDCDCD"/>
    <a:srgbClr val="FFFF00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50" d="100"/>
          <a:sy n="150" d="100"/>
        </p:scale>
        <p:origin x="-1856" y="4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265B4BB0-3D8E-D441-B6A9-7D173FBEA36C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3790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Osaka" charset="0"/>
        <a:cs typeface="Osaka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Osaka" charset="0"/>
        <a:cs typeface="Osaka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Osaka" charset="0"/>
        <a:cs typeface="Osaka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Osaka" charset="0"/>
        <a:cs typeface="Osaka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Osaka" charset="0"/>
        <a:cs typeface="Osaka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AD824F2-1F82-F547-BB9D-2F01E09F13D2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5B4BB0-3D8E-D441-B6A9-7D173FBEA36C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487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43F39BD-0483-7545-9FC4-FE1E6E37CEA7}" type="slidenum">
              <a:rPr lang="en-US"/>
              <a:pPr>
                <a:defRPr/>
              </a:pPr>
              <a:t>17</a:t>
            </a:fld>
            <a:endParaRPr lang="en-US"/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A5FF15-AF8F-1748-9A37-FEF44CA59035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0147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4C4AD4-3679-F04E-9844-A11D08C12A9F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6852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D4FB4A-0FAB-144A-9122-6F0DA2576AFB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9681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E6943E-9480-E64E-9A8F-7891BD71A20B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6540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BD3419-B31E-B849-BBB0-69543E76F916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7509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AD09D3-3356-9B40-BC60-2E6E57B75E29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6883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8D910C-99F0-F345-9340-6E209036813B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371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C2F839-BB1A-C34B-92E4-E50DDEFB6965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0183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BA9564-790B-0A4C-A885-0F200EE4946F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2636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93B415-93EF-CD4C-B909-9B0C3C8C7F09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4666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FD298B-1FB7-4845-8CD2-CF70E77E202D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3513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/>
            </a:lvl1pPr>
          </a:lstStyle>
          <a:p>
            <a:pPr>
              <a:defRPr/>
            </a:pPr>
            <a:fld id="{85DA9697-B092-0C45-9BDB-E03BAB314E99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Osaka" charset="0"/>
          <a:cs typeface="Osaka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Osaka" charset="0"/>
          <a:cs typeface="Osaka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Osaka" charset="0"/>
          <a:cs typeface="Osaka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Osaka" charset="0"/>
          <a:cs typeface="Osaka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Osaka" charset="0"/>
          <a:cs typeface="Osaka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Osaka" charset="0"/>
          <a:cs typeface="Osaka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Osaka" charset="0"/>
          <a:cs typeface="Osaka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Osaka" charset="0"/>
          <a:cs typeface="Osaka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4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" y="144463"/>
            <a:ext cx="5921375" cy="6218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agen 1" descr="GLOB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6375" y="4635500"/>
            <a:ext cx="2384425" cy="200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uadroTexto 2"/>
          <p:cNvSpPr txBox="1"/>
          <p:nvPr/>
        </p:nvSpPr>
        <p:spPr>
          <a:xfrm>
            <a:off x="5588000" y="668867"/>
            <a:ext cx="24888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dirty="0" smtClean="0"/>
              <a:t>coordenadas geográficas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Imagen 1" descr="mapa topo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01700"/>
            <a:ext cx="9144000" cy="503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8" name="CuadroTexto 1"/>
          <p:cNvSpPr txBox="1">
            <a:spLocks noChangeArrowheads="1"/>
          </p:cNvSpPr>
          <p:nvPr/>
        </p:nvSpPr>
        <p:spPr bwMode="auto">
          <a:xfrm>
            <a:off x="3365500" y="368300"/>
            <a:ext cx="26257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9pPr>
          </a:lstStyle>
          <a:p>
            <a:pPr eaLnBrk="1" hangingPunct="1"/>
            <a:r>
              <a:rPr lang="es-ES_tradnl"/>
              <a:t>curvas de nivel topografico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84200"/>
            <a:ext cx="9144000" cy="5665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6462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1600"/>
            <a:ext cx="9144000" cy="6649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14130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31800"/>
            <a:ext cx="9144000" cy="5969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85593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5200" y="0"/>
            <a:ext cx="72021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58636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700" y="0"/>
            <a:ext cx="7833147" cy="6858000"/>
          </a:xfrm>
          <a:prstGeom prst="rect">
            <a:avLst/>
          </a:prstGeom>
        </p:spPr>
      </p:pic>
      <p:sp>
        <p:nvSpPr>
          <p:cNvPr id="3" name="Elipse 2"/>
          <p:cNvSpPr/>
          <p:nvPr/>
        </p:nvSpPr>
        <p:spPr bwMode="auto">
          <a:xfrm>
            <a:off x="1676400" y="414866"/>
            <a:ext cx="67734" cy="67734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_tradnl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Osaka" charset="0"/>
              <a:cs typeface="Osaka" charset="0"/>
            </a:endParaRPr>
          </a:p>
        </p:txBody>
      </p:sp>
      <p:sp>
        <p:nvSpPr>
          <p:cNvPr id="4" name="Elipse 3"/>
          <p:cNvSpPr/>
          <p:nvPr/>
        </p:nvSpPr>
        <p:spPr bwMode="auto">
          <a:xfrm>
            <a:off x="2142067" y="719666"/>
            <a:ext cx="67734" cy="67734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_tradnl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Osaka" charset="0"/>
              <a:cs typeface="Osaka" charset="0"/>
            </a:endParaRPr>
          </a:p>
        </p:txBody>
      </p:sp>
      <p:sp>
        <p:nvSpPr>
          <p:cNvPr id="5" name="Elipse 4"/>
          <p:cNvSpPr/>
          <p:nvPr/>
        </p:nvSpPr>
        <p:spPr bwMode="auto">
          <a:xfrm>
            <a:off x="2497666" y="973666"/>
            <a:ext cx="67734" cy="67734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_tradnl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Osaka" charset="0"/>
              <a:cs typeface="Osaka" charset="0"/>
            </a:endParaRPr>
          </a:p>
        </p:txBody>
      </p:sp>
      <p:sp>
        <p:nvSpPr>
          <p:cNvPr id="6" name="Elipse 5"/>
          <p:cNvSpPr/>
          <p:nvPr/>
        </p:nvSpPr>
        <p:spPr bwMode="auto">
          <a:xfrm>
            <a:off x="2726267" y="1134532"/>
            <a:ext cx="67734" cy="67734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_tradnl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Osaka" charset="0"/>
              <a:cs typeface="Osaka" charset="0"/>
            </a:endParaRPr>
          </a:p>
        </p:txBody>
      </p:sp>
      <p:sp>
        <p:nvSpPr>
          <p:cNvPr id="7" name="Elipse 6"/>
          <p:cNvSpPr/>
          <p:nvPr/>
        </p:nvSpPr>
        <p:spPr bwMode="auto">
          <a:xfrm>
            <a:off x="3048001" y="1329266"/>
            <a:ext cx="67734" cy="67734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_tradnl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Osaka" charset="0"/>
              <a:cs typeface="Osaka" charset="0"/>
            </a:endParaRPr>
          </a:p>
        </p:txBody>
      </p:sp>
      <p:sp>
        <p:nvSpPr>
          <p:cNvPr id="8" name="Elipse 7"/>
          <p:cNvSpPr/>
          <p:nvPr/>
        </p:nvSpPr>
        <p:spPr bwMode="auto">
          <a:xfrm>
            <a:off x="3488268" y="1642532"/>
            <a:ext cx="67734" cy="67734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_tradnl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Osaka" charset="0"/>
              <a:cs typeface="Osaka" charset="0"/>
            </a:endParaRPr>
          </a:p>
        </p:txBody>
      </p:sp>
      <p:sp>
        <p:nvSpPr>
          <p:cNvPr id="9" name="Elipse 8"/>
          <p:cNvSpPr/>
          <p:nvPr/>
        </p:nvSpPr>
        <p:spPr bwMode="auto">
          <a:xfrm>
            <a:off x="3522134" y="1659465"/>
            <a:ext cx="67734" cy="67734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_tradnl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Osaka" charset="0"/>
              <a:cs typeface="Osaka" charset="0"/>
            </a:endParaRPr>
          </a:p>
        </p:txBody>
      </p:sp>
      <p:sp>
        <p:nvSpPr>
          <p:cNvPr id="10" name="Elipse 9"/>
          <p:cNvSpPr/>
          <p:nvPr/>
        </p:nvSpPr>
        <p:spPr bwMode="auto">
          <a:xfrm>
            <a:off x="3547534" y="1684865"/>
            <a:ext cx="67734" cy="67734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_tradnl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Osaka" charset="0"/>
              <a:cs typeface="Osaka" charset="0"/>
            </a:endParaRPr>
          </a:p>
        </p:txBody>
      </p:sp>
      <p:sp>
        <p:nvSpPr>
          <p:cNvPr id="11" name="Elipse 10"/>
          <p:cNvSpPr/>
          <p:nvPr/>
        </p:nvSpPr>
        <p:spPr bwMode="auto">
          <a:xfrm>
            <a:off x="3801533" y="1862666"/>
            <a:ext cx="67734" cy="67734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_tradnl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Osaka" charset="0"/>
              <a:cs typeface="Osaka" charset="0"/>
            </a:endParaRPr>
          </a:p>
        </p:txBody>
      </p:sp>
      <p:sp>
        <p:nvSpPr>
          <p:cNvPr id="12" name="Elipse 11"/>
          <p:cNvSpPr/>
          <p:nvPr/>
        </p:nvSpPr>
        <p:spPr bwMode="auto">
          <a:xfrm>
            <a:off x="4165599" y="2099733"/>
            <a:ext cx="67734" cy="67734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_tradnl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Osaka" charset="0"/>
              <a:cs typeface="Osaka" charset="0"/>
            </a:endParaRPr>
          </a:p>
        </p:txBody>
      </p:sp>
      <p:sp>
        <p:nvSpPr>
          <p:cNvPr id="15" name="CuadroTexto 14"/>
          <p:cNvSpPr txBox="1"/>
          <p:nvPr/>
        </p:nvSpPr>
        <p:spPr>
          <a:xfrm>
            <a:off x="2810935" y="2599266"/>
            <a:ext cx="130256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dirty="0" smtClean="0">
                <a:solidFill>
                  <a:srgbClr val="FF0000"/>
                </a:solidFill>
              </a:rPr>
              <a:t>90-92-94-96</a:t>
            </a:r>
            <a:endParaRPr lang="es-ES_tradnl" dirty="0">
              <a:solidFill>
                <a:srgbClr val="FF0000"/>
              </a:solidFill>
            </a:endParaRPr>
          </a:p>
        </p:txBody>
      </p:sp>
      <p:sp>
        <p:nvSpPr>
          <p:cNvPr id="17" name="Elipse 16"/>
          <p:cNvSpPr/>
          <p:nvPr/>
        </p:nvSpPr>
        <p:spPr bwMode="auto">
          <a:xfrm>
            <a:off x="1854200" y="3860799"/>
            <a:ext cx="67734" cy="67734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_tradnl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Osaka" charset="0"/>
              <a:cs typeface="Osaka" charset="0"/>
            </a:endParaRPr>
          </a:p>
        </p:txBody>
      </p:sp>
      <p:sp>
        <p:nvSpPr>
          <p:cNvPr id="18" name="Elipse 17"/>
          <p:cNvSpPr/>
          <p:nvPr/>
        </p:nvSpPr>
        <p:spPr bwMode="auto">
          <a:xfrm>
            <a:off x="1964267" y="3987799"/>
            <a:ext cx="67734" cy="67734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_tradnl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Osaka" charset="0"/>
              <a:cs typeface="Osaka" charset="0"/>
            </a:endParaRPr>
          </a:p>
        </p:txBody>
      </p:sp>
      <p:sp>
        <p:nvSpPr>
          <p:cNvPr id="19" name="Elipse 18"/>
          <p:cNvSpPr/>
          <p:nvPr/>
        </p:nvSpPr>
        <p:spPr bwMode="auto">
          <a:xfrm>
            <a:off x="2032000" y="4089399"/>
            <a:ext cx="67734" cy="67734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_tradnl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Osaka" charset="0"/>
              <a:cs typeface="Osaka" charset="0"/>
            </a:endParaRPr>
          </a:p>
        </p:txBody>
      </p:sp>
      <p:sp>
        <p:nvSpPr>
          <p:cNvPr id="20" name="Elipse 19"/>
          <p:cNvSpPr/>
          <p:nvPr/>
        </p:nvSpPr>
        <p:spPr bwMode="auto">
          <a:xfrm>
            <a:off x="2125134" y="4182532"/>
            <a:ext cx="67734" cy="67734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_tradnl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Osaka" charset="0"/>
              <a:cs typeface="Osaka" charset="0"/>
            </a:endParaRPr>
          </a:p>
        </p:txBody>
      </p:sp>
      <p:sp>
        <p:nvSpPr>
          <p:cNvPr id="21" name="Elipse 20"/>
          <p:cNvSpPr/>
          <p:nvPr/>
        </p:nvSpPr>
        <p:spPr bwMode="auto">
          <a:xfrm>
            <a:off x="2336800" y="4428066"/>
            <a:ext cx="67734" cy="67734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_tradnl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Osaka" charset="0"/>
              <a:cs typeface="Osaka" charset="0"/>
            </a:endParaRPr>
          </a:p>
        </p:txBody>
      </p:sp>
      <p:sp>
        <p:nvSpPr>
          <p:cNvPr id="22" name="Elipse 21"/>
          <p:cNvSpPr/>
          <p:nvPr/>
        </p:nvSpPr>
        <p:spPr bwMode="auto">
          <a:xfrm>
            <a:off x="2438401" y="4546598"/>
            <a:ext cx="67734" cy="67734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_tradnl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Osaka" charset="0"/>
              <a:cs typeface="Osaka" charset="0"/>
            </a:endParaRPr>
          </a:p>
        </p:txBody>
      </p:sp>
      <p:sp>
        <p:nvSpPr>
          <p:cNvPr id="23" name="Elipse 22"/>
          <p:cNvSpPr/>
          <p:nvPr/>
        </p:nvSpPr>
        <p:spPr bwMode="auto">
          <a:xfrm>
            <a:off x="2565401" y="4698998"/>
            <a:ext cx="67734" cy="67734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_tradnl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Osaka" charset="0"/>
              <a:cs typeface="Osaka" charset="0"/>
            </a:endParaRPr>
          </a:p>
        </p:txBody>
      </p:sp>
      <p:sp>
        <p:nvSpPr>
          <p:cNvPr id="24" name="Elipse 23"/>
          <p:cNvSpPr/>
          <p:nvPr/>
        </p:nvSpPr>
        <p:spPr bwMode="auto">
          <a:xfrm>
            <a:off x="3200401" y="5460999"/>
            <a:ext cx="67734" cy="67734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_tradnl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Osaka" charset="0"/>
              <a:cs typeface="Osaka" charset="0"/>
            </a:endParaRPr>
          </a:p>
        </p:txBody>
      </p:sp>
      <p:sp>
        <p:nvSpPr>
          <p:cNvPr id="25" name="Elipse 24"/>
          <p:cNvSpPr/>
          <p:nvPr/>
        </p:nvSpPr>
        <p:spPr bwMode="auto">
          <a:xfrm>
            <a:off x="3386668" y="5672664"/>
            <a:ext cx="67734" cy="67734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_tradnl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Osaka" charset="0"/>
              <a:cs typeface="Osaka" charset="0"/>
            </a:endParaRPr>
          </a:p>
        </p:txBody>
      </p:sp>
      <p:sp>
        <p:nvSpPr>
          <p:cNvPr id="26" name="Elipse 25"/>
          <p:cNvSpPr/>
          <p:nvPr/>
        </p:nvSpPr>
        <p:spPr bwMode="auto">
          <a:xfrm>
            <a:off x="3623735" y="5943598"/>
            <a:ext cx="67734" cy="67734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_tradnl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Osaka" charset="0"/>
              <a:cs typeface="Osaka" charset="0"/>
            </a:endParaRPr>
          </a:p>
        </p:txBody>
      </p:sp>
      <p:sp>
        <p:nvSpPr>
          <p:cNvPr id="27" name="Elipse 26"/>
          <p:cNvSpPr/>
          <p:nvPr/>
        </p:nvSpPr>
        <p:spPr bwMode="auto">
          <a:xfrm>
            <a:off x="3843867" y="6206065"/>
            <a:ext cx="67734" cy="67734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_tradnl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Osaka" charset="0"/>
              <a:cs typeface="Osaka" charset="0"/>
            </a:endParaRPr>
          </a:p>
        </p:txBody>
      </p:sp>
      <p:grpSp>
        <p:nvGrpSpPr>
          <p:cNvPr id="31" name="Agrupar 30"/>
          <p:cNvGrpSpPr/>
          <p:nvPr/>
        </p:nvGrpSpPr>
        <p:grpSpPr>
          <a:xfrm>
            <a:off x="1159933" y="4783667"/>
            <a:ext cx="2595034" cy="1744133"/>
            <a:chOff x="1159933" y="4783667"/>
            <a:chExt cx="2595034" cy="1744133"/>
          </a:xfrm>
        </p:grpSpPr>
        <p:sp>
          <p:nvSpPr>
            <p:cNvPr id="13" name="Forma libre 12"/>
            <p:cNvSpPr/>
            <p:nvPr/>
          </p:nvSpPr>
          <p:spPr>
            <a:xfrm>
              <a:off x="1159933" y="4783667"/>
              <a:ext cx="2595034" cy="1744133"/>
            </a:xfrm>
            <a:custGeom>
              <a:avLst/>
              <a:gdLst>
                <a:gd name="connsiteX0" fmla="*/ 0 w 2595034"/>
                <a:gd name="connsiteY0" fmla="*/ 440266 h 1744133"/>
                <a:gd name="connsiteX1" fmla="*/ 241300 w 2595034"/>
                <a:gd name="connsiteY1" fmla="*/ 410633 h 1744133"/>
                <a:gd name="connsiteX2" fmla="*/ 465667 w 2595034"/>
                <a:gd name="connsiteY2" fmla="*/ 338666 h 1744133"/>
                <a:gd name="connsiteX3" fmla="*/ 762000 w 2595034"/>
                <a:gd name="connsiteY3" fmla="*/ 237066 h 1744133"/>
                <a:gd name="connsiteX4" fmla="*/ 982134 w 2595034"/>
                <a:gd name="connsiteY4" fmla="*/ 177800 h 1744133"/>
                <a:gd name="connsiteX5" fmla="*/ 1333500 w 2595034"/>
                <a:gd name="connsiteY5" fmla="*/ 76200 h 1744133"/>
                <a:gd name="connsiteX6" fmla="*/ 1532467 w 2595034"/>
                <a:gd name="connsiteY6" fmla="*/ 46566 h 1744133"/>
                <a:gd name="connsiteX7" fmla="*/ 1625600 w 2595034"/>
                <a:gd name="connsiteY7" fmla="*/ 173566 h 1744133"/>
                <a:gd name="connsiteX8" fmla="*/ 1706034 w 2595034"/>
                <a:gd name="connsiteY8" fmla="*/ 270933 h 1744133"/>
                <a:gd name="connsiteX9" fmla="*/ 1748367 w 2595034"/>
                <a:gd name="connsiteY9" fmla="*/ 317500 h 1744133"/>
                <a:gd name="connsiteX10" fmla="*/ 1943100 w 2595034"/>
                <a:gd name="connsiteY10" fmla="*/ 211666 h 1744133"/>
                <a:gd name="connsiteX11" fmla="*/ 2315634 w 2595034"/>
                <a:gd name="connsiteY11" fmla="*/ 0 h 1744133"/>
                <a:gd name="connsiteX12" fmla="*/ 2379134 w 2595034"/>
                <a:gd name="connsiteY12" fmla="*/ 25400 h 1744133"/>
                <a:gd name="connsiteX13" fmla="*/ 2497667 w 2595034"/>
                <a:gd name="connsiteY13" fmla="*/ 224366 h 1744133"/>
                <a:gd name="connsiteX14" fmla="*/ 2595034 w 2595034"/>
                <a:gd name="connsiteY14" fmla="*/ 334433 h 1744133"/>
                <a:gd name="connsiteX15" fmla="*/ 2531534 w 2595034"/>
                <a:gd name="connsiteY15" fmla="*/ 537633 h 1744133"/>
                <a:gd name="connsiteX16" fmla="*/ 2370667 w 2595034"/>
                <a:gd name="connsiteY16" fmla="*/ 855133 h 1744133"/>
                <a:gd name="connsiteX17" fmla="*/ 2256367 w 2595034"/>
                <a:gd name="connsiteY17" fmla="*/ 1219200 h 1744133"/>
                <a:gd name="connsiteX18" fmla="*/ 2214034 w 2595034"/>
                <a:gd name="connsiteY18" fmla="*/ 1511300 h 1744133"/>
                <a:gd name="connsiteX19" fmla="*/ 2159000 w 2595034"/>
                <a:gd name="connsiteY19" fmla="*/ 1744133 h 1744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595034" h="1744133">
                  <a:moveTo>
                    <a:pt x="0" y="440266"/>
                  </a:moveTo>
                  <a:cubicBezTo>
                    <a:pt x="81844" y="433916"/>
                    <a:pt x="163689" y="427566"/>
                    <a:pt x="241300" y="410633"/>
                  </a:cubicBezTo>
                  <a:cubicBezTo>
                    <a:pt x="318911" y="393700"/>
                    <a:pt x="465667" y="338666"/>
                    <a:pt x="465667" y="338666"/>
                  </a:cubicBezTo>
                  <a:cubicBezTo>
                    <a:pt x="552450" y="309738"/>
                    <a:pt x="676628" y="263172"/>
                    <a:pt x="762000" y="237066"/>
                  </a:cubicBezTo>
                  <a:lnTo>
                    <a:pt x="982134" y="177800"/>
                  </a:lnTo>
                  <a:cubicBezTo>
                    <a:pt x="1077384" y="150989"/>
                    <a:pt x="1241778" y="98072"/>
                    <a:pt x="1333500" y="76200"/>
                  </a:cubicBezTo>
                  <a:cubicBezTo>
                    <a:pt x="1399822" y="66322"/>
                    <a:pt x="1483784" y="30338"/>
                    <a:pt x="1532467" y="46566"/>
                  </a:cubicBezTo>
                  <a:cubicBezTo>
                    <a:pt x="1581150" y="62794"/>
                    <a:pt x="1596672" y="136172"/>
                    <a:pt x="1625600" y="173566"/>
                  </a:cubicBezTo>
                  <a:cubicBezTo>
                    <a:pt x="1654528" y="210960"/>
                    <a:pt x="1689806" y="250472"/>
                    <a:pt x="1706034" y="270933"/>
                  </a:cubicBezTo>
                  <a:cubicBezTo>
                    <a:pt x="1720145" y="286455"/>
                    <a:pt x="1708856" y="327378"/>
                    <a:pt x="1748367" y="317500"/>
                  </a:cubicBezTo>
                  <a:lnTo>
                    <a:pt x="1943100" y="211666"/>
                  </a:lnTo>
                  <a:cubicBezTo>
                    <a:pt x="2067278" y="141111"/>
                    <a:pt x="2246490" y="32455"/>
                    <a:pt x="2315634" y="0"/>
                  </a:cubicBezTo>
                  <a:lnTo>
                    <a:pt x="2379134" y="25400"/>
                  </a:lnTo>
                  <a:lnTo>
                    <a:pt x="2497667" y="224366"/>
                  </a:lnTo>
                  <a:lnTo>
                    <a:pt x="2595034" y="334433"/>
                  </a:lnTo>
                  <a:cubicBezTo>
                    <a:pt x="2573867" y="402166"/>
                    <a:pt x="2583040" y="419100"/>
                    <a:pt x="2531534" y="537633"/>
                  </a:cubicBezTo>
                  <a:cubicBezTo>
                    <a:pt x="2477912" y="643466"/>
                    <a:pt x="2416528" y="741539"/>
                    <a:pt x="2370667" y="855133"/>
                  </a:cubicBezTo>
                  <a:cubicBezTo>
                    <a:pt x="2324806" y="968728"/>
                    <a:pt x="2282472" y="1109839"/>
                    <a:pt x="2256367" y="1219200"/>
                  </a:cubicBezTo>
                  <a:cubicBezTo>
                    <a:pt x="2230262" y="1328561"/>
                    <a:pt x="2230262" y="1423811"/>
                    <a:pt x="2214034" y="1511300"/>
                  </a:cubicBezTo>
                  <a:cubicBezTo>
                    <a:pt x="2197806" y="1598789"/>
                    <a:pt x="2159000" y="1744133"/>
                    <a:pt x="2159000" y="1744133"/>
                  </a:cubicBezTo>
                </a:path>
              </a:pathLst>
            </a:custGeom>
            <a:ln w="12700" cmpd="sng">
              <a:solidFill>
                <a:srgbClr val="FF0000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29" name="CuadroTexto 28"/>
            <p:cNvSpPr txBox="1"/>
            <p:nvPr/>
          </p:nvSpPr>
          <p:spPr>
            <a:xfrm>
              <a:off x="2713567" y="4787899"/>
              <a:ext cx="56396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_tradnl" sz="1200" i="1" dirty="0" smtClean="0">
                  <a:solidFill>
                    <a:srgbClr val="FF0000"/>
                  </a:solidFill>
                </a:rPr>
                <a:t>≈143</a:t>
              </a:r>
              <a:endParaRPr lang="es-ES_tradnl" sz="1200" i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32" name="Agrupar 31"/>
          <p:cNvGrpSpPr/>
          <p:nvPr/>
        </p:nvGrpSpPr>
        <p:grpSpPr>
          <a:xfrm>
            <a:off x="1155700" y="5122333"/>
            <a:ext cx="1976967" cy="1401234"/>
            <a:chOff x="1155700" y="5122333"/>
            <a:chExt cx="1976967" cy="1401234"/>
          </a:xfrm>
        </p:grpSpPr>
        <p:sp>
          <p:nvSpPr>
            <p:cNvPr id="28" name="Forma libre 27"/>
            <p:cNvSpPr/>
            <p:nvPr/>
          </p:nvSpPr>
          <p:spPr>
            <a:xfrm>
              <a:off x="1155700" y="5122333"/>
              <a:ext cx="1976967" cy="1401234"/>
            </a:xfrm>
            <a:custGeom>
              <a:avLst/>
              <a:gdLst>
                <a:gd name="connsiteX0" fmla="*/ 1600200 w 1976967"/>
                <a:gd name="connsiteY0" fmla="*/ 1401234 h 1401234"/>
                <a:gd name="connsiteX1" fmla="*/ 1735667 w 1976967"/>
                <a:gd name="connsiteY1" fmla="*/ 1126067 h 1401234"/>
                <a:gd name="connsiteX2" fmla="*/ 1858433 w 1976967"/>
                <a:gd name="connsiteY2" fmla="*/ 677334 h 1401234"/>
                <a:gd name="connsiteX3" fmla="*/ 1976967 w 1976967"/>
                <a:gd name="connsiteY3" fmla="*/ 304800 h 1401234"/>
                <a:gd name="connsiteX4" fmla="*/ 1761067 w 1976967"/>
                <a:gd name="connsiteY4" fmla="*/ 0 h 1401234"/>
                <a:gd name="connsiteX5" fmla="*/ 1126067 w 1976967"/>
                <a:gd name="connsiteY5" fmla="*/ 368300 h 1401234"/>
                <a:gd name="connsiteX6" fmla="*/ 1058333 w 1976967"/>
                <a:gd name="connsiteY6" fmla="*/ 249767 h 1401234"/>
                <a:gd name="connsiteX7" fmla="*/ 973667 w 1976967"/>
                <a:gd name="connsiteY7" fmla="*/ 122767 h 1401234"/>
                <a:gd name="connsiteX8" fmla="*/ 711200 w 1976967"/>
                <a:gd name="connsiteY8" fmla="*/ 207434 h 1401234"/>
                <a:gd name="connsiteX9" fmla="*/ 372533 w 1976967"/>
                <a:gd name="connsiteY9" fmla="*/ 330200 h 1401234"/>
                <a:gd name="connsiteX10" fmla="*/ 190500 w 1976967"/>
                <a:gd name="connsiteY10" fmla="*/ 385234 h 1401234"/>
                <a:gd name="connsiteX11" fmla="*/ 80433 w 1976967"/>
                <a:gd name="connsiteY11" fmla="*/ 410634 h 1401234"/>
                <a:gd name="connsiteX12" fmla="*/ 0 w 1976967"/>
                <a:gd name="connsiteY12" fmla="*/ 397934 h 1401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976967" h="1401234">
                  <a:moveTo>
                    <a:pt x="1600200" y="1401234"/>
                  </a:moveTo>
                  <a:cubicBezTo>
                    <a:pt x="1646414" y="1323975"/>
                    <a:pt x="1692628" y="1246717"/>
                    <a:pt x="1735667" y="1126067"/>
                  </a:cubicBezTo>
                  <a:cubicBezTo>
                    <a:pt x="1778706" y="1005417"/>
                    <a:pt x="1811866" y="806451"/>
                    <a:pt x="1858433" y="677334"/>
                  </a:cubicBezTo>
                  <a:lnTo>
                    <a:pt x="1976967" y="304800"/>
                  </a:lnTo>
                  <a:lnTo>
                    <a:pt x="1761067" y="0"/>
                  </a:lnTo>
                  <a:lnTo>
                    <a:pt x="1126067" y="368300"/>
                  </a:lnTo>
                  <a:cubicBezTo>
                    <a:pt x="1103489" y="328789"/>
                    <a:pt x="1079500" y="285045"/>
                    <a:pt x="1058333" y="249767"/>
                  </a:cubicBezTo>
                  <a:lnTo>
                    <a:pt x="973667" y="122767"/>
                  </a:lnTo>
                  <a:cubicBezTo>
                    <a:pt x="886178" y="150989"/>
                    <a:pt x="811389" y="172862"/>
                    <a:pt x="711200" y="207434"/>
                  </a:cubicBezTo>
                  <a:cubicBezTo>
                    <a:pt x="611011" y="242006"/>
                    <a:pt x="459316" y="300567"/>
                    <a:pt x="372533" y="330200"/>
                  </a:cubicBezTo>
                  <a:cubicBezTo>
                    <a:pt x="285750" y="359833"/>
                    <a:pt x="239183" y="371828"/>
                    <a:pt x="190500" y="385234"/>
                  </a:cubicBezTo>
                  <a:cubicBezTo>
                    <a:pt x="141817" y="398640"/>
                    <a:pt x="112183" y="408517"/>
                    <a:pt x="80433" y="410634"/>
                  </a:cubicBezTo>
                  <a:cubicBezTo>
                    <a:pt x="48683" y="412751"/>
                    <a:pt x="0" y="397934"/>
                    <a:pt x="0" y="397934"/>
                  </a:cubicBezTo>
                </a:path>
              </a:pathLst>
            </a:custGeom>
            <a:ln w="12700" cmpd="sng">
              <a:solidFill>
                <a:srgbClr val="3366FF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30" name="CuadroTexto 29"/>
            <p:cNvSpPr txBox="1"/>
            <p:nvPr/>
          </p:nvSpPr>
          <p:spPr>
            <a:xfrm>
              <a:off x="1841501" y="5257166"/>
              <a:ext cx="56396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_tradnl" sz="1200" i="1" dirty="0" smtClean="0">
                  <a:solidFill>
                    <a:srgbClr val="3366FF"/>
                  </a:solidFill>
                </a:rPr>
                <a:t>≈127</a:t>
              </a:r>
              <a:endParaRPr lang="es-ES_tradnl" sz="1200" i="1" dirty="0">
                <a:solidFill>
                  <a:srgbClr val="3366FF"/>
                </a:solidFill>
              </a:endParaRPr>
            </a:p>
          </p:txBody>
        </p:sp>
      </p:grpSp>
      <p:sp>
        <p:nvSpPr>
          <p:cNvPr id="33" name="CuadroTexto 32"/>
          <p:cNvSpPr txBox="1"/>
          <p:nvPr/>
        </p:nvSpPr>
        <p:spPr>
          <a:xfrm>
            <a:off x="1854200" y="3081867"/>
            <a:ext cx="2413000" cy="246221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s-ES_tradnl" sz="1000" dirty="0" smtClean="0"/>
              <a:t>1 : 500</a:t>
            </a:r>
            <a:endParaRPr lang="es-ES_tradnl" sz="1000" dirty="0"/>
          </a:p>
        </p:txBody>
      </p:sp>
      <p:sp>
        <p:nvSpPr>
          <p:cNvPr id="34" name="CuadroTexto 33"/>
          <p:cNvSpPr txBox="1"/>
          <p:nvPr/>
        </p:nvSpPr>
        <p:spPr>
          <a:xfrm>
            <a:off x="4969933" y="3048000"/>
            <a:ext cx="2633134" cy="246221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s-ES_tradnl" sz="1000" dirty="0" smtClean="0"/>
              <a:t>escala: 1 : 1.000</a:t>
            </a:r>
            <a:endParaRPr lang="es-ES_tradnl" sz="1000" dirty="0"/>
          </a:p>
        </p:txBody>
      </p:sp>
      <p:sp>
        <p:nvSpPr>
          <p:cNvPr id="35" name="CuadroTexto 34"/>
          <p:cNvSpPr txBox="1"/>
          <p:nvPr/>
        </p:nvSpPr>
        <p:spPr>
          <a:xfrm>
            <a:off x="1092200" y="6527800"/>
            <a:ext cx="2412999" cy="246221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s-ES_tradnl" sz="1000" dirty="0" smtClean="0"/>
              <a:t>escala: 1 : 2.500</a:t>
            </a:r>
          </a:p>
        </p:txBody>
      </p:sp>
      <p:cxnSp>
        <p:nvCxnSpPr>
          <p:cNvPr id="37" name="Conector recto 36"/>
          <p:cNvCxnSpPr>
            <a:stCxn id="10" idx="4"/>
            <a:endCxn id="15" idx="0"/>
          </p:cNvCxnSpPr>
          <p:nvPr/>
        </p:nvCxnSpPr>
        <p:spPr bwMode="auto">
          <a:xfrm flipH="1">
            <a:off x="3462215" y="1752599"/>
            <a:ext cx="119186" cy="84666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5682131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CuadroTexto 1"/>
          <p:cNvSpPr txBox="1">
            <a:spLocks noChangeArrowheads="1"/>
          </p:cNvSpPr>
          <p:nvPr/>
        </p:nvSpPr>
        <p:spPr bwMode="auto">
          <a:xfrm>
            <a:off x="520699" y="228600"/>
            <a:ext cx="817456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marL="285750" indent="-285750" eaLnBrk="0" hangingPunct="0">
              <a:defRPr sz="16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9pPr>
          </a:lstStyle>
          <a:p>
            <a:pPr marL="0" indent="0"/>
            <a:r>
              <a:rPr lang="es-ES_tradnl" b="1" dirty="0" smtClean="0">
                <a:latin typeface="Chalkboard" charset="0"/>
                <a:cs typeface="Chalkboard" charset="0"/>
              </a:rPr>
              <a:t>DIRECCION GEOGRAFICA DE LINEAS Y VECTORES</a:t>
            </a:r>
            <a:r>
              <a:rPr lang="es-ES_tradnl" b="1" dirty="0">
                <a:latin typeface="Chalkboard" charset="0"/>
                <a:cs typeface="Chalkboard" charset="0"/>
              </a:rPr>
              <a:t> </a:t>
            </a:r>
            <a:r>
              <a:rPr lang="es-ES_tradnl" b="1" dirty="0" smtClean="0">
                <a:latin typeface="Chalkboard" charset="0"/>
                <a:cs typeface="Chalkboard" charset="0"/>
              </a:rPr>
              <a:t> (</a:t>
            </a:r>
            <a:r>
              <a:rPr lang="es-ES_tradnl" dirty="0" smtClean="0">
                <a:latin typeface="Chalkboard" charset="0"/>
                <a:cs typeface="Chalkboard" charset="0"/>
              </a:rPr>
              <a:t>0 - </a:t>
            </a:r>
            <a:r>
              <a:rPr lang="es-ES_tradnl" dirty="0" smtClean="0">
                <a:latin typeface="Chalkboard" charset="0"/>
                <a:cs typeface="Chalkboard" charset="0"/>
              </a:rPr>
              <a:t>360</a:t>
            </a:r>
            <a:r>
              <a:rPr lang="es-ES_tradnl" dirty="0" smtClean="0">
                <a:latin typeface="Chalkboard" charset="0"/>
                <a:cs typeface="Chalkboard" charset="0"/>
              </a:rPr>
              <a:t>°)</a:t>
            </a:r>
            <a:endParaRPr lang="es-ES_tradnl" dirty="0">
              <a:latin typeface="Chalkboard" charset="0"/>
              <a:cs typeface="Chalkboard" charset="0"/>
            </a:endParaRPr>
          </a:p>
        </p:txBody>
      </p:sp>
      <p:cxnSp>
        <p:nvCxnSpPr>
          <p:cNvPr id="4" name="Conector recto de flecha 3"/>
          <p:cNvCxnSpPr/>
          <p:nvPr/>
        </p:nvCxnSpPr>
        <p:spPr bwMode="auto">
          <a:xfrm flipV="1">
            <a:off x="6311900" y="2878667"/>
            <a:ext cx="0" cy="2794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arrow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25603" name="CuadroTexto 4"/>
          <p:cNvSpPr txBox="1">
            <a:spLocks noChangeArrowheads="1"/>
          </p:cNvSpPr>
          <p:nvPr/>
        </p:nvSpPr>
        <p:spPr bwMode="auto">
          <a:xfrm>
            <a:off x="5892800" y="2510367"/>
            <a:ext cx="12890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9pPr>
          </a:lstStyle>
          <a:p>
            <a:pPr eaLnBrk="1" hangingPunct="1"/>
            <a:r>
              <a:rPr lang="es-ES_tradnl"/>
              <a:t>NORTE (0°)</a:t>
            </a:r>
          </a:p>
        </p:txBody>
      </p:sp>
      <p:cxnSp>
        <p:nvCxnSpPr>
          <p:cNvPr id="7" name="Conector recto 6"/>
          <p:cNvCxnSpPr/>
          <p:nvPr/>
        </p:nvCxnSpPr>
        <p:spPr bwMode="auto">
          <a:xfrm rot="5400000" flipV="1">
            <a:off x="4279900" y="2713567"/>
            <a:ext cx="4038600" cy="299720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3366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8" name="Conector recto 7"/>
          <p:cNvCxnSpPr/>
          <p:nvPr/>
        </p:nvCxnSpPr>
        <p:spPr bwMode="auto">
          <a:xfrm flipV="1">
            <a:off x="4559300" y="3856567"/>
            <a:ext cx="3289300" cy="77470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25606" name="CuadroTexto 9"/>
          <p:cNvSpPr txBox="1">
            <a:spLocks noChangeArrowheads="1"/>
          </p:cNvSpPr>
          <p:nvPr/>
        </p:nvSpPr>
        <p:spPr bwMode="auto">
          <a:xfrm>
            <a:off x="520700" y="2582317"/>
            <a:ext cx="3424034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9pPr>
          </a:lstStyle>
          <a:p>
            <a:pPr eaLnBrk="1" hangingPunct="1"/>
            <a:r>
              <a:rPr lang="es-ES_tradnl" b="1" dirty="0" err="1" smtClean="0"/>
              <a:t>Direci</a:t>
            </a:r>
            <a:r>
              <a:rPr lang="es-ES_tradnl" b="1" dirty="0" err="1" smtClean="0"/>
              <a:t>ón</a:t>
            </a:r>
            <a:r>
              <a:rPr lang="es-ES_tradnl" dirty="0" smtClean="0"/>
              <a:t> </a:t>
            </a:r>
            <a:r>
              <a:rPr lang="es-ES_tradnl" dirty="0"/>
              <a:t>de </a:t>
            </a:r>
            <a:r>
              <a:rPr lang="es-ES_tradnl" dirty="0" smtClean="0"/>
              <a:t>la línea azul: </a:t>
            </a:r>
            <a:r>
              <a:rPr lang="es-ES_tradnl" dirty="0" err="1" smtClean="0">
                <a:solidFill>
                  <a:srgbClr val="3366FF"/>
                </a:solidFill>
              </a:rPr>
              <a:t>N140</a:t>
            </a:r>
            <a:endParaRPr lang="es-ES_tradnl" dirty="0">
              <a:solidFill>
                <a:srgbClr val="3366FF"/>
              </a:solidFill>
            </a:endParaRPr>
          </a:p>
          <a:p>
            <a:pPr eaLnBrk="1" hangingPunct="1"/>
            <a:r>
              <a:rPr lang="es-ES_tradnl" b="1" dirty="0" err="1"/>
              <a:t>Direción</a:t>
            </a:r>
            <a:r>
              <a:rPr lang="es-ES_tradnl" dirty="0"/>
              <a:t> de la línea </a:t>
            </a:r>
            <a:r>
              <a:rPr lang="es-ES_tradnl" dirty="0" smtClean="0"/>
              <a:t>verde: </a:t>
            </a:r>
            <a:r>
              <a:rPr lang="es-ES_tradnl" dirty="0" err="1" smtClean="0">
                <a:solidFill>
                  <a:srgbClr val="008000"/>
                </a:solidFill>
              </a:rPr>
              <a:t>N75</a:t>
            </a:r>
            <a:endParaRPr lang="es-ES_tradnl" dirty="0">
              <a:solidFill>
                <a:srgbClr val="008000"/>
              </a:solidFill>
            </a:endParaRPr>
          </a:p>
          <a:p>
            <a:pPr eaLnBrk="1" hangingPunct="1"/>
            <a:endParaRPr lang="es-ES_tradnl" b="1" dirty="0" smtClean="0"/>
          </a:p>
          <a:p>
            <a:pPr eaLnBrk="1" hangingPunct="1"/>
            <a:r>
              <a:rPr lang="es-ES_tradnl" b="1" dirty="0" smtClean="0"/>
              <a:t>Direcci</a:t>
            </a:r>
            <a:r>
              <a:rPr lang="es-ES_tradnl" b="1" dirty="0" smtClean="0"/>
              <a:t>ón</a:t>
            </a:r>
            <a:r>
              <a:rPr lang="es-ES_tradnl" dirty="0" smtClean="0"/>
              <a:t> de la flecha roja: </a:t>
            </a:r>
            <a:r>
              <a:rPr lang="es-ES_tradnl" dirty="0" smtClean="0">
                <a:solidFill>
                  <a:srgbClr val="FF0000"/>
                </a:solidFill>
              </a:rPr>
              <a:t>292</a:t>
            </a:r>
            <a:endParaRPr lang="es-ES_tradnl" dirty="0">
              <a:solidFill>
                <a:srgbClr val="FF0000"/>
              </a:solidFill>
            </a:endParaRPr>
          </a:p>
          <a:p>
            <a:pPr eaLnBrk="1" hangingPunct="1"/>
            <a:r>
              <a:rPr lang="es-ES_tradnl" b="1" dirty="0"/>
              <a:t>Dirección</a:t>
            </a:r>
            <a:r>
              <a:rPr lang="es-ES_tradnl" dirty="0"/>
              <a:t> de la flecha </a:t>
            </a:r>
            <a:r>
              <a:rPr lang="es-ES_tradnl" dirty="0" smtClean="0"/>
              <a:t>naranja</a:t>
            </a:r>
            <a:r>
              <a:rPr lang="es-ES_tradnl" dirty="0" smtClean="0"/>
              <a:t>: </a:t>
            </a:r>
            <a:r>
              <a:rPr lang="es-ES_tradnl" dirty="0" smtClean="0">
                <a:solidFill>
                  <a:srgbClr val="FF6600"/>
                </a:solidFill>
              </a:rPr>
              <a:t>185</a:t>
            </a:r>
            <a:endParaRPr lang="es-ES_tradnl" dirty="0">
              <a:solidFill>
                <a:srgbClr val="FF6600"/>
              </a:solidFill>
            </a:endParaRPr>
          </a:p>
          <a:p>
            <a:pPr eaLnBrk="1" hangingPunct="1"/>
            <a:endParaRPr lang="es-ES_tradnl" dirty="0">
              <a:solidFill>
                <a:srgbClr val="FF0000"/>
              </a:solidFill>
            </a:endParaRPr>
          </a:p>
          <a:p>
            <a:pPr eaLnBrk="1" hangingPunct="1"/>
            <a:endParaRPr lang="es-ES_tradnl" dirty="0">
              <a:solidFill>
                <a:srgbClr val="3366FF"/>
              </a:solidFill>
            </a:endParaRPr>
          </a:p>
        </p:txBody>
      </p:sp>
      <p:cxnSp>
        <p:nvCxnSpPr>
          <p:cNvPr id="11" name="Conector recto 10"/>
          <p:cNvCxnSpPr/>
          <p:nvPr/>
        </p:nvCxnSpPr>
        <p:spPr bwMode="auto">
          <a:xfrm>
            <a:off x="4724400" y="3462867"/>
            <a:ext cx="3365500" cy="161290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arrow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3" name="Conector recto de flecha 12"/>
          <p:cNvCxnSpPr/>
          <p:nvPr/>
        </p:nvCxnSpPr>
        <p:spPr bwMode="auto">
          <a:xfrm rot="16200000" flipV="1">
            <a:off x="6210300" y="2827867"/>
            <a:ext cx="0" cy="2794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arrow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25609" name="CuadroTexto 13"/>
          <p:cNvSpPr txBox="1">
            <a:spLocks noChangeArrowheads="1"/>
          </p:cNvSpPr>
          <p:nvPr/>
        </p:nvSpPr>
        <p:spPr bwMode="auto">
          <a:xfrm>
            <a:off x="5892800" y="5685367"/>
            <a:ext cx="112236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9pPr>
          </a:lstStyle>
          <a:p>
            <a:pPr eaLnBrk="1" hangingPunct="1"/>
            <a:r>
              <a:rPr lang="es-ES_tradnl"/>
              <a:t>Sur (180°)</a:t>
            </a:r>
          </a:p>
        </p:txBody>
      </p:sp>
      <p:sp>
        <p:nvSpPr>
          <p:cNvPr id="25610" name="CuadroTexto 14"/>
          <p:cNvSpPr txBox="1">
            <a:spLocks noChangeArrowheads="1"/>
          </p:cNvSpPr>
          <p:nvPr/>
        </p:nvSpPr>
        <p:spPr bwMode="auto">
          <a:xfrm>
            <a:off x="7670800" y="4059767"/>
            <a:ext cx="10985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9pPr>
          </a:lstStyle>
          <a:p>
            <a:pPr eaLnBrk="1" hangingPunct="1"/>
            <a:r>
              <a:rPr lang="es-ES_tradnl"/>
              <a:t>Este (90°)</a:t>
            </a:r>
          </a:p>
        </p:txBody>
      </p:sp>
      <p:sp>
        <p:nvSpPr>
          <p:cNvPr id="25611" name="CuadroTexto 15"/>
          <p:cNvSpPr txBox="1">
            <a:spLocks noChangeArrowheads="1"/>
          </p:cNvSpPr>
          <p:nvPr/>
        </p:nvSpPr>
        <p:spPr bwMode="auto">
          <a:xfrm>
            <a:off x="3492500" y="4059767"/>
            <a:ext cx="13493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9pPr>
          </a:lstStyle>
          <a:p>
            <a:pPr eaLnBrk="1" hangingPunct="1"/>
            <a:r>
              <a:rPr lang="es-ES_tradnl"/>
              <a:t>Oeste (270°)</a:t>
            </a:r>
          </a:p>
        </p:txBody>
      </p:sp>
      <p:sp>
        <p:nvSpPr>
          <p:cNvPr id="2" name="CuadroTexto 1"/>
          <p:cNvSpPr txBox="1"/>
          <p:nvPr/>
        </p:nvSpPr>
        <p:spPr>
          <a:xfrm>
            <a:off x="575733" y="2108183"/>
            <a:ext cx="2311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smtClean="0"/>
              <a:t>EJEMPLOS:</a:t>
            </a:r>
            <a:endParaRPr lang="es-ES_tradnl" dirty="0"/>
          </a:p>
        </p:txBody>
      </p:sp>
      <p:cxnSp>
        <p:nvCxnSpPr>
          <p:cNvPr id="14" name="Conector recto 13"/>
          <p:cNvCxnSpPr/>
          <p:nvPr/>
        </p:nvCxnSpPr>
        <p:spPr bwMode="auto">
          <a:xfrm flipV="1">
            <a:off x="6121399" y="3560234"/>
            <a:ext cx="258234" cy="2112433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FF6600"/>
            </a:solidFill>
            <a:prstDash val="solid"/>
            <a:round/>
            <a:headEnd type="arrow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3" name="Rectángulo 2"/>
          <p:cNvSpPr/>
          <p:nvPr/>
        </p:nvSpPr>
        <p:spPr>
          <a:xfrm>
            <a:off x="663924" y="635056"/>
            <a:ext cx="222368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b="1" dirty="0" smtClean="0">
                <a:latin typeface="Chalkboard" charset="0"/>
                <a:cs typeface="Chalkboard" charset="0"/>
              </a:rPr>
              <a:t>(RUMBO  / AZIMUT)</a:t>
            </a:r>
            <a:endParaRPr lang="es-ES_tradnl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5" descr="dir_buz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2851150"/>
            <a:ext cx="5638800" cy="397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6" name="Picture 4" descr="dir_buz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64" r="3511"/>
          <a:stretch>
            <a:fillRect/>
          </a:stretch>
        </p:blipFill>
        <p:spPr bwMode="auto">
          <a:xfrm>
            <a:off x="457200" y="0"/>
            <a:ext cx="4800600" cy="300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7" name="CuadroTexto 1"/>
          <p:cNvSpPr txBox="1">
            <a:spLocks noChangeArrowheads="1"/>
          </p:cNvSpPr>
          <p:nvPr/>
        </p:nvSpPr>
        <p:spPr bwMode="auto">
          <a:xfrm>
            <a:off x="3530601" y="110066"/>
            <a:ext cx="5359400" cy="40011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9pPr>
          </a:lstStyle>
          <a:p>
            <a:pPr algn="ctr" eaLnBrk="1" hangingPunct="1"/>
            <a:r>
              <a:rPr lang="es-ES_tradnl" sz="2000" dirty="0">
                <a:latin typeface="Chalkboard" charset="0"/>
                <a:cs typeface="Chalkboard" charset="0"/>
              </a:rPr>
              <a:t>Dirección y Buzamiento </a:t>
            </a:r>
            <a:r>
              <a:rPr lang="es-ES_tradnl" sz="2000" dirty="0" smtClean="0">
                <a:latin typeface="Chalkboard" charset="0"/>
                <a:cs typeface="Chalkboard" charset="0"/>
              </a:rPr>
              <a:t>de </a:t>
            </a:r>
            <a:r>
              <a:rPr lang="es-ES_tradnl" sz="2000" dirty="0">
                <a:latin typeface="Chalkboard" charset="0"/>
                <a:cs typeface="Chalkboard" charset="0"/>
              </a:rPr>
              <a:t>un </a:t>
            </a:r>
            <a:r>
              <a:rPr lang="es-ES_tradnl" sz="2000" dirty="0" smtClean="0">
                <a:latin typeface="Chalkboard" charset="0"/>
                <a:cs typeface="Chalkboard" charset="0"/>
              </a:rPr>
              <a:t>plano</a:t>
            </a:r>
            <a:endParaRPr lang="es-ES_tradnl" sz="2000" dirty="0">
              <a:latin typeface="Chalkboard" charset="0"/>
              <a:cs typeface="Chalkboard" charset="0"/>
            </a:endParaRPr>
          </a:p>
        </p:txBody>
      </p:sp>
      <p:sp>
        <p:nvSpPr>
          <p:cNvPr id="26628" name="Elipse 2"/>
          <p:cNvSpPr>
            <a:spLocks noChangeArrowheads="1"/>
          </p:cNvSpPr>
          <p:nvPr/>
        </p:nvSpPr>
        <p:spPr bwMode="auto">
          <a:xfrm>
            <a:off x="5808131" y="3390900"/>
            <a:ext cx="935567" cy="935567"/>
          </a:xfrm>
          <a:prstGeom prst="ellips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hangingPunct="0"/>
            <a:endParaRPr lang="es-ES_tradnl" sz="2400">
              <a:solidFill>
                <a:srgbClr val="000000"/>
              </a:solidFill>
            </a:endParaRPr>
          </a:p>
        </p:txBody>
      </p:sp>
      <p:sp>
        <p:nvSpPr>
          <p:cNvPr id="26629" name="CuadroTexto 3"/>
          <p:cNvSpPr txBox="1">
            <a:spLocks noChangeArrowheads="1"/>
          </p:cNvSpPr>
          <p:nvPr/>
        </p:nvSpPr>
        <p:spPr bwMode="auto">
          <a:xfrm>
            <a:off x="6946900" y="2205566"/>
            <a:ext cx="2087033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9pPr>
          </a:lstStyle>
          <a:p>
            <a:pPr eaLnBrk="1" hangingPunct="1"/>
            <a:r>
              <a:rPr lang="es-ES_tradnl" sz="1400" dirty="0" err="1">
                <a:solidFill>
                  <a:srgbClr val="0000FF"/>
                </a:solidFill>
              </a:rPr>
              <a:t>simbolo</a:t>
            </a:r>
            <a:r>
              <a:rPr lang="es-ES_tradnl" sz="1400" dirty="0">
                <a:solidFill>
                  <a:srgbClr val="0000FF"/>
                </a:solidFill>
              </a:rPr>
              <a:t> </a:t>
            </a:r>
            <a:r>
              <a:rPr lang="es-ES_tradnl" sz="1400" dirty="0" smtClean="0">
                <a:solidFill>
                  <a:srgbClr val="0000FF"/>
                </a:solidFill>
              </a:rPr>
              <a:t>de orientación </a:t>
            </a:r>
            <a:r>
              <a:rPr lang="es-ES_tradnl" sz="1400" dirty="0" smtClean="0">
                <a:solidFill>
                  <a:srgbClr val="0000FF"/>
                </a:solidFill>
              </a:rPr>
              <a:t>para </a:t>
            </a:r>
            <a:r>
              <a:rPr lang="es-ES_tradnl" sz="1400" dirty="0" smtClean="0">
                <a:solidFill>
                  <a:srgbClr val="0000FF"/>
                </a:solidFill>
              </a:rPr>
              <a:t>el plano dibujado sobre el mapa</a:t>
            </a:r>
            <a:endParaRPr lang="es-ES_tradnl" sz="1400" dirty="0">
              <a:solidFill>
                <a:srgbClr val="0000FF"/>
              </a:solidFill>
            </a:endParaRPr>
          </a:p>
        </p:txBody>
      </p:sp>
      <p:sp>
        <p:nvSpPr>
          <p:cNvPr id="26630" name="CuadroTexto 5"/>
          <p:cNvSpPr txBox="1">
            <a:spLocks noChangeArrowheads="1"/>
          </p:cNvSpPr>
          <p:nvPr/>
        </p:nvSpPr>
        <p:spPr bwMode="auto">
          <a:xfrm>
            <a:off x="177800" y="4047065"/>
            <a:ext cx="3640667" cy="1692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 eaLnBrk="0" hangingPunct="0">
              <a:defRPr sz="16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9pPr>
          </a:lstStyle>
          <a:p>
            <a:pPr marL="0" indent="0" eaLnBrk="1" hangingPunct="1"/>
            <a:r>
              <a:rPr lang="es-ES_tradnl" sz="1800" b="1" dirty="0" smtClean="0"/>
              <a:t>Dirección</a:t>
            </a:r>
            <a:r>
              <a:rPr lang="es-ES_tradnl" dirty="0" smtClean="0"/>
              <a:t> </a:t>
            </a:r>
            <a:r>
              <a:rPr lang="es-ES_tradnl" dirty="0"/>
              <a:t>del plano: </a:t>
            </a:r>
            <a:r>
              <a:rPr lang="es-ES_tradnl" dirty="0" smtClean="0"/>
              <a:t>110 (</a:t>
            </a:r>
            <a:r>
              <a:rPr lang="es-ES_tradnl" dirty="0" err="1" smtClean="0"/>
              <a:t>N110</a:t>
            </a:r>
            <a:r>
              <a:rPr lang="es-ES_tradnl" dirty="0" smtClean="0"/>
              <a:t>)</a:t>
            </a:r>
            <a:endParaRPr lang="es-ES_tradnl" dirty="0" smtClean="0"/>
          </a:p>
          <a:p>
            <a:pPr marL="457200" lvl="1" indent="0" eaLnBrk="1" hangingPunct="1"/>
            <a:endParaRPr lang="es-ES_tradnl" dirty="0" smtClean="0"/>
          </a:p>
          <a:p>
            <a:pPr marL="0" indent="0" eaLnBrk="1" hangingPunct="1"/>
            <a:r>
              <a:rPr lang="es-ES_tradnl" sz="1800" b="1" dirty="0" smtClean="0"/>
              <a:t>Buzamiento</a:t>
            </a:r>
            <a:r>
              <a:rPr lang="es-ES_tradnl" b="1" dirty="0" smtClean="0"/>
              <a:t> </a:t>
            </a:r>
            <a:r>
              <a:rPr lang="es-ES_tradnl" dirty="0" smtClean="0"/>
              <a:t>del plano: 33°</a:t>
            </a:r>
          </a:p>
          <a:p>
            <a:pPr marL="0" indent="0" eaLnBrk="1" hangingPunct="1"/>
            <a:endParaRPr lang="es-ES_tradnl" dirty="0"/>
          </a:p>
          <a:p>
            <a:pPr marL="0" indent="0" eaLnBrk="1" hangingPunct="1"/>
            <a:r>
              <a:rPr lang="es-ES_tradnl" sz="1800" b="1" dirty="0" smtClean="0"/>
              <a:t>Direcci</a:t>
            </a:r>
            <a:r>
              <a:rPr lang="es-ES_tradnl" sz="1800" b="1" dirty="0" smtClean="0"/>
              <a:t>ón de la pendiente de plano</a:t>
            </a:r>
            <a:r>
              <a:rPr lang="es-ES_tradnl" dirty="0" smtClean="0"/>
              <a:t>: </a:t>
            </a:r>
            <a:r>
              <a:rPr lang="es-ES_tradnl" dirty="0" err="1" smtClean="0"/>
              <a:t>N200</a:t>
            </a:r>
            <a:endParaRPr lang="es-ES_tradnl" dirty="0"/>
          </a:p>
        </p:txBody>
      </p:sp>
      <p:sp>
        <p:nvSpPr>
          <p:cNvPr id="26631" name="CuadroTexto 10"/>
          <p:cNvSpPr txBox="1">
            <a:spLocks noChangeArrowheads="1"/>
          </p:cNvSpPr>
          <p:nvPr/>
        </p:nvSpPr>
        <p:spPr bwMode="auto">
          <a:xfrm>
            <a:off x="5270501" y="1367367"/>
            <a:ext cx="324721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9pPr>
          </a:lstStyle>
          <a:p>
            <a:pPr eaLnBrk="1" hangingPunct="1"/>
            <a:r>
              <a:rPr lang="es-ES_tradnl" sz="1400" b="1" dirty="0" err="1" smtClean="0">
                <a:solidFill>
                  <a:srgbClr val="FF0000"/>
                </a:solidFill>
              </a:rPr>
              <a:t>lineas</a:t>
            </a:r>
            <a:r>
              <a:rPr lang="es-ES_tradnl" sz="1400" b="1" dirty="0" smtClean="0">
                <a:solidFill>
                  <a:srgbClr val="FF0000"/>
                </a:solidFill>
              </a:rPr>
              <a:t> horizontales dentro del </a:t>
            </a:r>
            <a:r>
              <a:rPr lang="es-ES_tradnl" sz="1400" b="1" dirty="0" smtClean="0">
                <a:solidFill>
                  <a:srgbClr val="FF0000"/>
                </a:solidFill>
              </a:rPr>
              <a:t>plano</a:t>
            </a:r>
            <a:endParaRPr lang="es-ES_tradnl" sz="1400" dirty="0">
              <a:solidFill>
                <a:srgbClr val="FF0000"/>
              </a:solidFill>
            </a:endParaRPr>
          </a:p>
        </p:txBody>
      </p:sp>
      <p:cxnSp>
        <p:nvCxnSpPr>
          <p:cNvPr id="8" name="Conector recto de flecha 7"/>
          <p:cNvCxnSpPr>
            <a:endCxn id="26631" idx="1"/>
          </p:cNvCxnSpPr>
          <p:nvPr/>
        </p:nvCxnSpPr>
        <p:spPr bwMode="auto">
          <a:xfrm flipV="1">
            <a:off x="4838701" y="1521256"/>
            <a:ext cx="431800" cy="10011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4" name="Conector recto de flecha 13"/>
          <p:cNvCxnSpPr/>
          <p:nvPr/>
        </p:nvCxnSpPr>
        <p:spPr bwMode="auto">
          <a:xfrm flipV="1">
            <a:off x="4940300" y="1727200"/>
            <a:ext cx="546100" cy="1651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5" name="Conector recto de flecha 14"/>
          <p:cNvCxnSpPr/>
          <p:nvPr/>
        </p:nvCxnSpPr>
        <p:spPr bwMode="auto">
          <a:xfrm flipH="1">
            <a:off x="6506633" y="2641600"/>
            <a:ext cx="596900" cy="8255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26635" name="CuadroTexto 19"/>
          <p:cNvSpPr txBox="1">
            <a:spLocks noChangeArrowheads="1"/>
          </p:cNvSpPr>
          <p:nvPr/>
        </p:nvSpPr>
        <p:spPr bwMode="auto">
          <a:xfrm>
            <a:off x="4250267" y="6096000"/>
            <a:ext cx="22479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9pPr>
          </a:lstStyle>
          <a:p>
            <a:pPr eaLnBrk="1" hangingPunct="1"/>
            <a:r>
              <a:rPr lang="es-ES_tradnl" sz="1200" dirty="0" smtClean="0"/>
              <a:t>vector de </a:t>
            </a:r>
            <a:r>
              <a:rPr lang="es-ES_tradnl" sz="1200" dirty="0" err="1" smtClean="0"/>
              <a:t>maxima</a:t>
            </a:r>
            <a:r>
              <a:rPr lang="es-ES_tradnl" sz="1200" dirty="0" smtClean="0"/>
              <a:t> </a:t>
            </a:r>
            <a:r>
              <a:rPr lang="es-ES_tradnl" sz="1200" dirty="0"/>
              <a:t>pendiente</a:t>
            </a:r>
          </a:p>
        </p:txBody>
      </p:sp>
      <p:sp>
        <p:nvSpPr>
          <p:cNvPr id="2" name="Forma libre 1"/>
          <p:cNvSpPr/>
          <p:nvPr/>
        </p:nvSpPr>
        <p:spPr>
          <a:xfrm>
            <a:off x="5414434" y="4851400"/>
            <a:ext cx="387025" cy="496144"/>
          </a:xfrm>
          <a:custGeom>
            <a:avLst/>
            <a:gdLst>
              <a:gd name="connsiteX0" fmla="*/ 101600 w 357986"/>
              <a:gd name="connsiteY0" fmla="*/ 0 h 560082"/>
              <a:gd name="connsiteX1" fmla="*/ 355600 w 357986"/>
              <a:gd name="connsiteY1" fmla="*/ 228600 h 560082"/>
              <a:gd name="connsiteX2" fmla="*/ 215900 w 357986"/>
              <a:gd name="connsiteY2" fmla="*/ 546100 h 560082"/>
              <a:gd name="connsiteX3" fmla="*/ 0 w 357986"/>
              <a:gd name="connsiteY3" fmla="*/ 508000 h 560082"/>
              <a:gd name="connsiteX0" fmla="*/ 101600 w 320785"/>
              <a:gd name="connsiteY0" fmla="*/ 0 h 565811"/>
              <a:gd name="connsiteX1" fmla="*/ 317500 w 320785"/>
              <a:gd name="connsiteY1" fmla="*/ 143933 h 565811"/>
              <a:gd name="connsiteX2" fmla="*/ 215900 w 320785"/>
              <a:gd name="connsiteY2" fmla="*/ 546100 h 565811"/>
              <a:gd name="connsiteX3" fmla="*/ 0 w 320785"/>
              <a:gd name="connsiteY3" fmla="*/ 508000 h 565811"/>
              <a:gd name="connsiteX0" fmla="*/ 101600 w 344086"/>
              <a:gd name="connsiteY0" fmla="*/ 0 h 565811"/>
              <a:gd name="connsiteX1" fmla="*/ 317500 w 344086"/>
              <a:gd name="connsiteY1" fmla="*/ 143933 h 565811"/>
              <a:gd name="connsiteX2" fmla="*/ 215900 w 344086"/>
              <a:gd name="connsiteY2" fmla="*/ 546100 h 565811"/>
              <a:gd name="connsiteX3" fmla="*/ 0 w 344086"/>
              <a:gd name="connsiteY3" fmla="*/ 508000 h 565811"/>
              <a:gd name="connsiteX0" fmla="*/ 101600 w 332560"/>
              <a:gd name="connsiteY0" fmla="*/ 0 h 512110"/>
              <a:gd name="connsiteX1" fmla="*/ 317500 w 332560"/>
              <a:gd name="connsiteY1" fmla="*/ 143933 h 512110"/>
              <a:gd name="connsiteX2" fmla="*/ 279400 w 332560"/>
              <a:gd name="connsiteY2" fmla="*/ 469900 h 512110"/>
              <a:gd name="connsiteX3" fmla="*/ 0 w 332560"/>
              <a:gd name="connsiteY3" fmla="*/ 508000 h 512110"/>
              <a:gd name="connsiteX0" fmla="*/ 101600 w 359987"/>
              <a:gd name="connsiteY0" fmla="*/ 0 h 537051"/>
              <a:gd name="connsiteX1" fmla="*/ 317500 w 359987"/>
              <a:gd name="connsiteY1" fmla="*/ 143933 h 537051"/>
              <a:gd name="connsiteX2" fmla="*/ 279400 w 359987"/>
              <a:gd name="connsiteY2" fmla="*/ 469900 h 537051"/>
              <a:gd name="connsiteX3" fmla="*/ 0 w 359987"/>
              <a:gd name="connsiteY3" fmla="*/ 508000 h 537051"/>
              <a:gd name="connsiteX0" fmla="*/ 101600 w 378858"/>
              <a:gd name="connsiteY0" fmla="*/ 0 h 537051"/>
              <a:gd name="connsiteX1" fmla="*/ 317500 w 378858"/>
              <a:gd name="connsiteY1" fmla="*/ 143933 h 537051"/>
              <a:gd name="connsiteX2" fmla="*/ 279400 w 378858"/>
              <a:gd name="connsiteY2" fmla="*/ 469900 h 537051"/>
              <a:gd name="connsiteX3" fmla="*/ 0 w 378858"/>
              <a:gd name="connsiteY3" fmla="*/ 508000 h 537051"/>
              <a:gd name="connsiteX0" fmla="*/ 101600 w 378858"/>
              <a:gd name="connsiteY0" fmla="*/ 0 h 537051"/>
              <a:gd name="connsiteX1" fmla="*/ 317500 w 378858"/>
              <a:gd name="connsiteY1" fmla="*/ 143933 h 537051"/>
              <a:gd name="connsiteX2" fmla="*/ 279400 w 378858"/>
              <a:gd name="connsiteY2" fmla="*/ 469900 h 537051"/>
              <a:gd name="connsiteX3" fmla="*/ 0 w 378858"/>
              <a:gd name="connsiteY3" fmla="*/ 508000 h 537051"/>
              <a:gd name="connsiteX0" fmla="*/ 101600 w 386115"/>
              <a:gd name="connsiteY0" fmla="*/ 0 h 511048"/>
              <a:gd name="connsiteX1" fmla="*/ 355600 w 386115"/>
              <a:gd name="connsiteY1" fmla="*/ 165100 h 511048"/>
              <a:gd name="connsiteX2" fmla="*/ 279400 w 386115"/>
              <a:gd name="connsiteY2" fmla="*/ 469900 h 511048"/>
              <a:gd name="connsiteX3" fmla="*/ 0 w 386115"/>
              <a:gd name="connsiteY3" fmla="*/ 508000 h 511048"/>
              <a:gd name="connsiteX0" fmla="*/ 84667 w 368735"/>
              <a:gd name="connsiteY0" fmla="*/ 0 h 495523"/>
              <a:gd name="connsiteX1" fmla="*/ 338667 w 368735"/>
              <a:gd name="connsiteY1" fmla="*/ 165100 h 495523"/>
              <a:gd name="connsiteX2" fmla="*/ 262467 w 368735"/>
              <a:gd name="connsiteY2" fmla="*/ 469900 h 495523"/>
              <a:gd name="connsiteX3" fmla="*/ 0 w 368735"/>
              <a:gd name="connsiteY3" fmla="*/ 478367 h 495523"/>
              <a:gd name="connsiteX0" fmla="*/ 84667 w 387025"/>
              <a:gd name="connsiteY0" fmla="*/ 0 h 496144"/>
              <a:gd name="connsiteX1" fmla="*/ 359833 w 387025"/>
              <a:gd name="connsiteY1" fmla="*/ 156633 h 496144"/>
              <a:gd name="connsiteX2" fmla="*/ 262467 w 387025"/>
              <a:gd name="connsiteY2" fmla="*/ 469900 h 496144"/>
              <a:gd name="connsiteX3" fmla="*/ 0 w 387025"/>
              <a:gd name="connsiteY3" fmla="*/ 478367 h 496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7025" h="496144">
                <a:moveTo>
                  <a:pt x="84667" y="0"/>
                </a:moveTo>
                <a:cubicBezTo>
                  <a:pt x="219075" y="22225"/>
                  <a:pt x="279400" y="14816"/>
                  <a:pt x="359833" y="156633"/>
                </a:cubicBezTo>
                <a:cubicBezTo>
                  <a:pt x="440266" y="298450"/>
                  <a:pt x="322439" y="416278"/>
                  <a:pt x="262467" y="469900"/>
                </a:cubicBezTo>
                <a:cubicBezTo>
                  <a:pt x="202495" y="523522"/>
                  <a:pt x="0" y="478367"/>
                  <a:pt x="0" y="478367"/>
                </a:cubicBezTo>
              </a:path>
            </a:pathLst>
          </a:custGeom>
          <a:ln w="6350" cmpd="sng"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_tradnl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Osaka" charset="0"/>
              <a:cs typeface="Osaka" charset="0"/>
            </a:endParaRPr>
          </a:p>
        </p:txBody>
      </p:sp>
      <p:sp>
        <p:nvSpPr>
          <p:cNvPr id="17" name="Forma libre 16"/>
          <p:cNvSpPr/>
          <p:nvPr/>
        </p:nvSpPr>
        <p:spPr>
          <a:xfrm>
            <a:off x="5405968" y="4817532"/>
            <a:ext cx="427725" cy="566244"/>
          </a:xfrm>
          <a:custGeom>
            <a:avLst/>
            <a:gdLst>
              <a:gd name="connsiteX0" fmla="*/ 101600 w 357986"/>
              <a:gd name="connsiteY0" fmla="*/ 0 h 560082"/>
              <a:gd name="connsiteX1" fmla="*/ 355600 w 357986"/>
              <a:gd name="connsiteY1" fmla="*/ 228600 h 560082"/>
              <a:gd name="connsiteX2" fmla="*/ 215900 w 357986"/>
              <a:gd name="connsiteY2" fmla="*/ 546100 h 560082"/>
              <a:gd name="connsiteX3" fmla="*/ 0 w 357986"/>
              <a:gd name="connsiteY3" fmla="*/ 508000 h 560082"/>
              <a:gd name="connsiteX0" fmla="*/ 101600 w 320785"/>
              <a:gd name="connsiteY0" fmla="*/ 0 h 565811"/>
              <a:gd name="connsiteX1" fmla="*/ 317500 w 320785"/>
              <a:gd name="connsiteY1" fmla="*/ 143933 h 565811"/>
              <a:gd name="connsiteX2" fmla="*/ 215900 w 320785"/>
              <a:gd name="connsiteY2" fmla="*/ 546100 h 565811"/>
              <a:gd name="connsiteX3" fmla="*/ 0 w 320785"/>
              <a:gd name="connsiteY3" fmla="*/ 508000 h 565811"/>
              <a:gd name="connsiteX0" fmla="*/ 101600 w 344086"/>
              <a:gd name="connsiteY0" fmla="*/ 0 h 565811"/>
              <a:gd name="connsiteX1" fmla="*/ 317500 w 344086"/>
              <a:gd name="connsiteY1" fmla="*/ 143933 h 565811"/>
              <a:gd name="connsiteX2" fmla="*/ 215900 w 344086"/>
              <a:gd name="connsiteY2" fmla="*/ 546100 h 565811"/>
              <a:gd name="connsiteX3" fmla="*/ 0 w 344086"/>
              <a:gd name="connsiteY3" fmla="*/ 508000 h 565811"/>
              <a:gd name="connsiteX0" fmla="*/ 101600 w 332560"/>
              <a:gd name="connsiteY0" fmla="*/ 0 h 512110"/>
              <a:gd name="connsiteX1" fmla="*/ 317500 w 332560"/>
              <a:gd name="connsiteY1" fmla="*/ 143933 h 512110"/>
              <a:gd name="connsiteX2" fmla="*/ 279400 w 332560"/>
              <a:gd name="connsiteY2" fmla="*/ 469900 h 512110"/>
              <a:gd name="connsiteX3" fmla="*/ 0 w 332560"/>
              <a:gd name="connsiteY3" fmla="*/ 508000 h 512110"/>
              <a:gd name="connsiteX0" fmla="*/ 101600 w 359987"/>
              <a:gd name="connsiteY0" fmla="*/ 0 h 537051"/>
              <a:gd name="connsiteX1" fmla="*/ 317500 w 359987"/>
              <a:gd name="connsiteY1" fmla="*/ 143933 h 537051"/>
              <a:gd name="connsiteX2" fmla="*/ 279400 w 359987"/>
              <a:gd name="connsiteY2" fmla="*/ 469900 h 537051"/>
              <a:gd name="connsiteX3" fmla="*/ 0 w 359987"/>
              <a:gd name="connsiteY3" fmla="*/ 508000 h 537051"/>
              <a:gd name="connsiteX0" fmla="*/ 101600 w 378858"/>
              <a:gd name="connsiteY0" fmla="*/ 0 h 537051"/>
              <a:gd name="connsiteX1" fmla="*/ 317500 w 378858"/>
              <a:gd name="connsiteY1" fmla="*/ 143933 h 537051"/>
              <a:gd name="connsiteX2" fmla="*/ 279400 w 378858"/>
              <a:gd name="connsiteY2" fmla="*/ 469900 h 537051"/>
              <a:gd name="connsiteX3" fmla="*/ 0 w 378858"/>
              <a:gd name="connsiteY3" fmla="*/ 508000 h 537051"/>
              <a:gd name="connsiteX0" fmla="*/ 101600 w 378858"/>
              <a:gd name="connsiteY0" fmla="*/ 0 h 537051"/>
              <a:gd name="connsiteX1" fmla="*/ 317500 w 378858"/>
              <a:gd name="connsiteY1" fmla="*/ 143933 h 537051"/>
              <a:gd name="connsiteX2" fmla="*/ 279400 w 378858"/>
              <a:gd name="connsiteY2" fmla="*/ 469900 h 537051"/>
              <a:gd name="connsiteX3" fmla="*/ 0 w 378858"/>
              <a:gd name="connsiteY3" fmla="*/ 508000 h 537051"/>
              <a:gd name="connsiteX0" fmla="*/ 101600 w 386115"/>
              <a:gd name="connsiteY0" fmla="*/ 0 h 511048"/>
              <a:gd name="connsiteX1" fmla="*/ 355600 w 386115"/>
              <a:gd name="connsiteY1" fmla="*/ 165100 h 511048"/>
              <a:gd name="connsiteX2" fmla="*/ 279400 w 386115"/>
              <a:gd name="connsiteY2" fmla="*/ 469900 h 511048"/>
              <a:gd name="connsiteX3" fmla="*/ 0 w 386115"/>
              <a:gd name="connsiteY3" fmla="*/ 508000 h 511048"/>
              <a:gd name="connsiteX0" fmla="*/ 84667 w 368735"/>
              <a:gd name="connsiteY0" fmla="*/ 0 h 495523"/>
              <a:gd name="connsiteX1" fmla="*/ 338667 w 368735"/>
              <a:gd name="connsiteY1" fmla="*/ 165100 h 495523"/>
              <a:gd name="connsiteX2" fmla="*/ 262467 w 368735"/>
              <a:gd name="connsiteY2" fmla="*/ 469900 h 495523"/>
              <a:gd name="connsiteX3" fmla="*/ 0 w 368735"/>
              <a:gd name="connsiteY3" fmla="*/ 478367 h 495523"/>
              <a:gd name="connsiteX0" fmla="*/ 105834 w 390463"/>
              <a:gd name="connsiteY0" fmla="*/ 0 h 554567"/>
              <a:gd name="connsiteX1" fmla="*/ 359834 w 390463"/>
              <a:gd name="connsiteY1" fmla="*/ 165100 h 554567"/>
              <a:gd name="connsiteX2" fmla="*/ 283634 w 390463"/>
              <a:gd name="connsiteY2" fmla="*/ 469900 h 554567"/>
              <a:gd name="connsiteX3" fmla="*/ 0 w 390463"/>
              <a:gd name="connsiteY3" fmla="*/ 554567 h 554567"/>
              <a:gd name="connsiteX0" fmla="*/ 105834 w 379419"/>
              <a:gd name="connsiteY0" fmla="*/ 0 h 560053"/>
              <a:gd name="connsiteX1" fmla="*/ 359834 w 379419"/>
              <a:gd name="connsiteY1" fmla="*/ 165100 h 560053"/>
              <a:gd name="connsiteX2" fmla="*/ 321734 w 379419"/>
              <a:gd name="connsiteY2" fmla="*/ 516466 h 560053"/>
              <a:gd name="connsiteX3" fmla="*/ 0 w 379419"/>
              <a:gd name="connsiteY3" fmla="*/ 554567 h 560053"/>
              <a:gd name="connsiteX0" fmla="*/ 105834 w 410548"/>
              <a:gd name="connsiteY0" fmla="*/ 0 h 558676"/>
              <a:gd name="connsiteX1" fmla="*/ 397934 w 410548"/>
              <a:gd name="connsiteY1" fmla="*/ 190500 h 558676"/>
              <a:gd name="connsiteX2" fmla="*/ 321734 w 410548"/>
              <a:gd name="connsiteY2" fmla="*/ 516466 h 558676"/>
              <a:gd name="connsiteX3" fmla="*/ 0 w 410548"/>
              <a:gd name="connsiteY3" fmla="*/ 554567 h 558676"/>
              <a:gd name="connsiteX0" fmla="*/ 105834 w 421353"/>
              <a:gd name="connsiteY0" fmla="*/ 0 h 558676"/>
              <a:gd name="connsiteX1" fmla="*/ 397934 w 421353"/>
              <a:gd name="connsiteY1" fmla="*/ 190500 h 558676"/>
              <a:gd name="connsiteX2" fmla="*/ 321734 w 421353"/>
              <a:gd name="connsiteY2" fmla="*/ 516466 h 558676"/>
              <a:gd name="connsiteX3" fmla="*/ 0 w 421353"/>
              <a:gd name="connsiteY3" fmla="*/ 554567 h 558676"/>
              <a:gd name="connsiteX0" fmla="*/ 105834 w 427725"/>
              <a:gd name="connsiteY0" fmla="*/ 0 h 566244"/>
              <a:gd name="connsiteX1" fmla="*/ 397934 w 427725"/>
              <a:gd name="connsiteY1" fmla="*/ 190500 h 566244"/>
              <a:gd name="connsiteX2" fmla="*/ 321734 w 427725"/>
              <a:gd name="connsiteY2" fmla="*/ 516466 h 566244"/>
              <a:gd name="connsiteX3" fmla="*/ 0 w 427725"/>
              <a:gd name="connsiteY3" fmla="*/ 554567 h 566244"/>
              <a:gd name="connsiteX0" fmla="*/ 105834 w 427725"/>
              <a:gd name="connsiteY0" fmla="*/ 0 h 566244"/>
              <a:gd name="connsiteX1" fmla="*/ 397934 w 427725"/>
              <a:gd name="connsiteY1" fmla="*/ 190500 h 566244"/>
              <a:gd name="connsiteX2" fmla="*/ 321734 w 427725"/>
              <a:gd name="connsiteY2" fmla="*/ 516466 h 566244"/>
              <a:gd name="connsiteX3" fmla="*/ 0 w 427725"/>
              <a:gd name="connsiteY3" fmla="*/ 554567 h 566244"/>
              <a:gd name="connsiteX0" fmla="*/ 105834 w 427725"/>
              <a:gd name="connsiteY0" fmla="*/ 0 h 566244"/>
              <a:gd name="connsiteX1" fmla="*/ 397934 w 427725"/>
              <a:gd name="connsiteY1" fmla="*/ 190500 h 566244"/>
              <a:gd name="connsiteX2" fmla="*/ 321734 w 427725"/>
              <a:gd name="connsiteY2" fmla="*/ 516466 h 566244"/>
              <a:gd name="connsiteX3" fmla="*/ 0 w 427725"/>
              <a:gd name="connsiteY3" fmla="*/ 554567 h 566244"/>
              <a:gd name="connsiteX0" fmla="*/ 105834 w 427725"/>
              <a:gd name="connsiteY0" fmla="*/ 0 h 566244"/>
              <a:gd name="connsiteX1" fmla="*/ 397934 w 427725"/>
              <a:gd name="connsiteY1" fmla="*/ 190500 h 566244"/>
              <a:gd name="connsiteX2" fmla="*/ 321734 w 427725"/>
              <a:gd name="connsiteY2" fmla="*/ 516466 h 566244"/>
              <a:gd name="connsiteX3" fmla="*/ 0 w 427725"/>
              <a:gd name="connsiteY3" fmla="*/ 554567 h 566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7725" h="566244">
                <a:moveTo>
                  <a:pt x="105834" y="0"/>
                </a:moveTo>
                <a:cubicBezTo>
                  <a:pt x="240242" y="22225"/>
                  <a:pt x="336551" y="49389"/>
                  <a:pt x="397934" y="190500"/>
                </a:cubicBezTo>
                <a:cubicBezTo>
                  <a:pt x="459317" y="331611"/>
                  <a:pt x="421923" y="434621"/>
                  <a:pt x="321734" y="516466"/>
                </a:cubicBezTo>
                <a:cubicBezTo>
                  <a:pt x="221545" y="598311"/>
                  <a:pt x="0" y="554567"/>
                  <a:pt x="0" y="554567"/>
                </a:cubicBezTo>
              </a:path>
            </a:pathLst>
          </a:custGeom>
          <a:ln w="6350" cmpd="sng"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_tradnl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Osaka" charset="0"/>
              <a:cs typeface="Osaka" charset="0"/>
            </a:endParaRPr>
          </a:p>
        </p:txBody>
      </p:sp>
      <p:sp>
        <p:nvSpPr>
          <p:cNvPr id="18" name="Forma libre 17"/>
          <p:cNvSpPr/>
          <p:nvPr/>
        </p:nvSpPr>
        <p:spPr>
          <a:xfrm>
            <a:off x="5376335" y="4783664"/>
            <a:ext cx="485754" cy="625000"/>
          </a:xfrm>
          <a:custGeom>
            <a:avLst/>
            <a:gdLst>
              <a:gd name="connsiteX0" fmla="*/ 101600 w 357986"/>
              <a:gd name="connsiteY0" fmla="*/ 0 h 560082"/>
              <a:gd name="connsiteX1" fmla="*/ 355600 w 357986"/>
              <a:gd name="connsiteY1" fmla="*/ 228600 h 560082"/>
              <a:gd name="connsiteX2" fmla="*/ 215900 w 357986"/>
              <a:gd name="connsiteY2" fmla="*/ 546100 h 560082"/>
              <a:gd name="connsiteX3" fmla="*/ 0 w 357986"/>
              <a:gd name="connsiteY3" fmla="*/ 508000 h 560082"/>
              <a:gd name="connsiteX0" fmla="*/ 101600 w 320785"/>
              <a:gd name="connsiteY0" fmla="*/ 0 h 565811"/>
              <a:gd name="connsiteX1" fmla="*/ 317500 w 320785"/>
              <a:gd name="connsiteY1" fmla="*/ 143933 h 565811"/>
              <a:gd name="connsiteX2" fmla="*/ 215900 w 320785"/>
              <a:gd name="connsiteY2" fmla="*/ 546100 h 565811"/>
              <a:gd name="connsiteX3" fmla="*/ 0 w 320785"/>
              <a:gd name="connsiteY3" fmla="*/ 508000 h 565811"/>
              <a:gd name="connsiteX0" fmla="*/ 101600 w 344086"/>
              <a:gd name="connsiteY0" fmla="*/ 0 h 565811"/>
              <a:gd name="connsiteX1" fmla="*/ 317500 w 344086"/>
              <a:gd name="connsiteY1" fmla="*/ 143933 h 565811"/>
              <a:gd name="connsiteX2" fmla="*/ 215900 w 344086"/>
              <a:gd name="connsiteY2" fmla="*/ 546100 h 565811"/>
              <a:gd name="connsiteX3" fmla="*/ 0 w 344086"/>
              <a:gd name="connsiteY3" fmla="*/ 508000 h 565811"/>
              <a:gd name="connsiteX0" fmla="*/ 101600 w 332560"/>
              <a:gd name="connsiteY0" fmla="*/ 0 h 512110"/>
              <a:gd name="connsiteX1" fmla="*/ 317500 w 332560"/>
              <a:gd name="connsiteY1" fmla="*/ 143933 h 512110"/>
              <a:gd name="connsiteX2" fmla="*/ 279400 w 332560"/>
              <a:gd name="connsiteY2" fmla="*/ 469900 h 512110"/>
              <a:gd name="connsiteX3" fmla="*/ 0 w 332560"/>
              <a:gd name="connsiteY3" fmla="*/ 508000 h 512110"/>
              <a:gd name="connsiteX0" fmla="*/ 101600 w 359987"/>
              <a:gd name="connsiteY0" fmla="*/ 0 h 537051"/>
              <a:gd name="connsiteX1" fmla="*/ 317500 w 359987"/>
              <a:gd name="connsiteY1" fmla="*/ 143933 h 537051"/>
              <a:gd name="connsiteX2" fmla="*/ 279400 w 359987"/>
              <a:gd name="connsiteY2" fmla="*/ 469900 h 537051"/>
              <a:gd name="connsiteX3" fmla="*/ 0 w 359987"/>
              <a:gd name="connsiteY3" fmla="*/ 508000 h 537051"/>
              <a:gd name="connsiteX0" fmla="*/ 101600 w 378858"/>
              <a:gd name="connsiteY0" fmla="*/ 0 h 537051"/>
              <a:gd name="connsiteX1" fmla="*/ 317500 w 378858"/>
              <a:gd name="connsiteY1" fmla="*/ 143933 h 537051"/>
              <a:gd name="connsiteX2" fmla="*/ 279400 w 378858"/>
              <a:gd name="connsiteY2" fmla="*/ 469900 h 537051"/>
              <a:gd name="connsiteX3" fmla="*/ 0 w 378858"/>
              <a:gd name="connsiteY3" fmla="*/ 508000 h 537051"/>
              <a:gd name="connsiteX0" fmla="*/ 101600 w 378858"/>
              <a:gd name="connsiteY0" fmla="*/ 0 h 537051"/>
              <a:gd name="connsiteX1" fmla="*/ 317500 w 378858"/>
              <a:gd name="connsiteY1" fmla="*/ 143933 h 537051"/>
              <a:gd name="connsiteX2" fmla="*/ 279400 w 378858"/>
              <a:gd name="connsiteY2" fmla="*/ 469900 h 537051"/>
              <a:gd name="connsiteX3" fmla="*/ 0 w 378858"/>
              <a:gd name="connsiteY3" fmla="*/ 508000 h 537051"/>
              <a:gd name="connsiteX0" fmla="*/ 101600 w 386115"/>
              <a:gd name="connsiteY0" fmla="*/ 0 h 511048"/>
              <a:gd name="connsiteX1" fmla="*/ 355600 w 386115"/>
              <a:gd name="connsiteY1" fmla="*/ 165100 h 511048"/>
              <a:gd name="connsiteX2" fmla="*/ 279400 w 386115"/>
              <a:gd name="connsiteY2" fmla="*/ 469900 h 511048"/>
              <a:gd name="connsiteX3" fmla="*/ 0 w 386115"/>
              <a:gd name="connsiteY3" fmla="*/ 508000 h 511048"/>
              <a:gd name="connsiteX0" fmla="*/ 84667 w 368735"/>
              <a:gd name="connsiteY0" fmla="*/ 0 h 495523"/>
              <a:gd name="connsiteX1" fmla="*/ 338667 w 368735"/>
              <a:gd name="connsiteY1" fmla="*/ 165100 h 495523"/>
              <a:gd name="connsiteX2" fmla="*/ 262467 w 368735"/>
              <a:gd name="connsiteY2" fmla="*/ 469900 h 495523"/>
              <a:gd name="connsiteX3" fmla="*/ 0 w 368735"/>
              <a:gd name="connsiteY3" fmla="*/ 478367 h 495523"/>
              <a:gd name="connsiteX0" fmla="*/ 105834 w 390463"/>
              <a:gd name="connsiteY0" fmla="*/ 0 h 554567"/>
              <a:gd name="connsiteX1" fmla="*/ 359834 w 390463"/>
              <a:gd name="connsiteY1" fmla="*/ 165100 h 554567"/>
              <a:gd name="connsiteX2" fmla="*/ 283634 w 390463"/>
              <a:gd name="connsiteY2" fmla="*/ 469900 h 554567"/>
              <a:gd name="connsiteX3" fmla="*/ 0 w 390463"/>
              <a:gd name="connsiteY3" fmla="*/ 554567 h 554567"/>
              <a:gd name="connsiteX0" fmla="*/ 105834 w 379419"/>
              <a:gd name="connsiteY0" fmla="*/ 0 h 560053"/>
              <a:gd name="connsiteX1" fmla="*/ 359834 w 379419"/>
              <a:gd name="connsiteY1" fmla="*/ 165100 h 560053"/>
              <a:gd name="connsiteX2" fmla="*/ 321734 w 379419"/>
              <a:gd name="connsiteY2" fmla="*/ 516466 h 560053"/>
              <a:gd name="connsiteX3" fmla="*/ 0 w 379419"/>
              <a:gd name="connsiteY3" fmla="*/ 554567 h 560053"/>
              <a:gd name="connsiteX0" fmla="*/ 105834 w 410548"/>
              <a:gd name="connsiteY0" fmla="*/ 0 h 558676"/>
              <a:gd name="connsiteX1" fmla="*/ 397934 w 410548"/>
              <a:gd name="connsiteY1" fmla="*/ 190500 h 558676"/>
              <a:gd name="connsiteX2" fmla="*/ 321734 w 410548"/>
              <a:gd name="connsiteY2" fmla="*/ 516466 h 558676"/>
              <a:gd name="connsiteX3" fmla="*/ 0 w 410548"/>
              <a:gd name="connsiteY3" fmla="*/ 554567 h 558676"/>
              <a:gd name="connsiteX0" fmla="*/ 105834 w 421353"/>
              <a:gd name="connsiteY0" fmla="*/ 0 h 558676"/>
              <a:gd name="connsiteX1" fmla="*/ 397934 w 421353"/>
              <a:gd name="connsiteY1" fmla="*/ 190500 h 558676"/>
              <a:gd name="connsiteX2" fmla="*/ 321734 w 421353"/>
              <a:gd name="connsiteY2" fmla="*/ 516466 h 558676"/>
              <a:gd name="connsiteX3" fmla="*/ 0 w 421353"/>
              <a:gd name="connsiteY3" fmla="*/ 554567 h 558676"/>
              <a:gd name="connsiteX0" fmla="*/ 105834 w 427725"/>
              <a:gd name="connsiteY0" fmla="*/ 0 h 566244"/>
              <a:gd name="connsiteX1" fmla="*/ 397934 w 427725"/>
              <a:gd name="connsiteY1" fmla="*/ 190500 h 566244"/>
              <a:gd name="connsiteX2" fmla="*/ 321734 w 427725"/>
              <a:gd name="connsiteY2" fmla="*/ 516466 h 566244"/>
              <a:gd name="connsiteX3" fmla="*/ 0 w 427725"/>
              <a:gd name="connsiteY3" fmla="*/ 554567 h 566244"/>
              <a:gd name="connsiteX0" fmla="*/ 105834 w 427725"/>
              <a:gd name="connsiteY0" fmla="*/ 0 h 566244"/>
              <a:gd name="connsiteX1" fmla="*/ 397934 w 427725"/>
              <a:gd name="connsiteY1" fmla="*/ 190500 h 566244"/>
              <a:gd name="connsiteX2" fmla="*/ 321734 w 427725"/>
              <a:gd name="connsiteY2" fmla="*/ 516466 h 566244"/>
              <a:gd name="connsiteX3" fmla="*/ 0 w 427725"/>
              <a:gd name="connsiteY3" fmla="*/ 554567 h 566244"/>
              <a:gd name="connsiteX0" fmla="*/ 105834 w 427725"/>
              <a:gd name="connsiteY0" fmla="*/ 0 h 566244"/>
              <a:gd name="connsiteX1" fmla="*/ 397934 w 427725"/>
              <a:gd name="connsiteY1" fmla="*/ 190500 h 566244"/>
              <a:gd name="connsiteX2" fmla="*/ 321734 w 427725"/>
              <a:gd name="connsiteY2" fmla="*/ 516466 h 566244"/>
              <a:gd name="connsiteX3" fmla="*/ 0 w 427725"/>
              <a:gd name="connsiteY3" fmla="*/ 554567 h 566244"/>
              <a:gd name="connsiteX0" fmla="*/ 105834 w 427725"/>
              <a:gd name="connsiteY0" fmla="*/ 0 h 566244"/>
              <a:gd name="connsiteX1" fmla="*/ 397934 w 427725"/>
              <a:gd name="connsiteY1" fmla="*/ 190500 h 566244"/>
              <a:gd name="connsiteX2" fmla="*/ 321734 w 427725"/>
              <a:gd name="connsiteY2" fmla="*/ 516466 h 566244"/>
              <a:gd name="connsiteX3" fmla="*/ 0 w 427725"/>
              <a:gd name="connsiteY3" fmla="*/ 554567 h 566244"/>
              <a:gd name="connsiteX0" fmla="*/ 105834 w 447179"/>
              <a:gd name="connsiteY0" fmla="*/ 0 h 557819"/>
              <a:gd name="connsiteX1" fmla="*/ 427568 w 447179"/>
              <a:gd name="connsiteY1" fmla="*/ 207433 h 557819"/>
              <a:gd name="connsiteX2" fmla="*/ 321734 w 447179"/>
              <a:gd name="connsiteY2" fmla="*/ 516466 h 557819"/>
              <a:gd name="connsiteX3" fmla="*/ 0 w 447179"/>
              <a:gd name="connsiteY3" fmla="*/ 554567 h 557819"/>
              <a:gd name="connsiteX0" fmla="*/ 105834 w 447558"/>
              <a:gd name="connsiteY0" fmla="*/ 0 h 586721"/>
              <a:gd name="connsiteX1" fmla="*/ 427568 w 447558"/>
              <a:gd name="connsiteY1" fmla="*/ 207433 h 586721"/>
              <a:gd name="connsiteX2" fmla="*/ 368301 w 447558"/>
              <a:gd name="connsiteY2" fmla="*/ 563033 h 586721"/>
              <a:gd name="connsiteX3" fmla="*/ 0 w 447558"/>
              <a:gd name="connsiteY3" fmla="*/ 554567 h 586721"/>
              <a:gd name="connsiteX0" fmla="*/ 105834 w 461053"/>
              <a:gd name="connsiteY0" fmla="*/ 0 h 612979"/>
              <a:gd name="connsiteX1" fmla="*/ 427568 w 461053"/>
              <a:gd name="connsiteY1" fmla="*/ 207433 h 612979"/>
              <a:gd name="connsiteX2" fmla="*/ 368301 w 461053"/>
              <a:gd name="connsiteY2" fmla="*/ 563033 h 612979"/>
              <a:gd name="connsiteX3" fmla="*/ 0 w 461053"/>
              <a:gd name="connsiteY3" fmla="*/ 554567 h 612979"/>
              <a:gd name="connsiteX0" fmla="*/ 135467 w 478221"/>
              <a:gd name="connsiteY0" fmla="*/ 0 h 622788"/>
              <a:gd name="connsiteX1" fmla="*/ 457201 w 478221"/>
              <a:gd name="connsiteY1" fmla="*/ 207433 h 622788"/>
              <a:gd name="connsiteX2" fmla="*/ 397934 w 478221"/>
              <a:gd name="connsiteY2" fmla="*/ 563033 h 622788"/>
              <a:gd name="connsiteX3" fmla="*/ 0 w 478221"/>
              <a:gd name="connsiteY3" fmla="*/ 622301 h 622788"/>
              <a:gd name="connsiteX0" fmla="*/ 135467 w 465472"/>
              <a:gd name="connsiteY0" fmla="*/ 0 h 638506"/>
              <a:gd name="connsiteX1" fmla="*/ 457201 w 465472"/>
              <a:gd name="connsiteY1" fmla="*/ 207433 h 638506"/>
              <a:gd name="connsiteX2" fmla="*/ 338668 w 465472"/>
              <a:gd name="connsiteY2" fmla="*/ 601133 h 638506"/>
              <a:gd name="connsiteX3" fmla="*/ 0 w 465472"/>
              <a:gd name="connsiteY3" fmla="*/ 622301 h 638506"/>
              <a:gd name="connsiteX0" fmla="*/ 135467 w 479293"/>
              <a:gd name="connsiteY0" fmla="*/ 0 h 662401"/>
              <a:gd name="connsiteX1" fmla="*/ 457201 w 479293"/>
              <a:gd name="connsiteY1" fmla="*/ 207433 h 662401"/>
              <a:gd name="connsiteX2" fmla="*/ 338668 w 479293"/>
              <a:gd name="connsiteY2" fmla="*/ 601133 h 662401"/>
              <a:gd name="connsiteX3" fmla="*/ 0 w 479293"/>
              <a:gd name="connsiteY3" fmla="*/ 622301 h 662401"/>
              <a:gd name="connsiteX0" fmla="*/ 135467 w 500447"/>
              <a:gd name="connsiteY0" fmla="*/ 0 h 641494"/>
              <a:gd name="connsiteX1" fmla="*/ 457201 w 500447"/>
              <a:gd name="connsiteY1" fmla="*/ 207433 h 641494"/>
              <a:gd name="connsiteX2" fmla="*/ 385235 w 500447"/>
              <a:gd name="connsiteY2" fmla="*/ 567266 h 641494"/>
              <a:gd name="connsiteX3" fmla="*/ 0 w 500447"/>
              <a:gd name="connsiteY3" fmla="*/ 622301 h 641494"/>
              <a:gd name="connsiteX0" fmla="*/ 135467 w 460807"/>
              <a:gd name="connsiteY0" fmla="*/ 0 h 625537"/>
              <a:gd name="connsiteX1" fmla="*/ 440268 w 460807"/>
              <a:gd name="connsiteY1" fmla="*/ 152399 h 625537"/>
              <a:gd name="connsiteX2" fmla="*/ 385235 w 460807"/>
              <a:gd name="connsiteY2" fmla="*/ 567266 h 625537"/>
              <a:gd name="connsiteX3" fmla="*/ 0 w 460807"/>
              <a:gd name="connsiteY3" fmla="*/ 622301 h 625537"/>
              <a:gd name="connsiteX0" fmla="*/ 135467 w 490911"/>
              <a:gd name="connsiteY0" fmla="*/ 0 h 625537"/>
              <a:gd name="connsiteX1" fmla="*/ 440268 w 490911"/>
              <a:gd name="connsiteY1" fmla="*/ 152399 h 625537"/>
              <a:gd name="connsiteX2" fmla="*/ 385235 w 490911"/>
              <a:gd name="connsiteY2" fmla="*/ 567266 h 625537"/>
              <a:gd name="connsiteX3" fmla="*/ 0 w 490911"/>
              <a:gd name="connsiteY3" fmla="*/ 622301 h 625537"/>
              <a:gd name="connsiteX0" fmla="*/ 135467 w 489029"/>
              <a:gd name="connsiteY0" fmla="*/ 0 h 625537"/>
              <a:gd name="connsiteX1" fmla="*/ 440268 w 489029"/>
              <a:gd name="connsiteY1" fmla="*/ 152399 h 625537"/>
              <a:gd name="connsiteX2" fmla="*/ 385235 w 489029"/>
              <a:gd name="connsiteY2" fmla="*/ 567266 h 625537"/>
              <a:gd name="connsiteX3" fmla="*/ 0 w 489029"/>
              <a:gd name="connsiteY3" fmla="*/ 622301 h 625537"/>
              <a:gd name="connsiteX0" fmla="*/ 135467 w 489029"/>
              <a:gd name="connsiteY0" fmla="*/ 2209 h 627746"/>
              <a:gd name="connsiteX1" fmla="*/ 440268 w 489029"/>
              <a:gd name="connsiteY1" fmla="*/ 154608 h 627746"/>
              <a:gd name="connsiteX2" fmla="*/ 385235 w 489029"/>
              <a:gd name="connsiteY2" fmla="*/ 569475 h 627746"/>
              <a:gd name="connsiteX3" fmla="*/ 0 w 489029"/>
              <a:gd name="connsiteY3" fmla="*/ 624510 h 627746"/>
              <a:gd name="connsiteX0" fmla="*/ 135467 w 489029"/>
              <a:gd name="connsiteY0" fmla="*/ 543 h 626080"/>
              <a:gd name="connsiteX1" fmla="*/ 440268 w 489029"/>
              <a:gd name="connsiteY1" fmla="*/ 152942 h 626080"/>
              <a:gd name="connsiteX2" fmla="*/ 385235 w 489029"/>
              <a:gd name="connsiteY2" fmla="*/ 567809 h 626080"/>
              <a:gd name="connsiteX3" fmla="*/ 0 w 489029"/>
              <a:gd name="connsiteY3" fmla="*/ 622844 h 626080"/>
              <a:gd name="connsiteX0" fmla="*/ 135467 w 499049"/>
              <a:gd name="connsiteY0" fmla="*/ 0 h 624184"/>
              <a:gd name="connsiteX1" fmla="*/ 452968 w 499049"/>
              <a:gd name="connsiteY1" fmla="*/ 186265 h 624184"/>
              <a:gd name="connsiteX2" fmla="*/ 385235 w 499049"/>
              <a:gd name="connsiteY2" fmla="*/ 567266 h 624184"/>
              <a:gd name="connsiteX3" fmla="*/ 0 w 499049"/>
              <a:gd name="connsiteY3" fmla="*/ 622301 h 624184"/>
              <a:gd name="connsiteX0" fmla="*/ 135467 w 485754"/>
              <a:gd name="connsiteY0" fmla="*/ 0 h 625000"/>
              <a:gd name="connsiteX1" fmla="*/ 436035 w 485754"/>
              <a:gd name="connsiteY1" fmla="*/ 165098 h 625000"/>
              <a:gd name="connsiteX2" fmla="*/ 385235 w 485754"/>
              <a:gd name="connsiteY2" fmla="*/ 567266 h 625000"/>
              <a:gd name="connsiteX3" fmla="*/ 0 w 485754"/>
              <a:gd name="connsiteY3" fmla="*/ 622301 h 62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5754" h="625000">
                <a:moveTo>
                  <a:pt x="135467" y="0"/>
                </a:moveTo>
                <a:cubicBezTo>
                  <a:pt x="134409" y="1058"/>
                  <a:pt x="330907" y="-9880"/>
                  <a:pt x="436035" y="165098"/>
                </a:cubicBezTo>
                <a:cubicBezTo>
                  <a:pt x="541163" y="340076"/>
                  <a:pt x="457907" y="491066"/>
                  <a:pt x="385235" y="567266"/>
                </a:cubicBezTo>
                <a:cubicBezTo>
                  <a:pt x="312563" y="643466"/>
                  <a:pt x="0" y="622301"/>
                  <a:pt x="0" y="622301"/>
                </a:cubicBezTo>
              </a:path>
            </a:pathLst>
          </a:custGeom>
          <a:ln w="6350" cmpd="sng"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_tradnl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Osaka" charset="0"/>
              <a:cs typeface="Osaka" charset="0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5685374" y="5194316"/>
            <a:ext cx="269304" cy="153888"/>
          </a:xfrm>
          <a:prstGeom prst="rect">
            <a:avLst/>
          </a:prstGeom>
          <a:solidFill>
            <a:srgbClr val="CDCDCD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s-ES_tradnl" sz="1000" dirty="0" smtClean="0"/>
              <a:t>200°</a:t>
            </a:r>
            <a:endParaRPr lang="es-ES_tradnl" sz="1000" dirty="0"/>
          </a:p>
        </p:txBody>
      </p:sp>
      <p:sp>
        <p:nvSpPr>
          <p:cNvPr id="19" name="CuadroTexto 18"/>
          <p:cNvSpPr txBox="1"/>
          <p:nvPr/>
        </p:nvSpPr>
        <p:spPr>
          <a:xfrm>
            <a:off x="1739914" y="2578115"/>
            <a:ext cx="193926" cy="153888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s-ES_tradnl" sz="1000" dirty="0" smtClean="0"/>
              <a:t>33°</a:t>
            </a:r>
            <a:endParaRPr lang="es-ES_tradnl" sz="1000" dirty="0"/>
          </a:p>
        </p:txBody>
      </p:sp>
      <p:sp>
        <p:nvSpPr>
          <p:cNvPr id="20" name="CuadroTexto 10"/>
          <p:cNvSpPr txBox="1">
            <a:spLocks noChangeArrowheads="1"/>
          </p:cNvSpPr>
          <p:nvPr/>
        </p:nvSpPr>
        <p:spPr bwMode="auto">
          <a:xfrm>
            <a:off x="148166" y="275165"/>
            <a:ext cx="166149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9pPr>
          </a:lstStyle>
          <a:p>
            <a:pPr eaLnBrk="1" hangingPunct="1"/>
            <a:r>
              <a:rPr lang="es-ES_tradnl" sz="1200" dirty="0" smtClean="0">
                <a:latin typeface="Chalkboard"/>
                <a:cs typeface="Chalkboard"/>
              </a:rPr>
              <a:t>perspectiva del plano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3242733" y="2412996"/>
            <a:ext cx="1058333" cy="40011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s-ES_tradnl" sz="1000" dirty="0" smtClean="0"/>
              <a:t>vector de </a:t>
            </a:r>
            <a:r>
              <a:rPr lang="es-ES_tradnl" sz="1000" dirty="0" err="1" smtClean="0"/>
              <a:t>max</a:t>
            </a:r>
            <a:r>
              <a:rPr lang="es-ES_tradnl" sz="1000" dirty="0" smtClean="0"/>
              <a:t>. pendiente</a:t>
            </a:r>
            <a:endParaRPr lang="es-ES_tradnl" sz="1000" dirty="0"/>
          </a:p>
        </p:txBody>
      </p:sp>
      <p:sp>
        <p:nvSpPr>
          <p:cNvPr id="4" name="Forma libre 3"/>
          <p:cNvSpPr/>
          <p:nvPr/>
        </p:nvSpPr>
        <p:spPr>
          <a:xfrm>
            <a:off x="4377267" y="4580467"/>
            <a:ext cx="601133" cy="1151466"/>
          </a:xfrm>
          <a:custGeom>
            <a:avLst/>
            <a:gdLst>
              <a:gd name="connsiteX0" fmla="*/ 0 w 601133"/>
              <a:gd name="connsiteY0" fmla="*/ 0 h 1151466"/>
              <a:gd name="connsiteX1" fmla="*/ 245533 w 601133"/>
              <a:gd name="connsiteY1" fmla="*/ 1151466 h 1151466"/>
              <a:gd name="connsiteX2" fmla="*/ 601133 w 601133"/>
              <a:gd name="connsiteY2" fmla="*/ 220133 h 1151466"/>
              <a:gd name="connsiteX3" fmla="*/ 0 w 601133"/>
              <a:gd name="connsiteY3" fmla="*/ 0 h 1151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1133" h="1151466">
                <a:moveTo>
                  <a:pt x="0" y="0"/>
                </a:moveTo>
                <a:lnTo>
                  <a:pt x="245533" y="1151466"/>
                </a:lnTo>
                <a:lnTo>
                  <a:pt x="601133" y="220133"/>
                </a:lnTo>
                <a:lnTo>
                  <a:pt x="0" y="0"/>
                </a:lnTo>
                <a:close/>
              </a:path>
            </a:pathLst>
          </a:custGeom>
          <a:solidFill>
            <a:srgbClr val="FFFF00">
              <a:alpha val="25000"/>
            </a:srgbClr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_tradnl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Osaka" charset="0"/>
              <a:cs typeface="Osaka" charset="0"/>
            </a:endParaRPr>
          </a:p>
        </p:txBody>
      </p:sp>
      <p:sp>
        <p:nvSpPr>
          <p:cNvPr id="6" name="Forma libre 5"/>
          <p:cNvSpPr/>
          <p:nvPr/>
        </p:nvSpPr>
        <p:spPr>
          <a:xfrm>
            <a:off x="1301750" y="1784350"/>
            <a:ext cx="647700" cy="787400"/>
          </a:xfrm>
          <a:custGeom>
            <a:avLst/>
            <a:gdLst>
              <a:gd name="connsiteX0" fmla="*/ 0 w 647700"/>
              <a:gd name="connsiteY0" fmla="*/ 0 h 787400"/>
              <a:gd name="connsiteX1" fmla="*/ 0 w 647700"/>
              <a:gd name="connsiteY1" fmla="*/ 438150 h 787400"/>
              <a:gd name="connsiteX2" fmla="*/ 647700 w 647700"/>
              <a:gd name="connsiteY2" fmla="*/ 787400 h 787400"/>
              <a:gd name="connsiteX3" fmla="*/ 0 w 647700"/>
              <a:gd name="connsiteY3" fmla="*/ 0 h 787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7700" h="787400">
                <a:moveTo>
                  <a:pt x="0" y="0"/>
                </a:moveTo>
                <a:lnTo>
                  <a:pt x="0" y="438150"/>
                </a:lnTo>
                <a:lnTo>
                  <a:pt x="647700" y="787400"/>
                </a:lnTo>
                <a:lnTo>
                  <a:pt x="0" y="0"/>
                </a:lnTo>
                <a:close/>
              </a:path>
            </a:pathLst>
          </a:custGeom>
          <a:solidFill>
            <a:srgbClr val="FFFF00">
              <a:alpha val="25000"/>
            </a:srgbClr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s-ES_tradnl" sz="2400">
              <a:solidFill>
                <a:srgbClr val="000000"/>
              </a:solidFill>
            </a:endParaRPr>
          </a:p>
        </p:txBody>
      </p:sp>
      <p:sp>
        <p:nvSpPr>
          <p:cNvPr id="7" name="Forma libre 6"/>
          <p:cNvSpPr/>
          <p:nvPr/>
        </p:nvSpPr>
        <p:spPr>
          <a:xfrm>
            <a:off x="635000" y="1532467"/>
            <a:ext cx="93133" cy="584200"/>
          </a:xfrm>
          <a:custGeom>
            <a:avLst/>
            <a:gdLst>
              <a:gd name="connsiteX0" fmla="*/ 76200 w 93133"/>
              <a:gd name="connsiteY0" fmla="*/ 0 h 584200"/>
              <a:gd name="connsiteX1" fmla="*/ 0 w 93133"/>
              <a:gd name="connsiteY1" fmla="*/ 0 h 584200"/>
              <a:gd name="connsiteX2" fmla="*/ 0 w 93133"/>
              <a:gd name="connsiteY2" fmla="*/ 584200 h 584200"/>
              <a:gd name="connsiteX3" fmla="*/ 93133 w 93133"/>
              <a:gd name="connsiteY3" fmla="*/ 584200 h 584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3133" h="584200">
                <a:moveTo>
                  <a:pt x="76200" y="0"/>
                </a:moveTo>
                <a:lnTo>
                  <a:pt x="0" y="0"/>
                </a:lnTo>
                <a:lnTo>
                  <a:pt x="0" y="584200"/>
                </a:lnTo>
                <a:lnTo>
                  <a:pt x="93133" y="584200"/>
                </a:lnTo>
              </a:path>
            </a:pathLst>
          </a:custGeom>
          <a:ln w="12700" cmpd="sng"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_tradnl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Osaka" charset="0"/>
              <a:cs typeface="Osaka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00"/>
            <a:ext cx="9131300" cy="621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ángulo 1"/>
          <p:cNvSpPr/>
          <p:nvPr/>
        </p:nvSpPr>
        <p:spPr bwMode="auto">
          <a:xfrm>
            <a:off x="3361267" y="5545667"/>
            <a:ext cx="2819400" cy="812800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_tradnl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Osaka" charset="0"/>
              <a:cs typeface="Osaka" charset="0"/>
            </a:endParaRPr>
          </a:p>
        </p:txBody>
      </p:sp>
      <p:sp>
        <p:nvSpPr>
          <p:cNvPr id="4" name="Rectángulo 3"/>
          <p:cNvSpPr/>
          <p:nvPr/>
        </p:nvSpPr>
        <p:spPr bwMode="auto">
          <a:xfrm flipH="1">
            <a:off x="152400" y="829733"/>
            <a:ext cx="1007534" cy="5579534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_tradnl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Osaka" charset="0"/>
              <a:cs typeface="Osaka" charset="0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364067" y="1507066"/>
            <a:ext cx="103986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dirty="0" err="1" smtClean="0"/>
              <a:t>cylindrica</a:t>
            </a:r>
            <a:endParaRPr lang="es-ES_tradnl" dirty="0"/>
          </a:p>
        </p:txBody>
      </p:sp>
      <p:sp>
        <p:nvSpPr>
          <p:cNvPr id="6" name="CuadroTexto 5"/>
          <p:cNvSpPr txBox="1"/>
          <p:nvPr/>
        </p:nvSpPr>
        <p:spPr>
          <a:xfrm>
            <a:off x="364067" y="3251200"/>
            <a:ext cx="7777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dirty="0" err="1" smtClean="0"/>
              <a:t>conica</a:t>
            </a:r>
            <a:endParaRPr lang="es-ES_tradnl" dirty="0"/>
          </a:p>
        </p:txBody>
      </p:sp>
      <p:sp>
        <p:nvSpPr>
          <p:cNvPr id="7" name="CuadroTexto 6"/>
          <p:cNvSpPr txBox="1"/>
          <p:nvPr/>
        </p:nvSpPr>
        <p:spPr>
          <a:xfrm>
            <a:off x="364067" y="5181600"/>
            <a:ext cx="129073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dirty="0" smtClean="0"/>
              <a:t>plana</a:t>
            </a:r>
          </a:p>
          <a:p>
            <a:r>
              <a:rPr lang="es-ES_tradnl" dirty="0" smtClean="0"/>
              <a:t>(</a:t>
            </a:r>
            <a:r>
              <a:rPr lang="es-ES_tradnl" dirty="0" err="1" smtClean="0"/>
              <a:t>ortografica</a:t>
            </a:r>
            <a:r>
              <a:rPr lang="es-ES_tradnl" dirty="0" smtClean="0"/>
              <a:t>)</a:t>
            </a:r>
            <a:endParaRPr lang="es-ES_tradnl" dirty="0"/>
          </a:p>
        </p:txBody>
      </p:sp>
      <p:sp>
        <p:nvSpPr>
          <p:cNvPr id="8" name="CuadroTexto 7"/>
          <p:cNvSpPr txBox="1"/>
          <p:nvPr/>
        </p:nvSpPr>
        <p:spPr>
          <a:xfrm>
            <a:off x="127000" y="474133"/>
            <a:ext cx="12909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dirty="0" smtClean="0">
                <a:solidFill>
                  <a:srgbClr val="FF0000"/>
                </a:solidFill>
              </a:rPr>
              <a:t>proyección..</a:t>
            </a:r>
            <a:endParaRPr lang="es-ES_tradnl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600" y="0"/>
            <a:ext cx="74009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0" name="CuadroTexto 3"/>
          <p:cNvSpPr txBox="1">
            <a:spLocks noChangeArrowheads="1"/>
          </p:cNvSpPr>
          <p:nvPr/>
        </p:nvSpPr>
        <p:spPr bwMode="auto">
          <a:xfrm>
            <a:off x="207434" y="588432"/>
            <a:ext cx="373151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9pPr>
          </a:lstStyle>
          <a:p>
            <a:pPr eaLnBrk="1" hangingPunct="1"/>
            <a:r>
              <a:rPr lang="es-ES_tradnl" dirty="0" smtClean="0"/>
              <a:t>las áreas circulares miden todas igual !</a:t>
            </a:r>
            <a:endParaRPr lang="es-ES_tradnl" dirty="0"/>
          </a:p>
        </p:txBody>
      </p:sp>
      <p:sp>
        <p:nvSpPr>
          <p:cNvPr id="4" name="CuadroTexto 2"/>
          <p:cNvSpPr txBox="1">
            <a:spLocks noChangeArrowheads="1"/>
          </p:cNvSpPr>
          <p:nvPr/>
        </p:nvSpPr>
        <p:spPr bwMode="auto">
          <a:xfrm>
            <a:off x="812800" y="5930900"/>
            <a:ext cx="86868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9pPr>
          </a:lstStyle>
          <a:p>
            <a:r>
              <a:rPr lang="es-ES_tradnl" dirty="0"/>
              <a:t>PROYECCIÓN CILINDRICA </a:t>
            </a:r>
            <a:r>
              <a:rPr lang="es-ES_tradnl" dirty="0" smtClean="0"/>
              <a:t>o DE </a:t>
            </a:r>
            <a:r>
              <a:rPr lang="es-ES_tradnl" b="1" dirty="0"/>
              <a:t>MERCATOR</a:t>
            </a:r>
          </a:p>
          <a:p>
            <a:pPr marL="285750" indent="-285750">
              <a:buFont typeface="Arial"/>
              <a:buChar char="•"/>
            </a:pPr>
            <a:r>
              <a:rPr lang="es-ES_tradnl" dirty="0"/>
              <a:t>correcta representación de </a:t>
            </a:r>
            <a:r>
              <a:rPr lang="es-ES_tradnl" dirty="0" smtClean="0"/>
              <a:t>las formas de las costas </a:t>
            </a:r>
            <a:r>
              <a:rPr lang="es-ES_tradnl" dirty="0"/>
              <a:t>y </a:t>
            </a:r>
            <a:r>
              <a:rPr lang="es-ES_tradnl" dirty="0" smtClean="0"/>
              <a:t>sus direcciones</a:t>
            </a:r>
          </a:p>
          <a:p>
            <a:pPr marL="285750" indent="-285750">
              <a:buFont typeface="Arial"/>
              <a:buChar char="•"/>
            </a:pPr>
            <a:r>
              <a:rPr lang="es-ES_tradnl" dirty="0" smtClean="0"/>
              <a:t>incorrecta representación de las superficies</a:t>
            </a:r>
            <a:endParaRPr lang="es-ES_tradnl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49866" y="1997657"/>
            <a:ext cx="11710293" cy="4110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CuadroTexto 4"/>
          <p:cNvSpPr txBox="1">
            <a:spLocks noChangeArrowheads="1"/>
          </p:cNvSpPr>
          <p:nvPr/>
        </p:nvSpPr>
        <p:spPr bwMode="auto">
          <a:xfrm>
            <a:off x="2350510" y="5156256"/>
            <a:ext cx="3958414" cy="4551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9pPr>
          </a:lstStyle>
          <a:p>
            <a:pPr algn="ctr"/>
            <a:r>
              <a:rPr lang="es-ES" dirty="0"/>
              <a:t>proyección </a:t>
            </a:r>
            <a:r>
              <a:rPr lang="es-ES" dirty="0" err="1"/>
              <a:t>cilindrica</a:t>
            </a:r>
            <a:r>
              <a:rPr lang="es-ES" dirty="0"/>
              <a:t> </a:t>
            </a:r>
            <a:r>
              <a:rPr lang="es-ES" dirty="0" err="1" smtClean="0"/>
              <a:t>tranversa</a:t>
            </a:r>
            <a:endParaRPr lang="es-ES" dirty="0" smtClean="0"/>
          </a:p>
        </p:txBody>
      </p:sp>
      <p:sp>
        <p:nvSpPr>
          <p:cNvPr id="20484" name="CuadroTexto 2"/>
          <p:cNvSpPr txBox="1">
            <a:spLocks noChangeArrowheads="1"/>
          </p:cNvSpPr>
          <p:nvPr/>
        </p:nvSpPr>
        <p:spPr bwMode="auto">
          <a:xfrm>
            <a:off x="6346705" y="863600"/>
            <a:ext cx="1506737" cy="454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9pPr>
          </a:lstStyle>
          <a:p>
            <a:r>
              <a:rPr lang="es-ES_tradnl" dirty="0">
                <a:solidFill>
                  <a:srgbClr val="FF0000"/>
                </a:solidFill>
              </a:rPr>
              <a:t>huso 30-S</a:t>
            </a:r>
          </a:p>
        </p:txBody>
      </p:sp>
      <p:sp>
        <p:nvSpPr>
          <p:cNvPr id="20485" name="Paralelogramo 15"/>
          <p:cNvSpPr>
            <a:spLocks noChangeArrowheads="1"/>
          </p:cNvSpPr>
          <p:nvPr/>
        </p:nvSpPr>
        <p:spPr bwMode="auto">
          <a:xfrm flipH="1">
            <a:off x="4249938" y="3124509"/>
            <a:ext cx="371349" cy="315860"/>
          </a:xfrm>
          <a:prstGeom prst="parallelogram">
            <a:avLst>
              <a:gd name="adj" fmla="val 13711"/>
            </a:avLst>
          </a:prstGeom>
          <a:solidFill>
            <a:srgbClr val="FF0000">
              <a:alpha val="49019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s-ES_tradnl" sz="2400">
              <a:solidFill>
                <a:srgbClr val="000000"/>
              </a:solidFill>
            </a:endParaRPr>
          </a:p>
        </p:txBody>
      </p:sp>
      <p:sp>
        <p:nvSpPr>
          <p:cNvPr id="20486" name="Rectángulo 16"/>
          <p:cNvSpPr>
            <a:spLocks noChangeArrowheads="1"/>
          </p:cNvSpPr>
          <p:nvPr/>
        </p:nvSpPr>
        <p:spPr bwMode="auto">
          <a:xfrm>
            <a:off x="6285954" y="1331791"/>
            <a:ext cx="1237829" cy="1237829"/>
          </a:xfrm>
          <a:prstGeom prst="rect">
            <a:avLst/>
          </a:prstGeom>
          <a:solidFill>
            <a:srgbClr val="FF0000">
              <a:alpha val="49019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s-ES_tradnl" sz="2400">
              <a:solidFill>
                <a:srgbClr val="000000"/>
              </a:solidFill>
            </a:endParaRPr>
          </a:p>
        </p:txBody>
      </p:sp>
      <p:grpSp>
        <p:nvGrpSpPr>
          <p:cNvPr id="77" name="Agrupar 76"/>
          <p:cNvGrpSpPr/>
          <p:nvPr/>
        </p:nvGrpSpPr>
        <p:grpSpPr>
          <a:xfrm>
            <a:off x="6285954" y="1331791"/>
            <a:ext cx="1263439" cy="1237829"/>
            <a:chOff x="6285954" y="1331791"/>
            <a:chExt cx="1263439" cy="1237829"/>
          </a:xfrm>
        </p:grpSpPr>
        <p:cxnSp>
          <p:nvCxnSpPr>
            <p:cNvPr id="19" name="Conector recto 18"/>
            <p:cNvCxnSpPr/>
            <p:nvPr/>
          </p:nvCxnSpPr>
          <p:spPr bwMode="auto">
            <a:xfrm>
              <a:off x="7276217" y="1357401"/>
              <a:ext cx="85368" cy="120368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2D2D8A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0" name="Conector recto 19"/>
            <p:cNvCxnSpPr/>
            <p:nvPr/>
          </p:nvCxnSpPr>
          <p:spPr bwMode="auto">
            <a:xfrm flipH="1">
              <a:off x="6499373" y="1348864"/>
              <a:ext cx="85368" cy="120368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2D2D8A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2" name="Conector recto 21"/>
            <p:cNvCxnSpPr>
              <a:stCxn id="20486" idx="2"/>
              <a:endCxn id="20486" idx="0"/>
            </p:cNvCxnSpPr>
            <p:nvPr/>
          </p:nvCxnSpPr>
          <p:spPr bwMode="auto">
            <a:xfrm flipV="1">
              <a:off x="6904869" y="1331791"/>
              <a:ext cx="0" cy="1237829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2D2D8A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3" name="Conector recto 22"/>
            <p:cNvCxnSpPr/>
            <p:nvPr/>
          </p:nvCxnSpPr>
          <p:spPr bwMode="auto">
            <a:xfrm rot="16200000" flipV="1">
              <a:off x="6904869" y="1511062"/>
              <a:ext cx="0" cy="1237829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2D2D8A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4" name="Conector recto 23"/>
            <p:cNvCxnSpPr/>
            <p:nvPr/>
          </p:nvCxnSpPr>
          <p:spPr bwMode="auto">
            <a:xfrm rot="16200000" flipV="1">
              <a:off x="6930479" y="1058614"/>
              <a:ext cx="0" cy="1237829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2D2D8A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sp>
        <p:nvSpPr>
          <p:cNvPr id="20492" name="Paralelogramo 25"/>
          <p:cNvSpPr>
            <a:spLocks noChangeArrowheads="1"/>
          </p:cNvSpPr>
          <p:nvPr/>
        </p:nvSpPr>
        <p:spPr bwMode="auto">
          <a:xfrm>
            <a:off x="4318232" y="4575757"/>
            <a:ext cx="371349" cy="315860"/>
          </a:xfrm>
          <a:prstGeom prst="parallelogram">
            <a:avLst>
              <a:gd name="adj" fmla="val 13711"/>
            </a:avLst>
          </a:prstGeom>
          <a:solidFill>
            <a:srgbClr val="FF0000">
              <a:alpha val="49019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s-ES_tradnl" sz="2400">
              <a:solidFill>
                <a:srgbClr val="000000"/>
              </a:solidFill>
            </a:endParaRPr>
          </a:p>
        </p:txBody>
      </p:sp>
      <p:cxnSp>
        <p:nvCxnSpPr>
          <p:cNvPr id="28" name="Conector recto 27"/>
          <p:cNvCxnSpPr/>
          <p:nvPr/>
        </p:nvCxnSpPr>
        <p:spPr bwMode="auto">
          <a:xfrm flipV="1">
            <a:off x="4271280" y="1340327"/>
            <a:ext cx="2014674" cy="1784182"/>
          </a:xfrm>
          <a:prstGeom prst="line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9" name="Conector recto 28"/>
          <p:cNvCxnSpPr/>
          <p:nvPr/>
        </p:nvCxnSpPr>
        <p:spPr bwMode="auto">
          <a:xfrm flipV="1">
            <a:off x="4629823" y="2569620"/>
            <a:ext cx="2893960" cy="845139"/>
          </a:xfrm>
          <a:prstGeom prst="line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1" name="Conector recto 30"/>
          <p:cNvCxnSpPr/>
          <p:nvPr/>
        </p:nvCxnSpPr>
        <p:spPr bwMode="auto">
          <a:xfrm flipV="1">
            <a:off x="4279816" y="2561083"/>
            <a:ext cx="1997601" cy="879286"/>
          </a:xfrm>
          <a:prstGeom prst="line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" name="Conector recto 2"/>
          <p:cNvCxnSpPr/>
          <p:nvPr/>
        </p:nvCxnSpPr>
        <p:spPr bwMode="auto">
          <a:xfrm>
            <a:off x="1906599" y="3909890"/>
            <a:ext cx="1160999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6" name="Conector recto 25"/>
          <p:cNvCxnSpPr/>
          <p:nvPr/>
        </p:nvCxnSpPr>
        <p:spPr bwMode="auto">
          <a:xfrm>
            <a:off x="5526183" y="3926964"/>
            <a:ext cx="1160999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7" name="Conector recto 26"/>
          <p:cNvCxnSpPr/>
          <p:nvPr/>
        </p:nvCxnSpPr>
        <p:spPr bwMode="auto">
          <a:xfrm>
            <a:off x="3187112" y="3909890"/>
            <a:ext cx="223663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20499" name="Paralelogramo 24"/>
          <p:cNvSpPr>
            <a:spLocks noChangeArrowheads="1"/>
          </p:cNvSpPr>
          <p:nvPr/>
        </p:nvSpPr>
        <p:spPr bwMode="auto">
          <a:xfrm flipH="1">
            <a:off x="4335305" y="3713545"/>
            <a:ext cx="371349" cy="315860"/>
          </a:xfrm>
          <a:prstGeom prst="parallelogram">
            <a:avLst>
              <a:gd name="adj" fmla="val 0"/>
            </a:avLst>
          </a:prstGeom>
          <a:solidFill>
            <a:srgbClr val="FF0000">
              <a:alpha val="49019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s-ES_tradnl" sz="2400">
              <a:solidFill>
                <a:srgbClr val="000000"/>
              </a:solidFill>
            </a:endParaRPr>
          </a:p>
        </p:txBody>
      </p:sp>
      <p:sp>
        <p:nvSpPr>
          <p:cNvPr id="4" name="Rectángulo 3"/>
          <p:cNvSpPr/>
          <p:nvPr/>
        </p:nvSpPr>
        <p:spPr bwMode="auto">
          <a:xfrm>
            <a:off x="-1559324" y="2276524"/>
            <a:ext cx="2959408" cy="3824466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_tradnl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Osaka" charset="0"/>
              <a:cs typeface="Osaka" charset="0"/>
            </a:endParaRPr>
          </a:p>
        </p:txBody>
      </p:sp>
      <p:sp>
        <p:nvSpPr>
          <p:cNvPr id="5" name="Forma libre 4"/>
          <p:cNvSpPr/>
          <p:nvPr/>
        </p:nvSpPr>
        <p:spPr>
          <a:xfrm>
            <a:off x="6670108" y="1764319"/>
            <a:ext cx="3767555" cy="4416348"/>
          </a:xfrm>
          <a:custGeom>
            <a:avLst/>
            <a:gdLst>
              <a:gd name="connsiteX0" fmla="*/ 1303867 w 2802467"/>
              <a:gd name="connsiteY0" fmla="*/ 0 h 3285067"/>
              <a:gd name="connsiteX1" fmla="*/ 457200 w 2802467"/>
              <a:gd name="connsiteY1" fmla="*/ 829734 h 3285067"/>
              <a:gd name="connsiteX2" fmla="*/ 0 w 2802467"/>
              <a:gd name="connsiteY2" fmla="*/ 1422400 h 3285067"/>
              <a:gd name="connsiteX3" fmla="*/ 1058333 w 2802467"/>
              <a:gd name="connsiteY3" fmla="*/ 2751667 h 3285067"/>
              <a:gd name="connsiteX4" fmla="*/ 1278467 w 2802467"/>
              <a:gd name="connsiteY4" fmla="*/ 3285067 h 3285067"/>
              <a:gd name="connsiteX5" fmla="*/ 2243667 w 2802467"/>
              <a:gd name="connsiteY5" fmla="*/ 3251200 h 3285067"/>
              <a:gd name="connsiteX6" fmla="*/ 2777067 w 2802467"/>
              <a:gd name="connsiteY6" fmla="*/ 1896534 h 3285067"/>
              <a:gd name="connsiteX7" fmla="*/ 2802467 w 2802467"/>
              <a:gd name="connsiteY7" fmla="*/ 1557867 h 3285067"/>
              <a:gd name="connsiteX8" fmla="*/ 2032000 w 2802467"/>
              <a:gd name="connsiteY8" fmla="*/ 59267 h 3285067"/>
              <a:gd name="connsiteX9" fmla="*/ 1058333 w 2802467"/>
              <a:gd name="connsiteY9" fmla="*/ 8467 h 3285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802467" h="3285067">
                <a:moveTo>
                  <a:pt x="1303867" y="0"/>
                </a:moveTo>
                <a:lnTo>
                  <a:pt x="457200" y="829734"/>
                </a:lnTo>
                <a:lnTo>
                  <a:pt x="0" y="1422400"/>
                </a:lnTo>
                <a:lnTo>
                  <a:pt x="1058333" y="2751667"/>
                </a:lnTo>
                <a:lnTo>
                  <a:pt x="1278467" y="3285067"/>
                </a:lnTo>
                <a:lnTo>
                  <a:pt x="2243667" y="3251200"/>
                </a:lnTo>
                <a:lnTo>
                  <a:pt x="2777067" y="1896534"/>
                </a:lnTo>
                <a:lnTo>
                  <a:pt x="2802467" y="1557867"/>
                </a:lnTo>
                <a:lnTo>
                  <a:pt x="2032000" y="59267"/>
                </a:lnTo>
                <a:lnTo>
                  <a:pt x="1058333" y="8467"/>
                </a:lnTo>
              </a:path>
            </a:pathLst>
          </a:custGeom>
          <a:solidFill>
            <a:schemeClr val="bg1"/>
          </a:solidFill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_tradnl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Osaka" charset="0"/>
              <a:cs typeface="Osaka" charset="0"/>
            </a:endParaRPr>
          </a:p>
        </p:txBody>
      </p:sp>
      <p:sp>
        <p:nvSpPr>
          <p:cNvPr id="20501" name="CuadroTexto 15"/>
          <p:cNvSpPr txBox="1">
            <a:spLocks noChangeArrowheads="1"/>
          </p:cNvSpPr>
          <p:nvPr/>
        </p:nvSpPr>
        <p:spPr bwMode="auto">
          <a:xfrm>
            <a:off x="558800" y="173568"/>
            <a:ext cx="4876800" cy="2062103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9pPr>
          </a:lstStyle>
          <a:p>
            <a:r>
              <a:rPr lang="es-ES" b="1" dirty="0"/>
              <a:t>El sistema UTM </a:t>
            </a:r>
            <a:endParaRPr lang="es-ES" b="1" dirty="0" smtClean="0"/>
          </a:p>
          <a:p>
            <a:pPr marL="285750" indent="-285750">
              <a:buFont typeface="Arial"/>
              <a:buChar char="•"/>
            </a:pPr>
            <a:r>
              <a:rPr lang="es-ES" dirty="0" smtClean="0"/>
              <a:t>Consiste en 60 proyecciones </a:t>
            </a:r>
            <a:r>
              <a:rPr lang="es-ES" dirty="0" err="1" smtClean="0"/>
              <a:t>cilindricas</a:t>
            </a:r>
            <a:r>
              <a:rPr lang="es-ES" dirty="0" smtClean="0"/>
              <a:t> transversas separadas - una por cada 6° </a:t>
            </a:r>
            <a:r>
              <a:rPr lang="es-ES" dirty="0"/>
              <a:t>de </a:t>
            </a:r>
            <a:r>
              <a:rPr lang="es-ES" dirty="0" smtClean="0"/>
              <a:t>longitud</a:t>
            </a:r>
          </a:p>
          <a:p>
            <a:pPr marL="285750" indent="-285750">
              <a:buFont typeface="Arial"/>
              <a:buChar char="•"/>
            </a:pPr>
            <a:r>
              <a:rPr lang="es-ES" dirty="0" smtClean="0"/>
              <a:t>Cada </a:t>
            </a:r>
            <a:r>
              <a:rPr lang="es-ES" dirty="0" err="1" smtClean="0"/>
              <a:t>proyeccion</a:t>
            </a:r>
            <a:r>
              <a:rPr lang="es-ES" dirty="0" smtClean="0"/>
              <a:t> esta dividida en 20 recuadros o “husos” distanciados 8° de latitud entre si (por ejemplo 32° - </a:t>
            </a:r>
            <a:r>
              <a:rPr lang="es-ES" dirty="0" err="1" smtClean="0"/>
              <a:t>40°N</a:t>
            </a:r>
            <a:r>
              <a:rPr lang="es-ES" dirty="0" smtClean="0"/>
              <a:t> en el huso de Granada)</a:t>
            </a:r>
          </a:p>
          <a:p>
            <a:pPr marL="285750" indent="-285750">
              <a:buFont typeface="Arial"/>
              <a:buChar char="•"/>
            </a:pPr>
            <a:r>
              <a:rPr lang="es-ES" dirty="0" smtClean="0"/>
              <a:t>A cada huso se le da una cuadricula </a:t>
            </a:r>
            <a:r>
              <a:rPr lang="es-ES" dirty="0" err="1" smtClean="0"/>
              <a:t>metrica</a:t>
            </a:r>
            <a:endParaRPr lang="es-ES" dirty="0"/>
          </a:p>
        </p:txBody>
      </p:sp>
      <p:sp>
        <p:nvSpPr>
          <p:cNvPr id="9" name="CuadroTexto 8"/>
          <p:cNvSpPr txBox="1"/>
          <p:nvPr/>
        </p:nvSpPr>
        <p:spPr>
          <a:xfrm>
            <a:off x="7391399" y="2666999"/>
            <a:ext cx="6180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smtClean="0"/>
              <a:t>0º</a:t>
            </a:r>
            <a:endParaRPr lang="es-ES_tradnl" dirty="0"/>
          </a:p>
        </p:txBody>
      </p:sp>
      <p:sp>
        <p:nvSpPr>
          <p:cNvPr id="30" name="CuadroTexto 29"/>
          <p:cNvSpPr txBox="1"/>
          <p:nvPr/>
        </p:nvSpPr>
        <p:spPr>
          <a:xfrm>
            <a:off x="6095999" y="2666999"/>
            <a:ext cx="6180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/>
              <a:t>6</a:t>
            </a:r>
            <a:r>
              <a:rPr lang="es-ES_tradnl" dirty="0" smtClean="0"/>
              <a:t>º</a:t>
            </a:r>
            <a:endParaRPr lang="es-ES_tradnl" dirty="0"/>
          </a:p>
        </p:txBody>
      </p:sp>
      <p:cxnSp>
        <p:nvCxnSpPr>
          <p:cNvPr id="11" name="Conector recto 10"/>
          <p:cNvCxnSpPr/>
          <p:nvPr/>
        </p:nvCxnSpPr>
        <p:spPr bwMode="auto">
          <a:xfrm>
            <a:off x="6290733" y="804333"/>
            <a:ext cx="0" cy="186266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2" name="Conector recto 31"/>
          <p:cNvCxnSpPr/>
          <p:nvPr/>
        </p:nvCxnSpPr>
        <p:spPr bwMode="auto">
          <a:xfrm>
            <a:off x="7526867" y="829734"/>
            <a:ext cx="0" cy="186266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3" name="Conector recto 12"/>
          <p:cNvCxnSpPr/>
          <p:nvPr/>
        </p:nvCxnSpPr>
        <p:spPr bwMode="auto">
          <a:xfrm>
            <a:off x="5884333" y="2573867"/>
            <a:ext cx="1938867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5" name="Conector recto 34"/>
          <p:cNvCxnSpPr/>
          <p:nvPr/>
        </p:nvCxnSpPr>
        <p:spPr bwMode="auto">
          <a:xfrm>
            <a:off x="5977467" y="1337733"/>
            <a:ext cx="1845733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36" name="CuadroTexto 35"/>
          <p:cNvSpPr txBox="1"/>
          <p:nvPr/>
        </p:nvSpPr>
        <p:spPr>
          <a:xfrm>
            <a:off x="7865532" y="2429933"/>
            <a:ext cx="8212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smtClean="0"/>
              <a:t>32º N</a:t>
            </a:r>
            <a:endParaRPr lang="es-ES_tradnl" dirty="0"/>
          </a:p>
        </p:txBody>
      </p:sp>
      <p:sp>
        <p:nvSpPr>
          <p:cNvPr id="37" name="CuadroTexto 36"/>
          <p:cNvSpPr txBox="1"/>
          <p:nvPr/>
        </p:nvSpPr>
        <p:spPr>
          <a:xfrm>
            <a:off x="7865532" y="1193800"/>
            <a:ext cx="8212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smtClean="0"/>
              <a:t>40º N</a:t>
            </a:r>
            <a:endParaRPr lang="es-ES_tradnl" dirty="0"/>
          </a:p>
        </p:txBody>
      </p:sp>
      <p:cxnSp>
        <p:nvCxnSpPr>
          <p:cNvPr id="41" name="Conector recto 40"/>
          <p:cNvCxnSpPr/>
          <p:nvPr/>
        </p:nvCxnSpPr>
        <p:spPr bwMode="auto">
          <a:xfrm>
            <a:off x="7526867" y="3031067"/>
            <a:ext cx="0" cy="186266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7" name="CuadroTexto 16"/>
          <p:cNvSpPr txBox="1"/>
          <p:nvPr/>
        </p:nvSpPr>
        <p:spPr>
          <a:xfrm rot="5400000">
            <a:off x="6527800" y="4885267"/>
            <a:ext cx="24086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dirty="0" smtClean="0"/>
              <a:t>meridiana de Greenwich</a:t>
            </a:r>
            <a:endParaRPr lang="es-ES_tradnl" dirty="0"/>
          </a:p>
        </p:txBody>
      </p:sp>
      <p:grpSp>
        <p:nvGrpSpPr>
          <p:cNvPr id="76" name="Agrupar 75"/>
          <p:cNvGrpSpPr/>
          <p:nvPr/>
        </p:nvGrpSpPr>
        <p:grpSpPr>
          <a:xfrm>
            <a:off x="6239933" y="1278465"/>
            <a:ext cx="1350428" cy="1346200"/>
            <a:chOff x="8424333" y="3268133"/>
            <a:chExt cx="1350428" cy="1346200"/>
          </a:xfrm>
        </p:grpSpPr>
        <p:cxnSp>
          <p:nvCxnSpPr>
            <p:cNvPr id="21" name="Conector recto 20"/>
            <p:cNvCxnSpPr/>
            <p:nvPr/>
          </p:nvCxnSpPr>
          <p:spPr bwMode="auto">
            <a:xfrm>
              <a:off x="8424333" y="3268133"/>
              <a:ext cx="0" cy="134620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45" name="Conector recto 44"/>
            <p:cNvCxnSpPr/>
            <p:nvPr/>
          </p:nvCxnSpPr>
          <p:spPr bwMode="auto">
            <a:xfrm>
              <a:off x="8517466" y="3268133"/>
              <a:ext cx="0" cy="134620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47" name="Conector recto 46"/>
            <p:cNvCxnSpPr/>
            <p:nvPr/>
          </p:nvCxnSpPr>
          <p:spPr bwMode="auto">
            <a:xfrm>
              <a:off x="8619066" y="3268133"/>
              <a:ext cx="0" cy="134620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48" name="Conector recto 47"/>
            <p:cNvCxnSpPr/>
            <p:nvPr/>
          </p:nvCxnSpPr>
          <p:spPr bwMode="auto">
            <a:xfrm>
              <a:off x="8712199" y="3268133"/>
              <a:ext cx="0" cy="134620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49" name="Conector recto 48"/>
            <p:cNvCxnSpPr/>
            <p:nvPr/>
          </p:nvCxnSpPr>
          <p:spPr bwMode="auto">
            <a:xfrm>
              <a:off x="8805332" y="3268133"/>
              <a:ext cx="0" cy="134620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50" name="Conector recto 49"/>
            <p:cNvCxnSpPr/>
            <p:nvPr/>
          </p:nvCxnSpPr>
          <p:spPr bwMode="auto">
            <a:xfrm>
              <a:off x="8906932" y="3268133"/>
              <a:ext cx="0" cy="134620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51" name="Conector recto 50"/>
            <p:cNvCxnSpPr/>
            <p:nvPr/>
          </p:nvCxnSpPr>
          <p:spPr bwMode="auto">
            <a:xfrm>
              <a:off x="8991600" y="3268133"/>
              <a:ext cx="0" cy="134620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52" name="Conector recto 51"/>
            <p:cNvCxnSpPr/>
            <p:nvPr/>
          </p:nvCxnSpPr>
          <p:spPr bwMode="auto">
            <a:xfrm>
              <a:off x="9084733" y="3268133"/>
              <a:ext cx="0" cy="134620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53" name="Conector recto 52"/>
            <p:cNvCxnSpPr/>
            <p:nvPr/>
          </p:nvCxnSpPr>
          <p:spPr bwMode="auto">
            <a:xfrm>
              <a:off x="9186333" y="3268133"/>
              <a:ext cx="0" cy="134620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54" name="Conector recto 53"/>
            <p:cNvCxnSpPr/>
            <p:nvPr/>
          </p:nvCxnSpPr>
          <p:spPr bwMode="auto">
            <a:xfrm>
              <a:off x="9279466" y="3268133"/>
              <a:ext cx="0" cy="134620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55" name="Conector recto 54"/>
            <p:cNvCxnSpPr/>
            <p:nvPr/>
          </p:nvCxnSpPr>
          <p:spPr bwMode="auto">
            <a:xfrm>
              <a:off x="9372599" y="3268133"/>
              <a:ext cx="0" cy="134620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56" name="Conector recto 55"/>
            <p:cNvCxnSpPr/>
            <p:nvPr/>
          </p:nvCxnSpPr>
          <p:spPr bwMode="auto">
            <a:xfrm>
              <a:off x="9474199" y="3268133"/>
              <a:ext cx="0" cy="134620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57" name="Conector recto 56"/>
            <p:cNvCxnSpPr/>
            <p:nvPr/>
          </p:nvCxnSpPr>
          <p:spPr bwMode="auto">
            <a:xfrm>
              <a:off x="9567333" y="3268133"/>
              <a:ext cx="0" cy="134620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58" name="Conector recto 57"/>
            <p:cNvCxnSpPr/>
            <p:nvPr/>
          </p:nvCxnSpPr>
          <p:spPr bwMode="auto">
            <a:xfrm>
              <a:off x="9660466" y="3268133"/>
              <a:ext cx="0" cy="134620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59" name="Conector recto 58"/>
            <p:cNvCxnSpPr/>
            <p:nvPr/>
          </p:nvCxnSpPr>
          <p:spPr bwMode="auto">
            <a:xfrm>
              <a:off x="9762066" y="3268133"/>
              <a:ext cx="0" cy="134620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grpSp>
          <p:nvGrpSpPr>
            <p:cNvPr id="75" name="Agrupar 74"/>
            <p:cNvGrpSpPr/>
            <p:nvPr/>
          </p:nvGrpSpPr>
          <p:grpSpPr>
            <a:xfrm rot="5400000">
              <a:off x="8432794" y="3268127"/>
              <a:ext cx="1337733" cy="1346200"/>
              <a:chOff x="8576733" y="3420533"/>
              <a:chExt cx="1337733" cy="1346200"/>
            </a:xfrm>
          </p:grpSpPr>
          <p:cxnSp>
            <p:nvCxnSpPr>
              <p:cNvPr id="84" name="Conector recto 83"/>
              <p:cNvCxnSpPr/>
              <p:nvPr/>
            </p:nvCxnSpPr>
            <p:spPr bwMode="auto">
              <a:xfrm>
                <a:off x="8576733" y="3420533"/>
                <a:ext cx="0" cy="1346200"/>
              </a:xfrm>
              <a:prstGeom prst="line">
                <a:avLst/>
              </a:prstGeom>
              <a:solidFill>
                <a:schemeClr val="accent1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85" name="Conector recto 84"/>
              <p:cNvCxnSpPr/>
              <p:nvPr/>
            </p:nvCxnSpPr>
            <p:spPr bwMode="auto">
              <a:xfrm>
                <a:off x="8669866" y="3420533"/>
                <a:ext cx="0" cy="1346200"/>
              </a:xfrm>
              <a:prstGeom prst="line">
                <a:avLst/>
              </a:prstGeom>
              <a:solidFill>
                <a:schemeClr val="accent1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86" name="Conector recto 85"/>
              <p:cNvCxnSpPr/>
              <p:nvPr/>
            </p:nvCxnSpPr>
            <p:spPr bwMode="auto">
              <a:xfrm>
                <a:off x="8771466" y="3420533"/>
                <a:ext cx="0" cy="1346200"/>
              </a:xfrm>
              <a:prstGeom prst="line">
                <a:avLst/>
              </a:prstGeom>
              <a:solidFill>
                <a:schemeClr val="accent1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87" name="Conector recto 86"/>
              <p:cNvCxnSpPr/>
              <p:nvPr/>
            </p:nvCxnSpPr>
            <p:spPr bwMode="auto">
              <a:xfrm>
                <a:off x="8864599" y="3420533"/>
                <a:ext cx="0" cy="1346200"/>
              </a:xfrm>
              <a:prstGeom prst="line">
                <a:avLst/>
              </a:prstGeom>
              <a:solidFill>
                <a:schemeClr val="accent1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88" name="Conector recto 87"/>
              <p:cNvCxnSpPr/>
              <p:nvPr/>
            </p:nvCxnSpPr>
            <p:spPr bwMode="auto">
              <a:xfrm>
                <a:off x="8957732" y="3420533"/>
                <a:ext cx="0" cy="1346200"/>
              </a:xfrm>
              <a:prstGeom prst="line">
                <a:avLst/>
              </a:prstGeom>
              <a:solidFill>
                <a:schemeClr val="accent1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89" name="Conector recto 88"/>
              <p:cNvCxnSpPr/>
              <p:nvPr/>
            </p:nvCxnSpPr>
            <p:spPr bwMode="auto">
              <a:xfrm>
                <a:off x="9059332" y="3420533"/>
                <a:ext cx="0" cy="1346200"/>
              </a:xfrm>
              <a:prstGeom prst="line">
                <a:avLst/>
              </a:prstGeom>
              <a:solidFill>
                <a:schemeClr val="accent1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90" name="Conector recto 89"/>
              <p:cNvCxnSpPr/>
              <p:nvPr/>
            </p:nvCxnSpPr>
            <p:spPr bwMode="auto">
              <a:xfrm>
                <a:off x="9144000" y="3420533"/>
                <a:ext cx="0" cy="1346200"/>
              </a:xfrm>
              <a:prstGeom prst="line">
                <a:avLst/>
              </a:prstGeom>
              <a:solidFill>
                <a:schemeClr val="accent1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91" name="Conector recto 90"/>
              <p:cNvCxnSpPr/>
              <p:nvPr/>
            </p:nvCxnSpPr>
            <p:spPr bwMode="auto">
              <a:xfrm>
                <a:off x="9237133" y="3420533"/>
                <a:ext cx="0" cy="1346200"/>
              </a:xfrm>
              <a:prstGeom prst="line">
                <a:avLst/>
              </a:prstGeom>
              <a:solidFill>
                <a:schemeClr val="accent1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92" name="Conector recto 91"/>
              <p:cNvCxnSpPr/>
              <p:nvPr/>
            </p:nvCxnSpPr>
            <p:spPr bwMode="auto">
              <a:xfrm>
                <a:off x="9338733" y="3420533"/>
                <a:ext cx="0" cy="1346200"/>
              </a:xfrm>
              <a:prstGeom prst="line">
                <a:avLst/>
              </a:prstGeom>
              <a:solidFill>
                <a:schemeClr val="accent1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93" name="Conector recto 92"/>
              <p:cNvCxnSpPr/>
              <p:nvPr/>
            </p:nvCxnSpPr>
            <p:spPr bwMode="auto">
              <a:xfrm>
                <a:off x="9431866" y="3420533"/>
                <a:ext cx="0" cy="1346200"/>
              </a:xfrm>
              <a:prstGeom prst="line">
                <a:avLst/>
              </a:prstGeom>
              <a:solidFill>
                <a:schemeClr val="accent1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94" name="Conector recto 93"/>
              <p:cNvCxnSpPr/>
              <p:nvPr/>
            </p:nvCxnSpPr>
            <p:spPr bwMode="auto">
              <a:xfrm>
                <a:off x="9524999" y="3420533"/>
                <a:ext cx="0" cy="1346200"/>
              </a:xfrm>
              <a:prstGeom prst="line">
                <a:avLst/>
              </a:prstGeom>
              <a:solidFill>
                <a:schemeClr val="accent1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95" name="Conector recto 94"/>
              <p:cNvCxnSpPr/>
              <p:nvPr/>
            </p:nvCxnSpPr>
            <p:spPr bwMode="auto">
              <a:xfrm>
                <a:off x="9626599" y="3420533"/>
                <a:ext cx="0" cy="1346200"/>
              </a:xfrm>
              <a:prstGeom prst="line">
                <a:avLst/>
              </a:prstGeom>
              <a:solidFill>
                <a:schemeClr val="accent1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96" name="Conector recto 95"/>
              <p:cNvCxnSpPr/>
              <p:nvPr/>
            </p:nvCxnSpPr>
            <p:spPr bwMode="auto">
              <a:xfrm>
                <a:off x="9719733" y="3420533"/>
                <a:ext cx="0" cy="1346200"/>
              </a:xfrm>
              <a:prstGeom prst="line">
                <a:avLst/>
              </a:prstGeom>
              <a:solidFill>
                <a:schemeClr val="accent1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97" name="Conector recto 96"/>
              <p:cNvCxnSpPr/>
              <p:nvPr/>
            </p:nvCxnSpPr>
            <p:spPr bwMode="auto">
              <a:xfrm>
                <a:off x="9812866" y="3420533"/>
                <a:ext cx="0" cy="1346200"/>
              </a:xfrm>
              <a:prstGeom prst="line">
                <a:avLst/>
              </a:prstGeom>
              <a:solidFill>
                <a:schemeClr val="accent1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98" name="Conector recto 97"/>
              <p:cNvCxnSpPr/>
              <p:nvPr/>
            </p:nvCxnSpPr>
            <p:spPr bwMode="auto">
              <a:xfrm>
                <a:off x="9914466" y="3420533"/>
                <a:ext cx="0" cy="1346200"/>
              </a:xfrm>
              <a:prstGeom prst="line">
                <a:avLst/>
              </a:prstGeom>
              <a:solidFill>
                <a:schemeClr val="accent1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</p:grpSp>
      </p:grpSp>
      <p:sp>
        <p:nvSpPr>
          <p:cNvPr id="66" name="CuadroTexto 65"/>
          <p:cNvSpPr txBox="1"/>
          <p:nvPr/>
        </p:nvSpPr>
        <p:spPr>
          <a:xfrm>
            <a:off x="330190" y="5537198"/>
            <a:ext cx="3313465" cy="553998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s-ES_tradnl" sz="1000" dirty="0" smtClean="0">
                <a:solidFill>
                  <a:srgbClr val="0000FF"/>
                </a:solidFill>
              </a:rPr>
              <a:t>Ventaja</a:t>
            </a:r>
          </a:p>
          <a:p>
            <a:r>
              <a:rPr lang="es-ES_tradnl" sz="1000" dirty="0" smtClean="0"/>
              <a:t>Cuadricula métrica - fácil medir distancias o superficies</a:t>
            </a:r>
          </a:p>
          <a:p>
            <a:r>
              <a:rPr lang="es-ES_tradnl" sz="1000" dirty="0" smtClean="0">
                <a:solidFill>
                  <a:srgbClr val="0000FF"/>
                </a:solidFill>
              </a:rPr>
              <a:t>Desventaja – </a:t>
            </a:r>
            <a:r>
              <a:rPr lang="es-ES_tradnl" sz="1000" dirty="0" smtClean="0"/>
              <a:t>hay que especificar el Huso</a:t>
            </a:r>
          </a:p>
        </p:txBody>
      </p:sp>
    </p:spTree>
    <p:extLst>
      <p:ext uri="{BB962C8B-B14F-4D97-AF65-F5344CB8AC3E}">
        <p14:creationId xmlns:p14="http://schemas.microsoft.com/office/powerpoint/2010/main" val="37445945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8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28700"/>
            <a:ext cx="9144000" cy="4779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Conector recto 6"/>
          <p:cNvCxnSpPr/>
          <p:nvPr/>
        </p:nvCxnSpPr>
        <p:spPr bwMode="auto">
          <a:xfrm>
            <a:off x="363538" y="3497263"/>
            <a:ext cx="858520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grpSp>
        <p:nvGrpSpPr>
          <p:cNvPr id="15" name="Agrupar 14"/>
          <p:cNvGrpSpPr>
            <a:grpSpLocks/>
          </p:cNvGrpSpPr>
          <p:nvPr/>
        </p:nvGrpSpPr>
        <p:grpSpPr bwMode="auto">
          <a:xfrm>
            <a:off x="5240343" y="1506538"/>
            <a:ext cx="2413524" cy="1982787"/>
            <a:chOff x="5240867" y="1507067"/>
            <a:chExt cx="2412483" cy="1981697"/>
          </a:xfrm>
        </p:grpSpPr>
        <p:sp>
          <p:nvSpPr>
            <p:cNvPr id="18441" name="CuadroTexto 9"/>
            <p:cNvSpPr txBox="1">
              <a:spLocks noChangeArrowheads="1"/>
            </p:cNvSpPr>
            <p:nvPr/>
          </p:nvSpPr>
          <p:spPr bwMode="auto">
            <a:xfrm>
              <a:off x="5456688" y="1842301"/>
              <a:ext cx="2196662" cy="58445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xtLst/>
          </p:spPr>
          <p:txBody>
            <a:bodyPr wrap="square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  <a:ea typeface="Osaka" charset="0"/>
                  <a:cs typeface="Osaka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  <a:ea typeface="Osaka" charset="0"/>
                  <a:cs typeface="Osaka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  <a:ea typeface="Osaka" charset="0"/>
                  <a:cs typeface="Osaka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  <a:ea typeface="Osaka" charset="0"/>
                  <a:cs typeface="Osaka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  <a:ea typeface="Osaka" charset="0"/>
                  <a:cs typeface="Osaka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Osaka" charset="0"/>
                  <a:cs typeface="Osaka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Osaka" charset="0"/>
                  <a:cs typeface="Osaka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Osaka" charset="0"/>
                  <a:cs typeface="Osaka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Osaka" charset="0"/>
                  <a:cs typeface="Osaka" charset="0"/>
                </a:defRPr>
              </a:lvl9pPr>
            </a:lstStyle>
            <a:p>
              <a:r>
                <a:rPr lang="es-ES_tradnl" dirty="0" smtClean="0">
                  <a:solidFill>
                    <a:srgbClr val="FF0000"/>
                  </a:solidFill>
                </a:rPr>
                <a:t>en el hemisferio N </a:t>
              </a:r>
            </a:p>
            <a:p>
              <a:r>
                <a:rPr lang="es-ES_tradnl" dirty="0" smtClean="0">
                  <a:solidFill>
                    <a:srgbClr val="FF0000"/>
                  </a:solidFill>
                </a:rPr>
                <a:t>se suma </a:t>
              </a:r>
              <a:r>
                <a:rPr lang="es-ES_tradnl" dirty="0">
                  <a:solidFill>
                    <a:srgbClr val="FF0000"/>
                  </a:solidFill>
                </a:rPr>
                <a:t>desde 0 km</a:t>
              </a:r>
              <a:endParaRPr lang="es-ES" dirty="0">
                <a:solidFill>
                  <a:srgbClr val="FF0000"/>
                </a:solidFill>
              </a:endParaRPr>
            </a:p>
          </p:txBody>
        </p:sp>
        <p:cxnSp>
          <p:nvCxnSpPr>
            <p:cNvPr id="12" name="Conector recto de flecha 11"/>
            <p:cNvCxnSpPr/>
            <p:nvPr/>
          </p:nvCxnSpPr>
          <p:spPr bwMode="auto">
            <a:xfrm flipV="1">
              <a:off x="5240867" y="1507067"/>
              <a:ext cx="0" cy="1981697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pic>
        <p:nvPicPr>
          <p:cNvPr id="14" name="Imagen 13" descr="huso 30s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2575" y="4102100"/>
            <a:ext cx="1978025" cy="24130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437" name="CuadroTexto 15"/>
          <p:cNvSpPr txBox="1">
            <a:spLocks noChangeArrowheads="1"/>
          </p:cNvSpPr>
          <p:nvPr/>
        </p:nvSpPr>
        <p:spPr bwMode="auto">
          <a:xfrm>
            <a:off x="469900" y="139700"/>
            <a:ext cx="5326498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9pPr>
          </a:lstStyle>
          <a:p>
            <a:r>
              <a:rPr lang="es-ES" dirty="0"/>
              <a:t>COORDENADAS UTM </a:t>
            </a:r>
            <a:r>
              <a:rPr lang="es-ES" dirty="0" smtClean="0"/>
              <a:t>(Universal Transversal </a:t>
            </a:r>
            <a:r>
              <a:rPr lang="es-ES" dirty="0" err="1" smtClean="0"/>
              <a:t>Mercator</a:t>
            </a:r>
            <a:r>
              <a:rPr lang="es-ES" dirty="0" smtClean="0"/>
              <a:t>)</a:t>
            </a:r>
            <a:endParaRPr lang="es-ES" dirty="0"/>
          </a:p>
          <a:p>
            <a:r>
              <a:rPr lang="es-ES" dirty="0" smtClean="0"/>
              <a:t>1200 “</a:t>
            </a:r>
            <a:r>
              <a:rPr lang="es-ES" dirty="0"/>
              <a:t>husos” </a:t>
            </a:r>
            <a:r>
              <a:rPr lang="es-ES" dirty="0" smtClean="0"/>
              <a:t>que cada uno miden 6</a:t>
            </a:r>
            <a:r>
              <a:rPr lang="es-ES" dirty="0"/>
              <a:t>° </a:t>
            </a:r>
            <a:r>
              <a:rPr lang="es-ES" dirty="0" smtClean="0"/>
              <a:t>x </a:t>
            </a:r>
            <a:r>
              <a:rPr lang="es-ES" dirty="0"/>
              <a:t>8</a:t>
            </a:r>
            <a:r>
              <a:rPr lang="es-ES" dirty="0" smtClean="0"/>
              <a:t>°</a:t>
            </a:r>
          </a:p>
        </p:txBody>
      </p:sp>
      <p:grpSp>
        <p:nvGrpSpPr>
          <p:cNvPr id="21" name="Agrupar 20"/>
          <p:cNvGrpSpPr>
            <a:grpSpLocks/>
          </p:cNvGrpSpPr>
          <p:nvPr/>
        </p:nvGrpSpPr>
        <p:grpSpPr bwMode="auto">
          <a:xfrm>
            <a:off x="838200" y="3505200"/>
            <a:ext cx="3098801" cy="1912938"/>
            <a:chOff x="838883" y="3505200"/>
            <a:chExt cx="3098117" cy="1913467"/>
          </a:xfrm>
        </p:grpSpPr>
        <p:sp>
          <p:nvSpPr>
            <p:cNvPr id="18439" name="CuadroTexto 10"/>
            <p:cNvSpPr txBox="1">
              <a:spLocks noChangeArrowheads="1"/>
            </p:cNvSpPr>
            <p:nvPr/>
          </p:nvSpPr>
          <p:spPr bwMode="auto">
            <a:xfrm>
              <a:off x="838883" y="3958283"/>
              <a:ext cx="3005004" cy="58493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xtLst/>
          </p:spPr>
          <p:txBody>
            <a:bodyPr wrap="square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  <a:ea typeface="Osaka" charset="0"/>
                  <a:cs typeface="Osaka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  <a:ea typeface="Osaka" charset="0"/>
                  <a:cs typeface="Osaka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  <a:ea typeface="Osaka" charset="0"/>
                  <a:cs typeface="Osaka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  <a:ea typeface="Osaka" charset="0"/>
                  <a:cs typeface="Osaka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  <a:ea typeface="Osaka" charset="0"/>
                  <a:cs typeface="Osaka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Osaka" charset="0"/>
                  <a:cs typeface="Osaka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Osaka" charset="0"/>
                  <a:cs typeface="Osaka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Osaka" charset="0"/>
                  <a:cs typeface="Osaka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Osaka" charset="0"/>
                  <a:cs typeface="Osaka" charset="0"/>
                </a:defRPr>
              </a:lvl9pPr>
            </a:lstStyle>
            <a:p>
              <a:pPr algn="r"/>
              <a:r>
                <a:rPr lang="es-ES_tradnl" dirty="0" smtClean="0">
                  <a:solidFill>
                    <a:srgbClr val="800000"/>
                  </a:solidFill>
                </a:rPr>
                <a:t>en el hemisferio sur se resta </a:t>
              </a:r>
              <a:r>
                <a:rPr lang="es-ES_tradnl" dirty="0">
                  <a:solidFill>
                    <a:srgbClr val="800000"/>
                  </a:solidFill>
                </a:rPr>
                <a:t>desde 10.000 km</a:t>
              </a:r>
              <a:endParaRPr lang="es-ES" dirty="0">
                <a:solidFill>
                  <a:srgbClr val="800000"/>
                </a:solidFill>
              </a:endParaRPr>
            </a:p>
          </p:txBody>
        </p:sp>
        <p:cxnSp>
          <p:nvCxnSpPr>
            <p:cNvPr id="9" name="Conector recto de flecha 8"/>
            <p:cNvCxnSpPr/>
            <p:nvPr/>
          </p:nvCxnSpPr>
          <p:spPr bwMode="auto">
            <a:xfrm flipV="1">
              <a:off x="3937000" y="3505200"/>
              <a:ext cx="0" cy="1913467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000000"/>
              </a:solidFill>
              <a:prstDash val="solid"/>
              <a:round/>
              <a:headEnd type="arrow" w="med" len="med"/>
              <a:tailEnd type="non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sp>
        <p:nvSpPr>
          <p:cNvPr id="2" name="Rectángulo 1"/>
          <p:cNvSpPr/>
          <p:nvPr/>
        </p:nvSpPr>
        <p:spPr bwMode="auto">
          <a:xfrm>
            <a:off x="4512733" y="1490133"/>
            <a:ext cx="152400" cy="3945467"/>
          </a:xfrm>
          <a:prstGeom prst="rect">
            <a:avLst/>
          </a:prstGeom>
          <a:solidFill>
            <a:srgbClr val="FF0000">
              <a:alpha val="28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_tradnl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Osaka" charset="0"/>
              <a:cs typeface="Osaka" charset="0"/>
            </a:endParaRPr>
          </a:p>
        </p:txBody>
      </p:sp>
      <p:sp>
        <p:nvSpPr>
          <p:cNvPr id="3" name="Rectángulo 2"/>
          <p:cNvSpPr/>
          <p:nvPr/>
        </p:nvSpPr>
        <p:spPr bwMode="auto">
          <a:xfrm>
            <a:off x="4512733" y="2531533"/>
            <a:ext cx="160867" cy="211667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_tradnl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Osaka" charset="0"/>
              <a:cs typeface="Osaka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3877734" y="2429933"/>
            <a:ext cx="5953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1800" dirty="0" err="1" smtClean="0">
                <a:solidFill>
                  <a:srgbClr val="FF0000"/>
                </a:solidFill>
              </a:rPr>
              <a:t>30S</a:t>
            </a:r>
            <a:endParaRPr lang="es-ES_tradnl" sz="1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Untitle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5467"/>
            <a:ext cx="9144000" cy="6286997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8462" y="2116665"/>
            <a:ext cx="857852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s-ES_tradnl" sz="1200" dirty="0" smtClean="0"/>
              <a:t>4.112.000</a:t>
            </a:r>
            <a:endParaRPr lang="es-ES_tradnl" sz="1200" dirty="0"/>
          </a:p>
        </p:txBody>
      </p:sp>
      <p:sp>
        <p:nvSpPr>
          <p:cNvPr id="8" name="Elipse 7"/>
          <p:cNvSpPr/>
          <p:nvPr/>
        </p:nvSpPr>
        <p:spPr bwMode="auto">
          <a:xfrm>
            <a:off x="194734" y="2387601"/>
            <a:ext cx="423332" cy="423332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_tradnl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Osaka" charset="0"/>
              <a:cs typeface="Osaka" charset="0"/>
            </a:endParaRPr>
          </a:p>
        </p:txBody>
      </p:sp>
      <p:sp>
        <p:nvSpPr>
          <p:cNvPr id="9" name="Elipse 8"/>
          <p:cNvSpPr/>
          <p:nvPr/>
        </p:nvSpPr>
        <p:spPr bwMode="auto">
          <a:xfrm>
            <a:off x="2709334" y="431801"/>
            <a:ext cx="423332" cy="423332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_tradnl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Osaka" charset="0"/>
              <a:cs typeface="Osaka" charset="0"/>
            </a:endParaRPr>
          </a:p>
        </p:txBody>
      </p:sp>
      <p:sp>
        <p:nvSpPr>
          <p:cNvPr id="13" name="Elipse 12"/>
          <p:cNvSpPr/>
          <p:nvPr/>
        </p:nvSpPr>
        <p:spPr bwMode="auto">
          <a:xfrm>
            <a:off x="1540934" y="431801"/>
            <a:ext cx="423332" cy="423332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_tradnl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Osaka" charset="0"/>
              <a:cs typeface="Osaka" charset="0"/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1405466" y="160864"/>
            <a:ext cx="9156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1200" dirty="0" smtClean="0"/>
              <a:t>447.000 m</a:t>
            </a:r>
            <a:endParaRPr lang="es-ES_tradnl" sz="1200" dirty="0"/>
          </a:p>
        </p:txBody>
      </p:sp>
      <p:sp>
        <p:nvSpPr>
          <p:cNvPr id="16" name="CuadroTexto 15"/>
          <p:cNvSpPr txBox="1"/>
          <p:nvPr/>
        </p:nvSpPr>
        <p:spPr>
          <a:xfrm>
            <a:off x="2590799" y="160864"/>
            <a:ext cx="9156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1200" dirty="0" smtClean="0"/>
              <a:t>448.000 m</a:t>
            </a:r>
            <a:endParaRPr lang="es-ES_tradnl" sz="1200" dirty="0"/>
          </a:p>
        </p:txBody>
      </p:sp>
      <p:sp>
        <p:nvSpPr>
          <p:cNvPr id="17" name="CuadroTexto 16"/>
          <p:cNvSpPr txBox="1"/>
          <p:nvPr/>
        </p:nvSpPr>
        <p:spPr>
          <a:xfrm>
            <a:off x="110065" y="3276598"/>
            <a:ext cx="846431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s-ES_tradnl" sz="1200" dirty="0" smtClean="0"/>
              <a:t>4.111.000</a:t>
            </a:r>
            <a:endParaRPr lang="es-ES_tradnl" sz="1200" dirty="0"/>
          </a:p>
        </p:txBody>
      </p:sp>
      <p:sp>
        <p:nvSpPr>
          <p:cNvPr id="18" name="Elipse 17"/>
          <p:cNvSpPr/>
          <p:nvPr/>
        </p:nvSpPr>
        <p:spPr bwMode="auto">
          <a:xfrm>
            <a:off x="194734" y="3572934"/>
            <a:ext cx="423332" cy="423332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_tradnl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Osaka" charset="0"/>
              <a:cs typeface="Osaka" charset="0"/>
            </a:endParaRPr>
          </a:p>
        </p:txBody>
      </p:sp>
      <p:sp>
        <p:nvSpPr>
          <p:cNvPr id="19" name="Elipse 18"/>
          <p:cNvSpPr/>
          <p:nvPr/>
        </p:nvSpPr>
        <p:spPr bwMode="auto">
          <a:xfrm>
            <a:off x="254000" y="5012269"/>
            <a:ext cx="296332" cy="296332"/>
          </a:xfrm>
          <a:prstGeom prst="ellipse">
            <a:avLst/>
          </a:prstGeom>
          <a:noFill/>
          <a:ln w="19050" cap="flat" cmpd="sng" algn="ctr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_tradnl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Osaka" charset="0"/>
              <a:cs typeface="Osaka" charset="0"/>
            </a:endParaRPr>
          </a:p>
        </p:txBody>
      </p:sp>
      <p:sp>
        <p:nvSpPr>
          <p:cNvPr id="20" name="CuadroTexto 19"/>
          <p:cNvSpPr txBox="1"/>
          <p:nvPr/>
        </p:nvSpPr>
        <p:spPr>
          <a:xfrm>
            <a:off x="0" y="4605865"/>
            <a:ext cx="1007683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s-ES_tradnl" sz="1200" dirty="0" smtClean="0">
                <a:solidFill>
                  <a:srgbClr val="FF00FF"/>
                </a:solidFill>
              </a:rPr>
              <a:t>37°08’00’’ N</a:t>
            </a:r>
            <a:endParaRPr lang="es-ES_tradnl" sz="1200" dirty="0">
              <a:solidFill>
                <a:srgbClr val="FF00FF"/>
              </a:solidFill>
            </a:endParaRPr>
          </a:p>
        </p:txBody>
      </p:sp>
      <p:sp>
        <p:nvSpPr>
          <p:cNvPr id="21" name="Elipse 20"/>
          <p:cNvSpPr/>
          <p:nvPr/>
        </p:nvSpPr>
        <p:spPr bwMode="auto">
          <a:xfrm>
            <a:off x="6510867" y="397936"/>
            <a:ext cx="296332" cy="296332"/>
          </a:xfrm>
          <a:prstGeom prst="ellipse">
            <a:avLst/>
          </a:prstGeom>
          <a:noFill/>
          <a:ln w="19050" cap="flat" cmpd="sng" algn="ctr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_tradnl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Osaka" charset="0"/>
              <a:cs typeface="Osaka" charset="0"/>
            </a:endParaRPr>
          </a:p>
        </p:txBody>
      </p:sp>
      <p:sp>
        <p:nvSpPr>
          <p:cNvPr id="22" name="CuadroTexto 21"/>
          <p:cNvSpPr txBox="1"/>
          <p:nvPr/>
        </p:nvSpPr>
        <p:spPr>
          <a:xfrm>
            <a:off x="6197600" y="118533"/>
            <a:ext cx="956211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s-ES_tradnl" sz="1200" dirty="0" smtClean="0">
                <a:solidFill>
                  <a:srgbClr val="FF00FF"/>
                </a:solidFill>
              </a:rPr>
              <a:t>3°33’00’’ W</a:t>
            </a:r>
            <a:endParaRPr lang="es-ES_tradnl" sz="1200" dirty="0">
              <a:solidFill>
                <a:srgbClr val="FF00FF"/>
              </a:solidFill>
            </a:endParaRPr>
          </a:p>
        </p:txBody>
      </p:sp>
      <p:sp>
        <p:nvSpPr>
          <p:cNvPr id="23" name="Elipse 22"/>
          <p:cNvSpPr/>
          <p:nvPr/>
        </p:nvSpPr>
        <p:spPr bwMode="auto">
          <a:xfrm>
            <a:off x="4741333" y="397936"/>
            <a:ext cx="296332" cy="296332"/>
          </a:xfrm>
          <a:prstGeom prst="ellipse">
            <a:avLst/>
          </a:prstGeom>
          <a:noFill/>
          <a:ln w="19050" cap="flat" cmpd="sng" algn="ctr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_tradnl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Osaka" charset="0"/>
              <a:cs typeface="Osaka" charset="0"/>
            </a:endParaRPr>
          </a:p>
        </p:txBody>
      </p:sp>
      <p:sp>
        <p:nvSpPr>
          <p:cNvPr id="24" name="CuadroTexto 23"/>
          <p:cNvSpPr txBox="1"/>
          <p:nvPr/>
        </p:nvSpPr>
        <p:spPr>
          <a:xfrm>
            <a:off x="4521200" y="118533"/>
            <a:ext cx="956211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s-ES_tradnl" sz="1200" dirty="0" smtClean="0">
                <a:solidFill>
                  <a:srgbClr val="FF00FF"/>
                </a:solidFill>
              </a:rPr>
              <a:t>3°34’00’’ W</a:t>
            </a:r>
            <a:endParaRPr lang="es-ES_tradnl" sz="1200" dirty="0">
              <a:solidFill>
                <a:srgbClr val="FF00FF"/>
              </a:solidFill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5554132" y="3293534"/>
            <a:ext cx="3031067" cy="584776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_tradnl" dirty="0" smtClean="0">
                <a:solidFill>
                  <a:srgbClr val="FF00FF"/>
                </a:solidFill>
              </a:rPr>
              <a:t>coordenadas </a:t>
            </a:r>
            <a:r>
              <a:rPr lang="es-ES_tradnl" dirty="0" err="1" smtClean="0">
                <a:solidFill>
                  <a:srgbClr val="FF00FF"/>
                </a:solidFill>
              </a:rPr>
              <a:t>geograficas</a:t>
            </a:r>
            <a:r>
              <a:rPr lang="es-ES_tradnl" dirty="0" smtClean="0">
                <a:solidFill>
                  <a:srgbClr val="FF00FF"/>
                </a:solidFill>
              </a:rPr>
              <a:t> </a:t>
            </a:r>
            <a:r>
              <a:rPr lang="es-ES_tradnl" dirty="0" smtClean="0"/>
              <a:t>y coordenadas UTM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27458152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Imagen 1" descr="coordenadas UTM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52" b="21852"/>
          <a:stretch>
            <a:fillRect/>
          </a:stretch>
        </p:blipFill>
        <p:spPr bwMode="auto">
          <a:xfrm>
            <a:off x="12700" y="-250825"/>
            <a:ext cx="8204200" cy="653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6" name="Rectángulo 2"/>
          <p:cNvSpPr>
            <a:spLocks noChangeArrowheads="1"/>
          </p:cNvSpPr>
          <p:nvPr/>
        </p:nvSpPr>
        <p:spPr bwMode="auto">
          <a:xfrm>
            <a:off x="114300" y="1384300"/>
            <a:ext cx="3784600" cy="1016000"/>
          </a:xfrm>
          <a:prstGeom prst="rect">
            <a:avLst/>
          </a:prstGeom>
          <a:noFill/>
          <a:ln w="38100" cmpd="sng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hangingPunct="0"/>
            <a:endParaRPr lang="es-ES_tradnl" sz="2400">
              <a:solidFill>
                <a:srgbClr val="000000"/>
              </a:solidFill>
            </a:endParaRPr>
          </a:p>
        </p:txBody>
      </p:sp>
      <p:sp>
        <p:nvSpPr>
          <p:cNvPr id="21507" name="Rectángulo 3"/>
          <p:cNvSpPr>
            <a:spLocks noChangeArrowheads="1"/>
          </p:cNvSpPr>
          <p:nvPr/>
        </p:nvSpPr>
        <p:spPr bwMode="auto">
          <a:xfrm>
            <a:off x="4152900" y="812800"/>
            <a:ext cx="3022600" cy="3924300"/>
          </a:xfrm>
          <a:prstGeom prst="rect">
            <a:avLst/>
          </a:prstGeom>
          <a:solidFill>
            <a:srgbClr val="FF0000">
              <a:alpha val="2196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s-ES" sz="2400">
              <a:solidFill>
                <a:srgbClr val="000000"/>
              </a:solidFill>
            </a:endParaRPr>
          </a:p>
        </p:txBody>
      </p:sp>
      <p:sp>
        <p:nvSpPr>
          <p:cNvPr id="21508" name="CuadroTexto 4"/>
          <p:cNvSpPr txBox="1">
            <a:spLocks noChangeArrowheads="1"/>
          </p:cNvSpPr>
          <p:nvPr/>
        </p:nvSpPr>
        <p:spPr bwMode="auto">
          <a:xfrm>
            <a:off x="7493000" y="4216400"/>
            <a:ext cx="14732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9pPr>
          </a:lstStyle>
          <a:p>
            <a:r>
              <a:rPr lang="es-ES">
                <a:solidFill>
                  <a:srgbClr val="0000FF"/>
                </a:solidFill>
              </a:rPr>
              <a:t>3.541.092 mN</a:t>
            </a:r>
          </a:p>
        </p:txBody>
      </p:sp>
      <p:sp>
        <p:nvSpPr>
          <p:cNvPr id="21509" name="CuadroTexto 5"/>
          <p:cNvSpPr txBox="1">
            <a:spLocks noChangeArrowheads="1"/>
          </p:cNvSpPr>
          <p:nvPr/>
        </p:nvSpPr>
        <p:spPr bwMode="auto">
          <a:xfrm>
            <a:off x="7353300" y="279400"/>
            <a:ext cx="14732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9pPr>
          </a:lstStyle>
          <a:p>
            <a:r>
              <a:rPr lang="es-ES">
                <a:solidFill>
                  <a:srgbClr val="0000FF"/>
                </a:solidFill>
              </a:rPr>
              <a:t>4.430.778 mN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6972300" y="5464348"/>
            <a:ext cx="430887" cy="1198806"/>
          </a:xfrm>
          <a:prstGeom prst="rect">
            <a:avLst/>
          </a:prstGeom>
          <a:noFill/>
        </p:spPr>
        <p:txBody>
          <a:bodyPr vert="vert270" wrap="none">
            <a:spAutoFit/>
          </a:bodyPr>
          <a:lstStyle/>
          <a:p>
            <a:pPr eaLnBrk="0" hangingPunct="0">
              <a:defRPr/>
            </a:pPr>
            <a:r>
              <a:rPr lang="es-ES" dirty="0">
                <a:solidFill>
                  <a:srgbClr val="0000FF"/>
                </a:solidFill>
              </a:rPr>
              <a:t>783.422 </a:t>
            </a:r>
            <a:r>
              <a:rPr lang="es-ES" dirty="0" err="1">
                <a:solidFill>
                  <a:srgbClr val="0000FF"/>
                </a:solidFill>
              </a:rPr>
              <a:t>mE</a:t>
            </a:r>
            <a:endParaRPr lang="es-ES" dirty="0">
              <a:solidFill>
                <a:srgbClr val="0000FF"/>
              </a:solidFill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4013200" y="5413548"/>
            <a:ext cx="430887" cy="1198806"/>
          </a:xfrm>
          <a:prstGeom prst="rect">
            <a:avLst/>
          </a:prstGeom>
          <a:noFill/>
        </p:spPr>
        <p:txBody>
          <a:bodyPr vert="vert270" wrap="none">
            <a:spAutoFit/>
          </a:bodyPr>
          <a:lstStyle/>
          <a:p>
            <a:pPr eaLnBrk="0" hangingPunct="0">
              <a:defRPr/>
            </a:pPr>
            <a:r>
              <a:rPr lang="es-ES" dirty="0">
                <a:solidFill>
                  <a:srgbClr val="0000FF"/>
                </a:solidFill>
              </a:rPr>
              <a:t>216.576 </a:t>
            </a:r>
            <a:r>
              <a:rPr lang="es-ES" dirty="0" err="1">
                <a:solidFill>
                  <a:srgbClr val="0000FF"/>
                </a:solidFill>
              </a:rPr>
              <a:t>mE</a:t>
            </a:r>
            <a:endParaRPr lang="es-ES" dirty="0">
              <a:solidFill>
                <a:srgbClr val="0000FF"/>
              </a:solidFill>
            </a:endParaRPr>
          </a:p>
        </p:txBody>
      </p:sp>
      <p:sp>
        <p:nvSpPr>
          <p:cNvPr id="21512" name="CuadroTexto 10"/>
          <p:cNvSpPr txBox="1">
            <a:spLocks noChangeArrowheads="1"/>
          </p:cNvSpPr>
          <p:nvPr/>
        </p:nvSpPr>
        <p:spPr bwMode="auto">
          <a:xfrm>
            <a:off x="7429500" y="1384300"/>
            <a:ext cx="5842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9pPr>
          </a:lstStyle>
          <a:p>
            <a:r>
              <a:rPr lang="es-ES" sz="2000"/>
              <a:t>mN</a:t>
            </a:r>
          </a:p>
        </p:txBody>
      </p:sp>
      <p:sp>
        <p:nvSpPr>
          <p:cNvPr id="21513" name="Rectángulo 12"/>
          <p:cNvSpPr>
            <a:spLocks noChangeArrowheads="1"/>
          </p:cNvSpPr>
          <p:nvPr/>
        </p:nvSpPr>
        <p:spPr bwMode="auto">
          <a:xfrm>
            <a:off x="1185333" y="2396067"/>
            <a:ext cx="2751667" cy="1248833"/>
          </a:xfrm>
          <a:prstGeom prst="rect">
            <a:avLst/>
          </a:prstGeom>
          <a:noFill/>
          <a:ln w="38100" cmpd="sng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hangingPunct="0"/>
            <a:endParaRPr lang="es-ES_tradnl" sz="2400">
              <a:solidFill>
                <a:srgbClr val="000000"/>
              </a:solidFill>
            </a:endParaRPr>
          </a:p>
        </p:txBody>
      </p:sp>
      <p:sp>
        <p:nvSpPr>
          <p:cNvPr id="21514" name="Rectángulo 14"/>
          <p:cNvSpPr>
            <a:spLocks noChangeArrowheads="1"/>
          </p:cNvSpPr>
          <p:nvPr/>
        </p:nvSpPr>
        <p:spPr bwMode="auto">
          <a:xfrm>
            <a:off x="2514600" y="3860800"/>
            <a:ext cx="1473200" cy="1130300"/>
          </a:xfrm>
          <a:prstGeom prst="rect">
            <a:avLst/>
          </a:prstGeom>
          <a:noFill/>
          <a:ln w="76200" cmpd="sng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hangingPunct="0"/>
            <a:endParaRPr lang="es-ES_tradnl" sz="2400">
              <a:solidFill>
                <a:srgbClr val="000000"/>
              </a:solidFill>
            </a:endParaRPr>
          </a:p>
        </p:txBody>
      </p:sp>
      <p:sp>
        <p:nvSpPr>
          <p:cNvPr id="3" name="CuadroTexto 2"/>
          <p:cNvSpPr txBox="1"/>
          <p:nvPr/>
        </p:nvSpPr>
        <p:spPr>
          <a:xfrm rot="16200000">
            <a:off x="5198533" y="4986866"/>
            <a:ext cx="15876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dirty="0" smtClean="0"/>
              <a:t>centro del huso</a:t>
            </a:r>
            <a:endParaRPr lang="es-ES_tradnl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9000" y="2235200"/>
            <a:ext cx="5029200" cy="2514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CuadroTexto 4"/>
          <p:cNvSpPr txBox="1">
            <a:spLocks noChangeArrowheads="1"/>
          </p:cNvSpPr>
          <p:nvPr/>
        </p:nvSpPr>
        <p:spPr bwMode="auto">
          <a:xfrm>
            <a:off x="622300" y="1905000"/>
            <a:ext cx="8001000" cy="338554"/>
          </a:xfrm>
          <a:prstGeom prst="rect">
            <a:avLst/>
          </a:prstGeom>
          <a:solidFill>
            <a:srgbClr val="FFFFFF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9pPr>
          </a:lstStyle>
          <a:p>
            <a:pPr algn="ctr" eaLnBrk="1" hangingPunct="1"/>
            <a:r>
              <a:rPr lang="es-ES_tradnl" dirty="0" smtClean="0"/>
              <a:t>proyección </a:t>
            </a:r>
            <a:r>
              <a:rPr lang="es-ES_tradnl" dirty="0" err="1" smtClean="0"/>
              <a:t>cilindrica</a:t>
            </a:r>
            <a:r>
              <a:rPr lang="es-ES_tradnl" dirty="0" smtClean="0"/>
              <a:t> tangente o secante</a:t>
            </a:r>
            <a:endParaRPr lang="es-ES_tradnl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300" y="114300"/>
            <a:ext cx="7752454" cy="25273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42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2652" y="2819400"/>
            <a:ext cx="4668784" cy="3937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3556" name="CuadroTexto 4"/>
          <p:cNvSpPr txBox="1">
            <a:spLocks noChangeArrowheads="1"/>
          </p:cNvSpPr>
          <p:nvPr/>
        </p:nvSpPr>
        <p:spPr bwMode="auto">
          <a:xfrm>
            <a:off x="622300" y="0"/>
            <a:ext cx="8001000" cy="338554"/>
          </a:xfrm>
          <a:prstGeom prst="rect">
            <a:avLst/>
          </a:prstGeom>
          <a:solidFill>
            <a:srgbClr val="FFFFFF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9pPr>
          </a:lstStyle>
          <a:p>
            <a:pPr algn="ctr" eaLnBrk="1" hangingPunct="1"/>
            <a:r>
              <a:rPr lang="es-ES_tradnl" dirty="0" smtClean="0"/>
              <a:t>proyección </a:t>
            </a:r>
            <a:r>
              <a:rPr lang="es-ES_tradnl" dirty="0" err="1" smtClean="0"/>
              <a:t>conica</a:t>
            </a:r>
            <a:r>
              <a:rPr lang="es-ES_tradnl" dirty="0" smtClean="0"/>
              <a:t> tangente o secante</a:t>
            </a:r>
            <a:endParaRPr lang="es-ES_tradnl" dirty="0"/>
          </a:p>
        </p:txBody>
      </p:sp>
      <p:sp>
        <p:nvSpPr>
          <p:cNvPr id="7" name="CuadroTexto 4"/>
          <p:cNvSpPr txBox="1">
            <a:spLocks noChangeArrowheads="1"/>
          </p:cNvSpPr>
          <p:nvPr/>
        </p:nvSpPr>
        <p:spPr bwMode="auto">
          <a:xfrm>
            <a:off x="2400300" y="2870200"/>
            <a:ext cx="4701527" cy="338554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9pPr>
          </a:lstStyle>
          <a:p>
            <a:pPr eaLnBrk="1" hangingPunct="1"/>
            <a:r>
              <a:rPr lang="es-ES_tradnl" dirty="0" smtClean="0"/>
              <a:t>proyección ortográfica (plana) tangente o secante</a:t>
            </a:r>
            <a:endParaRPr lang="es-ES_tradnl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Osaka"/>
        <a:cs typeface="Osaka"/>
      </a:majorFont>
      <a:minorFont>
        <a:latin typeface="Arial"/>
        <a:ea typeface="Osaka"/>
        <a:cs typeface="Osak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Osaka" charset="0"/>
            <a:cs typeface="Osak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Osaka" charset="0"/>
            <a:cs typeface="Osaka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MAC OS:Applications:Microsoft Office 2004:Templates:Presentations:Designs:Blank Presentation</Template>
  <TotalTime>862</TotalTime>
  <Words>386</Words>
  <Application>Microsoft Macintosh PowerPoint</Application>
  <PresentationFormat>Presentación en pantalla (4:3)</PresentationFormat>
  <Paragraphs>82</Paragraphs>
  <Slides>17</Slides>
  <Notes>3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18" baseType="lpstr">
      <vt:lpstr>Blank Presentation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Domingo Aerden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Domingo Aerden</dc:creator>
  <cp:lastModifiedBy>Domingo</cp:lastModifiedBy>
  <cp:revision>76</cp:revision>
  <cp:lastPrinted>1904-01-01T00:00:00Z</cp:lastPrinted>
  <dcterms:created xsi:type="dcterms:W3CDTF">2011-03-21T14:15:14Z</dcterms:created>
  <dcterms:modified xsi:type="dcterms:W3CDTF">2017-10-03T09:59:16Z</dcterms:modified>
</cp:coreProperties>
</file>