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C9A-ACD0-4365-86B8-BF9ECBD778F8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D2FE-0616-4879-90F9-B318041748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C9A-ACD0-4365-86B8-BF9ECBD778F8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D2FE-0616-4879-90F9-B318041748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C9A-ACD0-4365-86B8-BF9ECBD778F8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D2FE-0616-4879-90F9-B318041748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C9A-ACD0-4365-86B8-BF9ECBD778F8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D2FE-0616-4879-90F9-B318041748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C9A-ACD0-4365-86B8-BF9ECBD778F8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D2FE-0616-4879-90F9-B318041748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C9A-ACD0-4365-86B8-BF9ECBD778F8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D2FE-0616-4879-90F9-B318041748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C9A-ACD0-4365-86B8-BF9ECBD778F8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D2FE-0616-4879-90F9-B318041748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C9A-ACD0-4365-86B8-BF9ECBD778F8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D2FE-0616-4879-90F9-B318041748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C9A-ACD0-4365-86B8-BF9ECBD778F8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D2FE-0616-4879-90F9-B318041748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C9A-ACD0-4365-86B8-BF9ECBD778F8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D2FE-0616-4879-90F9-B3180417481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CC9A-ACD0-4365-86B8-BF9ECBD778F8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07D2FE-0616-4879-90F9-B3180417481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A9CC9A-ACD0-4365-86B8-BF9ECBD778F8}" type="datetimeFigureOut">
              <a:rPr lang="es-ES" smtClean="0"/>
              <a:pPr/>
              <a:t>18/03/2014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07D2FE-0616-4879-90F9-B3180417481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Encuestas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683568" y="2060848"/>
            <a:ext cx="216024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Encuesta Bola de nieve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707904" y="2060848"/>
            <a:ext cx="475252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Consiste en ir encontrando a las personas objeto de la consulta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707904" y="3068960"/>
            <a:ext cx="475252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 partir de una persona previamente conocida, ésta nos va llevando a otras que se encuentra en la misma situación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707904" y="4077072"/>
            <a:ext cx="475252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Esta técnica no sirve para conocer la opinión de grandes masas de población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Modos de realización de </a:t>
            </a:r>
            <a:r>
              <a:rPr lang="es-ES" smtClean="0"/>
              <a:t>la encuesta</a:t>
            </a:r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1331640" y="2204864"/>
            <a:ext cx="655272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Una vez se tiene la muestra hay que remitirles el cuestionario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331640" y="3356992"/>
            <a:ext cx="655272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 debe hacer una carátula con las instrucciones para rellenar el cuestionario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1331640" y="5229200"/>
            <a:ext cx="655272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Para conseguir mejores resultados es conveniente hacer un recordatorio pasados unos días para que no se olvide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1331640" y="4293096"/>
            <a:ext cx="655272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Envío por correo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1259632" y="2276872"/>
            <a:ext cx="676875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Encuestas telefónicas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259632" y="3356992"/>
            <a:ext cx="67687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Mejoran la respuesta a la encuesta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1259632" y="4293096"/>
            <a:ext cx="67687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Si la encuesta es larga, se obliga al comunicante a mantener durante un largo rato un largo rato la atención solicitada por el entrevistador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1259632" y="5445224"/>
            <a:ext cx="67687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Otro problema son los horarios de llamada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1259632" y="2060848"/>
            <a:ext cx="66247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Encuestas mediante visita domiciliaria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259632" y="3068960"/>
            <a:ext cx="66247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problema de la entrevista domiciliaria es el de la renuncia de muchas personas a recibir a desconocidos en su propia casa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1259632" y="4005064"/>
            <a:ext cx="66247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 estos casos es mejor buscar otro sitio para poder realizarla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Elaborar el cuestionario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1547664" y="2132856"/>
            <a:ext cx="633670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elaboración del cuestionario ha de ser un trabajo colectivo, es un trabajo colectivo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87624" y="3212976"/>
            <a:ext cx="30963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contenido 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5148064" y="3212976"/>
            <a:ext cx="30963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forma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1187624" y="4293096"/>
            <a:ext cx="30963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contenido está determinado por el objeto de la investigación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5148064" y="4293096"/>
            <a:ext cx="30963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Tiene que ver con el rendimiento del encuestado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539552" y="2276872"/>
            <a:ext cx="259228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 la forma se distingue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139952" y="2276872"/>
            <a:ext cx="41764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formato del cuestionario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4211960" y="3356992"/>
            <a:ext cx="410445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 </a:t>
            </a:r>
            <a:r>
              <a:rPr lang="es-ES" dirty="0" smtClean="0"/>
              <a:t>L</a:t>
            </a:r>
            <a:r>
              <a:rPr lang="es-ES" dirty="0" smtClean="0"/>
              <a:t>a </a:t>
            </a:r>
            <a:r>
              <a:rPr lang="es-ES" dirty="0" smtClean="0"/>
              <a:t>forma de las </a:t>
            </a:r>
            <a:r>
              <a:rPr lang="es-ES" dirty="0" smtClean="0"/>
              <a:t>preguntas: en el modelo de cuestionario, las palabras utilizadas y la secuencia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formato de cuestionario 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1115616" y="2132856"/>
            <a:ext cx="698477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Un cuestionario comprimido, mal presentado, confunde al encuestado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187624" y="3212976"/>
            <a:ext cx="69127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 los casos en que el cuestionarios que se envían puede llevar a que el encuestado por poco interesado que esté acabe por echarlo a la basura 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395536" y="3140968"/>
            <a:ext cx="288032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cuestionario, por regla general, 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355976" y="1988840"/>
            <a:ext cx="4248472" cy="760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ha de estar escrito dejando grandes espacios en blanco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4355976" y="3140968"/>
            <a:ext cx="432048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colocando cada </a:t>
            </a:r>
            <a:r>
              <a:rPr lang="es-ES" dirty="0" err="1" smtClean="0"/>
              <a:t>item</a:t>
            </a:r>
            <a:r>
              <a:rPr lang="es-ES" dirty="0" smtClean="0"/>
              <a:t> de respuesta uno debajo de la otra con doble espacio para que se puedan visualizar mejor 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427984" y="4869160"/>
            <a:ext cx="4248472" cy="760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No abreviar las preguntas ni poner dos en un mismo espacio</a:t>
            </a: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 del cuestionario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1331640" y="2060848"/>
            <a:ext cx="676875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Este ha de corresponderse con una determinada extensión y profundidad del campo que se estudia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331640" y="3212976"/>
            <a:ext cx="676875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 han de seleccionar las preguntas que contiene, colocando únicamente aquellas que llevan a obtener la verdad en la extensión y la profundidad que exige el tema y que además no lleven en excesivo tiempo al encuestado en su respuesta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1331640" y="4941168"/>
            <a:ext cx="676875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Para fijar el contenido del cuestionario se comienza por hacer una lista de todos los asuntos que se quiere tratar y que giran en torno del contenido de las hipótesis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1043608" y="1196752"/>
            <a:ext cx="691276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Para fijar el contenido del cuestionario se comienza por hacer una lista de todos los asuntos que se quiere tratar y que giran en torno del contenido de la hipótesis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043608" y="2420888"/>
            <a:ext cx="6912768" cy="760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 anotará la naturaleza de los datos que se quiere recoger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1043608" y="3356992"/>
            <a:ext cx="6912768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contenido ha de ser verdadero con relación al encuestado y significativo con relación al problema, parece que sea una exigencia contradictoria ya que las preguntas más sencillas suelen llevar a respuestas verdaderas aunque se queda a un nivel superficial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1043608" y="4797152"/>
            <a:ext cx="691276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Las preguntas complejas que llevan al fondo del tema podrán no ser comprendidas por todos los encuestados y así no obtener buenas respuestas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1331640" y="2132856"/>
            <a:ext cx="66247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encuesta es el método más generalizado en los estudios sociales. Y la criminología como ciencia social, depende de ellas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1331640" y="3140968"/>
            <a:ext cx="662473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 la sociedad actual, la encuesta se mueve entre el cansancio producido por su saturación y la creencia de ser un instrumento válido y eficaz para ordenar la vida en comunidad a partir del conocimiento obtenido de los grupos sociales</a:t>
            </a:r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539552" y="3573016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Del cuestionario se exige 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707904" y="1988840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Preciso 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707904" y="3068960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Sugestivo 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3707904" y="4149080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Claro</a:t>
            </a:r>
            <a:endParaRPr lang="es-ES" dirty="0"/>
          </a:p>
        </p:txBody>
      </p:sp>
      <p:sp>
        <p:nvSpPr>
          <p:cNvPr id="8" name="7 Rectángulo redondeado"/>
          <p:cNvSpPr/>
          <p:nvPr/>
        </p:nvSpPr>
        <p:spPr>
          <a:xfrm>
            <a:off x="3707904" y="5229200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Verdadero </a:t>
            </a:r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6516216" y="3573016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Expresando también sus complejidades</a:t>
            </a: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611560" y="2276872"/>
            <a:ext cx="288032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Las preguntas pueden referirse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4355976" y="2276872"/>
            <a:ext cx="41764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Sobre datos objetivos o preguntas de hecho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4355976" y="3429000"/>
            <a:ext cx="417646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Sobre opiniones o creencias, datos subjetivos</a:t>
            </a: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Elección del tipo de pregunta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683568" y="2060848"/>
            <a:ext cx="777686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Aunque la forma de la pregunta no modifica los conocimientos del encuestado, sí ejerce una influencia en su comprensión y en la calidad de su respuesta. 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683568" y="3501008"/>
            <a:ext cx="777686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Las respuestas han de ser claras precisas y significativas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755576" y="5013176"/>
            <a:ext cx="288032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Las preguntas deben tener encuesta dos cuestiones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4139952" y="4797152"/>
            <a:ext cx="43204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Las características de los encuestados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4139952" y="5733256"/>
            <a:ext cx="4320480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Las características del aspecto estudiado</a:t>
            </a:r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467544" y="2060848"/>
            <a:ext cx="194421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Características de los encuestados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131840" y="2060848"/>
            <a:ext cx="56166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Ver si los encuestados forman un grupo homogéneo o dispar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131840" y="3068960"/>
            <a:ext cx="56166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Ver en qué medida los encuestados comprenderán el cuestionario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131840" y="4149080"/>
            <a:ext cx="56166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Ver la cuestión del lenguaje que se utilizará</a:t>
            </a:r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323528" y="2132856"/>
            <a:ext cx="273630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 ha de tener en cuenta la comprensión de los encuestados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563888" y="2132856"/>
            <a:ext cx="5328592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 este punto juega un papel importante la escolaridad, la situación psicológica y la relación de poder</a:t>
            </a:r>
            <a:endParaRPr lang="es-E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395536" y="2276872"/>
            <a:ext cx="252028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Se ha de tener en cuenta la cuestión semántica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131840" y="2276872"/>
            <a:ext cx="561662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Hay que ver el lenguaje que se utilizará en la redacción de cada pregunta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131840" y="3501008"/>
            <a:ext cx="56166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Hay que adaptar a los encuestados</a:t>
            </a:r>
            <a:endParaRPr lang="es-E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539552" y="2060848"/>
            <a:ext cx="259228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</a:t>
            </a:r>
            <a:r>
              <a:rPr lang="es-ES" dirty="0" smtClean="0"/>
              <a:t>asos de preguntas a nivel de emotividad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707904" y="2060848"/>
            <a:ext cx="489654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 muy importante incluir una serie de requisitos que garanticen a lo máximo la obtención de información </a:t>
            </a:r>
            <a:r>
              <a:rPr lang="es-ES" dirty="0" err="1" smtClean="0"/>
              <a:t>veráz</a:t>
            </a:r>
            <a:endParaRPr lang="es-E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395536" y="2132856"/>
            <a:ext cx="244827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Requisitos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923928" y="1628800"/>
            <a:ext cx="482453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Utilizar preguntas abiertas en las que el encuestado puede dar su opinión más libre.</a:t>
            </a:r>
          </a:p>
          <a:p>
            <a:pPr algn="ctr"/>
            <a:r>
              <a:rPr lang="es-ES" dirty="0" smtClean="0"/>
              <a:t>La respuesta abierta libera la tensión y puede dar una información más detallada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923928" y="2996952"/>
            <a:ext cx="482453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Utilizar preguntas de redacción indirecta cuando el aspecto es más delicado, dejando velado lo que se quiere obtener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923928" y="4221088"/>
            <a:ext cx="482453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Utilizar preguntas de control para ver en estos temas difíciles o delicados si el emisor informó </a:t>
            </a:r>
            <a:r>
              <a:rPr lang="es-ES" dirty="0" err="1" smtClean="0"/>
              <a:t>correctamenete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" name="6 Rectángulo redondeado"/>
          <p:cNvSpPr/>
          <p:nvPr/>
        </p:nvSpPr>
        <p:spPr>
          <a:xfrm>
            <a:off x="3923928" y="5229200"/>
            <a:ext cx="4824536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Utilizar al final del tema preguntas amplias, uno o dos, invitando al encuestado a que repiense lo dicho, a ver si quiere añadir algo </a:t>
            </a:r>
            <a:r>
              <a:rPr lang="es-ES" smtClean="0"/>
              <a:t>o refutar algo dicho</a:t>
            </a:r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Encuestas y entrevistas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1259632" y="2060848"/>
            <a:ext cx="66967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encuesta hace referencia a la preparación de un cuestionario y su presentación a las personas cuya opinión se desea conocer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259632" y="3068960"/>
            <a:ext cx="66967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entrevista se refiere al modo más personalizado de hacer las preguntas. 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1259632" y="4077072"/>
            <a:ext cx="66967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Aunque amos métodos pueden coincidir y ser empleados ambos términos indistintamente no toda encuesta implica esa personalización propia de la entrevista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1259632" y="5085184"/>
            <a:ext cx="669674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De la misma manera, no toda entrevista supone la preparación de un cuestionario previo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899592" y="2348880"/>
            <a:ext cx="74168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 primero sucede en las encuestas con preguntas cerradas. 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899592" y="3356992"/>
            <a:ext cx="74168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En ellas, el encuestador ha predeterminado las opciones y el interpelado ha de elegir necesariamente una (o varias) de las opciones ofrecidas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899592" y="4365104"/>
            <a:ext cx="74168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personalización es aquí muy escasa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899592" y="5373216"/>
            <a:ext cx="74168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Lo segundo ocurre en las entrevistas informales. En ellas, el entrevistado aparece mucho más como protagonista, al ser sus intervenciones en el proceso comunicativo, y por tanto, mucho más activas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971600" y="1988840"/>
            <a:ext cx="74168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personalización es mucho más notoria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971600" y="3140968"/>
            <a:ext cx="74168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Estas entrevistas informales se relacionan con la observación participante y las historias de vida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971600" y="4293096"/>
            <a:ext cx="74168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 conveniente hacer una pequeña entrevista como paso previo a la elaboración de la encuesta propiamente dicha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muestra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899592" y="2060848"/>
            <a:ext cx="74168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muestra representa el número de personas al que se dirige la encuesta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899592" y="3140968"/>
            <a:ext cx="74168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muestra implica una selección dentro del universo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899592" y="4221088"/>
            <a:ext cx="741682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Conseguir una respuesta de todo el universo, aun no siendo éste muy grande, es asunto difícil. Por eso, en la mayoría de los casos, es una muestra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¿Cómo hacer la selección </a:t>
            </a:r>
            <a:r>
              <a:rPr lang="es-ES" dirty="0" err="1" smtClean="0"/>
              <a:t>muestral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3" name="2 Rectángulo redondeado"/>
          <p:cNvSpPr/>
          <p:nvPr/>
        </p:nvSpPr>
        <p:spPr>
          <a:xfrm>
            <a:off x="755576" y="2060848"/>
            <a:ext cx="172819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Tres vías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635896" y="2060848"/>
            <a:ext cx="439248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Mediante ruta aleatoria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635896" y="3068960"/>
            <a:ext cx="439248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A través de la guía telefónica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635896" y="4149080"/>
            <a:ext cx="439248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Procedimiento del la bola de nieve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683568" y="2060848"/>
            <a:ext cx="252028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Ruta aleatoria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3851920" y="2060848"/>
            <a:ext cx="475252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Consiste en la selección de las personas al azar.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851920" y="3140968"/>
            <a:ext cx="475252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Todos tienen las mismas posibilidades de ser elegido. 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851920" y="4221088"/>
            <a:ext cx="475252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Para ello hace falta tener un censo, que es difícil de conseguir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3707904" y="2060848"/>
            <a:ext cx="475252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Problema es un censo sesgado</a:t>
            </a:r>
            <a:endParaRPr lang="es-ES" dirty="0"/>
          </a:p>
        </p:txBody>
      </p:sp>
      <p:sp>
        <p:nvSpPr>
          <p:cNvPr id="4" name="3 Rectángulo redondeado"/>
          <p:cNvSpPr/>
          <p:nvPr/>
        </p:nvSpPr>
        <p:spPr>
          <a:xfrm>
            <a:off x="755576" y="2060848"/>
            <a:ext cx="208823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Guía de teléfono</a:t>
            </a:r>
            <a:endParaRPr lang="es-ES" dirty="0"/>
          </a:p>
        </p:txBody>
      </p:sp>
      <p:sp>
        <p:nvSpPr>
          <p:cNvPr id="5" name="4 Rectángulo redondeado"/>
          <p:cNvSpPr/>
          <p:nvPr/>
        </p:nvSpPr>
        <p:spPr>
          <a:xfrm>
            <a:off x="3707904" y="3140968"/>
            <a:ext cx="475252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Puede producirse una desviación entre el nombre del abonado y quien contesta realmente sea otra persona</a:t>
            </a:r>
            <a:endParaRPr lang="es-ES" dirty="0"/>
          </a:p>
        </p:txBody>
      </p:sp>
      <p:sp>
        <p:nvSpPr>
          <p:cNvPr id="6" name="5 Rectángulo redondeado"/>
          <p:cNvSpPr/>
          <p:nvPr/>
        </p:nvSpPr>
        <p:spPr>
          <a:xfrm>
            <a:off x="3707904" y="4149080"/>
            <a:ext cx="475252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Estos problemas no impiden que se puedan utilizar como método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430</TotalTime>
  <Words>1220</Words>
  <Application>Microsoft Office PowerPoint</Application>
  <PresentationFormat>Presentación en pantalla (4:3)</PresentationFormat>
  <Paragraphs>104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Flujo</vt:lpstr>
      <vt:lpstr>Encuestas</vt:lpstr>
      <vt:lpstr>Diapositiva 2</vt:lpstr>
      <vt:lpstr>Encuestas y entrevistas</vt:lpstr>
      <vt:lpstr>Diapositiva 4</vt:lpstr>
      <vt:lpstr>Diapositiva 5</vt:lpstr>
      <vt:lpstr>La muestra</vt:lpstr>
      <vt:lpstr>¿Cómo hacer la selección muestral?</vt:lpstr>
      <vt:lpstr>Diapositiva 8</vt:lpstr>
      <vt:lpstr>Diapositiva 9</vt:lpstr>
      <vt:lpstr>Diapositiva 10</vt:lpstr>
      <vt:lpstr>Modos de realización de la encuesta</vt:lpstr>
      <vt:lpstr>Diapositiva 12</vt:lpstr>
      <vt:lpstr>Diapositiva 13</vt:lpstr>
      <vt:lpstr>Elaborar el cuestionario</vt:lpstr>
      <vt:lpstr>Diapositiva 15</vt:lpstr>
      <vt:lpstr>El formato de cuestionario </vt:lpstr>
      <vt:lpstr>Diapositiva 17</vt:lpstr>
      <vt:lpstr>Contenido del cuestionario</vt:lpstr>
      <vt:lpstr>Diapositiva 19</vt:lpstr>
      <vt:lpstr>Diapositiva 20</vt:lpstr>
      <vt:lpstr>Diapositiva 21</vt:lpstr>
      <vt:lpstr>Elección del tipo de pregunta</vt:lpstr>
      <vt:lpstr>Diapositiva 23</vt:lpstr>
      <vt:lpstr>Diapositiva 24</vt:lpstr>
      <vt:lpstr>Diapositiva 25</vt:lpstr>
      <vt:lpstr>Diapositiva 26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Encuestas</dc:title>
  <dc:creator>Javi</dc:creator>
  <cp:lastModifiedBy>Javi</cp:lastModifiedBy>
  <cp:revision>39</cp:revision>
  <dcterms:created xsi:type="dcterms:W3CDTF">2014-03-17T08:37:47Z</dcterms:created>
  <dcterms:modified xsi:type="dcterms:W3CDTF">2014-03-18T12:09:46Z</dcterms:modified>
</cp:coreProperties>
</file>