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3"/>
  </p:notesMasterIdLst>
  <p:sldIdLst>
    <p:sldId id="256" r:id="rId2"/>
    <p:sldId id="323" r:id="rId3"/>
    <p:sldId id="379" r:id="rId4"/>
    <p:sldId id="378" r:id="rId5"/>
    <p:sldId id="377" r:id="rId6"/>
    <p:sldId id="324" r:id="rId7"/>
    <p:sldId id="381" r:id="rId8"/>
    <p:sldId id="380" r:id="rId9"/>
    <p:sldId id="325" r:id="rId10"/>
    <p:sldId id="382" r:id="rId11"/>
    <p:sldId id="326" r:id="rId12"/>
    <p:sldId id="383" r:id="rId13"/>
    <p:sldId id="327" r:id="rId14"/>
    <p:sldId id="386" r:id="rId15"/>
    <p:sldId id="385" r:id="rId16"/>
    <p:sldId id="384" r:id="rId17"/>
    <p:sldId id="328" r:id="rId18"/>
    <p:sldId id="329" r:id="rId19"/>
    <p:sldId id="330" r:id="rId20"/>
    <p:sldId id="387" r:id="rId21"/>
    <p:sldId id="331" r:id="rId22"/>
    <p:sldId id="332" r:id="rId23"/>
    <p:sldId id="388" r:id="rId24"/>
    <p:sldId id="376" r:id="rId25"/>
    <p:sldId id="333" r:id="rId26"/>
    <p:sldId id="334" r:id="rId27"/>
    <p:sldId id="335" r:id="rId28"/>
    <p:sldId id="336" r:id="rId29"/>
    <p:sldId id="389" r:id="rId30"/>
    <p:sldId id="321" r:id="rId31"/>
    <p:sldId id="320" r:id="rId32"/>
    <p:sldId id="391" r:id="rId33"/>
    <p:sldId id="390" r:id="rId34"/>
    <p:sldId id="266" r:id="rId35"/>
    <p:sldId id="267" r:id="rId36"/>
    <p:sldId id="268" r:id="rId37"/>
    <p:sldId id="269" r:id="rId38"/>
    <p:sldId id="270" r:id="rId39"/>
    <p:sldId id="291" r:id="rId40"/>
    <p:sldId id="302" r:id="rId41"/>
    <p:sldId id="322" r:id="rId42"/>
    <p:sldId id="392" r:id="rId43"/>
    <p:sldId id="395" r:id="rId44"/>
    <p:sldId id="393" r:id="rId45"/>
    <p:sldId id="394" r:id="rId46"/>
    <p:sldId id="319" r:id="rId47"/>
    <p:sldId id="304" r:id="rId48"/>
    <p:sldId id="303" r:id="rId49"/>
    <p:sldId id="396" r:id="rId50"/>
    <p:sldId id="309" r:id="rId51"/>
    <p:sldId id="397" r:id="rId52"/>
    <p:sldId id="398" r:id="rId53"/>
    <p:sldId id="399" r:id="rId54"/>
    <p:sldId id="305" r:id="rId55"/>
    <p:sldId id="307" r:id="rId56"/>
    <p:sldId id="403" r:id="rId57"/>
    <p:sldId id="402" r:id="rId58"/>
    <p:sldId id="401" r:id="rId59"/>
    <p:sldId id="400" r:id="rId60"/>
    <p:sldId id="308" r:id="rId61"/>
    <p:sldId id="405" r:id="rId62"/>
    <p:sldId id="404" r:id="rId63"/>
    <p:sldId id="338" r:id="rId64"/>
    <p:sldId id="407" r:id="rId65"/>
    <p:sldId id="339" r:id="rId66"/>
    <p:sldId id="408" r:id="rId67"/>
    <p:sldId id="375" r:id="rId68"/>
    <p:sldId id="340" r:id="rId69"/>
    <p:sldId id="344" r:id="rId70"/>
    <p:sldId id="345" r:id="rId71"/>
    <p:sldId id="342" r:id="rId72"/>
    <p:sldId id="343"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FF0000"/>
    <a:srgbClr val="660066"/>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11" autoAdjust="0"/>
  </p:normalViewPr>
  <p:slideViewPr>
    <p:cSldViewPr>
      <p:cViewPr varScale="1">
        <p:scale>
          <a:sx n="45" d="100"/>
          <a:sy n="45" d="100"/>
        </p:scale>
        <p:origin x="-123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3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defRPr>
            </a:lvl1pPr>
          </a:lstStyle>
          <a:p>
            <a:pPr>
              <a:defRPr/>
            </a:pPr>
            <a:fld id="{CCA13339-FEE8-4A61-B5BD-EF20A4BAC172}" type="datetimeFigureOut">
              <a:rPr lang="es-ES"/>
              <a:pPr>
                <a:defRPr/>
              </a:pPr>
              <a:t>18/02/2012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charset="0"/>
              </a:defRPr>
            </a:lvl1pPr>
          </a:lstStyle>
          <a:p>
            <a:pPr>
              <a:defRPr/>
            </a:pPr>
            <a:fld id="{C8E78BA2-10FB-4EFA-BCAA-39FD65FC951A}"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8E65BA-BEC9-4A38-9235-EF72FFDEF642}" type="slidenum">
              <a:rPr lang="en-US">
                <a:latin typeface="Arial" pitchFamily="34" charset="0"/>
              </a:rPr>
              <a:pPr/>
              <a:t>63</a:t>
            </a:fld>
            <a:endParaRPr lang="en-US">
              <a:latin typeface="Arial" pitchFamily="34" charset="0"/>
            </a:endParaRPr>
          </a:p>
        </p:txBody>
      </p:sp>
      <p:sp>
        <p:nvSpPr>
          <p:cNvPr id="79875" name="Rectangle 2"/>
          <p:cNvSpPr>
            <a:spLocks noRo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16CC3E1-D61D-4FD4-B43E-8B249487F9B7}" type="slidenum">
              <a:rPr lang="en-US">
                <a:latin typeface="Arial" pitchFamily="34" charset="0"/>
              </a:rPr>
              <a:pPr/>
              <a:t>74</a:t>
            </a:fld>
            <a:endParaRPr lang="en-US">
              <a:latin typeface="Arial" pitchFamily="34" charset="0"/>
            </a:endParaRPr>
          </a:p>
        </p:txBody>
      </p:sp>
      <p:sp>
        <p:nvSpPr>
          <p:cNvPr id="88067" name="Rectangle 1026"/>
          <p:cNvSpPr>
            <a:spLocks noRot="1" noChangeArrowheads="1" noTextEdit="1"/>
          </p:cNvSpPr>
          <p:nvPr>
            <p:ph type="sldImg"/>
          </p:nvPr>
        </p:nvSpPr>
        <p:spPr bwMode="auto">
          <a:noFill/>
          <a:ln>
            <a:solidFill>
              <a:srgbClr val="000000"/>
            </a:solidFill>
            <a:miter lim="800000"/>
            <a:headEnd/>
            <a:tailEnd/>
          </a:ln>
        </p:spPr>
      </p:sp>
      <p:sp>
        <p:nvSpPr>
          <p:cNvPr id="8806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1073753-23C6-41D3-B030-F8051EB81EAC}" type="slidenum">
              <a:rPr lang="en-US">
                <a:latin typeface="Arial" pitchFamily="34" charset="0"/>
              </a:rPr>
              <a:pPr/>
              <a:t>75</a:t>
            </a:fld>
            <a:endParaRPr lang="en-US">
              <a:latin typeface="Arial" pitchFamily="34" charset="0"/>
            </a:endParaRPr>
          </a:p>
        </p:txBody>
      </p:sp>
      <p:sp>
        <p:nvSpPr>
          <p:cNvPr id="89091" name="Rectangle 2"/>
          <p:cNvSpPr>
            <a:spLocks noRo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CDB7B9E-9E8B-4062-9516-CBF70A58B141}" type="slidenum">
              <a:rPr lang="en-US">
                <a:latin typeface="Arial" pitchFamily="34" charset="0"/>
              </a:rPr>
              <a:pPr/>
              <a:t>76</a:t>
            </a:fld>
            <a:endParaRPr lang="en-US">
              <a:latin typeface="Arial" pitchFamily="34" charset="0"/>
            </a:endParaRPr>
          </a:p>
        </p:txBody>
      </p:sp>
      <p:sp>
        <p:nvSpPr>
          <p:cNvPr id="90115" name="Rectangle 1026"/>
          <p:cNvSpPr>
            <a:spLocks noRot="1" noChangeArrowheads="1" noTextEdit="1"/>
          </p:cNvSpPr>
          <p:nvPr>
            <p:ph type="sldImg"/>
          </p:nvPr>
        </p:nvSpPr>
        <p:spPr bwMode="auto">
          <a:noFill/>
          <a:ln>
            <a:solidFill>
              <a:srgbClr val="000000"/>
            </a:solidFill>
            <a:miter lim="800000"/>
            <a:headEnd/>
            <a:tailEnd/>
          </a:ln>
        </p:spPr>
      </p:sp>
      <p:sp>
        <p:nvSpPr>
          <p:cNvPr id="90116"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El núcleo interior es posiblemente sólido</a:t>
            </a: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F8225CF-B605-4C55-A198-431B6337E22B}" type="slidenum">
              <a:rPr lang="en-US">
                <a:latin typeface="Arial" pitchFamily="34" charset="0"/>
              </a:rPr>
              <a:pPr/>
              <a:t>77</a:t>
            </a:fld>
            <a:endParaRPr lang="en-US">
              <a:latin typeface="Arial" pitchFamily="34" charset="0"/>
            </a:endParaRPr>
          </a:p>
        </p:txBody>
      </p:sp>
      <p:sp>
        <p:nvSpPr>
          <p:cNvPr id="91139" name="Rectangle 1026"/>
          <p:cNvSpPr>
            <a:spLocks noRot="1" noChangeArrowheads="1" noTextEdit="1"/>
          </p:cNvSpPr>
          <p:nvPr>
            <p:ph type="sldImg"/>
          </p:nvPr>
        </p:nvSpPr>
        <p:spPr bwMode="auto">
          <a:noFill/>
          <a:ln>
            <a:solidFill>
              <a:srgbClr val="000000"/>
            </a:solidFill>
            <a:miter lim="800000"/>
            <a:headEnd/>
            <a:tailEnd/>
          </a:ln>
        </p:spPr>
      </p:sp>
      <p:sp>
        <p:nvSpPr>
          <p:cNvPr id="9114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Se ve Valles Marineris, un cañon enorme (5000 km de largo).</a:t>
            </a:r>
          </a:p>
          <a:p>
            <a:pPr>
              <a:spcBef>
                <a:spcPct val="0"/>
              </a:spcBef>
            </a:pPr>
            <a:r>
              <a:rPr lang="es-ES_tradnl" smtClean="0"/>
              <a:t>Altura del Monta Olimpo (montaña más alta): 25km</a:t>
            </a: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854F552-1BB5-477A-BD50-D3091930EA48}" type="slidenum">
              <a:rPr lang="en-US">
                <a:latin typeface="Arial" pitchFamily="34" charset="0"/>
              </a:rPr>
              <a:pPr/>
              <a:t>78</a:t>
            </a:fld>
            <a:endParaRPr lang="en-US">
              <a:latin typeface="Arial" pitchFamily="34" charset="0"/>
            </a:endParaRPr>
          </a:p>
        </p:txBody>
      </p:sp>
      <p:sp>
        <p:nvSpPr>
          <p:cNvPr id="92163" name="Rectangle 1026"/>
          <p:cNvSpPr>
            <a:spLocks noRot="1" noChangeArrowheads="1" noTextEdit="1"/>
          </p:cNvSpPr>
          <p:nvPr>
            <p:ph type="sldImg"/>
          </p:nvPr>
        </p:nvSpPr>
        <p:spPr bwMode="auto">
          <a:noFill/>
          <a:ln>
            <a:solidFill>
              <a:srgbClr val="000000"/>
            </a:solidFill>
            <a:miter lim="800000"/>
            <a:headEnd/>
            <a:tailEnd/>
          </a:ln>
        </p:spPr>
      </p:sp>
      <p:sp>
        <p:nvSpPr>
          <p:cNvPr id="92164"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Picture of Mars made by the Hubble space telescope orbiting Earth. (Courtesy HST.)</a:t>
            </a:r>
          </a:p>
          <a:p>
            <a:pPr>
              <a:spcBef>
                <a:spcPct val="0"/>
              </a:spcBef>
            </a:pPr>
            <a:r>
              <a:rPr lang="en-US" b="1" smtClean="0"/>
              <a:t>How big across is the polar cap in this picture? (Estimate its size from the radius of Mars, which you can look up in the appendix).</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2EDD970-BC30-4E68-8CBA-9194B771BA95}" type="slidenum">
              <a:rPr lang="en-US">
                <a:latin typeface="Arial" pitchFamily="34" charset="0"/>
              </a:rPr>
              <a:pPr/>
              <a:t>79</a:t>
            </a:fld>
            <a:endParaRPr lang="en-US">
              <a:latin typeface="Arial" pitchFamily="34" charset="0"/>
            </a:endParaRPr>
          </a:p>
        </p:txBody>
      </p:sp>
      <p:sp>
        <p:nvSpPr>
          <p:cNvPr id="93187" name="Rectangle 1026"/>
          <p:cNvSpPr>
            <a:spLocks noRot="1" noChangeArrowheads="1" noTextEdit="1"/>
          </p:cNvSpPr>
          <p:nvPr>
            <p:ph type="sldImg"/>
          </p:nvPr>
        </p:nvSpPr>
        <p:spPr bwMode="auto">
          <a:noFill/>
          <a:ln>
            <a:solidFill>
              <a:srgbClr val="000000"/>
            </a:solidFill>
            <a:miter lim="800000"/>
            <a:headEnd/>
            <a:tailEnd/>
          </a:ln>
        </p:spPr>
      </p:sp>
      <p:sp>
        <p:nvSpPr>
          <p:cNvPr id="9318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Viking Lander</a:t>
            </a: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AF10289-42E5-48AA-8C9E-17EC246C053C}" type="slidenum">
              <a:rPr lang="en-US">
                <a:latin typeface="Arial" pitchFamily="34" charset="0"/>
              </a:rPr>
              <a:pPr/>
              <a:t>80</a:t>
            </a:fld>
            <a:endParaRPr lang="en-US">
              <a:latin typeface="Arial" pitchFamily="34" charset="0"/>
            </a:endParaRPr>
          </a:p>
        </p:txBody>
      </p:sp>
      <p:sp>
        <p:nvSpPr>
          <p:cNvPr id="94211" name="Rectangle 2"/>
          <p:cNvSpPr>
            <a:spLocks noRo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Picture of Phobos and Deimos, the moons of Mars. These tiny bodies are probably captured asteroids. (Courtesy NASA/JPL.)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2731D3-ACEC-49FD-B901-BA116C975579}" type="slidenum">
              <a:rPr lang="en-US">
                <a:latin typeface="Arial" pitchFamily="34" charset="0"/>
              </a:rPr>
              <a:pPr/>
              <a:t>81</a:t>
            </a:fld>
            <a:endParaRPr lang="en-US">
              <a:latin typeface="Arial" pitchFamily="34" charset="0"/>
            </a:endParaRPr>
          </a:p>
        </p:txBody>
      </p:sp>
      <p:sp>
        <p:nvSpPr>
          <p:cNvPr id="95235" name="Rectangle 2"/>
          <p:cNvSpPr>
            <a:spLocks noRo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2825E46-94A8-4113-B966-672684514B69}" type="slidenum">
              <a:rPr lang="en-US">
                <a:latin typeface="Arial" pitchFamily="34" charset="0"/>
              </a:rPr>
              <a:pPr/>
              <a:t>82</a:t>
            </a:fld>
            <a:endParaRPr lang="en-US">
              <a:latin typeface="Arial" pitchFamily="34" charset="0"/>
            </a:endParaRPr>
          </a:p>
        </p:txBody>
      </p:sp>
      <p:sp>
        <p:nvSpPr>
          <p:cNvPr id="96259" name="Rectangle 2"/>
          <p:cNvSpPr>
            <a:spLocks noRo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CC618B3-6986-4369-898B-6CB9FFEF5C7E}" type="slidenum">
              <a:rPr lang="en-US">
                <a:latin typeface="Arial" pitchFamily="34" charset="0"/>
              </a:rPr>
              <a:pPr/>
              <a:t>83</a:t>
            </a:fld>
            <a:endParaRPr lang="en-US">
              <a:latin typeface="Arial" pitchFamily="34" charset="0"/>
            </a:endParaRPr>
          </a:p>
        </p:txBody>
      </p:sp>
      <p:sp>
        <p:nvSpPr>
          <p:cNvPr id="97283" name="Rectangle 2"/>
          <p:cNvSpPr>
            <a:spLocks noRo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342C24B-9C66-4310-9473-E07C0C6EA631}" type="slidenum">
              <a:rPr lang="en-US">
                <a:latin typeface="Arial" pitchFamily="34" charset="0"/>
              </a:rPr>
              <a:pPr/>
              <a:t>64</a:t>
            </a:fld>
            <a:endParaRPr lang="en-US">
              <a:latin typeface="Arial" pitchFamily="34" charset="0"/>
            </a:endParaRPr>
          </a:p>
        </p:txBody>
      </p:sp>
      <p:sp>
        <p:nvSpPr>
          <p:cNvPr id="78851" name="Rectangle 1026"/>
          <p:cNvSpPr>
            <a:spLocks noRot="1" noChangeArrowheads="1" noTextEdit="1"/>
          </p:cNvSpPr>
          <p:nvPr>
            <p:ph type="sldImg"/>
          </p:nvPr>
        </p:nvSpPr>
        <p:spPr bwMode="auto">
          <a:noFill/>
          <a:ln>
            <a:solidFill>
              <a:srgbClr val="000000"/>
            </a:solidFill>
            <a:miter lim="800000"/>
            <a:headEnd/>
            <a:tailEnd/>
          </a:ln>
        </p:spPr>
      </p:sp>
      <p:sp>
        <p:nvSpPr>
          <p:cNvPr id="78852"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Sketches of the interiors of the planets. Details of sizes and composition of inner regions are uncertain for many of the planets. (Pluto is shown with the terrestrial planets for scale reasons only.)</a:t>
            </a:r>
          </a:p>
          <a:p>
            <a:pPr>
              <a:spcBef>
                <a:spcPct val="0"/>
              </a:spcBef>
            </a:pPr>
            <a:endParaRPr lang="es-ES_tradnl" b="1" smtClean="0"/>
          </a:p>
          <a:p>
            <a:pPr>
              <a:spcBef>
                <a:spcPct val="0"/>
              </a:spcBef>
            </a:pPr>
            <a:r>
              <a:rPr lang="es-ES_tradnl" b="1" smtClean="0"/>
              <a:t>Planetas terrestes:</a:t>
            </a:r>
          </a:p>
          <a:p>
            <a:pPr>
              <a:spcBef>
                <a:spcPct val="0"/>
              </a:spcBef>
              <a:buFontTx/>
              <a:buChar char="•"/>
            </a:pPr>
            <a:r>
              <a:rPr lang="es-ES_tradnl" b="1" smtClean="0"/>
              <a:t>Todos tienen núcleo de Ni-hierro. </a:t>
            </a:r>
          </a:p>
          <a:p>
            <a:pPr>
              <a:spcBef>
                <a:spcPct val="0"/>
              </a:spcBef>
              <a:buFontTx/>
              <a:buChar char="•"/>
            </a:pPr>
            <a:r>
              <a:rPr lang="es-ES_tradnl" b="1" smtClean="0"/>
              <a:t>El interior se estudio con ondas sísmicas, y mediendo (cuando una sonda se acerca) el campo gravitatorio.</a:t>
            </a:r>
          </a:p>
          <a:p>
            <a:pPr>
              <a:spcBef>
                <a:spcPct val="0"/>
              </a:spcBef>
              <a:buFontTx/>
              <a:buChar char="•"/>
            </a:pPr>
            <a:endParaRPr lang="en-US" b="1"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862696A-D61B-4D3D-B8B8-5A80E757E084}" type="slidenum">
              <a:rPr lang="en-US">
                <a:latin typeface="Arial" pitchFamily="34" charset="0"/>
              </a:rPr>
              <a:pPr/>
              <a:t>84</a:t>
            </a:fld>
            <a:endParaRPr lang="en-US">
              <a:latin typeface="Arial" pitchFamily="34" charset="0"/>
            </a:endParaRPr>
          </a:p>
        </p:txBody>
      </p:sp>
      <p:sp>
        <p:nvSpPr>
          <p:cNvPr id="98307" name="Rectangle 2"/>
          <p:cNvSpPr>
            <a:spLocks noRo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B9B0F11-17EC-4B03-837C-71A3F997D2C9}" type="slidenum">
              <a:rPr lang="en-US">
                <a:latin typeface="Arial" pitchFamily="34" charset="0"/>
              </a:rPr>
              <a:pPr/>
              <a:t>85</a:t>
            </a:fld>
            <a:endParaRPr lang="en-US">
              <a:latin typeface="Arial" pitchFamily="34" charset="0"/>
            </a:endParaRPr>
          </a:p>
        </p:txBody>
      </p:sp>
      <p:sp>
        <p:nvSpPr>
          <p:cNvPr id="99331" name="Rectangle 1026"/>
          <p:cNvSpPr>
            <a:spLocks noRot="1" noChangeArrowheads="1" noTextEdit="1"/>
          </p:cNvSpPr>
          <p:nvPr>
            <p:ph type="sldImg"/>
          </p:nvPr>
        </p:nvSpPr>
        <p:spPr bwMode="auto">
          <a:noFill/>
          <a:ln>
            <a:solidFill>
              <a:srgbClr val="000000"/>
            </a:solidFill>
            <a:miter lim="800000"/>
            <a:headEnd/>
            <a:tailEnd/>
          </a:ln>
        </p:spPr>
      </p:sp>
      <p:sp>
        <p:nvSpPr>
          <p:cNvPr id="99332"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A44E9F9-29F1-4FA3-8716-F4446B18154C}" type="slidenum">
              <a:rPr lang="en-US">
                <a:latin typeface="Arial" pitchFamily="34" charset="0"/>
              </a:rPr>
              <a:pPr/>
              <a:t>86</a:t>
            </a:fld>
            <a:endParaRPr lang="en-US">
              <a:latin typeface="Arial" pitchFamily="34" charset="0"/>
            </a:endParaRPr>
          </a:p>
        </p:txBody>
      </p:sp>
      <p:sp>
        <p:nvSpPr>
          <p:cNvPr id="100355" name="Rectangle 1026"/>
          <p:cNvSpPr>
            <a:spLocks noRot="1" noChangeArrowheads="1" noTextEdit="1"/>
          </p:cNvSpPr>
          <p:nvPr>
            <p:ph type="sldImg"/>
          </p:nvPr>
        </p:nvSpPr>
        <p:spPr bwMode="auto">
          <a:noFill/>
          <a:ln>
            <a:solidFill>
              <a:srgbClr val="000000"/>
            </a:solidFill>
            <a:miter lim="800000"/>
            <a:headEnd/>
            <a:tailEnd/>
          </a:ln>
        </p:spPr>
      </p:sp>
      <p:sp>
        <p:nvSpPr>
          <p:cNvPr id="100356"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4AD1247-B024-4130-AD0F-27979A3D4BB3}" type="slidenum">
              <a:rPr lang="en-US">
                <a:latin typeface="Arial" pitchFamily="34" charset="0"/>
              </a:rPr>
              <a:pPr/>
              <a:t>87</a:t>
            </a:fld>
            <a:endParaRPr lang="en-US">
              <a:latin typeface="Arial" pitchFamily="34" charset="0"/>
            </a:endParaRPr>
          </a:p>
        </p:txBody>
      </p:sp>
      <p:sp>
        <p:nvSpPr>
          <p:cNvPr id="101379" name="Rectangle 2"/>
          <p:cNvSpPr>
            <a:spLocks noRo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5BCD215-9737-4D8B-9106-24D68BB55BFD}" type="slidenum">
              <a:rPr lang="en-US">
                <a:latin typeface="Arial" pitchFamily="34" charset="0"/>
              </a:rPr>
              <a:pPr/>
              <a:t>88</a:t>
            </a:fld>
            <a:endParaRPr lang="en-US">
              <a:latin typeface="Arial" pitchFamily="34" charset="0"/>
            </a:endParaRPr>
          </a:p>
        </p:txBody>
      </p:sp>
      <p:sp>
        <p:nvSpPr>
          <p:cNvPr id="102403" name="Rectangle 2"/>
          <p:cNvSpPr>
            <a:spLocks noRot="1" noChangeArrowheads="1" noTextEdit="1"/>
          </p:cNvSpPr>
          <p:nvPr>
            <p:ph type="sldImg"/>
          </p:nvPr>
        </p:nvSpPr>
        <p:spPr bwMode="auto">
          <a:noFill/>
          <a:ln>
            <a:solidFill>
              <a:srgbClr val="000000"/>
            </a:solidFill>
            <a:miter lim="800000"/>
            <a:headEnd/>
            <a:tailEnd/>
          </a:ln>
        </p:spPr>
      </p:sp>
      <p:sp>
        <p:nvSpPr>
          <p:cNvPr id="102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41A5020-04A3-48A5-BA95-A8D760F4DDB0}" type="slidenum">
              <a:rPr lang="en-US">
                <a:latin typeface="Arial" pitchFamily="34" charset="0"/>
              </a:rPr>
              <a:pPr/>
              <a:t>89</a:t>
            </a:fld>
            <a:endParaRPr lang="en-US">
              <a:latin typeface="Arial" pitchFamily="34" charset="0"/>
            </a:endParaRPr>
          </a:p>
        </p:txBody>
      </p:sp>
      <p:sp>
        <p:nvSpPr>
          <p:cNvPr id="103427" name="Rectangle 2"/>
          <p:cNvSpPr>
            <a:spLocks noRo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Cual es la distancia del afelio de un cometa con periodo de 200 años y uno con 10 milliones de año?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28B2F4F-173D-4287-97A2-BC46E64FD8B4}" type="slidenum">
              <a:rPr lang="en-US">
                <a:latin typeface="Arial" pitchFamily="34" charset="0"/>
              </a:rPr>
              <a:pPr/>
              <a:t>90</a:t>
            </a:fld>
            <a:endParaRPr lang="en-US">
              <a:latin typeface="Arial" pitchFamily="34" charset="0"/>
            </a:endParaRPr>
          </a:p>
        </p:txBody>
      </p:sp>
      <p:sp>
        <p:nvSpPr>
          <p:cNvPr id="104451" name="Rectangle 2"/>
          <p:cNvSpPr>
            <a:spLocks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104452" name="Rectangle 3"/>
          <p:cNvSpPr>
            <a:spLocks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s-ES_tradnl" smtClean="0"/>
              <a:t>Cual es la distancia del afelio de un cometa con periodo de 200 años y uno con 10 milliones de año?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E3F9BC8-CEE2-4BD5-BA34-18E5B5409772}" type="slidenum">
              <a:rPr lang="en-US">
                <a:latin typeface="Arial" pitchFamily="34" charset="0"/>
              </a:rPr>
              <a:pPr/>
              <a:t>91</a:t>
            </a:fld>
            <a:endParaRPr lang="en-US">
              <a:latin typeface="Arial" pitchFamily="34" charset="0"/>
            </a:endParaRPr>
          </a:p>
        </p:txBody>
      </p:sp>
      <p:sp>
        <p:nvSpPr>
          <p:cNvPr id="105475" name="Rectangle 2"/>
          <p:cNvSpPr>
            <a:spLocks noRo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6E0BC4-2BED-48E7-ABC9-658781CB3654}" type="slidenum">
              <a:rPr lang="en-US">
                <a:latin typeface="Arial" pitchFamily="34" charset="0"/>
              </a:rPr>
              <a:pPr/>
              <a:t>92</a:t>
            </a:fld>
            <a:endParaRPr lang="en-US">
              <a:latin typeface="Arial" pitchFamily="34" charset="0"/>
            </a:endParaRPr>
          </a:p>
        </p:txBody>
      </p:sp>
      <p:sp>
        <p:nvSpPr>
          <p:cNvPr id="106499" name="Rectangle 2"/>
          <p:cNvSpPr>
            <a:spLocks noRo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5993A0-E463-4FA4-8FAE-096A442A88E5}" type="slidenum">
              <a:rPr lang="en-US">
                <a:latin typeface="Arial" pitchFamily="34" charset="0"/>
              </a:rPr>
              <a:pPr/>
              <a:t>93</a:t>
            </a:fld>
            <a:endParaRPr lang="en-US">
              <a:latin typeface="Arial" pitchFamily="34" charset="0"/>
            </a:endParaRPr>
          </a:p>
        </p:txBody>
      </p:sp>
      <p:sp>
        <p:nvSpPr>
          <p:cNvPr id="107523" name="Rectangle 1026"/>
          <p:cNvSpPr>
            <a:spLocks noRot="1" noChangeArrowheads="1" noTextEdit="1"/>
          </p:cNvSpPr>
          <p:nvPr>
            <p:ph type="sldImg"/>
          </p:nvPr>
        </p:nvSpPr>
        <p:spPr bwMode="auto">
          <a:noFill/>
          <a:ln>
            <a:solidFill>
              <a:srgbClr val="000000"/>
            </a:solidFill>
            <a:miter lim="800000"/>
            <a:headEnd/>
            <a:tailEnd/>
          </a:ln>
        </p:spPr>
      </p:sp>
      <p:sp>
        <p:nvSpPr>
          <p:cNvPr id="107524"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FAAC8F-5BC1-4116-93F1-72FEAA990DFE}" type="slidenum">
              <a:rPr lang="en-US">
                <a:latin typeface="Arial" pitchFamily="34" charset="0"/>
              </a:rPr>
              <a:pPr/>
              <a:t>65</a:t>
            </a:fld>
            <a:endParaRPr lang="en-US">
              <a:latin typeface="Arial" pitchFamily="34" charset="0"/>
            </a:endParaRPr>
          </a:p>
        </p:txBody>
      </p:sp>
      <p:sp>
        <p:nvSpPr>
          <p:cNvPr id="80899" name="Rectangle 2"/>
          <p:cNvSpPr>
            <a:spLocks noRo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CCDAC0D-A99A-4A92-AA2B-F0FEFCEFC082}" type="slidenum">
              <a:rPr lang="en-US">
                <a:latin typeface="Arial" pitchFamily="34" charset="0"/>
              </a:rPr>
              <a:pPr/>
              <a:t>94</a:t>
            </a:fld>
            <a:endParaRPr lang="en-US">
              <a:latin typeface="Arial" pitchFamily="34" charset="0"/>
            </a:endParaRPr>
          </a:p>
        </p:txBody>
      </p:sp>
      <p:sp>
        <p:nvSpPr>
          <p:cNvPr id="108547" name="Rectangle 2"/>
          <p:cNvSpPr>
            <a:spLocks noRo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E5FD962-7D7E-452B-93FE-F65A1A7AA4EC}" type="slidenum">
              <a:rPr lang="en-US">
                <a:latin typeface="Arial" pitchFamily="34" charset="0"/>
              </a:rPr>
              <a:pPr/>
              <a:t>95</a:t>
            </a:fld>
            <a:endParaRPr lang="en-US">
              <a:latin typeface="Arial" pitchFamily="34" charset="0"/>
            </a:endParaRPr>
          </a:p>
        </p:txBody>
      </p:sp>
      <p:sp>
        <p:nvSpPr>
          <p:cNvPr id="109571" name="Rectangle 2"/>
          <p:cNvSpPr>
            <a:spLocks noRo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BF22074-9335-4446-8A81-00F7FAE26DCA}" type="slidenum">
              <a:rPr lang="en-US">
                <a:latin typeface="Arial" pitchFamily="34" charset="0"/>
              </a:rPr>
              <a:pPr/>
              <a:t>96</a:t>
            </a:fld>
            <a:endParaRPr lang="en-US">
              <a:latin typeface="Arial" pitchFamily="34" charset="0"/>
            </a:endParaRPr>
          </a:p>
        </p:txBody>
      </p:sp>
      <p:sp>
        <p:nvSpPr>
          <p:cNvPr id="110595" name="Rectangle 2"/>
          <p:cNvSpPr>
            <a:spLocks noRo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3AA520A-EEC3-40CA-A448-182839920C41}" type="slidenum">
              <a:rPr lang="en-US">
                <a:latin typeface="Arial" pitchFamily="34" charset="0"/>
              </a:rPr>
              <a:pPr/>
              <a:t>97</a:t>
            </a:fld>
            <a:endParaRPr lang="en-US">
              <a:latin typeface="Arial" pitchFamily="34" charset="0"/>
            </a:endParaRPr>
          </a:p>
        </p:txBody>
      </p:sp>
      <p:sp>
        <p:nvSpPr>
          <p:cNvPr id="111619" name="Rectangle 2"/>
          <p:cNvSpPr>
            <a:spLocks noRo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D4A8127-1B38-4B62-83E8-CF7DBB76C89F}" type="slidenum">
              <a:rPr lang="en-US">
                <a:latin typeface="Arial" pitchFamily="34" charset="0"/>
              </a:rPr>
              <a:pPr/>
              <a:t>98</a:t>
            </a:fld>
            <a:endParaRPr lang="en-US">
              <a:latin typeface="Arial" pitchFamily="34" charset="0"/>
            </a:endParaRPr>
          </a:p>
        </p:txBody>
      </p:sp>
      <p:sp>
        <p:nvSpPr>
          <p:cNvPr id="112643" name="Rectangle 2"/>
          <p:cNvSpPr>
            <a:spLocks noRo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Photograph of an interstellar cloud (the dark region at top) which may be similar to the one from which the Solar System formed. (Anglo-Australian Telescope Board, photo by David Malin.)</a:t>
            </a:r>
          </a:p>
          <a:p>
            <a:pPr>
              <a:spcBef>
                <a:spcPct val="0"/>
              </a:spcBef>
            </a:pPr>
            <a:endParaRPr lang="en-US" b="1" smtClean="0"/>
          </a:p>
          <a:p>
            <a:pPr>
              <a:spcBef>
                <a:spcPct val="0"/>
              </a:spcBef>
            </a:pPr>
            <a:r>
              <a:rPr lang="en-US" b="1" smtClean="0"/>
              <a:t>Sketch illustrating the (A) collapse of an interstellar cloud and (B) its flattening.</a:t>
            </a:r>
          </a:p>
          <a:p>
            <a:pPr>
              <a:spcBef>
                <a:spcPct val="0"/>
              </a:spcBef>
            </a:pPr>
            <a:endParaRPr lang="en-US" b="1"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0B2FBDF-1BA2-44E1-80AB-696C84399E2F}" type="slidenum">
              <a:rPr lang="en-US">
                <a:latin typeface="Arial" pitchFamily="34" charset="0"/>
              </a:rPr>
              <a:pPr/>
              <a:t>99</a:t>
            </a:fld>
            <a:endParaRPr lang="en-US">
              <a:latin typeface="Arial" pitchFamily="34" charset="0"/>
            </a:endParaRPr>
          </a:p>
        </p:txBody>
      </p:sp>
      <p:sp>
        <p:nvSpPr>
          <p:cNvPr id="113667" name="Rectangle 2"/>
          <p:cNvSpPr>
            <a:spLocks noRo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C190CD7-AEB5-4987-B7A7-25EB2398C785}" type="slidenum">
              <a:rPr lang="en-US">
                <a:latin typeface="Arial" pitchFamily="34" charset="0"/>
              </a:rPr>
              <a:pPr/>
              <a:t>100</a:t>
            </a:fld>
            <a:endParaRPr lang="en-US">
              <a:latin typeface="Arial" pitchFamily="34" charset="0"/>
            </a:endParaRPr>
          </a:p>
        </p:txBody>
      </p:sp>
      <p:sp>
        <p:nvSpPr>
          <p:cNvPr id="114691" name="Rectangle 2"/>
          <p:cNvSpPr>
            <a:spLocks noRo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Artist's depiction of the condensation of dust grains in the solar nebula and the formation of rocky and icy particles.</a:t>
            </a:r>
          </a:p>
          <a:p>
            <a:pPr>
              <a:spcBef>
                <a:spcPct val="0"/>
              </a:spcBef>
            </a:pPr>
            <a:endParaRPr lang="es-ES_tradnl" b="1" smtClean="0"/>
          </a:p>
          <a:p>
            <a:pPr>
              <a:spcBef>
                <a:spcPct val="0"/>
              </a:spcBef>
            </a:pPr>
            <a:r>
              <a:rPr lang="es-ES_tradnl" b="1" smtClean="0"/>
              <a:t>De donde viene elementos mas pesados que H y He?</a:t>
            </a:r>
            <a:endParaRPr lang="en-US" b="1"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BDF74CE-F3DD-4C02-BAAE-B3B66ABC480E}" type="slidenum">
              <a:rPr lang="en-US">
                <a:latin typeface="Arial" pitchFamily="34" charset="0"/>
              </a:rPr>
              <a:pPr/>
              <a:t>101</a:t>
            </a:fld>
            <a:endParaRPr lang="en-US">
              <a:latin typeface="Arial" pitchFamily="34" charset="0"/>
            </a:endParaRPr>
          </a:p>
        </p:txBody>
      </p:sp>
      <p:sp>
        <p:nvSpPr>
          <p:cNvPr id="115715" name="Rectangle 2"/>
          <p:cNvSpPr>
            <a:spLocks noRo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F7AC6AC-78CF-41C6-A3D9-2B4395834DA4}" type="slidenum">
              <a:rPr lang="en-US">
                <a:latin typeface="Arial" pitchFamily="34" charset="0"/>
              </a:rPr>
              <a:pPr/>
              <a:t>67</a:t>
            </a:fld>
            <a:endParaRPr lang="en-US">
              <a:latin typeface="Arial" pitchFamily="34" charset="0"/>
            </a:endParaRPr>
          </a:p>
        </p:txBody>
      </p:sp>
      <p:sp>
        <p:nvSpPr>
          <p:cNvPr id="81923" name="Rectangle 2"/>
          <p:cNvSpPr>
            <a:spLocks noChangeArrowheads="1" noTextEdit="1"/>
          </p:cNvSpPr>
          <p:nvPr>
            <p:ph type="sldImg"/>
          </p:nvPr>
        </p:nvSpPr>
        <p:spPr bwMode="auto">
          <a:xfrm>
            <a:off x="1144588" y="685800"/>
            <a:ext cx="4570412" cy="3429000"/>
          </a:xfrm>
          <a:solidFill>
            <a:srgbClr val="FFFFFF"/>
          </a:solidFill>
          <a:ln>
            <a:solidFill>
              <a:srgbClr val="000000"/>
            </a:solidFill>
            <a:miter lim="800000"/>
            <a:headEnd/>
            <a:tailEnd/>
          </a:ln>
        </p:spPr>
      </p:sp>
      <p:sp>
        <p:nvSpPr>
          <p:cNvPr id="81924" name="Rectangle 3"/>
          <p:cNvSpPr>
            <a:spLocks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7AAF42A-1F1C-49D8-9EBD-CDF8A000CF5D}" type="slidenum">
              <a:rPr lang="en-US">
                <a:latin typeface="Arial" pitchFamily="34" charset="0"/>
              </a:rPr>
              <a:pPr/>
              <a:t>68</a:t>
            </a:fld>
            <a:endParaRPr lang="en-US">
              <a:latin typeface="Arial" pitchFamily="34" charset="0"/>
            </a:endParaRPr>
          </a:p>
        </p:txBody>
      </p:sp>
      <p:sp>
        <p:nvSpPr>
          <p:cNvPr id="82947" name="Rectangle 2"/>
          <p:cNvSpPr>
            <a:spLocks noRo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BB59A30-F94D-4B91-A2FB-B8EBB30D609E}" type="slidenum">
              <a:rPr lang="en-US">
                <a:latin typeface="Arial" pitchFamily="34" charset="0"/>
              </a:rPr>
              <a:pPr/>
              <a:t>70</a:t>
            </a:fld>
            <a:endParaRPr lang="en-US">
              <a:latin typeface="Arial" pitchFamily="34" charset="0"/>
            </a:endParaRPr>
          </a:p>
        </p:txBody>
      </p:sp>
      <p:sp>
        <p:nvSpPr>
          <p:cNvPr id="83971" name="Rectangle 1026"/>
          <p:cNvSpPr>
            <a:spLocks noRot="1" noChangeArrowheads="1" noTextEdit="1"/>
          </p:cNvSpPr>
          <p:nvPr>
            <p:ph type="sldImg"/>
          </p:nvPr>
        </p:nvSpPr>
        <p:spPr bwMode="auto">
          <a:noFill/>
          <a:ln>
            <a:solidFill>
              <a:srgbClr val="000000"/>
            </a:solidFill>
            <a:miter lim="800000"/>
            <a:headEnd/>
            <a:tailEnd/>
          </a:ln>
        </p:spPr>
      </p:sp>
      <p:sp>
        <p:nvSpPr>
          <p:cNvPr id="83972"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De “Fundamental Astronomy”, p. 177</a:t>
            </a: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E6CF1BB-27B7-4A51-B08E-3A6F206F9620}" type="slidenum">
              <a:rPr lang="en-US">
                <a:latin typeface="Arial" pitchFamily="34" charset="0"/>
              </a:rPr>
              <a:pPr/>
              <a:t>71</a:t>
            </a:fld>
            <a:endParaRPr lang="en-US">
              <a:latin typeface="Arial" pitchFamily="34" charset="0"/>
            </a:endParaRPr>
          </a:p>
        </p:txBody>
      </p:sp>
      <p:sp>
        <p:nvSpPr>
          <p:cNvPr id="84995" name="Rectangle 1026"/>
          <p:cNvSpPr>
            <a:spLocks noRot="1" noChangeArrowheads="1" noTextEdit="1"/>
          </p:cNvSpPr>
          <p:nvPr>
            <p:ph type="sldImg"/>
          </p:nvPr>
        </p:nvSpPr>
        <p:spPr bwMode="auto">
          <a:noFill/>
          <a:ln>
            <a:solidFill>
              <a:srgbClr val="000000"/>
            </a:solidFill>
            <a:miter lim="800000"/>
            <a:headEnd/>
            <a:tailEnd/>
          </a:ln>
        </p:spPr>
      </p:sp>
      <p:sp>
        <p:nvSpPr>
          <p:cNvPr id="84996"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689E773-29E0-411B-9679-998DCDEFA38C}" type="slidenum">
              <a:rPr lang="en-US">
                <a:latin typeface="Arial" pitchFamily="34" charset="0"/>
              </a:rPr>
              <a:pPr/>
              <a:t>72</a:t>
            </a:fld>
            <a:endParaRPr lang="en-US">
              <a:latin typeface="Arial" pitchFamily="34" charset="0"/>
            </a:endParaRPr>
          </a:p>
        </p:txBody>
      </p:sp>
      <p:sp>
        <p:nvSpPr>
          <p:cNvPr id="86019" name="Rectangle 1026"/>
          <p:cNvSpPr>
            <a:spLocks noRot="1" noChangeArrowheads="1" noTextEdit="1"/>
          </p:cNvSpPr>
          <p:nvPr>
            <p:ph type="sldImg"/>
          </p:nvPr>
        </p:nvSpPr>
        <p:spPr bwMode="auto">
          <a:noFill/>
          <a:ln>
            <a:solidFill>
              <a:srgbClr val="000000"/>
            </a:solidFill>
            <a:miter lim="800000"/>
            <a:headEnd/>
            <a:tailEnd/>
          </a:ln>
        </p:spPr>
      </p:sp>
      <p:sp>
        <p:nvSpPr>
          <p:cNvPr id="8602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8C3F5C-7C29-4854-A1BA-3D3CFE84E7CF}" type="slidenum">
              <a:rPr lang="en-US">
                <a:latin typeface="Arial" pitchFamily="34" charset="0"/>
              </a:rPr>
              <a:pPr/>
              <a:t>73</a:t>
            </a:fld>
            <a:endParaRPr lang="en-US">
              <a:latin typeface="Arial" pitchFamily="34" charset="0"/>
            </a:endParaRPr>
          </a:p>
        </p:txBody>
      </p:sp>
      <p:sp>
        <p:nvSpPr>
          <p:cNvPr id="87043" name="Rectangle 1026"/>
          <p:cNvSpPr>
            <a:spLocks noRot="1" noChangeArrowheads="1" noTextEdit="1"/>
          </p:cNvSpPr>
          <p:nvPr>
            <p:ph type="sldImg"/>
          </p:nvPr>
        </p:nvSpPr>
        <p:spPr bwMode="auto">
          <a:noFill/>
          <a:ln>
            <a:solidFill>
              <a:srgbClr val="000000"/>
            </a:solidFill>
            <a:miter lim="800000"/>
            <a:headEnd/>
            <a:tailEnd/>
          </a:ln>
        </p:spPr>
      </p:sp>
      <p:sp>
        <p:nvSpPr>
          <p:cNvPr id="87044"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42EE9617-C203-4BF7-95ED-F3FD72C6A2BD}" type="datetime8">
              <a:rPr lang="es-ES"/>
              <a:pPr>
                <a:defRPr/>
              </a:pPr>
              <a:t>18/02/2012 20:10</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E96864C-2774-49BC-A405-81B30CDC4226}"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D60C935E-D2CA-4571-AF99-79FF57D8DA24}" type="datetime8">
              <a:rPr lang="es-ES"/>
              <a:pPr>
                <a:defRPr/>
              </a:pPr>
              <a:t>18/02/2012 20:10</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91F2CD7-B0C6-43E2-A0A1-571C25417542}"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ABAE02E-B775-4556-9CF7-552F9EEB77E1}" type="datetime8">
              <a:rPr lang="es-ES"/>
              <a:pPr>
                <a:defRPr/>
              </a:pPr>
              <a:t>18/02/2012 20:10</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E15739C-079A-4009-AF98-EEF0A86345E7}"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C470ADE6-6C57-49A3-B510-0E581483329A}" type="datetime8">
              <a:rPr lang="es-ES"/>
              <a:pPr>
                <a:defRPr/>
              </a:pPr>
              <a:t>18/02/2012 20:10</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884AE5B-6130-40F6-AACA-F70D23AF09D3}"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57200" y="1600200"/>
            <a:ext cx="8229600" cy="4525963"/>
          </a:xfrm>
        </p:spPr>
        <p:txBody>
          <a:bodyPr/>
          <a:lstStyle/>
          <a:p>
            <a:pPr lvl="0"/>
            <a:endParaRPr lang="es-ES" noProof="0"/>
          </a:p>
        </p:txBody>
      </p:sp>
      <p:sp>
        <p:nvSpPr>
          <p:cNvPr id="4" name="3 Marcador de fecha"/>
          <p:cNvSpPr>
            <a:spLocks noGrp="1"/>
          </p:cNvSpPr>
          <p:nvPr>
            <p:ph type="dt" sz="half" idx="10"/>
          </p:nvPr>
        </p:nvSpPr>
        <p:spPr/>
        <p:txBody>
          <a:bodyPr/>
          <a:lstStyle>
            <a:lvl1pPr>
              <a:defRPr smtClean="0"/>
            </a:lvl1pPr>
          </a:lstStyle>
          <a:p>
            <a:pPr>
              <a:defRPr/>
            </a:pPr>
            <a:fld id="{16D4971A-B277-45F6-8464-5248335FEE95}" type="datetime8">
              <a:rPr lang="es-ES"/>
              <a:pPr>
                <a:defRPr/>
              </a:pPr>
              <a:t>18/02/2012 20:10</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E55BBBE3-947A-4219-A9BB-BC4728E932FD}"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p:txBody>
          <a:bodyPr/>
          <a:lstStyle>
            <a:lvl1pPr>
              <a:defRPr smtClean="0"/>
            </a:lvl1pPr>
          </a:lstStyle>
          <a:p>
            <a:pPr>
              <a:defRPr/>
            </a:pPr>
            <a:fld id="{3E2D7CFB-3776-49C3-915E-EE5673DD1457}" type="datetime8">
              <a:rPr lang="es-ES"/>
              <a:pPr>
                <a:defRPr/>
              </a:pPr>
              <a:t>18/02/2012 20:10</a:t>
            </a:fld>
            <a:endParaRPr lang="en-US"/>
          </a:p>
        </p:txBody>
      </p:sp>
      <p:sp>
        <p:nvSpPr>
          <p:cNvPr id="7" name="6 Marcador de pie de página"/>
          <p:cNvSpPr>
            <a:spLocks noGrp="1"/>
          </p:cNvSpPr>
          <p:nvPr>
            <p:ph type="ftr" sz="quarter" idx="11"/>
          </p:nvPr>
        </p:nvSpPr>
        <p:spPr/>
        <p:txBody>
          <a:bodyPr/>
          <a:lstStyle>
            <a:lvl1pPr>
              <a:defRPr/>
            </a:lvl1pPr>
          </a:lstStyle>
          <a:p>
            <a:pPr>
              <a:defRPr/>
            </a:pPr>
            <a:endParaRPr lang="en-US"/>
          </a:p>
        </p:txBody>
      </p:sp>
      <p:sp>
        <p:nvSpPr>
          <p:cNvPr id="8" name="7 Marcador de número de diapositiva"/>
          <p:cNvSpPr>
            <a:spLocks noGrp="1"/>
          </p:cNvSpPr>
          <p:nvPr>
            <p:ph type="sldNum" sz="quarter" idx="12"/>
          </p:nvPr>
        </p:nvSpPr>
        <p:spPr/>
        <p:txBody>
          <a:bodyPr/>
          <a:lstStyle>
            <a:lvl1pPr>
              <a:defRPr/>
            </a:lvl1pPr>
          </a:lstStyle>
          <a:p>
            <a:pPr>
              <a:defRPr/>
            </a:pPr>
            <a:fld id="{7F814286-B7C3-4A8D-BF0F-3543402B0916}"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xfrm>
            <a:off x="0" y="6524625"/>
            <a:ext cx="2133600" cy="333375"/>
          </a:xfrm>
        </p:spPr>
        <p:txBody>
          <a:bodyPr/>
          <a:lstStyle>
            <a:lvl1pPr>
              <a:defRPr smtClean="0"/>
            </a:lvl1pPr>
          </a:lstStyle>
          <a:p>
            <a:pPr>
              <a:defRPr/>
            </a:pPr>
            <a:fld id="{6A430A94-6B80-48FB-886F-C99CA126A7AF}" type="datetime8">
              <a:rPr lang="es-ES"/>
              <a:pPr>
                <a:defRPr/>
              </a:pPr>
              <a:t>18/02/2012 20:10</a:t>
            </a:fld>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a:xfrm>
            <a:off x="8459788" y="6453188"/>
            <a:ext cx="684212" cy="404812"/>
          </a:xfrm>
        </p:spPr>
        <p:txBody>
          <a:bodyPr/>
          <a:lstStyle>
            <a:lvl1pPr>
              <a:defRPr/>
            </a:lvl1pPr>
          </a:lstStyle>
          <a:p>
            <a:pPr>
              <a:defRPr/>
            </a:pPr>
            <a:fld id="{30460917-71FB-4EB3-B272-B718D0A55ED6}"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2F2F823B-C182-4894-8D03-E963B46A1E75}" type="datetime8">
              <a:rPr lang="es-ES"/>
              <a:pPr>
                <a:defRPr/>
              </a:pPr>
              <a:t>18/02/2012 20:10</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6823A5C-EA6B-4D71-97A4-721B05733F73}"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25D95777-06C1-4A9E-AEEF-E3F9D9141C41}" type="datetime8">
              <a:rPr lang="es-ES"/>
              <a:pPr>
                <a:defRPr/>
              </a:pPr>
              <a:t>18/02/2012 20:10</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1CB4DB1-FD04-4269-9D6E-285765226940}"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574F7FCC-065E-41FA-9D11-8350768B1341}" type="datetime8">
              <a:rPr lang="es-ES"/>
              <a:pPr>
                <a:defRPr/>
              </a:pPr>
              <a:t>18/02/2012 20:10</a:t>
            </a:fld>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EB1DC6F1-3751-422F-8F59-4478E8BEBE2C}"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84F6FA35-4678-4C0F-9E52-6A5E7BB2F729}" type="datetime8">
              <a:rPr lang="es-ES"/>
              <a:pPr>
                <a:defRPr/>
              </a:pPr>
              <a:t>18/02/2012 20:10</a:t>
            </a:fld>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DE790F4E-D0E4-4366-AD3F-6BEB6691B250}"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D7B99D7-97D7-4F29-BB16-A9389AD93E3F}" type="datetime8">
              <a:rPr lang="es-ES"/>
              <a:pPr>
                <a:defRPr/>
              </a:pPr>
              <a:t>18/02/2012 20:10</a:t>
            </a:fld>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E108A42-426B-4B4E-92E7-0CA102DD34A8}"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91F749B8-3633-4DA1-9DED-31E8F82076B8}" type="datetime8">
              <a:rPr lang="es-ES"/>
              <a:pPr>
                <a:defRPr/>
              </a:pPr>
              <a:t>18/02/2012 20:10</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9A06411-0C5D-40D9-BDB1-C5ACB9944402}"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B0D1E33-19C7-41A1-8C38-4EF6295C15D0}" type="datetime8">
              <a:rPr lang="es-ES"/>
              <a:pPr>
                <a:defRPr/>
              </a:pPr>
              <a:t>18/02/2012 20:10</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54E80ED-BE48-4D4D-89B2-A8FF175D3A12}"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fld id="{67BB4447-5666-4636-9D29-A9217D094C15}" type="datetime8">
              <a:rPr lang="es-ES"/>
              <a:pPr>
                <a:defRPr/>
              </a:pPr>
              <a:t>18/02/2012 20:10</a:t>
            </a:fld>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836F77E-967C-47E4-A1BD-7CE45C67B9F6}" type="slidenum">
              <a:rPr lang="es-ES"/>
              <a:pPr>
                <a:defRPr/>
              </a:pPr>
              <a:t>‹Nº›</a:t>
            </a:fld>
            <a:endParaRPr lang="es-ES"/>
          </a:p>
        </p:txBody>
      </p:sp>
    </p:spTree>
  </p:cSld>
  <p:clrMap bg1="dk2" tx1="lt1" bg2="dk1" tx2="lt2" accent1="accent1" accent2="accent2" accent3="accent3" accent4="accent4" accent5="accent5" accent6="accent6" hlink="hlink" folHlink="folHlink"/>
  <p:sldLayoutIdLst>
    <p:sldLayoutId id="2147483666" r:id="rId1"/>
    <p:sldLayoutId id="2147483677"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8" r:id="rId13"/>
    <p:sldLayoutId id="2147483679" r:id="rId14"/>
  </p:sldLayoutIdLst>
  <p:hf hdr="0" ftr="0"/>
  <p:txStyles>
    <p:title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Arial" charset="0"/>
        </a:defRPr>
      </a:lvl2pPr>
      <a:lvl3pPr algn="ctr" rtl="0" eaLnBrk="0" fontAlgn="base" hangingPunct="0">
        <a:spcBef>
          <a:spcPct val="0"/>
        </a:spcBef>
        <a:spcAft>
          <a:spcPct val="0"/>
        </a:spcAft>
        <a:defRPr sz="4400">
          <a:solidFill>
            <a:schemeClr val="accent1"/>
          </a:solidFill>
          <a:latin typeface="Arial" charset="0"/>
        </a:defRPr>
      </a:lvl3pPr>
      <a:lvl4pPr algn="ctr" rtl="0" eaLnBrk="0" fontAlgn="base" hangingPunct="0">
        <a:spcBef>
          <a:spcPct val="0"/>
        </a:spcBef>
        <a:spcAft>
          <a:spcPct val="0"/>
        </a:spcAft>
        <a:defRPr sz="4400">
          <a:solidFill>
            <a:schemeClr val="accent1"/>
          </a:solidFill>
          <a:latin typeface="Arial" charset="0"/>
        </a:defRPr>
      </a:lvl4pPr>
      <a:lvl5pPr algn="ctr" rtl="0" eaLnBrk="0" fontAlgn="base" hangingPunct="0">
        <a:spcBef>
          <a:spcPct val="0"/>
        </a:spcBef>
        <a:spcAft>
          <a:spcPct val="0"/>
        </a:spcAft>
        <a:defRPr sz="4400">
          <a:solidFill>
            <a:schemeClr val="accent1"/>
          </a:solidFill>
          <a:latin typeface="Arial" charset="0"/>
        </a:defRPr>
      </a:lvl5pPr>
      <a:lvl6pPr marL="457200" algn="ctr" rtl="0" fontAlgn="base">
        <a:spcBef>
          <a:spcPct val="0"/>
        </a:spcBef>
        <a:spcAft>
          <a:spcPct val="0"/>
        </a:spcAft>
        <a:defRPr sz="4400">
          <a:solidFill>
            <a:schemeClr val="accent1"/>
          </a:solidFill>
          <a:latin typeface="Arial" charset="0"/>
        </a:defRPr>
      </a:lvl6pPr>
      <a:lvl7pPr marL="914400" algn="ctr" rtl="0" fontAlgn="base">
        <a:spcBef>
          <a:spcPct val="0"/>
        </a:spcBef>
        <a:spcAft>
          <a:spcPct val="0"/>
        </a:spcAft>
        <a:defRPr sz="4400">
          <a:solidFill>
            <a:schemeClr val="accent1"/>
          </a:solidFill>
          <a:latin typeface="Arial" charset="0"/>
        </a:defRPr>
      </a:lvl7pPr>
      <a:lvl8pPr marL="1371600" algn="ctr" rtl="0" fontAlgn="base">
        <a:spcBef>
          <a:spcPct val="0"/>
        </a:spcBef>
        <a:spcAft>
          <a:spcPct val="0"/>
        </a:spcAft>
        <a:defRPr sz="4400">
          <a:solidFill>
            <a:schemeClr val="accent1"/>
          </a:solidFill>
          <a:latin typeface="Arial" charset="0"/>
        </a:defRPr>
      </a:lvl8pPr>
      <a:lvl9pPr marL="1828800" algn="ctr" rtl="0" fontAlgn="base">
        <a:spcBef>
          <a:spcPct val="0"/>
        </a:spcBef>
        <a:spcAft>
          <a:spcPct val="0"/>
        </a:spcAft>
        <a:defRPr sz="4400">
          <a:solidFill>
            <a:schemeClr val="accent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4.jpeg"/></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9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s-ES" smtClean="0"/>
              <a:t>El Sistema Solar</a:t>
            </a:r>
          </a:p>
        </p:txBody>
      </p:sp>
      <p:sp>
        <p:nvSpPr>
          <p:cNvPr id="7171" name="Rectangle 3"/>
          <p:cNvSpPr>
            <a:spLocks noGrp="1" noChangeArrowheads="1"/>
          </p:cNvSpPr>
          <p:nvPr>
            <p:ph type="subTitle" idx="1"/>
          </p:nvPr>
        </p:nvSpPr>
        <p:spPr/>
        <p:txBody>
          <a:bodyPr/>
          <a:lstStyle/>
          <a:p>
            <a:pPr eaLnBrk="1" hangingPunct="1"/>
            <a:r>
              <a:rPr lang="es-ES" dirty="0" smtClean="0"/>
              <a:t>Fundamentos de Astrofísica</a:t>
            </a:r>
            <a:endParaRPr lang="es-E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20:11</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10</a:t>
            </a:fld>
            <a:endParaRPr lang="es-ES"/>
          </a:p>
        </p:txBody>
      </p:sp>
      <p:pic>
        <p:nvPicPr>
          <p:cNvPr id="6" name="5 Imagen" descr="configuraciones_planetarias.gif"/>
          <p:cNvPicPr>
            <a:picLocks noChangeAspect="1"/>
          </p:cNvPicPr>
          <p:nvPr/>
        </p:nvPicPr>
        <p:blipFill>
          <a:blip r:embed="rId2" cstate="print"/>
          <a:srcRect/>
          <a:stretch>
            <a:fillRect/>
          </a:stretch>
        </p:blipFill>
        <p:spPr bwMode="auto">
          <a:xfrm>
            <a:off x="1476375" y="333375"/>
            <a:ext cx="6134100" cy="6191250"/>
          </a:xfrm>
          <a:prstGeom prst="rect">
            <a:avLst/>
          </a:prstGeom>
          <a:solidFill>
            <a:schemeClr val="tx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0710"/>
          <p:cNvPicPr>
            <a:picLocks noChangeAspect="1" noChangeArrowheads="1"/>
          </p:cNvPicPr>
          <p:nvPr/>
        </p:nvPicPr>
        <p:blipFill>
          <a:blip r:embed="rId3" cstate="print"/>
          <a:srcRect/>
          <a:stretch>
            <a:fillRect/>
          </a:stretch>
        </p:blipFill>
        <p:spPr bwMode="auto">
          <a:xfrm>
            <a:off x="0" y="-152400"/>
            <a:ext cx="6156325" cy="4618038"/>
          </a:xfrm>
          <a:prstGeom prst="rect">
            <a:avLst/>
          </a:prstGeom>
          <a:noFill/>
          <a:ln w="9525">
            <a:noFill/>
            <a:miter lim="800000"/>
            <a:headEnd/>
            <a:tailEnd/>
          </a:ln>
        </p:spPr>
      </p:pic>
      <p:sp>
        <p:nvSpPr>
          <p:cNvPr id="75779" name="Text Box 7"/>
          <p:cNvSpPr>
            <a:spLocks noChangeArrowheads="1"/>
          </p:cNvSpPr>
          <p:nvPr>
            <p:ph type="title"/>
          </p:nvPr>
        </p:nvSpPr>
        <p:spPr>
          <a:xfrm>
            <a:off x="6372225" y="1066800"/>
            <a:ext cx="2619375" cy="2146300"/>
          </a:xfrm>
          <a:noFill/>
        </p:spPr>
        <p:txBody>
          <a:bodyPr/>
          <a:lstStyle/>
          <a:p>
            <a:pPr algn="l"/>
            <a:r>
              <a:rPr lang="es-ES_tradnl" sz="1800" smtClean="0">
                <a:solidFill>
                  <a:srgbClr val="CC0000"/>
                </a:solidFill>
              </a:rPr>
              <a:t>Diferencia entre planetas interiores y exteriores: Temperatura m</a:t>
            </a:r>
            <a:r>
              <a:rPr lang="es-ES_tradnl" altLang="ja-JP" sz="1800" smtClean="0">
                <a:solidFill>
                  <a:srgbClr val="CC0000"/>
                </a:solidFill>
                <a:ea typeface="ＭＳ Ｐゴシック" pitchFamily="1" charset="-128"/>
              </a:rPr>
              <a:t>ás baja en el interior que en el exterior</a:t>
            </a:r>
            <a:endParaRPr lang="es-ES_tradnl" sz="1800" smtClean="0">
              <a:solidFill>
                <a:schemeClr val="tx1"/>
              </a:solidFill>
            </a:endParaRPr>
          </a:p>
        </p:txBody>
      </p:sp>
      <p:sp>
        <p:nvSpPr>
          <p:cNvPr id="75780" name="Text Box 10"/>
          <p:cNvSpPr txBox="1">
            <a:spLocks noChangeArrowheads="1"/>
          </p:cNvSpPr>
          <p:nvPr/>
        </p:nvSpPr>
        <p:spPr bwMode="auto">
          <a:xfrm>
            <a:off x="1203325" y="5072063"/>
            <a:ext cx="184150" cy="366712"/>
          </a:xfrm>
          <a:prstGeom prst="rect">
            <a:avLst/>
          </a:prstGeom>
          <a:noFill/>
          <a:ln w="9525">
            <a:noFill/>
            <a:miter lim="800000"/>
            <a:headEnd/>
            <a:tailEnd/>
          </a:ln>
        </p:spPr>
        <p:txBody>
          <a:bodyPr wrap="none">
            <a:spAutoFit/>
          </a:bodyPr>
          <a:lstStyle/>
          <a:p>
            <a:endParaRPr lang="es-ES_tradnl"/>
          </a:p>
        </p:txBody>
      </p:sp>
      <p:sp>
        <p:nvSpPr>
          <p:cNvPr id="75781" name="Text Box 11"/>
          <p:cNvSpPr>
            <a:spLocks noChangeArrowheads="1"/>
          </p:cNvSpPr>
          <p:nvPr>
            <p:ph type="body" idx="1"/>
          </p:nvPr>
        </p:nvSpPr>
        <p:spPr>
          <a:xfrm>
            <a:off x="0" y="4437063"/>
            <a:ext cx="8763000" cy="2141537"/>
          </a:xfrm>
          <a:noFill/>
        </p:spPr>
        <p:txBody>
          <a:bodyPr/>
          <a:lstStyle/>
          <a:p>
            <a:pPr>
              <a:spcBef>
                <a:spcPct val="0"/>
              </a:spcBef>
            </a:pPr>
            <a:r>
              <a:rPr lang="es-ES_tradnl" sz="1400" smtClean="0"/>
              <a:t>Diferencia entre planetas interiores y exteriores: congelación de agua </a:t>
            </a:r>
            <a:r>
              <a:rPr lang="es-ES_tradnl" sz="1400" smtClean="0">
                <a:sym typeface="Wingdings" pitchFamily="2" charset="2"/>
              </a:rPr>
              <a:t> “línea de nieve” a ~5 AU</a:t>
            </a:r>
            <a:endParaRPr lang="es-ES_tradnl" sz="1400" smtClean="0"/>
          </a:p>
          <a:p>
            <a:pPr>
              <a:spcBef>
                <a:spcPct val="0"/>
              </a:spcBef>
            </a:pPr>
            <a:r>
              <a:rPr lang="es-ES_tradnl" sz="1400" smtClean="0"/>
              <a:t>En las afueras: </a:t>
            </a:r>
          </a:p>
          <a:p>
            <a:pPr marL="800100" lvl="1" indent="-342900">
              <a:spcBef>
                <a:spcPct val="0"/>
              </a:spcBef>
              <a:buFontTx/>
              <a:buAutoNum type="arabicPeriod"/>
            </a:pPr>
            <a:r>
              <a:rPr lang="es-ES_tradnl" sz="1400" smtClean="0"/>
              <a:t>Temperaturas más bajas </a:t>
            </a:r>
            <a:r>
              <a:rPr lang="es-ES_tradnl" sz="1400" smtClean="0">
                <a:sym typeface="Wingdings" pitchFamily="2" charset="2"/>
              </a:rPr>
              <a:t> materiales con temperatura de evaporación más baja pueden condensar (gases)</a:t>
            </a:r>
          </a:p>
          <a:p>
            <a:pPr marL="800100" lvl="1" indent="-342900">
              <a:spcBef>
                <a:spcPct val="0"/>
              </a:spcBef>
              <a:buFontTx/>
              <a:buAutoNum type="arabicPeriod"/>
            </a:pPr>
            <a:r>
              <a:rPr lang="es-ES_tradnl" sz="1400" smtClean="0">
                <a:sym typeface="Wingdings" pitchFamily="2" charset="2"/>
              </a:rPr>
              <a:t>Condensación empieza antes  cuerpos se pueden hacer más grandes</a:t>
            </a:r>
          </a:p>
          <a:p>
            <a:pPr>
              <a:spcBef>
                <a:spcPct val="0"/>
              </a:spcBef>
            </a:pPr>
            <a:r>
              <a:rPr lang="es-ES_tradnl" sz="1400" smtClean="0">
                <a:sym typeface="Wingdings" pitchFamily="2" charset="2"/>
              </a:rPr>
              <a:t>Después de su formación: Planetas atraen más material debido a su gravitación. “Limpian” un anillo alrededor de ellos. Jupiter y Saturno pueden atraer mucha materia, incluso gas, debido a sus masas  grandes y el “adelanto” en su formaci</a:t>
            </a:r>
            <a:r>
              <a:rPr lang="es-ES_tradnl" altLang="ja-JP" sz="1400" smtClean="0">
                <a:ea typeface="ＭＳ Ｐゴシック" pitchFamily="1" charset="-128"/>
                <a:sym typeface="Wingdings" pitchFamily="2" charset="2"/>
              </a:rPr>
              <a:t>ón con respecto a los planetas interiores</a:t>
            </a:r>
            <a:endParaRPr lang="es-ES_tradnl" sz="1400" smtClean="0">
              <a:sym typeface="Wingdings" pitchFamily="2" charset="2"/>
            </a:endParaRPr>
          </a:p>
          <a:p>
            <a:pPr>
              <a:spcBef>
                <a:spcPct val="0"/>
              </a:spcBef>
            </a:pPr>
            <a:r>
              <a:rPr lang="es-ES_tradnl" sz="1400" smtClean="0">
                <a:sym typeface="Wingdings" pitchFamily="2" charset="2"/>
              </a:rPr>
              <a:t>Cuando en el sol empieza fusión nuclear empieza viento solar y se limpia sistema solar de planetisimales  final de la formación de planetas</a:t>
            </a:r>
          </a:p>
          <a:p>
            <a:pPr>
              <a:lnSpc>
                <a:spcPct val="90000"/>
              </a:lnSpc>
              <a:spcBef>
                <a:spcPct val="0"/>
              </a:spcBef>
            </a:pPr>
            <a:endParaRPr lang="es-ES_tradnl" sz="1400" smtClean="0"/>
          </a:p>
        </p:txBody>
      </p:sp>
      <p:sp>
        <p:nvSpPr>
          <p:cNvPr id="75782" name="5 Marcador de fecha"/>
          <p:cNvSpPr>
            <a:spLocks noGrp="1"/>
          </p:cNvSpPr>
          <p:nvPr>
            <p:ph type="dt" sz="quarter" idx="10"/>
          </p:nvPr>
        </p:nvSpPr>
        <p:spPr>
          <a:noFill/>
        </p:spPr>
        <p:txBody>
          <a:bodyPr/>
          <a:lstStyle/>
          <a:p>
            <a:fld id="{19552AAD-2D16-4C1A-A164-0F568FCDC330}" type="datetime8">
              <a:rPr lang="es-ES">
                <a:latin typeface="Arial" pitchFamily="34" charset="0"/>
              </a:rPr>
              <a:pPr/>
              <a:t>18/02/2012 20:21</a:t>
            </a:fld>
            <a:endParaRPr lang="es-ES">
              <a:latin typeface="Arial" pitchFamily="34" charset="0"/>
            </a:endParaRPr>
          </a:p>
        </p:txBody>
      </p:sp>
      <p:sp>
        <p:nvSpPr>
          <p:cNvPr id="75783" name="6 Marcador de número de diapositiva"/>
          <p:cNvSpPr>
            <a:spLocks noGrp="1"/>
          </p:cNvSpPr>
          <p:nvPr>
            <p:ph type="sldNum" sz="quarter" idx="12"/>
          </p:nvPr>
        </p:nvSpPr>
        <p:spPr>
          <a:noFill/>
        </p:spPr>
        <p:txBody>
          <a:bodyPr/>
          <a:lstStyle/>
          <a:p>
            <a:fld id="{944A31ED-4A2E-4364-B68E-CB2559AE8F7E}" type="slidenum">
              <a:rPr lang="es-ES" smtClean="0">
                <a:latin typeface="Arial" pitchFamily="34" charset="0"/>
              </a:rPr>
              <a:pPr/>
              <a:t>100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304800"/>
            <a:ext cx="3429000" cy="1143000"/>
          </a:xfrm>
        </p:spPr>
        <p:txBody>
          <a:bodyPr/>
          <a:lstStyle/>
          <a:p>
            <a:r>
              <a:rPr lang="es-ES_tradnl" sz="2400" smtClean="0"/>
              <a:t>Origen de los otros objetos</a:t>
            </a:r>
            <a:endParaRPr lang="en-US" sz="2000" smtClean="0"/>
          </a:p>
        </p:txBody>
      </p:sp>
      <p:sp>
        <p:nvSpPr>
          <p:cNvPr id="76803" name="Text Box 3"/>
          <p:cNvSpPr txBox="1">
            <a:spLocks noChangeArrowheads="1"/>
          </p:cNvSpPr>
          <p:nvPr/>
        </p:nvSpPr>
        <p:spPr bwMode="auto">
          <a:xfrm>
            <a:off x="0" y="1341438"/>
            <a:ext cx="2627313" cy="611187"/>
          </a:xfrm>
          <a:prstGeom prst="rect">
            <a:avLst/>
          </a:prstGeom>
          <a:noFill/>
          <a:ln w="9525" algn="ctr">
            <a:noFill/>
            <a:miter lim="800000"/>
            <a:headEnd/>
            <a:tailEnd/>
          </a:ln>
        </p:spPr>
        <p:txBody>
          <a:bodyPr>
            <a:spAutoFit/>
          </a:bodyPr>
          <a:lstStyle/>
          <a:p>
            <a:pPr marL="182563" indent="-182563"/>
            <a:endParaRPr lang="es-ES_tradnl" sz="1600">
              <a:latin typeface="Comic Sans MS" pitchFamily="66" charset="0"/>
            </a:endParaRPr>
          </a:p>
          <a:p>
            <a:pPr marL="182563" indent="-182563"/>
            <a:endParaRPr lang="en-US"/>
          </a:p>
        </p:txBody>
      </p:sp>
      <p:sp>
        <p:nvSpPr>
          <p:cNvPr id="76804" name="Text Box 4"/>
          <p:cNvSpPr txBox="1">
            <a:spLocks noChangeArrowheads="1"/>
          </p:cNvSpPr>
          <p:nvPr/>
        </p:nvSpPr>
        <p:spPr bwMode="auto">
          <a:xfrm>
            <a:off x="3657600" y="228600"/>
            <a:ext cx="5276850" cy="5473700"/>
          </a:xfrm>
          <a:prstGeom prst="rect">
            <a:avLst/>
          </a:prstGeom>
          <a:noFill/>
          <a:ln w="9525" algn="ctr">
            <a:noFill/>
            <a:miter lim="800000"/>
            <a:headEnd/>
            <a:tailEnd/>
          </a:ln>
        </p:spPr>
        <p:txBody>
          <a:bodyPr>
            <a:spAutoFit/>
          </a:bodyPr>
          <a:lstStyle/>
          <a:p>
            <a:pPr marL="268288" indent="-268288">
              <a:spcBef>
                <a:spcPct val="20000"/>
              </a:spcBef>
              <a:buFontTx/>
              <a:buChar char="•"/>
            </a:pPr>
            <a:r>
              <a:rPr lang="es-ES_tradnl" sz="1600">
                <a:solidFill>
                  <a:srgbClr val="CC0000"/>
                </a:solidFill>
                <a:latin typeface="Comic Sans MS" pitchFamily="66" charset="0"/>
              </a:rPr>
              <a:t>Nube de Oort:</a:t>
            </a:r>
            <a:r>
              <a:rPr lang="es-ES_tradnl" sz="1600">
                <a:latin typeface="Comic Sans MS" pitchFamily="66" charset="0"/>
              </a:rPr>
              <a:t> </a:t>
            </a:r>
          </a:p>
          <a:p>
            <a:pPr marL="619125" lvl="1" indent="-166688">
              <a:spcBef>
                <a:spcPct val="20000"/>
              </a:spcBef>
              <a:buFontTx/>
              <a:buChar char="•"/>
            </a:pPr>
            <a:r>
              <a:rPr lang="es-ES_tradnl" sz="1600">
                <a:latin typeface="Comic Sans MS" pitchFamily="66" charset="0"/>
              </a:rPr>
              <a:t>Objetos  eyectados debido a interacciones con planetas gigantes</a:t>
            </a:r>
            <a:r>
              <a:rPr lang="es-ES_tradnl" sz="1600">
                <a:latin typeface="Comic Sans MS" pitchFamily="66" charset="0"/>
                <a:sym typeface="Wingdings" pitchFamily="2" charset="2"/>
              </a:rPr>
              <a:t> </a:t>
            </a:r>
          </a:p>
          <a:p>
            <a:pPr marL="268288" indent="-268288">
              <a:spcBef>
                <a:spcPct val="20000"/>
              </a:spcBef>
              <a:buFontTx/>
              <a:buChar char="•"/>
            </a:pPr>
            <a:r>
              <a:rPr lang="es-ES_tradnl" sz="1600">
                <a:solidFill>
                  <a:srgbClr val="CC0000"/>
                </a:solidFill>
                <a:latin typeface="Comic Sans MS" pitchFamily="66" charset="0"/>
                <a:sym typeface="Wingdings" pitchFamily="2" charset="2"/>
              </a:rPr>
              <a:t>Cinturón de Kuiper:</a:t>
            </a:r>
            <a:r>
              <a:rPr lang="es-ES_tradnl" sz="1600">
                <a:latin typeface="Comic Sans MS" pitchFamily="66" charset="0"/>
                <a:sym typeface="Wingdings" pitchFamily="2" charset="2"/>
              </a:rPr>
              <a:t> </a:t>
            </a:r>
          </a:p>
          <a:p>
            <a:pPr marL="619125" lvl="1" indent="-166688">
              <a:spcBef>
                <a:spcPct val="20000"/>
              </a:spcBef>
              <a:buFontTx/>
              <a:buChar char="•"/>
            </a:pPr>
            <a:r>
              <a:rPr lang="es-ES_tradnl" sz="1600">
                <a:latin typeface="Comic Sans MS" pitchFamily="66" charset="0"/>
                <a:sym typeface="Wingdings" pitchFamily="2" charset="2"/>
              </a:rPr>
              <a:t>Remanente del disco de acreción</a:t>
            </a:r>
          </a:p>
          <a:p>
            <a:pPr marL="619125" lvl="1" indent="-166688">
              <a:spcBef>
                <a:spcPct val="20000"/>
              </a:spcBef>
              <a:buFontTx/>
              <a:buChar char="•"/>
            </a:pPr>
            <a:r>
              <a:rPr lang="es-ES_tradnl" sz="1600">
                <a:latin typeface="Comic Sans MS" pitchFamily="66" charset="0"/>
                <a:sym typeface="Wingdings" pitchFamily="2" charset="2"/>
              </a:rPr>
              <a:t>Planetesimales y asteroides que no han acretado suficiente material para hacerse objetos m</a:t>
            </a:r>
            <a:r>
              <a:rPr lang="es-ES_tradnl" altLang="ja-JP" sz="1600">
                <a:ea typeface="ＭＳ Ｐゴシック" pitchFamily="1" charset="-128"/>
                <a:sym typeface="Wingdings" pitchFamily="2" charset="2"/>
              </a:rPr>
              <a:t>á</a:t>
            </a:r>
            <a:r>
              <a:rPr lang="es-ES_tradnl" altLang="ja-JP" sz="1600">
                <a:latin typeface="Comic Sans MS" pitchFamily="66" charset="0"/>
                <a:ea typeface="ＭＳ Ｐゴシック" pitchFamily="1" charset="-128"/>
                <a:sym typeface="Wingdings" pitchFamily="2" charset="2"/>
              </a:rPr>
              <a:t>s grandes</a:t>
            </a:r>
            <a:endParaRPr lang="es-ES_tradnl" sz="1600">
              <a:latin typeface="Comic Sans MS" pitchFamily="66" charset="0"/>
              <a:sym typeface="Wingdings" pitchFamily="2" charset="2"/>
            </a:endParaRPr>
          </a:p>
          <a:p>
            <a:pPr marL="268288" indent="-268288">
              <a:spcBef>
                <a:spcPct val="20000"/>
              </a:spcBef>
              <a:buFontTx/>
              <a:buChar char="•"/>
            </a:pPr>
            <a:r>
              <a:rPr lang="es-ES_tradnl" sz="1600">
                <a:solidFill>
                  <a:srgbClr val="CC0000"/>
                </a:solidFill>
                <a:latin typeface="Comic Sans MS" pitchFamily="66" charset="0"/>
                <a:sym typeface="Wingdings" pitchFamily="2" charset="2"/>
              </a:rPr>
              <a:t>Asteroides: </a:t>
            </a:r>
            <a:r>
              <a:rPr lang="es-ES_tradnl" sz="1600">
                <a:latin typeface="Comic Sans MS" pitchFamily="66" charset="0"/>
                <a:sym typeface="Wingdings" pitchFamily="2" charset="2"/>
              </a:rPr>
              <a:t>Aglomeraciones de planetisimimales </a:t>
            </a:r>
          </a:p>
          <a:p>
            <a:pPr marL="268288" indent="-268288">
              <a:spcBef>
                <a:spcPct val="20000"/>
              </a:spcBef>
              <a:buFontTx/>
              <a:buChar char="•"/>
            </a:pPr>
            <a:r>
              <a:rPr lang="es-ES_tradnl" sz="1600">
                <a:solidFill>
                  <a:srgbClr val="CC0000"/>
                </a:solidFill>
                <a:latin typeface="Comic Sans MS" pitchFamily="66" charset="0"/>
                <a:sym typeface="Wingdings" pitchFamily="2" charset="2"/>
              </a:rPr>
              <a:t>Sat</a:t>
            </a:r>
            <a:r>
              <a:rPr lang="es-ES_tradnl" altLang="ja-JP" sz="1600">
                <a:solidFill>
                  <a:srgbClr val="CC0000"/>
                </a:solidFill>
                <a:ea typeface="ＭＳ Ｐゴシック" pitchFamily="1" charset="-128"/>
                <a:sym typeface="Wingdings" pitchFamily="2" charset="2"/>
              </a:rPr>
              <a:t>é</a:t>
            </a:r>
            <a:r>
              <a:rPr lang="es-ES_tradnl" altLang="ja-JP" sz="1600">
                <a:solidFill>
                  <a:srgbClr val="CC0000"/>
                </a:solidFill>
                <a:latin typeface="Comic Sans MS" pitchFamily="66" charset="0"/>
                <a:ea typeface="ＭＳ Ｐゴシック" pitchFamily="1" charset="-128"/>
                <a:sym typeface="Wingdings" pitchFamily="2" charset="2"/>
              </a:rPr>
              <a:t>lites de planetas</a:t>
            </a:r>
            <a:r>
              <a:rPr lang="es-ES_tradnl" altLang="ja-JP" sz="1600">
                <a:latin typeface="Comic Sans MS" pitchFamily="66" charset="0"/>
                <a:ea typeface="ＭＳ Ｐゴシック" pitchFamily="1" charset="-128"/>
                <a:sym typeface="Wingdings" pitchFamily="2" charset="2"/>
              </a:rPr>
              <a:t>: Diferentes escenarios de formaci</a:t>
            </a:r>
            <a:r>
              <a:rPr lang="es-ES_tradnl" altLang="ja-JP" sz="1600">
                <a:ea typeface="ＭＳ Ｐゴシック" pitchFamily="1" charset="-128"/>
                <a:sym typeface="Wingdings" pitchFamily="2" charset="2"/>
              </a:rPr>
              <a:t>ó</a:t>
            </a:r>
            <a:r>
              <a:rPr lang="es-ES_tradnl" altLang="ja-JP" sz="1600">
                <a:latin typeface="Comic Sans MS" pitchFamily="66" charset="0"/>
                <a:ea typeface="ＭＳ Ｐゴシック" pitchFamily="1" charset="-128"/>
                <a:sym typeface="Wingdings" pitchFamily="2" charset="2"/>
              </a:rPr>
              <a:t>n:</a:t>
            </a:r>
          </a:p>
          <a:p>
            <a:pPr marL="619125" lvl="1" indent="-166688">
              <a:spcBef>
                <a:spcPct val="20000"/>
              </a:spcBef>
              <a:buFontTx/>
              <a:buChar char="—"/>
            </a:pPr>
            <a:r>
              <a:rPr lang="es-ES_tradnl" altLang="ja-JP" sz="1600">
                <a:latin typeface="Comic Sans MS" pitchFamily="66" charset="0"/>
                <a:ea typeface="ＭＳ Ｐゴシック" pitchFamily="1" charset="-128"/>
                <a:sym typeface="Wingdings" pitchFamily="2" charset="2"/>
              </a:rPr>
              <a:t>Formaci</a:t>
            </a:r>
            <a:r>
              <a:rPr lang="es-ES_tradnl" altLang="ja-JP" sz="1600">
                <a:ea typeface="ＭＳ Ｐゴシック" pitchFamily="1" charset="-128"/>
                <a:sym typeface="Wingdings" pitchFamily="2" charset="2"/>
              </a:rPr>
              <a:t>ó</a:t>
            </a:r>
            <a:r>
              <a:rPr lang="es-ES_tradnl" altLang="ja-JP" sz="1600">
                <a:latin typeface="Comic Sans MS" pitchFamily="66" charset="0"/>
                <a:ea typeface="ＭＳ Ｐゴシック" pitchFamily="1" charset="-128"/>
                <a:sym typeface="Wingdings" pitchFamily="2" charset="2"/>
              </a:rPr>
              <a:t>n en un disco alrededor del planeta similar a la formaci</a:t>
            </a:r>
            <a:r>
              <a:rPr lang="es-ES_tradnl" altLang="ja-JP" sz="1600">
                <a:ea typeface="ＭＳ Ｐゴシック" pitchFamily="1" charset="-128"/>
                <a:sym typeface="Wingdings" pitchFamily="2" charset="2"/>
              </a:rPr>
              <a:t>ó</a:t>
            </a:r>
            <a:r>
              <a:rPr lang="es-ES_tradnl" altLang="ja-JP" sz="1600">
                <a:latin typeface="Comic Sans MS" pitchFamily="66" charset="0"/>
                <a:ea typeface="ＭＳ Ｐゴシック" pitchFamily="1" charset="-128"/>
                <a:sym typeface="Wingdings" pitchFamily="2" charset="2"/>
              </a:rPr>
              <a:t>n de los planetas</a:t>
            </a:r>
          </a:p>
          <a:p>
            <a:pPr lvl="2">
              <a:spcBef>
                <a:spcPct val="20000"/>
              </a:spcBef>
              <a:buFontTx/>
              <a:buChar char="o"/>
            </a:pPr>
            <a:r>
              <a:rPr lang="es-ES_tradnl" altLang="ja-JP" sz="1600">
                <a:latin typeface="Comic Sans MS" pitchFamily="66" charset="0"/>
                <a:ea typeface="ＭＳ Ｐゴシック" pitchFamily="1" charset="-128"/>
                <a:sym typeface="Wingdings" pitchFamily="2" charset="2"/>
              </a:rPr>
              <a:t>Podri</a:t>
            </a:r>
            <a:r>
              <a:rPr lang="es-ES_tradnl" altLang="ja-JP" sz="1600">
                <a:ea typeface="ＭＳ Ｐゴシック" pitchFamily="1" charset="-128"/>
                <a:sym typeface="Wingdings" pitchFamily="2" charset="2"/>
              </a:rPr>
              <a:t>á</a:t>
            </a:r>
            <a:r>
              <a:rPr lang="es-ES_tradnl" altLang="ja-JP" sz="1600">
                <a:latin typeface="Comic Sans MS" pitchFamily="66" charset="0"/>
                <a:ea typeface="ＭＳ Ｐゴシック" pitchFamily="1" charset="-128"/>
                <a:sym typeface="Wingdings" pitchFamily="2" charset="2"/>
              </a:rPr>
              <a:t> ser el caso de algunos sat</a:t>
            </a:r>
            <a:r>
              <a:rPr lang="es-ES_tradnl" altLang="ja-JP" sz="1600">
                <a:ea typeface="ＭＳ Ｐゴシック" pitchFamily="1" charset="-128"/>
                <a:sym typeface="Wingdings" pitchFamily="2" charset="2"/>
              </a:rPr>
              <a:t>é</a:t>
            </a:r>
            <a:r>
              <a:rPr lang="es-ES_tradnl" altLang="ja-JP" sz="1600">
                <a:latin typeface="Comic Sans MS" pitchFamily="66" charset="0"/>
                <a:ea typeface="ＭＳ Ｐゴシック" pitchFamily="1" charset="-128"/>
                <a:sym typeface="Wingdings" pitchFamily="2" charset="2"/>
              </a:rPr>
              <a:t>lites alrededor de los planetas exteriores</a:t>
            </a:r>
          </a:p>
          <a:p>
            <a:pPr marL="619125" lvl="1" indent="-166688">
              <a:spcBef>
                <a:spcPct val="20000"/>
              </a:spcBef>
              <a:buFontTx/>
              <a:buChar char="—"/>
            </a:pPr>
            <a:r>
              <a:rPr lang="es-ES_tradnl" altLang="ja-JP" sz="1600">
                <a:latin typeface="Comic Sans MS" pitchFamily="66" charset="0"/>
                <a:ea typeface="ＭＳ Ｐゴシック" pitchFamily="1" charset="-128"/>
                <a:sym typeface="Wingdings" pitchFamily="2" charset="2"/>
              </a:rPr>
              <a:t>Capturaci</a:t>
            </a:r>
            <a:r>
              <a:rPr lang="es-ES_tradnl" altLang="ja-JP" sz="1600">
                <a:ea typeface="ＭＳ Ｐゴシック" pitchFamily="1" charset="-128"/>
                <a:sym typeface="Wingdings" pitchFamily="2" charset="2"/>
              </a:rPr>
              <a:t>ó</a:t>
            </a:r>
            <a:r>
              <a:rPr lang="es-ES_tradnl" altLang="ja-JP" sz="1600">
                <a:latin typeface="Comic Sans MS" pitchFamily="66" charset="0"/>
                <a:ea typeface="ＭＳ Ｐゴシック" pitchFamily="1" charset="-128"/>
                <a:sym typeface="Wingdings" pitchFamily="2" charset="2"/>
              </a:rPr>
              <a:t>n de un asteroide (</a:t>
            </a:r>
            <a:r>
              <a:rPr lang="es-ES_tradnl" altLang="ja-JP" sz="1600">
                <a:latin typeface="Comic Sans MS" pitchFamily="66" charset="0"/>
                <a:ea typeface="ＭＳ Ｐゴシック" pitchFamily="1" charset="-128"/>
                <a:sym typeface="Symbol" pitchFamily="18" charset="2"/>
              </a:rPr>
              <a:t> </a:t>
            </a:r>
            <a:r>
              <a:rPr lang="es-ES_tradnl" altLang="ja-JP" sz="1600">
                <a:latin typeface="Comic Sans MS" pitchFamily="66" charset="0"/>
                <a:ea typeface="ＭＳ Ｐゴシック" pitchFamily="1" charset="-128"/>
                <a:sym typeface="Wingdings" pitchFamily="2" charset="2"/>
              </a:rPr>
              <a:t>Marte)</a:t>
            </a:r>
          </a:p>
          <a:p>
            <a:pPr marL="619125" lvl="1" indent="-166688">
              <a:spcBef>
                <a:spcPct val="20000"/>
              </a:spcBef>
              <a:buFontTx/>
              <a:buChar char="—"/>
            </a:pPr>
            <a:r>
              <a:rPr lang="es-ES_tradnl" altLang="ja-JP" sz="1600">
                <a:latin typeface="Comic Sans MS" pitchFamily="66" charset="0"/>
                <a:ea typeface="ＭＳ Ｐゴシック" pitchFamily="1" charset="-128"/>
                <a:sym typeface="Wingdings" pitchFamily="2" charset="2"/>
              </a:rPr>
              <a:t>Debido a impacto de un asteroide (</a:t>
            </a:r>
            <a:r>
              <a:rPr lang="es-ES_tradnl" altLang="ja-JP" sz="1600">
                <a:latin typeface="Comic Sans MS" pitchFamily="66" charset="0"/>
                <a:ea typeface="ＭＳ Ｐゴシック" pitchFamily="1" charset="-128"/>
                <a:sym typeface="Symbol" pitchFamily="18" charset="2"/>
              </a:rPr>
              <a:t> Tierra)</a:t>
            </a:r>
            <a:endParaRPr lang="es-ES_tradnl" sz="1600">
              <a:latin typeface="Comic Sans MS" pitchFamily="66" charset="0"/>
              <a:sym typeface="Wingdings" pitchFamily="2" charset="2"/>
            </a:endParaRPr>
          </a:p>
          <a:p>
            <a:pPr marL="268288" indent="-268288"/>
            <a:endParaRPr lang="es-ES_tradnl" sz="1600">
              <a:latin typeface="Comic Sans MS" pitchFamily="66" charset="0"/>
              <a:sym typeface="Wingdings" pitchFamily="2" charset="2"/>
            </a:endParaRPr>
          </a:p>
          <a:p>
            <a:pPr marL="268288" indent="-268288">
              <a:buFontTx/>
              <a:buChar char="•"/>
            </a:pPr>
            <a:endParaRPr lang="es-ES_tradnl" sz="1600">
              <a:latin typeface="Comic Sans MS" pitchFamily="66" charset="0"/>
              <a:sym typeface="Wingdings" pitchFamily="2" charset="2"/>
            </a:endParaRPr>
          </a:p>
          <a:p>
            <a:pPr marL="268288" indent="-268288" algn="ctr"/>
            <a:endParaRPr lang="en-US" sz="1600">
              <a:latin typeface="Comic Sans MS" pitchFamily="66" charset="0"/>
            </a:endParaRPr>
          </a:p>
        </p:txBody>
      </p:sp>
      <p:pic>
        <p:nvPicPr>
          <p:cNvPr id="76805" name="Picture 5" descr="scatter"/>
          <p:cNvPicPr>
            <a:picLocks noChangeAspect="1" noChangeArrowheads="1"/>
          </p:cNvPicPr>
          <p:nvPr>
            <p:ph sz="half" idx="2"/>
          </p:nvPr>
        </p:nvPicPr>
        <p:blipFill>
          <a:blip r:embed="rId3" cstate="print"/>
          <a:srcRect/>
          <a:stretch>
            <a:fillRect/>
          </a:stretch>
        </p:blipFill>
        <p:spPr>
          <a:xfrm>
            <a:off x="250825" y="1989138"/>
            <a:ext cx="3525838" cy="4525962"/>
          </a:xfrm>
          <a:noFill/>
        </p:spPr>
      </p:pic>
      <p:sp>
        <p:nvSpPr>
          <p:cNvPr id="76806" name="5 Marcador de fecha"/>
          <p:cNvSpPr>
            <a:spLocks noGrp="1"/>
          </p:cNvSpPr>
          <p:nvPr>
            <p:ph type="dt" sz="quarter" idx="10"/>
          </p:nvPr>
        </p:nvSpPr>
        <p:spPr>
          <a:noFill/>
        </p:spPr>
        <p:txBody>
          <a:bodyPr/>
          <a:lstStyle/>
          <a:p>
            <a:fld id="{5255AA66-E46E-4FBE-B604-3D36B1BC613B}" type="datetime8">
              <a:rPr lang="es-ES">
                <a:latin typeface="Arial" pitchFamily="34" charset="0"/>
              </a:rPr>
              <a:pPr/>
              <a:t>18/02/2012 20:21</a:t>
            </a:fld>
            <a:endParaRPr lang="es-ES">
              <a:latin typeface="Arial" pitchFamily="34" charset="0"/>
            </a:endParaRPr>
          </a:p>
        </p:txBody>
      </p:sp>
      <p:sp>
        <p:nvSpPr>
          <p:cNvPr id="76807" name="6 Marcador de número de diapositiva"/>
          <p:cNvSpPr>
            <a:spLocks noGrp="1"/>
          </p:cNvSpPr>
          <p:nvPr>
            <p:ph type="sldNum" sz="quarter" idx="12"/>
          </p:nvPr>
        </p:nvSpPr>
        <p:spPr>
          <a:noFill/>
        </p:spPr>
        <p:txBody>
          <a:bodyPr/>
          <a:lstStyle/>
          <a:p>
            <a:fld id="{BF273ED7-6ED6-4812-BE00-9A3F0392B144}" type="slidenum">
              <a:rPr lang="es-ES" smtClean="0">
                <a:latin typeface="Arial" pitchFamily="34" charset="0"/>
              </a:rPr>
              <a:pPr/>
              <a:t>101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p:txBody>
          <a:bodyPr/>
          <a:lstStyle/>
          <a:p>
            <a:r>
              <a:rPr lang="es-ES" smtClean="0"/>
              <a:t>Periodo sinódico y sidéreo</a:t>
            </a:r>
          </a:p>
        </p:txBody>
      </p:sp>
      <p:sp>
        <p:nvSpPr>
          <p:cNvPr id="11267" name="2 Marcador de contenido"/>
          <p:cNvSpPr>
            <a:spLocks noGrp="1"/>
          </p:cNvSpPr>
          <p:nvPr>
            <p:ph idx="1"/>
          </p:nvPr>
        </p:nvSpPr>
        <p:spPr/>
        <p:txBody>
          <a:bodyPr/>
          <a:lstStyle/>
          <a:p>
            <a:r>
              <a:rPr lang="es-ES" sz="2800" smtClean="0"/>
              <a:t>El tiempo que tarda un planeta en dar una vuelta completa alrededor del zodiaco </a:t>
            </a:r>
            <a:r>
              <a:rPr lang="es-ES" sz="2800" smtClean="0">
                <a:sym typeface="Wingdings" pitchFamily="2" charset="2"/>
              </a:rPr>
              <a:t></a:t>
            </a:r>
            <a:r>
              <a:rPr lang="es-ES" sz="2800" smtClean="0"/>
              <a:t> respecto de las estrellas </a:t>
            </a:r>
            <a:r>
              <a:rPr lang="es-ES" sz="2800" smtClean="0">
                <a:sym typeface="Wingdings" pitchFamily="2" charset="2"/>
              </a:rPr>
              <a:t> Periodo sidéreo</a:t>
            </a:r>
          </a:p>
          <a:p>
            <a:r>
              <a:rPr lang="es-ES" sz="2800" smtClean="0">
                <a:sym typeface="Wingdings" pitchFamily="2" charset="2"/>
              </a:rPr>
              <a:t>El tiempo que tarda un planeta en repetir una posición respecto al sol (conj, opos, etc)  Periodo sinódico</a:t>
            </a:r>
          </a:p>
          <a:p>
            <a:r>
              <a:rPr lang="es-ES" sz="2800" smtClean="0">
                <a:sym typeface="Wingdings" pitchFamily="2" charset="2"/>
              </a:rPr>
              <a:t>Cuando vuelven a encontrarse un planeta interno y uno externo, el interno ha dado una vuelta más que el externo, de modo que:</a:t>
            </a:r>
          </a:p>
          <a:p>
            <a:pPr>
              <a:buFontTx/>
              <a:buNone/>
            </a:pPr>
            <a:r>
              <a:rPr lang="es-ES" sz="2800" smtClean="0">
                <a:sym typeface="Wingdings" pitchFamily="2" charset="2"/>
              </a:rPr>
              <a:t>                S/P</a:t>
            </a:r>
            <a:r>
              <a:rPr lang="es-ES" sz="2800" baseline="-25000" smtClean="0">
                <a:sym typeface="Wingdings" pitchFamily="2" charset="2"/>
              </a:rPr>
              <a:t>I</a:t>
            </a:r>
            <a:r>
              <a:rPr lang="es-ES" sz="2800" smtClean="0">
                <a:sym typeface="Wingdings" pitchFamily="2" charset="2"/>
              </a:rPr>
              <a:t>=S/P</a:t>
            </a:r>
            <a:r>
              <a:rPr lang="es-ES" sz="2800" baseline="-25000" smtClean="0">
                <a:sym typeface="Wingdings" pitchFamily="2" charset="2"/>
              </a:rPr>
              <a:t>E</a:t>
            </a:r>
            <a:r>
              <a:rPr lang="es-ES" sz="2800" smtClean="0">
                <a:sym typeface="Wingdings" pitchFamily="2" charset="2"/>
              </a:rPr>
              <a:t>+1            </a:t>
            </a:r>
          </a:p>
          <a:p>
            <a:pPr>
              <a:buFontTx/>
              <a:buNone/>
            </a:pPr>
            <a:r>
              <a:rPr lang="es-ES" sz="2800" smtClean="0">
                <a:sym typeface="Wingdings" pitchFamily="2" charset="2"/>
              </a:rPr>
              <a:t>              S  Sinódico,            P  Sidéreo</a:t>
            </a:r>
          </a:p>
        </p:txBody>
      </p:sp>
      <p:sp>
        <p:nvSpPr>
          <p:cNvPr id="11269" name="5 Marcador de fecha"/>
          <p:cNvSpPr>
            <a:spLocks noGrp="1"/>
          </p:cNvSpPr>
          <p:nvPr>
            <p:ph type="dt" sz="quarter" idx="10"/>
          </p:nvPr>
        </p:nvSpPr>
        <p:spPr>
          <a:noFill/>
        </p:spPr>
        <p:txBody>
          <a:bodyPr/>
          <a:lstStyle/>
          <a:p>
            <a:fld id="{8A8A1938-02EA-4C26-8BF0-53037437C0F0}" type="datetime8">
              <a:rPr lang="es-ES">
                <a:latin typeface="Arial" pitchFamily="34" charset="0"/>
              </a:rPr>
              <a:pPr/>
              <a:t>18/02/2012 20:09</a:t>
            </a:fld>
            <a:endParaRPr lang="es-ES">
              <a:latin typeface="Arial" pitchFamily="34" charset="0"/>
            </a:endParaRPr>
          </a:p>
        </p:txBody>
      </p:sp>
      <p:sp>
        <p:nvSpPr>
          <p:cNvPr id="11270" name="6 Marcador de número de diapositiva"/>
          <p:cNvSpPr>
            <a:spLocks noGrp="1"/>
          </p:cNvSpPr>
          <p:nvPr>
            <p:ph type="sldNum" sz="quarter" idx="12"/>
          </p:nvPr>
        </p:nvSpPr>
        <p:spPr>
          <a:noFill/>
        </p:spPr>
        <p:txBody>
          <a:bodyPr/>
          <a:lstStyle/>
          <a:p>
            <a:fld id="{D0D3B912-7D14-4770-931A-102D3B116D6C}" type="slidenum">
              <a:rPr lang="es-ES" smtClean="0">
                <a:latin typeface="Arial" pitchFamily="34" charset="0"/>
              </a:rPr>
              <a:pPr/>
              <a:t>11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20:11</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12</a:t>
            </a:fld>
            <a:endParaRPr lang="es-ES"/>
          </a:p>
        </p:txBody>
      </p:sp>
      <p:sp>
        <p:nvSpPr>
          <p:cNvPr id="6" name="5 CuadroTexto"/>
          <p:cNvSpPr txBox="1"/>
          <p:nvPr/>
        </p:nvSpPr>
        <p:spPr>
          <a:xfrm>
            <a:off x="1979712" y="1772816"/>
            <a:ext cx="4824413" cy="3540125"/>
          </a:xfrm>
          <a:prstGeom prst="rect">
            <a:avLst/>
          </a:prstGeom>
          <a:solidFill>
            <a:schemeClr val="tx1"/>
          </a:solidFill>
        </p:spPr>
        <p:txBody>
          <a:bodyPr>
            <a:spAutoFit/>
          </a:bodyPr>
          <a:lstStyle/>
          <a:p>
            <a:pPr>
              <a:defRPr/>
            </a:pPr>
            <a:r>
              <a:rPr lang="es-ES" sz="3200" dirty="0">
                <a:solidFill>
                  <a:schemeClr val="bg1">
                    <a:lumMod val="50000"/>
                  </a:schemeClr>
                </a:solidFill>
                <a:latin typeface="Arial" charset="0"/>
              </a:rPr>
              <a:t>Planeta interno:</a:t>
            </a:r>
          </a:p>
          <a:p>
            <a:pPr>
              <a:defRPr/>
            </a:pPr>
            <a:r>
              <a:rPr lang="es-ES" sz="3200" dirty="0">
                <a:solidFill>
                  <a:schemeClr val="bg1">
                    <a:lumMod val="50000"/>
                  </a:schemeClr>
                </a:solidFill>
                <a:latin typeface="Arial" charset="0"/>
              </a:rPr>
              <a:t>	</a:t>
            </a:r>
          </a:p>
          <a:p>
            <a:pPr>
              <a:defRPr/>
            </a:pPr>
            <a:r>
              <a:rPr lang="es-ES" sz="3200" dirty="0">
                <a:solidFill>
                  <a:schemeClr val="bg1">
                    <a:lumMod val="50000"/>
                  </a:schemeClr>
                </a:solidFill>
                <a:latin typeface="Arial" charset="0"/>
              </a:rPr>
              <a:t>	P=1/(1+1/S) (años)</a:t>
            </a:r>
          </a:p>
          <a:p>
            <a:pPr>
              <a:defRPr/>
            </a:pPr>
            <a:endParaRPr lang="es-ES" sz="3200" dirty="0">
              <a:solidFill>
                <a:schemeClr val="bg1">
                  <a:lumMod val="50000"/>
                </a:schemeClr>
              </a:solidFill>
              <a:latin typeface="Arial" charset="0"/>
            </a:endParaRPr>
          </a:p>
          <a:p>
            <a:pPr>
              <a:defRPr/>
            </a:pPr>
            <a:r>
              <a:rPr lang="es-ES" sz="3200" dirty="0">
                <a:solidFill>
                  <a:schemeClr val="bg1">
                    <a:lumMod val="50000"/>
                  </a:schemeClr>
                </a:solidFill>
                <a:latin typeface="Arial" charset="0"/>
              </a:rPr>
              <a:t>Planeta externo:</a:t>
            </a:r>
          </a:p>
          <a:p>
            <a:pPr>
              <a:defRPr/>
            </a:pPr>
            <a:endParaRPr lang="es-ES" sz="3200" dirty="0">
              <a:solidFill>
                <a:schemeClr val="bg1">
                  <a:lumMod val="50000"/>
                </a:schemeClr>
              </a:solidFill>
              <a:latin typeface="Arial" charset="0"/>
            </a:endParaRPr>
          </a:p>
          <a:p>
            <a:pPr>
              <a:defRPr/>
            </a:pPr>
            <a:r>
              <a:rPr lang="es-ES" sz="3200" dirty="0">
                <a:solidFill>
                  <a:schemeClr val="bg1">
                    <a:lumMod val="50000"/>
                  </a:schemeClr>
                </a:solidFill>
                <a:latin typeface="Arial" charset="0"/>
              </a:rPr>
              <a:t>	P=1/(1- 1/S) (</a:t>
            </a:r>
            <a:r>
              <a:rPr lang="es-ES" sz="3200" dirty="0">
                <a:solidFill>
                  <a:schemeClr val="bg1">
                    <a:lumMod val="50000"/>
                  </a:schemeClr>
                </a:solidFill>
                <a:latin typeface="Arial" charset="0"/>
              </a:rPr>
              <a:t>años)</a:t>
            </a:r>
            <a:endParaRPr lang="es-ES" sz="3200" dirty="0">
              <a:solidFill>
                <a:schemeClr val="bg1">
                  <a:lumMod val="50000"/>
                </a:schemeClr>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grpId="1"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1 Título"/>
          <p:cNvSpPr>
            <a:spLocks noGrp="1"/>
          </p:cNvSpPr>
          <p:nvPr>
            <p:ph type="title"/>
          </p:nvPr>
        </p:nvSpPr>
        <p:spPr/>
        <p:txBody>
          <a:bodyPr/>
          <a:lstStyle/>
          <a:p>
            <a:r>
              <a:rPr lang="es-ES" smtClean="0"/>
              <a:t>Leyes del movimiento planetario</a:t>
            </a:r>
          </a:p>
        </p:txBody>
      </p:sp>
      <p:sp>
        <p:nvSpPr>
          <p:cNvPr id="1028" name="2 Marcador de contenido"/>
          <p:cNvSpPr>
            <a:spLocks noGrp="1"/>
          </p:cNvSpPr>
          <p:nvPr>
            <p:ph idx="1"/>
          </p:nvPr>
        </p:nvSpPr>
        <p:spPr/>
        <p:txBody>
          <a:bodyPr/>
          <a:lstStyle/>
          <a:p>
            <a:r>
              <a:rPr lang="es-ES" smtClean="0"/>
              <a:t>Tras dos milenios intentando entender el movimiento planetario, J. Kepler enunciará sus leyes del movimiento planetario a principios del s XVII:</a:t>
            </a:r>
          </a:p>
          <a:p>
            <a:pPr lvl="1"/>
            <a:r>
              <a:rPr lang="es-ES" smtClean="0"/>
              <a:t>1ª Ley: Ley de las órbitas elípticas</a:t>
            </a:r>
          </a:p>
          <a:p>
            <a:pPr lvl="1"/>
            <a:r>
              <a:rPr lang="es-ES" smtClean="0"/>
              <a:t>2ª Ley: Ley de las áreas</a:t>
            </a:r>
          </a:p>
          <a:p>
            <a:pPr lvl="1"/>
            <a:r>
              <a:rPr lang="es-ES" smtClean="0"/>
              <a:t>3ª Ley: Ley armónica</a:t>
            </a:r>
          </a:p>
        </p:txBody>
      </p:sp>
      <p:sp>
        <p:nvSpPr>
          <p:cNvPr id="1031" name="6 Marcador de fecha"/>
          <p:cNvSpPr>
            <a:spLocks noGrp="1"/>
          </p:cNvSpPr>
          <p:nvPr>
            <p:ph type="dt" sz="quarter" idx="10"/>
          </p:nvPr>
        </p:nvSpPr>
        <p:spPr>
          <a:noFill/>
        </p:spPr>
        <p:txBody>
          <a:bodyPr/>
          <a:lstStyle/>
          <a:p>
            <a:fld id="{2B40210C-928D-41F4-8750-5B2665E89CBA}" type="datetime8">
              <a:rPr lang="es-ES">
                <a:latin typeface="Arial" pitchFamily="34" charset="0"/>
              </a:rPr>
              <a:pPr/>
              <a:t>18/02/2012 20:09</a:t>
            </a:fld>
            <a:endParaRPr lang="es-ES">
              <a:latin typeface="Arial" pitchFamily="34" charset="0"/>
            </a:endParaRPr>
          </a:p>
        </p:txBody>
      </p:sp>
      <p:sp>
        <p:nvSpPr>
          <p:cNvPr id="1032" name="7 Marcador de número de diapositiva"/>
          <p:cNvSpPr>
            <a:spLocks noGrp="1"/>
          </p:cNvSpPr>
          <p:nvPr>
            <p:ph type="sldNum" sz="quarter" idx="12"/>
          </p:nvPr>
        </p:nvSpPr>
        <p:spPr>
          <a:noFill/>
        </p:spPr>
        <p:txBody>
          <a:bodyPr/>
          <a:lstStyle/>
          <a:p>
            <a:fld id="{9C574B11-6996-48D0-99BE-80451216691E}" type="slidenum">
              <a:rPr lang="es-ES" smtClean="0">
                <a:latin typeface="Arial" pitchFamily="34" charset="0"/>
              </a:rPr>
              <a:pPr/>
              <a:t>13</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20:12</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14</a:t>
            </a:fld>
            <a:endParaRPr lang="es-ES"/>
          </a:p>
        </p:txBody>
      </p:sp>
      <p:pic>
        <p:nvPicPr>
          <p:cNvPr id="6" name="Picture 4" descr="Kepler5"/>
          <p:cNvPicPr>
            <a:picLocks noChangeAspect="1" noChangeArrowheads="1"/>
          </p:cNvPicPr>
          <p:nvPr/>
        </p:nvPicPr>
        <p:blipFill>
          <a:blip r:embed="rId2" cstate="print"/>
          <a:srcRect/>
          <a:stretch>
            <a:fillRect/>
          </a:stretch>
        </p:blipFill>
        <p:spPr bwMode="auto">
          <a:xfrm>
            <a:off x="755650" y="1628775"/>
            <a:ext cx="7632700" cy="4538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20:12</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15</a:t>
            </a:fld>
            <a:endParaRPr lang="es-ES"/>
          </a:p>
        </p:txBody>
      </p:sp>
      <p:pic>
        <p:nvPicPr>
          <p:cNvPr id="6" name="Picture 4" descr="kepler_leyes"/>
          <p:cNvPicPr>
            <a:picLocks noChangeAspect="1" noChangeArrowheads="1" noCrop="1"/>
          </p:cNvPicPr>
          <p:nvPr/>
        </p:nvPicPr>
        <p:blipFill>
          <a:blip r:embed="rId2" cstate="print"/>
          <a:srcRect/>
          <a:stretch>
            <a:fillRect/>
          </a:stretch>
        </p:blipFill>
        <p:spPr bwMode="auto">
          <a:xfrm>
            <a:off x="827088" y="1125538"/>
            <a:ext cx="7921625" cy="5437187"/>
          </a:xfrm>
          <a:prstGeom prst="rect">
            <a:avLst/>
          </a:prstGeom>
          <a:solidFill>
            <a:schemeClr val="tx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20:12</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16</a:t>
            </a:fld>
            <a:endParaRPr lang="es-ES"/>
          </a:p>
        </p:txBody>
      </p:sp>
      <p:graphicFrame>
        <p:nvGraphicFramePr>
          <p:cNvPr id="7172" name="Object 4"/>
          <p:cNvGraphicFramePr>
            <a:graphicFrameLocks noChangeAspect="1"/>
          </p:cNvGraphicFramePr>
          <p:nvPr/>
        </p:nvGraphicFramePr>
        <p:xfrm>
          <a:off x="1116013" y="1341438"/>
          <a:ext cx="7239000" cy="4824412"/>
        </p:xfrm>
        <a:graphic>
          <a:graphicData uri="http://schemas.openxmlformats.org/presentationml/2006/ole">
            <p:oleObj spid="_x0000_s131074" name="Ecuación" r:id="rId3" imgW="596880" imgH="457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to="" calcmode="lin" valueType="num">
                                      <p:cBhvr>
                                        <p:cTn id="7" dur="1" fill="hold"/>
                                        <p:tgtEl>
                                          <p:spTgt spid="717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7172"/>
                                        </p:tgtEl>
                                        <p:attrNameLst>
                                          <p:attrName/>
                                        </p:attrNameLst>
                                      </p:cBhvr>
                                    </p:anim>
                                    <p:set>
                                      <p:cBhvr>
                                        <p:cTn id="12" dur="1" fill="hold">
                                          <p:stCondLst>
                                            <p:cond delay="0"/>
                                          </p:stCondLst>
                                        </p:cTn>
                                        <p:tgtEl>
                                          <p:spTgt spid="7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p:txBody>
          <a:bodyPr/>
          <a:lstStyle/>
          <a:p>
            <a:r>
              <a:rPr lang="es-ES" smtClean="0"/>
              <a:t>Mecánica celeste</a:t>
            </a:r>
          </a:p>
        </p:txBody>
      </p:sp>
      <p:sp>
        <p:nvSpPr>
          <p:cNvPr id="12291" name="2 Marcador de contenido"/>
          <p:cNvSpPr>
            <a:spLocks noGrp="1"/>
          </p:cNvSpPr>
          <p:nvPr>
            <p:ph idx="1"/>
          </p:nvPr>
        </p:nvSpPr>
        <p:spPr/>
        <p:txBody>
          <a:bodyPr/>
          <a:lstStyle/>
          <a:p>
            <a:r>
              <a:rPr lang="es-ES" smtClean="0"/>
              <a:t>Es la rama de la astronomía que estudia el movimiento de los astros.</a:t>
            </a:r>
          </a:p>
          <a:p>
            <a:r>
              <a:rPr lang="es-ES" smtClean="0"/>
              <a:t>Junto con la astronomía de posición fue la principal rama de la astronomía hasta el s. XIX.</a:t>
            </a:r>
          </a:p>
          <a:p>
            <a:r>
              <a:rPr lang="es-ES" smtClean="0"/>
              <a:t>Con la aparición de las leyes del movimiento y la ley de la gravedad, las leyes empíricas encontradas anteriormente podían deducirse a partir de principios básicos.</a:t>
            </a:r>
          </a:p>
          <a:p>
            <a:endParaRPr lang="es-ES" smtClean="0"/>
          </a:p>
        </p:txBody>
      </p:sp>
      <p:sp>
        <p:nvSpPr>
          <p:cNvPr id="12292" name="3 Marcador de fecha"/>
          <p:cNvSpPr>
            <a:spLocks noGrp="1"/>
          </p:cNvSpPr>
          <p:nvPr>
            <p:ph type="dt" sz="quarter" idx="10"/>
          </p:nvPr>
        </p:nvSpPr>
        <p:spPr>
          <a:noFill/>
        </p:spPr>
        <p:txBody>
          <a:bodyPr/>
          <a:lstStyle/>
          <a:p>
            <a:fld id="{1844DAD7-ABA4-422D-B74E-AA169B14DCC0}" type="datetime8">
              <a:rPr lang="es-ES">
                <a:latin typeface="Arial" pitchFamily="34" charset="0"/>
              </a:rPr>
              <a:pPr/>
              <a:t>18/02/2012 20:09</a:t>
            </a:fld>
            <a:endParaRPr lang="es-ES">
              <a:latin typeface="Arial" pitchFamily="34" charset="0"/>
            </a:endParaRPr>
          </a:p>
        </p:txBody>
      </p:sp>
      <p:sp>
        <p:nvSpPr>
          <p:cNvPr id="12293" name="4 Marcador de número de diapositiva"/>
          <p:cNvSpPr>
            <a:spLocks noGrp="1"/>
          </p:cNvSpPr>
          <p:nvPr>
            <p:ph type="sldNum" sz="quarter" idx="12"/>
          </p:nvPr>
        </p:nvSpPr>
        <p:spPr>
          <a:noFill/>
        </p:spPr>
        <p:txBody>
          <a:bodyPr/>
          <a:lstStyle/>
          <a:p>
            <a:fld id="{7630423D-8E1D-4B03-B02E-8C99332AFF7F}" type="slidenum">
              <a:rPr lang="es-ES" smtClean="0">
                <a:latin typeface="Arial" pitchFamily="34" charset="0"/>
              </a:rPr>
              <a:pPr/>
              <a:t>17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p:txBody>
          <a:bodyPr/>
          <a:lstStyle/>
          <a:p>
            <a:r>
              <a:rPr lang="es-ES" smtClean="0"/>
              <a:t>El problema de los dos cuerpos</a:t>
            </a:r>
            <a:br>
              <a:rPr lang="es-ES" smtClean="0"/>
            </a:br>
            <a:r>
              <a:rPr lang="es-ES" smtClean="0"/>
              <a:t>Ecuaciones de movimiento</a:t>
            </a:r>
          </a:p>
        </p:txBody>
      </p:sp>
      <p:pic>
        <p:nvPicPr>
          <p:cNvPr id="13315" name="Picture 2"/>
          <p:cNvPicPr>
            <a:picLocks noChangeAspect="1" noChangeArrowheads="1"/>
          </p:cNvPicPr>
          <p:nvPr/>
        </p:nvPicPr>
        <p:blipFill>
          <a:blip r:embed="rId2" cstate="print"/>
          <a:srcRect/>
          <a:stretch>
            <a:fillRect/>
          </a:stretch>
        </p:blipFill>
        <p:spPr bwMode="auto">
          <a:xfrm>
            <a:off x="3851275" y="3068638"/>
            <a:ext cx="5267325" cy="2592387"/>
          </a:xfrm>
          <a:prstGeom prst="rect">
            <a:avLst/>
          </a:prstGeom>
          <a:noFill/>
          <a:ln w="9525">
            <a:noFill/>
            <a:miter lim="800000"/>
            <a:headEnd/>
            <a:tailEnd/>
          </a:ln>
        </p:spPr>
      </p:pic>
      <p:pic>
        <p:nvPicPr>
          <p:cNvPr id="13316" name="Picture 3"/>
          <p:cNvPicPr>
            <a:picLocks noChangeAspect="1" noChangeArrowheads="1"/>
          </p:cNvPicPr>
          <p:nvPr/>
        </p:nvPicPr>
        <p:blipFill>
          <a:blip r:embed="rId3" cstate="print"/>
          <a:srcRect/>
          <a:stretch>
            <a:fillRect/>
          </a:stretch>
        </p:blipFill>
        <p:spPr bwMode="auto">
          <a:xfrm>
            <a:off x="0" y="1916113"/>
            <a:ext cx="5289550" cy="1150937"/>
          </a:xfrm>
          <a:prstGeom prst="rect">
            <a:avLst/>
          </a:prstGeom>
          <a:noFill/>
          <a:ln w="9525">
            <a:noFill/>
            <a:miter lim="800000"/>
            <a:headEnd/>
            <a:tailEnd/>
          </a:ln>
        </p:spPr>
      </p:pic>
      <p:pic>
        <p:nvPicPr>
          <p:cNvPr id="13317" name="Picture 4"/>
          <p:cNvPicPr>
            <a:picLocks noChangeAspect="1" noChangeArrowheads="1"/>
          </p:cNvPicPr>
          <p:nvPr/>
        </p:nvPicPr>
        <p:blipFill>
          <a:blip r:embed="rId4" cstate="print"/>
          <a:srcRect/>
          <a:stretch>
            <a:fillRect/>
          </a:stretch>
        </p:blipFill>
        <p:spPr bwMode="auto">
          <a:xfrm>
            <a:off x="0" y="3357563"/>
            <a:ext cx="3554413" cy="960437"/>
          </a:xfrm>
          <a:prstGeom prst="rect">
            <a:avLst/>
          </a:prstGeom>
          <a:noFill/>
          <a:ln w="9525">
            <a:noFill/>
            <a:miter lim="800000"/>
            <a:headEnd/>
            <a:tailEnd/>
          </a:ln>
        </p:spPr>
      </p:pic>
      <p:pic>
        <p:nvPicPr>
          <p:cNvPr id="13318" name="Picture 5"/>
          <p:cNvPicPr>
            <a:picLocks noChangeAspect="1" noChangeArrowheads="1"/>
          </p:cNvPicPr>
          <p:nvPr/>
        </p:nvPicPr>
        <p:blipFill>
          <a:blip r:embed="rId5" cstate="print"/>
          <a:srcRect/>
          <a:stretch>
            <a:fillRect/>
          </a:stretch>
        </p:blipFill>
        <p:spPr bwMode="auto">
          <a:xfrm>
            <a:off x="0" y="4508500"/>
            <a:ext cx="3679825" cy="1087438"/>
          </a:xfrm>
          <a:prstGeom prst="rect">
            <a:avLst/>
          </a:prstGeom>
          <a:noFill/>
          <a:ln w="9525">
            <a:noFill/>
            <a:miter lim="800000"/>
            <a:headEnd/>
            <a:tailEnd/>
          </a:ln>
        </p:spPr>
      </p:pic>
      <p:pic>
        <p:nvPicPr>
          <p:cNvPr id="13319" name="Picture 6"/>
          <p:cNvPicPr>
            <a:picLocks noChangeAspect="1" noChangeArrowheads="1"/>
          </p:cNvPicPr>
          <p:nvPr/>
        </p:nvPicPr>
        <p:blipFill>
          <a:blip r:embed="rId6" cstate="print"/>
          <a:srcRect/>
          <a:stretch>
            <a:fillRect/>
          </a:stretch>
        </p:blipFill>
        <p:spPr bwMode="auto">
          <a:xfrm>
            <a:off x="0" y="5875338"/>
            <a:ext cx="2006600" cy="982662"/>
          </a:xfrm>
          <a:prstGeom prst="rect">
            <a:avLst/>
          </a:prstGeom>
          <a:noFill/>
          <a:ln w="9525">
            <a:noFill/>
            <a:miter lim="800000"/>
            <a:headEnd/>
            <a:tailEnd/>
          </a:ln>
        </p:spPr>
      </p:pic>
      <p:pic>
        <p:nvPicPr>
          <p:cNvPr id="13320" name="Picture 7"/>
          <p:cNvPicPr>
            <a:picLocks noChangeAspect="1" noChangeArrowheads="1"/>
          </p:cNvPicPr>
          <p:nvPr/>
        </p:nvPicPr>
        <p:blipFill>
          <a:blip r:embed="rId7" cstate="print"/>
          <a:srcRect/>
          <a:stretch>
            <a:fillRect/>
          </a:stretch>
        </p:blipFill>
        <p:spPr bwMode="auto">
          <a:xfrm>
            <a:off x="2411413" y="5949950"/>
            <a:ext cx="2927350" cy="647700"/>
          </a:xfrm>
          <a:prstGeom prst="rect">
            <a:avLst/>
          </a:prstGeom>
          <a:noFill/>
          <a:ln w="9525">
            <a:noFill/>
            <a:miter lim="800000"/>
            <a:headEnd/>
            <a:tailEnd/>
          </a:ln>
        </p:spPr>
      </p:pic>
      <p:sp>
        <p:nvSpPr>
          <p:cNvPr id="13321" name="8 Marcador de fecha"/>
          <p:cNvSpPr>
            <a:spLocks noGrp="1"/>
          </p:cNvSpPr>
          <p:nvPr>
            <p:ph type="dt" sz="quarter" idx="10"/>
          </p:nvPr>
        </p:nvSpPr>
        <p:spPr>
          <a:noFill/>
        </p:spPr>
        <p:txBody>
          <a:bodyPr/>
          <a:lstStyle/>
          <a:p>
            <a:fld id="{FB5B6DFC-726B-4065-A94C-50D459D50162}" type="datetime8">
              <a:rPr lang="es-ES">
                <a:latin typeface="Arial" pitchFamily="34" charset="0"/>
              </a:rPr>
              <a:pPr/>
              <a:t>18/02/2012 20:09</a:t>
            </a:fld>
            <a:endParaRPr lang="es-ES">
              <a:latin typeface="Arial" pitchFamily="34" charset="0"/>
            </a:endParaRPr>
          </a:p>
        </p:txBody>
      </p:sp>
      <p:sp>
        <p:nvSpPr>
          <p:cNvPr id="13322" name="9 Marcador de número de diapositiva"/>
          <p:cNvSpPr>
            <a:spLocks noGrp="1"/>
          </p:cNvSpPr>
          <p:nvPr>
            <p:ph type="sldNum" sz="quarter" idx="12"/>
          </p:nvPr>
        </p:nvSpPr>
        <p:spPr>
          <a:noFill/>
        </p:spPr>
        <p:txBody>
          <a:bodyPr/>
          <a:lstStyle/>
          <a:p>
            <a:fld id="{41F59A96-32B2-4C85-AEE1-8078765E2925}" type="slidenum">
              <a:rPr lang="es-ES" smtClean="0">
                <a:latin typeface="Arial" pitchFamily="34" charset="0"/>
              </a:rPr>
              <a:pPr/>
              <a:t>18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p:txBody>
          <a:bodyPr/>
          <a:lstStyle/>
          <a:p>
            <a:r>
              <a:rPr lang="es-ES" smtClean="0"/>
              <a:t>Solución al problema de los dos cuerpos. Integrales del mov.</a:t>
            </a:r>
          </a:p>
        </p:txBody>
      </p:sp>
      <p:pic>
        <p:nvPicPr>
          <p:cNvPr id="14339" name="Picture 2"/>
          <p:cNvPicPr>
            <a:picLocks noChangeAspect="1" noChangeArrowheads="1"/>
          </p:cNvPicPr>
          <p:nvPr/>
        </p:nvPicPr>
        <p:blipFill>
          <a:blip r:embed="rId2" cstate="print"/>
          <a:srcRect/>
          <a:stretch>
            <a:fillRect/>
          </a:stretch>
        </p:blipFill>
        <p:spPr bwMode="auto">
          <a:xfrm>
            <a:off x="936625" y="2060575"/>
            <a:ext cx="1304925" cy="365125"/>
          </a:xfrm>
          <a:prstGeom prst="rect">
            <a:avLst/>
          </a:prstGeom>
          <a:noFill/>
          <a:ln w="9525">
            <a:noFill/>
            <a:miter lim="800000"/>
            <a:headEnd/>
            <a:tailEnd/>
          </a:ln>
        </p:spPr>
      </p:pic>
      <p:pic>
        <p:nvPicPr>
          <p:cNvPr id="14340" name="Picture 3"/>
          <p:cNvPicPr>
            <a:picLocks noChangeAspect="1" noChangeArrowheads="1"/>
          </p:cNvPicPr>
          <p:nvPr/>
        </p:nvPicPr>
        <p:blipFill>
          <a:blip r:embed="rId3" cstate="print"/>
          <a:srcRect/>
          <a:stretch>
            <a:fillRect/>
          </a:stretch>
        </p:blipFill>
        <p:spPr bwMode="auto">
          <a:xfrm>
            <a:off x="2520950" y="1989138"/>
            <a:ext cx="1239838" cy="469900"/>
          </a:xfrm>
          <a:prstGeom prst="rect">
            <a:avLst/>
          </a:prstGeom>
          <a:noFill/>
          <a:ln w="9525">
            <a:noFill/>
            <a:miter lim="800000"/>
            <a:headEnd/>
            <a:tailEnd/>
          </a:ln>
        </p:spPr>
      </p:pic>
      <p:pic>
        <p:nvPicPr>
          <p:cNvPr id="14341" name="Picture 4"/>
          <p:cNvPicPr>
            <a:picLocks noChangeAspect="1" noChangeArrowheads="1"/>
          </p:cNvPicPr>
          <p:nvPr/>
        </p:nvPicPr>
        <p:blipFill>
          <a:blip r:embed="rId4" cstate="print"/>
          <a:srcRect/>
          <a:stretch>
            <a:fillRect/>
          </a:stretch>
        </p:blipFill>
        <p:spPr bwMode="auto">
          <a:xfrm>
            <a:off x="4103688" y="1989138"/>
            <a:ext cx="3944937" cy="547687"/>
          </a:xfrm>
          <a:prstGeom prst="rect">
            <a:avLst/>
          </a:prstGeom>
          <a:noFill/>
          <a:ln w="9525">
            <a:noFill/>
            <a:miter lim="800000"/>
            <a:headEnd/>
            <a:tailEnd/>
          </a:ln>
        </p:spPr>
      </p:pic>
      <p:pic>
        <p:nvPicPr>
          <p:cNvPr id="14342" name="Picture 5"/>
          <p:cNvPicPr>
            <a:picLocks noChangeAspect="1" noChangeArrowheads="1"/>
          </p:cNvPicPr>
          <p:nvPr/>
        </p:nvPicPr>
        <p:blipFill>
          <a:blip r:embed="rId5" cstate="print"/>
          <a:srcRect/>
          <a:stretch>
            <a:fillRect/>
          </a:stretch>
        </p:blipFill>
        <p:spPr bwMode="auto">
          <a:xfrm>
            <a:off x="720725" y="2781300"/>
            <a:ext cx="3159125" cy="1096963"/>
          </a:xfrm>
          <a:prstGeom prst="rect">
            <a:avLst/>
          </a:prstGeom>
          <a:noFill/>
          <a:ln w="9525">
            <a:noFill/>
            <a:miter lim="800000"/>
            <a:headEnd/>
            <a:tailEnd/>
          </a:ln>
        </p:spPr>
      </p:pic>
      <p:pic>
        <p:nvPicPr>
          <p:cNvPr id="14343" name="Picture 6"/>
          <p:cNvPicPr>
            <a:picLocks noChangeAspect="1" noChangeArrowheads="1"/>
          </p:cNvPicPr>
          <p:nvPr/>
        </p:nvPicPr>
        <p:blipFill>
          <a:blip r:embed="rId6" cstate="print"/>
          <a:srcRect/>
          <a:stretch>
            <a:fillRect/>
          </a:stretch>
        </p:blipFill>
        <p:spPr bwMode="auto">
          <a:xfrm>
            <a:off x="4140200" y="3141663"/>
            <a:ext cx="3498850" cy="365125"/>
          </a:xfrm>
          <a:prstGeom prst="rect">
            <a:avLst/>
          </a:prstGeom>
          <a:noFill/>
          <a:ln w="9525">
            <a:noFill/>
            <a:miter lim="800000"/>
            <a:headEnd/>
            <a:tailEnd/>
          </a:ln>
        </p:spPr>
      </p:pic>
      <p:pic>
        <p:nvPicPr>
          <p:cNvPr id="14344" name="Picture 7"/>
          <p:cNvPicPr>
            <a:picLocks noChangeAspect="1" noChangeArrowheads="1"/>
          </p:cNvPicPr>
          <p:nvPr/>
        </p:nvPicPr>
        <p:blipFill>
          <a:blip r:embed="rId7" cstate="print"/>
          <a:srcRect/>
          <a:stretch>
            <a:fillRect/>
          </a:stretch>
        </p:blipFill>
        <p:spPr bwMode="auto">
          <a:xfrm>
            <a:off x="4500563" y="3933825"/>
            <a:ext cx="1919287" cy="782638"/>
          </a:xfrm>
          <a:prstGeom prst="rect">
            <a:avLst/>
          </a:prstGeom>
          <a:noFill/>
          <a:ln w="9525">
            <a:noFill/>
            <a:miter lim="800000"/>
            <a:headEnd/>
            <a:tailEnd/>
          </a:ln>
        </p:spPr>
      </p:pic>
      <p:pic>
        <p:nvPicPr>
          <p:cNvPr id="14345" name="Picture 8"/>
          <p:cNvPicPr>
            <a:picLocks noChangeAspect="1" noChangeArrowheads="1"/>
          </p:cNvPicPr>
          <p:nvPr/>
        </p:nvPicPr>
        <p:blipFill>
          <a:blip r:embed="rId8" cstate="print"/>
          <a:srcRect/>
          <a:stretch>
            <a:fillRect/>
          </a:stretch>
        </p:blipFill>
        <p:spPr bwMode="auto">
          <a:xfrm>
            <a:off x="8086725" y="3068638"/>
            <a:ext cx="1057275" cy="431800"/>
          </a:xfrm>
          <a:prstGeom prst="rect">
            <a:avLst/>
          </a:prstGeom>
          <a:noFill/>
          <a:ln w="9525">
            <a:noFill/>
            <a:miter lim="800000"/>
            <a:headEnd/>
            <a:tailEnd/>
          </a:ln>
        </p:spPr>
      </p:pic>
      <p:pic>
        <p:nvPicPr>
          <p:cNvPr id="14346" name="Picture 9"/>
          <p:cNvPicPr>
            <a:picLocks noChangeAspect="1" noChangeArrowheads="1"/>
          </p:cNvPicPr>
          <p:nvPr/>
        </p:nvPicPr>
        <p:blipFill>
          <a:blip r:embed="rId9" cstate="print"/>
          <a:srcRect/>
          <a:stretch>
            <a:fillRect/>
          </a:stretch>
        </p:blipFill>
        <p:spPr bwMode="auto">
          <a:xfrm>
            <a:off x="6516688" y="4005263"/>
            <a:ext cx="2259012" cy="587375"/>
          </a:xfrm>
          <a:prstGeom prst="rect">
            <a:avLst/>
          </a:prstGeom>
          <a:noFill/>
          <a:ln w="9525">
            <a:noFill/>
            <a:miter lim="800000"/>
            <a:headEnd/>
            <a:tailEnd/>
          </a:ln>
        </p:spPr>
      </p:pic>
      <p:pic>
        <p:nvPicPr>
          <p:cNvPr id="14347" name="Picture 10"/>
          <p:cNvPicPr>
            <a:picLocks noChangeAspect="1" noChangeArrowheads="1"/>
          </p:cNvPicPr>
          <p:nvPr/>
        </p:nvPicPr>
        <p:blipFill>
          <a:blip r:embed="rId10" cstate="print"/>
          <a:srcRect/>
          <a:stretch>
            <a:fillRect/>
          </a:stretch>
        </p:blipFill>
        <p:spPr bwMode="auto">
          <a:xfrm>
            <a:off x="323850" y="4005263"/>
            <a:ext cx="3995738" cy="574675"/>
          </a:xfrm>
          <a:prstGeom prst="rect">
            <a:avLst/>
          </a:prstGeom>
          <a:noFill/>
          <a:ln w="9525">
            <a:noFill/>
            <a:miter lim="800000"/>
            <a:headEnd/>
            <a:tailEnd/>
          </a:ln>
        </p:spPr>
      </p:pic>
      <p:pic>
        <p:nvPicPr>
          <p:cNvPr id="14348" name="Picture 11"/>
          <p:cNvPicPr>
            <a:picLocks noChangeAspect="1" noChangeArrowheads="1"/>
          </p:cNvPicPr>
          <p:nvPr/>
        </p:nvPicPr>
        <p:blipFill>
          <a:blip r:embed="rId11" cstate="print"/>
          <a:srcRect/>
          <a:stretch>
            <a:fillRect/>
          </a:stretch>
        </p:blipFill>
        <p:spPr bwMode="auto">
          <a:xfrm>
            <a:off x="2952750" y="4797425"/>
            <a:ext cx="3028950" cy="482600"/>
          </a:xfrm>
          <a:prstGeom prst="rect">
            <a:avLst/>
          </a:prstGeom>
          <a:noFill/>
          <a:ln w="9525">
            <a:noFill/>
            <a:miter lim="800000"/>
            <a:headEnd/>
            <a:tailEnd/>
          </a:ln>
        </p:spPr>
      </p:pic>
      <p:pic>
        <p:nvPicPr>
          <p:cNvPr id="14349" name="Picture 12"/>
          <p:cNvPicPr>
            <a:picLocks noChangeAspect="1" noChangeArrowheads="1"/>
          </p:cNvPicPr>
          <p:nvPr/>
        </p:nvPicPr>
        <p:blipFill>
          <a:blip r:embed="rId12" cstate="print"/>
          <a:srcRect/>
          <a:stretch>
            <a:fillRect/>
          </a:stretch>
        </p:blipFill>
        <p:spPr bwMode="auto">
          <a:xfrm>
            <a:off x="0" y="5373688"/>
            <a:ext cx="3003550" cy="1069975"/>
          </a:xfrm>
          <a:prstGeom prst="rect">
            <a:avLst/>
          </a:prstGeom>
          <a:noFill/>
          <a:ln w="9525">
            <a:noFill/>
            <a:miter lim="800000"/>
            <a:headEnd/>
            <a:tailEnd/>
          </a:ln>
        </p:spPr>
      </p:pic>
      <p:pic>
        <p:nvPicPr>
          <p:cNvPr id="14350" name="Picture 13"/>
          <p:cNvPicPr>
            <a:picLocks noChangeAspect="1" noChangeArrowheads="1"/>
          </p:cNvPicPr>
          <p:nvPr/>
        </p:nvPicPr>
        <p:blipFill>
          <a:blip r:embed="rId13" cstate="print"/>
          <a:srcRect/>
          <a:stretch>
            <a:fillRect/>
          </a:stretch>
        </p:blipFill>
        <p:spPr bwMode="auto">
          <a:xfrm>
            <a:off x="3132138" y="5373688"/>
            <a:ext cx="2166937" cy="692150"/>
          </a:xfrm>
          <a:prstGeom prst="rect">
            <a:avLst/>
          </a:prstGeom>
          <a:noFill/>
          <a:ln w="9525">
            <a:noFill/>
            <a:miter lim="800000"/>
            <a:headEnd/>
            <a:tailEnd/>
          </a:ln>
        </p:spPr>
      </p:pic>
      <p:pic>
        <p:nvPicPr>
          <p:cNvPr id="14351" name="Picture 14"/>
          <p:cNvPicPr>
            <a:picLocks noChangeAspect="1" noChangeArrowheads="1"/>
          </p:cNvPicPr>
          <p:nvPr/>
        </p:nvPicPr>
        <p:blipFill>
          <a:blip r:embed="rId14" cstate="print"/>
          <a:srcRect/>
          <a:stretch>
            <a:fillRect/>
          </a:stretch>
        </p:blipFill>
        <p:spPr bwMode="auto">
          <a:xfrm>
            <a:off x="3203575" y="6191250"/>
            <a:ext cx="2193925" cy="666750"/>
          </a:xfrm>
          <a:prstGeom prst="rect">
            <a:avLst/>
          </a:prstGeom>
          <a:noFill/>
          <a:ln w="9525">
            <a:noFill/>
            <a:miter lim="800000"/>
            <a:headEnd/>
            <a:tailEnd/>
          </a:ln>
        </p:spPr>
      </p:pic>
      <p:pic>
        <p:nvPicPr>
          <p:cNvPr id="14352" name="Picture 15"/>
          <p:cNvPicPr>
            <a:picLocks noChangeAspect="1" noChangeArrowheads="1"/>
          </p:cNvPicPr>
          <p:nvPr/>
        </p:nvPicPr>
        <p:blipFill>
          <a:blip r:embed="rId15" cstate="print"/>
          <a:srcRect/>
          <a:stretch>
            <a:fillRect/>
          </a:stretch>
        </p:blipFill>
        <p:spPr bwMode="auto">
          <a:xfrm>
            <a:off x="5651500" y="5661025"/>
            <a:ext cx="2520950" cy="704850"/>
          </a:xfrm>
          <a:prstGeom prst="rect">
            <a:avLst/>
          </a:prstGeom>
          <a:noFill/>
          <a:ln w="9525">
            <a:noFill/>
            <a:miter lim="800000"/>
            <a:headEnd/>
            <a:tailEnd/>
          </a:ln>
        </p:spPr>
      </p:pic>
      <p:sp>
        <p:nvSpPr>
          <p:cNvPr id="14354" name="17 Marcador de fecha"/>
          <p:cNvSpPr>
            <a:spLocks noGrp="1"/>
          </p:cNvSpPr>
          <p:nvPr>
            <p:ph type="dt" sz="quarter" idx="10"/>
          </p:nvPr>
        </p:nvSpPr>
        <p:spPr>
          <a:noFill/>
        </p:spPr>
        <p:txBody>
          <a:bodyPr/>
          <a:lstStyle/>
          <a:p>
            <a:fld id="{72F4D5A5-BE8B-4672-8B7C-6BEF224FDF95}" type="datetime8">
              <a:rPr lang="es-ES">
                <a:latin typeface="Arial" pitchFamily="34" charset="0"/>
              </a:rPr>
              <a:pPr/>
              <a:t>18/02/2012 20:09</a:t>
            </a:fld>
            <a:endParaRPr lang="es-ES">
              <a:latin typeface="Arial" pitchFamily="34" charset="0"/>
            </a:endParaRPr>
          </a:p>
        </p:txBody>
      </p:sp>
      <p:sp>
        <p:nvSpPr>
          <p:cNvPr id="14355" name="19 Marcador de número de diapositiva"/>
          <p:cNvSpPr>
            <a:spLocks noGrp="1"/>
          </p:cNvSpPr>
          <p:nvPr>
            <p:ph type="sldNum" sz="quarter" idx="12"/>
          </p:nvPr>
        </p:nvSpPr>
        <p:spPr>
          <a:noFill/>
        </p:spPr>
        <p:txBody>
          <a:bodyPr/>
          <a:lstStyle/>
          <a:p>
            <a:fld id="{D3CCE6BE-FBA9-4F90-B67F-E835D3D67D13}" type="slidenum">
              <a:rPr lang="es-ES" smtClean="0">
                <a:latin typeface="Arial" pitchFamily="34" charset="0"/>
              </a:rPr>
              <a:pPr/>
              <a:t>19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a:xfrm>
            <a:off x="468313" y="0"/>
            <a:ext cx="8229600" cy="1143000"/>
          </a:xfrm>
        </p:spPr>
        <p:txBody>
          <a:bodyPr/>
          <a:lstStyle/>
          <a:p>
            <a:r>
              <a:rPr lang="es-ES" smtClean="0"/>
              <a:t>El sistema solar</a:t>
            </a:r>
          </a:p>
        </p:txBody>
      </p:sp>
      <p:sp>
        <p:nvSpPr>
          <p:cNvPr id="8195" name="2 Marcador de contenido"/>
          <p:cNvSpPr>
            <a:spLocks noGrp="1"/>
          </p:cNvSpPr>
          <p:nvPr>
            <p:ph idx="1"/>
          </p:nvPr>
        </p:nvSpPr>
        <p:spPr>
          <a:xfrm>
            <a:off x="457200" y="1412875"/>
            <a:ext cx="8686800" cy="4525963"/>
          </a:xfrm>
        </p:spPr>
        <p:txBody>
          <a:bodyPr/>
          <a:lstStyle/>
          <a:p>
            <a:r>
              <a:rPr lang="es-ES" smtClean="0"/>
              <a:t>El sistema solar está compuesto por:</a:t>
            </a:r>
          </a:p>
          <a:p>
            <a:pPr lvl="1"/>
            <a:r>
              <a:rPr lang="es-ES" smtClean="0"/>
              <a:t>Una estrella </a:t>
            </a:r>
            <a:r>
              <a:rPr lang="es-ES" smtClean="0">
                <a:sym typeface="Wingdings" pitchFamily="2" charset="2"/>
              </a:rPr>
              <a:t> Sol</a:t>
            </a:r>
          </a:p>
          <a:p>
            <a:pPr lvl="1"/>
            <a:r>
              <a:rPr lang="es-ES" smtClean="0">
                <a:sym typeface="Wingdings" pitchFamily="2" charset="2"/>
              </a:rPr>
              <a:t>8 planetas:</a:t>
            </a:r>
          </a:p>
          <a:p>
            <a:pPr lvl="2"/>
            <a:r>
              <a:rPr lang="es-ES" smtClean="0">
                <a:sym typeface="Wingdings" pitchFamily="2" charset="2"/>
              </a:rPr>
              <a:t>Planetas terrestres: Mercurio, Venus, Tierra, Marte</a:t>
            </a:r>
          </a:p>
          <a:p>
            <a:pPr lvl="2"/>
            <a:r>
              <a:rPr lang="es-ES" smtClean="0">
                <a:sym typeface="Wingdings" pitchFamily="2" charset="2"/>
              </a:rPr>
              <a:t>Planetas gigantes o Jovianos: Júpiter, Saturno, Urano, Neptuno</a:t>
            </a:r>
          </a:p>
          <a:p>
            <a:pPr lvl="1"/>
            <a:r>
              <a:rPr lang="es-ES" smtClean="0">
                <a:sym typeface="Wingdings" pitchFamily="2" charset="2"/>
              </a:rPr>
              <a:t>Planetas enanos: Pluton, Ceres, Eris, Makemake, Haumea (+ decenas de candidatos)</a:t>
            </a:r>
          </a:p>
          <a:p>
            <a:pPr lvl="1"/>
            <a:r>
              <a:rPr lang="es-ES" smtClean="0">
                <a:sym typeface="Wingdings" pitchFamily="2" charset="2"/>
              </a:rPr>
              <a:t>Asteroides</a:t>
            </a:r>
          </a:p>
          <a:p>
            <a:pPr lvl="1"/>
            <a:r>
              <a:rPr lang="es-ES" smtClean="0">
                <a:sym typeface="Wingdings" pitchFamily="2" charset="2"/>
              </a:rPr>
              <a:t>Cometas</a:t>
            </a:r>
          </a:p>
          <a:p>
            <a:pPr lvl="1"/>
            <a:r>
              <a:rPr lang="es-ES" smtClean="0">
                <a:sym typeface="Wingdings" pitchFamily="2" charset="2"/>
              </a:rPr>
              <a:t>Medio interplanetario</a:t>
            </a:r>
            <a:endParaRPr lang="es-ES" smtClean="0"/>
          </a:p>
        </p:txBody>
      </p:sp>
      <p:sp>
        <p:nvSpPr>
          <p:cNvPr id="8199" name="6 Marcador de fecha"/>
          <p:cNvSpPr>
            <a:spLocks noGrp="1"/>
          </p:cNvSpPr>
          <p:nvPr>
            <p:ph type="dt" sz="quarter" idx="10"/>
          </p:nvPr>
        </p:nvSpPr>
        <p:spPr>
          <a:noFill/>
        </p:spPr>
        <p:txBody>
          <a:bodyPr/>
          <a:lstStyle/>
          <a:p>
            <a:fld id="{E28741AC-ED7E-41E3-86F2-895B61073E53}" type="datetime8">
              <a:rPr lang="es-ES">
                <a:latin typeface="Arial" pitchFamily="34" charset="0"/>
              </a:rPr>
              <a:pPr/>
              <a:t>18/02/2012 20:09</a:t>
            </a:fld>
            <a:endParaRPr lang="es-ES">
              <a:latin typeface="Arial" pitchFamily="34" charset="0"/>
            </a:endParaRPr>
          </a:p>
        </p:txBody>
      </p:sp>
      <p:sp>
        <p:nvSpPr>
          <p:cNvPr id="8200" name="7 Marcador de número de diapositiva"/>
          <p:cNvSpPr>
            <a:spLocks noGrp="1"/>
          </p:cNvSpPr>
          <p:nvPr>
            <p:ph type="sldNum" sz="quarter" idx="12"/>
          </p:nvPr>
        </p:nvSpPr>
        <p:spPr>
          <a:noFill/>
        </p:spPr>
        <p:txBody>
          <a:bodyPr/>
          <a:lstStyle/>
          <a:p>
            <a:fld id="{31394076-A5A3-4B55-9E63-8E84DE6B2F63}" type="slidenum">
              <a:rPr lang="es-ES" smtClean="0">
                <a:latin typeface="Arial" pitchFamily="34" charset="0"/>
              </a:rPr>
              <a:pPr/>
              <a:t>2</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20:13</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20</a:t>
            </a:fld>
            <a:endParaRPr lang="es-ES"/>
          </a:p>
        </p:txBody>
      </p:sp>
      <p:pic>
        <p:nvPicPr>
          <p:cNvPr id="6" name="Picture 16"/>
          <p:cNvPicPr>
            <a:picLocks noChangeAspect="1" noChangeArrowheads="1"/>
          </p:cNvPicPr>
          <p:nvPr/>
        </p:nvPicPr>
        <p:blipFill>
          <a:blip r:embed="rId2" cstate="print"/>
          <a:srcRect/>
          <a:stretch>
            <a:fillRect/>
          </a:stretch>
        </p:blipFill>
        <p:spPr bwMode="auto">
          <a:xfrm>
            <a:off x="1187450" y="2492375"/>
            <a:ext cx="5999163" cy="2592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p:txBody>
          <a:bodyPr/>
          <a:lstStyle/>
          <a:p>
            <a:r>
              <a:rPr lang="es-ES" smtClean="0"/>
              <a:t>Solución al problema de los dos cuerpos. Integrales del mov. (II)</a:t>
            </a:r>
          </a:p>
        </p:txBody>
      </p:sp>
      <p:pic>
        <p:nvPicPr>
          <p:cNvPr id="15363" name="Picture 2"/>
          <p:cNvPicPr>
            <a:picLocks noChangeAspect="1" noChangeArrowheads="1"/>
          </p:cNvPicPr>
          <p:nvPr/>
        </p:nvPicPr>
        <p:blipFill>
          <a:blip r:embed="rId2" cstate="print"/>
          <a:srcRect/>
          <a:stretch>
            <a:fillRect/>
          </a:stretch>
        </p:blipFill>
        <p:spPr bwMode="auto">
          <a:xfrm>
            <a:off x="792163" y="2133600"/>
            <a:ext cx="1771650" cy="431800"/>
          </a:xfrm>
          <a:prstGeom prst="rect">
            <a:avLst/>
          </a:prstGeom>
          <a:noFill/>
          <a:ln w="9525">
            <a:noFill/>
            <a:miter lim="800000"/>
            <a:headEnd/>
            <a:tailEnd/>
          </a:ln>
        </p:spPr>
      </p:pic>
      <p:pic>
        <p:nvPicPr>
          <p:cNvPr id="15364" name="Picture 3"/>
          <p:cNvPicPr>
            <a:picLocks noChangeAspect="1" noChangeArrowheads="1"/>
          </p:cNvPicPr>
          <p:nvPr/>
        </p:nvPicPr>
        <p:blipFill>
          <a:blip r:embed="rId3" cstate="print"/>
          <a:srcRect/>
          <a:stretch>
            <a:fillRect/>
          </a:stretch>
        </p:blipFill>
        <p:spPr bwMode="auto">
          <a:xfrm>
            <a:off x="0" y="3141663"/>
            <a:ext cx="4724400" cy="2289175"/>
          </a:xfrm>
          <a:prstGeom prst="rect">
            <a:avLst/>
          </a:prstGeom>
          <a:noFill/>
          <a:ln w="9525">
            <a:noFill/>
            <a:miter lim="800000"/>
            <a:headEnd/>
            <a:tailEnd/>
          </a:ln>
        </p:spPr>
      </p:pic>
      <p:pic>
        <p:nvPicPr>
          <p:cNvPr id="15365" name="Picture 4"/>
          <p:cNvPicPr>
            <a:picLocks noChangeAspect="1" noChangeArrowheads="1"/>
          </p:cNvPicPr>
          <p:nvPr/>
        </p:nvPicPr>
        <p:blipFill>
          <a:blip r:embed="rId4" cstate="print"/>
          <a:srcRect/>
          <a:stretch>
            <a:fillRect/>
          </a:stretch>
        </p:blipFill>
        <p:spPr bwMode="auto">
          <a:xfrm>
            <a:off x="5003800" y="2492375"/>
            <a:ext cx="3843338" cy="1584325"/>
          </a:xfrm>
          <a:prstGeom prst="rect">
            <a:avLst/>
          </a:prstGeom>
          <a:noFill/>
          <a:ln w="9525">
            <a:noFill/>
            <a:miter lim="800000"/>
            <a:headEnd/>
            <a:tailEnd/>
          </a:ln>
        </p:spPr>
      </p:pic>
      <p:pic>
        <p:nvPicPr>
          <p:cNvPr id="15366" name="Picture 5"/>
          <p:cNvPicPr>
            <a:picLocks noChangeAspect="1" noChangeArrowheads="1"/>
          </p:cNvPicPr>
          <p:nvPr/>
        </p:nvPicPr>
        <p:blipFill>
          <a:blip r:embed="rId5" cstate="print"/>
          <a:srcRect/>
          <a:stretch>
            <a:fillRect/>
          </a:stretch>
        </p:blipFill>
        <p:spPr bwMode="auto">
          <a:xfrm>
            <a:off x="6516688" y="5300663"/>
            <a:ext cx="2087562" cy="1219200"/>
          </a:xfrm>
          <a:prstGeom prst="rect">
            <a:avLst/>
          </a:prstGeom>
          <a:noFill/>
          <a:ln w="9525">
            <a:noFill/>
            <a:miter lim="800000"/>
            <a:headEnd/>
            <a:tailEnd/>
          </a:ln>
        </p:spPr>
      </p:pic>
      <p:sp>
        <p:nvSpPr>
          <p:cNvPr id="15367" name="6 Marcador de fecha"/>
          <p:cNvSpPr>
            <a:spLocks noGrp="1"/>
          </p:cNvSpPr>
          <p:nvPr>
            <p:ph type="dt" sz="quarter" idx="10"/>
          </p:nvPr>
        </p:nvSpPr>
        <p:spPr>
          <a:noFill/>
        </p:spPr>
        <p:txBody>
          <a:bodyPr/>
          <a:lstStyle/>
          <a:p>
            <a:fld id="{56B789FF-3B60-4C23-930C-A9CBA5E808E8}" type="datetime8">
              <a:rPr lang="es-ES">
                <a:latin typeface="Arial" pitchFamily="34" charset="0"/>
              </a:rPr>
              <a:pPr/>
              <a:t>18/02/2012 20:09</a:t>
            </a:fld>
            <a:endParaRPr lang="es-ES">
              <a:latin typeface="Arial" pitchFamily="34" charset="0"/>
            </a:endParaRPr>
          </a:p>
        </p:txBody>
      </p:sp>
      <p:sp>
        <p:nvSpPr>
          <p:cNvPr id="15368" name="7 Marcador de número de diapositiva"/>
          <p:cNvSpPr>
            <a:spLocks noGrp="1"/>
          </p:cNvSpPr>
          <p:nvPr>
            <p:ph type="sldNum" sz="quarter" idx="12"/>
          </p:nvPr>
        </p:nvSpPr>
        <p:spPr>
          <a:noFill/>
        </p:spPr>
        <p:txBody>
          <a:bodyPr/>
          <a:lstStyle/>
          <a:p>
            <a:fld id="{F5FCD615-E2B2-489A-846C-BB1A5500C4C2}" type="slidenum">
              <a:rPr lang="es-ES" smtClean="0">
                <a:latin typeface="Arial" pitchFamily="34" charset="0"/>
              </a:rPr>
              <a:pPr/>
              <a:t>21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r>
              <a:rPr lang="es-ES" smtClean="0"/>
              <a:t>Elementos orbitales</a:t>
            </a:r>
          </a:p>
        </p:txBody>
      </p:sp>
      <p:sp>
        <p:nvSpPr>
          <p:cNvPr id="16387" name="2 Marcador de contenido"/>
          <p:cNvSpPr>
            <a:spLocks noGrp="1"/>
          </p:cNvSpPr>
          <p:nvPr>
            <p:ph idx="1"/>
          </p:nvPr>
        </p:nvSpPr>
        <p:spPr>
          <a:xfrm>
            <a:off x="0" y="4941888"/>
            <a:ext cx="4906963" cy="1916112"/>
          </a:xfrm>
        </p:spPr>
        <p:txBody>
          <a:bodyPr/>
          <a:lstStyle/>
          <a:p>
            <a:r>
              <a:rPr lang="es-ES" sz="2400" smtClean="0"/>
              <a:t>Semieje mayor (a)</a:t>
            </a:r>
          </a:p>
          <a:p>
            <a:r>
              <a:rPr lang="es-ES" sz="2400" smtClean="0"/>
              <a:t>Excentricidad (e)</a:t>
            </a:r>
          </a:p>
          <a:p>
            <a:r>
              <a:rPr lang="es-ES" sz="2400" smtClean="0"/>
              <a:t>Inclinación de la órbita (i)</a:t>
            </a:r>
          </a:p>
        </p:txBody>
      </p:sp>
      <p:pic>
        <p:nvPicPr>
          <p:cNvPr id="16388" name="Picture 2"/>
          <p:cNvPicPr>
            <a:picLocks noChangeAspect="1" noChangeArrowheads="1"/>
          </p:cNvPicPr>
          <p:nvPr/>
        </p:nvPicPr>
        <p:blipFill>
          <a:blip r:embed="rId2" cstate="print"/>
          <a:srcRect/>
          <a:stretch>
            <a:fillRect/>
          </a:stretch>
        </p:blipFill>
        <p:spPr bwMode="auto">
          <a:xfrm>
            <a:off x="0" y="1412875"/>
            <a:ext cx="9185275" cy="3384550"/>
          </a:xfrm>
          <a:prstGeom prst="rect">
            <a:avLst/>
          </a:prstGeom>
          <a:noFill/>
          <a:ln w="9525">
            <a:noFill/>
            <a:miter lim="800000"/>
            <a:headEnd/>
            <a:tailEnd/>
          </a:ln>
        </p:spPr>
      </p:pic>
      <p:sp>
        <p:nvSpPr>
          <p:cNvPr id="6" name="2 Marcador de contenido"/>
          <p:cNvSpPr txBox="1">
            <a:spLocks/>
          </p:cNvSpPr>
          <p:nvPr/>
        </p:nvSpPr>
        <p:spPr bwMode="auto">
          <a:xfrm>
            <a:off x="3851275" y="4941888"/>
            <a:ext cx="5292725" cy="1916112"/>
          </a:xfrm>
          <a:prstGeom prst="rect">
            <a:avLst/>
          </a:prstGeom>
          <a:noFill/>
          <a:ln w="9525">
            <a:noFill/>
            <a:miter lim="800000"/>
            <a:headEnd/>
            <a:tailEnd/>
          </a:ln>
        </p:spPr>
        <p:txBody>
          <a:bodyPr/>
          <a:lstStyle/>
          <a:p>
            <a:pPr marL="342900" indent="-342900" eaLnBrk="0" hangingPunct="0">
              <a:spcBef>
                <a:spcPct val="20000"/>
              </a:spcBef>
              <a:buFontTx/>
              <a:buChar char="•"/>
              <a:defRPr/>
            </a:pPr>
            <a:r>
              <a:rPr lang="es-ES" sz="2400" kern="0" dirty="0">
                <a:latin typeface="+mn-lt"/>
              </a:rPr>
              <a:t>Longitud del nodo ascendente (</a:t>
            </a:r>
            <a:r>
              <a:rPr lang="el-GR" sz="2400" kern="0" dirty="0">
                <a:latin typeface="+mn-lt"/>
              </a:rPr>
              <a:t>Ω</a:t>
            </a:r>
            <a:r>
              <a:rPr lang="es-ES" sz="2400" kern="0" dirty="0">
                <a:latin typeface="+mn-lt"/>
              </a:rPr>
              <a:t>)</a:t>
            </a:r>
          </a:p>
          <a:p>
            <a:pPr marL="342900" indent="-342900" eaLnBrk="0" hangingPunct="0">
              <a:spcBef>
                <a:spcPct val="20000"/>
              </a:spcBef>
              <a:buFontTx/>
              <a:buChar char="•"/>
              <a:defRPr/>
            </a:pPr>
            <a:r>
              <a:rPr lang="es-ES" sz="2400" kern="0" dirty="0">
                <a:latin typeface="+mn-lt"/>
              </a:rPr>
              <a:t>Argumento del perihelio (</a:t>
            </a:r>
            <a:r>
              <a:rPr lang="el-GR" sz="2400" kern="0" dirty="0">
                <a:latin typeface="+mn-lt"/>
              </a:rPr>
              <a:t>ω</a:t>
            </a:r>
            <a:r>
              <a:rPr lang="es-ES" sz="2400" kern="0" dirty="0">
                <a:latin typeface="+mn-lt"/>
              </a:rPr>
              <a:t>)</a:t>
            </a:r>
          </a:p>
          <a:p>
            <a:pPr marL="342900" indent="-342900" eaLnBrk="0" hangingPunct="0">
              <a:spcBef>
                <a:spcPct val="20000"/>
              </a:spcBef>
              <a:buFontTx/>
              <a:buChar char="•"/>
              <a:defRPr/>
            </a:pPr>
            <a:r>
              <a:rPr lang="es-ES" sz="2400" kern="0" dirty="0">
                <a:latin typeface="+mn-lt"/>
              </a:rPr>
              <a:t>Long. del perihelio</a:t>
            </a:r>
            <a:r>
              <a:rPr lang="es-ES" sz="2400" kern="0" dirty="0">
                <a:latin typeface="+mn-lt"/>
                <a:sym typeface="Wingdings" pitchFamily="2" charset="2"/>
              </a:rPr>
              <a:t></a:t>
            </a:r>
            <a:endParaRPr lang="es-ES" sz="2400" kern="0" dirty="0">
              <a:latin typeface="+mn-lt"/>
            </a:endParaRPr>
          </a:p>
          <a:p>
            <a:pPr marL="342900" indent="-342900" eaLnBrk="0" hangingPunct="0">
              <a:spcBef>
                <a:spcPct val="20000"/>
              </a:spcBef>
              <a:buFontTx/>
              <a:buChar char="•"/>
              <a:defRPr/>
            </a:pPr>
            <a:r>
              <a:rPr lang="es-ES" sz="2400" kern="0" dirty="0">
                <a:latin typeface="+mn-lt"/>
              </a:rPr>
              <a:t>Tiempo de paso por el perihelio (</a:t>
            </a:r>
            <a:r>
              <a:rPr lang="el-GR" sz="2400" kern="0" dirty="0">
                <a:latin typeface="+mn-lt"/>
              </a:rPr>
              <a:t>τ</a:t>
            </a:r>
            <a:r>
              <a:rPr lang="es-ES" sz="2400" kern="0" dirty="0">
                <a:latin typeface="+mn-lt"/>
              </a:rPr>
              <a:t>)</a:t>
            </a:r>
          </a:p>
        </p:txBody>
      </p:sp>
      <p:pic>
        <p:nvPicPr>
          <p:cNvPr id="16390" name="Picture 4"/>
          <p:cNvPicPr>
            <a:picLocks noChangeAspect="1" noChangeArrowheads="1"/>
          </p:cNvPicPr>
          <p:nvPr/>
        </p:nvPicPr>
        <p:blipFill>
          <a:blip r:embed="rId3" cstate="print"/>
          <a:srcRect/>
          <a:stretch>
            <a:fillRect/>
          </a:stretch>
        </p:blipFill>
        <p:spPr bwMode="auto">
          <a:xfrm>
            <a:off x="7477125" y="5949950"/>
            <a:ext cx="1666875" cy="287338"/>
          </a:xfrm>
          <a:prstGeom prst="rect">
            <a:avLst/>
          </a:prstGeom>
          <a:noFill/>
          <a:ln w="9525">
            <a:noFill/>
            <a:miter lim="800000"/>
            <a:headEnd/>
            <a:tailEnd/>
          </a:ln>
        </p:spPr>
      </p:pic>
      <p:pic>
        <p:nvPicPr>
          <p:cNvPr id="16392" name="Picture 10"/>
          <p:cNvPicPr>
            <a:picLocks noChangeAspect="1" noChangeArrowheads="1"/>
          </p:cNvPicPr>
          <p:nvPr/>
        </p:nvPicPr>
        <p:blipFill>
          <a:blip r:embed="rId4" cstate="print"/>
          <a:srcRect/>
          <a:stretch>
            <a:fillRect/>
          </a:stretch>
        </p:blipFill>
        <p:spPr bwMode="auto">
          <a:xfrm>
            <a:off x="539750" y="6381750"/>
            <a:ext cx="2474913" cy="476250"/>
          </a:xfrm>
          <a:prstGeom prst="rect">
            <a:avLst/>
          </a:prstGeom>
          <a:noFill/>
          <a:ln w="9525">
            <a:noFill/>
            <a:miter lim="800000"/>
            <a:headEnd/>
            <a:tailEnd/>
          </a:ln>
        </p:spPr>
      </p:pic>
      <p:sp>
        <p:nvSpPr>
          <p:cNvPr id="16393" name="10 Marcador de fecha"/>
          <p:cNvSpPr>
            <a:spLocks noGrp="1"/>
          </p:cNvSpPr>
          <p:nvPr>
            <p:ph type="dt" sz="quarter" idx="10"/>
          </p:nvPr>
        </p:nvSpPr>
        <p:spPr>
          <a:noFill/>
        </p:spPr>
        <p:txBody>
          <a:bodyPr/>
          <a:lstStyle/>
          <a:p>
            <a:fld id="{78ED65C1-7001-45FD-B38C-EE17CCB8B019}" type="datetime8">
              <a:rPr lang="es-ES">
                <a:latin typeface="Arial" pitchFamily="34" charset="0"/>
              </a:rPr>
              <a:pPr/>
              <a:t>18/02/2012 20:09</a:t>
            </a:fld>
            <a:endParaRPr lang="es-ES">
              <a:latin typeface="Arial" pitchFamily="34" charset="0"/>
            </a:endParaRPr>
          </a:p>
        </p:txBody>
      </p:sp>
      <p:sp>
        <p:nvSpPr>
          <p:cNvPr id="16394" name="11 Marcador de número de diapositiva"/>
          <p:cNvSpPr>
            <a:spLocks noGrp="1"/>
          </p:cNvSpPr>
          <p:nvPr>
            <p:ph type="sldNum" sz="quarter" idx="12"/>
          </p:nvPr>
        </p:nvSpPr>
        <p:spPr>
          <a:noFill/>
        </p:spPr>
        <p:txBody>
          <a:bodyPr/>
          <a:lstStyle/>
          <a:p>
            <a:fld id="{46B28B51-BE49-4D56-9AF9-169D4F3172BF}" type="slidenum">
              <a:rPr lang="es-ES" smtClean="0">
                <a:latin typeface="Arial" pitchFamily="34" charset="0"/>
              </a:rPr>
              <a:pPr/>
              <a:t>22</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20:13</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23</a:t>
            </a:fld>
            <a:endParaRPr lang="es-ES"/>
          </a:p>
        </p:txBody>
      </p:sp>
      <p:grpSp>
        <p:nvGrpSpPr>
          <p:cNvPr id="6" name="10 Grupo"/>
          <p:cNvGrpSpPr>
            <a:grpSpLocks/>
          </p:cNvGrpSpPr>
          <p:nvPr/>
        </p:nvGrpSpPr>
        <p:grpSpPr bwMode="auto">
          <a:xfrm>
            <a:off x="683568" y="3212976"/>
            <a:ext cx="7686675" cy="1081087"/>
            <a:chOff x="971600" y="5085184"/>
            <a:chExt cx="7686854" cy="1080120"/>
          </a:xfrm>
        </p:grpSpPr>
        <p:pic>
          <p:nvPicPr>
            <p:cNvPr id="7" name="Picture 5"/>
            <p:cNvPicPr>
              <a:picLocks noChangeAspect="1" noChangeArrowheads="1"/>
            </p:cNvPicPr>
            <p:nvPr/>
          </p:nvPicPr>
          <p:blipFill>
            <a:blip r:embed="rId2" cstate="print"/>
            <a:srcRect/>
            <a:stretch>
              <a:fillRect/>
            </a:stretch>
          </p:blipFill>
          <p:spPr bwMode="auto">
            <a:xfrm>
              <a:off x="971600" y="5085184"/>
              <a:ext cx="2460273" cy="1080120"/>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3707904" y="5085184"/>
              <a:ext cx="4950550" cy="10801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p:txBody>
          <a:bodyPr/>
          <a:lstStyle/>
          <a:p>
            <a:endParaRPr lang="es-ES" smtClean="0"/>
          </a:p>
        </p:txBody>
      </p:sp>
      <p:sp>
        <p:nvSpPr>
          <p:cNvPr id="17411" name="2 Marcador de contenido"/>
          <p:cNvSpPr>
            <a:spLocks noGrp="1"/>
          </p:cNvSpPr>
          <p:nvPr>
            <p:ph idx="1"/>
          </p:nvPr>
        </p:nvSpPr>
        <p:spPr/>
        <p:txBody>
          <a:bodyPr/>
          <a:lstStyle/>
          <a:p>
            <a:endParaRPr lang="es-ES" smtClean="0"/>
          </a:p>
        </p:txBody>
      </p:sp>
      <p:pic>
        <p:nvPicPr>
          <p:cNvPr id="17412" name="Picture 2"/>
          <p:cNvPicPr>
            <a:picLocks noChangeAspect="1" noChangeArrowheads="1"/>
          </p:cNvPicPr>
          <p:nvPr/>
        </p:nvPicPr>
        <p:blipFill>
          <a:blip r:embed="rId2" cstate="print"/>
          <a:srcRect/>
          <a:stretch>
            <a:fillRect/>
          </a:stretch>
        </p:blipFill>
        <p:spPr bwMode="auto">
          <a:xfrm>
            <a:off x="323850" y="333375"/>
            <a:ext cx="8820150" cy="2066925"/>
          </a:xfrm>
          <a:prstGeom prst="rect">
            <a:avLst/>
          </a:prstGeom>
          <a:noFill/>
          <a:ln w="9525">
            <a:noFill/>
            <a:miter lim="800000"/>
            <a:headEnd/>
            <a:tailEnd/>
          </a:ln>
        </p:spPr>
      </p:pic>
      <p:pic>
        <p:nvPicPr>
          <p:cNvPr id="17413" name="Picture 3"/>
          <p:cNvPicPr>
            <a:picLocks noChangeAspect="1" noChangeArrowheads="1"/>
          </p:cNvPicPr>
          <p:nvPr/>
        </p:nvPicPr>
        <p:blipFill>
          <a:blip r:embed="rId3" cstate="print"/>
          <a:srcRect/>
          <a:stretch>
            <a:fillRect/>
          </a:stretch>
        </p:blipFill>
        <p:spPr bwMode="auto">
          <a:xfrm>
            <a:off x="1042988" y="2565400"/>
            <a:ext cx="7543800" cy="4038600"/>
          </a:xfrm>
          <a:prstGeom prst="rect">
            <a:avLst/>
          </a:prstGeom>
          <a:noFill/>
          <a:ln w="9525">
            <a:noFill/>
            <a:miter lim="800000"/>
            <a:headEnd/>
            <a:tailEnd/>
          </a:ln>
        </p:spPr>
      </p:pic>
      <p:sp>
        <p:nvSpPr>
          <p:cNvPr id="17414" name="5 Marcador de fecha"/>
          <p:cNvSpPr>
            <a:spLocks noGrp="1"/>
          </p:cNvSpPr>
          <p:nvPr>
            <p:ph type="dt" sz="quarter" idx="10"/>
          </p:nvPr>
        </p:nvSpPr>
        <p:spPr>
          <a:noFill/>
        </p:spPr>
        <p:txBody>
          <a:bodyPr/>
          <a:lstStyle/>
          <a:p>
            <a:fld id="{E80D2277-C9E8-463D-9971-DE57DA490E7B}" type="datetime8">
              <a:rPr lang="es-ES">
                <a:latin typeface="Arial" pitchFamily="34" charset="0"/>
              </a:rPr>
              <a:pPr/>
              <a:t>18/02/2012 20:13</a:t>
            </a:fld>
            <a:endParaRPr lang="es-ES">
              <a:latin typeface="Arial" pitchFamily="34" charset="0"/>
            </a:endParaRPr>
          </a:p>
        </p:txBody>
      </p:sp>
      <p:sp>
        <p:nvSpPr>
          <p:cNvPr id="17415" name="6 Marcador de número de diapositiva"/>
          <p:cNvSpPr>
            <a:spLocks noGrp="1"/>
          </p:cNvSpPr>
          <p:nvPr>
            <p:ph type="sldNum" sz="quarter" idx="12"/>
          </p:nvPr>
        </p:nvSpPr>
        <p:spPr>
          <a:noFill/>
        </p:spPr>
        <p:txBody>
          <a:bodyPr/>
          <a:lstStyle/>
          <a:p>
            <a:fld id="{3CB32CC4-29A8-4412-B484-C28AB6C7327F}" type="slidenum">
              <a:rPr lang="es-ES" smtClean="0">
                <a:latin typeface="Arial" pitchFamily="34" charset="0"/>
              </a:rPr>
              <a:pPr/>
              <a:t>24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a:xfrm>
            <a:off x="457200" y="0"/>
            <a:ext cx="8686800" cy="1143000"/>
          </a:xfrm>
        </p:spPr>
        <p:txBody>
          <a:bodyPr/>
          <a:lstStyle/>
          <a:p>
            <a:pPr algn="l"/>
            <a:r>
              <a:rPr lang="es-ES" smtClean="0"/>
              <a:t>Velocidad Areolar y Ley Armónica </a:t>
            </a:r>
          </a:p>
        </p:txBody>
      </p:sp>
      <p:pic>
        <p:nvPicPr>
          <p:cNvPr id="18435" name="Picture 2"/>
          <p:cNvPicPr>
            <a:picLocks noChangeAspect="1" noChangeArrowheads="1"/>
          </p:cNvPicPr>
          <p:nvPr/>
        </p:nvPicPr>
        <p:blipFill>
          <a:blip r:embed="rId2" cstate="print"/>
          <a:srcRect/>
          <a:stretch>
            <a:fillRect/>
          </a:stretch>
        </p:blipFill>
        <p:spPr bwMode="auto">
          <a:xfrm>
            <a:off x="392113" y="1341438"/>
            <a:ext cx="2990850" cy="706437"/>
          </a:xfrm>
          <a:prstGeom prst="rect">
            <a:avLst/>
          </a:prstGeom>
          <a:noFill/>
          <a:ln w="9525">
            <a:noFill/>
            <a:miter lim="800000"/>
            <a:headEnd/>
            <a:tailEnd/>
          </a:ln>
        </p:spPr>
      </p:pic>
      <p:pic>
        <p:nvPicPr>
          <p:cNvPr id="18436" name="Picture 3"/>
          <p:cNvPicPr>
            <a:picLocks noChangeAspect="1" noChangeArrowheads="1"/>
          </p:cNvPicPr>
          <p:nvPr/>
        </p:nvPicPr>
        <p:blipFill>
          <a:blip r:embed="rId3" cstate="print"/>
          <a:srcRect/>
          <a:stretch>
            <a:fillRect/>
          </a:stretch>
        </p:blipFill>
        <p:spPr bwMode="auto">
          <a:xfrm>
            <a:off x="4316413" y="1196975"/>
            <a:ext cx="1919287" cy="1233488"/>
          </a:xfrm>
          <a:prstGeom prst="rect">
            <a:avLst/>
          </a:prstGeom>
          <a:noFill/>
          <a:ln w="9525">
            <a:noFill/>
            <a:miter lim="800000"/>
            <a:headEnd/>
            <a:tailEnd/>
          </a:ln>
        </p:spPr>
      </p:pic>
      <p:pic>
        <p:nvPicPr>
          <p:cNvPr id="18437" name="Picture 4"/>
          <p:cNvPicPr>
            <a:picLocks noChangeAspect="1" noChangeArrowheads="1"/>
          </p:cNvPicPr>
          <p:nvPr/>
        </p:nvPicPr>
        <p:blipFill>
          <a:blip r:embed="rId4" cstate="print"/>
          <a:srcRect/>
          <a:stretch>
            <a:fillRect/>
          </a:stretch>
        </p:blipFill>
        <p:spPr bwMode="auto">
          <a:xfrm>
            <a:off x="7196138" y="1196975"/>
            <a:ext cx="1536700" cy="1071563"/>
          </a:xfrm>
          <a:prstGeom prst="rect">
            <a:avLst/>
          </a:prstGeom>
          <a:noFill/>
          <a:ln w="9525">
            <a:noFill/>
            <a:miter lim="800000"/>
            <a:headEnd/>
            <a:tailEnd/>
          </a:ln>
        </p:spPr>
      </p:pic>
      <p:pic>
        <p:nvPicPr>
          <p:cNvPr id="18438" name="Picture 5"/>
          <p:cNvPicPr>
            <a:picLocks noChangeAspect="1" noChangeArrowheads="1"/>
          </p:cNvPicPr>
          <p:nvPr/>
        </p:nvPicPr>
        <p:blipFill>
          <a:blip r:embed="rId5" cstate="print"/>
          <a:srcRect/>
          <a:stretch>
            <a:fillRect/>
          </a:stretch>
        </p:blipFill>
        <p:spPr bwMode="auto">
          <a:xfrm>
            <a:off x="392113" y="2420938"/>
            <a:ext cx="2162175" cy="1111250"/>
          </a:xfrm>
          <a:prstGeom prst="rect">
            <a:avLst/>
          </a:prstGeom>
          <a:noFill/>
          <a:ln w="9525">
            <a:noFill/>
            <a:miter lim="800000"/>
            <a:headEnd/>
            <a:tailEnd/>
          </a:ln>
        </p:spPr>
      </p:pic>
      <p:pic>
        <p:nvPicPr>
          <p:cNvPr id="18439" name="Picture 6"/>
          <p:cNvPicPr>
            <a:picLocks noChangeAspect="1" noChangeArrowheads="1"/>
          </p:cNvPicPr>
          <p:nvPr/>
        </p:nvPicPr>
        <p:blipFill>
          <a:blip r:embed="rId6" cstate="print"/>
          <a:srcRect/>
          <a:stretch>
            <a:fillRect/>
          </a:stretch>
        </p:blipFill>
        <p:spPr bwMode="auto">
          <a:xfrm>
            <a:off x="4098925" y="2492375"/>
            <a:ext cx="4448175" cy="1677988"/>
          </a:xfrm>
          <a:prstGeom prst="rect">
            <a:avLst/>
          </a:prstGeom>
          <a:noFill/>
          <a:ln w="9525">
            <a:noFill/>
            <a:miter lim="800000"/>
            <a:headEnd/>
            <a:tailEnd/>
          </a:ln>
        </p:spPr>
      </p:pic>
      <p:pic>
        <p:nvPicPr>
          <p:cNvPr id="18440" name="Picture 7"/>
          <p:cNvPicPr>
            <a:picLocks noChangeAspect="1" noChangeArrowheads="1"/>
          </p:cNvPicPr>
          <p:nvPr/>
        </p:nvPicPr>
        <p:blipFill>
          <a:blip r:embed="rId7" cstate="print"/>
          <a:srcRect/>
          <a:stretch>
            <a:fillRect/>
          </a:stretch>
        </p:blipFill>
        <p:spPr bwMode="auto">
          <a:xfrm>
            <a:off x="931863" y="4365625"/>
            <a:ext cx="3273425" cy="687388"/>
          </a:xfrm>
          <a:prstGeom prst="rect">
            <a:avLst/>
          </a:prstGeom>
          <a:noFill/>
          <a:ln w="9525">
            <a:noFill/>
            <a:miter lim="800000"/>
            <a:headEnd/>
            <a:tailEnd/>
          </a:ln>
        </p:spPr>
      </p:pic>
      <p:pic>
        <p:nvPicPr>
          <p:cNvPr id="18441" name="Picture 8"/>
          <p:cNvPicPr>
            <a:picLocks noChangeAspect="1" noChangeArrowheads="1"/>
          </p:cNvPicPr>
          <p:nvPr/>
        </p:nvPicPr>
        <p:blipFill>
          <a:blip r:embed="rId8" cstate="print"/>
          <a:srcRect/>
          <a:stretch>
            <a:fillRect/>
          </a:stretch>
        </p:blipFill>
        <p:spPr bwMode="auto">
          <a:xfrm>
            <a:off x="4819650" y="4292600"/>
            <a:ext cx="3355975" cy="1050925"/>
          </a:xfrm>
          <a:prstGeom prst="rect">
            <a:avLst/>
          </a:prstGeom>
          <a:noFill/>
          <a:ln w="9525">
            <a:noFill/>
            <a:miter lim="800000"/>
            <a:headEnd/>
            <a:tailEnd/>
          </a:ln>
        </p:spPr>
      </p:pic>
      <p:pic>
        <p:nvPicPr>
          <p:cNvPr id="18442" name="Picture 9"/>
          <p:cNvPicPr>
            <a:picLocks noChangeAspect="1" noChangeArrowheads="1"/>
          </p:cNvPicPr>
          <p:nvPr/>
        </p:nvPicPr>
        <p:blipFill>
          <a:blip r:embed="rId9" cstate="print"/>
          <a:srcRect/>
          <a:stretch>
            <a:fillRect/>
          </a:stretch>
        </p:blipFill>
        <p:spPr bwMode="auto">
          <a:xfrm>
            <a:off x="392113" y="5373688"/>
            <a:ext cx="4587875" cy="727075"/>
          </a:xfrm>
          <a:prstGeom prst="rect">
            <a:avLst/>
          </a:prstGeom>
          <a:noFill/>
          <a:ln w="9525">
            <a:noFill/>
            <a:miter lim="800000"/>
            <a:headEnd/>
            <a:tailEnd/>
          </a:ln>
        </p:spPr>
      </p:pic>
      <p:pic>
        <p:nvPicPr>
          <p:cNvPr id="18443" name="Picture 10"/>
          <p:cNvPicPr>
            <a:picLocks noChangeAspect="1" noChangeArrowheads="1"/>
          </p:cNvPicPr>
          <p:nvPr/>
        </p:nvPicPr>
        <p:blipFill>
          <a:blip r:embed="rId10" cstate="print"/>
          <a:srcRect/>
          <a:stretch>
            <a:fillRect/>
          </a:stretch>
        </p:blipFill>
        <p:spPr bwMode="auto">
          <a:xfrm>
            <a:off x="5003800" y="5445125"/>
            <a:ext cx="3821113" cy="1152525"/>
          </a:xfrm>
          <a:prstGeom prst="rect">
            <a:avLst/>
          </a:prstGeom>
          <a:noFill/>
          <a:ln w="9525">
            <a:noFill/>
            <a:miter lim="800000"/>
            <a:headEnd/>
            <a:tailEnd/>
          </a:ln>
        </p:spPr>
      </p:pic>
      <p:sp>
        <p:nvSpPr>
          <p:cNvPr id="18444" name="11 Marcador de fecha"/>
          <p:cNvSpPr>
            <a:spLocks noGrp="1"/>
          </p:cNvSpPr>
          <p:nvPr>
            <p:ph type="dt" sz="quarter" idx="10"/>
          </p:nvPr>
        </p:nvSpPr>
        <p:spPr>
          <a:noFill/>
        </p:spPr>
        <p:txBody>
          <a:bodyPr/>
          <a:lstStyle/>
          <a:p>
            <a:fld id="{7E9D6A88-F409-4EEB-BEC7-645EC512F774}" type="datetime8">
              <a:rPr lang="es-ES">
                <a:latin typeface="Arial" pitchFamily="34" charset="0"/>
              </a:rPr>
              <a:pPr/>
              <a:t>18/02/2012 20:13</a:t>
            </a:fld>
            <a:endParaRPr lang="es-ES">
              <a:latin typeface="Arial" pitchFamily="34" charset="0"/>
            </a:endParaRPr>
          </a:p>
        </p:txBody>
      </p:sp>
      <p:sp>
        <p:nvSpPr>
          <p:cNvPr id="18445" name="12 Marcador de número de diapositiva"/>
          <p:cNvSpPr>
            <a:spLocks noGrp="1"/>
          </p:cNvSpPr>
          <p:nvPr>
            <p:ph type="sldNum" sz="quarter" idx="12"/>
          </p:nvPr>
        </p:nvSpPr>
        <p:spPr>
          <a:noFill/>
        </p:spPr>
        <p:txBody>
          <a:bodyPr/>
          <a:lstStyle/>
          <a:p>
            <a:fld id="{AA74C04C-FC96-4623-AEC8-DA2FAEBA0364}" type="slidenum">
              <a:rPr lang="es-ES" smtClean="0">
                <a:latin typeface="Arial" pitchFamily="34" charset="0"/>
              </a:rPr>
              <a:pPr/>
              <a:t>25</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1 Título"/>
          <p:cNvSpPr>
            <a:spLocks noGrp="1"/>
          </p:cNvSpPr>
          <p:nvPr>
            <p:ph type="title"/>
          </p:nvPr>
        </p:nvSpPr>
        <p:spPr/>
        <p:txBody>
          <a:bodyPr/>
          <a:lstStyle/>
          <a:p>
            <a:r>
              <a:rPr lang="es-ES" smtClean="0"/>
              <a:t>Posición en función del tiempo</a:t>
            </a:r>
          </a:p>
        </p:txBody>
      </p:sp>
      <p:sp>
        <p:nvSpPr>
          <p:cNvPr id="3" name="2 Marcador de contenido"/>
          <p:cNvSpPr>
            <a:spLocks noGrp="1"/>
          </p:cNvSpPr>
          <p:nvPr>
            <p:ph idx="1"/>
          </p:nvPr>
        </p:nvSpPr>
        <p:spPr>
          <a:xfrm>
            <a:off x="457200" y="1600200"/>
            <a:ext cx="4691063" cy="4525963"/>
          </a:xfrm>
        </p:spPr>
        <p:txBody>
          <a:bodyPr/>
          <a:lstStyle/>
          <a:p>
            <a:pPr marL="457200" indent="-457200">
              <a:buFontTx/>
              <a:buNone/>
              <a:defRPr/>
            </a:pPr>
            <a:r>
              <a:rPr lang="es-ES" sz="2400" dirty="0" smtClean="0"/>
              <a:t>1.- Se calcula la anomalía media M como:</a:t>
            </a:r>
          </a:p>
          <a:p>
            <a:pPr>
              <a:defRPr/>
            </a:pPr>
            <a:endParaRPr lang="es-ES" sz="2400" dirty="0" smtClean="0"/>
          </a:p>
          <a:p>
            <a:pPr marL="457200" indent="-457200">
              <a:buFontTx/>
              <a:buNone/>
              <a:defRPr/>
            </a:pPr>
            <a:r>
              <a:rPr lang="es-ES" sz="2400" dirty="0" smtClean="0"/>
              <a:t>2.- Se calcula la anomalía excéntrica a partir de la ecuación de </a:t>
            </a:r>
            <a:r>
              <a:rPr lang="es-ES" sz="2400" dirty="0" err="1" smtClean="0"/>
              <a:t>Kepler</a:t>
            </a:r>
            <a:r>
              <a:rPr lang="es-ES" sz="2400" dirty="0" smtClean="0"/>
              <a:t>:</a:t>
            </a:r>
          </a:p>
          <a:p>
            <a:pPr>
              <a:defRPr/>
            </a:pPr>
            <a:endParaRPr lang="es-ES" sz="2400" dirty="0" smtClean="0"/>
          </a:p>
          <a:p>
            <a:pPr>
              <a:buFontTx/>
              <a:buNone/>
              <a:defRPr/>
            </a:pPr>
            <a:r>
              <a:rPr lang="es-ES" sz="2400" dirty="0" smtClean="0"/>
              <a:t>3.- Calcular la anomalía   verdadera f a partir de:</a:t>
            </a:r>
          </a:p>
        </p:txBody>
      </p:sp>
      <p:pic>
        <p:nvPicPr>
          <p:cNvPr id="2055" name="Picture 2"/>
          <p:cNvPicPr>
            <a:picLocks noChangeAspect="1" noChangeArrowheads="1"/>
          </p:cNvPicPr>
          <p:nvPr/>
        </p:nvPicPr>
        <p:blipFill>
          <a:blip r:embed="rId3" cstate="print"/>
          <a:srcRect/>
          <a:stretch>
            <a:fillRect/>
          </a:stretch>
        </p:blipFill>
        <p:spPr bwMode="auto">
          <a:xfrm>
            <a:off x="5219700" y="1484313"/>
            <a:ext cx="3638550" cy="3190875"/>
          </a:xfrm>
          <a:prstGeom prst="rect">
            <a:avLst/>
          </a:prstGeom>
          <a:noFill/>
          <a:ln w="9525">
            <a:noFill/>
            <a:miter lim="800000"/>
            <a:headEnd/>
            <a:tailEnd/>
          </a:ln>
        </p:spPr>
      </p:pic>
      <p:graphicFrame>
        <p:nvGraphicFramePr>
          <p:cNvPr id="2050" name="Object 3"/>
          <p:cNvGraphicFramePr>
            <a:graphicFrameLocks noChangeAspect="1"/>
          </p:cNvGraphicFramePr>
          <p:nvPr/>
        </p:nvGraphicFramePr>
        <p:xfrm>
          <a:off x="2255838" y="2060575"/>
          <a:ext cx="1200150" cy="792163"/>
        </p:xfrm>
        <a:graphic>
          <a:graphicData uri="http://schemas.openxmlformats.org/presentationml/2006/ole">
            <p:oleObj spid="_x0000_s2050" name="Ecuación" r:id="rId4" imgW="596880" imgH="393480" progId="Equation.3">
              <p:embed/>
            </p:oleObj>
          </a:graphicData>
        </a:graphic>
      </p:graphicFrame>
      <p:graphicFrame>
        <p:nvGraphicFramePr>
          <p:cNvPr id="2051" name="Object 4"/>
          <p:cNvGraphicFramePr>
            <a:graphicFrameLocks noChangeAspect="1"/>
          </p:cNvGraphicFramePr>
          <p:nvPr/>
        </p:nvGraphicFramePr>
        <p:xfrm>
          <a:off x="1476375" y="4005263"/>
          <a:ext cx="3051175" cy="520700"/>
        </p:xfrm>
        <a:graphic>
          <a:graphicData uri="http://schemas.openxmlformats.org/presentationml/2006/ole">
            <p:oleObj spid="_x0000_s2051" name="Ecuación" r:id="rId5" imgW="1041120" imgH="177480" progId="Equation.3">
              <p:embed/>
            </p:oleObj>
          </a:graphicData>
        </a:graphic>
      </p:graphicFrame>
      <p:graphicFrame>
        <p:nvGraphicFramePr>
          <p:cNvPr id="2052" name="Object 5"/>
          <p:cNvGraphicFramePr>
            <a:graphicFrameLocks noChangeAspect="1"/>
          </p:cNvGraphicFramePr>
          <p:nvPr/>
        </p:nvGraphicFramePr>
        <p:xfrm>
          <a:off x="1377950" y="5373688"/>
          <a:ext cx="2754313" cy="935037"/>
        </p:xfrm>
        <a:graphic>
          <a:graphicData uri="http://schemas.openxmlformats.org/presentationml/2006/ole">
            <p:oleObj spid="_x0000_s2052" name="Ecuación" r:id="rId6" imgW="1307880" imgH="444240" progId="Equation.3">
              <p:embed/>
            </p:oleObj>
          </a:graphicData>
        </a:graphic>
      </p:graphicFrame>
      <p:sp>
        <p:nvSpPr>
          <p:cNvPr id="8" name="7 CuadroTexto"/>
          <p:cNvSpPr txBox="1"/>
          <p:nvPr/>
        </p:nvSpPr>
        <p:spPr>
          <a:xfrm>
            <a:off x="5003800" y="5013325"/>
            <a:ext cx="4140200" cy="1477963"/>
          </a:xfrm>
          <a:prstGeom prst="rect">
            <a:avLst/>
          </a:prstGeom>
          <a:noFill/>
        </p:spPr>
        <p:txBody>
          <a:bodyPr>
            <a:spAutoFit/>
          </a:bodyPr>
          <a:lstStyle/>
          <a:p>
            <a:pPr marL="342900" indent="-342900" eaLnBrk="0" hangingPunct="0">
              <a:spcBef>
                <a:spcPct val="20000"/>
              </a:spcBef>
              <a:buFontTx/>
              <a:buChar char="•"/>
              <a:defRPr/>
            </a:pPr>
            <a:r>
              <a:rPr lang="es-ES" sz="2400" kern="0" dirty="0">
                <a:solidFill>
                  <a:srgbClr val="FFFFFF"/>
                </a:solidFill>
                <a:latin typeface="Arial"/>
              </a:rPr>
              <a:t>4.- Calcular la distancia con la ecuación de la órbita:</a:t>
            </a:r>
          </a:p>
          <a:p>
            <a:pPr>
              <a:defRPr/>
            </a:pPr>
            <a:endParaRPr lang="es-ES" dirty="0">
              <a:latin typeface="Arial" charset="0"/>
            </a:endParaRPr>
          </a:p>
        </p:txBody>
      </p:sp>
      <p:pic>
        <p:nvPicPr>
          <p:cNvPr id="2057" name="Picture 4"/>
          <p:cNvPicPr>
            <a:picLocks noChangeAspect="1" noChangeArrowheads="1"/>
          </p:cNvPicPr>
          <p:nvPr/>
        </p:nvPicPr>
        <p:blipFill>
          <a:blip r:embed="rId7" cstate="print"/>
          <a:srcRect/>
          <a:stretch>
            <a:fillRect/>
          </a:stretch>
        </p:blipFill>
        <p:spPr bwMode="auto">
          <a:xfrm>
            <a:off x="6300788" y="5819775"/>
            <a:ext cx="2519362" cy="1038225"/>
          </a:xfrm>
          <a:prstGeom prst="rect">
            <a:avLst/>
          </a:prstGeom>
          <a:noFill/>
          <a:ln w="9525">
            <a:noFill/>
            <a:miter lim="800000"/>
            <a:headEnd/>
            <a:tailEnd/>
          </a:ln>
        </p:spPr>
      </p:pic>
      <p:sp>
        <p:nvSpPr>
          <p:cNvPr id="2058" name="9 Marcador de fecha"/>
          <p:cNvSpPr>
            <a:spLocks noGrp="1"/>
          </p:cNvSpPr>
          <p:nvPr>
            <p:ph type="dt" sz="quarter" idx="10"/>
          </p:nvPr>
        </p:nvSpPr>
        <p:spPr>
          <a:noFill/>
        </p:spPr>
        <p:txBody>
          <a:bodyPr/>
          <a:lstStyle/>
          <a:p>
            <a:fld id="{532EB03E-6FD1-460E-9B24-906394535B49}" type="datetime8">
              <a:rPr lang="es-ES">
                <a:latin typeface="Arial" pitchFamily="34" charset="0"/>
              </a:rPr>
              <a:pPr/>
              <a:t>18/02/2012 20:13</a:t>
            </a:fld>
            <a:endParaRPr lang="es-ES">
              <a:latin typeface="Arial" pitchFamily="34" charset="0"/>
            </a:endParaRPr>
          </a:p>
        </p:txBody>
      </p:sp>
      <p:sp>
        <p:nvSpPr>
          <p:cNvPr id="2059" name="10 Marcador de número de diapositiva"/>
          <p:cNvSpPr>
            <a:spLocks noGrp="1"/>
          </p:cNvSpPr>
          <p:nvPr>
            <p:ph type="sldNum" sz="quarter" idx="12"/>
          </p:nvPr>
        </p:nvSpPr>
        <p:spPr>
          <a:noFill/>
        </p:spPr>
        <p:txBody>
          <a:bodyPr/>
          <a:lstStyle/>
          <a:p>
            <a:fld id="{C924B8D3-CDA7-4024-B2C5-DD04776C477E}" type="slidenum">
              <a:rPr lang="es-ES" smtClean="0">
                <a:latin typeface="Arial" pitchFamily="34" charset="0"/>
              </a:rPr>
              <a:pPr/>
              <a:t>26</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p:cNvSpPr>
            <a:spLocks noGrp="1"/>
          </p:cNvSpPr>
          <p:nvPr>
            <p:ph type="title"/>
          </p:nvPr>
        </p:nvSpPr>
        <p:spPr/>
        <p:txBody>
          <a:bodyPr/>
          <a:lstStyle/>
          <a:p>
            <a:r>
              <a:rPr lang="es-ES" smtClean="0"/>
              <a:t>Velocidad de escape</a:t>
            </a:r>
          </a:p>
        </p:txBody>
      </p:sp>
      <p:sp>
        <p:nvSpPr>
          <p:cNvPr id="19459" name="2 Marcador de contenido"/>
          <p:cNvSpPr>
            <a:spLocks noGrp="1"/>
          </p:cNvSpPr>
          <p:nvPr>
            <p:ph idx="1"/>
          </p:nvPr>
        </p:nvSpPr>
        <p:spPr/>
        <p:txBody>
          <a:bodyPr/>
          <a:lstStyle/>
          <a:p>
            <a:r>
              <a:rPr lang="es-ES" smtClean="0"/>
              <a:t>Un cuerpo con suficiente velocidad puede escapar de la atracción gravitatoria de otro. Esa velocidad viene dada por:</a:t>
            </a:r>
          </a:p>
          <a:p>
            <a:endParaRPr lang="es-ES" smtClean="0"/>
          </a:p>
          <a:p>
            <a:endParaRPr lang="es-ES" smtClean="0"/>
          </a:p>
          <a:p>
            <a:r>
              <a:rPr lang="es-ES" smtClean="0"/>
              <a:t>También puede expresarse en función de la velocidad orbital como:</a:t>
            </a:r>
          </a:p>
        </p:txBody>
      </p:sp>
      <p:pic>
        <p:nvPicPr>
          <p:cNvPr id="19460" name="Picture 2"/>
          <p:cNvPicPr>
            <a:picLocks noChangeAspect="1" noChangeArrowheads="1"/>
          </p:cNvPicPr>
          <p:nvPr/>
        </p:nvPicPr>
        <p:blipFill>
          <a:blip r:embed="rId2" cstate="print"/>
          <a:srcRect/>
          <a:stretch>
            <a:fillRect/>
          </a:stretch>
        </p:blipFill>
        <p:spPr bwMode="auto">
          <a:xfrm>
            <a:off x="2484438" y="3284538"/>
            <a:ext cx="3275012" cy="1008062"/>
          </a:xfrm>
          <a:prstGeom prst="rect">
            <a:avLst/>
          </a:prstGeom>
          <a:noFill/>
          <a:ln w="9525">
            <a:noFill/>
            <a:miter lim="800000"/>
            <a:headEnd/>
            <a:tailEnd/>
          </a:ln>
        </p:spPr>
      </p:pic>
      <p:pic>
        <p:nvPicPr>
          <p:cNvPr id="19461" name="Picture 3"/>
          <p:cNvPicPr>
            <a:picLocks noChangeAspect="1" noChangeArrowheads="1"/>
          </p:cNvPicPr>
          <p:nvPr/>
        </p:nvPicPr>
        <p:blipFill>
          <a:blip r:embed="rId3" cstate="print"/>
          <a:srcRect/>
          <a:stretch>
            <a:fillRect/>
          </a:stretch>
        </p:blipFill>
        <p:spPr bwMode="auto">
          <a:xfrm>
            <a:off x="1619250" y="5445125"/>
            <a:ext cx="1612900" cy="647700"/>
          </a:xfrm>
          <a:prstGeom prst="rect">
            <a:avLst/>
          </a:prstGeom>
          <a:noFill/>
          <a:ln w="9525">
            <a:noFill/>
            <a:miter lim="800000"/>
            <a:headEnd/>
            <a:tailEnd/>
          </a:ln>
        </p:spPr>
      </p:pic>
      <p:pic>
        <p:nvPicPr>
          <p:cNvPr id="19462" name="Picture 4"/>
          <p:cNvPicPr>
            <a:picLocks noChangeAspect="1" noChangeArrowheads="1"/>
          </p:cNvPicPr>
          <p:nvPr/>
        </p:nvPicPr>
        <p:blipFill>
          <a:blip r:embed="rId4" cstate="print"/>
          <a:srcRect/>
          <a:stretch>
            <a:fillRect/>
          </a:stretch>
        </p:blipFill>
        <p:spPr bwMode="auto">
          <a:xfrm>
            <a:off x="3635375" y="5445125"/>
            <a:ext cx="2590800" cy="936625"/>
          </a:xfrm>
          <a:prstGeom prst="rect">
            <a:avLst/>
          </a:prstGeom>
          <a:noFill/>
          <a:ln w="9525">
            <a:noFill/>
            <a:miter lim="800000"/>
            <a:headEnd/>
            <a:tailEnd/>
          </a:ln>
        </p:spPr>
      </p:pic>
      <p:pic>
        <p:nvPicPr>
          <p:cNvPr id="19463" name="Picture 5"/>
          <p:cNvPicPr>
            <a:picLocks noChangeAspect="1" noChangeArrowheads="1"/>
          </p:cNvPicPr>
          <p:nvPr/>
        </p:nvPicPr>
        <p:blipFill>
          <a:blip r:embed="rId5" cstate="print"/>
          <a:srcRect/>
          <a:stretch>
            <a:fillRect/>
          </a:stretch>
        </p:blipFill>
        <p:spPr bwMode="auto">
          <a:xfrm>
            <a:off x="6588125" y="5373688"/>
            <a:ext cx="1630363" cy="1008062"/>
          </a:xfrm>
          <a:prstGeom prst="rect">
            <a:avLst/>
          </a:prstGeom>
          <a:noFill/>
          <a:ln w="9525">
            <a:noFill/>
            <a:miter lim="800000"/>
            <a:headEnd/>
            <a:tailEnd/>
          </a:ln>
        </p:spPr>
      </p:pic>
      <p:sp>
        <p:nvSpPr>
          <p:cNvPr id="19464" name="7 Marcador de fecha"/>
          <p:cNvSpPr>
            <a:spLocks noGrp="1"/>
          </p:cNvSpPr>
          <p:nvPr>
            <p:ph type="dt" sz="quarter" idx="10"/>
          </p:nvPr>
        </p:nvSpPr>
        <p:spPr>
          <a:noFill/>
        </p:spPr>
        <p:txBody>
          <a:bodyPr/>
          <a:lstStyle/>
          <a:p>
            <a:fld id="{EDD2B44A-A0D1-42DB-A3B1-536A4914DAB1}" type="datetime8">
              <a:rPr lang="es-ES">
                <a:latin typeface="Arial" pitchFamily="34" charset="0"/>
              </a:rPr>
              <a:pPr/>
              <a:t>18/02/2012 20:09</a:t>
            </a:fld>
            <a:endParaRPr lang="es-ES">
              <a:latin typeface="Arial" pitchFamily="34" charset="0"/>
            </a:endParaRPr>
          </a:p>
        </p:txBody>
      </p:sp>
      <p:sp>
        <p:nvSpPr>
          <p:cNvPr id="19465" name="8 Marcador de número de diapositiva"/>
          <p:cNvSpPr>
            <a:spLocks noGrp="1"/>
          </p:cNvSpPr>
          <p:nvPr>
            <p:ph type="sldNum" sz="quarter" idx="12"/>
          </p:nvPr>
        </p:nvSpPr>
        <p:spPr>
          <a:noFill/>
        </p:spPr>
        <p:txBody>
          <a:bodyPr/>
          <a:lstStyle/>
          <a:p>
            <a:fld id="{E25E537B-70BD-4C94-884F-B67161D6264E}" type="slidenum">
              <a:rPr lang="es-ES" smtClean="0">
                <a:latin typeface="Arial" pitchFamily="34" charset="0"/>
              </a:rPr>
              <a:pPr/>
              <a:t>27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p:txBody>
          <a:bodyPr/>
          <a:lstStyle/>
          <a:p>
            <a:r>
              <a:rPr lang="es-ES" smtClean="0"/>
              <a:t>Teorema del virial</a:t>
            </a:r>
          </a:p>
        </p:txBody>
      </p:sp>
      <p:pic>
        <p:nvPicPr>
          <p:cNvPr id="20483" name="Picture 2"/>
          <p:cNvPicPr>
            <a:picLocks noChangeAspect="1" noChangeArrowheads="1"/>
          </p:cNvPicPr>
          <p:nvPr/>
        </p:nvPicPr>
        <p:blipFill>
          <a:blip r:embed="rId2" cstate="print"/>
          <a:srcRect/>
          <a:stretch>
            <a:fillRect/>
          </a:stretch>
        </p:blipFill>
        <p:spPr bwMode="auto">
          <a:xfrm>
            <a:off x="0" y="1557338"/>
            <a:ext cx="2643188" cy="1057275"/>
          </a:xfrm>
          <a:prstGeom prst="rect">
            <a:avLst/>
          </a:prstGeom>
          <a:noFill/>
          <a:ln w="9525">
            <a:noFill/>
            <a:miter lim="800000"/>
            <a:headEnd/>
            <a:tailEnd/>
          </a:ln>
        </p:spPr>
      </p:pic>
      <p:pic>
        <p:nvPicPr>
          <p:cNvPr id="20484" name="Picture 3"/>
          <p:cNvPicPr>
            <a:picLocks noChangeAspect="1" noChangeArrowheads="1"/>
          </p:cNvPicPr>
          <p:nvPr/>
        </p:nvPicPr>
        <p:blipFill>
          <a:blip r:embed="rId3" cstate="print"/>
          <a:srcRect/>
          <a:stretch>
            <a:fillRect/>
          </a:stretch>
        </p:blipFill>
        <p:spPr bwMode="auto">
          <a:xfrm>
            <a:off x="2700338" y="1557338"/>
            <a:ext cx="3905250" cy="1022350"/>
          </a:xfrm>
          <a:prstGeom prst="rect">
            <a:avLst/>
          </a:prstGeom>
          <a:noFill/>
          <a:ln w="9525">
            <a:noFill/>
            <a:miter lim="800000"/>
            <a:headEnd/>
            <a:tailEnd/>
          </a:ln>
        </p:spPr>
      </p:pic>
      <p:pic>
        <p:nvPicPr>
          <p:cNvPr id="20485" name="Picture 4"/>
          <p:cNvPicPr>
            <a:picLocks noChangeAspect="1" noChangeArrowheads="1"/>
          </p:cNvPicPr>
          <p:nvPr/>
        </p:nvPicPr>
        <p:blipFill>
          <a:blip r:embed="rId4" cstate="print"/>
          <a:srcRect/>
          <a:stretch>
            <a:fillRect/>
          </a:stretch>
        </p:blipFill>
        <p:spPr bwMode="auto">
          <a:xfrm>
            <a:off x="6278563" y="1484313"/>
            <a:ext cx="2865437" cy="1092200"/>
          </a:xfrm>
          <a:prstGeom prst="rect">
            <a:avLst/>
          </a:prstGeom>
          <a:noFill/>
          <a:ln w="9525">
            <a:noFill/>
            <a:miter lim="800000"/>
            <a:headEnd/>
            <a:tailEnd/>
          </a:ln>
        </p:spPr>
      </p:pic>
      <p:pic>
        <p:nvPicPr>
          <p:cNvPr id="20486" name="Picture 5"/>
          <p:cNvPicPr>
            <a:picLocks noChangeAspect="1" noChangeArrowheads="1"/>
          </p:cNvPicPr>
          <p:nvPr/>
        </p:nvPicPr>
        <p:blipFill>
          <a:blip r:embed="rId5" cstate="print"/>
          <a:srcRect/>
          <a:stretch>
            <a:fillRect/>
          </a:stretch>
        </p:blipFill>
        <p:spPr bwMode="auto">
          <a:xfrm>
            <a:off x="5292725" y="2781300"/>
            <a:ext cx="3563938" cy="1363663"/>
          </a:xfrm>
          <a:prstGeom prst="rect">
            <a:avLst/>
          </a:prstGeom>
          <a:noFill/>
          <a:ln w="9525">
            <a:noFill/>
            <a:miter lim="800000"/>
            <a:headEnd/>
            <a:tailEnd/>
          </a:ln>
        </p:spPr>
      </p:pic>
      <p:sp>
        <p:nvSpPr>
          <p:cNvPr id="20487" name="7 CuadroTexto"/>
          <p:cNvSpPr txBox="1">
            <a:spLocks noChangeArrowheads="1"/>
          </p:cNvSpPr>
          <p:nvPr/>
        </p:nvSpPr>
        <p:spPr bwMode="auto">
          <a:xfrm>
            <a:off x="7524750" y="4149725"/>
            <a:ext cx="2519363" cy="368300"/>
          </a:xfrm>
          <a:prstGeom prst="rect">
            <a:avLst/>
          </a:prstGeom>
          <a:noFill/>
          <a:ln w="9525">
            <a:noFill/>
            <a:miter lim="800000"/>
            <a:headEnd/>
            <a:tailEnd/>
          </a:ln>
        </p:spPr>
        <p:txBody>
          <a:bodyPr>
            <a:spAutoFit/>
          </a:bodyPr>
          <a:lstStyle/>
          <a:p>
            <a:r>
              <a:rPr lang="es-ES"/>
              <a:t>Si t</a:t>
            </a:r>
            <a:r>
              <a:rPr lang="es-ES">
                <a:sym typeface="Wingdings" pitchFamily="2" charset="2"/>
              </a:rPr>
              <a:t>∞</a:t>
            </a:r>
            <a:endParaRPr lang="es-ES"/>
          </a:p>
        </p:txBody>
      </p:sp>
      <p:pic>
        <p:nvPicPr>
          <p:cNvPr id="20488" name="Picture 6"/>
          <p:cNvPicPr>
            <a:picLocks noChangeAspect="1" noChangeArrowheads="1"/>
          </p:cNvPicPr>
          <p:nvPr/>
        </p:nvPicPr>
        <p:blipFill>
          <a:blip r:embed="rId6" cstate="print"/>
          <a:srcRect/>
          <a:stretch>
            <a:fillRect/>
          </a:stretch>
        </p:blipFill>
        <p:spPr bwMode="auto">
          <a:xfrm>
            <a:off x="0" y="2852738"/>
            <a:ext cx="5270500" cy="1365250"/>
          </a:xfrm>
          <a:prstGeom prst="rect">
            <a:avLst/>
          </a:prstGeom>
          <a:noFill/>
          <a:ln w="9525">
            <a:noFill/>
            <a:miter lim="800000"/>
            <a:headEnd/>
            <a:tailEnd/>
          </a:ln>
        </p:spPr>
      </p:pic>
      <p:grpSp>
        <p:nvGrpSpPr>
          <p:cNvPr id="20489" name="12 Grupo"/>
          <p:cNvGrpSpPr>
            <a:grpSpLocks/>
          </p:cNvGrpSpPr>
          <p:nvPr/>
        </p:nvGrpSpPr>
        <p:grpSpPr bwMode="auto">
          <a:xfrm>
            <a:off x="611188" y="4365625"/>
            <a:ext cx="8064500" cy="2492375"/>
            <a:chOff x="611560" y="4365104"/>
            <a:chExt cx="5839916" cy="1392163"/>
          </a:xfrm>
        </p:grpSpPr>
        <p:pic>
          <p:nvPicPr>
            <p:cNvPr id="20493" name="Picture 7"/>
            <p:cNvPicPr>
              <a:picLocks noChangeAspect="1" noChangeArrowheads="1"/>
            </p:cNvPicPr>
            <p:nvPr/>
          </p:nvPicPr>
          <p:blipFill>
            <a:blip r:embed="rId7" cstate="print"/>
            <a:srcRect/>
            <a:stretch>
              <a:fillRect/>
            </a:stretch>
          </p:blipFill>
          <p:spPr bwMode="auto">
            <a:xfrm>
              <a:off x="611560" y="4365104"/>
              <a:ext cx="3619500" cy="1333500"/>
            </a:xfrm>
            <a:prstGeom prst="rect">
              <a:avLst/>
            </a:prstGeom>
            <a:noFill/>
            <a:ln w="9525">
              <a:noFill/>
              <a:miter lim="800000"/>
              <a:headEnd/>
              <a:tailEnd/>
            </a:ln>
          </p:spPr>
        </p:pic>
        <p:pic>
          <p:nvPicPr>
            <p:cNvPr id="20494" name="Picture 8"/>
            <p:cNvPicPr>
              <a:picLocks noChangeAspect="1" noChangeArrowheads="1"/>
            </p:cNvPicPr>
            <p:nvPr/>
          </p:nvPicPr>
          <p:blipFill>
            <a:blip r:embed="rId8" cstate="print"/>
            <a:srcRect/>
            <a:stretch>
              <a:fillRect/>
            </a:stretch>
          </p:blipFill>
          <p:spPr bwMode="auto">
            <a:xfrm>
              <a:off x="4355976" y="5085184"/>
              <a:ext cx="2095500" cy="666750"/>
            </a:xfrm>
            <a:prstGeom prst="rect">
              <a:avLst/>
            </a:prstGeom>
            <a:noFill/>
            <a:ln w="9525">
              <a:noFill/>
              <a:miter lim="800000"/>
              <a:headEnd/>
              <a:tailEnd/>
            </a:ln>
          </p:spPr>
        </p:pic>
        <p:pic>
          <p:nvPicPr>
            <p:cNvPr id="20495" name="Picture 9"/>
            <p:cNvPicPr>
              <a:picLocks noChangeAspect="1" noChangeArrowheads="1"/>
            </p:cNvPicPr>
            <p:nvPr/>
          </p:nvPicPr>
          <p:blipFill>
            <a:blip r:embed="rId9" cstate="print"/>
            <a:srcRect/>
            <a:stretch>
              <a:fillRect/>
            </a:stretch>
          </p:blipFill>
          <p:spPr bwMode="auto">
            <a:xfrm>
              <a:off x="4211960" y="5157192"/>
              <a:ext cx="180975" cy="600075"/>
            </a:xfrm>
            <a:prstGeom prst="rect">
              <a:avLst/>
            </a:prstGeom>
            <a:noFill/>
            <a:ln w="9525">
              <a:noFill/>
              <a:miter lim="800000"/>
              <a:headEnd/>
              <a:tailEnd/>
            </a:ln>
          </p:spPr>
        </p:pic>
      </p:grpSp>
      <p:sp>
        <p:nvSpPr>
          <p:cNvPr id="20491" name="13 Marcador de fecha"/>
          <p:cNvSpPr>
            <a:spLocks noGrp="1"/>
          </p:cNvSpPr>
          <p:nvPr>
            <p:ph type="dt" sz="quarter" idx="10"/>
          </p:nvPr>
        </p:nvSpPr>
        <p:spPr>
          <a:noFill/>
        </p:spPr>
        <p:txBody>
          <a:bodyPr/>
          <a:lstStyle/>
          <a:p>
            <a:fld id="{897B9CB8-7DFF-4A40-BF89-FC6D70517FB8}" type="datetime8">
              <a:rPr lang="es-ES">
                <a:latin typeface="Arial" pitchFamily="34" charset="0"/>
              </a:rPr>
              <a:pPr/>
              <a:t>18/02/2012 20:09</a:t>
            </a:fld>
            <a:endParaRPr lang="es-ES">
              <a:latin typeface="Arial" pitchFamily="34" charset="0"/>
            </a:endParaRPr>
          </a:p>
        </p:txBody>
      </p:sp>
      <p:sp>
        <p:nvSpPr>
          <p:cNvPr id="20492" name="14 Marcador de número de diapositiva"/>
          <p:cNvSpPr>
            <a:spLocks noGrp="1"/>
          </p:cNvSpPr>
          <p:nvPr>
            <p:ph type="sldNum" sz="quarter" idx="12"/>
          </p:nvPr>
        </p:nvSpPr>
        <p:spPr>
          <a:noFill/>
        </p:spPr>
        <p:txBody>
          <a:bodyPr/>
          <a:lstStyle/>
          <a:p>
            <a:fld id="{98EA89CB-1262-470B-A9AD-F5A063E06C3E}" type="slidenum">
              <a:rPr lang="es-ES" smtClean="0">
                <a:latin typeface="Arial" pitchFamily="34" charset="0"/>
              </a:rPr>
              <a:pPr/>
              <a:t>28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20:14</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29</a:t>
            </a:fld>
            <a:endParaRPr lang="es-ES"/>
          </a:p>
        </p:txBody>
      </p:sp>
      <p:pic>
        <p:nvPicPr>
          <p:cNvPr id="6" name="Picture 10"/>
          <p:cNvPicPr>
            <a:picLocks noChangeAspect="1" noChangeArrowheads="1"/>
          </p:cNvPicPr>
          <p:nvPr/>
        </p:nvPicPr>
        <p:blipFill>
          <a:blip r:embed="rId2" cstate="print"/>
          <a:srcRect/>
          <a:stretch>
            <a:fillRect/>
          </a:stretch>
        </p:blipFill>
        <p:spPr bwMode="auto">
          <a:xfrm>
            <a:off x="1908175" y="2708275"/>
            <a:ext cx="5430838" cy="2736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20:10</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3</a:t>
            </a:fld>
            <a:endParaRPr lang="es-ES"/>
          </a:p>
        </p:txBody>
      </p:sp>
      <p:pic>
        <p:nvPicPr>
          <p:cNvPr id="6" name="5 Imagen" descr="Planets2008.jpg"/>
          <p:cNvPicPr>
            <a:picLocks noChangeAspect="1"/>
          </p:cNvPicPr>
          <p:nvPr/>
        </p:nvPicPr>
        <p:blipFill>
          <a:blip r:embed="rId2" cstate="print"/>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s-ES" smtClean="0"/>
              <a:t>Movimientos de la tierra</a:t>
            </a:r>
          </a:p>
        </p:txBody>
      </p:sp>
      <p:sp>
        <p:nvSpPr>
          <p:cNvPr id="21507" name="Rectangle 3"/>
          <p:cNvSpPr>
            <a:spLocks noGrp="1" noChangeArrowheads="1"/>
          </p:cNvSpPr>
          <p:nvPr>
            <p:ph type="body" idx="1"/>
          </p:nvPr>
        </p:nvSpPr>
        <p:spPr/>
        <p:txBody>
          <a:bodyPr/>
          <a:lstStyle/>
          <a:p>
            <a:pPr eaLnBrk="1" hangingPunct="1"/>
            <a:r>
              <a:rPr lang="es-ES" smtClean="0"/>
              <a:t>Rotación </a:t>
            </a:r>
            <a:r>
              <a:rPr lang="es-ES" smtClean="0">
                <a:sym typeface="Wingdings" pitchFamily="2" charset="2"/>
              </a:rPr>
              <a:t> Día</a:t>
            </a:r>
          </a:p>
          <a:p>
            <a:pPr eaLnBrk="1" hangingPunct="1"/>
            <a:endParaRPr lang="es-ES" smtClean="0">
              <a:sym typeface="Wingdings" pitchFamily="2" charset="2"/>
            </a:endParaRPr>
          </a:p>
          <a:p>
            <a:pPr eaLnBrk="1" hangingPunct="1"/>
            <a:r>
              <a:rPr lang="es-ES" smtClean="0">
                <a:sym typeface="Wingdings" pitchFamily="2" charset="2"/>
              </a:rPr>
              <a:t>Traslación  Año / Estaciones</a:t>
            </a:r>
          </a:p>
          <a:p>
            <a:pPr eaLnBrk="1" hangingPunct="1"/>
            <a:endParaRPr lang="es-ES" smtClean="0">
              <a:sym typeface="Wingdings" pitchFamily="2" charset="2"/>
            </a:endParaRPr>
          </a:p>
          <a:p>
            <a:pPr eaLnBrk="1" hangingPunct="1"/>
            <a:r>
              <a:rPr lang="es-ES" smtClean="0">
                <a:sym typeface="Wingdings" pitchFamily="2" charset="2"/>
              </a:rPr>
              <a:t>Precesión</a:t>
            </a:r>
          </a:p>
          <a:p>
            <a:pPr eaLnBrk="1" hangingPunct="1"/>
            <a:endParaRPr lang="es-ES" smtClean="0">
              <a:sym typeface="Wingdings" pitchFamily="2" charset="2"/>
            </a:endParaRPr>
          </a:p>
          <a:p>
            <a:pPr eaLnBrk="1" hangingPunct="1"/>
            <a:r>
              <a:rPr lang="es-ES" smtClean="0">
                <a:sym typeface="Wingdings" pitchFamily="2" charset="2"/>
              </a:rPr>
              <a:t>Nutación</a:t>
            </a:r>
            <a:endParaRPr lang="es-ES" smtClean="0"/>
          </a:p>
        </p:txBody>
      </p:sp>
      <p:sp>
        <p:nvSpPr>
          <p:cNvPr id="21508" name="3 Marcador de fecha"/>
          <p:cNvSpPr>
            <a:spLocks noGrp="1"/>
          </p:cNvSpPr>
          <p:nvPr>
            <p:ph type="dt" sz="quarter" idx="10"/>
          </p:nvPr>
        </p:nvSpPr>
        <p:spPr>
          <a:noFill/>
        </p:spPr>
        <p:txBody>
          <a:bodyPr/>
          <a:lstStyle/>
          <a:p>
            <a:fld id="{547BA4E8-7B77-4566-8E48-CF2B4360C387}" type="datetime8">
              <a:rPr lang="es-ES">
                <a:latin typeface="Arial" pitchFamily="34" charset="0"/>
              </a:rPr>
              <a:pPr/>
              <a:t>18/02/2012 20:09</a:t>
            </a:fld>
            <a:endParaRPr lang="es-ES">
              <a:latin typeface="Arial" pitchFamily="34" charset="0"/>
            </a:endParaRPr>
          </a:p>
        </p:txBody>
      </p:sp>
      <p:sp>
        <p:nvSpPr>
          <p:cNvPr id="21509" name="4 Marcador de número de diapositiva"/>
          <p:cNvSpPr>
            <a:spLocks noGrp="1"/>
          </p:cNvSpPr>
          <p:nvPr>
            <p:ph type="sldNum" sz="quarter" idx="12"/>
          </p:nvPr>
        </p:nvSpPr>
        <p:spPr>
          <a:noFill/>
        </p:spPr>
        <p:txBody>
          <a:bodyPr/>
          <a:lstStyle/>
          <a:p>
            <a:fld id="{F2784BAB-6917-4B67-9C52-D8716178F09F}" type="slidenum">
              <a:rPr lang="es-ES" smtClean="0">
                <a:latin typeface="Arial" pitchFamily="34" charset="0"/>
              </a:rPr>
              <a:pPr/>
              <a:t>30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3251200" cy="2146300"/>
          </a:xfrm>
        </p:spPr>
        <p:txBody>
          <a:bodyPr/>
          <a:lstStyle/>
          <a:p>
            <a:pPr eaLnBrk="1" hangingPunct="1"/>
            <a:r>
              <a:rPr lang="es-ES" smtClean="0"/>
              <a:t>Duración de las estaciones</a:t>
            </a:r>
          </a:p>
        </p:txBody>
      </p:sp>
      <p:sp>
        <p:nvSpPr>
          <p:cNvPr id="22531" name="Rectangle 3"/>
          <p:cNvSpPr>
            <a:spLocks noGrp="1" noChangeArrowheads="1"/>
          </p:cNvSpPr>
          <p:nvPr>
            <p:ph type="body" idx="1"/>
          </p:nvPr>
        </p:nvSpPr>
        <p:spPr>
          <a:xfrm>
            <a:off x="457200" y="2492375"/>
            <a:ext cx="3322638" cy="4032250"/>
          </a:xfrm>
        </p:spPr>
        <p:txBody>
          <a:bodyPr/>
          <a:lstStyle/>
          <a:p>
            <a:pPr eaLnBrk="1" hangingPunct="1"/>
            <a:r>
              <a:rPr lang="es-ES" sz="2800" smtClean="0"/>
              <a:t>Debido a la distinta velocidad de la tierra en su órbita y a la precesión, la duración de las estaciones va variando con el tiempo.</a:t>
            </a:r>
          </a:p>
        </p:txBody>
      </p:sp>
      <p:pic>
        <p:nvPicPr>
          <p:cNvPr id="22532" name="Picture 4"/>
          <p:cNvPicPr>
            <a:picLocks noChangeAspect="1" noChangeArrowheads="1"/>
          </p:cNvPicPr>
          <p:nvPr/>
        </p:nvPicPr>
        <p:blipFill>
          <a:blip r:embed="rId2" cstate="print"/>
          <a:srcRect/>
          <a:stretch>
            <a:fillRect/>
          </a:stretch>
        </p:blipFill>
        <p:spPr bwMode="auto">
          <a:xfrm>
            <a:off x="3743325" y="0"/>
            <a:ext cx="5400675" cy="7019925"/>
          </a:xfrm>
          <a:prstGeom prst="rect">
            <a:avLst/>
          </a:prstGeom>
          <a:noFill/>
          <a:ln w="9525">
            <a:noFill/>
            <a:miter lim="800000"/>
            <a:headEnd/>
            <a:tailEnd/>
          </a:ln>
        </p:spPr>
      </p:pic>
      <p:sp>
        <p:nvSpPr>
          <p:cNvPr id="22535" name="6 Marcador de fecha"/>
          <p:cNvSpPr>
            <a:spLocks noGrp="1"/>
          </p:cNvSpPr>
          <p:nvPr>
            <p:ph type="dt" sz="quarter" idx="10"/>
          </p:nvPr>
        </p:nvSpPr>
        <p:spPr>
          <a:noFill/>
        </p:spPr>
        <p:txBody>
          <a:bodyPr/>
          <a:lstStyle/>
          <a:p>
            <a:fld id="{6617D11A-1B3C-4BE1-AED6-5F8E343102FC}" type="datetime8">
              <a:rPr lang="es-ES">
                <a:latin typeface="Arial" pitchFamily="34" charset="0"/>
              </a:rPr>
              <a:pPr/>
              <a:t>18/02/2012 20:09</a:t>
            </a:fld>
            <a:endParaRPr lang="es-ES">
              <a:latin typeface="Arial" pitchFamily="34" charset="0"/>
            </a:endParaRPr>
          </a:p>
        </p:txBody>
      </p:sp>
      <p:sp>
        <p:nvSpPr>
          <p:cNvPr id="22536" name="7 Marcador de número de diapositiva"/>
          <p:cNvSpPr>
            <a:spLocks noGrp="1"/>
          </p:cNvSpPr>
          <p:nvPr>
            <p:ph type="sldNum" sz="quarter" idx="12"/>
          </p:nvPr>
        </p:nvSpPr>
        <p:spPr>
          <a:noFill/>
        </p:spPr>
        <p:txBody>
          <a:bodyPr/>
          <a:lstStyle/>
          <a:p>
            <a:fld id="{EE53FE76-E99D-47A1-80B8-37FA9252DD87}" type="slidenum">
              <a:rPr lang="es-ES" smtClean="0">
                <a:latin typeface="Arial" pitchFamily="34" charset="0"/>
              </a:rPr>
              <a:pPr/>
              <a:t>31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20:14</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32</a:t>
            </a:fld>
            <a:endParaRPr lang="es-ES"/>
          </a:p>
        </p:txBody>
      </p:sp>
      <p:pic>
        <p:nvPicPr>
          <p:cNvPr id="6" name="Picture 5"/>
          <p:cNvPicPr>
            <a:picLocks noChangeAspect="1" noChangeArrowheads="1"/>
          </p:cNvPicPr>
          <p:nvPr/>
        </p:nvPicPr>
        <p:blipFill>
          <a:blip r:embed="rId2" cstate="print"/>
          <a:srcRect/>
          <a:stretch>
            <a:fillRect/>
          </a:stretch>
        </p:blipFill>
        <p:spPr bwMode="auto">
          <a:xfrm>
            <a:off x="755650" y="981075"/>
            <a:ext cx="7777163" cy="5734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20:14</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33</a:t>
            </a:fld>
            <a:endParaRPr lang="es-ES"/>
          </a:p>
        </p:txBody>
      </p:sp>
      <p:pic>
        <p:nvPicPr>
          <p:cNvPr id="6" name="Picture 6"/>
          <p:cNvPicPr>
            <a:picLocks noChangeAspect="1" noChangeArrowheads="1"/>
          </p:cNvPicPr>
          <p:nvPr/>
        </p:nvPicPr>
        <p:blipFill>
          <a:blip r:embed="rId2" cstate="print"/>
          <a:srcRect/>
          <a:stretch>
            <a:fillRect/>
          </a:stretch>
        </p:blipFill>
        <p:spPr bwMode="auto">
          <a:xfrm>
            <a:off x="0" y="981075"/>
            <a:ext cx="9220200"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s-ES" smtClean="0"/>
              <a:t>Tipos de año</a:t>
            </a:r>
          </a:p>
        </p:txBody>
      </p:sp>
      <p:sp>
        <p:nvSpPr>
          <p:cNvPr id="23555" name="Rectangle 3"/>
          <p:cNvSpPr>
            <a:spLocks noGrp="1" noChangeArrowheads="1"/>
          </p:cNvSpPr>
          <p:nvPr>
            <p:ph type="body" idx="1"/>
          </p:nvPr>
        </p:nvSpPr>
        <p:spPr/>
        <p:txBody>
          <a:bodyPr/>
          <a:lstStyle/>
          <a:p>
            <a:pPr eaLnBrk="1" hangingPunct="1">
              <a:lnSpc>
                <a:spcPct val="90000"/>
              </a:lnSpc>
            </a:pPr>
            <a:r>
              <a:rPr lang="es-ES" sz="2800" smtClean="0"/>
              <a:t>La duración de un año es:</a:t>
            </a:r>
          </a:p>
          <a:p>
            <a:pPr lvl="1" eaLnBrk="1" hangingPunct="1">
              <a:lnSpc>
                <a:spcPct val="90000"/>
              </a:lnSpc>
            </a:pPr>
            <a:r>
              <a:rPr lang="es-ES" sz="2400" smtClean="0"/>
              <a:t> Medido con las estrellas</a:t>
            </a:r>
          </a:p>
          <a:p>
            <a:pPr lvl="1" eaLnBrk="1" hangingPunct="1">
              <a:lnSpc>
                <a:spcPct val="90000"/>
              </a:lnSpc>
              <a:buFontTx/>
              <a:buNone/>
            </a:pPr>
            <a:r>
              <a:rPr lang="es-ES" sz="2400" smtClean="0"/>
              <a:t>		365.256363051 d</a:t>
            </a:r>
            <a:r>
              <a:rPr lang="es-ES" sz="2400" baseline="-25000" smtClean="0"/>
              <a:t>sol</a:t>
            </a:r>
            <a:r>
              <a:rPr lang="es-ES" sz="2400" smtClean="0"/>
              <a:t> (J2000) = </a:t>
            </a:r>
          </a:p>
          <a:p>
            <a:pPr lvl="1" eaLnBrk="1" hangingPunct="1">
              <a:lnSpc>
                <a:spcPct val="90000"/>
              </a:lnSpc>
              <a:buFontTx/>
              <a:buNone/>
            </a:pPr>
            <a:r>
              <a:rPr lang="es-ES" sz="2400" smtClean="0"/>
              <a:t>		365d 6h 9m 9.7676 s </a:t>
            </a:r>
            <a:r>
              <a:rPr lang="es-ES" sz="2400" smtClean="0">
                <a:sym typeface="Wingdings" pitchFamily="2" charset="2"/>
              </a:rPr>
              <a:t> Año sidéreo</a:t>
            </a:r>
          </a:p>
          <a:p>
            <a:pPr lvl="1" eaLnBrk="1" hangingPunct="1">
              <a:lnSpc>
                <a:spcPct val="90000"/>
              </a:lnSpc>
            </a:pPr>
            <a:r>
              <a:rPr lang="es-ES" sz="2400" smtClean="0"/>
              <a:t>	Medido respecto a algún punto de su órbita en   	relación con el equinoccio.</a:t>
            </a:r>
          </a:p>
          <a:p>
            <a:pPr lvl="1" eaLnBrk="1" hangingPunct="1">
              <a:lnSpc>
                <a:spcPct val="90000"/>
              </a:lnSpc>
              <a:buFontTx/>
              <a:buNone/>
            </a:pPr>
            <a:r>
              <a:rPr lang="es-ES" sz="2400" smtClean="0"/>
              <a:t>		365.24218967 d =</a:t>
            </a:r>
          </a:p>
          <a:p>
            <a:pPr lvl="1" eaLnBrk="1" hangingPunct="1">
              <a:lnSpc>
                <a:spcPct val="90000"/>
              </a:lnSpc>
              <a:buFontTx/>
              <a:buNone/>
            </a:pPr>
            <a:r>
              <a:rPr lang="es-ES" sz="2400" smtClean="0"/>
              <a:t>		365d 5h 48m 45s </a:t>
            </a:r>
            <a:r>
              <a:rPr lang="es-ES" sz="2400" smtClean="0">
                <a:sym typeface="Wingdings" pitchFamily="2" charset="2"/>
              </a:rPr>
              <a:t> Año Trópico medio</a:t>
            </a:r>
          </a:p>
          <a:p>
            <a:pPr lvl="1" eaLnBrk="1" hangingPunct="1">
              <a:lnSpc>
                <a:spcPct val="90000"/>
              </a:lnSpc>
            </a:pPr>
            <a:r>
              <a:rPr lang="es-ES" sz="2400" smtClean="0"/>
              <a:t>	Medido con respecto a la línea de las ápsides</a:t>
            </a:r>
          </a:p>
          <a:p>
            <a:pPr lvl="1" eaLnBrk="1" hangingPunct="1">
              <a:lnSpc>
                <a:spcPct val="90000"/>
              </a:lnSpc>
              <a:buFontTx/>
              <a:buNone/>
            </a:pPr>
            <a:r>
              <a:rPr lang="es-ES" sz="2400" smtClean="0"/>
              <a:t>		365.259635864 d=</a:t>
            </a:r>
          </a:p>
          <a:p>
            <a:pPr lvl="1" eaLnBrk="1" hangingPunct="1">
              <a:lnSpc>
                <a:spcPct val="90000"/>
              </a:lnSpc>
              <a:buFontTx/>
              <a:buNone/>
            </a:pPr>
            <a:r>
              <a:rPr lang="es-ES" sz="2400" smtClean="0"/>
              <a:t>		365d 6h 13m 52s </a:t>
            </a:r>
            <a:r>
              <a:rPr lang="es-ES" sz="2400" smtClean="0">
                <a:sym typeface="Wingdings" pitchFamily="2" charset="2"/>
              </a:rPr>
              <a:t> Año anomalístico</a:t>
            </a:r>
            <a:endParaRPr lang="es-ES" sz="2400" smtClean="0"/>
          </a:p>
          <a:p>
            <a:pPr eaLnBrk="1" hangingPunct="1">
              <a:lnSpc>
                <a:spcPct val="90000"/>
              </a:lnSpc>
              <a:buFontTx/>
              <a:buNone/>
            </a:pPr>
            <a:endParaRPr lang="es-ES" sz="2800" smtClean="0"/>
          </a:p>
        </p:txBody>
      </p:sp>
      <p:sp>
        <p:nvSpPr>
          <p:cNvPr id="23556" name="3 Marcador de fecha"/>
          <p:cNvSpPr>
            <a:spLocks noGrp="1"/>
          </p:cNvSpPr>
          <p:nvPr>
            <p:ph type="dt" sz="quarter" idx="10"/>
          </p:nvPr>
        </p:nvSpPr>
        <p:spPr>
          <a:noFill/>
        </p:spPr>
        <p:txBody>
          <a:bodyPr/>
          <a:lstStyle/>
          <a:p>
            <a:fld id="{A8402AB0-8E04-40D1-8CFA-1D89B5452D75}" type="datetime8">
              <a:rPr lang="es-ES">
                <a:latin typeface="Arial" pitchFamily="34" charset="0"/>
              </a:rPr>
              <a:pPr/>
              <a:t>18/02/2012 20:09</a:t>
            </a:fld>
            <a:endParaRPr lang="es-ES">
              <a:latin typeface="Arial" pitchFamily="34" charset="0"/>
            </a:endParaRPr>
          </a:p>
        </p:txBody>
      </p:sp>
      <p:sp>
        <p:nvSpPr>
          <p:cNvPr id="23557" name="4 Marcador de número de diapositiva"/>
          <p:cNvSpPr>
            <a:spLocks noGrp="1"/>
          </p:cNvSpPr>
          <p:nvPr>
            <p:ph type="sldNum" sz="quarter" idx="12"/>
          </p:nvPr>
        </p:nvSpPr>
        <p:spPr>
          <a:noFill/>
        </p:spPr>
        <p:txBody>
          <a:bodyPr/>
          <a:lstStyle/>
          <a:p>
            <a:fld id="{D4CC4427-4170-4039-A1B8-956012E4893A}" type="slidenum">
              <a:rPr lang="es-ES" smtClean="0">
                <a:latin typeface="Arial" pitchFamily="34" charset="0"/>
              </a:rPr>
              <a:pPr/>
              <a:t>34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s-ES" smtClean="0"/>
              <a:t>El año y el calendario</a:t>
            </a:r>
          </a:p>
        </p:txBody>
      </p:sp>
      <p:sp>
        <p:nvSpPr>
          <p:cNvPr id="24579" name="Rectangle 3"/>
          <p:cNvSpPr>
            <a:spLocks noGrp="1" noChangeArrowheads="1"/>
          </p:cNvSpPr>
          <p:nvPr>
            <p:ph type="body" idx="1"/>
          </p:nvPr>
        </p:nvSpPr>
        <p:spPr>
          <a:xfrm>
            <a:off x="457200" y="1600200"/>
            <a:ext cx="8229600" cy="5068888"/>
          </a:xfrm>
        </p:spPr>
        <p:txBody>
          <a:bodyPr/>
          <a:lstStyle/>
          <a:p>
            <a:pPr eaLnBrk="1" hangingPunct="1"/>
            <a:r>
              <a:rPr lang="es-ES" smtClean="0"/>
              <a:t>La duración del año trópico no es un número entero de días.</a:t>
            </a:r>
          </a:p>
          <a:p>
            <a:pPr eaLnBrk="1" hangingPunct="1"/>
            <a:r>
              <a:rPr lang="es-ES" smtClean="0"/>
              <a:t>Además, subdividimos el año en meses.</a:t>
            </a:r>
          </a:p>
          <a:p>
            <a:pPr eaLnBrk="1" hangingPunct="1"/>
            <a:r>
              <a:rPr lang="es-ES" smtClean="0"/>
              <a:t>El més es un concepto relacionado con el movimiento de la luna:</a:t>
            </a:r>
          </a:p>
          <a:p>
            <a:pPr lvl="1" eaLnBrk="1" hangingPunct="1"/>
            <a:r>
              <a:rPr lang="es-ES" smtClean="0"/>
              <a:t>Mes sidéreo: 27.32 días.</a:t>
            </a:r>
          </a:p>
          <a:p>
            <a:pPr lvl="1" eaLnBrk="1" hangingPunct="1"/>
            <a:r>
              <a:rPr lang="es-ES" smtClean="0"/>
              <a:t>Mes sinódico: 29.53 días.</a:t>
            </a:r>
          </a:p>
          <a:p>
            <a:pPr lvl="1" eaLnBrk="1" hangingPunct="1"/>
            <a:r>
              <a:rPr lang="es-ES" smtClean="0"/>
              <a:t>Mes draconítico: 27.21 días.</a:t>
            </a:r>
          </a:p>
          <a:p>
            <a:pPr lvl="1" eaLnBrk="1" hangingPunct="1"/>
            <a:r>
              <a:rPr lang="es-ES" smtClean="0"/>
              <a:t>Mes anomalístico: 27.55 días. </a:t>
            </a:r>
          </a:p>
        </p:txBody>
      </p:sp>
      <p:sp>
        <p:nvSpPr>
          <p:cNvPr id="24580" name="3 Marcador de fecha"/>
          <p:cNvSpPr>
            <a:spLocks noGrp="1"/>
          </p:cNvSpPr>
          <p:nvPr>
            <p:ph type="dt" sz="quarter" idx="10"/>
          </p:nvPr>
        </p:nvSpPr>
        <p:spPr>
          <a:noFill/>
        </p:spPr>
        <p:txBody>
          <a:bodyPr/>
          <a:lstStyle/>
          <a:p>
            <a:fld id="{806C21AF-6B46-44B5-9F68-6A2412A6BCB6}" type="datetime8">
              <a:rPr lang="es-ES">
                <a:latin typeface="Arial" pitchFamily="34" charset="0"/>
              </a:rPr>
              <a:pPr/>
              <a:t>18/02/2012 20:09</a:t>
            </a:fld>
            <a:endParaRPr lang="es-ES">
              <a:latin typeface="Arial" pitchFamily="34" charset="0"/>
            </a:endParaRPr>
          </a:p>
        </p:txBody>
      </p:sp>
      <p:sp>
        <p:nvSpPr>
          <p:cNvPr id="24581" name="4 Marcador de número de diapositiva"/>
          <p:cNvSpPr>
            <a:spLocks noGrp="1"/>
          </p:cNvSpPr>
          <p:nvPr>
            <p:ph type="sldNum" sz="quarter" idx="12"/>
          </p:nvPr>
        </p:nvSpPr>
        <p:spPr>
          <a:noFill/>
        </p:spPr>
        <p:txBody>
          <a:bodyPr/>
          <a:lstStyle/>
          <a:p>
            <a:fld id="{03563C78-EED9-4BF2-825B-1BD32F984E21}" type="slidenum">
              <a:rPr lang="es-ES" smtClean="0">
                <a:latin typeface="Arial" pitchFamily="34" charset="0"/>
              </a:rPr>
              <a:pPr/>
              <a:t>35</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s-ES" smtClean="0"/>
              <a:t>El año y el calendario (II)</a:t>
            </a:r>
          </a:p>
        </p:txBody>
      </p:sp>
      <p:sp>
        <p:nvSpPr>
          <p:cNvPr id="25603" name="Rectangle 3"/>
          <p:cNvSpPr>
            <a:spLocks noGrp="1" noChangeArrowheads="1"/>
          </p:cNvSpPr>
          <p:nvPr>
            <p:ph type="body" idx="1"/>
          </p:nvPr>
        </p:nvSpPr>
        <p:spPr>
          <a:xfrm>
            <a:off x="457200" y="1600200"/>
            <a:ext cx="8229600" cy="4924425"/>
          </a:xfrm>
        </p:spPr>
        <p:txBody>
          <a:bodyPr/>
          <a:lstStyle/>
          <a:p>
            <a:pPr eaLnBrk="1" hangingPunct="1">
              <a:lnSpc>
                <a:spcPct val="90000"/>
              </a:lnSpc>
            </a:pPr>
            <a:r>
              <a:rPr lang="es-ES" sz="2800" smtClean="0"/>
              <a:t>Si cogemos 12 meses de 29.5 días, el año queda corto unos 11 días.</a:t>
            </a:r>
          </a:p>
          <a:p>
            <a:pPr eaLnBrk="1" hangingPunct="1">
              <a:lnSpc>
                <a:spcPct val="90000"/>
              </a:lnSpc>
            </a:pPr>
            <a:r>
              <a:rPr lang="es-ES" sz="2800" smtClean="0"/>
              <a:t>Si cogemos 13 meses de 29.5 días, el año queda largo unos 18.5 días.</a:t>
            </a:r>
          </a:p>
          <a:p>
            <a:pPr eaLnBrk="1" hangingPunct="1">
              <a:lnSpc>
                <a:spcPct val="90000"/>
              </a:lnSpc>
            </a:pPr>
            <a:r>
              <a:rPr lang="es-ES" sz="2800" smtClean="0"/>
              <a:t>Finalmente se cogen 12 meses con una duración media de 30.417 días para dar un año de 365 días.</a:t>
            </a:r>
          </a:p>
          <a:p>
            <a:pPr eaLnBrk="1" hangingPunct="1">
              <a:lnSpc>
                <a:spcPct val="90000"/>
              </a:lnSpc>
            </a:pPr>
            <a:r>
              <a:rPr lang="es-ES" sz="2800" smtClean="0"/>
              <a:t>Este año es algo menos de un cuarto de día demasiado corto.</a:t>
            </a:r>
          </a:p>
          <a:p>
            <a:pPr eaLnBrk="1" hangingPunct="1">
              <a:lnSpc>
                <a:spcPct val="90000"/>
              </a:lnSpc>
            </a:pPr>
            <a:r>
              <a:rPr lang="es-ES" sz="2800" smtClean="0"/>
              <a:t>En el año 46 a.C. se introdujo el calendario Juliano -&gt; “Último año de confusión”.</a:t>
            </a:r>
          </a:p>
        </p:txBody>
      </p:sp>
      <p:sp>
        <p:nvSpPr>
          <p:cNvPr id="25604" name="3 Marcador de fecha"/>
          <p:cNvSpPr>
            <a:spLocks noGrp="1"/>
          </p:cNvSpPr>
          <p:nvPr>
            <p:ph type="dt" sz="quarter" idx="10"/>
          </p:nvPr>
        </p:nvSpPr>
        <p:spPr>
          <a:noFill/>
        </p:spPr>
        <p:txBody>
          <a:bodyPr/>
          <a:lstStyle/>
          <a:p>
            <a:fld id="{F9046BED-5E65-47A8-BB2E-87489505EA9E}" type="datetime8">
              <a:rPr lang="es-ES">
                <a:latin typeface="Arial" pitchFamily="34" charset="0"/>
              </a:rPr>
              <a:pPr/>
              <a:t>18/02/2012 20:09</a:t>
            </a:fld>
            <a:endParaRPr lang="es-ES">
              <a:latin typeface="Arial" pitchFamily="34" charset="0"/>
            </a:endParaRPr>
          </a:p>
        </p:txBody>
      </p:sp>
      <p:sp>
        <p:nvSpPr>
          <p:cNvPr id="25605" name="4 Marcador de número de diapositiva"/>
          <p:cNvSpPr>
            <a:spLocks noGrp="1"/>
          </p:cNvSpPr>
          <p:nvPr>
            <p:ph type="sldNum" sz="quarter" idx="12"/>
          </p:nvPr>
        </p:nvSpPr>
        <p:spPr>
          <a:noFill/>
        </p:spPr>
        <p:txBody>
          <a:bodyPr/>
          <a:lstStyle/>
          <a:p>
            <a:fld id="{9D19F136-5CBD-4CB3-8176-CECFCC65599F}" type="slidenum">
              <a:rPr lang="es-ES" smtClean="0">
                <a:latin typeface="Arial" pitchFamily="34" charset="0"/>
              </a:rPr>
              <a:pPr/>
              <a:t>36</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s-ES" smtClean="0"/>
              <a:t>Calendario Juliano</a:t>
            </a:r>
          </a:p>
        </p:txBody>
      </p:sp>
      <p:sp>
        <p:nvSpPr>
          <p:cNvPr id="26627" name="Rectangle 3"/>
          <p:cNvSpPr>
            <a:spLocks noGrp="1" noChangeArrowheads="1"/>
          </p:cNvSpPr>
          <p:nvPr>
            <p:ph type="body" idx="1"/>
          </p:nvPr>
        </p:nvSpPr>
        <p:spPr/>
        <p:txBody>
          <a:bodyPr/>
          <a:lstStyle/>
          <a:p>
            <a:pPr eaLnBrk="1" hangingPunct="1"/>
            <a:r>
              <a:rPr lang="es-ES" sz="2800" smtClean="0"/>
              <a:t>El año 46 a.C. tuvo 445 días (67 días extras entre Nov y Dic + intercalar en Feb. de 23 d.).</a:t>
            </a:r>
          </a:p>
          <a:p>
            <a:pPr eaLnBrk="1" hangingPunct="1"/>
            <a:r>
              <a:rPr lang="es-ES" sz="2800" smtClean="0"/>
              <a:t>A partir del 44 a.C. los años tienen 365 días. </a:t>
            </a:r>
          </a:p>
          <a:p>
            <a:pPr eaLnBrk="1" hangingPunct="1"/>
            <a:r>
              <a:rPr lang="es-ES" sz="2800" smtClean="0"/>
              <a:t>Cada cuatro años se añade un día extra. Solía añadirse tras el 23 de Febrero </a:t>
            </a:r>
            <a:r>
              <a:rPr lang="es-ES" sz="2800" smtClean="0">
                <a:sym typeface="Wingdings" pitchFamily="2" charset="2"/>
              </a:rPr>
              <a:t> “</a:t>
            </a:r>
            <a:r>
              <a:rPr lang="de-DE" sz="2800" smtClean="0">
                <a:sym typeface="Wingdings" pitchFamily="2" charset="2"/>
              </a:rPr>
              <a:t>Dies bis sextus ante Kalendas Martias“  Año bisiesto.</a:t>
            </a:r>
          </a:p>
          <a:p>
            <a:pPr eaLnBrk="1" hangingPunct="1"/>
            <a:r>
              <a:rPr lang="de-DE" sz="2800" smtClean="0">
                <a:sym typeface="Wingdings" pitchFamily="2" charset="2"/>
              </a:rPr>
              <a:t>Quintilis  Julio (44 a.C)</a:t>
            </a:r>
          </a:p>
          <a:p>
            <a:pPr eaLnBrk="1" hangingPunct="1"/>
            <a:r>
              <a:rPr lang="es-ES" sz="2800" smtClean="0">
                <a:sym typeface="Wingdings" pitchFamily="2" charset="2"/>
              </a:rPr>
              <a:t>Sextilis  Augusto (8 a.C)</a:t>
            </a:r>
          </a:p>
        </p:txBody>
      </p:sp>
      <p:sp>
        <p:nvSpPr>
          <p:cNvPr id="26628" name="3 Marcador de fecha"/>
          <p:cNvSpPr>
            <a:spLocks noGrp="1"/>
          </p:cNvSpPr>
          <p:nvPr>
            <p:ph type="dt" sz="quarter" idx="10"/>
          </p:nvPr>
        </p:nvSpPr>
        <p:spPr>
          <a:noFill/>
        </p:spPr>
        <p:txBody>
          <a:bodyPr/>
          <a:lstStyle/>
          <a:p>
            <a:fld id="{16F2B98A-8C6F-445C-91DB-527BC2D20A2F}" type="datetime8">
              <a:rPr lang="es-ES">
                <a:latin typeface="Arial" pitchFamily="34" charset="0"/>
              </a:rPr>
              <a:pPr/>
              <a:t>18/02/2012 20:09</a:t>
            </a:fld>
            <a:endParaRPr lang="es-ES">
              <a:latin typeface="Arial" pitchFamily="34" charset="0"/>
            </a:endParaRPr>
          </a:p>
        </p:txBody>
      </p:sp>
      <p:sp>
        <p:nvSpPr>
          <p:cNvPr id="26629" name="4 Marcador de número de diapositiva"/>
          <p:cNvSpPr>
            <a:spLocks noGrp="1"/>
          </p:cNvSpPr>
          <p:nvPr>
            <p:ph type="sldNum" sz="quarter" idx="12"/>
          </p:nvPr>
        </p:nvSpPr>
        <p:spPr>
          <a:noFill/>
        </p:spPr>
        <p:txBody>
          <a:bodyPr/>
          <a:lstStyle/>
          <a:p>
            <a:fld id="{E25E2B43-7C89-4D0A-9E88-1CCE9EA154AA}" type="slidenum">
              <a:rPr lang="es-ES" smtClean="0">
                <a:latin typeface="Arial" pitchFamily="34" charset="0"/>
              </a:rPr>
              <a:pPr/>
              <a:t>37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s-ES" smtClean="0"/>
              <a:t>Reforma Gregoriana</a:t>
            </a:r>
          </a:p>
        </p:txBody>
      </p:sp>
      <p:sp>
        <p:nvSpPr>
          <p:cNvPr id="27651" name="Rectangle 3"/>
          <p:cNvSpPr>
            <a:spLocks noGrp="1" noChangeArrowheads="1"/>
          </p:cNvSpPr>
          <p:nvPr>
            <p:ph type="body" idx="1"/>
          </p:nvPr>
        </p:nvSpPr>
        <p:spPr>
          <a:xfrm>
            <a:off x="457200" y="1600200"/>
            <a:ext cx="8229600" cy="4924425"/>
          </a:xfrm>
        </p:spPr>
        <p:txBody>
          <a:bodyPr/>
          <a:lstStyle/>
          <a:p>
            <a:pPr eaLnBrk="1" hangingPunct="1">
              <a:lnSpc>
                <a:spcPct val="80000"/>
              </a:lnSpc>
            </a:pPr>
            <a:r>
              <a:rPr lang="es-ES_tradnl" sz="2800" smtClean="0"/>
              <a:t>El calendario juliano se desfasa 1 día cada 134 años respecto del año trópico.</a:t>
            </a:r>
          </a:p>
          <a:p>
            <a:pPr eaLnBrk="1" hangingPunct="1">
              <a:lnSpc>
                <a:spcPct val="80000"/>
              </a:lnSpc>
            </a:pPr>
            <a:r>
              <a:rPr lang="es-ES_tradnl" sz="2800" smtClean="0"/>
              <a:t>La celebraciones (fundamentalmente la fecha de Pascua) se van desfasando con el año civil.</a:t>
            </a:r>
          </a:p>
          <a:p>
            <a:pPr eaLnBrk="1" hangingPunct="1">
              <a:lnSpc>
                <a:spcPct val="80000"/>
              </a:lnSpc>
            </a:pPr>
            <a:r>
              <a:rPr lang="es-ES_tradnl" sz="2800" smtClean="0"/>
              <a:t>En 1582 el desfase del calendario Juliano era significativo (10 días) y se decidió una reforma por el Papa Gregorio XIII  que aún continúa vigente:</a:t>
            </a:r>
          </a:p>
          <a:p>
            <a:pPr lvl="1" eaLnBrk="1" hangingPunct="1">
              <a:lnSpc>
                <a:spcPct val="80000"/>
              </a:lnSpc>
            </a:pPr>
            <a:r>
              <a:rPr lang="es-ES_tradnl" sz="2400" smtClean="0"/>
              <a:t>El día siguiente al 4 de Oct. de 1582 sería 15 de Oct. de 1582.</a:t>
            </a:r>
          </a:p>
          <a:p>
            <a:pPr lvl="1" eaLnBrk="1" hangingPunct="1">
              <a:lnSpc>
                <a:spcPct val="80000"/>
              </a:lnSpc>
            </a:pPr>
            <a:r>
              <a:rPr lang="es-ES_tradnl" sz="2400" smtClean="0"/>
              <a:t>Se añadirá un día bisiesto los años divisibles por 4, salvo los que sean divisibles por 100 pero no por 400. De esta forma el año dura:</a:t>
            </a:r>
          </a:p>
          <a:p>
            <a:pPr lvl="2" eaLnBrk="1" hangingPunct="1">
              <a:lnSpc>
                <a:spcPct val="80000"/>
              </a:lnSpc>
            </a:pPr>
            <a:r>
              <a:rPr lang="es-ES_tradnl" sz="2000" smtClean="0"/>
              <a:t>(365*400+100-3)/400=365.2425 días (a.t.=365.24219)</a:t>
            </a:r>
          </a:p>
          <a:p>
            <a:pPr eaLnBrk="1" hangingPunct="1">
              <a:lnSpc>
                <a:spcPct val="80000"/>
              </a:lnSpc>
            </a:pPr>
            <a:endParaRPr lang="es-ES" sz="2800" smtClean="0"/>
          </a:p>
        </p:txBody>
      </p:sp>
      <p:sp>
        <p:nvSpPr>
          <p:cNvPr id="27652" name="3 Marcador de fecha"/>
          <p:cNvSpPr>
            <a:spLocks noGrp="1"/>
          </p:cNvSpPr>
          <p:nvPr>
            <p:ph type="dt" sz="quarter" idx="10"/>
          </p:nvPr>
        </p:nvSpPr>
        <p:spPr>
          <a:noFill/>
        </p:spPr>
        <p:txBody>
          <a:bodyPr/>
          <a:lstStyle/>
          <a:p>
            <a:fld id="{59CB2437-7D77-4FCE-98CA-A386AF079A91}" type="datetime8">
              <a:rPr lang="es-ES">
                <a:latin typeface="Arial" pitchFamily="34" charset="0"/>
              </a:rPr>
              <a:pPr/>
              <a:t>18/02/2012 20:09</a:t>
            </a:fld>
            <a:endParaRPr lang="es-ES">
              <a:latin typeface="Arial" pitchFamily="34" charset="0"/>
            </a:endParaRPr>
          </a:p>
        </p:txBody>
      </p:sp>
      <p:sp>
        <p:nvSpPr>
          <p:cNvPr id="27653" name="4 Marcador de número de diapositiva"/>
          <p:cNvSpPr>
            <a:spLocks noGrp="1"/>
          </p:cNvSpPr>
          <p:nvPr>
            <p:ph type="sldNum" sz="quarter" idx="12"/>
          </p:nvPr>
        </p:nvSpPr>
        <p:spPr>
          <a:noFill/>
        </p:spPr>
        <p:txBody>
          <a:bodyPr/>
          <a:lstStyle/>
          <a:p>
            <a:fld id="{A9D31E89-368C-49C8-9DEA-8C99E92579A0}" type="slidenum">
              <a:rPr lang="es-ES" smtClean="0">
                <a:latin typeface="Arial" pitchFamily="34" charset="0"/>
              </a:rPr>
              <a:pPr/>
              <a:t>38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4114800" cy="4306887"/>
          </a:xfrm>
        </p:spPr>
        <p:txBody>
          <a:bodyPr/>
          <a:lstStyle/>
          <a:p>
            <a:pPr eaLnBrk="1" hangingPunct="1"/>
            <a:r>
              <a:rPr lang="es-ES" smtClean="0"/>
              <a:t>Aceptación del</a:t>
            </a:r>
            <a:br>
              <a:rPr lang="es-ES" smtClean="0"/>
            </a:br>
            <a:r>
              <a:rPr lang="es-ES" smtClean="0"/>
              <a:t>Calendario gregoriano en el mundo</a:t>
            </a:r>
          </a:p>
        </p:txBody>
      </p:sp>
      <p:pic>
        <p:nvPicPr>
          <p:cNvPr id="28675" name="Picture 4" descr="acceptGregorianCalendar"/>
          <p:cNvPicPr>
            <a:picLocks noChangeAspect="1" noChangeArrowheads="1"/>
          </p:cNvPicPr>
          <p:nvPr/>
        </p:nvPicPr>
        <p:blipFill>
          <a:blip r:embed="rId2" cstate="print"/>
          <a:srcRect/>
          <a:stretch>
            <a:fillRect/>
          </a:stretch>
        </p:blipFill>
        <p:spPr bwMode="auto">
          <a:xfrm>
            <a:off x="5543550" y="0"/>
            <a:ext cx="3600450" cy="6858000"/>
          </a:xfrm>
          <a:prstGeom prst="rect">
            <a:avLst/>
          </a:prstGeom>
          <a:noFill/>
          <a:ln w="9525">
            <a:noFill/>
            <a:miter lim="800000"/>
            <a:headEnd/>
            <a:tailEnd/>
          </a:ln>
        </p:spPr>
      </p:pic>
      <p:sp>
        <p:nvSpPr>
          <p:cNvPr id="28676" name="3 Marcador de fecha"/>
          <p:cNvSpPr>
            <a:spLocks noGrp="1"/>
          </p:cNvSpPr>
          <p:nvPr>
            <p:ph type="dt" sz="quarter" idx="10"/>
          </p:nvPr>
        </p:nvSpPr>
        <p:spPr>
          <a:noFill/>
        </p:spPr>
        <p:txBody>
          <a:bodyPr/>
          <a:lstStyle/>
          <a:p>
            <a:fld id="{FB851373-04A3-4AC0-BF0A-3646A9FCEB78}" type="datetime8">
              <a:rPr lang="es-ES">
                <a:latin typeface="Arial" pitchFamily="34" charset="0"/>
              </a:rPr>
              <a:pPr/>
              <a:t>18/02/2012 20:09</a:t>
            </a:fld>
            <a:endParaRPr lang="es-ES">
              <a:latin typeface="Arial" pitchFamily="34" charset="0"/>
            </a:endParaRPr>
          </a:p>
        </p:txBody>
      </p:sp>
      <p:sp>
        <p:nvSpPr>
          <p:cNvPr id="28677" name="4 Marcador de número de diapositiva"/>
          <p:cNvSpPr>
            <a:spLocks noGrp="1"/>
          </p:cNvSpPr>
          <p:nvPr>
            <p:ph type="sldNum" sz="quarter" idx="12"/>
          </p:nvPr>
        </p:nvSpPr>
        <p:spPr>
          <a:noFill/>
        </p:spPr>
        <p:txBody>
          <a:bodyPr/>
          <a:lstStyle/>
          <a:p>
            <a:fld id="{A7B0681F-33A3-4D4A-A906-3DC2599D2858}" type="slidenum">
              <a:rPr lang="es-ES" smtClean="0">
                <a:latin typeface="Arial" pitchFamily="34" charset="0"/>
              </a:rPr>
              <a:pPr/>
              <a:t>39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20:10</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a:t>
            </a:fld>
            <a:endParaRPr lang="es-ES"/>
          </a:p>
        </p:txBody>
      </p:sp>
      <p:pic>
        <p:nvPicPr>
          <p:cNvPr id="6" name="5 Imagen" descr="inner-outer.jpg"/>
          <p:cNvPicPr>
            <a:picLocks noChangeAspect="1"/>
          </p:cNvPicPr>
          <p:nvPr/>
        </p:nvPicPr>
        <p:blipFill>
          <a:blip r:embed="rId2" cstate="print"/>
          <a:srcRect/>
          <a:stretch>
            <a:fillRect/>
          </a:stretch>
        </p:blipFill>
        <p:spPr bwMode="auto">
          <a:xfrm>
            <a:off x="0" y="908050"/>
            <a:ext cx="9196388" cy="4537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s-ES" smtClean="0"/>
              <a:t>La luna</a:t>
            </a:r>
          </a:p>
        </p:txBody>
      </p:sp>
      <p:sp>
        <p:nvSpPr>
          <p:cNvPr id="29699" name="Rectangle 3"/>
          <p:cNvSpPr>
            <a:spLocks noGrp="1" noChangeArrowheads="1"/>
          </p:cNvSpPr>
          <p:nvPr>
            <p:ph type="body" idx="1"/>
          </p:nvPr>
        </p:nvSpPr>
        <p:spPr>
          <a:xfrm>
            <a:off x="457200" y="1600200"/>
            <a:ext cx="8686800" cy="4525963"/>
          </a:xfrm>
        </p:spPr>
        <p:txBody>
          <a:bodyPr/>
          <a:lstStyle/>
          <a:p>
            <a:pPr eaLnBrk="1" hangingPunct="1"/>
            <a:r>
              <a:rPr lang="es-ES" smtClean="0"/>
              <a:t>La luna orbita la tierra con un periodo de:</a:t>
            </a:r>
          </a:p>
          <a:p>
            <a:pPr lvl="1" eaLnBrk="1" hangingPunct="1"/>
            <a:r>
              <a:rPr lang="es-ES" smtClean="0"/>
              <a:t>Mes sidéreo: 27.32 días.</a:t>
            </a:r>
          </a:p>
          <a:p>
            <a:pPr lvl="1" eaLnBrk="1" hangingPunct="1"/>
            <a:r>
              <a:rPr lang="es-ES" smtClean="0"/>
              <a:t>Mes sinódico: 29.53 días.</a:t>
            </a:r>
          </a:p>
          <a:p>
            <a:pPr lvl="1" eaLnBrk="1" hangingPunct="1"/>
            <a:r>
              <a:rPr lang="es-ES" smtClean="0"/>
              <a:t>Mes draconítico: 27.21 días.(P(r)=18.6años)</a:t>
            </a:r>
          </a:p>
          <a:p>
            <a:pPr lvl="1" eaLnBrk="1" hangingPunct="1"/>
            <a:r>
              <a:rPr lang="es-ES" smtClean="0"/>
              <a:t>Mes anomalístico: 27.55 días. (P(d)=. 8.85años)</a:t>
            </a:r>
          </a:p>
        </p:txBody>
      </p:sp>
      <p:pic>
        <p:nvPicPr>
          <p:cNvPr id="29700" name="Picture 4"/>
          <p:cNvPicPr>
            <a:picLocks noChangeAspect="1" noChangeArrowheads="1"/>
          </p:cNvPicPr>
          <p:nvPr/>
        </p:nvPicPr>
        <p:blipFill>
          <a:blip r:embed="rId2" cstate="print"/>
          <a:srcRect/>
          <a:stretch>
            <a:fillRect/>
          </a:stretch>
        </p:blipFill>
        <p:spPr bwMode="auto">
          <a:xfrm>
            <a:off x="2484438" y="4221163"/>
            <a:ext cx="4533900" cy="2457450"/>
          </a:xfrm>
          <a:prstGeom prst="rect">
            <a:avLst/>
          </a:prstGeom>
          <a:noFill/>
          <a:ln w="9525">
            <a:noFill/>
            <a:miter lim="800000"/>
            <a:headEnd/>
            <a:tailEnd/>
          </a:ln>
        </p:spPr>
      </p:pic>
      <p:sp>
        <p:nvSpPr>
          <p:cNvPr id="29701" name="4 Marcador de fecha"/>
          <p:cNvSpPr>
            <a:spLocks noGrp="1"/>
          </p:cNvSpPr>
          <p:nvPr>
            <p:ph type="dt" sz="quarter" idx="10"/>
          </p:nvPr>
        </p:nvSpPr>
        <p:spPr>
          <a:noFill/>
        </p:spPr>
        <p:txBody>
          <a:bodyPr/>
          <a:lstStyle/>
          <a:p>
            <a:fld id="{9CB8D2E3-7C3E-4ACD-AE73-0B07261320B1}" type="datetime8">
              <a:rPr lang="es-ES">
                <a:latin typeface="Arial" pitchFamily="34" charset="0"/>
              </a:rPr>
              <a:pPr/>
              <a:t>18/02/2012 20:09</a:t>
            </a:fld>
            <a:endParaRPr lang="es-ES">
              <a:latin typeface="Arial" pitchFamily="34" charset="0"/>
            </a:endParaRPr>
          </a:p>
        </p:txBody>
      </p:sp>
      <p:sp>
        <p:nvSpPr>
          <p:cNvPr id="29702" name="5 Marcador de número de diapositiva"/>
          <p:cNvSpPr>
            <a:spLocks noGrp="1"/>
          </p:cNvSpPr>
          <p:nvPr>
            <p:ph type="sldNum" sz="quarter" idx="12"/>
          </p:nvPr>
        </p:nvSpPr>
        <p:spPr>
          <a:noFill/>
        </p:spPr>
        <p:txBody>
          <a:bodyPr/>
          <a:lstStyle/>
          <a:p>
            <a:fld id="{ED529AAA-F341-4B54-9ABA-A43B51E79F18}" type="slidenum">
              <a:rPr lang="es-ES" smtClean="0">
                <a:latin typeface="Arial" pitchFamily="34" charset="0"/>
              </a:rPr>
              <a:pPr/>
              <a:t>40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a:spLocks noGrp="1"/>
          </p:cNvSpPr>
          <p:nvPr>
            <p:ph type="title"/>
          </p:nvPr>
        </p:nvSpPr>
        <p:spPr/>
        <p:txBody>
          <a:bodyPr/>
          <a:lstStyle/>
          <a:p>
            <a:r>
              <a:rPr lang="es-ES" smtClean="0"/>
              <a:t>Mareas</a:t>
            </a:r>
          </a:p>
        </p:txBody>
      </p:sp>
      <p:sp>
        <p:nvSpPr>
          <p:cNvPr id="30723" name="2 Marcador de contenido"/>
          <p:cNvSpPr>
            <a:spLocks noGrp="1"/>
          </p:cNvSpPr>
          <p:nvPr>
            <p:ph idx="1"/>
          </p:nvPr>
        </p:nvSpPr>
        <p:spPr/>
        <p:txBody>
          <a:bodyPr/>
          <a:lstStyle/>
          <a:p>
            <a:r>
              <a:rPr lang="es-ES" smtClean="0"/>
              <a:t>La marea es el cambio en el nivel del mar producido por efecto de la gravedad diferencial.</a:t>
            </a:r>
          </a:p>
          <a:p>
            <a:r>
              <a:rPr lang="es-ES" smtClean="0"/>
              <a:t>La luna es la principal responsable. El sol también influye, aunque en un factor algo menor a la mitad que la luna.</a:t>
            </a:r>
          </a:p>
          <a:p>
            <a:r>
              <a:rPr lang="es-ES" smtClean="0"/>
              <a:t>Tiene un ciclo con un periodo algo mayor que 12h, aunque modulado por un ciclo diurno. </a:t>
            </a:r>
          </a:p>
        </p:txBody>
      </p:sp>
      <p:sp>
        <p:nvSpPr>
          <p:cNvPr id="30728" name="7 Marcador de fecha"/>
          <p:cNvSpPr>
            <a:spLocks noGrp="1"/>
          </p:cNvSpPr>
          <p:nvPr>
            <p:ph type="dt" sz="quarter" idx="10"/>
          </p:nvPr>
        </p:nvSpPr>
        <p:spPr>
          <a:noFill/>
        </p:spPr>
        <p:txBody>
          <a:bodyPr/>
          <a:lstStyle/>
          <a:p>
            <a:fld id="{A1CD2755-0587-406C-AB7F-805073A067D1}" type="datetime8">
              <a:rPr lang="es-ES">
                <a:latin typeface="Arial" pitchFamily="34" charset="0"/>
              </a:rPr>
              <a:pPr/>
              <a:t>18/02/2012 20:09</a:t>
            </a:fld>
            <a:endParaRPr lang="es-ES">
              <a:latin typeface="Arial" pitchFamily="34" charset="0"/>
            </a:endParaRPr>
          </a:p>
        </p:txBody>
      </p:sp>
      <p:sp>
        <p:nvSpPr>
          <p:cNvPr id="30729" name="8 Marcador de número de diapositiva"/>
          <p:cNvSpPr>
            <a:spLocks noGrp="1"/>
          </p:cNvSpPr>
          <p:nvPr>
            <p:ph type="sldNum" sz="quarter" idx="12"/>
          </p:nvPr>
        </p:nvSpPr>
        <p:spPr>
          <a:noFill/>
        </p:spPr>
        <p:txBody>
          <a:bodyPr/>
          <a:lstStyle/>
          <a:p>
            <a:fld id="{D7F8A29E-E4A6-4514-8EC6-7148C7FF44FD}" type="slidenum">
              <a:rPr lang="es-ES" smtClean="0">
                <a:latin typeface="Arial" pitchFamily="34" charset="0"/>
              </a:rPr>
              <a:pPr/>
              <a:t>41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20:14</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42</a:t>
            </a:fld>
            <a:endParaRPr lang="es-ES"/>
          </a:p>
        </p:txBody>
      </p:sp>
      <p:pic>
        <p:nvPicPr>
          <p:cNvPr id="6" name="5 Imagen" descr="Mareas-4.png"/>
          <p:cNvPicPr>
            <a:picLocks noChangeAspect="1"/>
          </p:cNvPicPr>
          <p:nvPr/>
        </p:nvPicPr>
        <p:blipFill>
          <a:blip r:embed="rId2" cstate="print"/>
          <a:srcRect/>
          <a:stretch>
            <a:fillRect/>
          </a:stretch>
        </p:blipFill>
        <p:spPr bwMode="auto">
          <a:xfrm>
            <a:off x="539750" y="1125538"/>
            <a:ext cx="7821613" cy="4895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20:15</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43</a:t>
            </a:fld>
            <a:endParaRPr lang="es-ES"/>
          </a:p>
        </p:txBody>
      </p:sp>
      <p:pic>
        <p:nvPicPr>
          <p:cNvPr id="6" name="Picture 2"/>
          <p:cNvPicPr>
            <a:picLocks noChangeAspect="1" noChangeArrowheads="1"/>
          </p:cNvPicPr>
          <p:nvPr/>
        </p:nvPicPr>
        <p:blipFill>
          <a:blip r:embed="rId2" cstate="print"/>
          <a:srcRect/>
          <a:stretch>
            <a:fillRect/>
          </a:stretch>
        </p:blipFill>
        <p:spPr bwMode="auto">
          <a:xfrm>
            <a:off x="755650" y="1557338"/>
            <a:ext cx="8037513" cy="4105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20:15</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44</a:t>
            </a:fld>
            <a:endParaRPr lang="es-ES"/>
          </a:p>
        </p:txBody>
      </p:sp>
      <p:pic>
        <p:nvPicPr>
          <p:cNvPr id="6" name="5 Imagen" descr="433px-Tide_type.gif"/>
          <p:cNvPicPr>
            <a:picLocks noChangeAspect="1"/>
          </p:cNvPicPr>
          <p:nvPr/>
        </p:nvPicPr>
        <p:blipFill>
          <a:blip r:embed="rId2" cstate="print"/>
          <a:srcRect/>
          <a:stretch>
            <a:fillRect/>
          </a:stretch>
        </p:blipFill>
        <p:spPr bwMode="auto">
          <a:xfrm>
            <a:off x="1908175" y="260350"/>
            <a:ext cx="4760913" cy="6597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20:15</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45</a:t>
            </a:fld>
            <a:endParaRPr lang="es-ES"/>
          </a:p>
        </p:txBody>
      </p:sp>
      <p:pic>
        <p:nvPicPr>
          <p:cNvPr id="6" name="5 Imagen" descr="Mareas-3.png"/>
          <p:cNvPicPr>
            <a:picLocks noChangeAspect="1"/>
          </p:cNvPicPr>
          <p:nvPr/>
        </p:nvPicPr>
        <p:blipFill>
          <a:blip r:embed="rId2" cstate="print"/>
          <a:srcRect/>
          <a:stretch>
            <a:fillRect/>
          </a:stretch>
        </p:blipFill>
        <p:spPr bwMode="auto">
          <a:xfrm>
            <a:off x="755650" y="1196975"/>
            <a:ext cx="6907213" cy="5661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xit" presetSubtype="0" fill="hold" nodeType="clickEffect">
                                  <p:stCondLst>
                                    <p:cond delay="0"/>
                                  </p:stCondLst>
                                  <p:childTnLst>
                                    <p:anim to="" calcmode="lin" valueType="num">
                                      <p:cBhvr>
                                        <p:cTn id="12" dur="1"/>
                                        <p:tgtEl>
                                          <p:spTgt spid="6"/>
                                        </p:tgtEl>
                                        <p:attrNameLst>
                                          <p:attrName/>
                                        </p:attrNameLst>
                                      </p:cBhvr>
                                    </p:anim>
                                    <p:set>
                                      <p:cBhvr>
                                        <p:cTn id="1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s-ES" smtClean="0"/>
              <a:t>Bloqueo de marea</a:t>
            </a:r>
          </a:p>
        </p:txBody>
      </p:sp>
      <p:sp>
        <p:nvSpPr>
          <p:cNvPr id="31747" name="Rectangle 3"/>
          <p:cNvSpPr>
            <a:spLocks noGrp="1" noChangeArrowheads="1"/>
          </p:cNvSpPr>
          <p:nvPr>
            <p:ph type="body" idx="1"/>
          </p:nvPr>
        </p:nvSpPr>
        <p:spPr/>
        <p:txBody>
          <a:bodyPr/>
          <a:lstStyle/>
          <a:p>
            <a:pPr eaLnBrk="1" hangingPunct="1"/>
            <a:r>
              <a:rPr lang="es-ES" smtClean="0"/>
              <a:t>Debido a la acción de las fuerzas de marea, la luna ha llegado a una situación en que su periodo de rotación coincide con su periodo de traslación, de forma que vemos siempre la misma cara de la luna.</a:t>
            </a:r>
          </a:p>
          <a:p>
            <a:pPr eaLnBrk="1" hangingPunct="1"/>
            <a:r>
              <a:rPr lang="es-ES" smtClean="0"/>
              <a:t>Este es un fenómeno muy frecuente en nuestro sistema solar entre planetas y sus satélites.</a:t>
            </a:r>
          </a:p>
          <a:p>
            <a:pPr eaLnBrk="1" hangingPunct="1"/>
            <a:r>
              <a:rPr lang="es-ES" smtClean="0"/>
              <a:t>En el caso tierra-luna, la tierra ralentiza su rotación y la luna se aleja.  </a:t>
            </a:r>
          </a:p>
          <a:p>
            <a:pPr eaLnBrk="1" hangingPunct="1"/>
            <a:endParaRPr lang="es-ES" smtClean="0"/>
          </a:p>
        </p:txBody>
      </p:sp>
      <p:pic>
        <p:nvPicPr>
          <p:cNvPr id="4" name="3 Imagen" descr="tides2.jpg"/>
          <p:cNvPicPr>
            <a:picLocks noChangeAspect="1"/>
          </p:cNvPicPr>
          <p:nvPr/>
        </p:nvPicPr>
        <p:blipFill>
          <a:blip r:embed="rId2" cstate="print"/>
          <a:srcRect/>
          <a:stretch>
            <a:fillRect/>
          </a:stretch>
        </p:blipFill>
        <p:spPr bwMode="auto">
          <a:xfrm>
            <a:off x="1979613" y="0"/>
            <a:ext cx="5367337" cy="6858000"/>
          </a:xfrm>
          <a:prstGeom prst="rect">
            <a:avLst/>
          </a:prstGeom>
          <a:noFill/>
          <a:ln w="9525">
            <a:noFill/>
            <a:miter lim="800000"/>
            <a:headEnd/>
            <a:tailEnd/>
          </a:ln>
        </p:spPr>
      </p:pic>
      <p:sp>
        <p:nvSpPr>
          <p:cNvPr id="31749" name="4 Marcador de fecha"/>
          <p:cNvSpPr>
            <a:spLocks noGrp="1"/>
          </p:cNvSpPr>
          <p:nvPr>
            <p:ph type="dt" sz="quarter" idx="10"/>
          </p:nvPr>
        </p:nvSpPr>
        <p:spPr>
          <a:noFill/>
        </p:spPr>
        <p:txBody>
          <a:bodyPr/>
          <a:lstStyle/>
          <a:p>
            <a:fld id="{17B67827-BA0F-4BD7-AFE5-A7488D0BC8D8}" type="datetime8">
              <a:rPr lang="es-ES">
                <a:latin typeface="Arial" pitchFamily="34" charset="0"/>
              </a:rPr>
              <a:pPr/>
              <a:t>18/02/2012 20:09</a:t>
            </a:fld>
            <a:endParaRPr lang="es-ES">
              <a:latin typeface="Arial" pitchFamily="34" charset="0"/>
            </a:endParaRPr>
          </a:p>
        </p:txBody>
      </p:sp>
      <p:sp>
        <p:nvSpPr>
          <p:cNvPr id="31750" name="5 Marcador de número de diapositiva"/>
          <p:cNvSpPr>
            <a:spLocks noGrp="1"/>
          </p:cNvSpPr>
          <p:nvPr>
            <p:ph type="sldNum" sz="quarter" idx="12"/>
          </p:nvPr>
        </p:nvSpPr>
        <p:spPr>
          <a:noFill/>
        </p:spPr>
        <p:txBody>
          <a:bodyPr/>
          <a:lstStyle/>
          <a:p>
            <a:fld id="{7B304E08-B8BA-4930-98FD-1515883DA5BE}" type="slidenum">
              <a:rPr lang="es-ES" smtClean="0">
                <a:latin typeface="Arial" pitchFamily="34" charset="0"/>
              </a:rPr>
              <a:pPr/>
              <a:t>46</a:t>
            </a:fld>
            <a:endParaRPr lang="es-ES"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4"/>
                                        </p:tgtEl>
                                        <p:attrNameLst>
                                          <p:attrName/>
                                        </p:attrNameLst>
                                      </p:cBhvr>
                                    </p:anim>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95288" y="0"/>
            <a:ext cx="8229600" cy="1143000"/>
          </a:xfrm>
        </p:spPr>
        <p:txBody>
          <a:bodyPr/>
          <a:lstStyle/>
          <a:p>
            <a:pPr eaLnBrk="1" hangingPunct="1"/>
            <a:r>
              <a:rPr lang="es-ES" smtClean="0"/>
              <a:t>Fases de la luna</a:t>
            </a:r>
          </a:p>
        </p:txBody>
      </p:sp>
      <p:grpSp>
        <p:nvGrpSpPr>
          <p:cNvPr id="32771" name="Group 7"/>
          <p:cNvGrpSpPr>
            <a:grpSpLocks/>
          </p:cNvGrpSpPr>
          <p:nvPr/>
        </p:nvGrpSpPr>
        <p:grpSpPr bwMode="auto">
          <a:xfrm>
            <a:off x="1835150" y="981075"/>
            <a:ext cx="5689600" cy="5876925"/>
            <a:chOff x="1247" y="890"/>
            <a:chExt cx="3130" cy="3130"/>
          </a:xfrm>
        </p:grpSpPr>
        <p:sp>
          <p:nvSpPr>
            <p:cNvPr id="32774" name="Rectangle 8"/>
            <p:cNvSpPr>
              <a:spLocks noChangeArrowheads="1"/>
            </p:cNvSpPr>
            <p:nvPr/>
          </p:nvSpPr>
          <p:spPr bwMode="auto">
            <a:xfrm>
              <a:off x="1247" y="890"/>
              <a:ext cx="3130" cy="3130"/>
            </a:xfrm>
            <a:prstGeom prst="rect">
              <a:avLst/>
            </a:prstGeom>
            <a:solidFill>
              <a:schemeClr val="accent1"/>
            </a:solidFill>
            <a:ln w="9525">
              <a:solidFill>
                <a:schemeClr val="tx1"/>
              </a:solidFill>
              <a:miter lim="800000"/>
              <a:headEnd/>
              <a:tailEnd/>
            </a:ln>
          </p:spPr>
          <p:txBody>
            <a:bodyPr wrap="none" anchor="ctr"/>
            <a:lstStyle/>
            <a:p>
              <a:endParaRPr lang="es-ES"/>
            </a:p>
          </p:txBody>
        </p:sp>
        <p:pic>
          <p:nvPicPr>
            <p:cNvPr id="32775" name="Picture 9" descr="2621-28-1"/>
            <p:cNvPicPr>
              <a:picLocks noChangeAspect="1" noChangeArrowheads="1"/>
            </p:cNvPicPr>
            <p:nvPr/>
          </p:nvPicPr>
          <p:blipFill>
            <a:blip r:embed="rId2" cstate="print"/>
            <a:srcRect/>
            <a:stretch>
              <a:fillRect/>
            </a:stretch>
          </p:blipFill>
          <p:spPr bwMode="auto">
            <a:xfrm>
              <a:off x="1509" y="1068"/>
              <a:ext cx="2742" cy="2730"/>
            </a:xfrm>
            <a:prstGeom prst="rect">
              <a:avLst/>
            </a:prstGeom>
            <a:noFill/>
            <a:ln w="9525">
              <a:noFill/>
              <a:miter lim="800000"/>
              <a:headEnd/>
              <a:tailEnd/>
            </a:ln>
          </p:spPr>
        </p:pic>
      </p:grpSp>
      <p:sp>
        <p:nvSpPr>
          <p:cNvPr id="32772" name="5 Marcador de fecha"/>
          <p:cNvSpPr>
            <a:spLocks noGrp="1"/>
          </p:cNvSpPr>
          <p:nvPr>
            <p:ph type="dt" sz="quarter" idx="10"/>
          </p:nvPr>
        </p:nvSpPr>
        <p:spPr>
          <a:noFill/>
        </p:spPr>
        <p:txBody>
          <a:bodyPr/>
          <a:lstStyle/>
          <a:p>
            <a:fld id="{229EAE7F-1C36-4833-9AFD-3B01412271E8}" type="datetime8">
              <a:rPr lang="es-ES">
                <a:latin typeface="Arial" pitchFamily="34" charset="0"/>
              </a:rPr>
              <a:pPr/>
              <a:t>18/02/2012 20:09</a:t>
            </a:fld>
            <a:endParaRPr lang="es-ES">
              <a:latin typeface="Arial" pitchFamily="34" charset="0"/>
            </a:endParaRPr>
          </a:p>
        </p:txBody>
      </p:sp>
      <p:sp>
        <p:nvSpPr>
          <p:cNvPr id="32773" name="6 Marcador de número de diapositiva"/>
          <p:cNvSpPr>
            <a:spLocks noGrp="1"/>
          </p:cNvSpPr>
          <p:nvPr>
            <p:ph type="sldNum" sz="quarter" idx="12"/>
          </p:nvPr>
        </p:nvSpPr>
        <p:spPr>
          <a:noFill/>
        </p:spPr>
        <p:txBody>
          <a:bodyPr/>
          <a:lstStyle/>
          <a:p>
            <a:fld id="{62E5DFBF-215A-4F5A-B1FC-E072939B2E29}" type="slidenum">
              <a:rPr lang="es-ES" smtClean="0">
                <a:latin typeface="Arial" pitchFamily="34" charset="0"/>
              </a:rPr>
              <a:pPr/>
              <a:t>47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s-ES" smtClean="0"/>
              <a:t>Libración</a:t>
            </a:r>
          </a:p>
        </p:txBody>
      </p:sp>
      <p:sp>
        <p:nvSpPr>
          <p:cNvPr id="33795" name="Rectangle 3"/>
          <p:cNvSpPr>
            <a:spLocks noGrp="1" noChangeArrowheads="1"/>
          </p:cNvSpPr>
          <p:nvPr>
            <p:ph type="body" idx="1"/>
          </p:nvPr>
        </p:nvSpPr>
        <p:spPr/>
        <p:txBody>
          <a:bodyPr/>
          <a:lstStyle/>
          <a:p>
            <a:pPr eaLnBrk="1" hangingPunct="1">
              <a:lnSpc>
                <a:spcPct val="80000"/>
              </a:lnSpc>
            </a:pPr>
            <a:r>
              <a:rPr lang="es-ES" sz="2800" smtClean="0"/>
              <a:t>Debido a la 2ª ley de kepler, la luna a veces se adelanta o se atrasa en su traslación</a:t>
            </a:r>
            <a:r>
              <a:rPr lang="es-ES" sz="2800" smtClean="0">
                <a:sym typeface="Wingdings" pitchFamily="2" charset="2"/>
              </a:rPr>
              <a:t>libración en longitud</a:t>
            </a:r>
          </a:p>
          <a:p>
            <a:pPr eaLnBrk="1" hangingPunct="1">
              <a:lnSpc>
                <a:spcPct val="80000"/>
              </a:lnSpc>
            </a:pPr>
            <a:r>
              <a:rPr lang="es-ES" sz="2800" smtClean="0">
                <a:sym typeface="Wingdings" pitchFamily="2" charset="2"/>
              </a:rPr>
              <a:t>Debido a que el eje de rotación está incliado 88º con la órbita podemos ver algo más en latitud. libración en latitud</a:t>
            </a:r>
          </a:p>
          <a:p>
            <a:pPr eaLnBrk="1" hangingPunct="1">
              <a:lnSpc>
                <a:spcPct val="80000"/>
              </a:lnSpc>
            </a:pPr>
            <a:r>
              <a:rPr lang="es-ES" sz="2800" smtClean="0">
                <a:sym typeface="Wingdings" pitchFamily="2" charset="2"/>
              </a:rPr>
              <a:t>Debido a que el radio de la tierra no es despreciable con respecto a la distancia a la luna  libración diurna</a:t>
            </a:r>
          </a:p>
          <a:p>
            <a:pPr eaLnBrk="1" hangingPunct="1">
              <a:lnSpc>
                <a:spcPct val="80000"/>
              </a:lnSpc>
            </a:pPr>
            <a:r>
              <a:rPr lang="es-ES" sz="2800" smtClean="0"/>
              <a:t>Todo ello hace que podamos ver el 58% de la superficie lunar</a:t>
            </a:r>
          </a:p>
        </p:txBody>
      </p:sp>
      <p:sp>
        <p:nvSpPr>
          <p:cNvPr id="33797" name="4 Marcador de fecha"/>
          <p:cNvSpPr>
            <a:spLocks noGrp="1"/>
          </p:cNvSpPr>
          <p:nvPr>
            <p:ph type="dt" sz="quarter" idx="10"/>
          </p:nvPr>
        </p:nvSpPr>
        <p:spPr>
          <a:noFill/>
        </p:spPr>
        <p:txBody>
          <a:bodyPr/>
          <a:lstStyle/>
          <a:p>
            <a:fld id="{57FBD37A-7FC4-420F-A048-37F257BCAB3A}" type="datetime8">
              <a:rPr lang="es-ES">
                <a:latin typeface="Arial" pitchFamily="34" charset="0"/>
              </a:rPr>
              <a:pPr/>
              <a:t>18/02/2012 20:09</a:t>
            </a:fld>
            <a:endParaRPr lang="es-ES">
              <a:latin typeface="Arial" pitchFamily="34" charset="0"/>
            </a:endParaRPr>
          </a:p>
        </p:txBody>
      </p:sp>
      <p:sp>
        <p:nvSpPr>
          <p:cNvPr id="33798" name="5 Marcador de número de diapositiva"/>
          <p:cNvSpPr>
            <a:spLocks noGrp="1"/>
          </p:cNvSpPr>
          <p:nvPr>
            <p:ph type="sldNum" sz="quarter" idx="12"/>
          </p:nvPr>
        </p:nvSpPr>
        <p:spPr>
          <a:noFill/>
        </p:spPr>
        <p:txBody>
          <a:bodyPr/>
          <a:lstStyle/>
          <a:p>
            <a:fld id="{292D959B-EB1B-4C50-AE33-4E3F7B5AD725}" type="slidenum">
              <a:rPr lang="es-ES" smtClean="0">
                <a:latin typeface="Arial" pitchFamily="34" charset="0"/>
              </a:rPr>
              <a:pPr/>
              <a:t>48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20:16</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49</a:t>
            </a:fld>
            <a:endParaRPr lang="es-ES"/>
          </a:p>
        </p:txBody>
      </p:sp>
      <p:pic>
        <p:nvPicPr>
          <p:cNvPr id="6" name="Picture 6" descr="598px-Lunar_libration_with_phase_Oct_2007"/>
          <p:cNvPicPr>
            <a:picLocks noChangeAspect="1" noChangeArrowheads="1" noCrop="1"/>
          </p:cNvPicPr>
          <p:nvPr/>
        </p:nvPicPr>
        <p:blipFill>
          <a:blip r:embed="rId2" cstate="print"/>
          <a:srcRect/>
          <a:stretch>
            <a:fillRect/>
          </a:stretch>
        </p:blipFill>
        <p:spPr bwMode="auto">
          <a:xfrm>
            <a:off x="1724025" y="571500"/>
            <a:ext cx="569595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20:10</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a:t>
            </a:fld>
            <a:endParaRPr lang="es-ES"/>
          </a:p>
        </p:txBody>
      </p:sp>
      <p:pic>
        <p:nvPicPr>
          <p:cNvPr id="6" name="5 Imagen" descr="Solar_System_GIF.png"/>
          <p:cNvPicPr>
            <a:picLocks noChangeAspect="1"/>
          </p:cNvPicPr>
          <p:nvPr/>
        </p:nvPicPr>
        <p:blipFill>
          <a:blip r:embed="rId2" cstate="print"/>
          <a:srcRect/>
          <a:stretch>
            <a:fillRect/>
          </a:stretch>
        </p:blipFill>
        <p:spPr bwMode="auto">
          <a:xfrm>
            <a:off x="0" y="620713"/>
            <a:ext cx="9142413" cy="5329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s-ES" smtClean="0"/>
              <a:t>Tránsitos y ocultaciones</a:t>
            </a:r>
          </a:p>
        </p:txBody>
      </p:sp>
      <p:sp>
        <p:nvSpPr>
          <p:cNvPr id="34819" name="Rectangle 3"/>
          <p:cNvSpPr>
            <a:spLocks noGrp="1" noChangeArrowheads="1"/>
          </p:cNvSpPr>
          <p:nvPr>
            <p:ph type="body" idx="1"/>
          </p:nvPr>
        </p:nvSpPr>
        <p:spPr/>
        <p:txBody>
          <a:bodyPr/>
          <a:lstStyle/>
          <a:p>
            <a:pPr eaLnBrk="1" hangingPunct="1"/>
            <a:r>
              <a:rPr lang="es-ES" smtClean="0"/>
              <a:t>Cuando un astro pasa por delante de otro se pueden producir tránsitos y ocultaciones:</a:t>
            </a:r>
          </a:p>
          <a:p>
            <a:pPr lvl="1" eaLnBrk="1" hangingPunct="1"/>
            <a:r>
              <a:rPr lang="es-ES" smtClean="0"/>
              <a:t>El más pequeño está delante </a:t>
            </a:r>
            <a:r>
              <a:rPr lang="es-ES" smtClean="0">
                <a:sym typeface="Wingdings" pitchFamily="2" charset="2"/>
              </a:rPr>
              <a:t> Tránsito</a:t>
            </a:r>
          </a:p>
          <a:p>
            <a:pPr lvl="1" eaLnBrk="1" hangingPunct="1"/>
            <a:r>
              <a:rPr lang="es-ES" smtClean="0">
                <a:sym typeface="Wingdings" pitchFamily="2" charset="2"/>
              </a:rPr>
              <a:t>El más pequeño está detrás  Ocultación</a:t>
            </a:r>
            <a:endParaRPr lang="es-ES" smtClean="0"/>
          </a:p>
        </p:txBody>
      </p:sp>
      <p:sp>
        <p:nvSpPr>
          <p:cNvPr id="34823" name="6 Marcador de fecha"/>
          <p:cNvSpPr>
            <a:spLocks noGrp="1"/>
          </p:cNvSpPr>
          <p:nvPr>
            <p:ph type="dt" sz="quarter" idx="10"/>
          </p:nvPr>
        </p:nvSpPr>
        <p:spPr>
          <a:noFill/>
        </p:spPr>
        <p:txBody>
          <a:bodyPr/>
          <a:lstStyle/>
          <a:p>
            <a:fld id="{DC4E537F-37A9-418A-838A-2B828901A13D}" type="datetime8">
              <a:rPr lang="es-ES">
                <a:latin typeface="Arial" pitchFamily="34" charset="0"/>
              </a:rPr>
              <a:pPr/>
              <a:t>18/02/2012 20:09</a:t>
            </a:fld>
            <a:endParaRPr lang="es-ES">
              <a:latin typeface="Arial" pitchFamily="34" charset="0"/>
            </a:endParaRPr>
          </a:p>
        </p:txBody>
      </p:sp>
      <p:sp>
        <p:nvSpPr>
          <p:cNvPr id="34824" name="7 Marcador de número de diapositiva"/>
          <p:cNvSpPr>
            <a:spLocks noGrp="1"/>
          </p:cNvSpPr>
          <p:nvPr>
            <p:ph type="sldNum" sz="quarter" idx="12"/>
          </p:nvPr>
        </p:nvSpPr>
        <p:spPr>
          <a:noFill/>
        </p:spPr>
        <p:txBody>
          <a:bodyPr/>
          <a:lstStyle/>
          <a:p>
            <a:fld id="{E7A4B052-374F-48E9-B1E0-B741A9564831}" type="slidenum">
              <a:rPr lang="es-ES" smtClean="0">
                <a:latin typeface="Arial" pitchFamily="34" charset="0"/>
              </a:rPr>
              <a:pPr/>
              <a:t>50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20:16</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51</a:t>
            </a:fld>
            <a:endParaRPr lang="es-ES"/>
          </a:p>
        </p:txBody>
      </p:sp>
      <p:pic>
        <p:nvPicPr>
          <p:cNvPr id="6" name="Picture 6"/>
          <p:cNvPicPr>
            <a:picLocks noChangeAspect="1" noChangeArrowheads="1"/>
          </p:cNvPicPr>
          <p:nvPr/>
        </p:nvPicPr>
        <p:blipFill>
          <a:blip r:embed="rId2" cstate="print"/>
          <a:srcRect/>
          <a:stretch>
            <a:fillRect/>
          </a:stretch>
        </p:blipFill>
        <p:spPr bwMode="auto">
          <a:xfrm>
            <a:off x="827088" y="1125538"/>
            <a:ext cx="7705725"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20:16</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52</a:t>
            </a:fld>
            <a:endParaRPr lang="es-ES"/>
          </a:p>
        </p:txBody>
      </p:sp>
      <p:pic>
        <p:nvPicPr>
          <p:cNvPr id="6" name="Picture 5"/>
          <p:cNvPicPr>
            <a:picLocks noChangeAspect="1" noChangeArrowheads="1"/>
          </p:cNvPicPr>
          <p:nvPr/>
        </p:nvPicPr>
        <p:blipFill>
          <a:blip r:embed="rId2" cstate="print"/>
          <a:srcRect/>
          <a:stretch>
            <a:fillRect/>
          </a:stretch>
        </p:blipFill>
        <p:spPr bwMode="auto">
          <a:xfrm>
            <a:off x="1781175" y="576263"/>
            <a:ext cx="5581650" cy="5705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20:16</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53</a:t>
            </a:fld>
            <a:endParaRPr lang="es-ES"/>
          </a:p>
        </p:txBody>
      </p:sp>
      <p:pic>
        <p:nvPicPr>
          <p:cNvPr id="6" name="Picture 4"/>
          <p:cNvPicPr>
            <a:picLocks noChangeAspect="1" noChangeArrowheads="1"/>
          </p:cNvPicPr>
          <p:nvPr/>
        </p:nvPicPr>
        <p:blipFill>
          <a:blip r:embed="rId2" cstate="print"/>
          <a:srcRect/>
          <a:stretch>
            <a:fillRect/>
          </a:stretch>
        </p:blipFill>
        <p:spPr bwMode="auto">
          <a:xfrm>
            <a:off x="755650" y="1989138"/>
            <a:ext cx="76200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s-ES" smtClean="0"/>
              <a:t>Eclipses</a:t>
            </a:r>
          </a:p>
        </p:txBody>
      </p:sp>
      <p:sp>
        <p:nvSpPr>
          <p:cNvPr id="35843" name="Rectangle 3"/>
          <p:cNvSpPr>
            <a:spLocks noGrp="1" noChangeArrowheads="1"/>
          </p:cNvSpPr>
          <p:nvPr>
            <p:ph type="body" idx="1"/>
          </p:nvPr>
        </p:nvSpPr>
        <p:spPr/>
        <p:txBody>
          <a:bodyPr/>
          <a:lstStyle/>
          <a:p>
            <a:pPr eaLnBrk="1" hangingPunct="1"/>
            <a:r>
              <a:rPr lang="es-ES" smtClean="0"/>
              <a:t>Los eclipses tienen lugar cuando la luna, la tierra y el sol estan alineados:</a:t>
            </a:r>
          </a:p>
          <a:p>
            <a:pPr lvl="1" eaLnBrk="1" hangingPunct="1"/>
            <a:r>
              <a:rPr lang="es-ES" smtClean="0"/>
              <a:t>Si la tierra se encuentra entre la luna y el sol </a:t>
            </a:r>
            <a:r>
              <a:rPr lang="es-ES" smtClean="0">
                <a:sym typeface="Wingdings" pitchFamily="2" charset="2"/>
              </a:rPr>
              <a:t> Eclipse de luna</a:t>
            </a:r>
          </a:p>
          <a:p>
            <a:pPr lvl="1" eaLnBrk="1" hangingPunct="1"/>
            <a:r>
              <a:rPr lang="es-ES" smtClean="0">
                <a:sym typeface="Wingdings" pitchFamily="2" charset="2"/>
              </a:rPr>
              <a:t>Si la luna se encuentra entre la tierra y el sol Eclipse de sol</a:t>
            </a:r>
            <a:endParaRPr lang="es-ES" smtClean="0"/>
          </a:p>
        </p:txBody>
      </p:sp>
      <p:sp>
        <p:nvSpPr>
          <p:cNvPr id="35844" name="3 Marcador de fecha"/>
          <p:cNvSpPr>
            <a:spLocks noGrp="1"/>
          </p:cNvSpPr>
          <p:nvPr>
            <p:ph type="dt" sz="quarter" idx="10"/>
          </p:nvPr>
        </p:nvSpPr>
        <p:spPr>
          <a:noFill/>
        </p:spPr>
        <p:txBody>
          <a:bodyPr/>
          <a:lstStyle/>
          <a:p>
            <a:fld id="{5232C79F-A9E6-4B14-8353-6BAB9893F5F6}" type="datetime8">
              <a:rPr lang="es-ES">
                <a:latin typeface="Arial" pitchFamily="34" charset="0"/>
              </a:rPr>
              <a:pPr/>
              <a:t>18/02/2012 20:09</a:t>
            </a:fld>
            <a:endParaRPr lang="es-ES">
              <a:latin typeface="Arial" pitchFamily="34" charset="0"/>
            </a:endParaRPr>
          </a:p>
        </p:txBody>
      </p:sp>
      <p:sp>
        <p:nvSpPr>
          <p:cNvPr id="35845" name="4 Marcador de número de diapositiva"/>
          <p:cNvSpPr>
            <a:spLocks noGrp="1"/>
          </p:cNvSpPr>
          <p:nvPr>
            <p:ph type="sldNum" sz="quarter" idx="12"/>
          </p:nvPr>
        </p:nvSpPr>
        <p:spPr>
          <a:noFill/>
        </p:spPr>
        <p:txBody>
          <a:bodyPr/>
          <a:lstStyle/>
          <a:p>
            <a:fld id="{31A41519-D86C-46B6-AC80-7A278DE6ACD6}" type="slidenum">
              <a:rPr lang="es-ES" smtClean="0">
                <a:latin typeface="Arial" pitchFamily="34" charset="0"/>
              </a:rPr>
              <a:pPr/>
              <a:t>54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68313" y="0"/>
            <a:ext cx="8229600" cy="908050"/>
          </a:xfrm>
        </p:spPr>
        <p:txBody>
          <a:bodyPr/>
          <a:lstStyle/>
          <a:p>
            <a:pPr eaLnBrk="1" hangingPunct="1"/>
            <a:r>
              <a:rPr lang="es-ES" smtClean="0"/>
              <a:t>Eclipse de sol</a:t>
            </a:r>
          </a:p>
        </p:txBody>
      </p:sp>
      <p:sp>
        <p:nvSpPr>
          <p:cNvPr id="36867" name="Rectangle 3"/>
          <p:cNvSpPr>
            <a:spLocks noGrp="1" noChangeArrowheads="1"/>
          </p:cNvSpPr>
          <p:nvPr>
            <p:ph type="body" idx="1"/>
          </p:nvPr>
        </p:nvSpPr>
        <p:spPr>
          <a:xfrm>
            <a:off x="468313" y="908050"/>
            <a:ext cx="5481637" cy="5761038"/>
          </a:xfrm>
        </p:spPr>
        <p:txBody>
          <a:bodyPr/>
          <a:lstStyle/>
          <a:p>
            <a:pPr eaLnBrk="1" hangingPunct="1">
              <a:lnSpc>
                <a:spcPct val="80000"/>
              </a:lnSpc>
            </a:pPr>
            <a:r>
              <a:rPr lang="es-ES" sz="2600" smtClean="0"/>
              <a:t>Pueden ser:</a:t>
            </a:r>
          </a:p>
          <a:p>
            <a:pPr lvl="1" eaLnBrk="1" hangingPunct="1">
              <a:lnSpc>
                <a:spcPct val="80000"/>
              </a:lnSpc>
            </a:pPr>
            <a:r>
              <a:rPr lang="es-ES" sz="2600" smtClean="0"/>
              <a:t>Totales</a:t>
            </a:r>
          </a:p>
          <a:p>
            <a:pPr lvl="1" eaLnBrk="1" hangingPunct="1">
              <a:lnSpc>
                <a:spcPct val="80000"/>
              </a:lnSpc>
            </a:pPr>
            <a:r>
              <a:rPr lang="es-ES" sz="2600" smtClean="0"/>
              <a:t>Parciales</a:t>
            </a:r>
          </a:p>
          <a:p>
            <a:pPr lvl="1" eaLnBrk="1" hangingPunct="1">
              <a:lnSpc>
                <a:spcPct val="80000"/>
              </a:lnSpc>
            </a:pPr>
            <a:r>
              <a:rPr lang="es-ES" sz="2600" smtClean="0"/>
              <a:t>Anulares</a:t>
            </a:r>
          </a:p>
          <a:p>
            <a:pPr eaLnBrk="1" hangingPunct="1">
              <a:lnSpc>
                <a:spcPct val="80000"/>
              </a:lnSpc>
            </a:pPr>
            <a:r>
              <a:rPr lang="es-ES" sz="2600" smtClean="0"/>
              <a:t>Saros: Periodo de </a:t>
            </a:r>
          </a:p>
          <a:p>
            <a:pPr lvl="1" eaLnBrk="1" hangingPunct="1">
              <a:lnSpc>
                <a:spcPct val="80000"/>
              </a:lnSpc>
            </a:pPr>
            <a:r>
              <a:rPr lang="es-ES" sz="2600" smtClean="0"/>
              <a:t>223S=6585,3211 días</a:t>
            </a:r>
          </a:p>
          <a:p>
            <a:pPr lvl="1" eaLnBrk="1" hangingPunct="1">
              <a:lnSpc>
                <a:spcPct val="80000"/>
              </a:lnSpc>
            </a:pPr>
            <a:r>
              <a:rPr lang="es-ES" sz="2600" smtClean="0"/>
              <a:t>242D=6585,3567 días</a:t>
            </a:r>
          </a:p>
          <a:p>
            <a:pPr lvl="1" eaLnBrk="1" hangingPunct="1">
              <a:lnSpc>
                <a:spcPct val="80000"/>
              </a:lnSpc>
            </a:pPr>
            <a:r>
              <a:rPr lang="es-ES" sz="2600" smtClean="0"/>
              <a:t>239A=6585,5374 días</a:t>
            </a:r>
          </a:p>
          <a:p>
            <a:pPr lvl="1" eaLnBrk="1" hangingPunct="1">
              <a:lnSpc>
                <a:spcPct val="80000"/>
              </a:lnSpc>
            </a:pPr>
            <a:r>
              <a:rPr lang="es-ES" sz="2600" smtClean="0"/>
              <a:t>18 años y 11 días</a:t>
            </a:r>
          </a:p>
          <a:p>
            <a:pPr eaLnBrk="1" hangingPunct="1">
              <a:lnSpc>
                <a:spcPct val="80000"/>
              </a:lnSpc>
            </a:pPr>
            <a:r>
              <a:rPr lang="es-ES" sz="2600" smtClean="0"/>
              <a:t>Las series de Saros no duran indefinidamente, sino ciclos de entre 1226 y 1550 años.</a:t>
            </a:r>
          </a:p>
          <a:p>
            <a:pPr eaLnBrk="1" hangingPunct="1">
              <a:lnSpc>
                <a:spcPct val="80000"/>
              </a:lnSpc>
            </a:pPr>
            <a:r>
              <a:rPr lang="es-ES" sz="2600" smtClean="0"/>
              <a:t>Los periodos de tres saros dan lugar a eclipses similares en la misma región de la tierra.</a:t>
            </a:r>
          </a:p>
        </p:txBody>
      </p:sp>
      <p:pic>
        <p:nvPicPr>
          <p:cNvPr id="36868" name="Picture 4"/>
          <p:cNvPicPr>
            <a:picLocks noChangeAspect="1" noChangeArrowheads="1"/>
          </p:cNvPicPr>
          <p:nvPr/>
        </p:nvPicPr>
        <p:blipFill>
          <a:blip r:embed="rId2" cstate="print"/>
          <a:srcRect/>
          <a:stretch>
            <a:fillRect/>
          </a:stretch>
        </p:blipFill>
        <p:spPr bwMode="auto">
          <a:xfrm>
            <a:off x="6011863" y="1628775"/>
            <a:ext cx="2800350" cy="3724275"/>
          </a:xfrm>
          <a:prstGeom prst="rect">
            <a:avLst/>
          </a:prstGeom>
          <a:noFill/>
          <a:ln w="9525">
            <a:noFill/>
            <a:miter lim="800000"/>
            <a:headEnd/>
            <a:tailEnd/>
          </a:ln>
        </p:spPr>
      </p:pic>
      <p:sp>
        <p:nvSpPr>
          <p:cNvPr id="36873" name="8 Marcador de fecha"/>
          <p:cNvSpPr>
            <a:spLocks noGrp="1"/>
          </p:cNvSpPr>
          <p:nvPr>
            <p:ph type="dt" sz="quarter" idx="10"/>
          </p:nvPr>
        </p:nvSpPr>
        <p:spPr>
          <a:noFill/>
        </p:spPr>
        <p:txBody>
          <a:bodyPr/>
          <a:lstStyle/>
          <a:p>
            <a:fld id="{B72B2C8E-E853-41C0-8775-6FD3DE6F4384}" type="datetime8">
              <a:rPr lang="es-ES">
                <a:latin typeface="Arial" pitchFamily="34" charset="0"/>
              </a:rPr>
              <a:pPr/>
              <a:t>18/02/2012 20:09</a:t>
            </a:fld>
            <a:endParaRPr lang="es-ES">
              <a:latin typeface="Arial" pitchFamily="34" charset="0"/>
            </a:endParaRPr>
          </a:p>
        </p:txBody>
      </p:sp>
      <p:sp>
        <p:nvSpPr>
          <p:cNvPr id="36874" name="9 Marcador de número de diapositiva"/>
          <p:cNvSpPr>
            <a:spLocks noGrp="1"/>
          </p:cNvSpPr>
          <p:nvPr>
            <p:ph type="sldNum" sz="quarter" idx="12"/>
          </p:nvPr>
        </p:nvSpPr>
        <p:spPr>
          <a:noFill/>
        </p:spPr>
        <p:txBody>
          <a:bodyPr/>
          <a:lstStyle/>
          <a:p>
            <a:fld id="{033B837A-D87A-43E6-AF73-10DF072907C2}" type="slidenum">
              <a:rPr lang="es-ES" smtClean="0">
                <a:latin typeface="Arial" pitchFamily="34" charset="0"/>
              </a:rPr>
              <a:pPr/>
              <a:t>55</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20:17</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56</a:t>
            </a:fld>
            <a:endParaRPr lang="es-ES"/>
          </a:p>
        </p:txBody>
      </p:sp>
      <p:pic>
        <p:nvPicPr>
          <p:cNvPr id="6" name="Picture 6"/>
          <p:cNvPicPr>
            <a:picLocks noChangeAspect="1" noChangeArrowheads="1"/>
          </p:cNvPicPr>
          <p:nvPr/>
        </p:nvPicPr>
        <p:blipFill>
          <a:blip r:embed="rId2" cstate="print"/>
          <a:srcRect/>
          <a:stretch>
            <a:fillRect/>
          </a:stretch>
        </p:blipFill>
        <p:spPr bwMode="auto">
          <a:xfrm>
            <a:off x="3419475" y="1484313"/>
            <a:ext cx="5545138" cy="4899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20:17</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57</a:t>
            </a:fld>
            <a:endParaRPr lang="es-ES"/>
          </a:p>
        </p:txBody>
      </p:sp>
      <p:pic>
        <p:nvPicPr>
          <p:cNvPr id="6" name="Picture 8" descr="TSE2008globe1a"/>
          <p:cNvPicPr>
            <a:picLocks noChangeAspect="1" noChangeArrowheads="1"/>
          </p:cNvPicPr>
          <p:nvPr/>
        </p:nvPicPr>
        <p:blipFill>
          <a:blip r:embed="rId2" cstate="print"/>
          <a:srcRect/>
          <a:stretch>
            <a:fillRect/>
          </a:stretch>
        </p:blipFill>
        <p:spPr bwMode="auto">
          <a:xfrm>
            <a:off x="1187450" y="1484313"/>
            <a:ext cx="6848475" cy="5133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20:16</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58</a:t>
            </a:fld>
            <a:endParaRPr lang="es-ES"/>
          </a:p>
        </p:txBody>
      </p:sp>
      <p:pic>
        <p:nvPicPr>
          <p:cNvPr id="6" name="Picture 10" descr="The shadow of the moon falls on Earth."/>
          <p:cNvPicPr>
            <a:picLocks noChangeAspect="1" noChangeArrowheads="1"/>
          </p:cNvPicPr>
          <p:nvPr/>
        </p:nvPicPr>
        <p:blipFill>
          <a:blip r:embed="rId2" cstate="print"/>
          <a:srcRect/>
          <a:stretch>
            <a:fillRect/>
          </a:stretch>
        </p:blipFill>
        <p:spPr bwMode="auto">
          <a:xfrm>
            <a:off x="1187450" y="1412875"/>
            <a:ext cx="6769100" cy="5076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20:16</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59</a:t>
            </a:fld>
            <a:endParaRPr lang="es-ES"/>
          </a:p>
        </p:txBody>
      </p:sp>
      <p:pic>
        <p:nvPicPr>
          <p:cNvPr id="6" name="Picture 15" descr="150px-Eclipse_movie"/>
          <p:cNvPicPr>
            <a:picLocks noChangeAspect="1" noChangeArrowheads="1" noCrop="1"/>
          </p:cNvPicPr>
          <p:nvPr/>
        </p:nvPicPr>
        <p:blipFill>
          <a:blip r:embed="rId2" cstate="print"/>
          <a:srcRect/>
          <a:stretch>
            <a:fillRect/>
          </a:stretch>
        </p:blipFill>
        <p:spPr bwMode="auto">
          <a:xfrm>
            <a:off x="2268538" y="1773238"/>
            <a:ext cx="4537075" cy="4143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
                                        </p:tgtEl>
                                        <p:attrNameLst>
                                          <p:attrName>ppt_y</p:attrName>
                                        </p:attrNameLst>
                                      </p:cBhvr>
                                      <p:tavLst>
                                        <p:tav tm="0">
                                          <p:val>
                                            <p:strVal val="#ppt_y"/>
                                          </p:val>
                                        </p:tav>
                                        <p:tav tm="100000">
                                          <p:val>
                                            <p:strVal val="#ppt_y"/>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Título"/>
          <p:cNvSpPr>
            <a:spLocks noGrp="1"/>
          </p:cNvSpPr>
          <p:nvPr>
            <p:ph type="title"/>
          </p:nvPr>
        </p:nvSpPr>
        <p:spPr/>
        <p:txBody>
          <a:bodyPr/>
          <a:lstStyle/>
          <a:p>
            <a:r>
              <a:rPr lang="es-ES" smtClean="0"/>
              <a:t>Movimiento planetario</a:t>
            </a:r>
          </a:p>
        </p:txBody>
      </p:sp>
      <p:sp>
        <p:nvSpPr>
          <p:cNvPr id="9219" name="2 Marcador de contenido"/>
          <p:cNvSpPr>
            <a:spLocks noGrp="1"/>
          </p:cNvSpPr>
          <p:nvPr>
            <p:ph idx="1"/>
          </p:nvPr>
        </p:nvSpPr>
        <p:spPr/>
        <p:txBody>
          <a:bodyPr/>
          <a:lstStyle/>
          <a:p>
            <a:r>
              <a:rPr lang="es-ES" sz="2800" smtClean="0"/>
              <a:t>Los planetas se mueven en el cielo, respecto de las estrellas, de oeste a este </a:t>
            </a:r>
            <a:r>
              <a:rPr lang="es-ES" sz="2800" smtClean="0">
                <a:sym typeface="Wingdings" pitchFamily="2" charset="2"/>
              </a:rPr>
              <a:t> Movimiento directo o prógrado.</a:t>
            </a:r>
          </a:p>
          <a:p>
            <a:r>
              <a:rPr lang="es-ES" sz="2800" smtClean="0">
                <a:sym typeface="Wingdings" pitchFamily="2" charset="2"/>
              </a:rPr>
              <a:t>En ocasiones ralentizan su marcha hasta detenerse  Estaciones, Ptos. Estacionarios.</a:t>
            </a:r>
          </a:p>
          <a:p>
            <a:r>
              <a:rPr lang="es-ES" sz="2800" smtClean="0">
                <a:sym typeface="Wingdings" pitchFamily="2" charset="2"/>
              </a:rPr>
              <a:t>Durante un periodo breve (respecto de su ciclo sidéreo) se mueven de este a oeste  Movimiento retrógrado</a:t>
            </a:r>
          </a:p>
          <a:p>
            <a:r>
              <a:rPr lang="es-ES" sz="2800" smtClean="0">
                <a:sym typeface="Wingdings" pitchFamily="2" charset="2"/>
              </a:rPr>
              <a:t>Tras otra estación, vuelven al movimiento directo.</a:t>
            </a:r>
            <a:endParaRPr lang="es-ES" sz="2800" smtClean="0"/>
          </a:p>
        </p:txBody>
      </p:sp>
      <p:sp>
        <p:nvSpPr>
          <p:cNvPr id="9222" name="5 Marcador de fecha"/>
          <p:cNvSpPr>
            <a:spLocks noGrp="1"/>
          </p:cNvSpPr>
          <p:nvPr>
            <p:ph type="dt" sz="quarter" idx="10"/>
          </p:nvPr>
        </p:nvSpPr>
        <p:spPr>
          <a:noFill/>
        </p:spPr>
        <p:txBody>
          <a:bodyPr/>
          <a:lstStyle/>
          <a:p>
            <a:fld id="{768FCDB0-D172-464A-BD57-345E44B08CF3}" type="datetime8">
              <a:rPr lang="es-ES">
                <a:latin typeface="Arial" pitchFamily="34" charset="0"/>
              </a:rPr>
              <a:pPr/>
              <a:t>18/02/2012 20:09</a:t>
            </a:fld>
            <a:endParaRPr lang="es-ES">
              <a:latin typeface="Arial" pitchFamily="34" charset="0"/>
            </a:endParaRPr>
          </a:p>
        </p:txBody>
      </p:sp>
      <p:sp>
        <p:nvSpPr>
          <p:cNvPr id="9223" name="6 Marcador de número de diapositiva"/>
          <p:cNvSpPr>
            <a:spLocks noGrp="1"/>
          </p:cNvSpPr>
          <p:nvPr>
            <p:ph type="sldNum" sz="quarter" idx="12"/>
          </p:nvPr>
        </p:nvSpPr>
        <p:spPr>
          <a:noFill/>
        </p:spPr>
        <p:txBody>
          <a:bodyPr/>
          <a:lstStyle/>
          <a:p>
            <a:fld id="{923861E3-877D-4CFB-98C5-6DAB39D03E37}" type="slidenum">
              <a:rPr lang="es-ES" smtClean="0">
                <a:latin typeface="Arial" pitchFamily="34" charset="0"/>
              </a:rPr>
              <a:pPr/>
              <a:t>6</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0"/>
            <a:ext cx="8229600" cy="1143000"/>
          </a:xfrm>
        </p:spPr>
        <p:txBody>
          <a:bodyPr/>
          <a:lstStyle/>
          <a:p>
            <a:pPr eaLnBrk="1" hangingPunct="1"/>
            <a:r>
              <a:rPr lang="es-ES" smtClean="0"/>
              <a:t>Eclipse de luna</a:t>
            </a:r>
          </a:p>
        </p:txBody>
      </p:sp>
      <p:sp>
        <p:nvSpPr>
          <p:cNvPr id="37891" name="Rectangle 5"/>
          <p:cNvSpPr>
            <a:spLocks noGrp="1" noChangeArrowheads="1"/>
          </p:cNvSpPr>
          <p:nvPr>
            <p:ph type="body" idx="1"/>
          </p:nvPr>
        </p:nvSpPr>
        <p:spPr/>
        <p:txBody>
          <a:bodyPr/>
          <a:lstStyle/>
          <a:p>
            <a:pPr eaLnBrk="1" hangingPunct="1"/>
            <a:r>
              <a:rPr lang="es-ES" smtClean="0"/>
              <a:t>Puede ser:</a:t>
            </a:r>
          </a:p>
          <a:p>
            <a:pPr lvl="1" eaLnBrk="1" hangingPunct="1"/>
            <a:r>
              <a:rPr lang="es-ES" smtClean="0"/>
              <a:t>Total</a:t>
            </a:r>
          </a:p>
          <a:p>
            <a:pPr lvl="1" eaLnBrk="1" hangingPunct="1"/>
            <a:r>
              <a:rPr lang="es-ES" smtClean="0"/>
              <a:t>Parcial</a:t>
            </a:r>
          </a:p>
          <a:p>
            <a:pPr lvl="1" eaLnBrk="1" hangingPunct="1"/>
            <a:r>
              <a:rPr lang="es-ES" smtClean="0"/>
              <a:t>Penumbral</a:t>
            </a:r>
          </a:p>
        </p:txBody>
      </p:sp>
      <p:sp>
        <p:nvSpPr>
          <p:cNvPr id="37894" name="5 Marcador de fecha"/>
          <p:cNvSpPr>
            <a:spLocks noGrp="1"/>
          </p:cNvSpPr>
          <p:nvPr>
            <p:ph type="dt" sz="quarter" idx="10"/>
          </p:nvPr>
        </p:nvSpPr>
        <p:spPr>
          <a:noFill/>
        </p:spPr>
        <p:txBody>
          <a:bodyPr/>
          <a:lstStyle/>
          <a:p>
            <a:fld id="{3CBE141A-4419-4BF6-8351-FF3127B93F6E}" type="datetime8">
              <a:rPr lang="es-ES">
                <a:latin typeface="Arial" pitchFamily="34" charset="0"/>
              </a:rPr>
              <a:pPr/>
              <a:t>18/02/2012 20:18</a:t>
            </a:fld>
            <a:endParaRPr lang="es-ES">
              <a:latin typeface="Arial" pitchFamily="34" charset="0"/>
            </a:endParaRPr>
          </a:p>
        </p:txBody>
      </p:sp>
      <p:sp>
        <p:nvSpPr>
          <p:cNvPr id="37895" name="6 Marcador de número de diapositiva"/>
          <p:cNvSpPr>
            <a:spLocks noGrp="1"/>
          </p:cNvSpPr>
          <p:nvPr>
            <p:ph type="sldNum" sz="quarter" idx="12"/>
          </p:nvPr>
        </p:nvSpPr>
        <p:spPr>
          <a:noFill/>
        </p:spPr>
        <p:txBody>
          <a:bodyPr/>
          <a:lstStyle/>
          <a:p>
            <a:fld id="{55390C7F-D4E0-48B3-A9AF-DFDB98A94C75}" type="slidenum">
              <a:rPr lang="es-ES" smtClean="0">
                <a:latin typeface="Arial" pitchFamily="34" charset="0"/>
              </a:rPr>
              <a:pPr/>
              <a:t>60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20:19</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61</a:t>
            </a:fld>
            <a:endParaRPr lang="es-ES"/>
          </a:p>
        </p:txBody>
      </p:sp>
      <p:pic>
        <p:nvPicPr>
          <p:cNvPr id="6" name="Picture 6"/>
          <p:cNvPicPr>
            <a:picLocks noChangeAspect="1" noChangeArrowheads="1"/>
          </p:cNvPicPr>
          <p:nvPr/>
        </p:nvPicPr>
        <p:blipFill>
          <a:blip r:embed="rId2" cstate="print"/>
          <a:srcRect/>
          <a:stretch>
            <a:fillRect/>
          </a:stretch>
        </p:blipFill>
        <p:spPr bwMode="auto">
          <a:xfrm>
            <a:off x="1187450" y="981075"/>
            <a:ext cx="678180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20:18</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62</a:t>
            </a:fld>
            <a:endParaRPr lang="es-ES"/>
          </a:p>
        </p:txBody>
      </p:sp>
      <p:pic>
        <p:nvPicPr>
          <p:cNvPr id="6" name="Picture 8"/>
          <p:cNvPicPr>
            <a:picLocks noChangeAspect="1" noChangeArrowheads="1"/>
          </p:cNvPicPr>
          <p:nvPr/>
        </p:nvPicPr>
        <p:blipFill>
          <a:blip r:embed="rId2" cstate="print"/>
          <a:srcRect/>
          <a:stretch>
            <a:fillRect/>
          </a:stretch>
        </p:blipFill>
        <p:spPr bwMode="auto">
          <a:xfrm>
            <a:off x="900113" y="836613"/>
            <a:ext cx="762000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s-ES_tradnl" smtClean="0">
                <a:solidFill>
                  <a:schemeClr val="tx1"/>
                </a:solidFill>
              </a:rPr>
              <a:t>Propiedades generales</a:t>
            </a:r>
            <a:endParaRPr lang="es-ES" smtClean="0">
              <a:solidFill>
                <a:schemeClr val="tx1"/>
              </a:solidFill>
            </a:endParaRPr>
          </a:p>
        </p:txBody>
      </p:sp>
      <p:graphicFrame>
        <p:nvGraphicFramePr>
          <p:cNvPr id="99498" name="Group 170"/>
          <p:cNvGraphicFramePr>
            <a:graphicFrameLocks noGrp="1"/>
          </p:cNvGraphicFramePr>
          <p:nvPr>
            <p:ph idx="4294967295"/>
          </p:nvPr>
        </p:nvGraphicFramePr>
        <p:xfrm>
          <a:off x="0" y="1352550"/>
          <a:ext cx="9074150" cy="4747898"/>
        </p:xfrm>
        <a:graphic>
          <a:graphicData uri="http://schemas.openxmlformats.org/drawingml/2006/table">
            <a:tbl>
              <a:tblPr/>
              <a:tblGrid>
                <a:gridCol w="1187450"/>
                <a:gridCol w="881063"/>
                <a:gridCol w="822325"/>
                <a:gridCol w="998537"/>
                <a:gridCol w="719138"/>
                <a:gridCol w="865187"/>
                <a:gridCol w="863600"/>
                <a:gridCol w="720725"/>
                <a:gridCol w="1008063"/>
                <a:gridCol w="1008062"/>
              </a:tblGrid>
              <a:tr h="166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Mercurio</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Venus</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La Tierra</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Marte</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Júpiter</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Saturno</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Urano</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Neptuno</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(Plutón)</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rgbClr val="CC0000"/>
                          </a:solidFill>
                          <a:effectLst/>
                          <a:latin typeface="Comic Sans MS" pitchFamily="1" charset="0"/>
                        </a:rPr>
                        <a:t>diámetro</a:t>
                      </a:r>
                      <a:endParaRPr kumimoji="0" lang="es-ES" sz="1000" b="0" i="0" u="none" strike="noStrike" cap="none" normalizeH="0" baseline="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0.949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0.532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11.209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4.007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3.883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0.180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diámetro (Km)</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4.878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12.104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12.756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6.787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142.800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120.000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51.118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49.528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139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rgbClr val="CC0000"/>
                          </a:solidFill>
                          <a:effectLst/>
                          <a:latin typeface="Comic Sans MS" pitchFamily="1" charset="0"/>
                        </a:rPr>
                        <a:t>Masa</a:t>
                      </a:r>
                      <a:endParaRPr kumimoji="0" lang="es-ES" sz="1000" b="0" i="0" u="none" strike="noStrike" cap="none" normalizeH="0" baseline="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0.055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0.815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0.107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Distancia</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1.52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5.20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9.54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19.18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30.06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39.44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Período orbital</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0.62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1.88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11.86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29.46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84.01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164.8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247.7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rgbClr val="CC0000"/>
                          </a:solidFill>
                          <a:effectLst/>
                          <a:latin typeface="Comic Sans MS" pitchFamily="1" charset="0"/>
                        </a:rPr>
                        <a:t>Excentricidad</a:t>
                      </a:r>
                      <a:endParaRPr kumimoji="0" lang="es-ES" sz="1000" b="0" i="0" u="none" strike="noStrike" cap="none" normalizeH="0" baseline="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0.2056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0.0068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0.0167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0.0934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0.0483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0.0560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0.0461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0.0097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0.2482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rgbClr val="CC0000"/>
                          </a:solidFill>
                          <a:effectLst/>
                          <a:latin typeface="Comic Sans MS" pitchFamily="1" charset="0"/>
                        </a:rPr>
                        <a:t>Período de rotación</a:t>
                      </a:r>
                      <a:endParaRPr kumimoji="0" lang="es-ES" sz="1000" b="0" i="0" u="none" strike="noStrike" cap="none" normalizeH="0" baseline="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58.65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-243*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1.03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0.41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-6.38*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rgbClr val="CC0000"/>
                          </a:solidFill>
                          <a:effectLst/>
                          <a:latin typeface="Comic Sans MS" pitchFamily="1" charset="0"/>
                        </a:rPr>
                        <a:t>inclinación del eje</a:t>
                      </a:r>
                      <a:endParaRPr kumimoji="0" lang="es-ES" sz="1000" b="0" i="0" u="none" strike="noStrike" cap="none" normalizeH="0" baseline="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177.4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23.45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23.98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3.08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26.73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97.92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28.8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Gravedad eq</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2.64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0.89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velocidad de escape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4.25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10.36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5.02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59.54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35.49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21.29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23.71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rgbClr val="CC0000"/>
                          </a:solidFill>
                          <a:effectLst/>
                          <a:latin typeface="Comic Sans MS" pitchFamily="1" charset="0"/>
                        </a:rPr>
                        <a:t>densidad</a:t>
                      </a:r>
                      <a:endParaRPr kumimoji="0" lang="es-ES" sz="1000" b="0" i="0" u="none" strike="noStrike" cap="none" normalizeH="0" baseline="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5.43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5.25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5.52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3.93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1.33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1.67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2.03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rgbClr val="CC0000"/>
                          </a:solidFill>
                          <a:effectLst/>
                          <a:latin typeface="Comic Sans MS" pitchFamily="1" charset="0"/>
                        </a:rPr>
                        <a:t>composición atm</a:t>
                      </a:r>
                      <a:endParaRPr kumimoji="0" lang="es-ES" sz="1000" b="0" i="0" u="none" strike="noStrike" cap="none" normalizeH="0" baseline="0" smtClean="0">
                        <a:ln>
                          <a:noFill/>
                        </a:ln>
                        <a:solidFill>
                          <a:srgbClr val="CC0000"/>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Ninguna</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CH</a:t>
                      </a:r>
                      <a:r>
                        <a:rPr kumimoji="0" lang="es-ES" sz="1000" b="1" i="0" u="none" strike="noStrike" cap="none" normalizeH="0" baseline="-30000" smtClean="0">
                          <a:ln>
                            <a:noFill/>
                          </a:ln>
                          <a:solidFill>
                            <a:schemeClr val="tx1"/>
                          </a:solidFill>
                          <a:effectLst/>
                          <a:latin typeface="Comic Sans MS" pitchFamily="1" charset="0"/>
                        </a:rPr>
                        <a:t>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rgbClr val="CC0000"/>
                          </a:solidFill>
                          <a:effectLst/>
                          <a:latin typeface="Comic Sans MS" pitchFamily="1" charset="0"/>
                        </a:rPr>
                        <a:t>número de Lunas</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bl>
          </a:graphicData>
        </a:graphic>
      </p:graphicFrame>
      <p:sp>
        <p:nvSpPr>
          <p:cNvPr id="40106" name="Line 172"/>
          <p:cNvSpPr>
            <a:spLocks noChangeShapeType="1"/>
          </p:cNvSpPr>
          <p:nvPr/>
        </p:nvSpPr>
        <p:spPr bwMode="auto">
          <a:xfrm>
            <a:off x="4648200" y="1066800"/>
            <a:ext cx="0" cy="5257800"/>
          </a:xfrm>
          <a:prstGeom prst="line">
            <a:avLst/>
          </a:prstGeom>
          <a:noFill/>
          <a:ln w="31750">
            <a:solidFill>
              <a:srgbClr val="FF0000"/>
            </a:solidFill>
            <a:round/>
            <a:headEnd/>
            <a:tailEnd/>
          </a:ln>
        </p:spPr>
        <p:txBody>
          <a:bodyPr wrap="none" anchor="ctr"/>
          <a:lstStyle/>
          <a:p>
            <a:endParaRPr lang="es-ES"/>
          </a:p>
        </p:txBody>
      </p:sp>
      <p:sp>
        <p:nvSpPr>
          <p:cNvPr id="40107" name="Line 173"/>
          <p:cNvSpPr>
            <a:spLocks noChangeShapeType="1"/>
          </p:cNvSpPr>
          <p:nvPr/>
        </p:nvSpPr>
        <p:spPr bwMode="auto">
          <a:xfrm flipH="1">
            <a:off x="8077200" y="990600"/>
            <a:ext cx="0" cy="5410200"/>
          </a:xfrm>
          <a:prstGeom prst="line">
            <a:avLst/>
          </a:prstGeom>
          <a:noFill/>
          <a:ln w="31750">
            <a:solidFill>
              <a:srgbClr val="FF0000"/>
            </a:solidFill>
            <a:round/>
            <a:headEnd/>
            <a:tailEnd/>
          </a:ln>
        </p:spPr>
        <p:txBody>
          <a:bodyPr wrap="none" anchor="ctr"/>
          <a:lstStyle/>
          <a:p>
            <a:endParaRPr lang="es-ES"/>
          </a:p>
        </p:txBody>
      </p:sp>
      <p:sp>
        <p:nvSpPr>
          <p:cNvPr id="40108" name="5 Marcador de fecha"/>
          <p:cNvSpPr>
            <a:spLocks noGrp="1"/>
          </p:cNvSpPr>
          <p:nvPr>
            <p:ph type="dt" sz="quarter" idx="10"/>
          </p:nvPr>
        </p:nvSpPr>
        <p:spPr>
          <a:noFill/>
        </p:spPr>
        <p:txBody>
          <a:bodyPr/>
          <a:lstStyle/>
          <a:p>
            <a:fld id="{786510FE-C52E-4D29-B45A-6403692D2B7F}" type="datetime8">
              <a:rPr lang="es-ES">
                <a:latin typeface="Arial" pitchFamily="34" charset="0"/>
              </a:rPr>
              <a:pPr/>
              <a:t>18/02/2012 20:19</a:t>
            </a:fld>
            <a:endParaRPr lang="es-ES">
              <a:latin typeface="Arial" pitchFamily="34" charset="0"/>
            </a:endParaRPr>
          </a:p>
        </p:txBody>
      </p:sp>
      <p:sp>
        <p:nvSpPr>
          <p:cNvPr id="40109" name="6 Marcador de número de diapositiva"/>
          <p:cNvSpPr>
            <a:spLocks noGrp="1"/>
          </p:cNvSpPr>
          <p:nvPr>
            <p:ph type="sldNum" sz="quarter" idx="12"/>
          </p:nvPr>
        </p:nvSpPr>
        <p:spPr>
          <a:noFill/>
        </p:spPr>
        <p:txBody>
          <a:bodyPr/>
          <a:lstStyle/>
          <a:p>
            <a:fld id="{327876C8-CFE6-4714-B776-ADD838D14DB7}" type="slidenum">
              <a:rPr lang="es-ES" smtClean="0">
                <a:latin typeface="Arial" pitchFamily="34" charset="0"/>
              </a:rPr>
              <a:pPr/>
              <a:t>63</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endParaRPr lang="es-ES_tradnl" smtClean="0"/>
          </a:p>
        </p:txBody>
      </p:sp>
      <p:sp>
        <p:nvSpPr>
          <p:cNvPr id="38915" name="Rectangle 3"/>
          <p:cNvSpPr>
            <a:spLocks noGrp="1" noChangeArrowheads="1"/>
          </p:cNvSpPr>
          <p:nvPr>
            <p:ph type="body" idx="1"/>
          </p:nvPr>
        </p:nvSpPr>
        <p:spPr/>
        <p:txBody>
          <a:bodyPr/>
          <a:lstStyle/>
          <a:p>
            <a:endParaRPr lang="es-ES_tradnl" smtClean="0"/>
          </a:p>
        </p:txBody>
      </p:sp>
      <p:pic>
        <p:nvPicPr>
          <p:cNvPr id="38916" name="Picture 4" descr="0706"/>
          <p:cNvPicPr>
            <a:picLocks noChangeAspect="1" noChangeArrowheads="1"/>
          </p:cNvPicPr>
          <p:nvPr/>
        </p:nvPicPr>
        <p:blipFill>
          <a:blip r:embed="rId3" cstate="print"/>
          <a:srcRect/>
          <a:stretch>
            <a:fillRect/>
          </a:stretch>
        </p:blipFill>
        <p:spPr bwMode="auto">
          <a:xfrm>
            <a:off x="0" y="0"/>
            <a:ext cx="8988425" cy="6742113"/>
          </a:xfrm>
          <a:prstGeom prst="rect">
            <a:avLst/>
          </a:prstGeom>
          <a:noFill/>
          <a:ln w="9525">
            <a:noFill/>
            <a:miter lim="800000"/>
            <a:headEnd/>
            <a:tailEnd/>
          </a:ln>
        </p:spPr>
      </p:pic>
      <p:sp>
        <p:nvSpPr>
          <p:cNvPr id="38917" name="4 Marcador de fecha"/>
          <p:cNvSpPr>
            <a:spLocks noGrp="1"/>
          </p:cNvSpPr>
          <p:nvPr>
            <p:ph type="dt" sz="quarter" idx="10"/>
          </p:nvPr>
        </p:nvSpPr>
        <p:spPr>
          <a:noFill/>
        </p:spPr>
        <p:txBody>
          <a:bodyPr/>
          <a:lstStyle/>
          <a:p>
            <a:fld id="{9E030E0D-7D30-4ADE-8677-FC4C40479E43}" type="datetime8">
              <a:rPr lang="es-ES">
                <a:latin typeface="Arial" pitchFamily="34" charset="0"/>
              </a:rPr>
              <a:pPr/>
              <a:t>18/02/2012 20:20</a:t>
            </a:fld>
            <a:endParaRPr lang="es-ES">
              <a:latin typeface="Arial" pitchFamily="34" charset="0"/>
            </a:endParaRPr>
          </a:p>
        </p:txBody>
      </p:sp>
      <p:sp>
        <p:nvSpPr>
          <p:cNvPr id="38918" name="5 Marcador de número de diapositiva"/>
          <p:cNvSpPr>
            <a:spLocks noGrp="1"/>
          </p:cNvSpPr>
          <p:nvPr>
            <p:ph type="sldNum" sz="quarter" idx="12"/>
          </p:nvPr>
        </p:nvSpPr>
        <p:spPr>
          <a:noFill/>
        </p:spPr>
        <p:txBody>
          <a:bodyPr/>
          <a:lstStyle/>
          <a:p>
            <a:fld id="{8C324520-6884-435B-BD22-79F4F5ACA51B}" type="slidenum">
              <a:rPr lang="es-ES" smtClean="0">
                <a:latin typeface="Arial" pitchFamily="34" charset="0"/>
              </a:rPr>
              <a:pPr/>
              <a:t>64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s-ES_tradnl" smtClean="0">
                <a:solidFill>
                  <a:schemeClr val="tx1"/>
                </a:solidFill>
              </a:rPr>
              <a:t>Propiedades generales</a:t>
            </a:r>
            <a:endParaRPr lang="es-ES" smtClean="0">
              <a:solidFill>
                <a:schemeClr val="tx1"/>
              </a:solidFill>
            </a:endParaRPr>
          </a:p>
        </p:txBody>
      </p:sp>
      <p:graphicFrame>
        <p:nvGraphicFramePr>
          <p:cNvPr id="100523" name="Group 171"/>
          <p:cNvGraphicFramePr>
            <a:graphicFrameLocks noGrp="1"/>
          </p:cNvGraphicFramePr>
          <p:nvPr>
            <p:ph idx="4294967295"/>
          </p:nvPr>
        </p:nvGraphicFramePr>
        <p:xfrm>
          <a:off x="0" y="1352550"/>
          <a:ext cx="9074150" cy="4747898"/>
        </p:xfrm>
        <a:graphic>
          <a:graphicData uri="http://schemas.openxmlformats.org/drawingml/2006/table">
            <a:tbl>
              <a:tblPr/>
              <a:tblGrid>
                <a:gridCol w="1187450"/>
                <a:gridCol w="881063"/>
                <a:gridCol w="822325"/>
                <a:gridCol w="998537"/>
                <a:gridCol w="719138"/>
                <a:gridCol w="865187"/>
                <a:gridCol w="863600"/>
                <a:gridCol w="720725"/>
                <a:gridCol w="1008063"/>
                <a:gridCol w="1008062"/>
              </a:tblGrid>
              <a:tr h="166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Mercurio</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Venus</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La Tierra</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Marte</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Júpiter</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Saturno</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Urano</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Neptuno</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Plutón</a:t>
                      </a:r>
                      <a:endParaRPr kumimoji="0" lang="es-ES" sz="10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diámetro</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0.949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0.532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11.209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4.007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3.883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0.180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diámetro (Km)</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4.878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12.104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12.756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6.787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142.800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120.000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51.118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49.528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139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Masa</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0.055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0.815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0.107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Distancia</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1.52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5.20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9.54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19.18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30.06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39.44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Período orbital</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0.62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1.88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11.86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29.46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84.01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164.8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247.7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Excentricidad</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0.2056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0.0068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0.0167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0.0934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0.0483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0.0560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0.0461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0.0097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0.2482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Período de rotación</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58.65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-243*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1.03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0.41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0.44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-6.38*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inclinación del eje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177.4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23.45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23.98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3.08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26.73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97.92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28.8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Gravedad eq</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0.38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2.64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0.93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0.89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0.06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velocidad de escape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4.25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10.36</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11.18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5.02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59.54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35.49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21.29</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23.71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densidad</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5.43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5.25</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5.52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3.93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1.33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0.71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1.24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1.67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2.03</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composición atm</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Ninguna</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CO</a:t>
                      </a:r>
                      <a:r>
                        <a:rPr kumimoji="0" lang="es-ES" sz="1000" b="1" i="0" u="none" strike="noStrike" cap="none" normalizeH="0" baseline="-3000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H</a:t>
                      </a:r>
                      <a:r>
                        <a:rPr kumimoji="0" lang="es-ES" sz="1000" b="1" i="0" u="none" strike="noStrike" cap="none" normalizeH="0" baseline="-30000" smtClean="0">
                          <a:ln>
                            <a:noFill/>
                          </a:ln>
                          <a:solidFill>
                            <a:schemeClr val="tx1"/>
                          </a:solidFill>
                          <a:effectLst/>
                          <a:latin typeface="Comic Sans MS" pitchFamily="1" charset="0"/>
                        </a:rPr>
                        <a:t>2</a:t>
                      </a:r>
                      <a:r>
                        <a:rPr kumimoji="0" lang="es-ES" sz="1000" b="1" i="0" u="none" strike="noStrike" cap="none" normalizeH="0" baseline="0" smtClean="0">
                          <a:ln>
                            <a:noFill/>
                          </a:ln>
                          <a:solidFill>
                            <a:schemeClr val="tx1"/>
                          </a:solidFill>
                          <a:effectLst/>
                          <a:latin typeface="Comic Sans MS" pitchFamily="1" charset="0"/>
                        </a:rPr>
                        <a:t>+He</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CH</a:t>
                      </a:r>
                      <a:r>
                        <a:rPr kumimoji="0" lang="es-ES" sz="1000" b="1" i="0" u="none" strike="noStrike" cap="none" normalizeH="0" baseline="-30000" smtClean="0">
                          <a:ln>
                            <a:noFill/>
                          </a:ln>
                          <a:solidFill>
                            <a:schemeClr val="tx1"/>
                          </a:solidFill>
                          <a:effectLst/>
                          <a:latin typeface="Comic Sans MS" pitchFamily="1" charset="0"/>
                        </a:rPr>
                        <a:t>4</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número de Lunas</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0</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17</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21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8</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mic Sans MS" pitchFamily="1" charset="0"/>
                        </a:rPr>
                        <a:t>1</a:t>
                      </a:r>
                      <a:endParaRPr kumimoji="0" lang="es-ES" sz="1000" b="0" i="0" u="none" strike="noStrike" cap="none" normalizeH="0" baseline="0" smtClean="0">
                        <a:ln>
                          <a:noFill/>
                        </a:ln>
                        <a:solidFill>
                          <a:schemeClr val="tx1"/>
                        </a:solidFill>
                        <a:effectLst/>
                        <a:latin typeface="Comic Sans MS" pitchFamily="1" charset="0"/>
                      </a:endParaRPr>
                    </a:p>
                  </a:txBody>
                  <a:tcPr anchor="ctr" horzOverflow="overflow">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noFill/>
                  </a:tcPr>
                </a:tc>
              </a:tr>
            </a:tbl>
          </a:graphicData>
        </a:graphic>
      </p:graphicFrame>
      <p:sp>
        <p:nvSpPr>
          <p:cNvPr id="41131" name="4 Marcador de fecha"/>
          <p:cNvSpPr>
            <a:spLocks noGrp="1"/>
          </p:cNvSpPr>
          <p:nvPr>
            <p:ph type="dt" sz="quarter" idx="10"/>
          </p:nvPr>
        </p:nvSpPr>
        <p:spPr>
          <a:noFill/>
        </p:spPr>
        <p:txBody>
          <a:bodyPr/>
          <a:lstStyle/>
          <a:p>
            <a:fld id="{2208CBD3-F083-4007-8309-CECB0DBC0139}" type="datetime8">
              <a:rPr lang="es-ES">
                <a:latin typeface="Arial" pitchFamily="34" charset="0"/>
              </a:rPr>
              <a:pPr/>
              <a:t>18/02/2012 20:19</a:t>
            </a:fld>
            <a:endParaRPr lang="es-ES">
              <a:latin typeface="Arial" pitchFamily="34" charset="0"/>
            </a:endParaRPr>
          </a:p>
        </p:txBody>
      </p:sp>
      <p:sp>
        <p:nvSpPr>
          <p:cNvPr id="41132" name="5 Marcador de número de diapositiva"/>
          <p:cNvSpPr>
            <a:spLocks noGrp="1"/>
          </p:cNvSpPr>
          <p:nvPr>
            <p:ph type="sldNum" sz="quarter" idx="12"/>
          </p:nvPr>
        </p:nvSpPr>
        <p:spPr>
          <a:noFill/>
        </p:spPr>
        <p:txBody>
          <a:bodyPr/>
          <a:lstStyle/>
          <a:p>
            <a:fld id="{AF761B10-810D-4103-94B7-43BFA9A00695}" type="slidenum">
              <a:rPr lang="es-ES" smtClean="0">
                <a:latin typeface="Arial" pitchFamily="34" charset="0"/>
              </a:rPr>
              <a:pPr/>
              <a:t>65</a:t>
            </a:fld>
            <a:endParaRPr lang="es-ES" smtClean="0">
              <a:latin typeface="Arial" pitchFamily="34" charset="0"/>
            </a:endParaRPr>
          </a:p>
        </p:txBody>
      </p:sp>
      <p:sp>
        <p:nvSpPr>
          <p:cNvPr id="7" name="6 Marcador de contenido"/>
          <p:cNvSpPr>
            <a:spLocks noGrp="1"/>
          </p:cNvSpPr>
          <p:nvPr>
            <p:ph idx="1"/>
          </p:nvPr>
        </p:nvSpPr>
        <p:spPr/>
        <p:txBody>
          <a:bodyPr/>
          <a:lstStyle/>
          <a:p>
            <a:endParaRPr lang="es-E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20:20</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66</a:t>
            </a:fld>
            <a:endParaRPr lang="es-ES"/>
          </a:p>
        </p:txBody>
      </p:sp>
      <p:pic>
        <p:nvPicPr>
          <p:cNvPr id="6" name="Picture 170" descr="obliquity"/>
          <p:cNvPicPr>
            <a:picLocks noChangeAspect="1" noChangeArrowheads="1"/>
          </p:cNvPicPr>
          <p:nvPr/>
        </p:nvPicPr>
        <p:blipFill>
          <a:blip r:embed="rId2" cstate="print"/>
          <a:srcRect/>
          <a:stretch>
            <a:fillRect/>
          </a:stretch>
        </p:blipFill>
        <p:spPr bwMode="auto">
          <a:xfrm>
            <a:off x="0" y="2420938"/>
            <a:ext cx="9144000" cy="1925637"/>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s-ES_tradnl" smtClean="0"/>
              <a:t>Atmósferas</a:t>
            </a:r>
            <a:endParaRPr lang="en-US" smtClean="0"/>
          </a:p>
        </p:txBody>
      </p:sp>
      <p:sp>
        <p:nvSpPr>
          <p:cNvPr id="41987" name="Rectangle 3"/>
          <p:cNvSpPr>
            <a:spLocks noGrp="1" noChangeArrowheads="1"/>
          </p:cNvSpPr>
          <p:nvPr>
            <p:ph type="body" idx="1"/>
          </p:nvPr>
        </p:nvSpPr>
        <p:spPr/>
        <p:txBody>
          <a:bodyPr/>
          <a:lstStyle/>
          <a:p>
            <a:pPr>
              <a:lnSpc>
                <a:spcPct val="90000"/>
              </a:lnSpc>
            </a:pPr>
            <a:r>
              <a:rPr lang="es-ES_tradnl" sz="2800" smtClean="0"/>
              <a:t>Ecuación de equilibiro hidrostático: dP = -g</a:t>
            </a:r>
            <a:r>
              <a:rPr lang="el-GR" sz="2800" smtClean="0">
                <a:cs typeface="Arial" pitchFamily="34" charset="0"/>
              </a:rPr>
              <a:t>ρ</a:t>
            </a:r>
            <a:r>
              <a:rPr lang="es-ES_tradnl" sz="2800" smtClean="0">
                <a:cs typeface="Arial" pitchFamily="34" charset="0"/>
              </a:rPr>
              <a:t> dh    </a:t>
            </a:r>
            <a:endParaRPr lang="el-GR" sz="2800" smtClean="0">
              <a:cs typeface="Arial" pitchFamily="34" charset="0"/>
            </a:endParaRPr>
          </a:p>
          <a:p>
            <a:pPr>
              <a:lnSpc>
                <a:spcPct val="90000"/>
              </a:lnSpc>
            </a:pPr>
            <a:r>
              <a:rPr lang="es-ES_tradnl" sz="2800" smtClean="0"/>
              <a:t>Ecuación de gas ideal  :   P = NkT/V = N</a:t>
            </a:r>
            <a:r>
              <a:rPr lang="en-US" sz="2800" smtClean="0"/>
              <a:t>µkT/(Vµ)  = </a:t>
            </a:r>
            <a:r>
              <a:rPr lang="el-GR" sz="2800" smtClean="0">
                <a:cs typeface="Arial" pitchFamily="34" charset="0"/>
              </a:rPr>
              <a:t>ρ</a:t>
            </a:r>
            <a:r>
              <a:rPr lang="es-ES_tradnl" sz="2800" smtClean="0">
                <a:cs typeface="Arial" pitchFamily="34" charset="0"/>
              </a:rPr>
              <a:t>kT/</a:t>
            </a:r>
            <a:r>
              <a:rPr lang="en-US" sz="2800" smtClean="0"/>
              <a:t>µ </a:t>
            </a:r>
          </a:p>
          <a:p>
            <a:pPr>
              <a:lnSpc>
                <a:spcPct val="90000"/>
              </a:lnSpc>
            </a:pPr>
            <a:r>
              <a:rPr lang="es-ES_tradnl" sz="2800" smtClean="0"/>
              <a:t>                             </a:t>
            </a:r>
            <a:r>
              <a:rPr lang="es-ES_tradnl" sz="2800" smtClean="0">
                <a:sym typeface="Wingdings" pitchFamily="2" charset="2"/>
              </a:rPr>
              <a:t> </a:t>
            </a:r>
            <a:r>
              <a:rPr lang="el-GR" sz="2800" smtClean="0">
                <a:latin typeface="Lucida Grande"/>
                <a:cs typeface="Arial" pitchFamily="34" charset="0"/>
              </a:rPr>
              <a:t>ρ</a:t>
            </a:r>
            <a:r>
              <a:rPr lang="es-ES_tradnl" sz="2800" smtClean="0">
                <a:cs typeface="Arial" pitchFamily="34" charset="0"/>
              </a:rPr>
              <a:t> = P</a:t>
            </a:r>
            <a:r>
              <a:rPr lang="en-US" sz="2800" smtClean="0"/>
              <a:t>µ/kT</a:t>
            </a:r>
          </a:p>
          <a:p>
            <a:pPr>
              <a:lnSpc>
                <a:spcPct val="90000"/>
              </a:lnSpc>
              <a:buFontTx/>
              <a:buNone/>
            </a:pPr>
            <a:r>
              <a:rPr lang="es-ES_tradnl" sz="1800" smtClean="0"/>
              <a:t>	donde:</a:t>
            </a:r>
            <a:r>
              <a:rPr lang="es-ES_tradnl" smtClean="0"/>
              <a:t> </a:t>
            </a:r>
          </a:p>
          <a:p>
            <a:pPr lvl="1">
              <a:lnSpc>
                <a:spcPct val="90000"/>
              </a:lnSpc>
            </a:pPr>
            <a:r>
              <a:rPr lang="es-ES_tradnl" sz="1800" smtClean="0"/>
              <a:t>N: Número de átomos o moléculas </a:t>
            </a:r>
          </a:p>
          <a:p>
            <a:pPr lvl="1">
              <a:lnSpc>
                <a:spcPct val="90000"/>
              </a:lnSpc>
            </a:pPr>
            <a:r>
              <a:rPr lang="es-ES_tradnl" sz="1800" smtClean="0"/>
              <a:t>k : constante de Boltzman</a:t>
            </a:r>
          </a:p>
          <a:p>
            <a:pPr lvl="1">
              <a:lnSpc>
                <a:spcPct val="90000"/>
              </a:lnSpc>
            </a:pPr>
            <a:r>
              <a:rPr lang="en-US" sz="1800" smtClean="0"/>
              <a:t>µ : la masa</a:t>
            </a:r>
            <a:r>
              <a:rPr lang="en-US" smtClean="0"/>
              <a:t> </a:t>
            </a:r>
            <a:r>
              <a:rPr lang="en-US" sz="1800" smtClean="0"/>
              <a:t>de un </a:t>
            </a:r>
            <a:r>
              <a:rPr lang="es-ES_tradnl" sz="1800" smtClean="0"/>
              <a:t>átomo o molécula</a:t>
            </a:r>
            <a:r>
              <a:rPr lang="es-ES_tradnl" smtClean="0"/>
              <a:t> </a:t>
            </a:r>
          </a:p>
          <a:p>
            <a:pPr>
              <a:lnSpc>
                <a:spcPct val="90000"/>
              </a:lnSpc>
            </a:pPr>
            <a:r>
              <a:rPr lang="es-ES_tradnl" sz="2800" smtClean="0"/>
              <a:t>dP = -g </a:t>
            </a:r>
            <a:r>
              <a:rPr lang="en-US" sz="2800" smtClean="0"/>
              <a:t>µPdh/kT  </a:t>
            </a:r>
            <a:r>
              <a:rPr lang="en-US" sz="2800" smtClean="0">
                <a:sym typeface="Wingdings" pitchFamily="2" charset="2"/>
              </a:rPr>
              <a:t> </a:t>
            </a:r>
          </a:p>
          <a:p>
            <a:pPr>
              <a:lnSpc>
                <a:spcPct val="90000"/>
              </a:lnSpc>
              <a:buFontTx/>
              <a:buNone/>
            </a:pPr>
            <a:r>
              <a:rPr lang="en-US" sz="2800" smtClean="0">
                <a:sym typeface="Wingdings" pitchFamily="2" charset="2"/>
              </a:rPr>
              <a:t>	P = P</a:t>
            </a:r>
            <a:r>
              <a:rPr lang="en-US" sz="2800" baseline="-25000" smtClean="0">
                <a:sym typeface="Wingdings" pitchFamily="2" charset="2"/>
              </a:rPr>
              <a:t>0</a:t>
            </a:r>
            <a:r>
              <a:rPr lang="en-US" sz="2800" smtClean="0">
                <a:sym typeface="Wingdings" pitchFamily="2" charset="2"/>
              </a:rPr>
              <a:t> exp(-∫</a:t>
            </a:r>
            <a:r>
              <a:rPr lang="es-ES_tradnl" sz="2800" smtClean="0"/>
              <a:t>g</a:t>
            </a:r>
            <a:r>
              <a:rPr lang="en-US" sz="2800" smtClean="0"/>
              <a:t>µdh/kT) = </a:t>
            </a:r>
            <a:r>
              <a:rPr lang="en-US" sz="2800" smtClean="0">
                <a:sym typeface="Wingdings" pitchFamily="2" charset="2"/>
              </a:rPr>
              <a:t>P</a:t>
            </a:r>
            <a:r>
              <a:rPr lang="en-US" sz="2800" baseline="-25000" smtClean="0">
                <a:sym typeface="Wingdings" pitchFamily="2" charset="2"/>
              </a:rPr>
              <a:t>0</a:t>
            </a:r>
            <a:r>
              <a:rPr lang="en-US" sz="2800" smtClean="0">
                <a:sym typeface="Wingdings" pitchFamily="2" charset="2"/>
              </a:rPr>
              <a:t> exp(-∫</a:t>
            </a:r>
            <a:r>
              <a:rPr lang="en-US" sz="2800" smtClean="0"/>
              <a:t>dh/H) </a:t>
            </a:r>
            <a:endParaRPr lang="es-ES_tradnl" sz="2800" smtClean="0"/>
          </a:p>
          <a:p>
            <a:pPr>
              <a:lnSpc>
                <a:spcPct val="90000"/>
              </a:lnSpc>
            </a:pPr>
            <a:r>
              <a:rPr lang="es-ES_tradnl" sz="2800" smtClean="0"/>
              <a:t>Escala de altura H = kT/</a:t>
            </a:r>
            <a:r>
              <a:rPr lang="en-US" sz="2800" smtClean="0"/>
              <a:t>µg </a:t>
            </a:r>
            <a:r>
              <a:rPr lang="en-US" sz="2800" smtClean="0">
                <a:sym typeface="Wingdings" pitchFamily="2" charset="2"/>
              </a:rPr>
              <a:t> indica a qué altura presión ha disminuido un factor 1/e</a:t>
            </a:r>
            <a:endParaRPr lang="es-ES_tradnl" sz="2800" smtClean="0"/>
          </a:p>
        </p:txBody>
      </p:sp>
      <p:sp>
        <p:nvSpPr>
          <p:cNvPr id="41988" name="3 Marcador de fecha"/>
          <p:cNvSpPr>
            <a:spLocks noGrp="1"/>
          </p:cNvSpPr>
          <p:nvPr>
            <p:ph type="dt" sz="quarter" idx="10"/>
          </p:nvPr>
        </p:nvSpPr>
        <p:spPr>
          <a:noFill/>
        </p:spPr>
        <p:txBody>
          <a:bodyPr/>
          <a:lstStyle/>
          <a:p>
            <a:fld id="{F890D477-EC92-4C8D-A957-F61AAADB7D9A}" type="datetime8">
              <a:rPr lang="es-ES">
                <a:latin typeface="Arial" pitchFamily="34" charset="0"/>
              </a:rPr>
              <a:pPr/>
              <a:t>18/02/2012 20:19</a:t>
            </a:fld>
            <a:endParaRPr lang="es-ES">
              <a:latin typeface="Arial" pitchFamily="34" charset="0"/>
            </a:endParaRPr>
          </a:p>
        </p:txBody>
      </p:sp>
      <p:sp>
        <p:nvSpPr>
          <p:cNvPr id="41989" name="4 Marcador de número de diapositiva"/>
          <p:cNvSpPr>
            <a:spLocks noGrp="1"/>
          </p:cNvSpPr>
          <p:nvPr>
            <p:ph type="sldNum" sz="quarter" idx="12"/>
          </p:nvPr>
        </p:nvSpPr>
        <p:spPr>
          <a:noFill/>
        </p:spPr>
        <p:txBody>
          <a:bodyPr/>
          <a:lstStyle/>
          <a:p>
            <a:fld id="{5517D0EB-B02E-4F23-A4EE-CA792A3A2EEB}" type="slidenum">
              <a:rPr lang="es-ES" smtClean="0">
                <a:latin typeface="Arial" pitchFamily="34" charset="0"/>
              </a:rPr>
              <a:pPr/>
              <a:t>67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s-ES_tradnl" sz="2800" smtClean="0"/>
              <a:t>Radiación térmica de los planetas</a:t>
            </a:r>
            <a:endParaRPr lang="en-US" sz="2800" smtClean="0"/>
          </a:p>
        </p:txBody>
      </p:sp>
      <p:sp>
        <p:nvSpPr>
          <p:cNvPr id="43011" name="Rectangle 3"/>
          <p:cNvSpPr>
            <a:spLocks noGrp="1" noChangeArrowheads="1"/>
          </p:cNvSpPr>
          <p:nvPr>
            <p:ph type="body" idx="1"/>
          </p:nvPr>
        </p:nvSpPr>
        <p:spPr/>
        <p:txBody>
          <a:bodyPr/>
          <a:lstStyle/>
          <a:p>
            <a:r>
              <a:rPr lang="es-ES_tradnl" sz="2400" smtClean="0">
                <a:solidFill>
                  <a:srgbClr val="CC0000"/>
                </a:solidFill>
              </a:rPr>
              <a:t>Albedo</a:t>
            </a:r>
            <a:r>
              <a:rPr lang="es-ES_tradnl" smtClean="0"/>
              <a:t> define capacidad de reflejar. Es definido como cociente entre el flujo de radiación reflejada y el flujo recibido.</a:t>
            </a:r>
          </a:p>
          <a:p>
            <a:r>
              <a:rPr lang="es-ES_tradnl" sz="2400" smtClean="0">
                <a:solidFill>
                  <a:srgbClr val="CC0000"/>
                </a:solidFill>
              </a:rPr>
              <a:t>Emisión térmica de los planetas</a:t>
            </a:r>
            <a:r>
              <a:rPr lang="es-ES_tradnl" smtClean="0"/>
              <a:t>: Se calienta por la radiación del sol y emite como un cuerpo negro (es en equilibrio térmico)</a:t>
            </a:r>
          </a:p>
          <a:p>
            <a:pPr algn="ctr"/>
            <a:r>
              <a:rPr lang="es-ES_tradnl" smtClean="0"/>
              <a:t>¿Cómo se puede calcular la temperatura de un planeta?</a:t>
            </a:r>
          </a:p>
          <a:p>
            <a:pPr algn="ctr"/>
            <a:r>
              <a:rPr lang="es-ES_tradnl" smtClean="0"/>
              <a:t>¿Cómo se puede calcular su emisión?</a:t>
            </a:r>
          </a:p>
          <a:p>
            <a:endParaRPr lang="es-ES_tradnl" smtClean="0"/>
          </a:p>
          <a:p>
            <a:endParaRPr lang="es-ES_tradnl" smtClean="0"/>
          </a:p>
          <a:p>
            <a:r>
              <a:rPr lang="es-ES_tradnl" smtClean="0"/>
              <a:t> </a:t>
            </a:r>
            <a:endParaRPr lang="en-US" smtClean="0"/>
          </a:p>
        </p:txBody>
      </p:sp>
      <p:sp>
        <p:nvSpPr>
          <p:cNvPr id="43012" name="4 Marcador de fecha"/>
          <p:cNvSpPr>
            <a:spLocks noGrp="1"/>
          </p:cNvSpPr>
          <p:nvPr>
            <p:ph type="dt" sz="quarter" idx="10"/>
          </p:nvPr>
        </p:nvSpPr>
        <p:spPr>
          <a:noFill/>
        </p:spPr>
        <p:txBody>
          <a:bodyPr/>
          <a:lstStyle/>
          <a:p>
            <a:fld id="{95BA73C5-0AAB-4740-ABFB-F44BF1823D30}" type="datetime8">
              <a:rPr lang="es-ES">
                <a:latin typeface="Arial" pitchFamily="34" charset="0"/>
              </a:rPr>
              <a:pPr/>
              <a:t>18/02/2012 20:19</a:t>
            </a:fld>
            <a:endParaRPr lang="es-ES">
              <a:latin typeface="Arial" pitchFamily="34" charset="0"/>
            </a:endParaRPr>
          </a:p>
        </p:txBody>
      </p:sp>
      <p:sp>
        <p:nvSpPr>
          <p:cNvPr id="43013" name="5 Marcador de número de diapositiva"/>
          <p:cNvSpPr>
            <a:spLocks noGrp="1"/>
          </p:cNvSpPr>
          <p:nvPr>
            <p:ph type="sldNum" sz="quarter" idx="12"/>
          </p:nvPr>
        </p:nvSpPr>
        <p:spPr>
          <a:noFill/>
        </p:spPr>
        <p:txBody>
          <a:bodyPr/>
          <a:lstStyle/>
          <a:p>
            <a:fld id="{522FCDB0-2926-42FB-9665-ED4CA718CA6B}" type="slidenum">
              <a:rPr lang="es-ES" smtClean="0">
                <a:latin typeface="Arial" pitchFamily="34" charset="0"/>
              </a:rPr>
              <a:pPr/>
              <a:t>68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a:xfrm>
            <a:off x="457200" y="0"/>
            <a:ext cx="8686800" cy="1143000"/>
          </a:xfrm>
        </p:spPr>
        <p:txBody>
          <a:bodyPr/>
          <a:lstStyle/>
          <a:p>
            <a:r>
              <a:rPr lang="es-ES" smtClean="0"/>
              <a:t>Radiación térmica de planetas (II)</a:t>
            </a:r>
          </a:p>
        </p:txBody>
      </p:sp>
      <p:pic>
        <p:nvPicPr>
          <p:cNvPr id="44035" name="Picture 2"/>
          <p:cNvPicPr>
            <a:picLocks noChangeAspect="1" noChangeArrowheads="1"/>
          </p:cNvPicPr>
          <p:nvPr/>
        </p:nvPicPr>
        <p:blipFill>
          <a:blip r:embed="rId2" cstate="print"/>
          <a:srcRect/>
          <a:stretch>
            <a:fillRect/>
          </a:stretch>
        </p:blipFill>
        <p:spPr bwMode="auto">
          <a:xfrm>
            <a:off x="1476375" y="1196975"/>
            <a:ext cx="2133600" cy="492125"/>
          </a:xfrm>
          <a:prstGeom prst="rect">
            <a:avLst/>
          </a:prstGeom>
          <a:noFill/>
          <a:ln w="9525">
            <a:noFill/>
            <a:miter lim="800000"/>
            <a:headEnd/>
            <a:tailEnd/>
          </a:ln>
        </p:spPr>
      </p:pic>
      <p:pic>
        <p:nvPicPr>
          <p:cNvPr id="44036" name="Picture 3"/>
          <p:cNvPicPr>
            <a:picLocks noChangeAspect="1" noChangeArrowheads="1"/>
          </p:cNvPicPr>
          <p:nvPr/>
        </p:nvPicPr>
        <p:blipFill>
          <a:blip r:embed="rId3" cstate="print"/>
          <a:srcRect/>
          <a:stretch>
            <a:fillRect/>
          </a:stretch>
        </p:blipFill>
        <p:spPr bwMode="auto">
          <a:xfrm>
            <a:off x="5292725" y="1125538"/>
            <a:ext cx="3382963" cy="935037"/>
          </a:xfrm>
          <a:prstGeom prst="rect">
            <a:avLst/>
          </a:prstGeom>
          <a:noFill/>
          <a:ln w="9525">
            <a:noFill/>
            <a:miter lim="800000"/>
            <a:headEnd/>
            <a:tailEnd/>
          </a:ln>
        </p:spPr>
      </p:pic>
      <p:sp>
        <p:nvSpPr>
          <p:cNvPr id="44037" name="6 CuadroTexto"/>
          <p:cNvSpPr txBox="1">
            <a:spLocks noChangeArrowheads="1"/>
          </p:cNvSpPr>
          <p:nvPr/>
        </p:nvSpPr>
        <p:spPr bwMode="auto">
          <a:xfrm>
            <a:off x="611188" y="2060575"/>
            <a:ext cx="7416800" cy="2678113"/>
          </a:xfrm>
          <a:prstGeom prst="rect">
            <a:avLst/>
          </a:prstGeom>
          <a:noFill/>
          <a:ln w="9525">
            <a:noFill/>
            <a:miter lim="800000"/>
            <a:headEnd/>
            <a:tailEnd/>
          </a:ln>
        </p:spPr>
        <p:txBody>
          <a:bodyPr>
            <a:spAutoFit/>
          </a:bodyPr>
          <a:lstStyle/>
          <a:p>
            <a:pPr>
              <a:buFont typeface="Arial" pitchFamily="34" charset="0"/>
              <a:buChar char="•"/>
            </a:pPr>
            <a:r>
              <a:rPr lang="es-ES" sz="2400"/>
              <a:t> Rotación lenta:</a:t>
            </a:r>
          </a:p>
          <a:p>
            <a:pPr>
              <a:buFont typeface="Arial" pitchFamily="34" charset="0"/>
              <a:buChar char="•"/>
            </a:pPr>
            <a:endParaRPr lang="es-ES" sz="2400"/>
          </a:p>
          <a:p>
            <a:pPr>
              <a:buFont typeface="Arial" pitchFamily="34" charset="0"/>
              <a:buChar char="•"/>
            </a:pPr>
            <a:endParaRPr lang="es-ES" sz="2400"/>
          </a:p>
          <a:p>
            <a:pPr>
              <a:buFont typeface="Arial" pitchFamily="34" charset="0"/>
              <a:buChar char="•"/>
            </a:pPr>
            <a:endParaRPr lang="es-ES" sz="2400"/>
          </a:p>
          <a:p>
            <a:pPr>
              <a:buFont typeface="Arial" pitchFamily="34" charset="0"/>
              <a:buChar char="•"/>
            </a:pPr>
            <a:endParaRPr lang="es-ES" sz="2400"/>
          </a:p>
          <a:p>
            <a:pPr>
              <a:buFont typeface="Arial" pitchFamily="34" charset="0"/>
              <a:buChar char="•"/>
            </a:pPr>
            <a:endParaRPr lang="es-ES" sz="2400"/>
          </a:p>
          <a:p>
            <a:pPr>
              <a:buFont typeface="Arial" pitchFamily="34" charset="0"/>
              <a:buChar char="•"/>
            </a:pPr>
            <a:r>
              <a:rPr lang="es-ES" sz="2400"/>
              <a:t>Rotación rápida</a:t>
            </a:r>
          </a:p>
        </p:txBody>
      </p:sp>
      <p:pic>
        <p:nvPicPr>
          <p:cNvPr id="44038" name="Picture 4"/>
          <p:cNvPicPr>
            <a:picLocks noChangeAspect="1" noChangeArrowheads="1"/>
          </p:cNvPicPr>
          <p:nvPr/>
        </p:nvPicPr>
        <p:blipFill>
          <a:blip r:embed="rId4" cstate="print"/>
          <a:srcRect/>
          <a:stretch>
            <a:fillRect/>
          </a:stretch>
        </p:blipFill>
        <p:spPr bwMode="auto">
          <a:xfrm>
            <a:off x="611188" y="2636838"/>
            <a:ext cx="2563812" cy="549275"/>
          </a:xfrm>
          <a:prstGeom prst="rect">
            <a:avLst/>
          </a:prstGeom>
          <a:noFill/>
          <a:ln w="9525">
            <a:noFill/>
            <a:miter lim="800000"/>
            <a:headEnd/>
            <a:tailEnd/>
          </a:ln>
        </p:spPr>
      </p:pic>
      <p:pic>
        <p:nvPicPr>
          <p:cNvPr id="44039" name="Picture 5"/>
          <p:cNvPicPr>
            <a:picLocks noChangeAspect="1" noChangeArrowheads="1"/>
          </p:cNvPicPr>
          <p:nvPr/>
        </p:nvPicPr>
        <p:blipFill>
          <a:blip r:embed="rId5" cstate="print"/>
          <a:srcRect/>
          <a:stretch>
            <a:fillRect/>
          </a:stretch>
        </p:blipFill>
        <p:spPr bwMode="auto">
          <a:xfrm>
            <a:off x="827088" y="3284538"/>
            <a:ext cx="3040062" cy="969962"/>
          </a:xfrm>
          <a:prstGeom prst="rect">
            <a:avLst/>
          </a:prstGeom>
          <a:noFill/>
          <a:ln w="9525">
            <a:noFill/>
            <a:miter lim="800000"/>
            <a:headEnd/>
            <a:tailEnd/>
          </a:ln>
        </p:spPr>
      </p:pic>
      <p:pic>
        <p:nvPicPr>
          <p:cNvPr id="44040" name="Picture 6"/>
          <p:cNvPicPr>
            <a:picLocks noChangeAspect="1" noChangeArrowheads="1"/>
          </p:cNvPicPr>
          <p:nvPr/>
        </p:nvPicPr>
        <p:blipFill>
          <a:blip r:embed="rId6" cstate="print"/>
          <a:srcRect/>
          <a:stretch>
            <a:fillRect/>
          </a:stretch>
        </p:blipFill>
        <p:spPr bwMode="auto">
          <a:xfrm>
            <a:off x="4567238" y="2708275"/>
            <a:ext cx="4576762" cy="1081088"/>
          </a:xfrm>
          <a:prstGeom prst="rect">
            <a:avLst/>
          </a:prstGeom>
          <a:noFill/>
          <a:ln w="9525">
            <a:noFill/>
            <a:miter lim="800000"/>
            <a:headEnd/>
            <a:tailEnd/>
          </a:ln>
        </p:spPr>
      </p:pic>
      <p:pic>
        <p:nvPicPr>
          <p:cNvPr id="44041" name="Picture 7"/>
          <p:cNvPicPr>
            <a:picLocks noChangeAspect="1" noChangeArrowheads="1"/>
          </p:cNvPicPr>
          <p:nvPr/>
        </p:nvPicPr>
        <p:blipFill>
          <a:blip r:embed="rId7" cstate="print"/>
          <a:srcRect/>
          <a:stretch>
            <a:fillRect/>
          </a:stretch>
        </p:blipFill>
        <p:spPr bwMode="auto">
          <a:xfrm>
            <a:off x="611188" y="5157788"/>
            <a:ext cx="2468562" cy="668337"/>
          </a:xfrm>
          <a:prstGeom prst="rect">
            <a:avLst/>
          </a:prstGeom>
          <a:noFill/>
          <a:ln w="9525">
            <a:noFill/>
            <a:miter lim="800000"/>
            <a:headEnd/>
            <a:tailEnd/>
          </a:ln>
        </p:spPr>
      </p:pic>
      <p:pic>
        <p:nvPicPr>
          <p:cNvPr id="44042" name="Picture 8"/>
          <p:cNvPicPr>
            <a:picLocks noChangeAspect="1" noChangeArrowheads="1"/>
          </p:cNvPicPr>
          <p:nvPr/>
        </p:nvPicPr>
        <p:blipFill>
          <a:blip r:embed="rId8" cstate="print"/>
          <a:srcRect/>
          <a:stretch>
            <a:fillRect/>
          </a:stretch>
        </p:blipFill>
        <p:spPr bwMode="auto">
          <a:xfrm>
            <a:off x="4514850" y="5013325"/>
            <a:ext cx="4629150" cy="1223963"/>
          </a:xfrm>
          <a:prstGeom prst="rect">
            <a:avLst/>
          </a:prstGeom>
          <a:noFill/>
          <a:ln w="9525">
            <a:noFill/>
            <a:miter lim="800000"/>
            <a:headEnd/>
            <a:tailEnd/>
          </a:ln>
        </p:spPr>
      </p:pic>
      <p:sp>
        <p:nvSpPr>
          <p:cNvPr id="44043" name="11 Marcador de fecha"/>
          <p:cNvSpPr>
            <a:spLocks noGrp="1"/>
          </p:cNvSpPr>
          <p:nvPr>
            <p:ph type="dt" sz="quarter" idx="10"/>
          </p:nvPr>
        </p:nvSpPr>
        <p:spPr>
          <a:noFill/>
        </p:spPr>
        <p:txBody>
          <a:bodyPr/>
          <a:lstStyle/>
          <a:p>
            <a:fld id="{74928708-C2CD-4F81-8095-22E1D6F502CD}" type="datetime8">
              <a:rPr lang="es-ES">
                <a:latin typeface="Arial" pitchFamily="34" charset="0"/>
              </a:rPr>
              <a:pPr/>
              <a:t>18/02/2012 20:09</a:t>
            </a:fld>
            <a:endParaRPr lang="es-ES">
              <a:latin typeface="Arial" pitchFamily="34" charset="0"/>
            </a:endParaRPr>
          </a:p>
        </p:txBody>
      </p:sp>
      <p:sp>
        <p:nvSpPr>
          <p:cNvPr id="44044" name="12 Marcador de número de diapositiva"/>
          <p:cNvSpPr>
            <a:spLocks noGrp="1"/>
          </p:cNvSpPr>
          <p:nvPr>
            <p:ph type="sldNum" sz="quarter" idx="12"/>
          </p:nvPr>
        </p:nvSpPr>
        <p:spPr>
          <a:noFill/>
        </p:spPr>
        <p:txBody>
          <a:bodyPr/>
          <a:lstStyle/>
          <a:p>
            <a:fld id="{BD420116-5B96-4419-9706-8A56D1FD221E}" type="slidenum">
              <a:rPr lang="es-ES" smtClean="0">
                <a:latin typeface="Arial" pitchFamily="34" charset="0"/>
              </a:rPr>
              <a:pPr/>
              <a:t>69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20:11</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7</a:t>
            </a:fld>
            <a:endParaRPr lang="es-ES"/>
          </a:p>
        </p:txBody>
      </p:sp>
      <p:pic>
        <p:nvPicPr>
          <p:cNvPr id="6" name="5 Imagen" descr="MarsRetrograde@100.jpg"/>
          <p:cNvPicPr>
            <a:picLocks noChangeAspect="1"/>
          </p:cNvPicPr>
          <p:nvPr/>
        </p:nvPicPr>
        <p:blipFill>
          <a:blip r:embed="rId2" cstate="print"/>
          <a:srcRect/>
          <a:stretch>
            <a:fillRect/>
          </a:stretch>
        </p:blipFill>
        <p:spPr bwMode="auto">
          <a:xfrm>
            <a:off x="539750" y="1125538"/>
            <a:ext cx="8280400" cy="5519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868362"/>
          </a:xfrm>
        </p:spPr>
        <p:txBody>
          <a:bodyPr/>
          <a:lstStyle/>
          <a:p>
            <a:r>
              <a:rPr lang="es-ES_tradnl" sz="3200" smtClean="0"/>
              <a:t>Temperaturas teóricas y reales</a:t>
            </a:r>
            <a:endParaRPr lang="en-US" smtClean="0"/>
          </a:p>
        </p:txBody>
      </p:sp>
      <p:graphicFrame>
        <p:nvGraphicFramePr>
          <p:cNvPr id="143423" name="Group 63"/>
          <p:cNvGraphicFramePr>
            <a:graphicFrameLocks noGrp="1"/>
          </p:cNvGraphicFramePr>
          <p:nvPr>
            <p:ph idx="1"/>
          </p:nvPr>
        </p:nvGraphicFramePr>
        <p:xfrm>
          <a:off x="457200" y="1219200"/>
          <a:ext cx="8229600" cy="3802317"/>
        </p:xfrm>
        <a:graphic>
          <a:graphicData uri="http://schemas.openxmlformats.org/drawingml/2006/table">
            <a:tbl>
              <a:tblPr/>
              <a:tblGrid>
                <a:gridCol w="1371600"/>
                <a:gridCol w="1371600"/>
                <a:gridCol w="1371600"/>
                <a:gridCol w="1371600"/>
                <a:gridCol w="1371600"/>
                <a:gridCol w="1371600"/>
              </a:tblGrid>
              <a:tr h="1136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Planeta</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Albedo</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Distancia del Sol [UA]</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Temp. teórica, rotación lenta [K]</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Temp. teórica, rotación rápida  [K]</a:t>
                      </a:r>
                      <a:endParaRPr kumimoji="0" lang="en-US" sz="1800" b="0" i="0" u="none" strike="noStrike" cap="none" normalizeH="0" baseline="0" smtClean="0">
                        <a:ln>
                          <a:noFill/>
                        </a:ln>
                        <a:solidFill>
                          <a:schemeClr val="tx1"/>
                        </a:solidFill>
                        <a:effectLst/>
                        <a:latin typeface="Comic Sans MS" pitchFamily="1"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Temp. Medida máxima [K]</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Mercurio</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0.06</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0.39</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525</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440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615*</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Venus</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0.76</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0.72</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270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230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750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Tierra</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0.36</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1.00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290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250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310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Marte</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0.16</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1.52</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260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215</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290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J</a:t>
                      </a:r>
                      <a:r>
                        <a:rPr kumimoji="0" lang="es-ES_tradnl" altLang="ja-JP" sz="1800" b="0" i="0" u="none" strike="noStrike" cap="none" normalizeH="0" baseline="0" smtClean="0">
                          <a:ln>
                            <a:noFill/>
                          </a:ln>
                          <a:solidFill>
                            <a:schemeClr val="tx1"/>
                          </a:solidFill>
                          <a:effectLst/>
                          <a:latin typeface="Arial"/>
                          <a:ea typeface="ＭＳ Ｐゴシック" pitchFamily="1" charset="-128"/>
                        </a:rPr>
                        <a:t>ú</a:t>
                      </a:r>
                      <a:r>
                        <a:rPr kumimoji="0" lang="es-ES_tradnl" sz="1800" b="0" i="0" u="none" strike="noStrike" cap="none" normalizeH="0" baseline="0" smtClean="0">
                          <a:ln>
                            <a:noFill/>
                          </a:ln>
                          <a:solidFill>
                            <a:schemeClr val="tx1"/>
                          </a:solidFill>
                          <a:effectLst/>
                          <a:latin typeface="Comic Sans MS" pitchFamily="1" charset="0"/>
                        </a:rPr>
                        <a:t>piter</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0.73</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5.20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110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90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smtClean="0">
                          <a:ln>
                            <a:noFill/>
                          </a:ln>
                          <a:solidFill>
                            <a:schemeClr val="tx1"/>
                          </a:solidFill>
                          <a:effectLst/>
                          <a:latin typeface="Comic Sans MS" pitchFamily="1" charset="0"/>
                        </a:rPr>
                        <a:t>130</a:t>
                      </a:r>
                      <a:endParaRPr kumimoji="0" lang="en-US" sz="1800" b="0" i="0" u="none" strike="noStrike" cap="none" normalizeH="0" baseline="0" smtClean="0">
                        <a:ln>
                          <a:noFill/>
                        </a:ln>
                        <a:solidFill>
                          <a:schemeClr val="tx1"/>
                        </a:solidFill>
                        <a:effectLst/>
                        <a:latin typeface="Comic Sans MS"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110" name="Text Box 62"/>
          <p:cNvSpPr txBox="1">
            <a:spLocks noChangeArrowheads="1"/>
          </p:cNvSpPr>
          <p:nvPr/>
        </p:nvSpPr>
        <p:spPr bwMode="auto">
          <a:xfrm>
            <a:off x="457200" y="5105400"/>
            <a:ext cx="8458200" cy="1908175"/>
          </a:xfrm>
          <a:prstGeom prst="rect">
            <a:avLst/>
          </a:prstGeom>
          <a:noFill/>
          <a:ln w="9525">
            <a:noFill/>
            <a:miter lim="800000"/>
            <a:headEnd/>
            <a:tailEnd/>
          </a:ln>
        </p:spPr>
        <p:txBody>
          <a:bodyPr>
            <a:spAutoFit/>
          </a:bodyPr>
          <a:lstStyle/>
          <a:p>
            <a:r>
              <a:rPr lang="es-ES_tradnl" sz="1400"/>
              <a:t>Temperatura medida &gt; Temperatura teórica.  Razones: </a:t>
            </a:r>
          </a:p>
          <a:p>
            <a:pPr>
              <a:buFontTx/>
              <a:buChar char="•"/>
            </a:pPr>
            <a:r>
              <a:rPr lang="es-ES_tradnl" sz="1400"/>
              <a:t>Calor interno (planetas exteriores)</a:t>
            </a:r>
          </a:p>
          <a:p>
            <a:pPr>
              <a:buFontTx/>
              <a:buChar char="•"/>
            </a:pPr>
            <a:r>
              <a:rPr lang="es-ES_tradnl" sz="1400"/>
              <a:t>Radiación térmica no puede salir de la atmósfera </a:t>
            </a:r>
            <a:r>
              <a:rPr lang="es-ES_tradnl" sz="1400">
                <a:sym typeface="Wingdings" pitchFamily="2" charset="2"/>
              </a:rPr>
              <a:t> efecto invernadero</a:t>
            </a:r>
          </a:p>
          <a:p>
            <a:endParaRPr lang="es-ES_tradnl" sz="1400">
              <a:sym typeface="Wingdings" pitchFamily="2" charset="2"/>
            </a:endParaRPr>
          </a:p>
          <a:p>
            <a:r>
              <a:rPr lang="es-ES_tradnl" sz="1400">
                <a:sym typeface="Wingdings" pitchFamily="2" charset="2"/>
              </a:rPr>
              <a:t>*M</a:t>
            </a:r>
            <a:r>
              <a:rPr lang="es-ES_tradnl" altLang="ja-JP" sz="1400">
                <a:ea typeface="ＭＳ Ｐゴシック" pitchFamily="1" charset="-128"/>
                <a:sym typeface="Wingdings" pitchFamily="2" charset="2"/>
              </a:rPr>
              <a:t>ás alta que temperatura teórica por la excentricidad de la órbita: La temperatura promedia en Mercurio es 440K.</a:t>
            </a:r>
            <a:r>
              <a:rPr lang="es-ES_tradnl" altLang="ja-JP" sz="1600">
                <a:ea typeface="ＭＳ Ｐゴシック" pitchFamily="1" charset="-128"/>
                <a:sym typeface="Wingdings" pitchFamily="2" charset="2"/>
              </a:rPr>
              <a:t> </a:t>
            </a:r>
            <a:endParaRPr lang="es-ES_tradnl" sz="1600">
              <a:sym typeface="Wingdings" pitchFamily="2" charset="2"/>
            </a:endParaRPr>
          </a:p>
          <a:p>
            <a:pPr>
              <a:buFontTx/>
              <a:buChar char="•"/>
            </a:pPr>
            <a:endParaRPr lang="es-ES_tradnl" sz="1600">
              <a:sym typeface="Wingdings" pitchFamily="2" charset="2"/>
            </a:endParaRPr>
          </a:p>
          <a:p>
            <a:endParaRPr lang="en-US" sz="1600"/>
          </a:p>
        </p:txBody>
      </p:sp>
      <p:sp>
        <p:nvSpPr>
          <p:cNvPr id="45111" name="4 Marcador de fecha"/>
          <p:cNvSpPr>
            <a:spLocks noGrp="1"/>
          </p:cNvSpPr>
          <p:nvPr>
            <p:ph type="dt" sz="quarter" idx="10"/>
          </p:nvPr>
        </p:nvSpPr>
        <p:spPr>
          <a:xfrm>
            <a:off x="0" y="6619875"/>
            <a:ext cx="2133600" cy="476250"/>
          </a:xfrm>
          <a:noFill/>
        </p:spPr>
        <p:txBody>
          <a:bodyPr/>
          <a:lstStyle/>
          <a:p>
            <a:fld id="{D0B62307-595A-4C0F-A486-83CB0279D744}" type="datetime8">
              <a:rPr lang="es-ES">
                <a:latin typeface="Arial" pitchFamily="34" charset="0"/>
              </a:rPr>
              <a:pPr/>
              <a:t>18/02/2012 20:10</a:t>
            </a:fld>
            <a:endParaRPr lang="en-US">
              <a:latin typeface="Arial" pitchFamily="34" charset="0"/>
            </a:endParaRPr>
          </a:p>
        </p:txBody>
      </p:sp>
      <p:sp>
        <p:nvSpPr>
          <p:cNvPr id="45112" name="5 Marcador de número de diapositiva"/>
          <p:cNvSpPr>
            <a:spLocks noGrp="1"/>
          </p:cNvSpPr>
          <p:nvPr>
            <p:ph type="sldNum" sz="quarter" idx="12"/>
          </p:nvPr>
        </p:nvSpPr>
        <p:spPr>
          <a:noFill/>
        </p:spPr>
        <p:txBody>
          <a:bodyPr/>
          <a:lstStyle/>
          <a:p>
            <a:fld id="{3F9AC772-43BB-4776-899B-9767A96413DB}" type="slidenum">
              <a:rPr lang="en-US" smtClean="0">
                <a:latin typeface="Arial" pitchFamily="34" charset="0"/>
              </a:rPr>
              <a:pPr/>
              <a:t>70</a:t>
            </a:fld>
            <a:endParaRPr lang="en-US" smtClean="0">
              <a:latin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p:txBody>
          <a:bodyPr/>
          <a:lstStyle/>
          <a:p>
            <a:r>
              <a:rPr lang="es-ES_tradnl" smtClean="0"/>
              <a:t>Campo magnético</a:t>
            </a:r>
            <a:endParaRPr lang="en-US" smtClean="0"/>
          </a:p>
        </p:txBody>
      </p:sp>
      <p:sp>
        <p:nvSpPr>
          <p:cNvPr id="46083" name="Rectangle 1027"/>
          <p:cNvSpPr>
            <a:spLocks noGrp="1" noChangeArrowheads="1"/>
          </p:cNvSpPr>
          <p:nvPr>
            <p:ph type="body" idx="1"/>
          </p:nvPr>
        </p:nvSpPr>
        <p:spPr/>
        <p:txBody>
          <a:bodyPr/>
          <a:lstStyle/>
          <a:p>
            <a:r>
              <a:rPr lang="es-ES_tradnl" smtClean="0"/>
              <a:t>Para que un planeta tenga un campo magnético se necesita </a:t>
            </a:r>
            <a:r>
              <a:rPr lang="es-ES_tradnl" smtClean="0">
                <a:solidFill>
                  <a:srgbClr val="FF0000"/>
                </a:solidFill>
              </a:rPr>
              <a:t>material conductor y fluido en su interior</a:t>
            </a:r>
            <a:r>
              <a:rPr lang="es-ES_tradnl" smtClean="0"/>
              <a:t>.</a:t>
            </a:r>
          </a:p>
          <a:p>
            <a:r>
              <a:rPr lang="es-ES_tradnl" smtClean="0"/>
              <a:t>Campo magnético fuerte: Saturno, Jupiter, Tierra, Uranus, Neptuno</a:t>
            </a:r>
          </a:p>
          <a:p>
            <a:r>
              <a:rPr lang="es-ES_tradnl" smtClean="0"/>
              <a:t>Campo magnético débil: Marte (núcleo frío y viscoso), Mercurio (rotación lenta)</a:t>
            </a:r>
          </a:p>
          <a:p>
            <a:r>
              <a:rPr lang="es-ES_tradnl" smtClean="0"/>
              <a:t>No hay campo magnético: Venus (rotación lenta), Luna (frío y rotación lenta)</a:t>
            </a:r>
          </a:p>
          <a:p>
            <a:endParaRPr lang="es-ES_tradnl" smtClean="0"/>
          </a:p>
          <a:p>
            <a:endParaRPr lang="en-US" smtClean="0"/>
          </a:p>
        </p:txBody>
      </p:sp>
      <p:sp>
        <p:nvSpPr>
          <p:cNvPr id="46084" name="3 Marcador de fecha"/>
          <p:cNvSpPr>
            <a:spLocks noGrp="1"/>
          </p:cNvSpPr>
          <p:nvPr>
            <p:ph type="dt" sz="quarter" idx="10"/>
          </p:nvPr>
        </p:nvSpPr>
        <p:spPr>
          <a:noFill/>
        </p:spPr>
        <p:txBody>
          <a:bodyPr/>
          <a:lstStyle/>
          <a:p>
            <a:fld id="{C517ABDB-6768-439A-9546-6DE7D151D05B}" type="datetime8">
              <a:rPr lang="es-ES">
                <a:latin typeface="Arial" pitchFamily="34" charset="0"/>
              </a:rPr>
              <a:pPr/>
              <a:t>18/02/2012 20:10</a:t>
            </a:fld>
            <a:endParaRPr lang="es-ES">
              <a:latin typeface="Arial" pitchFamily="34" charset="0"/>
            </a:endParaRPr>
          </a:p>
        </p:txBody>
      </p:sp>
      <p:sp>
        <p:nvSpPr>
          <p:cNvPr id="46085" name="4 Marcador de número de diapositiva"/>
          <p:cNvSpPr>
            <a:spLocks noGrp="1"/>
          </p:cNvSpPr>
          <p:nvPr>
            <p:ph type="sldNum" sz="quarter" idx="12"/>
          </p:nvPr>
        </p:nvSpPr>
        <p:spPr>
          <a:noFill/>
        </p:spPr>
        <p:txBody>
          <a:bodyPr/>
          <a:lstStyle/>
          <a:p>
            <a:fld id="{7F8C823E-E38C-4156-9D57-52C7A486B004}" type="slidenum">
              <a:rPr lang="es-ES" smtClean="0">
                <a:latin typeface="Arial" pitchFamily="34" charset="0"/>
              </a:rPr>
              <a:pPr/>
              <a:t>71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300px-Magnetosphere_rendition"/>
          <p:cNvPicPr>
            <a:picLocks noChangeAspect="1" noChangeArrowheads="1"/>
          </p:cNvPicPr>
          <p:nvPr>
            <p:ph idx="1"/>
          </p:nvPr>
        </p:nvPicPr>
        <p:blipFill>
          <a:blip r:embed="rId3" cstate="print"/>
          <a:srcRect/>
          <a:stretch>
            <a:fillRect/>
          </a:stretch>
        </p:blipFill>
        <p:spPr>
          <a:xfrm>
            <a:off x="827088" y="2276475"/>
            <a:ext cx="7200900" cy="3937000"/>
          </a:xfrm>
          <a:noFill/>
        </p:spPr>
      </p:pic>
      <p:sp>
        <p:nvSpPr>
          <p:cNvPr id="47107" name="Rectangle 3"/>
          <p:cNvSpPr>
            <a:spLocks noGrp="1" noChangeArrowheads="1"/>
          </p:cNvSpPr>
          <p:nvPr>
            <p:ph type="title"/>
          </p:nvPr>
        </p:nvSpPr>
        <p:spPr/>
        <p:txBody>
          <a:bodyPr/>
          <a:lstStyle/>
          <a:p>
            <a:r>
              <a:rPr lang="es-ES_tradnl" smtClean="0"/>
              <a:t>Magnetosferas</a:t>
            </a:r>
            <a:endParaRPr lang="en-US" smtClean="0"/>
          </a:p>
        </p:txBody>
      </p:sp>
      <p:sp>
        <p:nvSpPr>
          <p:cNvPr id="47108" name="Text Box 4"/>
          <p:cNvSpPr txBox="1">
            <a:spLocks noChangeArrowheads="1"/>
          </p:cNvSpPr>
          <p:nvPr/>
        </p:nvSpPr>
        <p:spPr bwMode="auto">
          <a:xfrm>
            <a:off x="609600" y="1219200"/>
            <a:ext cx="8153400" cy="915988"/>
          </a:xfrm>
          <a:prstGeom prst="rect">
            <a:avLst/>
          </a:prstGeom>
          <a:noFill/>
          <a:ln w="9525">
            <a:noFill/>
            <a:miter lim="800000"/>
            <a:headEnd/>
            <a:tailEnd/>
          </a:ln>
        </p:spPr>
        <p:txBody>
          <a:bodyPr>
            <a:spAutoFit/>
          </a:bodyPr>
          <a:lstStyle/>
          <a:p>
            <a:pPr>
              <a:buFontTx/>
              <a:buChar char="•"/>
            </a:pPr>
            <a:r>
              <a:rPr lang="es-ES_tradnl"/>
              <a:t>La Tierra (y algunos otros planetas) tienen un campo magnético importante.</a:t>
            </a:r>
          </a:p>
          <a:p>
            <a:pPr>
              <a:buFontTx/>
              <a:buChar char="•"/>
            </a:pPr>
            <a:r>
              <a:rPr lang="es-ES_tradnl"/>
              <a:t>La magnetosfera nos protege del viento solar (partículas cargadas con alta energ</a:t>
            </a:r>
            <a:r>
              <a:rPr lang="es-ES_tradnl" altLang="ja-JP">
                <a:ea typeface="ＭＳ Ｐゴシック" pitchFamily="1" charset="-128"/>
              </a:rPr>
              <a:t>ía emitidas por el sol)</a:t>
            </a:r>
            <a:endParaRPr lang="en-US"/>
          </a:p>
        </p:txBody>
      </p:sp>
      <p:sp>
        <p:nvSpPr>
          <p:cNvPr id="47109" name="Text Box 5"/>
          <p:cNvSpPr txBox="1">
            <a:spLocks noChangeArrowheads="1"/>
          </p:cNvSpPr>
          <p:nvPr/>
        </p:nvSpPr>
        <p:spPr bwMode="auto">
          <a:xfrm>
            <a:off x="3903663" y="6329363"/>
            <a:ext cx="1697037" cy="366712"/>
          </a:xfrm>
          <a:prstGeom prst="rect">
            <a:avLst/>
          </a:prstGeom>
          <a:noFill/>
          <a:ln w="9525">
            <a:noFill/>
            <a:miter lim="800000"/>
            <a:headEnd/>
            <a:tailEnd/>
          </a:ln>
        </p:spPr>
        <p:txBody>
          <a:bodyPr wrap="none">
            <a:spAutoFit/>
          </a:bodyPr>
          <a:lstStyle/>
          <a:p>
            <a:r>
              <a:rPr lang="es-ES_tradnl"/>
              <a:t>Magnetopausa</a:t>
            </a:r>
            <a:endParaRPr lang="en-US"/>
          </a:p>
        </p:txBody>
      </p:sp>
      <p:sp>
        <p:nvSpPr>
          <p:cNvPr id="47110" name="Line 6"/>
          <p:cNvSpPr>
            <a:spLocks noChangeShapeType="1"/>
          </p:cNvSpPr>
          <p:nvPr/>
        </p:nvSpPr>
        <p:spPr bwMode="auto">
          <a:xfrm flipV="1">
            <a:off x="5292725" y="5445125"/>
            <a:ext cx="431800" cy="863600"/>
          </a:xfrm>
          <a:prstGeom prst="line">
            <a:avLst/>
          </a:prstGeom>
          <a:noFill/>
          <a:ln w="9525">
            <a:solidFill>
              <a:schemeClr val="tx1"/>
            </a:solidFill>
            <a:round/>
            <a:headEnd/>
            <a:tailEnd type="triangle" w="med" len="med"/>
          </a:ln>
        </p:spPr>
        <p:txBody>
          <a:bodyPr/>
          <a:lstStyle/>
          <a:p>
            <a:endParaRPr lang="es-ES"/>
          </a:p>
        </p:txBody>
      </p:sp>
      <p:sp>
        <p:nvSpPr>
          <p:cNvPr id="47111" name="6 Marcador de fecha"/>
          <p:cNvSpPr>
            <a:spLocks noGrp="1"/>
          </p:cNvSpPr>
          <p:nvPr>
            <p:ph type="dt" sz="quarter" idx="10"/>
          </p:nvPr>
        </p:nvSpPr>
        <p:spPr>
          <a:noFill/>
        </p:spPr>
        <p:txBody>
          <a:bodyPr/>
          <a:lstStyle/>
          <a:p>
            <a:fld id="{8E1DA482-8033-4292-900F-D03D15A2AEEF}" type="datetime8">
              <a:rPr lang="es-ES">
                <a:latin typeface="Arial" pitchFamily="34" charset="0"/>
              </a:rPr>
              <a:pPr/>
              <a:t>18/02/2012 20:10</a:t>
            </a:fld>
            <a:endParaRPr lang="es-ES">
              <a:latin typeface="Arial" pitchFamily="34" charset="0"/>
            </a:endParaRPr>
          </a:p>
        </p:txBody>
      </p:sp>
      <p:sp>
        <p:nvSpPr>
          <p:cNvPr id="47112" name="7 Marcador de número de diapositiva"/>
          <p:cNvSpPr>
            <a:spLocks noGrp="1"/>
          </p:cNvSpPr>
          <p:nvPr>
            <p:ph type="sldNum" sz="quarter" idx="12"/>
          </p:nvPr>
        </p:nvSpPr>
        <p:spPr>
          <a:noFill/>
        </p:spPr>
        <p:txBody>
          <a:bodyPr/>
          <a:lstStyle/>
          <a:p>
            <a:fld id="{95031DE3-4916-4D0C-AA9D-AE087C6B98AC}" type="slidenum">
              <a:rPr lang="es-ES" smtClean="0">
                <a:latin typeface="Arial" pitchFamily="34" charset="0"/>
              </a:rPr>
              <a:pPr/>
              <a:t>72</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descr="Mercury"/>
          <p:cNvPicPr>
            <a:picLocks noChangeAspect="1" noChangeArrowheads="1"/>
          </p:cNvPicPr>
          <p:nvPr>
            <p:ph idx="4294967295"/>
          </p:nvPr>
        </p:nvPicPr>
        <p:blipFill>
          <a:blip r:embed="rId3" cstate="print"/>
          <a:srcRect/>
          <a:stretch>
            <a:fillRect/>
          </a:stretch>
        </p:blipFill>
        <p:spPr>
          <a:xfrm>
            <a:off x="5665788" y="0"/>
            <a:ext cx="3478212" cy="6858000"/>
          </a:xfrm>
          <a:noFill/>
        </p:spPr>
      </p:pic>
      <p:sp>
        <p:nvSpPr>
          <p:cNvPr id="48131" name="Rectangle 3"/>
          <p:cNvSpPr>
            <a:spLocks noGrp="1" noChangeArrowheads="1"/>
          </p:cNvSpPr>
          <p:nvPr>
            <p:ph type="title"/>
          </p:nvPr>
        </p:nvSpPr>
        <p:spPr>
          <a:xfrm>
            <a:off x="468313" y="0"/>
            <a:ext cx="4679950" cy="908050"/>
          </a:xfrm>
        </p:spPr>
        <p:txBody>
          <a:bodyPr/>
          <a:lstStyle/>
          <a:p>
            <a:r>
              <a:rPr lang="es-ES_tradnl" smtClean="0">
                <a:solidFill>
                  <a:schemeClr val="tx1"/>
                </a:solidFill>
              </a:rPr>
              <a:t>Mercurio</a:t>
            </a:r>
            <a:endParaRPr lang="es-ES" smtClean="0">
              <a:solidFill>
                <a:schemeClr val="tx1"/>
              </a:solidFill>
            </a:endParaRPr>
          </a:p>
        </p:txBody>
      </p:sp>
      <p:sp>
        <p:nvSpPr>
          <p:cNvPr id="48132" name="Rectangle 4"/>
          <p:cNvSpPr>
            <a:spLocks noGrp="1" noChangeArrowheads="1"/>
          </p:cNvSpPr>
          <p:nvPr>
            <p:ph type="body" idx="1"/>
          </p:nvPr>
        </p:nvSpPr>
        <p:spPr>
          <a:xfrm>
            <a:off x="395288" y="908050"/>
            <a:ext cx="5014912" cy="5689600"/>
          </a:xfrm>
        </p:spPr>
        <p:txBody>
          <a:bodyPr/>
          <a:lstStyle/>
          <a:p>
            <a:pPr>
              <a:lnSpc>
                <a:spcPct val="80000"/>
              </a:lnSpc>
            </a:pPr>
            <a:r>
              <a:rPr lang="es-ES_tradnl" sz="1600" smtClean="0"/>
              <a:t>Su órbita es bastante excéntrica (e = 0.21). El perihelio está a 46 mill de km y el afhelio a 70 mill </a:t>
            </a:r>
            <a:r>
              <a:rPr lang="es-ES_tradnl" sz="1600" smtClean="0">
                <a:sym typeface="Wingdings" pitchFamily="2" charset="2"/>
              </a:rPr>
              <a:t> variaciones de temperatura muy grandes (100K) si está en perihelio o afelio.</a:t>
            </a:r>
          </a:p>
          <a:p>
            <a:pPr>
              <a:lnSpc>
                <a:spcPct val="20000"/>
              </a:lnSpc>
            </a:pPr>
            <a:endParaRPr lang="es-ES_tradnl" sz="1600" smtClean="0">
              <a:sym typeface="Wingdings" pitchFamily="2" charset="2"/>
            </a:endParaRPr>
          </a:p>
          <a:p>
            <a:pPr>
              <a:lnSpc>
                <a:spcPct val="80000"/>
              </a:lnSpc>
            </a:pPr>
            <a:r>
              <a:rPr lang="es-ES_tradnl" sz="1600" smtClean="0">
                <a:sym typeface="Wingdings" pitchFamily="2" charset="2"/>
              </a:rPr>
              <a:t>Su periodo de rotación es de 59 días y el de la rotación alrededor del Sol es de 88 días (relación 2:3)  El d</a:t>
            </a:r>
            <a:r>
              <a:rPr lang="es-ES_tradnl" altLang="ja-JP" sz="1600" smtClean="0">
                <a:ea typeface="ＭＳ Ｐゴシック" pitchFamily="1" charset="-128"/>
                <a:sym typeface="Wingdings" pitchFamily="2" charset="2"/>
              </a:rPr>
              <a:t>ía en Mercurio dura 176 días terrestres. La razón para esta sincronización es debido a mareas en la fase temprana (parecido a lo que pasó en la Luna).</a:t>
            </a:r>
            <a:endParaRPr lang="es-ES_tradnl" sz="1600" smtClean="0"/>
          </a:p>
          <a:p>
            <a:pPr>
              <a:lnSpc>
                <a:spcPct val="40000"/>
              </a:lnSpc>
            </a:pPr>
            <a:endParaRPr lang="es-ES_tradnl" sz="1600" smtClean="0"/>
          </a:p>
          <a:p>
            <a:pPr>
              <a:lnSpc>
                <a:spcPct val="80000"/>
              </a:lnSpc>
            </a:pPr>
            <a:r>
              <a:rPr lang="es-ES_tradnl" sz="1600" smtClean="0"/>
              <a:t>Su temperatura varía de los 700 grados a mediodía hasta los 100 bajo cero por la noche.</a:t>
            </a:r>
          </a:p>
          <a:p>
            <a:pPr>
              <a:lnSpc>
                <a:spcPct val="40000"/>
              </a:lnSpc>
            </a:pPr>
            <a:endParaRPr lang="es-ES_tradnl" sz="1600" smtClean="0"/>
          </a:p>
          <a:p>
            <a:pPr>
              <a:lnSpc>
                <a:spcPct val="80000"/>
              </a:lnSpc>
            </a:pPr>
            <a:r>
              <a:rPr lang="es-ES_tradnl" sz="1600" smtClean="0"/>
              <a:t>Tiene un campo magnético débil (1% del de la Tierra).</a:t>
            </a:r>
          </a:p>
          <a:p>
            <a:pPr>
              <a:lnSpc>
                <a:spcPct val="40000"/>
              </a:lnSpc>
            </a:pPr>
            <a:endParaRPr lang="es-ES_tradnl" sz="1600" smtClean="0"/>
          </a:p>
          <a:p>
            <a:pPr>
              <a:lnSpc>
                <a:spcPct val="80000"/>
              </a:lnSpc>
            </a:pPr>
            <a:r>
              <a:rPr lang="es-ES_tradnl" sz="1600" smtClean="0"/>
              <a:t>Es pequeño y no tiene atm</a:t>
            </a:r>
            <a:r>
              <a:rPr lang="es-ES_tradnl" altLang="ja-JP" sz="1600" smtClean="0">
                <a:ea typeface="ＭＳ Ｐゴシック" pitchFamily="1" charset="-128"/>
              </a:rPr>
              <a:t>ósfera. Por eso su</a:t>
            </a:r>
            <a:r>
              <a:rPr lang="es-ES_tradnl" sz="1600" smtClean="0"/>
              <a:t> superficie está cubierta de cráteres de forma similar a la Luna.</a:t>
            </a:r>
          </a:p>
          <a:p>
            <a:pPr>
              <a:lnSpc>
                <a:spcPct val="80000"/>
              </a:lnSpc>
            </a:pPr>
            <a:endParaRPr lang="es-ES_tradnl" sz="1600" smtClean="0"/>
          </a:p>
          <a:p>
            <a:pPr>
              <a:lnSpc>
                <a:spcPct val="80000"/>
              </a:lnSpc>
            </a:pPr>
            <a:r>
              <a:rPr lang="es-ES_tradnl" sz="1600" smtClean="0"/>
              <a:t>Es el planeta menos conocido. Se visitó por el Mariner 10 en los años 70. Volverá a visitarse por la sonda Messenger en el 2011.</a:t>
            </a:r>
            <a:endParaRPr lang="es-ES" sz="1600" smtClean="0"/>
          </a:p>
          <a:p>
            <a:pPr>
              <a:lnSpc>
                <a:spcPct val="80000"/>
              </a:lnSpc>
            </a:pPr>
            <a:endParaRPr lang="es-ES_tradnl" sz="1600" smtClean="0"/>
          </a:p>
          <a:p>
            <a:pPr>
              <a:lnSpc>
                <a:spcPct val="80000"/>
              </a:lnSpc>
            </a:pPr>
            <a:endParaRPr lang="es-ES_tradnl" sz="1600" smtClean="0"/>
          </a:p>
        </p:txBody>
      </p:sp>
      <p:sp>
        <p:nvSpPr>
          <p:cNvPr id="48133" name="4 Marcador de fecha"/>
          <p:cNvSpPr>
            <a:spLocks noGrp="1"/>
          </p:cNvSpPr>
          <p:nvPr>
            <p:ph type="dt" sz="quarter" idx="10"/>
          </p:nvPr>
        </p:nvSpPr>
        <p:spPr>
          <a:noFill/>
        </p:spPr>
        <p:txBody>
          <a:bodyPr/>
          <a:lstStyle/>
          <a:p>
            <a:fld id="{E557C460-7E42-45CA-9ADA-77B0385AF347}" type="datetime8">
              <a:rPr lang="es-ES">
                <a:latin typeface="Arial" pitchFamily="34" charset="0"/>
              </a:rPr>
              <a:pPr/>
              <a:t>18/02/2012 20:10</a:t>
            </a:fld>
            <a:endParaRPr lang="es-ES">
              <a:latin typeface="Arial" pitchFamily="34" charset="0"/>
            </a:endParaRPr>
          </a:p>
        </p:txBody>
      </p:sp>
      <p:sp>
        <p:nvSpPr>
          <p:cNvPr id="48134" name="5 Marcador de número de diapositiva"/>
          <p:cNvSpPr>
            <a:spLocks noGrp="1"/>
          </p:cNvSpPr>
          <p:nvPr>
            <p:ph type="sldNum" sz="quarter" idx="12"/>
          </p:nvPr>
        </p:nvSpPr>
        <p:spPr>
          <a:noFill/>
        </p:spPr>
        <p:txBody>
          <a:bodyPr/>
          <a:lstStyle/>
          <a:p>
            <a:fld id="{11252B4E-6971-4B20-ADDA-C323F6401584}" type="slidenum">
              <a:rPr lang="es-ES" smtClean="0">
                <a:latin typeface="Arial" pitchFamily="34" charset="0"/>
              </a:rPr>
              <a:pPr/>
              <a:t>73</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descr="venusmar"/>
          <p:cNvPicPr>
            <a:picLocks noChangeAspect="1" noChangeArrowheads="1"/>
          </p:cNvPicPr>
          <p:nvPr>
            <p:ph idx="4294967295"/>
          </p:nvPr>
        </p:nvPicPr>
        <p:blipFill>
          <a:blip r:embed="rId3" cstate="print"/>
          <a:srcRect/>
          <a:stretch>
            <a:fillRect/>
          </a:stretch>
        </p:blipFill>
        <p:spPr>
          <a:xfrm>
            <a:off x="3455988" y="0"/>
            <a:ext cx="5688012" cy="6669088"/>
          </a:xfrm>
          <a:noFill/>
        </p:spPr>
      </p:pic>
      <p:sp>
        <p:nvSpPr>
          <p:cNvPr id="49155" name="Rectangle 3"/>
          <p:cNvSpPr>
            <a:spLocks noGrp="1" noChangeArrowheads="1"/>
          </p:cNvSpPr>
          <p:nvPr>
            <p:ph type="title"/>
          </p:nvPr>
        </p:nvSpPr>
        <p:spPr>
          <a:xfrm>
            <a:off x="468313" y="0"/>
            <a:ext cx="2447925" cy="1125538"/>
          </a:xfrm>
        </p:spPr>
        <p:txBody>
          <a:bodyPr/>
          <a:lstStyle/>
          <a:p>
            <a:r>
              <a:rPr lang="es-ES_tradnl" smtClean="0">
                <a:solidFill>
                  <a:schemeClr val="tx1"/>
                </a:solidFill>
              </a:rPr>
              <a:t>Venus</a:t>
            </a:r>
            <a:endParaRPr lang="es-ES" smtClean="0">
              <a:solidFill>
                <a:schemeClr val="tx1"/>
              </a:solidFill>
            </a:endParaRPr>
          </a:p>
        </p:txBody>
      </p:sp>
      <p:sp>
        <p:nvSpPr>
          <p:cNvPr id="49156" name="Rectangle 4"/>
          <p:cNvSpPr>
            <a:spLocks noGrp="1" noChangeArrowheads="1"/>
          </p:cNvSpPr>
          <p:nvPr>
            <p:ph type="body" idx="1"/>
          </p:nvPr>
        </p:nvSpPr>
        <p:spPr>
          <a:xfrm>
            <a:off x="107950" y="1196975"/>
            <a:ext cx="3311525" cy="5111750"/>
          </a:xfrm>
        </p:spPr>
        <p:txBody>
          <a:bodyPr/>
          <a:lstStyle/>
          <a:p>
            <a:pPr>
              <a:lnSpc>
                <a:spcPct val="90000"/>
              </a:lnSpc>
            </a:pPr>
            <a:r>
              <a:rPr lang="es-ES_tradnl" sz="1800" smtClean="0"/>
              <a:t>Es el más parecido a la tierra en tamaño, pero muy diferente.</a:t>
            </a:r>
          </a:p>
          <a:p>
            <a:pPr>
              <a:lnSpc>
                <a:spcPct val="90000"/>
              </a:lnSpc>
            </a:pPr>
            <a:r>
              <a:rPr lang="es-ES_tradnl" sz="1800" smtClean="0"/>
              <a:t>No tiene satélite, ni campo magnético.</a:t>
            </a:r>
          </a:p>
          <a:p>
            <a:pPr>
              <a:lnSpc>
                <a:spcPct val="90000"/>
              </a:lnSpc>
            </a:pPr>
            <a:r>
              <a:rPr lang="es-ES_tradnl" sz="1800" smtClean="0"/>
              <a:t>Atmósfera: CO</a:t>
            </a:r>
            <a:r>
              <a:rPr lang="es-ES_tradnl" sz="1800" baseline="-25000" smtClean="0"/>
              <a:t>2</a:t>
            </a:r>
            <a:r>
              <a:rPr lang="es-ES_tradnl" sz="1800" smtClean="0"/>
              <a:t> (96.5%), N</a:t>
            </a:r>
            <a:r>
              <a:rPr lang="es-ES_tradnl" sz="1800" baseline="-25000" smtClean="0"/>
              <a:t>2</a:t>
            </a:r>
            <a:r>
              <a:rPr lang="es-ES_tradnl" sz="1800" smtClean="0"/>
              <a:t> (3.5%). La presión atmosférica es 92 veces mayor que en la tierra</a:t>
            </a:r>
          </a:p>
          <a:p>
            <a:pPr>
              <a:lnSpc>
                <a:spcPct val="90000"/>
              </a:lnSpc>
            </a:pPr>
            <a:r>
              <a:rPr lang="es-ES_tradnl" sz="1800" smtClean="0"/>
              <a:t>Solo un 3% de la radiación solar penetra la superficie. La radiación en el infrarrojo no puede salir debido a la absorpción del CO</a:t>
            </a:r>
            <a:r>
              <a:rPr lang="es-ES_tradnl" sz="1800" baseline="-25000" smtClean="0"/>
              <a:t>2</a:t>
            </a:r>
            <a:r>
              <a:rPr lang="es-ES_tradnl" sz="1800" smtClean="0"/>
              <a:t> </a:t>
            </a:r>
            <a:r>
              <a:rPr lang="es-ES_tradnl" sz="1800" smtClean="0">
                <a:sym typeface="Wingdings" pitchFamily="2" charset="2"/>
              </a:rPr>
              <a:t> efecto invernadero, temperatura superficial de 750 K!! </a:t>
            </a:r>
            <a:endParaRPr lang="es-ES" sz="1800" smtClean="0"/>
          </a:p>
        </p:txBody>
      </p:sp>
      <p:sp>
        <p:nvSpPr>
          <p:cNvPr id="49157" name="4 Marcador de fecha"/>
          <p:cNvSpPr>
            <a:spLocks noGrp="1"/>
          </p:cNvSpPr>
          <p:nvPr>
            <p:ph type="dt" sz="quarter" idx="10"/>
          </p:nvPr>
        </p:nvSpPr>
        <p:spPr>
          <a:noFill/>
        </p:spPr>
        <p:txBody>
          <a:bodyPr/>
          <a:lstStyle/>
          <a:p>
            <a:fld id="{21B4F55C-3E0A-4547-B49E-9E6CE3656FBB}" type="datetime8">
              <a:rPr lang="es-ES">
                <a:latin typeface="Arial" pitchFamily="34" charset="0"/>
              </a:rPr>
              <a:pPr/>
              <a:t>18/02/2012 20:10</a:t>
            </a:fld>
            <a:endParaRPr lang="es-ES">
              <a:latin typeface="Arial" pitchFamily="34" charset="0"/>
            </a:endParaRPr>
          </a:p>
        </p:txBody>
      </p:sp>
      <p:sp>
        <p:nvSpPr>
          <p:cNvPr id="49158" name="5 Marcador de número de diapositiva"/>
          <p:cNvSpPr>
            <a:spLocks noGrp="1"/>
          </p:cNvSpPr>
          <p:nvPr>
            <p:ph type="sldNum" sz="quarter" idx="12"/>
          </p:nvPr>
        </p:nvSpPr>
        <p:spPr>
          <a:noFill/>
        </p:spPr>
        <p:txBody>
          <a:bodyPr/>
          <a:lstStyle/>
          <a:p>
            <a:fld id="{7390B271-44DB-47D3-A416-98286F1EA68A}" type="slidenum">
              <a:rPr lang="es-ES" smtClean="0">
                <a:latin typeface="Arial" pitchFamily="34" charset="0"/>
              </a:rPr>
              <a:pPr/>
              <a:t>74</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2" descr="venus1"/>
          <p:cNvPicPr>
            <a:picLocks noChangeAspect="1" noChangeArrowheads="1"/>
          </p:cNvPicPr>
          <p:nvPr>
            <p:ph sz="half" idx="2"/>
          </p:nvPr>
        </p:nvPicPr>
        <p:blipFill>
          <a:blip r:embed="rId3" cstate="print"/>
          <a:srcRect/>
          <a:stretch>
            <a:fillRect/>
          </a:stretch>
        </p:blipFill>
        <p:spPr>
          <a:xfrm>
            <a:off x="2555875" y="0"/>
            <a:ext cx="6588125" cy="6588125"/>
          </a:xfrm>
          <a:noFill/>
        </p:spPr>
      </p:pic>
      <p:sp>
        <p:nvSpPr>
          <p:cNvPr id="50179" name="Rectangle 3"/>
          <p:cNvSpPr>
            <a:spLocks noGrp="1" noChangeArrowheads="1"/>
          </p:cNvSpPr>
          <p:nvPr>
            <p:ph type="title"/>
          </p:nvPr>
        </p:nvSpPr>
        <p:spPr>
          <a:xfrm>
            <a:off x="395288" y="0"/>
            <a:ext cx="1811337" cy="1143000"/>
          </a:xfrm>
        </p:spPr>
        <p:txBody>
          <a:bodyPr/>
          <a:lstStyle/>
          <a:p>
            <a:r>
              <a:rPr lang="es-ES_tradnl" smtClean="0">
                <a:solidFill>
                  <a:schemeClr val="tx1"/>
                </a:solidFill>
              </a:rPr>
              <a:t>Venus</a:t>
            </a:r>
            <a:r>
              <a:rPr lang="es-ES_tradnl" smtClean="0">
                <a:solidFill>
                  <a:srgbClr val="FF6600"/>
                </a:solidFill>
              </a:rPr>
              <a:t> </a:t>
            </a:r>
            <a:endParaRPr lang="es-ES" smtClean="0">
              <a:solidFill>
                <a:srgbClr val="FF6600"/>
              </a:solidFill>
            </a:endParaRPr>
          </a:p>
        </p:txBody>
      </p:sp>
      <p:sp>
        <p:nvSpPr>
          <p:cNvPr id="50180" name="Rectangle 4"/>
          <p:cNvSpPr>
            <a:spLocks noGrp="1" noChangeArrowheads="1"/>
          </p:cNvSpPr>
          <p:nvPr>
            <p:ph type="body" sz="half" idx="1"/>
          </p:nvPr>
        </p:nvSpPr>
        <p:spPr>
          <a:xfrm>
            <a:off x="0" y="1052513"/>
            <a:ext cx="2484438" cy="5400675"/>
          </a:xfrm>
        </p:spPr>
        <p:txBody>
          <a:bodyPr/>
          <a:lstStyle/>
          <a:p>
            <a:pPr>
              <a:lnSpc>
                <a:spcPct val="90000"/>
              </a:lnSpc>
            </a:pPr>
            <a:r>
              <a:rPr lang="es-ES_tradnl" sz="1600" smtClean="0"/>
              <a:t>Rotación retrograda, con periodo de 243 días (medido mediante radar) </a:t>
            </a:r>
          </a:p>
          <a:p>
            <a:pPr>
              <a:lnSpc>
                <a:spcPct val="90000"/>
              </a:lnSpc>
            </a:pPr>
            <a:r>
              <a:rPr lang="es-ES_tradnl" sz="1600" smtClean="0"/>
              <a:t>A pesar de una composición química similar a la tierra, ha perdido todo el agua y su superficie es muy seca.</a:t>
            </a:r>
          </a:p>
          <a:p>
            <a:pPr>
              <a:lnSpc>
                <a:spcPct val="90000"/>
              </a:lnSpc>
            </a:pPr>
            <a:endParaRPr lang="es-ES_tradnl" sz="1600" smtClean="0"/>
          </a:p>
          <a:p>
            <a:pPr>
              <a:lnSpc>
                <a:spcPct val="90000"/>
              </a:lnSpc>
            </a:pPr>
            <a:r>
              <a:rPr lang="es-ES_tradnl" sz="1600" smtClean="0"/>
              <a:t>Montaña más alta: 11km.</a:t>
            </a:r>
          </a:p>
          <a:p>
            <a:pPr>
              <a:lnSpc>
                <a:spcPct val="90000"/>
              </a:lnSpc>
            </a:pPr>
            <a:endParaRPr lang="es-ES_tradnl" sz="1600" smtClean="0"/>
          </a:p>
          <a:p>
            <a:pPr>
              <a:lnSpc>
                <a:spcPct val="90000"/>
              </a:lnSpc>
            </a:pPr>
            <a:r>
              <a:rPr lang="es-ES_tradnl" sz="1600" smtClean="0"/>
              <a:t>Hay estructuras volcánicas</a:t>
            </a:r>
          </a:p>
          <a:p>
            <a:pPr>
              <a:lnSpc>
                <a:spcPct val="90000"/>
              </a:lnSpc>
            </a:pPr>
            <a:r>
              <a:rPr lang="es-ES_tradnl" sz="1600" smtClean="0"/>
              <a:t>Hay  cráteres de meteoritos, pero menos que en Mercurio </a:t>
            </a:r>
            <a:r>
              <a:rPr lang="es-ES_tradnl" sz="1600" smtClean="0">
                <a:sym typeface="Wingdings" pitchFamily="2" charset="2"/>
              </a:rPr>
              <a:t> superficie más joven debido a actividad volcánica</a:t>
            </a:r>
          </a:p>
        </p:txBody>
      </p:sp>
      <p:sp>
        <p:nvSpPr>
          <p:cNvPr id="50181" name="Text Box 5"/>
          <p:cNvSpPr txBox="1">
            <a:spLocks noChangeArrowheads="1"/>
          </p:cNvSpPr>
          <p:nvPr/>
        </p:nvSpPr>
        <p:spPr bwMode="auto">
          <a:xfrm>
            <a:off x="2555875" y="6165850"/>
            <a:ext cx="1938338" cy="366713"/>
          </a:xfrm>
          <a:prstGeom prst="rect">
            <a:avLst/>
          </a:prstGeom>
          <a:noFill/>
          <a:ln w="9525">
            <a:noFill/>
            <a:miter lim="800000"/>
            <a:headEnd/>
            <a:tailEnd/>
          </a:ln>
        </p:spPr>
        <p:txBody>
          <a:bodyPr wrap="none">
            <a:spAutoFit/>
          </a:bodyPr>
          <a:lstStyle/>
          <a:p>
            <a:r>
              <a:rPr lang="es-ES_tradnl">
                <a:solidFill>
                  <a:schemeClr val="bg1"/>
                </a:solidFill>
              </a:rPr>
              <a:t>Imagen por radar</a:t>
            </a:r>
            <a:endParaRPr lang="en-US">
              <a:solidFill>
                <a:schemeClr val="bg1"/>
              </a:solidFill>
            </a:endParaRPr>
          </a:p>
        </p:txBody>
      </p:sp>
      <p:sp>
        <p:nvSpPr>
          <p:cNvPr id="50182" name="5 Marcador de fecha"/>
          <p:cNvSpPr>
            <a:spLocks noGrp="1"/>
          </p:cNvSpPr>
          <p:nvPr>
            <p:ph type="dt" sz="quarter" idx="10"/>
          </p:nvPr>
        </p:nvSpPr>
        <p:spPr>
          <a:noFill/>
        </p:spPr>
        <p:txBody>
          <a:bodyPr/>
          <a:lstStyle/>
          <a:p>
            <a:fld id="{BF56F136-90DD-434F-91D0-0F8F8CC2B2D8}" type="datetime8">
              <a:rPr lang="es-ES">
                <a:latin typeface="Arial" pitchFamily="34" charset="0"/>
              </a:rPr>
              <a:pPr/>
              <a:t>18/02/2012 20:10</a:t>
            </a:fld>
            <a:endParaRPr lang="es-ES">
              <a:latin typeface="Arial" pitchFamily="34" charset="0"/>
            </a:endParaRPr>
          </a:p>
        </p:txBody>
      </p:sp>
      <p:sp>
        <p:nvSpPr>
          <p:cNvPr id="50183" name="6 Marcador de número de diapositiva"/>
          <p:cNvSpPr>
            <a:spLocks noGrp="1"/>
          </p:cNvSpPr>
          <p:nvPr>
            <p:ph type="sldNum" sz="quarter" idx="12"/>
          </p:nvPr>
        </p:nvSpPr>
        <p:spPr>
          <a:noFill/>
        </p:spPr>
        <p:txBody>
          <a:bodyPr/>
          <a:lstStyle/>
          <a:p>
            <a:fld id="{919F7BDF-7E8A-4E3D-939C-DB6162841BC8}" type="slidenum">
              <a:rPr lang="es-ES" smtClean="0">
                <a:latin typeface="Arial" pitchFamily="34" charset="0"/>
              </a:rPr>
              <a:pPr/>
              <a:t>75</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a:xfrm>
            <a:off x="457200" y="274638"/>
            <a:ext cx="2386013" cy="1143000"/>
          </a:xfrm>
        </p:spPr>
        <p:txBody>
          <a:bodyPr/>
          <a:lstStyle/>
          <a:p>
            <a:r>
              <a:rPr lang="es-ES_tradnl" sz="3200" smtClean="0">
                <a:solidFill>
                  <a:srgbClr val="FF6600"/>
                </a:solidFill>
              </a:rPr>
              <a:t>La tierra</a:t>
            </a:r>
            <a:endParaRPr lang="es-ES" sz="3200" smtClean="0">
              <a:solidFill>
                <a:srgbClr val="FF6600"/>
              </a:solidFill>
            </a:endParaRPr>
          </a:p>
        </p:txBody>
      </p:sp>
      <p:sp>
        <p:nvSpPr>
          <p:cNvPr id="51203" name="Rectangle 4"/>
          <p:cNvSpPr>
            <a:spLocks noGrp="1" noChangeArrowheads="1"/>
          </p:cNvSpPr>
          <p:nvPr>
            <p:ph type="body" sz="half" idx="1"/>
          </p:nvPr>
        </p:nvSpPr>
        <p:spPr>
          <a:xfrm>
            <a:off x="0" y="1557338"/>
            <a:ext cx="2771775" cy="4525962"/>
          </a:xfrm>
        </p:spPr>
        <p:txBody>
          <a:bodyPr/>
          <a:lstStyle/>
          <a:p>
            <a:pPr marL="174625" indent="-174625">
              <a:lnSpc>
                <a:spcPct val="90000"/>
              </a:lnSpc>
            </a:pPr>
            <a:r>
              <a:rPr lang="es-ES_tradnl" sz="1800" smtClean="0"/>
              <a:t>Es el planeta más denso del sistema solar con 5.52 gr/cm</a:t>
            </a:r>
            <a:r>
              <a:rPr lang="es-ES_tradnl" sz="1800" baseline="30000" smtClean="0"/>
              <a:t>3.</a:t>
            </a:r>
          </a:p>
          <a:p>
            <a:pPr marL="174625" indent="-174625">
              <a:lnSpc>
                <a:spcPct val="90000"/>
              </a:lnSpc>
            </a:pPr>
            <a:r>
              <a:rPr lang="es-ES_tradnl" sz="1800" smtClean="0"/>
              <a:t>Cuenta con una atmósfera compuesta por un 78% de N y un 21% de O.</a:t>
            </a:r>
          </a:p>
          <a:p>
            <a:pPr marL="174625" indent="-174625">
              <a:lnSpc>
                <a:spcPct val="90000"/>
              </a:lnSpc>
            </a:pPr>
            <a:r>
              <a:rPr lang="es-ES_tradnl" sz="1800" smtClean="0"/>
              <a:t>El sistema Luna-Sol es especial: La Luna es grande en comparación con la Tierra.</a:t>
            </a:r>
          </a:p>
          <a:p>
            <a:pPr marL="174625" indent="-174625">
              <a:lnSpc>
                <a:spcPct val="90000"/>
              </a:lnSpc>
            </a:pPr>
            <a:r>
              <a:rPr lang="es-ES_tradnl" sz="1800" smtClean="0"/>
              <a:t>El núcleo externo y el manto son fluidos.</a:t>
            </a:r>
          </a:p>
          <a:p>
            <a:pPr marL="174625" indent="-174625">
              <a:lnSpc>
                <a:spcPct val="90000"/>
              </a:lnSpc>
            </a:pPr>
            <a:r>
              <a:rPr lang="es-ES_tradnl" sz="1800" smtClean="0"/>
              <a:t>El núcleo externo es el responsable del campo magnético terrestre.</a:t>
            </a:r>
            <a:endParaRPr lang="es-ES" sz="1800" smtClean="0"/>
          </a:p>
        </p:txBody>
      </p:sp>
      <p:pic>
        <p:nvPicPr>
          <p:cNvPr id="51204" name="Picture 2" descr="earthafr"/>
          <p:cNvPicPr>
            <a:picLocks noChangeAspect="1" noChangeArrowheads="1"/>
          </p:cNvPicPr>
          <p:nvPr>
            <p:ph idx="4294967295"/>
          </p:nvPr>
        </p:nvPicPr>
        <p:blipFill>
          <a:blip r:embed="rId3" cstate="print"/>
          <a:srcRect/>
          <a:stretch>
            <a:fillRect/>
          </a:stretch>
        </p:blipFill>
        <p:spPr>
          <a:xfrm>
            <a:off x="2752725" y="404813"/>
            <a:ext cx="6391275" cy="6453187"/>
          </a:xfrm>
          <a:noFill/>
        </p:spPr>
      </p:pic>
      <p:sp>
        <p:nvSpPr>
          <p:cNvPr id="51205" name="4 Marcador de fecha"/>
          <p:cNvSpPr>
            <a:spLocks noGrp="1"/>
          </p:cNvSpPr>
          <p:nvPr>
            <p:ph type="dt" sz="quarter" idx="10"/>
          </p:nvPr>
        </p:nvSpPr>
        <p:spPr>
          <a:noFill/>
        </p:spPr>
        <p:txBody>
          <a:bodyPr/>
          <a:lstStyle/>
          <a:p>
            <a:fld id="{702BFEB8-EB80-461F-AC4D-BDD2FBFF13D7}" type="datetime8">
              <a:rPr lang="es-ES">
                <a:latin typeface="Arial" pitchFamily="34" charset="0"/>
              </a:rPr>
              <a:pPr/>
              <a:t>18/02/2012 20:10</a:t>
            </a:fld>
            <a:endParaRPr lang="es-ES">
              <a:latin typeface="Arial" pitchFamily="34" charset="0"/>
            </a:endParaRPr>
          </a:p>
        </p:txBody>
      </p:sp>
      <p:sp>
        <p:nvSpPr>
          <p:cNvPr id="51206" name="5 Marcador de número de diapositiva"/>
          <p:cNvSpPr>
            <a:spLocks noGrp="1"/>
          </p:cNvSpPr>
          <p:nvPr>
            <p:ph type="sldNum" sz="quarter" idx="12"/>
          </p:nvPr>
        </p:nvSpPr>
        <p:spPr>
          <a:noFill/>
        </p:spPr>
        <p:txBody>
          <a:bodyPr/>
          <a:lstStyle/>
          <a:p>
            <a:fld id="{0A92CDC4-E8CA-4978-9573-54E7DB02439D}" type="slidenum">
              <a:rPr lang="es-ES" smtClean="0">
                <a:latin typeface="Arial" pitchFamily="34" charset="0"/>
              </a:rPr>
              <a:pPr/>
              <a:t>76</a:t>
            </a:fld>
            <a:endParaRPr lang="es-ES" smtClean="0">
              <a:latin typeface="Arial"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descr="me07s078"/>
          <p:cNvPicPr>
            <a:picLocks noChangeAspect="1" noChangeArrowheads="1"/>
          </p:cNvPicPr>
          <p:nvPr>
            <p:ph idx="4294967295"/>
          </p:nvPr>
        </p:nvPicPr>
        <p:blipFill>
          <a:blip r:embed="rId3" cstate="print"/>
          <a:srcRect/>
          <a:stretch>
            <a:fillRect/>
          </a:stretch>
        </p:blipFill>
        <p:spPr>
          <a:xfrm>
            <a:off x="2700338" y="469900"/>
            <a:ext cx="6443662" cy="6443663"/>
          </a:xfrm>
          <a:noFill/>
        </p:spPr>
      </p:pic>
      <p:sp>
        <p:nvSpPr>
          <p:cNvPr id="52227" name="Rectangle 3"/>
          <p:cNvSpPr>
            <a:spLocks noGrp="1" noChangeArrowheads="1"/>
          </p:cNvSpPr>
          <p:nvPr>
            <p:ph type="title"/>
          </p:nvPr>
        </p:nvSpPr>
        <p:spPr>
          <a:xfrm>
            <a:off x="323850" y="0"/>
            <a:ext cx="1800225" cy="836613"/>
          </a:xfrm>
        </p:spPr>
        <p:txBody>
          <a:bodyPr/>
          <a:lstStyle/>
          <a:p>
            <a:r>
              <a:rPr lang="es-ES_tradnl" smtClean="0">
                <a:solidFill>
                  <a:schemeClr val="tx1"/>
                </a:solidFill>
              </a:rPr>
              <a:t>Marte</a:t>
            </a:r>
            <a:endParaRPr lang="es-ES" smtClean="0">
              <a:solidFill>
                <a:schemeClr val="tx1"/>
              </a:solidFill>
            </a:endParaRPr>
          </a:p>
        </p:txBody>
      </p:sp>
      <p:sp>
        <p:nvSpPr>
          <p:cNvPr id="52228" name="Rectangle 4"/>
          <p:cNvSpPr>
            <a:spLocks noGrp="1" noChangeArrowheads="1"/>
          </p:cNvSpPr>
          <p:nvPr>
            <p:ph type="body" idx="1"/>
          </p:nvPr>
        </p:nvSpPr>
        <p:spPr>
          <a:xfrm>
            <a:off x="0" y="836613"/>
            <a:ext cx="2771775" cy="6165850"/>
          </a:xfrm>
        </p:spPr>
        <p:txBody>
          <a:bodyPr/>
          <a:lstStyle/>
          <a:p>
            <a:r>
              <a:rPr lang="es-ES_tradnl" sz="1600" smtClean="0"/>
              <a:t>Su excentricidad orbital  0.093 (&gt; 5 veces m</a:t>
            </a:r>
            <a:r>
              <a:rPr lang="es-ES_tradnl" altLang="ja-JP" sz="1600" smtClean="0">
                <a:ea typeface="ＭＳ Ｐゴシック" pitchFamily="1" charset="-128"/>
              </a:rPr>
              <a:t>ás que de la Tierra) </a:t>
            </a:r>
            <a:r>
              <a:rPr lang="es-ES_tradnl" sz="1600" smtClean="0"/>
              <a:t>produce una variación de temperaturas muy fuerte, variando de -170º C al amanecer de un día invernal hasta 20º C a mediodía de un día de verano. La temperatura media es de unos -60ºC.</a:t>
            </a:r>
          </a:p>
          <a:p>
            <a:r>
              <a:rPr lang="es-ES_tradnl" sz="1600" smtClean="0"/>
              <a:t>Su color rojo se debe a polvo levantado por viento a gran alturas en la atmósfera.</a:t>
            </a:r>
            <a:endParaRPr lang="es-ES" sz="1600" smtClean="0"/>
          </a:p>
        </p:txBody>
      </p:sp>
      <p:sp>
        <p:nvSpPr>
          <p:cNvPr id="52229" name="Text Box 6"/>
          <p:cNvSpPr txBox="1">
            <a:spLocks noChangeArrowheads="1"/>
          </p:cNvSpPr>
          <p:nvPr/>
        </p:nvSpPr>
        <p:spPr bwMode="auto">
          <a:xfrm>
            <a:off x="533400" y="5410200"/>
            <a:ext cx="1981200" cy="952500"/>
          </a:xfrm>
          <a:prstGeom prst="rect">
            <a:avLst/>
          </a:prstGeom>
          <a:noFill/>
          <a:ln w="9525">
            <a:solidFill>
              <a:schemeClr val="tx1"/>
            </a:solidFill>
            <a:miter lim="800000"/>
            <a:headEnd/>
            <a:tailEnd/>
          </a:ln>
        </p:spPr>
        <p:txBody>
          <a:bodyPr>
            <a:spAutoFit/>
          </a:bodyPr>
          <a:lstStyle/>
          <a:p>
            <a:r>
              <a:rPr lang="es-ES_tradnl" sz="1400"/>
              <a:t>En la imagen se ve el Valle Marineria, un cañon de 5000 km de largo</a:t>
            </a:r>
          </a:p>
        </p:txBody>
      </p:sp>
      <p:sp>
        <p:nvSpPr>
          <p:cNvPr id="52230" name="5 Marcador de fecha"/>
          <p:cNvSpPr>
            <a:spLocks noGrp="1"/>
          </p:cNvSpPr>
          <p:nvPr>
            <p:ph type="dt" sz="quarter" idx="10"/>
          </p:nvPr>
        </p:nvSpPr>
        <p:spPr>
          <a:noFill/>
        </p:spPr>
        <p:txBody>
          <a:bodyPr/>
          <a:lstStyle/>
          <a:p>
            <a:fld id="{19241E41-D12D-4857-A627-9D0F9C18967B}" type="datetime8">
              <a:rPr lang="es-ES">
                <a:latin typeface="Arial" pitchFamily="34" charset="0"/>
              </a:rPr>
              <a:pPr/>
              <a:t>18/02/2012 20:10</a:t>
            </a:fld>
            <a:endParaRPr lang="es-ES">
              <a:latin typeface="Arial" pitchFamily="34" charset="0"/>
            </a:endParaRPr>
          </a:p>
        </p:txBody>
      </p:sp>
      <p:sp>
        <p:nvSpPr>
          <p:cNvPr id="52231" name="6 Marcador de número de diapositiva"/>
          <p:cNvSpPr>
            <a:spLocks noGrp="1"/>
          </p:cNvSpPr>
          <p:nvPr>
            <p:ph type="sldNum" sz="quarter" idx="12"/>
          </p:nvPr>
        </p:nvSpPr>
        <p:spPr>
          <a:noFill/>
        </p:spPr>
        <p:txBody>
          <a:bodyPr/>
          <a:lstStyle/>
          <a:p>
            <a:fld id="{C70152DF-278B-4E2C-BA9A-A1803AB145A5}" type="slidenum">
              <a:rPr lang="es-ES" smtClean="0">
                <a:latin typeface="Arial" pitchFamily="34" charset="0"/>
              </a:rPr>
              <a:pPr/>
              <a:t>77</a:t>
            </a:fld>
            <a:endParaRPr lang="es-ES" smtClean="0">
              <a:latin typeface="Arial"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1029" descr="0815"/>
          <p:cNvPicPr>
            <a:picLocks noChangeAspect="1" noChangeArrowheads="1"/>
          </p:cNvPicPr>
          <p:nvPr/>
        </p:nvPicPr>
        <p:blipFill>
          <a:blip r:embed="rId3" cstate="print"/>
          <a:srcRect l="23872" t="17973" r="28358" b="21117"/>
          <a:stretch>
            <a:fillRect/>
          </a:stretch>
        </p:blipFill>
        <p:spPr bwMode="auto">
          <a:xfrm>
            <a:off x="0" y="0"/>
            <a:ext cx="5638800" cy="5391150"/>
          </a:xfrm>
          <a:prstGeom prst="rect">
            <a:avLst/>
          </a:prstGeom>
          <a:noFill/>
          <a:ln w="9525">
            <a:noFill/>
            <a:miter lim="800000"/>
            <a:headEnd/>
            <a:tailEnd/>
          </a:ln>
        </p:spPr>
      </p:pic>
      <p:sp>
        <p:nvSpPr>
          <p:cNvPr id="53251" name="Text Box 1030"/>
          <p:cNvSpPr txBox="1">
            <a:spLocks noChangeArrowheads="1"/>
          </p:cNvSpPr>
          <p:nvPr/>
        </p:nvSpPr>
        <p:spPr bwMode="auto">
          <a:xfrm>
            <a:off x="304800" y="5486400"/>
            <a:ext cx="4464050" cy="1100138"/>
          </a:xfrm>
          <a:prstGeom prst="rect">
            <a:avLst/>
          </a:prstGeom>
          <a:noFill/>
          <a:ln w="9525">
            <a:noFill/>
            <a:miter lim="800000"/>
            <a:headEnd/>
            <a:tailEnd/>
          </a:ln>
        </p:spPr>
        <p:txBody>
          <a:bodyPr>
            <a:spAutoFit/>
          </a:bodyPr>
          <a:lstStyle/>
          <a:p>
            <a:r>
              <a:rPr lang="es-ES_tradnl" sz="1600"/>
              <a:t>Imagen de Marte tomado con el Hubble Space Telescope en 1995 (opocisión de Marte). Se ven las capas polares.</a:t>
            </a:r>
          </a:p>
          <a:p>
            <a:endParaRPr lang="en-US"/>
          </a:p>
        </p:txBody>
      </p:sp>
      <p:sp>
        <p:nvSpPr>
          <p:cNvPr id="53252" name="Rectangle 1031"/>
          <p:cNvSpPr>
            <a:spLocks noGrp="1" noChangeArrowheads="1"/>
          </p:cNvSpPr>
          <p:nvPr>
            <p:ph type="body" sz="half" idx="1"/>
          </p:nvPr>
        </p:nvSpPr>
        <p:spPr>
          <a:xfrm>
            <a:off x="5410200" y="0"/>
            <a:ext cx="3733800" cy="3200400"/>
          </a:xfrm>
          <a:solidFill>
            <a:schemeClr val="bg1"/>
          </a:solidFill>
        </p:spPr>
        <p:txBody>
          <a:bodyPr/>
          <a:lstStyle/>
          <a:p>
            <a:r>
              <a:rPr lang="es-ES_tradnl" sz="1600" smtClean="0"/>
              <a:t>Marte tiene una atmósfera tenue (comparada con la tierra) compuesta en un 95 % por CO</a:t>
            </a:r>
            <a:r>
              <a:rPr lang="es-ES_tradnl" sz="1600" baseline="-25000" smtClean="0"/>
              <a:t>2</a:t>
            </a:r>
            <a:r>
              <a:rPr lang="es-ES_tradnl" sz="1600" smtClean="0"/>
              <a:t>, 2% de N</a:t>
            </a:r>
            <a:r>
              <a:rPr lang="es-ES_tradnl" sz="1600" baseline="-25000" smtClean="0"/>
              <a:t>2 </a:t>
            </a:r>
            <a:r>
              <a:rPr lang="es-ES_tradnl" sz="1600" smtClean="0"/>
              <a:t>y 0.1-0.4% de O</a:t>
            </a:r>
            <a:r>
              <a:rPr lang="es-ES_tradnl" sz="1600" baseline="-25000" smtClean="0"/>
              <a:t>2.</a:t>
            </a:r>
          </a:p>
          <a:p>
            <a:endParaRPr lang="es-ES_tradnl" sz="1600" smtClean="0"/>
          </a:p>
          <a:p>
            <a:r>
              <a:rPr lang="es-ES_tradnl" sz="1600" smtClean="0"/>
              <a:t>Debido a cambios estacionales una cuarta parte de la atmósfera se congela en invierno en los casquetes polares (hielo de agua y CO</a:t>
            </a:r>
            <a:r>
              <a:rPr lang="es-ES_tradnl" sz="1600" baseline="-25000" smtClean="0"/>
              <a:t>2</a:t>
            </a:r>
            <a:r>
              <a:rPr lang="es-ES_tradnl" sz="1600" smtClean="0"/>
              <a:t>)</a:t>
            </a:r>
          </a:p>
          <a:p>
            <a:r>
              <a:rPr lang="es-ES_tradnl" sz="1600" smtClean="0"/>
              <a:t>Hay indicaciones de que existía agua fluido antes.</a:t>
            </a:r>
            <a:endParaRPr lang="es-ES" sz="1600" smtClean="0"/>
          </a:p>
        </p:txBody>
      </p:sp>
      <p:pic>
        <p:nvPicPr>
          <p:cNvPr id="53253" name="Picture 1032" descr="a"/>
          <p:cNvPicPr>
            <a:picLocks noChangeAspect="1" noChangeArrowheads="1"/>
          </p:cNvPicPr>
          <p:nvPr/>
        </p:nvPicPr>
        <p:blipFill>
          <a:blip r:embed="rId4" cstate="print"/>
          <a:srcRect/>
          <a:stretch>
            <a:fillRect/>
          </a:stretch>
        </p:blipFill>
        <p:spPr bwMode="auto">
          <a:xfrm rot="-15482">
            <a:off x="5875338" y="3276600"/>
            <a:ext cx="3268662" cy="4102100"/>
          </a:xfrm>
          <a:prstGeom prst="rect">
            <a:avLst/>
          </a:prstGeom>
          <a:solidFill>
            <a:schemeClr val="bg1"/>
          </a:solidFill>
          <a:ln w="9525">
            <a:noFill/>
            <a:miter lim="800000"/>
            <a:headEnd/>
            <a:tailEnd/>
          </a:ln>
        </p:spPr>
      </p:pic>
      <p:sp>
        <p:nvSpPr>
          <p:cNvPr id="53254" name="5 Marcador de fecha"/>
          <p:cNvSpPr>
            <a:spLocks noGrp="1"/>
          </p:cNvSpPr>
          <p:nvPr>
            <p:ph type="dt" sz="quarter" idx="10"/>
          </p:nvPr>
        </p:nvSpPr>
        <p:spPr>
          <a:noFill/>
        </p:spPr>
        <p:txBody>
          <a:bodyPr/>
          <a:lstStyle/>
          <a:p>
            <a:fld id="{C71BCFA8-8581-464B-A73D-D3F500DE72AD}" type="datetime8">
              <a:rPr lang="es-ES">
                <a:latin typeface="Arial" pitchFamily="34" charset="0"/>
              </a:rPr>
              <a:pPr/>
              <a:t>18/02/2012 20:10</a:t>
            </a:fld>
            <a:endParaRPr lang="es-ES">
              <a:latin typeface="Arial" pitchFamily="34" charset="0"/>
            </a:endParaRPr>
          </a:p>
        </p:txBody>
      </p:sp>
      <p:sp>
        <p:nvSpPr>
          <p:cNvPr id="53255" name="6 Marcador de número de diapositiva"/>
          <p:cNvSpPr>
            <a:spLocks noGrp="1"/>
          </p:cNvSpPr>
          <p:nvPr>
            <p:ph type="sldNum" sz="quarter" idx="12"/>
          </p:nvPr>
        </p:nvSpPr>
        <p:spPr>
          <a:noFill/>
        </p:spPr>
        <p:txBody>
          <a:bodyPr/>
          <a:lstStyle/>
          <a:p>
            <a:fld id="{35BD3FFE-11F0-4EAD-8C63-D85B16319228}" type="slidenum">
              <a:rPr lang="es-ES" smtClean="0">
                <a:latin typeface="Arial" pitchFamily="34" charset="0"/>
              </a:rPr>
              <a:pPr/>
              <a:t>78</a:t>
            </a:fld>
            <a:endParaRPr lang="es-ES" smtClean="0">
              <a:latin typeface="Arial"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9"/>
          <p:cNvSpPr>
            <a:spLocks noGrp="1" noChangeArrowheads="1"/>
          </p:cNvSpPr>
          <p:nvPr>
            <p:ph type="title"/>
          </p:nvPr>
        </p:nvSpPr>
        <p:spPr/>
        <p:txBody>
          <a:bodyPr/>
          <a:lstStyle/>
          <a:p>
            <a:endParaRPr lang="es-ES_tradnl" smtClean="0"/>
          </a:p>
        </p:txBody>
      </p:sp>
      <p:pic>
        <p:nvPicPr>
          <p:cNvPr id="54275" name="Picture 8" descr="0822b"/>
          <p:cNvPicPr>
            <a:picLocks noChangeAspect="1" noChangeArrowheads="1"/>
          </p:cNvPicPr>
          <p:nvPr>
            <p:ph sz="half" idx="2"/>
          </p:nvPr>
        </p:nvPicPr>
        <p:blipFill>
          <a:blip r:embed="rId3" cstate="print"/>
          <a:srcRect/>
          <a:stretch>
            <a:fillRect/>
          </a:stretch>
        </p:blipFill>
        <p:spPr>
          <a:xfrm>
            <a:off x="684213" y="225425"/>
            <a:ext cx="7775575" cy="5830888"/>
          </a:xfrm>
          <a:noFill/>
        </p:spPr>
      </p:pic>
      <p:sp>
        <p:nvSpPr>
          <p:cNvPr id="54276" name="Text Box 12"/>
          <p:cNvSpPr txBox="1">
            <a:spLocks noChangeArrowheads="1"/>
          </p:cNvSpPr>
          <p:nvPr/>
        </p:nvSpPr>
        <p:spPr bwMode="auto">
          <a:xfrm>
            <a:off x="592138" y="6184900"/>
            <a:ext cx="8469312" cy="366713"/>
          </a:xfrm>
          <a:prstGeom prst="rect">
            <a:avLst/>
          </a:prstGeom>
          <a:noFill/>
          <a:ln w="9525">
            <a:noFill/>
            <a:miter lim="800000"/>
            <a:headEnd/>
            <a:tailEnd/>
          </a:ln>
        </p:spPr>
        <p:txBody>
          <a:bodyPr wrap="none">
            <a:spAutoFit/>
          </a:bodyPr>
          <a:lstStyle/>
          <a:p>
            <a:r>
              <a:rPr lang="es-ES_tradnl"/>
              <a:t>Imagen de la superficie de Marte hecho por la sonda Viking Lander (EEUU, 1976)</a:t>
            </a:r>
            <a:endParaRPr lang="en-US"/>
          </a:p>
        </p:txBody>
      </p:sp>
      <p:sp>
        <p:nvSpPr>
          <p:cNvPr id="54277" name="4 Marcador de fecha"/>
          <p:cNvSpPr>
            <a:spLocks noGrp="1"/>
          </p:cNvSpPr>
          <p:nvPr>
            <p:ph type="dt" sz="quarter" idx="10"/>
          </p:nvPr>
        </p:nvSpPr>
        <p:spPr>
          <a:noFill/>
        </p:spPr>
        <p:txBody>
          <a:bodyPr/>
          <a:lstStyle/>
          <a:p>
            <a:fld id="{8D3E7353-B0E4-42E9-89BD-544E597984B1}" type="datetime8">
              <a:rPr lang="es-ES">
                <a:latin typeface="Arial" pitchFamily="34" charset="0"/>
              </a:rPr>
              <a:pPr/>
              <a:t>18/02/2012 20:10</a:t>
            </a:fld>
            <a:endParaRPr lang="es-ES">
              <a:latin typeface="Arial" pitchFamily="34" charset="0"/>
            </a:endParaRPr>
          </a:p>
        </p:txBody>
      </p:sp>
      <p:sp>
        <p:nvSpPr>
          <p:cNvPr id="54278" name="5 Marcador de número de diapositiva"/>
          <p:cNvSpPr>
            <a:spLocks noGrp="1"/>
          </p:cNvSpPr>
          <p:nvPr>
            <p:ph type="sldNum" sz="quarter" idx="12"/>
          </p:nvPr>
        </p:nvSpPr>
        <p:spPr>
          <a:noFill/>
        </p:spPr>
        <p:txBody>
          <a:bodyPr/>
          <a:lstStyle/>
          <a:p>
            <a:fld id="{1E09DDF0-415F-4FC4-AE4F-FC74CC2739D8}" type="slidenum">
              <a:rPr lang="es-ES" smtClean="0">
                <a:latin typeface="Arial" pitchFamily="34" charset="0"/>
              </a:rPr>
              <a:pPr/>
              <a:t>79</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6A430A94-6B80-48FB-886F-C99CA126A7AF}" type="datetime8">
              <a:rPr lang="es-ES" smtClean="0"/>
              <a:pPr>
                <a:defRPr/>
              </a:pPr>
              <a:t>18/02/2012 20:11</a:t>
            </a:fld>
            <a:endParaRPr lang="es-ES"/>
          </a:p>
        </p:txBody>
      </p:sp>
      <p:sp>
        <p:nvSpPr>
          <p:cNvPr id="5" name="4 Marcador de número de diapositiva"/>
          <p:cNvSpPr>
            <a:spLocks noGrp="1"/>
          </p:cNvSpPr>
          <p:nvPr>
            <p:ph type="sldNum" sz="quarter" idx="12"/>
          </p:nvPr>
        </p:nvSpPr>
        <p:spPr/>
        <p:txBody>
          <a:bodyPr/>
          <a:lstStyle/>
          <a:p>
            <a:pPr>
              <a:defRPr/>
            </a:pPr>
            <a:fld id="{30460917-71FB-4EB3-B272-B718D0A55ED6}" type="slidenum">
              <a:rPr lang="es-ES" smtClean="0"/>
              <a:pPr>
                <a:defRPr/>
              </a:pPr>
              <a:t>8</a:t>
            </a:fld>
            <a:endParaRPr lang="es-ES"/>
          </a:p>
        </p:txBody>
      </p:sp>
      <p:pic>
        <p:nvPicPr>
          <p:cNvPr id="6" name="5 Imagen" descr="retrogrado.gif"/>
          <p:cNvPicPr>
            <a:picLocks noChangeAspect="1"/>
          </p:cNvPicPr>
          <p:nvPr/>
        </p:nvPicPr>
        <p:blipFill>
          <a:blip r:embed="rId2" cstate="print"/>
          <a:srcRect/>
          <a:stretch>
            <a:fillRect/>
          </a:stretch>
        </p:blipFill>
        <p:spPr bwMode="auto">
          <a:xfrm>
            <a:off x="1476375" y="0"/>
            <a:ext cx="6191250" cy="6538913"/>
          </a:xfrm>
          <a:prstGeom prst="rect">
            <a:avLst/>
          </a:prstGeom>
          <a:solidFill>
            <a:schemeClr val="tx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p:txBody>
          <a:bodyPr/>
          <a:lstStyle/>
          <a:p>
            <a:endParaRPr lang="es-ES_tradnl" smtClean="0"/>
          </a:p>
        </p:txBody>
      </p:sp>
      <p:sp>
        <p:nvSpPr>
          <p:cNvPr id="55299" name="Rectangle 1027"/>
          <p:cNvSpPr>
            <a:spLocks noGrp="1" noChangeArrowheads="1"/>
          </p:cNvSpPr>
          <p:nvPr>
            <p:ph type="body" idx="1"/>
          </p:nvPr>
        </p:nvSpPr>
        <p:spPr/>
        <p:txBody>
          <a:bodyPr/>
          <a:lstStyle/>
          <a:p>
            <a:endParaRPr lang="es-ES_tradnl" smtClean="0"/>
          </a:p>
          <a:p>
            <a:endParaRPr lang="en-US" smtClean="0"/>
          </a:p>
        </p:txBody>
      </p:sp>
      <p:pic>
        <p:nvPicPr>
          <p:cNvPr id="55300" name="Picture 1029" descr="0824"/>
          <p:cNvPicPr>
            <a:picLocks noChangeAspect="1" noChangeArrowheads="1"/>
          </p:cNvPicPr>
          <p:nvPr/>
        </p:nvPicPr>
        <p:blipFill>
          <a:blip r:embed="rId3" cstate="print"/>
          <a:srcRect/>
          <a:stretch>
            <a:fillRect/>
          </a:stretch>
        </p:blipFill>
        <p:spPr bwMode="auto">
          <a:xfrm>
            <a:off x="155575" y="46038"/>
            <a:ext cx="8161338" cy="6121400"/>
          </a:xfrm>
          <a:prstGeom prst="rect">
            <a:avLst/>
          </a:prstGeom>
          <a:noFill/>
          <a:ln w="9525">
            <a:noFill/>
            <a:miter lim="800000"/>
            <a:headEnd/>
            <a:tailEnd/>
          </a:ln>
        </p:spPr>
      </p:pic>
      <p:sp>
        <p:nvSpPr>
          <p:cNvPr id="55301" name="Text Box 1030"/>
          <p:cNvSpPr txBox="1">
            <a:spLocks noChangeArrowheads="1"/>
          </p:cNvSpPr>
          <p:nvPr/>
        </p:nvSpPr>
        <p:spPr bwMode="auto">
          <a:xfrm>
            <a:off x="827088" y="5805488"/>
            <a:ext cx="6435725" cy="641350"/>
          </a:xfrm>
          <a:prstGeom prst="rect">
            <a:avLst/>
          </a:prstGeom>
          <a:noFill/>
          <a:ln w="9525">
            <a:noFill/>
            <a:miter lim="800000"/>
            <a:headEnd/>
            <a:tailEnd/>
          </a:ln>
        </p:spPr>
        <p:txBody>
          <a:bodyPr wrap="none">
            <a:spAutoFit/>
          </a:bodyPr>
          <a:lstStyle/>
          <a:p>
            <a:r>
              <a:rPr lang="es-ES_tradnl"/>
              <a:t>Los satélites de Marte: Phobos (grande) y Deimos (pequeño).</a:t>
            </a:r>
          </a:p>
          <a:p>
            <a:r>
              <a:rPr lang="es-ES_tradnl"/>
              <a:t>Periodo orbital alrededor de Marte de Phobos: 7h39m.</a:t>
            </a:r>
            <a:endParaRPr lang="en-US"/>
          </a:p>
        </p:txBody>
      </p:sp>
      <p:sp>
        <p:nvSpPr>
          <p:cNvPr id="55302" name="5 Marcador de fecha"/>
          <p:cNvSpPr>
            <a:spLocks noGrp="1"/>
          </p:cNvSpPr>
          <p:nvPr>
            <p:ph type="dt" sz="quarter" idx="10"/>
          </p:nvPr>
        </p:nvSpPr>
        <p:spPr>
          <a:noFill/>
        </p:spPr>
        <p:txBody>
          <a:bodyPr/>
          <a:lstStyle/>
          <a:p>
            <a:fld id="{45EFB5CB-3B3A-4A22-A3DB-7245434D417E}" type="datetime8">
              <a:rPr lang="es-ES">
                <a:latin typeface="Arial" pitchFamily="34" charset="0"/>
              </a:rPr>
              <a:pPr/>
              <a:t>18/02/2012 20:10</a:t>
            </a:fld>
            <a:endParaRPr lang="es-ES">
              <a:latin typeface="Arial" pitchFamily="34" charset="0"/>
            </a:endParaRPr>
          </a:p>
        </p:txBody>
      </p:sp>
      <p:sp>
        <p:nvSpPr>
          <p:cNvPr id="55303" name="6 Marcador de número de diapositiva"/>
          <p:cNvSpPr>
            <a:spLocks noGrp="1"/>
          </p:cNvSpPr>
          <p:nvPr>
            <p:ph type="sldNum" sz="quarter" idx="12"/>
          </p:nvPr>
        </p:nvSpPr>
        <p:spPr>
          <a:noFill/>
        </p:spPr>
        <p:txBody>
          <a:bodyPr/>
          <a:lstStyle/>
          <a:p>
            <a:fld id="{C16F5990-0876-4115-A353-F1486FC25955}" type="slidenum">
              <a:rPr lang="es-ES" smtClean="0">
                <a:latin typeface="Arial" pitchFamily="34" charset="0"/>
              </a:rPr>
              <a:pPr/>
              <a:t>80</a:t>
            </a:fld>
            <a:endParaRPr lang="es-ES" smtClean="0">
              <a:latin typeface="Arial"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jupwsmap"/>
          <p:cNvPicPr>
            <a:picLocks noChangeAspect="1" noChangeArrowheads="1"/>
          </p:cNvPicPr>
          <p:nvPr>
            <p:ph sz="half" idx="2"/>
          </p:nvPr>
        </p:nvPicPr>
        <p:blipFill>
          <a:blip r:embed="rId3" cstate="print"/>
          <a:srcRect/>
          <a:stretch>
            <a:fillRect/>
          </a:stretch>
        </p:blipFill>
        <p:spPr>
          <a:xfrm>
            <a:off x="3276600" y="152400"/>
            <a:ext cx="5867400" cy="5867400"/>
          </a:xfrm>
          <a:noFill/>
        </p:spPr>
      </p:pic>
      <p:sp>
        <p:nvSpPr>
          <p:cNvPr id="56323" name="Rectangle 3"/>
          <p:cNvSpPr>
            <a:spLocks noGrp="1" noChangeArrowheads="1"/>
          </p:cNvSpPr>
          <p:nvPr>
            <p:ph type="title"/>
          </p:nvPr>
        </p:nvSpPr>
        <p:spPr>
          <a:xfrm>
            <a:off x="0" y="0"/>
            <a:ext cx="3240088" cy="765175"/>
          </a:xfrm>
        </p:spPr>
        <p:txBody>
          <a:bodyPr/>
          <a:lstStyle/>
          <a:p>
            <a:r>
              <a:rPr lang="es-ES_tradnl" smtClean="0">
                <a:solidFill>
                  <a:schemeClr val="tx1"/>
                </a:solidFill>
              </a:rPr>
              <a:t>Júpiter</a:t>
            </a:r>
            <a:endParaRPr lang="es-ES" smtClean="0">
              <a:solidFill>
                <a:schemeClr val="tx1"/>
              </a:solidFill>
            </a:endParaRPr>
          </a:p>
        </p:txBody>
      </p:sp>
      <p:sp>
        <p:nvSpPr>
          <p:cNvPr id="56324" name="Rectangle 4"/>
          <p:cNvSpPr>
            <a:spLocks noGrp="1" noChangeArrowheads="1"/>
          </p:cNvSpPr>
          <p:nvPr>
            <p:ph type="body" sz="half" idx="1"/>
          </p:nvPr>
        </p:nvSpPr>
        <p:spPr>
          <a:xfrm>
            <a:off x="250825" y="765175"/>
            <a:ext cx="2952750" cy="6092825"/>
          </a:xfrm>
        </p:spPr>
        <p:txBody>
          <a:bodyPr/>
          <a:lstStyle/>
          <a:p>
            <a:r>
              <a:rPr lang="es-ES_tradnl" sz="1600" smtClean="0"/>
              <a:t>Júpiter es el mayor planeta del sistema solar. Su masa es m</a:t>
            </a:r>
            <a:r>
              <a:rPr lang="es-ES_tradnl" altLang="ja-JP" sz="1600" smtClean="0">
                <a:ea typeface="ＭＳ Ｐゴシック" pitchFamily="1" charset="-128"/>
              </a:rPr>
              <a:t>ás</a:t>
            </a:r>
            <a:r>
              <a:rPr lang="es-ES_tradnl" sz="1600" smtClean="0"/>
              <a:t> que el doble de todos los demás planetas juntos. </a:t>
            </a:r>
          </a:p>
          <a:p>
            <a:r>
              <a:rPr lang="es-ES_tradnl" sz="1600" smtClean="0"/>
              <a:t>Si Júpiter estuviera </a:t>
            </a:r>
            <a:r>
              <a:rPr lang="es-ES_tradnl" altLang="ja-JP" sz="1600" smtClean="0">
                <a:ea typeface="ＭＳ Ｐゴシック" pitchFamily="1" charset="-128"/>
              </a:rPr>
              <a:t>~70-80 veces más masivo, sería una estrella</a:t>
            </a:r>
            <a:r>
              <a:rPr lang="es-ES_tradnl" sz="1600" smtClean="0"/>
              <a:t>.</a:t>
            </a:r>
          </a:p>
          <a:p>
            <a:r>
              <a:rPr lang="es-ES_tradnl" sz="1600" smtClean="0"/>
              <a:t>Es el cuarto objeto más brillante del cielo (después del sol, la luna y Venus) y es conocido desde la prehistoria.</a:t>
            </a:r>
          </a:p>
          <a:p>
            <a:r>
              <a:rPr lang="es-ES_tradnl" sz="1600" smtClean="0"/>
              <a:t>Emite 2 veces más energía que la que recibe del sol( proviniendo sobre todo de energía interna).</a:t>
            </a:r>
          </a:p>
          <a:p>
            <a:r>
              <a:rPr lang="es-ES_tradnl" sz="1600" smtClean="0"/>
              <a:t>Júpiter posee un importante campo magnético. </a:t>
            </a:r>
          </a:p>
          <a:p>
            <a:r>
              <a:rPr lang="es-ES_tradnl" sz="1600" smtClean="0"/>
              <a:t>Est</a:t>
            </a:r>
            <a:r>
              <a:rPr lang="es-ES_tradnl" altLang="ja-JP" sz="1600" smtClean="0">
                <a:ea typeface="ＭＳ Ｐゴシック" pitchFamily="1" charset="-128"/>
              </a:rPr>
              <a:t>á rotando rápidamente -&gt; achatado</a:t>
            </a:r>
            <a:endParaRPr lang="es-ES_tradnl" sz="1600" smtClean="0"/>
          </a:p>
        </p:txBody>
      </p:sp>
      <p:sp>
        <p:nvSpPr>
          <p:cNvPr id="56325" name="4 Marcador de fecha"/>
          <p:cNvSpPr>
            <a:spLocks noGrp="1"/>
          </p:cNvSpPr>
          <p:nvPr>
            <p:ph type="dt" sz="quarter" idx="10"/>
          </p:nvPr>
        </p:nvSpPr>
        <p:spPr>
          <a:noFill/>
        </p:spPr>
        <p:txBody>
          <a:bodyPr/>
          <a:lstStyle/>
          <a:p>
            <a:fld id="{E4F97D14-A8A7-4974-BA9B-C343C1F07574}" type="datetime8">
              <a:rPr lang="es-ES">
                <a:latin typeface="Arial" pitchFamily="34" charset="0"/>
              </a:rPr>
              <a:pPr/>
              <a:t>18/02/2012 20:10</a:t>
            </a:fld>
            <a:endParaRPr lang="es-ES">
              <a:latin typeface="Arial" pitchFamily="34" charset="0"/>
            </a:endParaRPr>
          </a:p>
        </p:txBody>
      </p:sp>
      <p:sp>
        <p:nvSpPr>
          <p:cNvPr id="56326" name="5 Marcador de número de diapositiva"/>
          <p:cNvSpPr>
            <a:spLocks noGrp="1"/>
          </p:cNvSpPr>
          <p:nvPr>
            <p:ph type="sldNum" sz="quarter" idx="12"/>
          </p:nvPr>
        </p:nvSpPr>
        <p:spPr>
          <a:noFill/>
        </p:spPr>
        <p:txBody>
          <a:bodyPr/>
          <a:lstStyle/>
          <a:p>
            <a:fld id="{B9E4962A-2101-4EFF-BD46-C17C98C3CBF0}" type="slidenum">
              <a:rPr lang="es-ES" smtClean="0">
                <a:latin typeface="Arial" pitchFamily="34" charset="0"/>
              </a:rPr>
              <a:pPr/>
              <a:t>81</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9750" y="0"/>
            <a:ext cx="8229600" cy="836613"/>
          </a:xfrm>
        </p:spPr>
        <p:txBody>
          <a:bodyPr/>
          <a:lstStyle/>
          <a:p>
            <a:r>
              <a:rPr lang="es-ES_tradnl" smtClean="0">
                <a:solidFill>
                  <a:srgbClr val="FF6600"/>
                </a:solidFill>
              </a:rPr>
              <a:t>Júpiter</a:t>
            </a:r>
            <a:endParaRPr lang="es-ES" smtClean="0">
              <a:solidFill>
                <a:srgbClr val="FF6600"/>
              </a:solidFill>
            </a:endParaRPr>
          </a:p>
        </p:txBody>
      </p:sp>
      <p:sp>
        <p:nvSpPr>
          <p:cNvPr id="57347" name="Rectangle 3"/>
          <p:cNvSpPr>
            <a:spLocks noGrp="1" noChangeArrowheads="1"/>
          </p:cNvSpPr>
          <p:nvPr>
            <p:ph type="body" sz="half" idx="1"/>
          </p:nvPr>
        </p:nvSpPr>
        <p:spPr>
          <a:xfrm>
            <a:off x="468313" y="908050"/>
            <a:ext cx="8218487" cy="2333625"/>
          </a:xfrm>
        </p:spPr>
        <p:txBody>
          <a:bodyPr/>
          <a:lstStyle/>
          <a:p>
            <a:r>
              <a:rPr lang="es-ES_tradnl" sz="1800" smtClean="0"/>
              <a:t>Júpiter presenta en su superficie bandas claras (zonas) y oscuras (cinturones) debido a diferencias de temperatura y composición. En ellos hay vientos de más de 600 km/h.</a:t>
            </a:r>
          </a:p>
          <a:p>
            <a:r>
              <a:rPr lang="es-ES_tradnl" sz="1800" smtClean="0"/>
              <a:t>El rasgo más distintivo de su apariencia es la Gran Mancha Roja. Un anticiclón de 12000x25000 km que lleva activo más de 300 años !!.</a:t>
            </a:r>
            <a:endParaRPr lang="es-ES" sz="1800" smtClean="0"/>
          </a:p>
        </p:txBody>
      </p:sp>
      <p:pic>
        <p:nvPicPr>
          <p:cNvPr id="57348" name="Picture 4" descr="galjup2"/>
          <p:cNvPicPr>
            <a:picLocks noChangeAspect="1" noChangeArrowheads="1"/>
          </p:cNvPicPr>
          <p:nvPr>
            <p:ph sz="quarter" idx="2"/>
          </p:nvPr>
        </p:nvPicPr>
        <p:blipFill>
          <a:blip r:embed="rId3" cstate="print"/>
          <a:srcRect/>
          <a:stretch>
            <a:fillRect/>
          </a:stretch>
        </p:blipFill>
        <p:spPr>
          <a:xfrm>
            <a:off x="4787900" y="2997200"/>
            <a:ext cx="5543550" cy="3167063"/>
          </a:xfrm>
          <a:noFill/>
        </p:spPr>
      </p:pic>
      <p:pic>
        <p:nvPicPr>
          <p:cNvPr id="57349" name="Picture 5" descr="jupiter2"/>
          <p:cNvPicPr>
            <a:picLocks noChangeAspect="1" noChangeArrowheads="1"/>
          </p:cNvPicPr>
          <p:nvPr>
            <p:ph sz="quarter" idx="3"/>
          </p:nvPr>
        </p:nvPicPr>
        <p:blipFill>
          <a:blip r:embed="rId4" cstate="print"/>
          <a:srcRect/>
          <a:stretch>
            <a:fillRect/>
          </a:stretch>
        </p:blipFill>
        <p:spPr>
          <a:xfrm>
            <a:off x="323850" y="3141663"/>
            <a:ext cx="4968875" cy="3436937"/>
          </a:xfrm>
          <a:noFill/>
        </p:spPr>
      </p:pic>
      <p:sp>
        <p:nvSpPr>
          <p:cNvPr id="57350" name="5 Marcador de fecha"/>
          <p:cNvSpPr>
            <a:spLocks noGrp="1"/>
          </p:cNvSpPr>
          <p:nvPr>
            <p:ph type="dt" sz="quarter" idx="10"/>
          </p:nvPr>
        </p:nvSpPr>
        <p:spPr>
          <a:noFill/>
        </p:spPr>
        <p:txBody>
          <a:bodyPr/>
          <a:lstStyle/>
          <a:p>
            <a:fld id="{1327CAF8-272D-459A-9DDC-461C42BA9E09}" type="datetime8">
              <a:rPr lang="es-ES">
                <a:latin typeface="Arial" pitchFamily="34" charset="0"/>
              </a:rPr>
              <a:pPr/>
              <a:t>18/02/2012 20:10</a:t>
            </a:fld>
            <a:endParaRPr lang="en-US">
              <a:latin typeface="Arial" pitchFamily="34" charset="0"/>
            </a:endParaRPr>
          </a:p>
        </p:txBody>
      </p:sp>
      <p:sp>
        <p:nvSpPr>
          <p:cNvPr id="57351" name="6 Marcador de número de diapositiva"/>
          <p:cNvSpPr>
            <a:spLocks noGrp="1"/>
          </p:cNvSpPr>
          <p:nvPr>
            <p:ph type="sldNum" sz="quarter" idx="12"/>
          </p:nvPr>
        </p:nvSpPr>
        <p:spPr>
          <a:noFill/>
        </p:spPr>
        <p:txBody>
          <a:bodyPr/>
          <a:lstStyle/>
          <a:p>
            <a:fld id="{771B9FDC-BDBE-4E35-A151-59BEE19F66DC}" type="slidenum">
              <a:rPr lang="en-US" smtClean="0">
                <a:latin typeface="Arial" pitchFamily="34" charset="0"/>
              </a:rPr>
              <a:pPr/>
              <a:t>82</a:t>
            </a:fld>
            <a:endParaRPr lang="en-US" smtClean="0">
              <a:latin typeface="Arial"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191000" y="274638"/>
            <a:ext cx="4495800" cy="715962"/>
          </a:xfrm>
        </p:spPr>
        <p:txBody>
          <a:bodyPr/>
          <a:lstStyle/>
          <a:p>
            <a:r>
              <a:rPr lang="es-ES_tradnl" sz="2800" smtClean="0">
                <a:solidFill>
                  <a:schemeClr val="tx1"/>
                </a:solidFill>
              </a:rPr>
              <a:t>El anillo y los sat</a:t>
            </a:r>
            <a:r>
              <a:rPr lang="es-ES_tradnl" altLang="ja-JP" sz="2800" smtClean="0">
                <a:solidFill>
                  <a:schemeClr val="tx1"/>
                </a:solidFill>
                <a:ea typeface="ＭＳ Ｐゴシック" pitchFamily="1" charset="-128"/>
              </a:rPr>
              <a:t>élites </a:t>
            </a:r>
            <a:r>
              <a:rPr lang="es-ES_tradnl" sz="2800" smtClean="0">
                <a:solidFill>
                  <a:schemeClr val="tx1"/>
                </a:solidFill>
              </a:rPr>
              <a:t>de Júpiter</a:t>
            </a:r>
            <a:endParaRPr lang="es-ES" smtClean="0">
              <a:solidFill>
                <a:schemeClr val="tx1"/>
              </a:solidFill>
            </a:endParaRPr>
          </a:p>
        </p:txBody>
      </p:sp>
      <p:sp>
        <p:nvSpPr>
          <p:cNvPr id="58371" name="Rectangle 3"/>
          <p:cNvSpPr>
            <a:spLocks noGrp="1" noChangeArrowheads="1"/>
          </p:cNvSpPr>
          <p:nvPr>
            <p:ph type="body" sz="half" idx="1"/>
          </p:nvPr>
        </p:nvSpPr>
        <p:spPr>
          <a:xfrm>
            <a:off x="152400" y="2819400"/>
            <a:ext cx="3581400" cy="1219200"/>
          </a:xfrm>
        </p:spPr>
        <p:txBody>
          <a:bodyPr/>
          <a:lstStyle/>
          <a:p>
            <a:pPr>
              <a:lnSpc>
                <a:spcPct val="90000"/>
              </a:lnSpc>
            </a:pPr>
            <a:r>
              <a:rPr lang="es-ES_tradnl" sz="1600" smtClean="0"/>
              <a:t>Aunque no tan aparente como el de Saturno, Júpiter también presenta un anillo, compuesto fundamentalmente por pequeñas partículas de polvo.</a:t>
            </a:r>
          </a:p>
          <a:p>
            <a:pPr>
              <a:lnSpc>
                <a:spcPct val="90000"/>
              </a:lnSpc>
            </a:pPr>
            <a:endParaRPr lang="es-ES" sz="1600" smtClean="0"/>
          </a:p>
        </p:txBody>
      </p:sp>
      <p:pic>
        <p:nvPicPr>
          <p:cNvPr id="58372" name="Picture 4" descr="jupring"/>
          <p:cNvPicPr>
            <a:picLocks noChangeAspect="1" noChangeArrowheads="1"/>
          </p:cNvPicPr>
          <p:nvPr>
            <p:ph sz="half" idx="2"/>
          </p:nvPr>
        </p:nvPicPr>
        <p:blipFill>
          <a:blip r:embed="rId3" cstate="print"/>
          <a:srcRect/>
          <a:stretch>
            <a:fillRect/>
          </a:stretch>
        </p:blipFill>
        <p:spPr>
          <a:xfrm>
            <a:off x="0" y="0"/>
            <a:ext cx="4191000" cy="2832100"/>
          </a:xfrm>
          <a:noFill/>
        </p:spPr>
      </p:pic>
      <p:pic>
        <p:nvPicPr>
          <p:cNvPr id="58373" name="Picture 6" descr="galilean-satellitesb"/>
          <p:cNvPicPr>
            <a:picLocks noChangeAspect="1" noChangeArrowheads="1"/>
          </p:cNvPicPr>
          <p:nvPr/>
        </p:nvPicPr>
        <p:blipFill>
          <a:blip r:embed="rId4" cstate="print"/>
          <a:srcRect/>
          <a:stretch>
            <a:fillRect/>
          </a:stretch>
        </p:blipFill>
        <p:spPr bwMode="auto">
          <a:xfrm>
            <a:off x="4221163" y="2303463"/>
            <a:ext cx="4922837" cy="4554537"/>
          </a:xfrm>
          <a:prstGeom prst="rect">
            <a:avLst/>
          </a:prstGeom>
          <a:noFill/>
          <a:ln w="9525">
            <a:noFill/>
            <a:miter lim="800000"/>
            <a:headEnd/>
            <a:tailEnd/>
          </a:ln>
        </p:spPr>
      </p:pic>
      <p:sp>
        <p:nvSpPr>
          <p:cNvPr id="58374" name="Text Box 7"/>
          <p:cNvSpPr txBox="1">
            <a:spLocks noChangeArrowheads="1"/>
          </p:cNvSpPr>
          <p:nvPr/>
        </p:nvSpPr>
        <p:spPr bwMode="auto">
          <a:xfrm>
            <a:off x="1143000" y="5486400"/>
            <a:ext cx="2987675" cy="825500"/>
          </a:xfrm>
          <a:prstGeom prst="rect">
            <a:avLst/>
          </a:prstGeom>
          <a:noFill/>
          <a:ln w="9525">
            <a:noFill/>
            <a:miter lim="800000"/>
            <a:headEnd/>
            <a:tailEnd/>
          </a:ln>
        </p:spPr>
        <p:txBody>
          <a:bodyPr>
            <a:spAutoFit/>
          </a:bodyPr>
          <a:lstStyle/>
          <a:p>
            <a:r>
              <a:rPr lang="es-ES_tradnl" sz="1600">
                <a:latin typeface="Comic Sans MS" pitchFamily="66" charset="0"/>
              </a:rPr>
              <a:t>Jupiter tiene por lo menos 63 sat</a:t>
            </a:r>
            <a:r>
              <a:rPr lang="es-ES_tradnl" altLang="ja-JP" sz="1600">
                <a:latin typeface="Comic Sans MS" pitchFamily="66" charset="0"/>
                <a:ea typeface="ＭＳ Ｐゴシック" pitchFamily="1" charset="-128"/>
              </a:rPr>
              <a:t>élites. Los más grandes se ven aquí (junto con la Luna)</a:t>
            </a:r>
            <a:endParaRPr lang="es-ES_tradnl" sz="1600">
              <a:latin typeface="Comic Sans MS" pitchFamily="66" charset="0"/>
            </a:endParaRPr>
          </a:p>
        </p:txBody>
      </p:sp>
      <p:sp>
        <p:nvSpPr>
          <p:cNvPr id="58375" name="6 Marcador de fecha"/>
          <p:cNvSpPr>
            <a:spLocks noGrp="1"/>
          </p:cNvSpPr>
          <p:nvPr>
            <p:ph type="dt" sz="quarter" idx="10"/>
          </p:nvPr>
        </p:nvSpPr>
        <p:spPr>
          <a:noFill/>
        </p:spPr>
        <p:txBody>
          <a:bodyPr/>
          <a:lstStyle/>
          <a:p>
            <a:fld id="{25ADE5F7-535F-47E4-9829-DA3AC6205FD9}" type="datetime8">
              <a:rPr lang="es-ES">
                <a:latin typeface="Arial" pitchFamily="34" charset="0"/>
              </a:rPr>
              <a:pPr/>
              <a:t>18/02/2012 20:10</a:t>
            </a:fld>
            <a:endParaRPr lang="es-ES">
              <a:latin typeface="Arial" pitchFamily="34" charset="0"/>
            </a:endParaRPr>
          </a:p>
        </p:txBody>
      </p:sp>
      <p:sp>
        <p:nvSpPr>
          <p:cNvPr id="58376" name="7 Marcador de número de diapositiva"/>
          <p:cNvSpPr>
            <a:spLocks noGrp="1"/>
          </p:cNvSpPr>
          <p:nvPr>
            <p:ph type="sldNum" sz="quarter" idx="12"/>
          </p:nvPr>
        </p:nvSpPr>
        <p:spPr>
          <a:noFill/>
        </p:spPr>
        <p:txBody>
          <a:bodyPr/>
          <a:lstStyle/>
          <a:p>
            <a:fld id="{770D7ACD-F958-467D-8A91-47382AD1E208}" type="slidenum">
              <a:rPr lang="es-ES" smtClean="0">
                <a:latin typeface="Arial" pitchFamily="34" charset="0"/>
              </a:rPr>
              <a:pPr/>
              <a:t>83</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descr="Saturn"/>
          <p:cNvPicPr>
            <a:picLocks noChangeAspect="1" noChangeArrowheads="1"/>
          </p:cNvPicPr>
          <p:nvPr/>
        </p:nvPicPr>
        <p:blipFill>
          <a:blip r:embed="rId3" cstate="print"/>
          <a:srcRect/>
          <a:stretch>
            <a:fillRect/>
          </a:stretch>
        </p:blipFill>
        <p:spPr bwMode="auto">
          <a:xfrm>
            <a:off x="0" y="2708275"/>
            <a:ext cx="9144000" cy="3946525"/>
          </a:xfrm>
          <a:prstGeom prst="rect">
            <a:avLst/>
          </a:prstGeom>
          <a:noFill/>
          <a:ln w="9525">
            <a:noFill/>
            <a:miter lim="800000"/>
            <a:headEnd/>
            <a:tailEnd/>
          </a:ln>
        </p:spPr>
      </p:pic>
      <p:sp>
        <p:nvSpPr>
          <p:cNvPr id="59395" name="Rectangle 3"/>
          <p:cNvSpPr>
            <a:spLocks noGrp="1" noChangeArrowheads="1"/>
          </p:cNvSpPr>
          <p:nvPr>
            <p:ph type="title"/>
          </p:nvPr>
        </p:nvSpPr>
        <p:spPr>
          <a:xfrm>
            <a:off x="539750" y="0"/>
            <a:ext cx="8229600" cy="1143000"/>
          </a:xfrm>
        </p:spPr>
        <p:txBody>
          <a:bodyPr/>
          <a:lstStyle/>
          <a:p>
            <a:r>
              <a:rPr lang="es-ES_tradnl" smtClean="0">
                <a:solidFill>
                  <a:schemeClr val="tx1"/>
                </a:solidFill>
              </a:rPr>
              <a:t>Saturno</a:t>
            </a:r>
            <a:endParaRPr lang="es-ES" smtClean="0">
              <a:solidFill>
                <a:schemeClr val="tx1"/>
              </a:solidFill>
            </a:endParaRPr>
          </a:p>
        </p:txBody>
      </p:sp>
      <p:sp>
        <p:nvSpPr>
          <p:cNvPr id="59396" name="Rectangle 4"/>
          <p:cNvSpPr>
            <a:spLocks noGrp="1" noChangeArrowheads="1"/>
          </p:cNvSpPr>
          <p:nvPr>
            <p:ph type="body" idx="1"/>
          </p:nvPr>
        </p:nvSpPr>
        <p:spPr>
          <a:xfrm>
            <a:off x="611188" y="908050"/>
            <a:ext cx="8218487" cy="3052763"/>
          </a:xfrm>
        </p:spPr>
        <p:txBody>
          <a:bodyPr/>
          <a:lstStyle/>
          <a:p>
            <a:pPr>
              <a:lnSpc>
                <a:spcPct val="90000"/>
              </a:lnSpc>
            </a:pPr>
            <a:r>
              <a:rPr lang="es-ES_tradnl" sz="1600" smtClean="0"/>
              <a:t>Saturno es el segundo mayor planeta del sistema solar.</a:t>
            </a:r>
          </a:p>
          <a:p>
            <a:pPr>
              <a:lnSpc>
                <a:spcPct val="90000"/>
              </a:lnSpc>
            </a:pPr>
            <a:r>
              <a:rPr lang="es-ES_tradnl" sz="1600" smtClean="0"/>
              <a:t>Galileo ya se dio cuenta de que era “extraño”, pero no fue hasta 1659 cuando Huygens dedujo correctamente la geometría de los anillos.</a:t>
            </a:r>
          </a:p>
          <a:p>
            <a:pPr>
              <a:lnSpc>
                <a:spcPct val="90000"/>
              </a:lnSpc>
            </a:pPr>
            <a:r>
              <a:rPr lang="es-ES_tradnl" sz="1600" smtClean="0"/>
              <a:t>Es un planeta gaseoso como Júpiter, compuesto fundamentalmente de hidrógeno y helio. </a:t>
            </a:r>
          </a:p>
          <a:p>
            <a:pPr>
              <a:lnSpc>
                <a:spcPct val="90000"/>
              </a:lnSpc>
            </a:pPr>
            <a:r>
              <a:rPr lang="es-ES_tradnl" sz="1600" smtClean="0"/>
              <a:t>Es el cuerpo menos denso del sistema solar (d=0.7g/cm</a:t>
            </a:r>
            <a:r>
              <a:rPr lang="es-ES_tradnl" sz="1600" baseline="30000" smtClean="0"/>
              <a:t>3</a:t>
            </a:r>
            <a:r>
              <a:rPr lang="es-ES_tradnl" sz="1600" smtClean="0"/>
              <a:t>). Menos denso que el agua !!!</a:t>
            </a:r>
            <a:endParaRPr lang="es-ES" sz="1600" smtClean="0"/>
          </a:p>
        </p:txBody>
      </p:sp>
      <p:sp>
        <p:nvSpPr>
          <p:cNvPr id="59397" name="4 Marcador de fecha"/>
          <p:cNvSpPr>
            <a:spLocks noGrp="1"/>
          </p:cNvSpPr>
          <p:nvPr>
            <p:ph type="dt" sz="quarter" idx="10"/>
          </p:nvPr>
        </p:nvSpPr>
        <p:spPr>
          <a:noFill/>
        </p:spPr>
        <p:txBody>
          <a:bodyPr/>
          <a:lstStyle/>
          <a:p>
            <a:fld id="{32AE4A9F-1E90-4E2A-81CD-8C6956C87B7F}" type="datetime8">
              <a:rPr lang="es-ES">
                <a:latin typeface="Arial" pitchFamily="34" charset="0"/>
              </a:rPr>
              <a:pPr/>
              <a:t>18/02/2012 20:10</a:t>
            </a:fld>
            <a:endParaRPr lang="es-ES">
              <a:latin typeface="Arial" pitchFamily="34" charset="0"/>
            </a:endParaRPr>
          </a:p>
        </p:txBody>
      </p:sp>
      <p:sp>
        <p:nvSpPr>
          <p:cNvPr id="59398" name="5 Marcador de número de diapositiva"/>
          <p:cNvSpPr>
            <a:spLocks noGrp="1"/>
          </p:cNvSpPr>
          <p:nvPr>
            <p:ph type="sldNum" sz="quarter" idx="12"/>
          </p:nvPr>
        </p:nvSpPr>
        <p:spPr>
          <a:noFill/>
        </p:spPr>
        <p:txBody>
          <a:bodyPr/>
          <a:lstStyle/>
          <a:p>
            <a:fld id="{FA5C9504-BBCB-47E4-BA3B-396FAC7A3A2B}" type="slidenum">
              <a:rPr lang="es-ES" smtClean="0">
                <a:latin typeface="Arial" pitchFamily="34" charset="0"/>
              </a:rPr>
              <a:pPr/>
              <a:t>84</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68313" y="0"/>
            <a:ext cx="8229600" cy="836613"/>
          </a:xfrm>
        </p:spPr>
        <p:txBody>
          <a:bodyPr/>
          <a:lstStyle/>
          <a:p>
            <a:r>
              <a:rPr lang="es-ES_tradnl" smtClean="0">
                <a:solidFill>
                  <a:schemeClr val="tx1"/>
                </a:solidFill>
              </a:rPr>
              <a:t>Saturno</a:t>
            </a:r>
            <a:endParaRPr lang="es-ES" smtClean="0">
              <a:solidFill>
                <a:schemeClr val="tx1"/>
              </a:solidFill>
            </a:endParaRPr>
          </a:p>
        </p:txBody>
      </p:sp>
      <p:sp>
        <p:nvSpPr>
          <p:cNvPr id="60419" name="Rectangle 3"/>
          <p:cNvSpPr>
            <a:spLocks noGrp="1" noChangeArrowheads="1"/>
          </p:cNvSpPr>
          <p:nvPr>
            <p:ph type="body" sz="half" idx="1"/>
          </p:nvPr>
        </p:nvSpPr>
        <p:spPr>
          <a:xfrm>
            <a:off x="0" y="1125538"/>
            <a:ext cx="3563938" cy="5732462"/>
          </a:xfrm>
        </p:spPr>
        <p:txBody>
          <a:bodyPr/>
          <a:lstStyle/>
          <a:p>
            <a:pPr>
              <a:lnSpc>
                <a:spcPct val="90000"/>
              </a:lnSpc>
            </a:pPr>
            <a:r>
              <a:rPr lang="es-ES_tradnl" sz="1800" smtClean="0"/>
              <a:t>Saturno es un planeta muy achatado (la diferencia entre diámetro polar y ecuatorialo es del 10%) debido a la rotación r</a:t>
            </a:r>
            <a:r>
              <a:rPr lang="es-ES_tradnl" altLang="ja-JP" sz="1800" smtClean="0">
                <a:ea typeface="ＭＳ Ｐゴシック" pitchFamily="1" charset="-128"/>
              </a:rPr>
              <a:t>ápida</a:t>
            </a:r>
            <a:r>
              <a:rPr lang="es-ES_tradnl" sz="1800" smtClean="0"/>
              <a:t>.</a:t>
            </a:r>
          </a:p>
          <a:p>
            <a:pPr>
              <a:lnSpc>
                <a:spcPct val="90000"/>
              </a:lnSpc>
            </a:pPr>
            <a:r>
              <a:rPr lang="es-ES_tradnl" sz="1800" smtClean="0"/>
              <a:t>Los anillos están formados por rocas de diversos tamaños (desde cm hasta varios m).</a:t>
            </a:r>
          </a:p>
          <a:p>
            <a:pPr>
              <a:lnSpc>
                <a:spcPct val="90000"/>
              </a:lnSpc>
            </a:pPr>
            <a:r>
              <a:rPr lang="es-ES_tradnl" sz="1800" smtClean="0"/>
              <a:t>Son extremadamente delgados (&lt;1.5km de grosor) a pesar de su descomunal tamaño (250000 km de diámetro)</a:t>
            </a:r>
            <a:endParaRPr lang="es-ES" sz="1800" smtClean="0"/>
          </a:p>
        </p:txBody>
      </p:sp>
      <p:pic>
        <p:nvPicPr>
          <p:cNvPr id="60420" name="Picture 4" descr="satring2"/>
          <p:cNvPicPr>
            <a:picLocks noChangeAspect="1" noChangeArrowheads="1"/>
          </p:cNvPicPr>
          <p:nvPr>
            <p:ph sz="half" idx="2"/>
          </p:nvPr>
        </p:nvPicPr>
        <p:blipFill>
          <a:blip r:embed="rId3" cstate="print"/>
          <a:srcRect/>
          <a:stretch>
            <a:fillRect/>
          </a:stretch>
        </p:blipFill>
        <p:spPr>
          <a:xfrm>
            <a:off x="3492500" y="1484313"/>
            <a:ext cx="5651500" cy="4095750"/>
          </a:xfrm>
          <a:noFill/>
        </p:spPr>
      </p:pic>
      <p:sp>
        <p:nvSpPr>
          <p:cNvPr id="60421" name="4 Marcador de fecha"/>
          <p:cNvSpPr>
            <a:spLocks noGrp="1"/>
          </p:cNvSpPr>
          <p:nvPr>
            <p:ph type="dt" sz="quarter" idx="10"/>
          </p:nvPr>
        </p:nvSpPr>
        <p:spPr>
          <a:noFill/>
        </p:spPr>
        <p:txBody>
          <a:bodyPr/>
          <a:lstStyle/>
          <a:p>
            <a:fld id="{09303125-DD4B-4462-B338-DB2606A29A40}" type="datetime8">
              <a:rPr lang="es-ES">
                <a:latin typeface="Arial" pitchFamily="34" charset="0"/>
              </a:rPr>
              <a:pPr/>
              <a:t>18/02/2012 20:10</a:t>
            </a:fld>
            <a:endParaRPr lang="es-ES">
              <a:latin typeface="Arial" pitchFamily="34" charset="0"/>
            </a:endParaRPr>
          </a:p>
        </p:txBody>
      </p:sp>
      <p:sp>
        <p:nvSpPr>
          <p:cNvPr id="60422" name="5 Marcador de número de diapositiva"/>
          <p:cNvSpPr>
            <a:spLocks noGrp="1"/>
          </p:cNvSpPr>
          <p:nvPr>
            <p:ph type="sldNum" sz="quarter" idx="12"/>
          </p:nvPr>
        </p:nvSpPr>
        <p:spPr>
          <a:noFill/>
        </p:spPr>
        <p:txBody>
          <a:bodyPr/>
          <a:lstStyle/>
          <a:p>
            <a:fld id="{D240BBBF-933B-4BA4-912B-A6DC89FE05B0}" type="slidenum">
              <a:rPr lang="es-ES" smtClean="0">
                <a:latin typeface="Arial" pitchFamily="34" charset="0"/>
              </a:rPr>
              <a:pPr/>
              <a:t>85</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5"/>
          <p:cNvSpPr>
            <a:spLocks noGrp="1" noChangeArrowheads="1"/>
          </p:cNvSpPr>
          <p:nvPr>
            <p:ph type="title"/>
          </p:nvPr>
        </p:nvSpPr>
        <p:spPr/>
        <p:txBody>
          <a:bodyPr/>
          <a:lstStyle/>
          <a:p>
            <a:r>
              <a:rPr lang="es-ES_tradnl" smtClean="0"/>
              <a:t>Sat</a:t>
            </a:r>
            <a:r>
              <a:rPr lang="es-ES_tradnl" altLang="ja-JP" smtClean="0">
                <a:ea typeface="ＭＳ Ｐゴシック" pitchFamily="1" charset="-128"/>
              </a:rPr>
              <a:t>élites de Saturno</a:t>
            </a:r>
            <a:endParaRPr lang="es-ES_tradnl" smtClean="0"/>
          </a:p>
        </p:txBody>
      </p:sp>
      <p:pic>
        <p:nvPicPr>
          <p:cNvPr id="61443" name="Picture 7" descr="ring_sat1"/>
          <p:cNvPicPr>
            <a:picLocks noChangeAspect="1" noChangeArrowheads="1"/>
          </p:cNvPicPr>
          <p:nvPr/>
        </p:nvPicPr>
        <p:blipFill>
          <a:blip r:embed="rId3" cstate="print"/>
          <a:srcRect/>
          <a:stretch>
            <a:fillRect/>
          </a:stretch>
        </p:blipFill>
        <p:spPr bwMode="auto">
          <a:xfrm>
            <a:off x="0" y="1898650"/>
            <a:ext cx="9144000" cy="2820988"/>
          </a:xfrm>
          <a:prstGeom prst="rect">
            <a:avLst/>
          </a:prstGeom>
          <a:noFill/>
          <a:ln w="9525">
            <a:noFill/>
            <a:miter lim="800000"/>
            <a:headEnd/>
            <a:tailEnd/>
          </a:ln>
        </p:spPr>
      </p:pic>
      <p:sp>
        <p:nvSpPr>
          <p:cNvPr id="61444" name="Text Box 9"/>
          <p:cNvSpPr txBox="1">
            <a:spLocks noChangeArrowheads="1"/>
          </p:cNvSpPr>
          <p:nvPr/>
        </p:nvSpPr>
        <p:spPr bwMode="auto">
          <a:xfrm>
            <a:off x="304800" y="5562600"/>
            <a:ext cx="8305800" cy="641350"/>
          </a:xfrm>
          <a:prstGeom prst="rect">
            <a:avLst/>
          </a:prstGeom>
          <a:noFill/>
          <a:ln w="9525">
            <a:noFill/>
            <a:miter lim="800000"/>
            <a:headEnd/>
            <a:tailEnd/>
          </a:ln>
        </p:spPr>
        <p:txBody>
          <a:bodyPr>
            <a:spAutoFit/>
          </a:bodyPr>
          <a:lstStyle/>
          <a:p>
            <a:r>
              <a:rPr lang="es-ES_tradnl"/>
              <a:t>Saturno tiene 47 sat</a:t>
            </a:r>
            <a:r>
              <a:rPr lang="es-ES_tradnl" altLang="ja-JP">
                <a:ea typeface="ＭＳ Ｐゴシック" pitchFamily="1" charset="-128"/>
              </a:rPr>
              <a:t>élites conocidos. Solo 7 son suficientemente grande para ser esférico</a:t>
            </a:r>
            <a:endParaRPr lang="es-ES_tradnl"/>
          </a:p>
        </p:txBody>
      </p:sp>
      <p:sp>
        <p:nvSpPr>
          <p:cNvPr id="61445" name="4 Marcador de fecha"/>
          <p:cNvSpPr>
            <a:spLocks noGrp="1"/>
          </p:cNvSpPr>
          <p:nvPr>
            <p:ph type="dt" sz="quarter" idx="10"/>
          </p:nvPr>
        </p:nvSpPr>
        <p:spPr>
          <a:noFill/>
        </p:spPr>
        <p:txBody>
          <a:bodyPr/>
          <a:lstStyle/>
          <a:p>
            <a:fld id="{B8311DC5-E7E5-4B2D-8D1C-A170C32A8C71}" type="datetime8">
              <a:rPr lang="es-ES">
                <a:latin typeface="Arial" pitchFamily="34" charset="0"/>
              </a:rPr>
              <a:pPr/>
              <a:t>18/02/2012 20:10</a:t>
            </a:fld>
            <a:endParaRPr lang="es-ES">
              <a:latin typeface="Arial" pitchFamily="34" charset="0"/>
            </a:endParaRPr>
          </a:p>
        </p:txBody>
      </p:sp>
      <p:sp>
        <p:nvSpPr>
          <p:cNvPr id="61446" name="5 Marcador de número de diapositiva"/>
          <p:cNvSpPr>
            <a:spLocks noGrp="1"/>
          </p:cNvSpPr>
          <p:nvPr>
            <p:ph type="sldNum" sz="quarter" idx="12"/>
          </p:nvPr>
        </p:nvSpPr>
        <p:spPr>
          <a:noFill/>
        </p:spPr>
        <p:txBody>
          <a:bodyPr/>
          <a:lstStyle/>
          <a:p>
            <a:fld id="{3CCD4B4D-E25F-4F63-B3A0-01EC7C1125F3}" type="slidenum">
              <a:rPr lang="es-ES" smtClean="0">
                <a:latin typeface="Arial" pitchFamily="34" charset="0"/>
              </a:rPr>
              <a:pPr/>
              <a:t>86</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descr="urano_hst"/>
          <p:cNvPicPr>
            <a:picLocks noChangeAspect="1" noChangeArrowheads="1"/>
          </p:cNvPicPr>
          <p:nvPr>
            <p:ph sz="half" idx="2"/>
          </p:nvPr>
        </p:nvPicPr>
        <p:blipFill>
          <a:blip r:embed="rId3" cstate="print"/>
          <a:srcRect/>
          <a:stretch>
            <a:fillRect/>
          </a:stretch>
        </p:blipFill>
        <p:spPr>
          <a:xfrm>
            <a:off x="4002088" y="0"/>
            <a:ext cx="5141912" cy="6858000"/>
          </a:xfrm>
          <a:noFill/>
        </p:spPr>
      </p:pic>
      <p:sp>
        <p:nvSpPr>
          <p:cNvPr id="62467" name="Rectangle 3"/>
          <p:cNvSpPr>
            <a:spLocks noGrp="1" noChangeArrowheads="1"/>
          </p:cNvSpPr>
          <p:nvPr>
            <p:ph type="title"/>
          </p:nvPr>
        </p:nvSpPr>
        <p:spPr>
          <a:xfrm>
            <a:off x="1187450" y="0"/>
            <a:ext cx="8229600" cy="836613"/>
          </a:xfrm>
        </p:spPr>
        <p:txBody>
          <a:bodyPr/>
          <a:lstStyle/>
          <a:p>
            <a:r>
              <a:rPr lang="es-ES_tradnl" smtClean="0">
                <a:solidFill>
                  <a:srgbClr val="FF6600"/>
                </a:solidFill>
              </a:rPr>
              <a:t>Urano</a:t>
            </a:r>
            <a:endParaRPr lang="es-ES" smtClean="0">
              <a:solidFill>
                <a:srgbClr val="FF6600"/>
              </a:solidFill>
            </a:endParaRPr>
          </a:p>
        </p:txBody>
      </p:sp>
      <p:sp>
        <p:nvSpPr>
          <p:cNvPr id="62468" name="Rectangle 4"/>
          <p:cNvSpPr>
            <a:spLocks noGrp="1" noChangeArrowheads="1"/>
          </p:cNvSpPr>
          <p:nvPr>
            <p:ph type="body" sz="half" idx="1"/>
          </p:nvPr>
        </p:nvSpPr>
        <p:spPr>
          <a:xfrm>
            <a:off x="0" y="765175"/>
            <a:ext cx="3851275" cy="5759450"/>
          </a:xfrm>
        </p:spPr>
        <p:txBody>
          <a:bodyPr/>
          <a:lstStyle/>
          <a:p>
            <a:pPr>
              <a:lnSpc>
                <a:spcPct val="90000"/>
              </a:lnSpc>
            </a:pPr>
            <a:r>
              <a:rPr lang="es-ES_tradnl" sz="1600" smtClean="0"/>
              <a:t>Urano fue descubierto en 1781 por Herschel. Había sido visto antes, pero confundido con una estrella.</a:t>
            </a:r>
          </a:p>
          <a:p>
            <a:pPr>
              <a:lnSpc>
                <a:spcPct val="90000"/>
              </a:lnSpc>
            </a:pPr>
            <a:r>
              <a:rPr lang="es-ES_tradnl" sz="1600" smtClean="0"/>
              <a:t>Urano es muy peculiar porque su eje tiene una inclinac</a:t>
            </a:r>
            <a:r>
              <a:rPr lang="es-ES_tradnl" altLang="ja-JP" sz="1600" smtClean="0">
                <a:ea typeface="ＭＳ Ｐゴシック" pitchFamily="1" charset="-128"/>
              </a:rPr>
              <a:t>íon de 98 grados con respecto a la eclíptica.</a:t>
            </a:r>
            <a:r>
              <a:rPr lang="es-ES_tradnl" sz="1600" smtClean="0"/>
              <a:t> </a:t>
            </a:r>
          </a:p>
          <a:p>
            <a:pPr>
              <a:lnSpc>
                <a:spcPct val="90000"/>
              </a:lnSpc>
            </a:pPr>
            <a:r>
              <a:rPr lang="es-ES_tradnl" sz="1600" smtClean="0"/>
              <a:t>La atmósfera de Urano está compuesta por H (83%), He (15%), metano (2%), con restos de acetileno e hidrocarburos.</a:t>
            </a:r>
          </a:p>
          <a:p>
            <a:pPr>
              <a:lnSpc>
                <a:spcPct val="90000"/>
              </a:lnSpc>
            </a:pPr>
            <a:r>
              <a:rPr lang="es-ES_tradnl" sz="1600" smtClean="0"/>
              <a:t>La absorción producida por el metano le da su característico color azulado.</a:t>
            </a:r>
          </a:p>
          <a:p>
            <a:pPr>
              <a:lnSpc>
                <a:spcPct val="80000"/>
              </a:lnSpc>
            </a:pPr>
            <a:r>
              <a:rPr lang="es-ES_tradnl" sz="1600" smtClean="0"/>
              <a:t>Tiene anillos más tenues que los de Saturno y más importantes que los de Júpiter y conocemos 27 sat</a:t>
            </a:r>
            <a:r>
              <a:rPr lang="es-ES_tradnl" altLang="ja-JP" sz="1600" smtClean="0">
                <a:ea typeface="ＭＳ Ｐゴシック" pitchFamily="1" charset="-128"/>
              </a:rPr>
              <a:t>élites.</a:t>
            </a:r>
            <a:endParaRPr lang="es-ES_tradnl" sz="1600" smtClean="0"/>
          </a:p>
          <a:p>
            <a:pPr>
              <a:lnSpc>
                <a:spcPct val="80000"/>
              </a:lnSpc>
            </a:pPr>
            <a:r>
              <a:rPr lang="es-ES_tradnl" sz="1600" smtClean="0"/>
              <a:t>Su campo magnético está inclinado 60% respecto a su eje y descentrado</a:t>
            </a:r>
          </a:p>
          <a:p>
            <a:pPr>
              <a:lnSpc>
                <a:spcPct val="80000"/>
              </a:lnSpc>
            </a:pPr>
            <a:r>
              <a:rPr lang="es-ES_tradnl" sz="1600" smtClean="0"/>
              <a:t>Tiene m</a:t>
            </a:r>
            <a:r>
              <a:rPr lang="es-ES_tradnl" altLang="ja-JP" sz="1600" smtClean="0">
                <a:ea typeface="ＭＳ Ｐゴシック" pitchFamily="1" charset="-128"/>
              </a:rPr>
              <a:t>ás de 15 satélites.</a:t>
            </a:r>
            <a:endParaRPr lang="es-ES_tradnl" sz="1600" smtClean="0"/>
          </a:p>
          <a:p>
            <a:pPr>
              <a:lnSpc>
                <a:spcPct val="90000"/>
              </a:lnSpc>
            </a:pPr>
            <a:endParaRPr lang="es-ES_tradnl" sz="1600" smtClean="0"/>
          </a:p>
        </p:txBody>
      </p:sp>
      <p:sp>
        <p:nvSpPr>
          <p:cNvPr id="62469" name="4 Marcador de fecha"/>
          <p:cNvSpPr>
            <a:spLocks noGrp="1"/>
          </p:cNvSpPr>
          <p:nvPr>
            <p:ph type="dt" sz="quarter" idx="10"/>
          </p:nvPr>
        </p:nvSpPr>
        <p:spPr>
          <a:noFill/>
        </p:spPr>
        <p:txBody>
          <a:bodyPr/>
          <a:lstStyle/>
          <a:p>
            <a:fld id="{F1A08333-C83A-4EC7-B377-FEAAED8DE2C8}" type="datetime8">
              <a:rPr lang="es-ES">
                <a:latin typeface="Arial" pitchFamily="34" charset="0"/>
              </a:rPr>
              <a:pPr/>
              <a:t>18/02/2012 20:10</a:t>
            </a:fld>
            <a:endParaRPr lang="es-ES">
              <a:latin typeface="Arial" pitchFamily="34" charset="0"/>
            </a:endParaRPr>
          </a:p>
        </p:txBody>
      </p:sp>
      <p:sp>
        <p:nvSpPr>
          <p:cNvPr id="62470" name="5 Marcador de número de diapositiva"/>
          <p:cNvSpPr>
            <a:spLocks noGrp="1"/>
          </p:cNvSpPr>
          <p:nvPr>
            <p:ph type="sldNum" sz="quarter" idx="12"/>
          </p:nvPr>
        </p:nvSpPr>
        <p:spPr>
          <a:noFill/>
        </p:spPr>
        <p:txBody>
          <a:bodyPr/>
          <a:lstStyle/>
          <a:p>
            <a:fld id="{92C07217-5CFF-4ABE-A66F-70B60CC8F521}" type="slidenum">
              <a:rPr lang="es-ES" smtClean="0">
                <a:latin typeface="Arial" pitchFamily="34" charset="0"/>
              </a:rPr>
              <a:pPr/>
              <a:t>87</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9750" y="0"/>
            <a:ext cx="8229600" cy="765175"/>
          </a:xfrm>
        </p:spPr>
        <p:txBody>
          <a:bodyPr/>
          <a:lstStyle/>
          <a:p>
            <a:r>
              <a:rPr lang="es-ES_tradnl" smtClean="0">
                <a:solidFill>
                  <a:schemeClr val="tx1"/>
                </a:solidFill>
              </a:rPr>
              <a:t>Neptuno</a:t>
            </a:r>
            <a:endParaRPr lang="es-ES" smtClean="0">
              <a:solidFill>
                <a:schemeClr val="tx1"/>
              </a:solidFill>
            </a:endParaRPr>
          </a:p>
        </p:txBody>
      </p:sp>
      <p:sp>
        <p:nvSpPr>
          <p:cNvPr id="63491" name="Rectangle 3"/>
          <p:cNvSpPr>
            <a:spLocks noGrp="1" noChangeArrowheads="1"/>
          </p:cNvSpPr>
          <p:nvPr>
            <p:ph type="body" sz="half" idx="1"/>
          </p:nvPr>
        </p:nvSpPr>
        <p:spPr>
          <a:xfrm>
            <a:off x="250825" y="765175"/>
            <a:ext cx="3600450" cy="5903913"/>
          </a:xfrm>
        </p:spPr>
        <p:txBody>
          <a:bodyPr/>
          <a:lstStyle/>
          <a:p>
            <a:pPr>
              <a:lnSpc>
                <a:spcPct val="90000"/>
              </a:lnSpc>
            </a:pPr>
            <a:r>
              <a:rPr lang="es-ES_tradnl" sz="1600" smtClean="0"/>
              <a:t>Su existencia fue predicha en 1845/46 por John Adams y Urbain Le Verrier como causante de la perturbación en la órbita de Urano.</a:t>
            </a:r>
          </a:p>
          <a:p>
            <a:pPr>
              <a:lnSpc>
                <a:spcPct val="90000"/>
              </a:lnSpc>
            </a:pPr>
            <a:r>
              <a:rPr lang="es-ES_tradnl" sz="1600" smtClean="0"/>
              <a:t>Fue visto por primera vez por Galle y D’Arrest el 23 de septiembre de 1846.</a:t>
            </a:r>
          </a:p>
          <a:p>
            <a:pPr>
              <a:lnSpc>
                <a:spcPct val="90000"/>
              </a:lnSpc>
            </a:pPr>
            <a:r>
              <a:rPr lang="es-ES_tradnl" sz="1600" smtClean="0"/>
              <a:t>La atmósfera de Neptuno está compuesta por hidrógeno, helio y metano.</a:t>
            </a:r>
          </a:p>
          <a:p>
            <a:pPr>
              <a:lnSpc>
                <a:spcPct val="90000"/>
              </a:lnSpc>
            </a:pPr>
            <a:r>
              <a:rPr lang="es-ES_tradnl" sz="1600" smtClean="0"/>
              <a:t>Es el más externo de los gigantes gaseosos.</a:t>
            </a:r>
          </a:p>
          <a:p>
            <a:pPr>
              <a:lnSpc>
                <a:spcPct val="90000"/>
              </a:lnSpc>
            </a:pPr>
            <a:r>
              <a:rPr lang="es-ES_tradnl" sz="1600" smtClean="0"/>
              <a:t>Tiene anillos debiles y se conocen 8 sat</a:t>
            </a:r>
            <a:r>
              <a:rPr lang="es-ES_tradnl" altLang="ja-JP" sz="1600" smtClean="0">
                <a:ea typeface="ＭＳ Ｐゴシック" pitchFamily="1" charset="-128"/>
              </a:rPr>
              <a:t>élites</a:t>
            </a:r>
            <a:endParaRPr lang="es-ES_tradnl" sz="1600" smtClean="0"/>
          </a:p>
          <a:p>
            <a:pPr>
              <a:lnSpc>
                <a:spcPct val="90000"/>
              </a:lnSpc>
            </a:pPr>
            <a:r>
              <a:rPr lang="es-ES_tradnl" sz="1600" smtClean="0"/>
              <a:t>Su campo magnético también está inclinado respecto a su eje de rotación y descentrado</a:t>
            </a:r>
            <a:endParaRPr lang="es-ES" sz="1600" smtClean="0"/>
          </a:p>
        </p:txBody>
      </p:sp>
      <p:pic>
        <p:nvPicPr>
          <p:cNvPr id="63492" name="Picture 4" descr="aPIA01492"/>
          <p:cNvPicPr>
            <a:picLocks noChangeAspect="1" noChangeArrowheads="1"/>
          </p:cNvPicPr>
          <p:nvPr>
            <p:ph sz="half" idx="2"/>
          </p:nvPr>
        </p:nvPicPr>
        <p:blipFill>
          <a:blip r:embed="rId3" cstate="print"/>
          <a:srcRect/>
          <a:stretch>
            <a:fillRect/>
          </a:stretch>
        </p:blipFill>
        <p:spPr>
          <a:xfrm>
            <a:off x="3708400" y="765175"/>
            <a:ext cx="5435600" cy="5429250"/>
          </a:xfrm>
          <a:noFill/>
        </p:spPr>
      </p:pic>
      <p:sp>
        <p:nvSpPr>
          <p:cNvPr id="63493" name="4 Marcador de fecha"/>
          <p:cNvSpPr>
            <a:spLocks noGrp="1"/>
          </p:cNvSpPr>
          <p:nvPr>
            <p:ph type="dt" sz="quarter" idx="10"/>
          </p:nvPr>
        </p:nvSpPr>
        <p:spPr>
          <a:noFill/>
        </p:spPr>
        <p:txBody>
          <a:bodyPr/>
          <a:lstStyle/>
          <a:p>
            <a:fld id="{58C94BE9-BF80-4FCF-824C-A26DEECCBDD8}" type="datetime8">
              <a:rPr lang="es-ES">
                <a:latin typeface="Arial" pitchFamily="34" charset="0"/>
              </a:rPr>
              <a:pPr/>
              <a:t>18/02/2012 20:10</a:t>
            </a:fld>
            <a:endParaRPr lang="es-ES">
              <a:latin typeface="Arial" pitchFamily="34" charset="0"/>
            </a:endParaRPr>
          </a:p>
        </p:txBody>
      </p:sp>
      <p:sp>
        <p:nvSpPr>
          <p:cNvPr id="63494" name="5 Marcador de número de diapositiva"/>
          <p:cNvSpPr>
            <a:spLocks noGrp="1"/>
          </p:cNvSpPr>
          <p:nvPr>
            <p:ph type="sldNum" sz="quarter" idx="12"/>
          </p:nvPr>
        </p:nvSpPr>
        <p:spPr>
          <a:noFill/>
        </p:spPr>
        <p:txBody>
          <a:bodyPr/>
          <a:lstStyle/>
          <a:p>
            <a:fld id="{262764DB-E463-4B7F-84A9-7F4CA6FA5A20}" type="slidenum">
              <a:rPr lang="es-ES" smtClean="0">
                <a:latin typeface="Arial" pitchFamily="34" charset="0"/>
              </a:rPr>
              <a:pPr/>
              <a:t>88</a:t>
            </a:fld>
            <a:endParaRPr lang="es-ES" smtClean="0">
              <a:latin typeface="Arial" pitchFamily="34"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228600"/>
            <a:ext cx="8229600" cy="765175"/>
          </a:xfrm>
        </p:spPr>
        <p:txBody>
          <a:bodyPr/>
          <a:lstStyle/>
          <a:p>
            <a:r>
              <a:rPr lang="es-ES_tradnl" sz="2800" smtClean="0">
                <a:solidFill>
                  <a:schemeClr val="tx1"/>
                </a:solidFill>
              </a:rPr>
              <a:t>Cometas de larga duraci</a:t>
            </a:r>
            <a:r>
              <a:rPr lang="es-ES_tradnl" altLang="ja-JP" sz="2800" smtClean="0">
                <a:solidFill>
                  <a:schemeClr val="tx1"/>
                </a:solidFill>
                <a:ea typeface="ＭＳ Ｐゴシック" pitchFamily="1" charset="-128"/>
              </a:rPr>
              <a:t>ón y la nube de Oort</a:t>
            </a:r>
            <a:endParaRPr lang="es-ES" sz="2800" smtClean="0">
              <a:solidFill>
                <a:schemeClr val="tx1"/>
              </a:solidFill>
            </a:endParaRPr>
          </a:p>
        </p:txBody>
      </p:sp>
      <p:sp>
        <p:nvSpPr>
          <p:cNvPr id="64515" name="Rectangle 3"/>
          <p:cNvSpPr>
            <a:spLocks noGrp="1" noChangeArrowheads="1"/>
          </p:cNvSpPr>
          <p:nvPr>
            <p:ph type="body" idx="1"/>
          </p:nvPr>
        </p:nvSpPr>
        <p:spPr>
          <a:xfrm>
            <a:off x="152400" y="990600"/>
            <a:ext cx="8839200" cy="5435600"/>
          </a:xfrm>
        </p:spPr>
        <p:txBody>
          <a:bodyPr/>
          <a:lstStyle/>
          <a:p>
            <a:pPr>
              <a:lnSpc>
                <a:spcPct val="90000"/>
              </a:lnSpc>
            </a:pPr>
            <a:r>
              <a:rPr lang="es-ES_tradnl" sz="1800" smtClean="0"/>
              <a:t>Los </a:t>
            </a:r>
            <a:r>
              <a:rPr lang="es-ES_tradnl" sz="1800" smtClean="0">
                <a:solidFill>
                  <a:srgbClr val="CC0000"/>
                </a:solidFill>
              </a:rPr>
              <a:t>cometas se pueden clasificar</a:t>
            </a:r>
            <a:r>
              <a:rPr lang="es-ES_tradnl" sz="1800" smtClean="0"/>
              <a:t> seg</a:t>
            </a:r>
            <a:r>
              <a:rPr lang="es-ES_tradnl" altLang="ja-JP" sz="1800" smtClean="0">
                <a:ea typeface="ＭＳ Ｐゴシック" pitchFamily="1" charset="-128"/>
              </a:rPr>
              <a:t>ún la duración de su órbita:</a:t>
            </a:r>
          </a:p>
          <a:p>
            <a:pPr>
              <a:lnSpc>
                <a:spcPct val="90000"/>
              </a:lnSpc>
            </a:pPr>
            <a:r>
              <a:rPr lang="es-ES_tradnl" altLang="ja-JP" sz="1800" smtClean="0">
                <a:ea typeface="ＭＳ Ｐゴシック" pitchFamily="1" charset="-128"/>
              </a:rPr>
              <a:t>Cometas de corta duración (T entre 20 y 200 años)</a:t>
            </a:r>
          </a:p>
          <a:p>
            <a:pPr>
              <a:lnSpc>
                <a:spcPct val="90000"/>
              </a:lnSpc>
            </a:pPr>
            <a:r>
              <a:rPr lang="es-ES_tradnl" altLang="ja-JP" sz="1800" smtClean="0">
                <a:ea typeface="ＭＳ Ｐゴシック" pitchFamily="1" charset="-128"/>
              </a:rPr>
              <a:t>Cometas de larga duración (T entre 200 y milliones de años)</a:t>
            </a:r>
          </a:p>
          <a:p>
            <a:pPr>
              <a:lnSpc>
                <a:spcPct val="90000"/>
              </a:lnSpc>
            </a:pPr>
            <a:r>
              <a:rPr lang="es-ES_tradnl" altLang="ja-JP" sz="1800" smtClean="0">
                <a:ea typeface="ＭＳ Ｐゴシック" pitchFamily="1" charset="-128"/>
              </a:rPr>
              <a:t>Cometas de aparencia única</a:t>
            </a:r>
            <a:endParaRPr lang="es-ES_tradnl" sz="1800" smtClean="0"/>
          </a:p>
          <a:p>
            <a:pPr>
              <a:lnSpc>
                <a:spcPct val="90000"/>
              </a:lnSpc>
            </a:pPr>
            <a:endParaRPr lang="es-ES_tradnl" sz="1800" smtClean="0"/>
          </a:p>
          <a:p>
            <a:pPr>
              <a:lnSpc>
                <a:spcPct val="90000"/>
              </a:lnSpc>
            </a:pPr>
            <a:r>
              <a:rPr lang="es-ES_tradnl" sz="1800" smtClean="0"/>
              <a:t>En 1950 Oort se dio cuenta de que:</a:t>
            </a:r>
          </a:p>
          <a:p>
            <a:pPr lvl="1">
              <a:lnSpc>
                <a:spcPct val="90000"/>
              </a:lnSpc>
            </a:pPr>
            <a:r>
              <a:rPr lang="es-ES_tradnl" sz="1800" smtClean="0"/>
              <a:t>Los </a:t>
            </a:r>
            <a:r>
              <a:rPr lang="es-ES_tradnl" sz="1800" smtClean="0">
                <a:solidFill>
                  <a:srgbClr val="CC0000"/>
                </a:solidFill>
              </a:rPr>
              <a:t>cometas de larga</a:t>
            </a:r>
            <a:r>
              <a:rPr lang="es-ES_tradnl" sz="1800" smtClean="0"/>
              <a:t> duraci</a:t>
            </a:r>
            <a:r>
              <a:rPr lang="es-ES_tradnl" altLang="ja-JP" sz="1800" smtClean="0">
                <a:ea typeface="ＭＳ Ｐゴシック" pitchFamily="1" charset="-128"/>
              </a:rPr>
              <a:t>ón </a:t>
            </a:r>
            <a:r>
              <a:rPr lang="es-ES_tradnl" sz="1800" smtClean="0"/>
              <a:t>no vienen del espacio interestelar.</a:t>
            </a:r>
          </a:p>
          <a:p>
            <a:pPr lvl="1">
              <a:lnSpc>
                <a:spcPct val="90000"/>
              </a:lnSpc>
            </a:pPr>
            <a:r>
              <a:rPr lang="es-ES_tradnl" sz="1800" smtClean="0"/>
              <a:t>Sus afelios llegan hasta aprox.  50 000 UA (0.4 pc)</a:t>
            </a:r>
          </a:p>
          <a:p>
            <a:pPr lvl="1">
              <a:lnSpc>
                <a:spcPct val="90000"/>
              </a:lnSpc>
            </a:pPr>
            <a:r>
              <a:rPr lang="es-ES_tradnl" sz="1800" smtClean="0"/>
              <a:t>No tienen direcciones privilegiadas (no se mueven solamente en el plano de la ecliptica)</a:t>
            </a:r>
          </a:p>
          <a:p>
            <a:pPr lvl="1">
              <a:lnSpc>
                <a:spcPct val="90000"/>
              </a:lnSpc>
            </a:pPr>
            <a:endParaRPr lang="es-ES_tradnl" sz="1800" smtClean="0"/>
          </a:p>
          <a:p>
            <a:pPr>
              <a:lnSpc>
                <a:spcPct val="90000"/>
              </a:lnSpc>
            </a:pPr>
            <a:r>
              <a:rPr lang="es-ES_tradnl" sz="1800" smtClean="0"/>
              <a:t>Propuso la existencia de la </a:t>
            </a:r>
            <a:r>
              <a:rPr lang="es-ES_tradnl" sz="1800" smtClean="0">
                <a:solidFill>
                  <a:srgbClr val="CC0000"/>
                </a:solidFill>
              </a:rPr>
              <a:t>“nube de Oort”</a:t>
            </a:r>
            <a:endParaRPr lang="es-ES_tradnl" sz="1800" smtClean="0"/>
          </a:p>
          <a:p>
            <a:pPr lvl="1">
              <a:lnSpc>
                <a:spcPct val="90000"/>
              </a:lnSpc>
            </a:pPr>
            <a:r>
              <a:rPr lang="es-ES_tradnl" sz="1800" smtClean="0"/>
              <a:t>Es una nube esférica que contiene los cometas</a:t>
            </a:r>
          </a:p>
          <a:p>
            <a:pPr lvl="1">
              <a:lnSpc>
                <a:spcPct val="90000"/>
              </a:lnSpc>
            </a:pPr>
            <a:r>
              <a:rPr lang="es-ES_tradnl" sz="1800" smtClean="0"/>
              <a:t>Debido a interacciones gravitatorios (entre ellos o con estrellas) cambian su </a:t>
            </a:r>
            <a:r>
              <a:rPr lang="es-ES_tradnl" altLang="ja-JP" sz="1800" smtClean="0">
                <a:ea typeface="ＭＳ Ｐゴシック" pitchFamily="1" charset="-128"/>
              </a:rPr>
              <a:t>órbita y se van a la zona central del sistema solar en órbitas elipticas</a:t>
            </a:r>
          </a:p>
          <a:p>
            <a:pPr lvl="1">
              <a:lnSpc>
                <a:spcPct val="90000"/>
              </a:lnSpc>
            </a:pPr>
            <a:r>
              <a:rPr lang="es-ES_tradnl" altLang="ja-JP" sz="1800" smtClean="0">
                <a:ea typeface="ＭＳ Ｐゴシック" pitchFamily="1" charset="-128"/>
              </a:rPr>
              <a:t>No se sabe con seguridad si existe de verdad, porque es demasiado lejos (hasta ahora) para observar objetos de ahí directamente</a:t>
            </a:r>
            <a:endParaRPr lang="es-ES_tradnl" sz="1800" smtClean="0"/>
          </a:p>
        </p:txBody>
      </p:sp>
      <p:sp>
        <p:nvSpPr>
          <p:cNvPr id="64516" name="3 Marcador de fecha"/>
          <p:cNvSpPr>
            <a:spLocks noGrp="1"/>
          </p:cNvSpPr>
          <p:nvPr>
            <p:ph type="dt" sz="quarter" idx="10"/>
          </p:nvPr>
        </p:nvSpPr>
        <p:spPr>
          <a:noFill/>
        </p:spPr>
        <p:txBody>
          <a:bodyPr/>
          <a:lstStyle/>
          <a:p>
            <a:fld id="{54EBB793-73E1-49F1-BA54-E141D25CFFF3}" type="datetime8">
              <a:rPr lang="es-ES">
                <a:latin typeface="Arial" pitchFamily="34" charset="0"/>
              </a:rPr>
              <a:pPr/>
              <a:t>18/02/2012 20:10</a:t>
            </a:fld>
            <a:endParaRPr lang="es-ES">
              <a:latin typeface="Arial" pitchFamily="34" charset="0"/>
            </a:endParaRPr>
          </a:p>
        </p:txBody>
      </p:sp>
      <p:sp>
        <p:nvSpPr>
          <p:cNvPr id="64517" name="4 Marcador de número de diapositiva"/>
          <p:cNvSpPr>
            <a:spLocks noGrp="1"/>
          </p:cNvSpPr>
          <p:nvPr>
            <p:ph type="sldNum" sz="quarter" idx="12"/>
          </p:nvPr>
        </p:nvSpPr>
        <p:spPr>
          <a:noFill/>
        </p:spPr>
        <p:txBody>
          <a:bodyPr/>
          <a:lstStyle/>
          <a:p>
            <a:fld id="{6AD125AF-103A-4099-A8EA-8F2A21FE8610}" type="slidenum">
              <a:rPr lang="es-ES" smtClean="0">
                <a:latin typeface="Arial" pitchFamily="34" charset="0"/>
              </a:rPr>
              <a:pPr/>
              <a:t>89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468313" y="0"/>
            <a:ext cx="8229600" cy="1143000"/>
          </a:xfrm>
        </p:spPr>
        <p:txBody>
          <a:bodyPr/>
          <a:lstStyle/>
          <a:p>
            <a:r>
              <a:rPr lang="es-ES" smtClean="0"/>
              <a:t>Configuraciones planetarias</a:t>
            </a:r>
          </a:p>
        </p:txBody>
      </p:sp>
      <p:sp>
        <p:nvSpPr>
          <p:cNvPr id="10243" name="2 Marcador de contenido"/>
          <p:cNvSpPr>
            <a:spLocks noGrp="1"/>
          </p:cNvSpPr>
          <p:nvPr>
            <p:ph idx="1"/>
          </p:nvPr>
        </p:nvSpPr>
        <p:spPr>
          <a:xfrm>
            <a:off x="468313" y="1196975"/>
            <a:ext cx="8229600" cy="4525963"/>
          </a:xfrm>
        </p:spPr>
        <p:txBody>
          <a:bodyPr/>
          <a:lstStyle/>
          <a:p>
            <a:r>
              <a:rPr lang="es-ES" smtClean="0"/>
              <a:t>Para planetas externos:</a:t>
            </a:r>
          </a:p>
          <a:p>
            <a:pPr lvl="1"/>
            <a:r>
              <a:rPr lang="es-ES" smtClean="0"/>
              <a:t>Conjunción </a:t>
            </a:r>
            <a:r>
              <a:rPr lang="es-ES" smtClean="0">
                <a:sym typeface="Wingdings" pitchFamily="2" charset="2"/>
              </a:rPr>
              <a:t> Misma longitud que el sol</a:t>
            </a:r>
          </a:p>
          <a:p>
            <a:pPr lvl="1"/>
            <a:r>
              <a:rPr lang="es-ES" smtClean="0">
                <a:sym typeface="Wingdings" pitchFamily="2" charset="2"/>
              </a:rPr>
              <a:t>Oposición  a 180º del sol</a:t>
            </a:r>
          </a:p>
          <a:p>
            <a:pPr lvl="1"/>
            <a:r>
              <a:rPr lang="es-ES" smtClean="0">
                <a:sym typeface="Wingdings" pitchFamily="2" charset="2"/>
              </a:rPr>
              <a:t>Cuadratura  a 90º del sol</a:t>
            </a:r>
          </a:p>
          <a:p>
            <a:r>
              <a:rPr lang="es-ES" smtClean="0">
                <a:sym typeface="Wingdings" pitchFamily="2" charset="2"/>
              </a:rPr>
              <a:t>Para planetas internos:</a:t>
            </a:r>
          </a:p>
          <a:p>
            <a:pPr lvl="1"/>
            <a:r>
              <a:rPr lang="es-ES" smtClean="0">
                <a:sym typeface="Wingdings" pitchFamily="2" charset="2"/>
              </a:rPr>
              <a:t>Conjunción  Misma longitud que el sol</a:t>
            </a:r>
          </a:p>
          <a:p>
            <a:pPr lvl="2"/>
            <a:r>
              <a:rPr lang="es-ES" smtClean="0">
                <a:sym typeface="Wingdings" pitchFamily="2" charset="2"/>
              </a:rPr>
              <a:t>Superior: Más lejos que el sol</a:t>
            </a:r>
          </a:p>
          <a:p>
            <a:pPr lvl="2"/>
            <a:r>
              <a:rPr lang="es-ES" smtClean="0">
                <a:sym typeface="Wingdings" pitchFamily="2" charset="2"/>
              </a:rPr>
              <a:t>Inferior: Más cerca que el sol</a:t>
            </a:r>
          </a:p>
          <a:p>
            <a:pPr lvl="1"/>
            <a:r>
              <a:rPr lang="es-ES" smtClean="0">
                <a:sym typeface="Wingdings" pitchFamily="2" charset="2"/>
              </a:rPr>
              <a:t>Elongación máxima  (28º M y 47º V)</a:t>
            </a:r>
          </a:p>
          <a:p>
            <a:pPr lvl="2"/>
            <a:r>
              <a:rPr lang="es-ES" smtClean="0">
                <a:sym typeface="Wingdings" pitchFamily="2" charset="2"/>
              </a:rPr>
              <a:t>Este</a:t>
            </a:r>
          </a:p>
          <a:p>
            <a:pPr lvl="2"/>
            <a:r>
              <a:rPr lang="es-ES" smtClean="0">
                <a:sym typeface="Wingdings" pitchFamily="2" charset="2"/>
              </a:rPr>
              <a:t>Oeste:</a:t>
            </a:r>
          </a:p>
        </p:txBody>
      </p:sp>
      <p:sp>
        <p:nvSpPr>
          <p:cNvPr id="10245" name="4 Marcador de fecha"/>
          <p:cNvSpPr>
            <a:spLocks noGrp="1"/>
          </p:cNvSpPr>
          <p:nvPr>
            <p:ph type="dt" sz="quarter" idx="10"/>
          </p:nvPr>
        </p:nvSpPr>
        <p:spPr>
          <a:noFill/>
        </p:spPr>
        <p:txBody>
          <a:bodyPr/>
          <a:lstStyle/>
          <a:p>
            <a:fld id="{07C3363C-594D-49C3-894F-7D0744350E9B}" type="datetime8">
              <a:rPr lang="es-ES">
                <a:latin typeface="Arial" pitchFamily="34" charset="0"/>
              </a:rPr>
              <a:pPr/>
              <a:t>18/02/2012 20:09</a:t>
            </a:fld>
            <a:endParaRPr lang="es-ES">
              <a:latin typeface="Arial" pitchFamily="34" charset="0"/>
            </a:endParaRPr>
          </a:p>
        </p:txBody>
      </p:sp>
      <p:sp>
        <p:nvSpPr>
          <p:cNvPr id="10246" name="5 Marcador de número de diapositiva"/>
          <p:cNvSpPr>
            <a:spLocks noGrp="1"/>
          </p:cNvSpPr>
          <p:nvPr>
            <p:ph type="sldNum" sz="quarter" idx="12"/>
          </p:nvPr>
        </p:nvSpPr>
        <p:spPr>
          <a:noFill/>
        </p:spPr>
        <p:txBody>
          <a:bodyPr/>
          <a:lstStyle/>
          <a:p>
            <a:fld id="{2EFC0603-5F74-4FB4-A7F3-2F0FFC3D8BED}" type="slidenum">
              <a:rPr lang="es-ES" smtClean="0">
                <a:latin typeface="Arial" pitchFamily="34" charset="0"/>
              </a:rPr>
              <a:pPr/>
              <a:t>9</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228600"/>
            <a:ext cx="8229600" cy="765175"/>
          </a:xfrm>
        </p:spPr>
        <p:txBody>
          <a:bodyPr/>
          <a:lstStyle/>
          <a:p>
            <a:r>
              <a:rPr lang="es-ES_tradnl" sz="2800" smtClean="0">
                <a:solidFill>
                  <a:schemeClr val="tx1"/>
                </a:solidFill>
              </a:rPr>
              <a:t>El cintur</a:t>
            </a:r>
            <a:r>
              <a:rPr lang="es-ES_tradnl" altLang="ja-JP" sz="2800" smtClean="0">
                <a:solidFill>
                  <a:schemeClr val="tx1"/>
                </a:solidFill>
                <a:ea typeface="ＭＳ Ｐゴシック" pitchFamily="1" charset="-128"/>
              </a:rPr>
              <a:t>ón de Kuiper y o</a:t>
            </a:r>
            <a:r>
              <a:rPr lang="es-ES_tradnl" sz="2800" smtClean="0">
                <a:solidFill>
                  <a:schemeClr val="tx1"/>
                </a:solidFill>
              </a:rPr>
              <a:t>bjetos “transneptunianos”</a:t>
            </a:r>
            <a:endParaRPr lang="es-ES" sz="2800" smtClean="0">
              <a:solidFill>
                <a:schemeClr val="tx1"/>
              </a:solidFill>
            </a:endParaRPr>
          </a:p>
        </p:txBody>
      </p:sp>
      <p:sp>
        <p:nvSpPr>
          <p:cNvPr id="65539" name="Rectangle 3"/>
          <p:cNvSpPr>
            <a:spLocks noGrp="1" noChangeArrowheads="1"/>
          </p:cNvSpPr>
          <p:nvPr>
            <p:ph type="body" idx="1"/>
          </p:nvPr>
        </p:nvSpPr>
        <p:spPr>
          <a:xfrm>
            <a:off x="381000" y="1371600"/>
            <a:ext cx="8534400" cy="5105400"/>
          </a:xfrm>
        </p:spPr>
        <p:txBody>
          <a:bodyPr/>
          <a:lstStyle/>
          <a:p>
            <a:pPr lvl="1">
              <a:lnSpc>
                <a:spcPct val="90000"/>
              </a:lnSpc>
            </a:pPr>
            <a:endParaRPr lang="es-ES_tradnl" sz="1600" smtClean="0"/>
          </a:p>
          <a:p>
            <a:pPr>
              <a:lnSpc>
                <a:spcPct val="90000"/>
              </a:lnSpc>
            </a:pPr>
            <a:r>
              <a:rPr lang="es-ES_tradnl" sz="1600" smtClean="0"/>
              <a:t>En 1951 Kuiper propuso la existencia de un disco en las  afueras de las </a:t>
            </a:r>
            <a:r>
              <a:rPr lang="es-ES_tradnl" altLang="ja-JP" sz="1600" smtClean="0">
                <a:ea typeface="ＭＳ Ｐゴシック" pitchFamily="1" charset="-128"/>
              </a:rPr>
              <a:t>órbitas de los</a:t>
            </a:r>
            <a:r>
              <a:rPr lang="es-ES_tradnl" sz="1600" smtClean="0"/>
              <a:t> planetas con un gran n</a:t>
            </a:r>
            <a:r>
              <a:rPr lang="es-ES_tradnl" altLang="ja-JP" sz="1600" smtClean="0">
                <a:ea typeface="ＭＳ Ｐゴシック" pitchFamily="1" charset="-128"/>
              </a:rPr>
              <a:t>úmero de objetos pequeños (otras personas habían propuesto algo parecido antes)</a:t>
            </a:r>
          </a:p>
          <a:p>
            <a:pPr>
              <a:lnSpc>
                <a:spcPct val="90000"/>
              </a:lnSpc>
            </a:pPr>
            <a:r>
              <a:rPr lang="es-ES_tradnl" altLang="ja-JP" sz="1600" smtClean="0">
                <a:ea typeface="ＭＳ Ｐゴシック" pitchFamily="1" charset="-128"/>
              </a:rPr>
              <a:t>En 1992 se encontró el primer objetos de este </a:t>
            </a:r>
            <a:r>
              <a:rPr lang="es-ES_tradnl" altLang="ja-JP" sz="1600" smtClean="0">
                <a:solidFill>
                  <a:srgbClr val="CC0000"/>
                </a:solidFill>
                <a:ea typeface="ＭＳ Ｐゴシック" pitchFamily="1" charset="-128"/>
              </a:rPr>
              <a:t>“cinturón de Kuiper”</a:t>
            </a:r>
          </a:p>
          <a:p>
            <a:pPr>
              <a:lnSpc>
                <a:spcPct val="90000"/>
              </a:lnSpc>
            </a:pPr>
            <a:r>
              <a:rPr lang="es-ES_tradnl" sz="1600" smtClean="0"/>
              <a:t>Ahora se conocen m</a:t>
            </a:r>
            <a:r>
              <a:rPr lang="es-ES_tradnl" altLang="ja-JP" sz="1600" smtClean="0">
                <a:ea typeface="ＭＳ Ｐゴシック" pitchFamily="1" charset="-128"/>
              </a:rPr>
              <a:t>ás de 1000 objetos</a:t>
            </a:r>
          </a:p>
          <a:p>
            <a:pPr>
              <a:lnSpc>
                <a:spcPct val="90000"/>
              </a:lnSpc>
            </a:pPr>
            <a:r>
              <a:rPr lang="es-ES_tradnl" altLang="ja-JP" sz="1600" smtClean="0">
                <a:ea typeface="ＭＳ Ｐゴシック" pitchFamily="1" charset="-128"/>
              </a:rPr>
              <a:t>Se estiman que hay &gt; 70 000 con diametro &gt;100km</a:t>
            </a:r>
          </a:p>
          <a:p>
            <a:pPr>
              <a:lnSpc>
                <a:spcPct val="90000"/>
              </a:lnSpc>
            </a:pPr>
            <a:r>
              <a:rPr lang="es-ES_tradnl" altLang="ja-JP" sz="1600" smtClean="0">
                <a:ea typeface="ＭＳ Ｐゴシック" pitchFamily="1" charset="-128"/>
              </a:rPr>
              <a:t>El cinturón de Kuiper se extiende en forma de torus entre ~ 30 y 50 UA</a:t>
            </a:r>
          </a:p>
          <a:p>
            <a:pPr>
              <a:lnSpc>
                <a:spcPct val="90000"/>
              </a:lnSpc>
            </a:pPr>
            <a:endParaRPr lang="es-ES_tradnl" altLang="ja-JP" sz="1600" smtClean="0">
              <a:ea typeface="ＭＳ Ｐゴシック" pitchFamily="1" charset="-128"/>
            </a:endParaRPr>
          </a:p>
          <a:p>
            <a:pPr>
              <a:lnSpc>
                <a:spcPct val="90000"/>
              </a:lnSpc>
              <a:buFontTx/>
              <a:buChar char="—"/>
            </a:pPr>
            <a:r>
              <a:rPr lang="es-ES_tradnl" altLang="ja-JP" sz="1600" smtClean="0">
                <a:ea typeface="ＭＳ Ｐゴシック" pitchFamily="1" charset="-128"/>
              </a:rPr>
              <a:t>Primero se pensó que el cinturón de Kuiper es el origen de los cometas de corta duración, pero se notó que en el cinturón las órbitas son estables.</a:t>
            </a:r>
            <a:endParaRPr lang="es-ES_tradnl" sz="1600" smtClean="0"/>
          </a:p>
          <a:p>
            <a:pPr>
              <a:lnSpc>
                <a:spcPct val="90000"/>
              </a:lnSpc>
              <a:buFontTx/>
              <a:buChar char="—"/>
            </a:pPr>
            <a:r>
              <a:rPr lang="es-ES_tradnl" sz="1600" smtClean="0"/>
              <a:t>Ahora se piensa que en las afueras del cintur</a:t>
            </a:r>
            <a:r>
              <a:rPr lang="es-ES_tradnl" altLang="ja-JP" sz="1600" smtClean="0">
                <a:ea typeface="ＭＳ Ｐゴシック" pitchFamily="1" charset="-128"/>
              </a:rPr>
              <a:t>ón de Kuiper hay otra zona: el </a:t>
            </a:r>
            <a:r>
              <a:rPr lang="es-ES_tradnl" altLang="ja-JP" sz="1600" smtClean="0">
                <a:solidFill>
                  <a:srgbClr val="CC0000"/>
                </a:solidFill>
                <a:ea typeface="ＭＳ Ｐゴシック" pitchFamily="1" charset="-128"/>
              </a:rPr>
              <a:t>disco dispero</a:t>
            </a:r>
          </a:p>
          <a:p>
            <a:pPr lvl="1">
              <a:lnSpc>
                <a:spcPct val="90000"/>
              </a:lnSpc>
              <a:buFontTx/>
              <a:buChar char="—"/>
            </a:pPr>
            <a:r>
              <a:rPr lang="es-ES_tradnl" altLang="ja-JP" sz="1600" smtClean="0">
                <a:ea typeface="ＭＳ Ｐゴシック" pitchFamily="1" charset="-128"/>
              </a:rPr>
              <a:t>Ahí hay objetos en órbitas más inestable</a:t>
            </a:r>
          </a:p>
          <a:p>
            <a:pPr lvl="1">
              <a:lnSpc>
                <a:spcPct val="90000"/>
              </a:lnSpc>
              <a:buFontTx/>
              <a:buChar char="—"/>
            </a:pPr>
            <a:r>
              <a:rPr lang="es-ES_tradnl" altLang="ja-JP" sz="1600" smtClean="0">
                <a:ea typeface="ＭＳ Ｐゴシック" pitchFamily="1" charset="-128"/>
              </a:rPr>
              <a:t>Puede ser el origen de cometas de corta duración </a:t>
            </a:r>
          </a:p>
          <a:p>
            <a:pPr>
              <a:lnSpc>
                <a:spcPct val="90000"/>
              </a:lnSpc>
            </a:pPr>
            <a:endParaRPr lang="es-ES_tradnl" altLang="ja-JP" sz="1600" smtClean="0">
              <a:ea typeface="ＭＳ Ｐゴシック" pitchFamily="1" charset="-128"/>
            </a:endParaRPr>
          </a:p>
          <a:p>
            <a:pPr>
              <a:lnSpc>
                <a:spcPct val="90000"/>
              </a:lnSpc>
            </a:pPr>
            <a:r>
              <a:rPr lang="es-ES_tradnl" altLang="ja-JP" sz="1600" smtClean="0">
                <a:ea typeface="ＭＳ Ｐゴシック" pitchFamily="1" charset="-128"/>
              </a:rPr>
              <a:t>Todos los objetos con órbita más allá que Neptuno se llaman </a:t>
            </a:r>
            <a:r>
              <a:rPr lang="es-ES_tradnl" altLang="ja-JP" sz="1600" smtClean="0">
                <a:solidFill>
                  <a:srgbClr val="CC0000"/>
                </a:solidFill>
                <a:ea typeface="ＭＳ Ｐゴシック" pitchFamily="1" charset="-128"/>
              </a:rPr>
              <a:t>objetos “transneptunianos”</a:t>
            </a:r>
            <a:endParaRPr lang="es-ES_tradnl" altLang="ja-JP" sz="1600" smtClean="0">
              <a:ea typeface="ＭＳ Ｐゴシック" pitchFamily="1" charset="-128"/>
            </a:endParaRPr>
          </a:p>
          <a:p>
            <a:pPr>
              <a:lnSpc>
                <a:spcPct val="90000"/>
              </a:lnSpc>
            </a:pPr>
            <a:endParaRPr lang="es-ES_tradnl" altLang="ja-JP" sz="1600" smtClean="0">
              <a:ea typeface="ＭＳ Ｐゴシック" pitchFamily="1" charset="-128"/>
            </a:endParaRPr>
          </a:p>
          <a:p>
            <a:pPr>
              <a:lnSpc>
                <a:spcPct val="90000"/>
              </a:lnSpc>
            </a:pPr>
            <a:endParaRPr lang="es-ES" sz="1600" smtClean="0"/>
          </a:p>
        </p:txBody>
      </p:sp>
      <p:sp>
        <p:nvSpPr>
          <p:cNvPr id="65540" name="3 Marcador de fecha"/>
          <p:cNvSpPr>
            <a:spLocks noGrp="1"/>
          </p:cNvSpPr>
          <p:nvPr>
            <p:ph type="dt" sz="quarter" idx="10"/>
          </p:nvPr>
        </p:nvSpPr>
        <p:spPr>
          <a:noFill/>
        </p:spPr>
        <p:txBody>
          <a:bodyPr/>
          <a:lstStyle/>
          <a:p>
            <a:fld id="{058E3B20-6F55-47A4-9CFE-CAEB62991278}" type="datetime8">
              <a:rPr lang="es-ES">
                <a:latin typeface="Arial" pitchFamily="34" charset="0"/>
              </a:rPr>
              <a:pPr/>
              <a:t>18/02/2012 20:10</a:t>
            </a:fld>
            <a:endParaRPr lang="es-ES">
              <a:latin typeface="Arial" pitchFamily="34" charset="0"/>
            </a:endParaRPr>
          </a:p>
        </p:txBody>
      </p:sp>
      <p:sp>
        <p:nvSpPr>
          <p:cNvPr id="65541" name="4 Marcador de número de diapositiva"/>
          <p:cNvSpPr>
            <a:spLocks noGrp="1"/>
          </p:cNvSpPr>
          <p:nvPr>
            <p:ph type="sldNum" sz="quarter" idx="12"/>
          </p:nvPr>
        </p:nvSpPr>
        <p:spPr>
          <a:noFill/>
        </p:spPr>
        <p:txBody>
          <a:bodyPr/>
          <a:lstStyle/>
          <a:p>
            <a:fld id="{41AFA28F-13A0-44C2-AA29-5D7F61439172}" type="slidenum">
              <a:rPr lang="es-ES" smtClean="0">
                <a:latin typeface="Arial" pitchFamily="34" charset="0"/>
              </a:rPr>
              <a:pPr/>
              <a:t>90</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s-ES_tradnl" sz="2800" smtClean="0"/>
              <a:t>Objetos transneptunianos</a:t>
            </a:r>
            <a:endParaRPr lang="es-ES_tradnl" smtClean="0"/>
          </a:p>
        </p:txBody>
      </p:sp>
      <p:pic>
        <p:nvPicPr>
          <p:cNvPr id="66563" name="Picture 3" descr="SednaComparedWithEarth"/>
          <p:cNvPicPr>
            <a:picLocks noChangeAspect="1" noChangeArrowheads="1"/>
          </p:cNvPicPr>
          <p:nvPr>
            <p:ph idx="1"/>
          </p:nvPr>
        </p:nvPicPr>
        <p:blipFill>
          <a:blip r:embed="rId3" cstate="print"/>
          <a:srcRect/>
          <a:stretch>
            <a:fillRect/>
          </a:stretch>
        </p:blipFill>
        <p:spPr>
          <a:xfrm>
            <a:off x="0" y="1341438"/>
            <a:ext cx="6462713" cy="5168900"/>
          </a:xfrm>
          <a:noFill/>
        </p:spPr>
      </p:pic>
      <p:sp>
        <p:nvSpPr>
          <p:cNvPr id="66564" name="Text Box 4"/>
          <p:cNvSpPr txBox="1">
            <a:spLocks noChangeArrowheads="1"/>
          </p:cNvSpPr>
          <p:nvPr/>
        </p:nvSpPr>
        <p:spPr bwMode="auto">
          <a:xfrm>
            <a:off x="6732588" y="1844675"/>
            <a:ext cx="2111375" cy="3113088"/>
          </a:xfrm>
          <a:prstGeom prst="rect">
            <a:avLst/>
          </a:prstGeom>
          <a:noFill/>
          <a:ln w="9525" algn="ctr">
            <a:noFill/>
            <a:miter lim="800000"/>
            <a:headEnd/>
            <a:tailEnd/>
          </a:ln>
        </p:spPr>
        <p:txBody>
          <a:bodyPr>
            <a:spAutoFit/>
          </a:bodyPr>
          <a:lstStyle/>
          <a:p>
            <a:pPr algn="ctr"/>
            <a:r>
              <a:rPr lang="es-ES_tradnl"/>
              <a:t>Quaoar: </a:t>
            </a:r>
          </a:p>
          <a:p>
            <a:pPr>
              <a:buFontTx/>
              <a:buChar char="•"/>
            </a:pPr>
            <a:r>
              <a:rPr lang="es-ES_tradnl"/>
              <a:t>Objeto del cinturón de Kuiper</a:t>
            </a:r>
          </a:p>
          <a:p>
            <a:pPr algn="ctr"/>
            <a:endParaRPr lang="es-ES_tradnl"/>
          </a:p>
          <a:p>
            <a:pPr algn="ctr"/>
            <a:r>
              <a:rPr lang="es-ES_tradnl"/>
              <a:t>Sedna: </a:t>
            </a:r>
          </a:p>
          <a:p>
            <a:pPr>
              <a:buFontTx/>
              <a:buChar char="•"/>
            </a:pPr>
            <a:r>
              <a:rPr lang="es-ES_tradnl" altLang="ja-JP">
                <a:ea typeface="ＭＳ Ｐゴシック" pitchFamily="1" charset="-128"/>
              </a:rPr>
              <a:t>Órbita muy extensa. Pertenece al disco disperso? </a:t>
            </a:r>
          </a:p>
          <a:p>
            <a:pPr>
              <a:buFontTx/>
              <a:buChar char="•"/>
            </a:pPr>
            <a:r>
              <a:rPr lang="es-ES_tradnl" altLang="ja-JP">
                <a:ea typeface="ＭＳ Ｐゴシック" pitchFamily="1" charset="-128"/>
              </a:rPr>
              <a:t>Llega a la nube de Oort?</a:t>
            </a:r>
            <a:endParaRPr lang="en-US"/>
          </a:p>
        </p:txBody>
      </p:sp>
      <p:sp>
        <p:nvSpPr>
          <p:cNvPr id="66565" name="4 Marcador de fecha"/>
          <p:cNvSpPr>
            <a:spLocks noGrp="1"/>
          </p:cNvSpPr>
          <p:nvPr>
            <p:ph type="dt" sz="quarter" idx="10"/>
          </p:nvPr>
        </p:nvSpPr>
        <p:spPr>
          <a:noFill/>
        </p:spPr>
        <p:txBody>
          <a:bodyPr/>
          <a:lstStyle/>
          <a:p>
            <a:fld id="{419DAC4B-22C2-46FE-9B13-B08476B5AA4F}" type="datetime8">
              <a:rPr lang="es-ES">
                <a:latin typeface="Arial" pitchFamily="34" charset="0"/>
              </a:rPr>
              <a:pPr/>
              <a:t>18/02/2012 20:10</a:t>
            </a:fld>
            <a:endParaRPr lang="es-ES">
              <a:latin typeface="Arial" pitchFamily="34" charset="0"/>
            </a:endParaRPr>
          </a:p>
        </p:txBody>
      </p:sp>
      <p:sp>
        <p:nvSpPr>
          <p:cNvPr id="66566" name="5 Marcador de número de diapositiva"/>
          <p:cNvSpPr>
            <a:spLocks noGrp="1"/>
          </p:cNvSpPr>
          <p:nvPr>
            <p:ph type="sldNum" sz="quarter" idx="12"/>
          </p:nvPr>
        </p:nvSpPr>
        <p:spPr>
          <a:noFill/>
        </p:spPr>
        <p:txBody>
          <a:bodyPr/>
          <a:lstStyle/>
          <a:p>
            <a:fld id="{E397483F-34D3-4A67-89A5-7BC814826622}" type="slidenum">
              <a:rPr lang="es-ES" smtClean="0">
                <a:latin typeface="Arial" pitchFamily="34" charset="0"/>
              </a:rPr>
              <a:pPr/>
              <a:t>91</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es-ES_tradnl" smtClean="0"/>
          </a:p>
        </p:txBody>
      </p:sp>
      <p:pic>
        <p:nvPicPr>
          <p:cNvPr id="67587" name="Picture 3" descr="kuiper3"/>
          <p:cNvPicPr>
            <a:picLocks noChangeAspect="1" noChangeArrowheads="1"/>
          </p:cNvPicPr>
          <p:nvPr>
            <p:ph idx="1"/>
          </p:nvPr>
        </p:nvPicPr>
        <p:blipFill>
          <a:blip r:embed="rId3" cstate="print"/>
          <a:srcRect/>
          <a:stretch>
            <a:fillRect/>
          </a:stretch>
        </p:blipFill>
        <p:spPr>
          <a:xfrm>
            <a:off x="1116013" y="115888"/>
            <a:ext cx="7561262" cy="6492875"/>
          </a:xfrm>
          <a:noFill/>
        </p:spPr>
      </p:pic>
      <p:sp>
        <p:nvSpPr>
          <p:cNvPr id="67588" name="3 Marcador de fecha"/>
          <p:cNvSpPr>
            <a:spLocks noGrp="1"/>
          </p:cNvSpPr>
          <p:nvPr>
            <p:ph type="dt" sz="quarter" idx="10"/>
          </p:nvPr>
        </p:nvSpPr>
        <p:spPr>
          <a:noFill/>
        </p:spPr>
        <p:txBody>
          <a:bodyPr/>
          <a:lstStyle/>
          <a:p>
            <a:fld id="{17025018-FE13-453C-B453-4094EDE771DD}" type="datetime8">
              <a:rPr lang="es-ES">
                <a:latin typeface="Arial" pitchFamily="34" charset="0"/>
              </a:rPr>
              <a:pPr/>
              <a:t>18/02/2012 20:10</a:t>
            </a:fld>
            <a:endParaRPr lang="es-ES">
              <a:latin typeface="Arial" pitchFamily="34" charset="0"/>
            </a:endParaRPr>
          </a:p>
        </p:txBody>
      </p:sp>
      <p:sp>
        <p:nvSpPr>
          <p:cNvPr id="67589" name="4 Marcador de número de diapositiva"/>
          <p:cNvSpPr>
            <a:spLocks noGrp="1"/>
          </p:cNvSpPr>
          <p:nvPr>
            <p:ph type="sldNum" sz="quarter" idx="12"/>
          </p:nvPr>
        </p:nvSpPr>
        <p:spPr>
          <a:noFill/>
        </p:spPr>
        <p:txBody>
          <a:bodyPr/>
          <a:lstStyle/>
          <a:p>
            <a:fld id="{BE4F7331-A78D-4097-B7DB-F3CD27B0A0FC}" type="slidenum">
              <a:rPr lang="es-ES" smtClean="0">
                <a:latin typeface="Arial" pitchFamily="34" charset="0"/>
              </a:rPr>
              <a:pPr/>
              <a:t>92</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es-ES_tradnl" smtClean="0"/>
          </a:p>
        </p:txBody>
      </p:sp>
      <p:pic>
        <p:nvPicPr>
          <p:cNvPr id="68611" name="Picture 3" descr="kuiper"/>
          <p:cNvPicPr>
            <a:picLocks noChangeAspect="1" noChangeArrowheads="1"/>
          </p:cNvPicPr>
          <p:nvPr>
            <p:ph idx="1"/>
          </p:nvPr>
        </p:nvPicPr>
        <p:blipFill>
          <a:blip r:embed="rId3" cstate="print"/>
          <a:srcRect/>
          <a:stretch>
            <a:fillRect/>
          </a:stretch>
        </p:blipFill>
        <p:spPr>
          <a:xfrm>
            <a:off x="0" y="260350"/>
            <a:ext cx="5691188" cy="6597650"/>
          </a:xfrm>
          <a:noFill/>
        </p:spPr>
      </p:pic>
      <p:sp>
        <p:nvSpPr>
          <p:cNvPr id="68612" name="Text Box 4"/>
          <p:cNvSpPr txBox="1">
            <a:spLocks noChangeArrowheads="1"/>
          </p:cNvSpPr>
          <p:nvPr/>
        </p:nvSpPr>
        <p:spPr bwMode="auto">
          <a:xfrm>
            <a:off x="6011863" y="1865313"/>
            <a:ext cx="2736850" cy="915987"/>
          </a:xfrm>
          <a:prstGeom prst="rect">
            <a:avLst/>
          </a:prstGeom>
          <a:noFill/>
          <a:ln w="9525" algn="ctr">
            <a:noFill/>
            <a:miter lim="800000"/>
            <a:headEnd/>
            <a:tailEnd/>
          </a:ln>
        </p:spPr>
        <p:txBody>
          <a:bodyPr>
            <a:spAutoFit/>
          </a:bodyPr>
          <a:lstStyle/>
          <a:p>
            <a:pPr algn="ctr"/>
            <a:r>
              <a:rPr lang="es-ES_tradnl"/>
              <a:t>¿Y Plutón? </a:t>
            </a:r>
          </a:p>
          <a:p>
            <a:pPr algn="ctr"/>
            <a:r>
              <a:rPr lang="es-ES_tradnl"/>
              <a:t>Planeta o objeto del cinturón de Kuiper?</a:t>
            </a:r>
            <a:endParaRPr lang="en-US"/>
          </a:p>
        </p:txBody>
      </p:sp>
      <p:sp>
        <p:nvSpPr>
          <p:cNvPr id="68613" name="4 Marcador de fecha"/>
          <p:cNvSpPr>
            <a:spLocks noGrp="1"/>
          </p:cNvSpPr>
          <p:nvPr>
            <p:ph type="dt" sz="quarter" idx="10"/>
          </p:nvPr>
        </p:nvSpPr>
        <p:spPr>
          <a:noFill/>
        </p:spPr>
        <p:txBody>
          <a:bodyPr/>
          <a:lstStyle/>
          <a:p>
            <a:fld id="{6E548B5F-79D9-42E2-A60B-5D7A5AC14C8C}" type="datetime8">
              <a:rPr lang="es-ES">
                <a:latin typeface="Arial" pitchFamily="34" charset="0"/>
              </a:rPr>
              <a:pPr/>
              <a:t>18/02/2012 20:10</a:t>
            </a:fld>
            <a:endParaRPr lang="es-ES">
              <a:latin typeface="Arial" pitchFamily="34" charset="0"/>
            </a:endParaRPr>
          </a:p>
        </p:txBody>
      </p:sp>
      <p:sp>
        <p:nvSpPr>
          <p:cNvPr id="68614" name="5 Marcador de número de diapositiva"/>
          <p:cNvSpPr>
            <a:spLocks noGrp="1"/>
          </p:cNvSpPr>
          <p:nvPr>
            <p:ph type="sldNum" sz="quarter" idx="12"/>
          </p:nvPr>
        </p:nvSpPr>
        <p:spPr>
          <a:noFill/>
        </p:spPr>
        <p:txBody>
          <a:bodyPr/>
          <a:lstStyle/>
          <a:p>
            <a:fld id="{B8C9A2F3-99E0-4E46-B42F-A0CC58BE529D}" type="slidenum">
              <a:rPr lang="es-ES" smtClean="0">
                <a:latin typeface="Arial" pitchFamily="34" charset="0"/>
              </a:rPr>
              <a:pPr/>
              <a:t>93</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s-ES_tradnl" sz="3600" smtClean="0"/>
              <a:t>Definición de planetas y otros cuerpos</a:t>
            </a:r>
            <a:endParaRPr lang="en-US" sz="3600" smtClean="0"/>
          </a:p>
        </p:txBody>
      </p:sp>
      <p:sp>
        <p:nvSpPr>
          <p:cNvPr id="69635" name="Rectangle 3"/>
          <p:cNvSpPr>
            <a:spLocks noGrp="1" noChangeArrowheads="1"/>
          </p:cNvSpPr>
          <p:nvPr>
            <p:ph type="body" idx="1"/>
          </p:nvPr>
        </p:nvSpPr>
        <p:spPr>
          <a:xfrm>
            <a:off x="468313" y="1268413"/>
            <a:ext cx="8229600" cy="4525962"/>
          </a:xfrm>
        </p:spPr>
        <p:txBody>
          <a:bodyPr/>
          <a:lstStyle/>
          <a:p>
            <a:r>
              <a:rPr lang="es-ES_tradnl" sz="2400" smtClean="0"/>
              <a:t>Un planeta es (</a:t>
            </a:r>
            <a:r>
              <a:rPr lang="es-ES_tradnl" sz="2400" smtClean="0">
                <a:sym typeface="Wingdings" pitchFamily="2" charset="2"/>
              </a:rPr>
              <a:t> los 8)</a:t>
            </a:r>
            <a:r>
              <a:rPr lang="es-ES_tradnl" sz="2400" smtClean="0"/>
              <a:t>:</a:t>
            </a:r>
          </a:p>
          <a:p>
            <a:pPr lvl="1"/>
            <a:r>
              <a:rPr lang="es-ES_tradnl" sz="2400" smtClean="0"/>
              <a:t>Un cuerpo con órbita alrededor del sol</a:t>
            </a:r>
          </a:p>
          <a:p>
            <a:pPr lvl="1"/>
            <a:r>
              <a:rPr lang="es-ES_tradnl" sz="2400" smtClean="0"/>
              <a:t>Con suficiente masa para estar en equilibrio hidrostatico (</a:t>
            </a:r>
            <a:r>
              <a:rPr lang="es-ES_tradnl" sz="2400" smtClean="0">
                <a:sym typeface="Wingdings" pitchFamily="2" charset="2"/>
              </a:rPr>
              <a:t> forma redonda)</a:t>
            </a:r>
          </a:p>
          <a:p>
            <a:pPr lvl="1"/>
            <a:r>
              <a:rPr lang="es-ES_tradnl" sz="2400" smtClean="0">
                <a:sym typeface="Wingdings" pitchFamily="2" charset="2"/>
              </a:rPr>
              <a:t>Ha limpiado su alrededor de otros cuerpos</a:t>
            </a:r>
          </a:p>
          <a:p>
            <a:r>
              <a:rPr lang="es-ES_tradnl" sz="2400" smtClean="0">
                <a:sym typeface="Wingdings" pitchFamily="2" charset="2"/>
              </a:rPr>
              <a:t>Un planeta enano es ( Prototipo es Pluto):</a:t>
            </a:r>
          </a:p>
          <a:p>
            <a:pPr lvl="1"/>
            <a:r>
              <a:rPr lang="es-ES_tradnl" sz="2400" smtClean="0"/>
              <a:t>Un cuerpo con órbita alrededor del sol</a:t>
            </a:r>
          </a:p>
          <a:p>
            <a:pPr lvl="1"/>
            <a:r>
              <a:rPr lang="es-ES_tradnl" sz="2400" smtClean="0"/>
              <a:t>Con suficiente masa para estar en equilibrio hidrostatico (</a:t>
            </a:r>
            <a:r>
              <a:rPr lang="es-ES_tradnl" sz="2400" smtClean="0">
                <a:sym typeface="Wingdings" pitchFamily="2" charset="2"/>
              </a:rPr>
              <a:t> forma redonda)</a:t>
            </a:r>
          </a:p>
          <a:p>
            <a:pPr lvl="1"/>
            <a:r>
              <a:rPr lang="es-ES_tradnl" sz="2400" smtClean="0">
                <a:sym typeface="Wingdings" pitchFamily="2" charset="2"/>
              </a:rPr>
              <a:t>No limpiado su alrededor de otros cuerpos </a:t>
            </a:r>
          </a:p>
          <a:p>
            <a:pPr lvl="1"/>
            <a:r>
              <a:rPr lang="es-ES_tradnl" sz="2400" smtClean="0">
                <a:sym typeface="Wingdings" pitchFamily="2" charset="2"/>
              </a:rPr>
              <a:t>No es un satélite</a:t>
            </a:r>
          </a:p>
          <a:p>
            <a:r>
              <a:rPr lang="es-ES_tradnl" sz="2400" smtClean="0">
                <a:sym typeface="Wingdings" pitchFamily="2" charset="2"/>
              </a:rPr>
              <a:t>Los otros cuerpos se llaman “pequeños cuerpos del sistema solar”</a:t>
            </a:r>
            <a:endParaRPr lang="en-US" sz="2400" smtClean="0">
              <a:sym typeface="Wingdings" pitchFamily="2" charset="2"/>
            </a:endParaRPr>
          </a:p>
        </p:txBody>
      </p:sp>
      <p:sp>
        <p:nvSpPr>
          <p:cNvPr id="69636" name="3 Marcador de fecha"/>
          <p:cNvSpPr>
            <a:spLocks noGrp="1"/>
          </p:cNvSpPr>
          <p:nvPr>
            <p:ph type="dt" sz="quarter" idx="10"/>
          </p:nvPr>
        </p:nvSpPr>
        <p:spPr>
          <a:noFill/>
        </p:spPr>
        <p:txBody>
          <a:bodyPr/>
          <a:lstStyle/>
          <a:p>
            <a:fld id="{126751FC-7699-416F-8EE0-A2675FA210E6}" type="datetime8">
              <a:rPr lang="es-ES">
                <a:latin typeface="Arial" pitchFamily="34" charset="0"/>
              </a:rPr>
              <a:pPr/>
              <a:t>18/02/2012 20:10</a:t>
            </a:fld>
            <a:endParaRPr lang="es-ES">
              <a:latin typeface="Arial" pitchFamily="34" charset="0"/>
            </a:endParaRPr>
          </a:p>
        </p:txBody>
      </p:sp>
      <p:sp>
        <p:nvSpPr>
          <p:cNvPr id="69637" name="4 Marcador de número de diapositiva"/>
          <p:cNvSpPr>
            <a:spLocks noGrp="1"/>
          </p:cNvSpPr>
          <p:nvPr>
            <p:ph type="sldNum" sz="quarter" idx="12"/>
          </p:nvPr>
        </p:nvSpPr>
        <p:spPr>
          <a:noFill/>
        </p:spPr>
        <p:txBody>
          <a:bodyPr/>
          <a:lstStyle/>
          <a:p>
            <a:fld id="{71CE4CBE-768A-4082-883F-9FACFB48D170}" type="slidenum">
              <a:rPr lang="es-ES" smtClean="0">
                <a:latin typeface="Arial" pitchFamily="34" charset="0"/>
              </a:rPr>
              <a:pPr/>
              <a:t>94</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s-ES_tradnl" sz="3200" smtClean="0"/>
              <a:t>Formación del sistema solar</a:t>
            </a:r>
            <a:endParaRPr lang="en-US" sz="3200" smtClean="0"/>
          </a:p>
        </p:txBody>
      </p:sp>
      <p:sp>
        <p:nvSpPr>
          <p:cNvPr id="70659" name="Rectangle 3"/>
          <p:cNvSpPr>
            <a:spLocks noGrp="1" noChangeArrowheads="1"/>
          </p:cNvSpPr>
          <p:nvPr>
            <p:ph type="body" idx="1"/>
          </p:nvPr>
        </p:nvSpPr>
        <p:spPr/>
        <p:txBody>
          <a:bodyPr/>
          <a:lstStyle/>
          <a:p>
            <a:pPr>
              <a:lnSpc>
                <a:spcPct val="90000"/>
              </a:lnSpc>
            </a:pPr>
            <a:r>
              <a:rPr lang="es-ES_tradnl" sz="1800" smtClean="0"/>
              <a:t>Entre las primeras teoría había algunas que lo explicaban con un </a:t>
            </a:r>
            <a:r>
              <a:rPr lang="es-ES_tradnl" sz="1800" smtClean="0">
                <a:solidFill>
                  <a:srgbClr val="CC0000"/>
                </a:solidFill>
              </a:rPr>
              <a:t>evento catastróficos:</a:t>
            </a:r>
          </a:p>
          <a:p>
            <a:pPr>
              <a:lnSpc>
                <a:spcPct val="90000"/>
              </a:lnSpc>
            </a:pPr>
            <a:r>
              <a:rPr lang="es-ES_tradnl" sz="1800" smtClean="0"/>
              <a:t>Cometa pasa al lado del sol y</a:t>
            </a:r>
            <a:r>
              <a:rPr lang="es-ES_tradnl" sz="1800" smtClean="0">
                <a:sym typeface="Wingdings" pitchFamily="2" charset="2"/>
              </a:rPr>
              <a:t> produce perdida de materia</a:t>
            </a:r>
          </a:p>
          <a:p>
            <a:pPr lvl="1">
              <a:lnSpc>
                <a:spcPct val="90000"/>
              </a:lnSpc>
            </a:pPr>
            <a:r>
              <a:rPr lang="es-ES_tradnl" sz="1800" smtClean="0">
                <a:sym typeface="Wingdings" pitchFamily="2" charset="2"/>
              </a:rPr>
              <a:t>No puede ser por pequeña masa del cometa</a:t>
            </a:r>
          </a:p>
          <a:p>
            <a:pPr>
              <a:lnSpc>
                <a:spcPct val="90000"/>
              </a:lnSpc>
            </a:pPr>
            <a:r>
              <a:rPr lang="es-ES_tradnl" sz="1800" smtClean="0">
                <a:sym typeface="Wingdings" pitchFamily="2" charset="2"/>
              </a:rPr>
              <a:t>Perdida de materia del sol debido a pasaje próximo de otra estrella</a:t>
            </a:r>
          </a:p>
          <a:p>
            <a:pPr lvl="1">
              <a:lnSpc>
                <a:spcPct val="90000"/>
              </a:lnSpc>
            </a:pPr>
            <a:r>
              <a:rPr lang="es-ES_tradnl" sz="1800" smtClean="0">
                <a:sym typeface="Wingdings" pitchFamily="2" charset="2"/>
              </a:rPr>
              <a:t>Colisión o pasaje próximo de dos estrellas es extremamente improbable </a:t>
            </a:r>
          </a:p>
          <a:p>
            <a:pPr>
              <a:lnSpc>
                <a:spcPct val="90000"/>
              </a:lnSpc>
            </a:pPr>
            <a:endParaRPr lang="es-ES_tradnl" sz="1800" smtClean="0">
              <a:sym typeface="Wingdings" pitchFamily="2" charset="2"/>
            </a:endParaRPr>
          </a:p>
          <a:p>
            <a:pPr>
              <a:lnSpc>
                <a:spcPct val="90000"/>
              </a:lnSpc>
            </a:pPr>
            <a:endParaRPr lang="es-ES_tradnl" sz="1800" smtClean="0">
              <a:sym typeface="Wingdings" pitchFamily="2" charset="2"/>
            </a:endParaRPr>
          </a:p>
          <a:p>
            <a:pPr>
              <a:lnSpc>
                <a:spcPct val="90000"/>
              </a:lnSpc>
            </a:pPr>
            <a:r>
              <a:rPr lang="es-ES_tradnl" sz="1800" smtClean="0">
                <a:solidFill>
                  <a:srgbClr val="CC0000"/>
                </a:solidFill>
                <a:sym typeface="Wingdings" pitchFamily="2" charset="2"/>
              </a:rPr>
              <a:t>Alternativa:</a:t>
            </a:r>
            <a:r>
              <a:rPr lang="es-ES_tradnl" sz="1800" smtClean="0">
                <a:sym typeface="Wingdings" pitchFamily="2" charset="2"/>
              </a:rPr>
              <a:t> Formación a partir de nube de gas</a:t>
            </a:r>
          </a:p>
          <a:p>
            <a:pPr>
              <a:lnSpc>
                <a:spcPct val="90000"/>
              </a:lnSpc>
            </a:pPr>
            <a:r>
              <a:rPr lang="es-ES_tradnl" sz="1800" smtClean="0">
                <a:sym typeface="Wingdings" pitchFamily="2" charset="2"/>
              </a:rPr>
              <a:t>1755: Kant propone en “Historia general de la materia y teoría del cielo” la formación a partir de una nebulosa inicial, aplanada y en rotación</a:t>
            </a:r>
          </a:p>
          <a:p>
            <a:pPr>
              <a:lnSpc>
                <a:spcPct val="90000"/>
              </a:lnSpc>
            </a:pPr>
            <a:r>
              <a:rPr lang="es-ES_tradnl" sz="1800" smtClean="0">
                <a:sym typeface="Wingdings" pitchFamily="2" charset="2"/>
              </a:rPr>
              <a:t>1796: Laplace sale independientemente a la misma conclusión </a:t>
            </a:r>
            <a:endParaRPr lang="en-US" sz="1800" smtClean="0"/>
          </a:p>
        </p:txBody>
      </p:sp>
      <p:sp>
        <p:nvSpPr>
          <p:cNvPr id="36868" name="Line 4"/>
          <p:cNvSpPr>
            <a:spLocks noChangeShapeType="1"/>
          </p:cNvSpPr>
          <p:nvPr/>
        </p:nvSpPr>
        <p:spPr bwMode="auto">
          <a:xfrm>
            <a:off x="1258888" y="1341438"/>
            <a:ext cx="6192837" cy="2735262"/>
          </a:xfrm>
          <a:prstGeom prst="line">
            <a:avLst/>
          </a:prstGeom>
          <a:noFill/>
          <a:ln w="19050">
            <a:solidFill>
              <a:srgbClr val="FF0000"/>
            </a:solidFill>
            <a:round/>
            <a:headEnd/>
            <a:tailEnd/>
          </a:ln>
        </p:spPr>
        <p:txBody>
          <a:bodyPr/>
          <a:lstStyle/>
          <a:p>
            <a:endParaRPr lang="es-ES"/>
          </a:p>
        </p:txBody>
      </p:sp>
      <p:sp>
        <p:nvSpPr>
          <p:cNvPr id="36869" name="Line 5"/>
          <p:cNvSpPr>
            <a:spLocks noChangeShapeType="1"/>
          </p:cNvSpPr>
          <p:nvPr/>
        </p:nvSpPr>
        <p:spPr bwMode="auto">
          <a:xfrm flipV="1">
            <a:off x="1331913" y="1412875"/>
            <a:ext cx="6408737" cy="2736850"/>
          </a:xfrm>
          <a:prstGeom prst="line">
            <a:avLst/>
          </a:prstGeom>
          <a:noFill/>
          <a:ln w="19050">
            <a:solidFill>
              <a:srgbClr val="FF0000"/>
            </a:solidFill>
            <a:round/>
            <a:headEnd/>
            <a:tailEnd/>
          </a:ln>
        </p:spPr>
        <p:txBody>
          <a:bodyPr/>
          <a:lstStyle/>
          <a:p>
            <a:endParaRPr lang="es-ES"/>
          </a:p>
        </p:txBody>
      </p:sp>
      <p:sp>
        <p:nvSpPr>
          <p:cNvPr id="36870" name="Text Box 6"/>
          <p:cNvSpPr txBox="1">
            <a:spLocks noChangeArrowheads="1"/>
          </p:cNvSpPr>
          <p:nvPr/>
        </p:nvSpPr>
        <p:spPr bwMode="auto">
          <a:xfrm>
            <a:off x="971550" y="5734050"/>
            <a:ext cx="6121400" cy="650875"/>
          </a:xfrm>
          <a:prstGeom prst="rect">
            <a:avLst/>
          </a:prstGeom>
          <a:noFill/>
          <a:ln w="9525">
            <a:solidFill>
              <a:srgbClr val="FF0000"/>
            </a:solidFill>
            <a:miter lim="800000"/>
            <a:headEnd/>
            <a:tailEnd/>
          </a:ln>
        </p:spPr>
        <p:txBody>
          <a:bodyPr>
            <a:spAutoFit/>
          </a:bodyPr>
          <a:lstStyle/>
          <a:p>
            <a:r>
              <a:rPr lang="es-ES_tradnl">
                <a:solidFill>
                  <a:srgbClr val="FF0000"/>
                </a:solidFill>
                <a:sym typeface="Wingdings" pitchFamily="2" charset="2"/>
              </a:rPr>
              <a:t> Casi </a:t>
            </a:r>
            <a:r>
              <a:rPr lang="es-ES_tradnl">
                <a:solidFill>
                  <a:srgbClr val="FF0000"/>
                </a:solidFill>
              </a:rPr>
              <a:t>correcta, pero no puede explicar distribución de momentum angular</a:t>
            </a:r>
            <a:endParaRPr lang="en-US">
              <a:solidFill>
                <a:srgbClr val="FF0000"/>
              </a:solidFill>
            </a:endParaRPr>
          </a:p>
        </p:txBody>
      </p:sp>
      <p:sp>
        <p:nvSpPr>
          <p:cNvPr id="70663" name="6 Marcador de fecha"/>
          <p:cNvSpPr>
            <a:spLocks noGrp="1"/>
          </p:cNvSpPr>
          <p:nvPr>
            <p:ph type="dt" sz="quarter" idx="10"/>
          </p:nvPr>
        </p:nvSpPr>
        <p:spPr>
          <a:noFill/>
        </p:spPr>
        <p:txBody>
          <a:bodyPr/>
          <a:lstStyle/>
          <a:p>
            <a:fld id="{8824544B-DF1F-488C-AF54-44E0C7F9F82E}" type="datetime8">
              <a:rPr lang="es-ES">
                <a:latin typeface="Arial" pitchFamily="34" charset="0"/>
              </a:rPr>
              <a:pPr/>
              <a:t>18/02/2012 20:10</a:t>
            </a:fld>
            <a:endParaRPr lang="es-ES">
              <a:latin typeface="Arial" pitchFamily="34" charset="0"/>
            </a:endParaRPr>
          </a:p>
        </p:txBody>
      </p:sp>
      <p:sp>
        <p:nvSpPr>
          <p:cNvPr id="70664" name="7 Marcador de número de diapositiva"/>
          <p:cNvSpPr>
            <a:spLocks noGrp="1"/>
          </p:cNvSpPr>
          <p:nvPr>
            <p:ph type="sldNum" sz="quarter" idx="12"/>
          </p:nvPr>
        </p:nvSpPr>
        <p:spPr>
          <a:noFill/>
        </p:spPr>
        <p:txBody>
          <a:bodyPr/>
          <a:lstStyle/>
          <a:p>
            <a:fld id="{465C7A05-57FA-4A04-9D06-2E44FE31A618}" type="slidenum">
              <a:rPr lang="es-ES" smtClean="0">
                <a:latin typeface="Arial" pitchFamily="34" charset="0"/>
              </a:rPr>
              <a:pPr/>
              <a:t>95</a:t>
            </a:fld>
            <a:endParaRPr lang="es-ES"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s-ES_tradnl" sz="2800" smtClean="0"/>
              <a:t>Hechos observacionales que hay que explicar</a:t>
            </a:r>
            <a:endParaRPr lang="en-US" sz="2800" smtClean="0"/>
          </a:p>
        </p:txBody>
      </p:sp>
      <p:sp>
        <p:nvSpPr>
          <p:cNvPr id="71683" name="Rectangle 3"/>
          <p:cNvSpPr>
            <a:spLocks noGrp="1" noChangeArrowheads="1"/>
          </p:cNvSpPr>
          <p:nvPr>
            <p:ph type="body" idx="1"/>
          </p:nvPr>
        </p:nvSpPr>
        <p:spPr/>
        <p:txBody>
          <a:bodyPr/>
          <a:lstStyle/>
          <a:p>
            <a:pPr marL="381000" indent="-381000">
              <a:lnSpc>
                <a:spcPct val="90000"/>
              </a:lnSpc>
              <a:buFontTx/>
              <a:buAutoNum type="arabicPeriod"/>
            </a:pPr>
            <a:r>
              <a:rPr lang="es-ES_tradnl" sz="1800" smtClean="0"/>
              <a:t>Orbitas de los planetas:</a:t>
            </a:r>
          </a:p>
          <a:p>
            <a:pPr marL="800100" lvl="1" indent="-342900">
              <a:lnSpc>
                <a:spcPct val="90000"/>
              </a:lnSpc>
              <a:buFontTx/>
              <a:buAutoNum type="arabicPeriod"/>
            </a:pPr>
            <a:r>
              <a:rPr lang="es-ES_tradnl" sz="1800" smtClean="0"/>
              <a:t>Casi circulares</a:t>
            </a:r>
          </a:p>
          <a:p>
            <a:pPr marL="800100" lvl="1" indent="-342900">
              <a:lnSpc>
                <a:spcPct val="90000"/>
              </a:lnSpc>
              <a:buFontTx/>
              <a:buAutoNum type="arabicPeriod"/>
            </a:pPr>
            <a:r>
              <a:rPr lang="es-ES_tradnl" sz="1800" smtClean="0"/>
              <a:t>En el mismo plano </a:t>
            </a:r>
          </a:p>
          <a:p>
            <a:pPr marL="800100" lvl="1" indent="-342900">
              <a:lnSpc>
                <a:spcPct val="90000"/>
              </a:lnSpc>
              <a:buFontTx/>
              <a:buAutoNum type="arabicPeriod"/>
            </a:pPr>
            <a:r>
              <a:rPr lang="es-ES_tradnl" sz="1800" smtClean="0"/>
              <a:t>Dirección de rotación igual a rotación del sol</a:t>
            </a:r>
          </a:p>
          <a:p>
            <a:pPr marL="381000" indent="-381000">
              <a:lnSpc>
                <a:spcPct val="90000"/>
              </a:lnSpc>
              <a:buFontTx/>
              <a:buAutoNum type="arabicPeriod"/>
            </a:pPr>
            <a:r>
              <a:rPr lang="es-ES_tradnl" sz="1800" smtClean="0"/>
              <a:t>Rotación propia de los planetas:</a:t>
            </a:r>
          </a:p>
          <a:p>
            <a:pPr marL="800100" lvl="1" indent="-342900">
              <a:lnSpc>
                <a:spcPct val="90000"/>
              </a:lnSpc>
              <a:buFontTx/>
              <a:buAutoNum type="arabicPeriod"/>
            </a:pPr>
            <a:r>
              <a:rPr lang="es-ES_tradnl" sz="1800" smtClean="0"/>
              <a:t>Eje de rotación perpendicular al plano del sistema solar (menos Uranus)</a:t>
            </a:r>
          </a:p>
          <a:p>
            <a:pPr marL="800100" lvl="1" indent="-342900">
              <a:lnSpc>
                <a:spcPct val="90000"/>
              </a:lnSpc>
              <a:buFontTx/>
              <a:buAutoNum type="arabicPeriod"/>
            </a:pPr>
            <a:r>
              <a:rPr lang="es-ES_tradnl" sz="1800" smtClean="0"/>
              <a:t>Rotación directa (es decir en la misma dirección que órbita) (excepción Venus)</a:t>
            </a:r>
          </a:p>
          <a:p>
            <a:pPr marL="381000" indent="-381000">
              <a:lnSpc>
                <a:spcPct val="90000"/>
              </a:lnSpc>
              <a:buFontTx/>
              <a:buAutoNum type="arabicPeriod"/>
            </a:pPr>
            <a:r>
              <a:rPr lang="es-ES_tradnl" sz="1800" smtClean="0"/>
              <a:t>Distribuci</a:t>
            </a:r>
            <a:r>
              <a:rPr lang="es-ES_tradnl" altLang="ja-JP" sz="1800" smtClean="0">
                <a:ea typeface="ＭＳ Ｐゴシック" pitchFamily="1" charset="-128"/>
              </a:rPr>
              <a:t>ón del momentum angular:</a:t>
            </a:r>
          </a:p>
          <a:p>
            <a:pPr marL="381000" indent="-381000">
              <a:lnSpc>
                <a:spcPct val="90000"/>
              </a:lnSpc>
            </a:pPr>
            <a:r>
              <a:rPr lang="es-ES_tradnl" sz="1800" smtClean="0"/>
              <a:t>      Sol tiene el 99.87% de la masa total, pero solo el 0.54% del momentum angular</a:t>
            </a:r>
          </a:p>
          <a:p>
            <a:pPr marL="381000" indent="-381000">
              <a:lnSpc>
                <a:spcPct val="90000"/>
              </a:lnSpc>
            </a:pPr>
            <a:r>
              <a:rPr lang="es-ES_tradnl" sz="1800" smtClean="0"/>
              <a:t>      Planetas tienen 0.1355 % de la masa (casi toda en Jupiter y Saturno), pero 99.46% del momentum angular</a:t>
            </a:r>
          </a:p>
          <a:p>
            <a:pPr marL="381000" indent="-381000">
              <a:lnSpc>
                <a:spcPct val="90000"/>
              </a:lnSpc>
            </a:pPr>
            <a:endParaRPr lang="es-ES_tradnl" sz="1800" smtClean="0"/>
          </a:p>
          <a:p>
            <a:pPr marL="381000" indent="-381000">
              <a:lnSpc>
                <a:spcPct val="90000"/>
              </a:lnSpc>
            </a:pPr>
            <a:endParaRPr lang="en-US" sz="1800" smtClean="0"/>
          </a:p>
        </p:txBody>
      </p:sp>
      <p:sp>
        <p:nvSpPr>
          <p:cNvPr id="71684" name="3 Marcador de fecha"/>
          <p:cNvSpPr>
            <a:spLocks noGrp="1"/>
          </p:cNvSpPr>
          <p:nvPr>
            <p:ph type="dt" sz="quarter" idx="10"/>
          </p:nvPr>
        </p:nvSpPr>
        <p:spPr>
          <a:noFill/>
        </p:spPr>
        <p:txBody>
          <a:bodyPr/>
          <a:lstStyle/>
          <a:p>
            <a:fld id="{51CC3FB8-57E5-43E7-930D-105A69A2419C}" type="datetime8">
              <a:rPr lang="es-ES">
                <a:latin typeface="Arial" pitchFamily="34" charset="0"/>
              </a:rPr>
              <a:pPr/>
              <a:t>18/02/2012 20:10</a:t>
            </a:fld>
            <a:endParaRPr lang="es-ES">
              <a:latin typeface="Arial" pitchFamily="34" charset="0"/>
            </a:endParaRPr>
          </a:p>
        </p:txBody>
      </p:sp>
      <p:sp>
        <p:nvSpPr>
          <p:cNvPr id="71685" name="4 Marcador de número de diapositiva"/>
          <p:cNvSpPr>
            <a:spLocks noGrp="1"/>
          </p:cNvSpPr>
          <p:nvPr>
            <p:ph type="sldNum" sz="quarter" idx="12"/>
          </p:nvPr>
        </p:nvSpPr>
        <p:spPr>
          <a:noFill/>
        </p:spPr>
        <p:txBody>
          <a:bodyPr/>
          <a:lstStyle/>
          <a:p>
            <a:fld id="{52337994-B38F-4969-9FE6-FD2FEB2D2001}" type="slidenum">
              <a:rPr lang="es-ES" smtClean="0">
                <a:latin typeface="Arial" pitchFamily="34" charset="0"/>
              </a:rPr>
              <a:pPr/>
              <a:t>96</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s-ES_tradnl" sz="2800" smtClean="0"/>
              <a:t>Hechos observacionales que hay que explicar</a:t>
            </a:r>
            <a:endParaRPr lang="en-US" sz="2800" smtClean="0"/>
          </a:p>
        </p:txBody>
      </p:sp>
      <p:sp>
        <p:nvSpPr>
          <p:cNvPr id="72707" name="Rectangle 3"/>
          <p:cNvSpPr>
            <a:spLocks noGrp="1" noChangeArrowheads="1"/>
          </p:cNvSpPr>
          <p:nvPr>
            <p:ph type="body" idx="1"/>
          </p:nvPr>
        </p:nvSpPr>
        <p:spPr/>
        <p:txBody>
          <a:bodyPr/>
          <a:lstStyle/>
          <a:p>
            <a:pPr marL="457200" indent="-457200"/>
            <a:r>
              <a:rPr lang="es-ES_tradnl" sz="1800" smtClean="0"/>
              <a:t>4)  Diferencia entre planetas interiores y exteriores</a:t>
            </a:r>
          </a:p>
          <a:p>
            <a:pPr marL="838200" lvl="1" indent="-381000"/>
            <a:r>
              <a:rPr lang="es-ES_tradnl" sz="1800" smtClean="0"/>
              <a:t>Interiores: rotación lenta, pequeños, alta densidad (contienen muchos metales) </a:t>
            </a:r>
          </a:p>
          <a:p>
            <a:pPr marL="838200" lvl="1" indent="-381000"/>
            <a:r>
              <a:rPr lang="es-ES_tradnl" sz="1800" smtClean="0"/>
              <a:t>Exteriores: rotación rápida, grandes, baja densidad (contiene gran fracción de H)</a:t>
            </a:r>
          </a:p>
          <a:p>
            <a:pPr marL="457200" indent="-457200"/>
            <a:r>
              <a:rPr lang="es-ES_tradnl" sz="1800" smtClean="0"/>
              <a:t>5) Sistemas de satélites y planetas es similar al sistema de planetas y el sol</a:t>
            </a:r>
          </a:p>
          <a:p>
            <a:pPr marL="457200" indent="-457200"/>
            <a:r>
              <a:rPr lang="es-ES_tradnl" sz="1800" smtClean="0"/>
              <a:t>Crateres de impactos en algunos planetas y satélites</a:t>
            </a:r>
          </a:p>
          <a:p>
            <a:pPr marL="457200" indent="-457200"/>
            <a:r>
              <a:rPr lang="es-ES_tradnl" sz="1800" smtClean="0"/>
              <a:t>Asteroides, cometas - nube de Oort, cinturón de Kuiper</a:t>
            </a:r>
          </a:p>
          <a:p>
            <a:pPr marL="457200" indent="-457200"/>
            <a:r>
              <a:rPr lang="es-ES_tradnl" sz="1800" smtClean="0"/>
              <a:t>Composición de meteoritos es diferentes a planetas y satélites</a:t>
            </a:r>
          </a:p>
          <a:p>
            <a:pPr marL="457200" indent="-457200"/>
            <a:r>
              <a:rPr lang="es-ES_tradnl" sz="1800" smtClean="0"/>
              <a:t>Edad del sistema solar, formación en poco tiempo </a:t>
            </a:r>
            <a:endParaRPr lang="en-US" sz="1800" smtClean="0"/>
          </a:p>
        </p:txBody>
      </p:sp>
      <p:sp>
        <p:nvSpPr>
          <p:cNvPr id="72708" name="3 Marcador de fecha"/>
          <p:cNvSpPr>
            <a:spLocks noGrp="1"/>
          </p:cNvSpPr>
          <p:nvPr>
            <p:ph type="dt" sz="quarter" idx="10"/>
          </p:nvPr>
        </p:nvSpPr>
        <p:spPr>
          <a:noFill/>
        </p:spPr>
        <p:txBody>
          <a:bodyPr/>
          <a:lstStyle/>
          <a:p>
            <a:fld id="{78E99481-85E4-4651-AFC7-71A33AB80709}" type="datetime8">
              <a:rPr lang="es-ES">
                <a:latin typeface="Arial" pitchFamily="34" charset="0"/>
              </a:rPr>
              <a:pPr/>
              <a:t>18/02/2012 20:10</a:t>
            </a:fld>
            <a:endParaRPr lang="es-ES">
              <a:latin typeface="Arial" pitchFamily="34" charset="0"/>
            </a:endParaRPr>
          </a:p>
        </p:txBody>
      </p:sp>
      <p:sp>
        <p:nvSpPr>
          <p:cNvPr id="72709" name="4 Marcador de número de diapositiva"/>
          <p:cNvSpPr>
            <a:spLocks noGrp="1"/>
          </p:cNvSpPr>
          <p:nvPr>
            <p:ph type="sldNum" sz="quarter" idx="12"/>
          </p:nvPr>
        </p:nvSpPr>
        <p:spPr>
          <a:noFill/>
        </p:spPr>
        <p:txBody>
          <a:bodyPr/>
          <a:lstStyle/>
          <a:p>
            <a:fld id="{B7CF0C5E-06FB-42BC-97C7-5C7C0EEBBC0F}" type="slidenum">
              <a:rPr lang="es-ES" smtClean="0">
                <a:latin typeface="Arial" pitchFamily="34" charset="0"/>
              </a:rPr>
              <a:pPr/>
              <a:t>97</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8"/>
          <p:cNvSpPr>
            <a:spLocks noGrp="1" noChangeArrowheads="1"/>
          </p:cNvSpPr>
          <p:nvPr>
            <p:ph type="title"/>
          </p:nvPr>
        </p:nvSpPr>
        <p:spPr>
          <a:xfrm>
            <a:off x="2268538" y="0"/>
            <a:ext cx="6416675" cy="1143000"/>
          </a:xfrm>
        </p:spPr>
        <p:txBody>
          <a:bodyPr/>
          <a:lstStyle/>
          <a:p>
            <a:r>
              <a:rPr lang="es-ES_tradnl" sz="2800" smtClean="0"/>
              <a:t>Formación de una estrella</a:t>
            </a:r>
            <a:endParaRPr lang="en-US" sz="2800" smtClean="0"/>
          </a:p>
        </p:txBody>
      </p:sp>
      <p:pic>
        <p:nvPicPr>
          <p:cNvPr id="73731" name="Picture 5" descr="0708"/>
          <p:cNvPicPr>
            <a:picLocks noChangeAspect="1" noChangeArrowheads="1"/>
          </p:cNvPicPr>
          <p:nvPr/>
        </p:nvPicPr>
        <p:blipFill>
          <a:blip r:embed="rId3" cstate="print"/>
          <a:srcRect b="29434"/>
          <a:stretch>
            <a:fillRect/>
          </a:stretch>
        </p:blipFill>
        <p:spPr bwMode="auto">
          <a:xfrm>
            <a:off x="971550" y="1052513"/>
            <a:ext cx="8880475" cy="4700587"/>
          </a:xfrm>
          <a:prstGeom prst="rect">
            <a:avLst/>
          </a:prstGeom>
          <a:noFill/>
          <a:ln w="9525">
            <a:noFill/>
            <a:miter lim="800000"/>
            <a:headEnd/>
            <a:tailEnd/>
          </a:ln>
        </p:spPr>
      </p:pic>
      <p:pic>
        <p:nvPicPr>
          <p:cNvPr id="73732" name="Picture 7" descr="0707"/>
          <p:cNvPicPr>
            <a:picLocks noChangeAspect="1" noChangeArrowheads="1"/>
          </p:cNvPicPr>
          <p:nvPr>
            <p:ph idx="1"/>
          </p:nvPr>
        </p:nvPicPr>
        <p:blipFill>
          <a:blip r:embed="rId4" cstate="print"/>
          <a:srcRect l="30173" r="30721" b="-2509"/>
          <a:stretch>
            <a:fillRect/>
          </a:stretch>
        </p:blipFill>
        <p:spPr>
          <a:xfrm>
            <a:off x="-47625" y="0"/>
            <a:ext cx="2459038" cy="3573463"/>
          </a:xfrm>
          <a:noFill/>
        </p:spPr>
      </p:pic>
      <p:sp>
        <p:nvSpPr>
          <p:cNvPr id="73733" name="Text Box 10"/>
          <p:cNvSpPr txBox="1">
            <a:spLocks noChangeArrowheads="1"/>
          </p:cNvSpPr>
          <p:nvPr/>
        </p:nvSpPr>
        <p:spPr bwMode="auto">
          <a:xfrm>
            <a:off x="250825" y="5719763"/>
            <a:ext cx="7808913" cy="1138237"/>
          </a:xfrm>
          <a:prstGeom prst="rect">
            <a:avLst/>
          </a:prstGeom>
          <a:noFill/>
          <a:ln w="9525">
            <a:noFill/>
            <a:miter lim="800000"/>
            <a:headEnd/>
            <a:tailEnd/>
          </a:ln>
        </p:spPr>
        <p:txBody>
          <a:bodyPr>
            <a:spAutoFit/>
          </a:bodyPr>
          <a:lstStyle/>
          <a:p>
            <a:r>
              <a:rPr lang="es-ES_tradnl">
                <a:solidFill>
                  <a:srgbClr val="CC0000"/>
                </a:solidFill>
              </a:rPr>
              <a:t>Nube interestelar:</a:t>
            </a:r>
            <a:endParaRPr lang="es-ES_tradnl"/>
          </a:p>
          <a:p>
            <a:r>
              <a:rPr lang="es-ES_tradnl"/>
              <a:t>Compuesto por: </a:t>
            </a:r>
          </a:p>
          <a:p>
            <a:pPr>
              <a:buFontTx/>
              <a:buChar char="•"/>
            </a:pPr>
            <a:r>
              <a:rPr lang="es-ES_tradnl" sz="1600"/>
              <a:t>H, He (elementos primordiales)</a:t>
            </a:r>
          </a:p>
          <a:p>
            <a:pPr>
              <a:buFontTx/>
              <a:buChar char="•"/>
            </a:pPr>
            <a:r>
              <a:rPr lang="es-ES_tradnl" sz="1600"/>
              <a:t>Elementos m</a:t>
            </a:r>
            <a:r>
              <a:rPr lang="es-ES_tradnl" altLang="ja-JP" sz="1600">
                <a:ea typeface="ＭＳ Ｐゴシック" pitchFamily="1" charset="-128"/>
              </a:rPr>
              <a:t>ás pesados (creado en estrellas de generaciones anteriores)</a:t>
            </a:r>
            <a:endParaRPr lang="en-US" sz="1600"/>
          </a:p>
        </p:txBody>
      </p:sp>
      <p:sp>
        <p:nvSpPr>
          <p:cNvPr id="73734" name="5 Marcador de fecha"/>
          <p:cNvSpPr>
            <a:spLocks noGrp="1"/>
          </p:cNvSpPr>
          <p:nvPr>
            <p:ph type="dt" sz="quarter" idx="10"/>
          </p:nvPr>
        </p:nvSpPr>
        <p:spPr>
          <a:noFill/>
        </p:spPr>
        <p:txBody>
          <a:bodyPr/>
          <a:lstStyle/>
          <a:p>
            <a:fld id="{25D81600-07EF-49BC-9BE3-801BE98CA41B}" type="datetime8">
              <a:rPr lang="es-ES">
                <a:latin typeface="Arial" pitchFamily="34" charset="0"/>
              </a:rPr>
              <a:pPr/>
              <a:t>18/02/2012 20:21</a:t>
            </a:fld>
            <a:endParaRPr lang="es-ES">
              <a:latin typeface="Arial" pitchFamily="34" charset="0"/>
            </a:endParaRPr>
          </a:p>
        </p:txBody>
      </p:sp>
      <p:sp>
        <p:nvSpPr>
          <p:cNvPr id="73735" name="6 Marcador de número de diapositiva"/>
          <p:cNvSpPr>
            <a:spLocks noGrp="1"/>
          </p:cNvSpPr>
          <p:nvPr>
            <p:ph type="sldNum" sz="quarter" idx="12"/>
          </p:nvPr>
        </p:nvSpPr>
        <p:spPr>
          <a:noFill/>
        </p:spPr>
        <p:txBody>
          <a:bodyPr/>
          <a:lstStyle/>
          <a:p>
            <a:fld id="{0CA88E11-CA83-446F-BE9C-16E6AF211A46}" type="slidenum">
              <a:rPr lang="es-ES" smtClean="0">
                <a:latin typeface="Arial" pitchFamily="34" charset="0"/>
              </a:rPr>
              <a:pPr/>
              <a:t>98</a:t>
            </a:fld>
            <a:endParaRPr lang="es-ES" smtClean="0">
              <a:latin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title"/>
          </p:nvPr>
        </p:nvSpPr>
        <p:spPr/>
        <p:txBody>
          <a:bodyPr/>
          <a:lstStyle/>
          <a:p>
            <a:endParaRPr lang="es-ES_tradnl" smtClean="0"/>
          </a:p>
        </p:txBody>
      </p:sp>
      <p:pic>
        <p:nvPicPr>
          <p:cNvPr id="74755" name="Picture 4" descr="0711"/>
          <p:cNvPicPr>
            <a:picLocks noChangeAspect="1" noChangeArrowheads="1"/>
          </p:cNvPicPr>
          <p:nvPr>
            <p:ph idx="1"/>
          </p:nvPr>
        </p:nvPicPr>
        <p:blipFill>
          <a:blip r:embed="rId3" cstate="print"/>
          <a:srcRect/>
          <a:stretch>
            <a:fillRect/>
          </a:stretch>
        </p:blipFill>
        <p:spPr>
          <a:xfrm>
            <a:off x="179388" y="376238"/>
            <a:ext cx="8640762" cy="6481762"/>
          </a:xfrm>
          <a:noFill/>
        </p:spPr>
      </p:pic>
      <p:sp>
        <p:nvSpPr>
          <p:cNvPr id="74756" name="Text Box 7"/>
          <p:cNvSpPr txBox="1">
            <a:spLocks noChangeArrowheads="1"/>
          </p:cNvSpPr>
          <p:nvPr/>
        </p:nvSpPr>
        <p:spPr bwMode="auto">
          <a:xfrm>
            <a:off x="533400" y="5715000"/>
            <a:ext cx="6689725" cy="915988"/>
          </a:xfrm>
          <a:prstGeom prst="rect">
            <a:avLst/>
          </a:prstGeom>
          <a:noFill/>
          <a:ln w="9525">
            <a:noFill/>
            <a:miter lim="800000"/>
            <a:headEnd/>
            <a:tailEnd/>
          </a:ln>
        </p:spPr>
        <p:txBody>
          <a:bodyPr wrap="none">
            <a:spAutoFit/>
          </a:bodyPr>
          <a:lstStyle/>
          <a:p>
            <a:r>
              <a:rPr lang="es-ES_tradnl"/>
              <a:t>Los granos de polvo se pegaron y formaron objetos m</a:t>
            </a:r>
            <a:r>
              <a:rPr lang="es-ES_tradnl" altLang="ja-JP">
                <a:ea typeface="ＭＳ Ｐゴシック" pitchFamily="1" charset="-128"/>
              </a:rPr>
              <a:t>ás grande</a:t>
            </a:r>
          </a:p>
          <a:p>
            <a:r>
              <a:rPr lang="es-ES_tradnl" altLang="ja-JP">
                <a:ea typeface="ＭＳ Ｐゴシック" pitchFamily="1" charset="-128"/>
              </a:rPr>
              <a:t>Se formaron “planetisimales” (objetos de diametros de unos km)</a:t>
            </a:r>
          </a:p>
          <a:p>
            <a:r>
              <a:rPr lang="es-ES_tradnl" altLang="ja-JP">
                <a:ea typeface="ＭＳ Ｐゴシック" pitchFamily="1" charset="-128"/>
              </a:rPr>
              <a:t>Planetisimales colisionan y forman planetas</a:t>
            </a:r>
            <a:r>
              <a:rPr lang="es-ES_tradnl"/>
              <a:t> </a:t>
            </a:r>
          </a:p>
        </p:txBody>
      </p:sp>
      <p:sp>
        <p:nvSpPr>
          <p:cNvPr id="74757" name="4 Marcador de fecha"/>
          <p:cNvSpPr>
            <a:spLocks noGrp="1"/>
          </p:cNvSpPr>
          <p:nvPr>
            <p:ph type="dt" sz="quarter" idx="10"/>
          </p:nvPr>
        </p:nvSpPr>
        <p:spPr>
          <a:noFill/>
        </p:spPr>
        <p:txBody>
          <a:bodyPr/>
          <a:lstStyle/>
          <a:p>
            <a:fld id="{60F6E723-4369-4F50-80D1-43C8953CD6B3}" type="datetime8">
              <a:rPr lang="es-ES">
                <a:latin typeface="Arial" pitchFamily="34" charset="0"/>
              </a:rPr>
              <a:pPr/>
              <a:t>18/02/2012 20:21</a:t>
            </a:fld>
            <a:endParaRPr lang="es-ES">
              <a:latin typeface="Arial" pitchFamily="34" charset="0"/>
            </a:endParaRPr>
          </a:p>
        </p:txBody>
      </p:sp>
      <p:sp>
        <p:nvSpPr>
          <p:cNvPr id="74758" name="5 Marcador de número de diapositiva"/>
          <p:cNvSpPr>
            <a:spLocks noGrp="1"/>
          </p:cNvSpPr>
          <p:nvPr>
            <p:ph type="sldNum" sz="quarter" idx="12"/>
          </p:nvPr>
        </p:nvSpPr>
        <p:spPr>
          <a:noFill/>
        </p:spPr>
        <p:txBody>
          <a:bodyPr/>
          <a:lstStyle/>
          <a:p>
            <a:fld id="{A4266B7D-E38A-4720-A342-15EB3DF4E8A4}" type="slidenum">
              <a:rPr lang="es-ES" smtClean="0">
                <a:latin typeface="Arial" pitchFamily="34" charset="0"/>
              </a:rPr>
              <a:pPr/>
              <a:t>99</a:t>
            </a:fld>
            <a:endParaRPr lang="es-ES" smtClean="0">
              <a:latin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48241</TotalTime>
  <Words>4860</Words>
  <Application>Microsoft Office PowerPoint</Application>
  <PresentationFormat>Presentación en pantalla (4:3)</PresentationFormat>
  <Paragraphs>979</Paragraphs>
  <Slides>101</Slides>
  <Notes>37</Notes>
  <HiddenSlides>16</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101</vt:i4>
      </vt:variant>
    </vt:vector>
  </HeadingPairs>
  <TitlesOfParts>
    <vt:vector size="110" baseType="lpstr">
      <vt:lpstr>Arial</vt:lpstr>
      <vt:lpstr>Calibri</vt:lpstr>
      <vt:lpstr>Wingdings</vt:lpstr>
      <vt:lpstr>Comic Sans MS</vt:lpstr>
      <vt:lpstr>Lucida Grande</vt:lpstr>
      <vt:lpstr>ＭＳ Ｐゴシック</vt:lpstr>
      <vt:lpstr>Symbol</vt:lpstr>
      <vt:lpstr>Diseño predeterminado</vt:lpstr>
      <vt:lpstr>Microsoft Editor de ecuaciones 3.0</vt:lpstr>
      <vt:lpstr>El Sistema Solar</vt:lpstr>
      <vt:lpstr>El sistema solar</vt:lpstr>
      <vt:lpstr>Diapositiva 3</vt:lpstr>
      <vt:lpstr>Diapositiva 4</vt:lpstr>
      <vt:lpstr>Diapositiva 5</vt:lpstr>
      <vt:lpstr>Movimiento planetario</vt:lpstr>
      <vt:lpstr>Diapositiva 7</vt:lpstr>
      <vt:lpstr>Diapositiva 8</vt:lpstr>
      <vt:lpstr>Configuraciones planetarias</vt:lpstr>
      <vt:lpstr>Diapositiva 10</vt:lpstr>
      <vt:lpstr>Periodo sinódico y sidéreo</vt:lpstr>
      <vt:lpstr>Diapositiva 12</vt:lpstr>
      <vt:lpstr>Leyes del movimiento planetario</vt:lpstr>
      <vt:lpstr>Diapositiva 14</vt:lpstr>
      <vt:lpstr>Diapositiva 15</vt:lpstr>
      <vt:lpstr>Diapositiva 16</vt:lpstr>
      <vt:lpstr>Mecánica celeste</vt:lpstr>
      <vt:lpstr>El problema de los dos cuerpos Ecuaciones de movimiento</vt:lpstr>
      <vt:lpstr>Solución al problema de los dos cuerpos. Integrales del mov.</vt:lpstr>
      <vt:lpstr>Diapositiva 20</vt:lpstr>
      <vt:lpstr>Solución al problema de los dos cuerpos. Integrales del mov. (II)</vt:lpstr>
      <vt:lpstr>Elementos orbitales</vt:lpstr>
      <vt:lpstr>Diapositiva 23</vt:lpstr>
      <vt:lpstr>Diapositiva 24</vt:lpstr>
      <vt:lpstr>Velocidad Areolar y Ley Armónica </vt:lpstr>
      <vt:lpstr>Posición en función del tiempo</vt:lpstr>
      <vt:lpstr>Velocidad de escape</vt:lpstr>
      <vt:lpstr>Teorema del virial</vt:lpstr>
      <vt:lpstr>Diapositiva 29</vt:lpstr>
      <vt:lpstr>Movimientos de la tierra</vt:lpstr>
      <vt:lpstr>Duración de las estaciones</vt:lpstr>
      <vt:lpstr>Diapositiva 32</vt:lpstr>
      <vt:lpstr>Diapositiva 33</vt:lpstr>
      <vt:lpstr>Tipos de año</vt:lpstr>
      <vt:lpstr>El año y el calendario</vt:lpstr>
      <vt:lpstr>El año y el calendario (II)</vt:lpstr>
      <vt:lpstr>Calendario Juliano</vt:lpstr>
      <vt:lpstr>Reforma Gregoriana</vt:lpstr>
      <vt:lpstr>Aceptación del Calendario gregoriano en el mundo</vt:lpstr>
      <vt:lpstr>La luna</vt:lpstr>
      <vt:lpstr>Mareas</vt:lpstr>
      <vt:lpstr>Diapositiva 42</vt:lpstr>
      <vt:lpstr>Diapositiva 43</vt:lpstr>
      <vt:lpstr>Diapositiva 44</vt:lpstr>
      <vt:lpstr>Diapositiva 45</vt:lpstr>
      <vt:lpstr>Bloqueo de marea</vt:lpstr>
      <vt:lpstr>Fases de la luna</vt:lpstr>
      <vt:lpstr>Libración</vt:lpstr>
      <vt:lpstr>Diapositiva 49</vt:lpstr>
      <vt:lpstr>Tránsitos y ocultaciones</vt:lpstr>
      <vt:lpstr>Diapositiva 51</vt:lpstr>
      <vt:lpstr>Diapositiva 52</vt:lpstr>
      <vt:lpstr>Diapositiva 53</vt:lpstr>
      <vt:lpstr>Eclipses</vt:lpstr>
      <vt:lpstr>Eclipse de sol</vt:lpstr>
      <vt:lpstr>Diapositiva 56</vt:lpstr>
      <vt:lpstr>Diapositiva 57</vt:lpstr>
      <vt:lpstr>Diapositiva 58</vt:lpstr>
      <vt:lpstr>Diapositiva 59</vt:lpstr>
      <vt:lpstr>Eclipse de luna</vt:lpstr>
      <vt:lpstr>Diapositiva 61</vt:lpstr>
      <vt:lpstr>Diapositiva 62</vt:lpstr>
      <vt:lpstr>Propiedades generales</vt:lpstr>
      <vt:lpstr>Diapositiva 64</vt:lpstr>
      <vt:lpstr>Propiedades generales</vt:lpstr>
      <vt:lpstr>Diapositiva 66</vt:lpstr>
      <vt:lpstr>Atmósferas</vt:lpstr>
      <vt:lpstr>Radiación térmica de los planetas</vt:lpstr>
      <vt:lpstr>Radiación térmica de planetas (II)</vt:lpstr>
      <vt:lpstr>Temperaturas teóricas y reales</vt:lpstr>
      <vt:lpstr>Campo magnético</vt:lpstr>
      <vt:lpstr>Magnetosferas</vt:lpstr>
      <vt:lpstr>Mercurio</vt:lpstr>
      <vt:lpstr>Venus</vt:lpstr>
      <vt:lpstr>Venus </vt:lpstr>
      <vt:lpstr>La tierra</vt:lpstr>
      <vt:lpstr>Marte</vt:lpstr>
      <vt:lpstr>Diapositiva 78</vt:lpstr>
      <vt:lpstr>Diapositiva 79</vt:lpstr>
      <vt:lpstr>Diapositiva 80</vt:lpstr>
      <vt:lpstr>Júpiter</vt:lpstr>
      <vt:lpstr>Júpiter</vt:lpstr>
      <vt:lpstr>El anillo y los satélites de Júpiter</vt:lpstr>
      <vt:lpstr>Saturno</vt:lpstr>
      <vt:lpstr>Saturno</vt:lpstr>
      <vt:lpstr>Satélites de Saturno</vt:lpstr>
      <vt:lpstr>Urano</vt:lpstr>
      <vt:lpstr>Neptuno</vt:lpstr>
      <vt:lpstr>Cometas de larga duración y la nube de Oort</vt:lpstr>
      <vt:lpstr>El cinturón de Kuiper y objetos “transneptunianos”</vt:lpstr>
      <vt:lpstr>Objetos transneptunianos</vt:lpstr>
      <vt:lpstr>Diapositiva 92</vt:lpstr>
      <vt:lpstr>Diapositiva 93</vt:lpstr>
      <vt:lpstr>Definición de planetas y otros cuerpos</vt:lpstr>
      <vt:lpstr>Formación del sistema solar</vt:lpstr>
      <vt:lpstr>Hechos observacionales que hay que explicar</vt:lpstr>
      <vt:lpstr>Hechos observacionales que hay que explicar</vt:lpstr>
      <vt:lpstr>Formación de una estrella</vt:lpstr>
      <vt:lpstr>Diapositiva 99</vt:lpstr>
      <vt:lpstr>Diferencia entre planetas interiores y exteriores: Temperatura más baja en el interior que en el exterior</vt:lpstr>
      <vt:lpstr>Origen de los otros objetos</vt:lpstr>
    </vt:vector>
  </TitlesOfParts>
  <Company>Universidad de Granada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Astrofísica I</dc:title>
  <dc:creator>Jorge</dc:creator>
  <cp:lastModifiedBy>Nombre de usuario</cp:lastModifiedBy>
  <cp:revision>125</cp:revision>
  <dcterms:created xsi:type="dcterms:W3CDTF">2008-03-26T12:23:45Z</dcterms:created>
  <dcterms:modified xsi:type="dcterms:W3CDTF">2012-02-18T19:21:58Z</dcterms:modified>
</cp:coreProperties>
</file>