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6"/>
  </p:notesMasterIdLst>
  <p:sldIdLst>
    <p:sldId id="256" r:id="rId2"/>
    <p:sldId id="258" r:id="rId3"/>
    <p:sldId id="257" r:id="rId4"/>
    <p:sldId id="291" r:id="rId5"/>
    <p:sldId id="290" r:id="rId6"/>
    <p:sldId id="287" r:id="rId7"/>
    <p:sldId id="288" r:id="rId8"/>
    <p:sldId id="289" r:id="rId9"/>
    <p:sldId id="261" r:id="rId10"/>
    <p:sldId id="294" r:id="rId11"/>
    <p:sldId id="293" r:id="rId12"/>
    <p:sldId id="292" r:id="rId13"/>
    <p:sldId id="259" r:id="rId14"/>
    <p:sldId id="295" r:id="rId15"/>
    <p:sldId id="264" r:id="rId16"/>
    <p:sldId id="260" r:id="rId17"/>
    <p:sldId id="263" r:id="rId18"/>
    <p:sldId id="297" r:id="rId19"/>
    <p:sldId id="296" r:id="rId20"/>
    <p:sldId id="262" r:id="rId21"/>
    <p:sldId id="299" r:id="rId22"/>
    <p:sldId id="298" r:id="rId23"/>
    <p:sldId id="265" r:id="rId24"/>
    <p:sldId id="300" r:id="rId25"/>
    <p:sldId id="302" r:id="rId26"/>
    <p:sldId id="301" r:id="rId27"/>
    <p:sldId id="266" r:id="rId28"/>
    <p:sldId id="267" r:id="rId29"/>
    <p:sldId id="303" r:id="rId30"/>
    <p:sldId id="268" r:id="rId31"/>
    <p:sldId id="304" r:id="rId32"/>
    <p:sldId id="270" r:id="rId33"/>
    <p:sldId id="305" r:id="rId34"/>
    <p:sldId id="269" r:id="rId35"/>
    <p:sldId id="306" r:id="rId36"/>
    <p:sldId id="271" r:id="rId37"/>
    <p:sldId id="308" r:id="rId38"/>
    <p:sldId id="307" r:id="rId39"/>
    <p:sldId id="272" r:id="rId40"/>
    <p:sldId id="311" r:id="rId41"/>
    <p:sldId id="309" r:id="rId42"/>
    <p:sldId id="310" r:id="rId43"/>
    <p:sldId id="273" r:id="rId44"/>
    <p:sldId id="275" r:id="rId45"/>
    <p:sldId id="312" r:id="rId46"/>
    <p:sldId id="313" r:id="rId47"/>
    <p:sldId id="276" r:id="rId48"/>
    <p:sldId id="314" r:id="rId49"/>
    <p:sldId id="277" r:id="rId50"/>
    <p:sldId id="320" r:id="rId51"/>
    <p:sldId id="319" r:id="rId52"/>
    <p:sldId id="318" r:id="rId53"/>
    <p:sldId id="317" r:id="rId54"/>
    <p:sldId id="316" r:id="rId55"/>
    <p:sldId id="315" r:id="rId56"/>
    <p:sldId id="278" r:id="rId57"/>
    <p:sldId id="274" r:id="rId58"/>
    <p:sldId id="321" r:id="rId59"/>
    <p:sldId id="322" r:id="rId60"/>
    <p:sldId id="279" r:id="rId61"/>
    <p:sldId id="324" r:id="rId62"/>
    <p:sldId id="323" r:id="rId63"/>
    <p:sldId id="280" r:id="rId64"/>
    <p:sldId id="325" r:id="rId65"/>
    <p:sldId id="326" r:id="rId66"/>
    <p:sldId id="281" r:id="rId67"/>
    <p:sldId id="282" r:id="rId68"/>
    <p:sldId id="327" r:id="rId69"/>
    <p:sldId id="283" r:id="rId70"/>
    <p:sldId id="328" r:id="rId71"/>
    <p:sldId id="284" r:id="rId72"/>
    <p:sldId id="331" r:id="rId73"/>
    <p:sldId id="330" r:id="rId74"/>
    <p:sldId id="329" r:id="rId75"/>
    <p:sldId id="285" r:id="rId76"/>
    <p:sldId id="337" r:id="rId77"/>
    <p:sldId id="336" r:id="rId78"/>
    <p:sldId id="335" r:id="rId79"/>
    <p:sldId id="334" r:id="rId80"/>
    <p:sldId id="332" r:id="rId81"/>
    <p:sldId id="333" r:id="rId82"/>
    <p:sldId id="286" r:id="rId83"/>
    <p:sldId id="339" r:id="rId84"/>
    <p:sldId id="338" r:id="rId8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93300"/>
    <a:srgbClr val="660066"/>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58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E9D5BA5-CA04-4646-8C57-49A2CABB9466}" type="datetimeFigureOut">
              <a:rPr lang="es-ES"/>
              <a:pPr>
                <a:defRPr/>
              </a:pPr>
              <a:t>18/02/2012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AA8C825-5614-4CE6-A649-C34AC22B18BB}"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58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358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31B806-2060-4311-84EF-A3ECB7B54761}" type="slidenum">
              <a:rPr lang="es-ES" smtClean="0"/>
              <a:pPr/>
              <a:t>75</a:t>
            </a:fld>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AD550CF1-C5EC-4736-94D1-5F8D1EEC1D92}" type="datetime8">
              <a:rPr lang="es-ES"/>
              <a:pPr>
                <a:defRPr/>
              </a:pPr>
              <a:t>18/02/2012 19:34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B307AED-DDA6-4007-8B03-C5F215157304}"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A2CC7EC-CA34-4224-87AC-1201F48FE504}" type="datetime8">
              <a:rPr lang="es-ES"/>
              <a:pPr>
                <a:defRPr/>
              </a:pPr>
              <a:t>18/02/2012 19:34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4F4C25C-4152-48EE-BDF7-3384EF8E6FEB}"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FE4737E-BE61-4CE9-94C7-33B66999FF16}" type="datetime8">
              <a:rPr lang="es-ES"/>
              <a:pPr>
                <a:defRPr/>
              </a:pPr>
              <a:t>18/02/2012 19:34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D697D18-2495-4BFB-AC77-1CD04D83B051}"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9254EB5-CE45-4296-B69A-2FAD00622325}" type="datetime8">
              <a:rPr lang="es-ES"/>
              <a:pPr>
                <a:defRPr/>
              </a:pPr>
              <a:t>18/02/2012 19:34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57E4EFE-0372-4488-83A7-27ED8F496C34}"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xfrm>
            <a:off x="0" y="6597650"/>
            <a:ext cx="2133600" cy="260350"/>
          </a:xfrm>
        </p:spPr>
        <p:txBody>
          <a:bodyPr/>
          <a:lstStyle>
            <a:lvl1pPr>
              <a:defRPr smtClean="0"/>
            </a:lvl1pPr>
          </a:lstStyle>
          <a:p>
            <a:pPr>
              <a:defRPr/>
            </a:pPr>
            <a:fld id="{EB458B56-8BE8-4767-A64A-9E09C6ABBA86}" type="datetime8">
              <a:rPr lang="es-ES"/>
              <a:pPr>
                <a:defRPr/>
              </a:pPr>
              <a:t>18/02/2012 19:34</a:t>
            </a:fld>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1EB365CA-BE39-4DEB-8F57-230A281B00BF}"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23463725-E910-400D-B0BB-A22453577AC7}" type="datetime8">
              <a:rPr lang="es-ES"/>
              <a:pPr>
                <a:defRPr/>
              </a:pPr>
              <a:t>18/02/2012 19:34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F414281-8AB4-4672-88B9-F947B6DCC429}"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7B081814-DA4B-4960-A251-BF2676092EA3}" type="datetime8">
              <a:rPr lang="es-ES"/>
              <a:pPr>
                <a:defRPr/>
              </a:pPr>
              <a:t>18/02/2012 19:34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41403E1-6A60-446D-B2BF-B0E69FE84745}"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EC206419-D0BB-4490-A256-02E4FCF155A5}" type="datetime8">
              <a:rPr lang="es-ES"/>
              <a:pPr>
                <a:defRPr/>
              </a:pPr>
              <a:t>18/02/2012 19:34</a:t>
            </a:fld>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2A185614-539A-4BBA-B6D5-126567CC875A}"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A189E00A-96DE-469E-830D-DFB6C06099A0}" type="datetime8">
              <a:rPr lang="es-ES"/>
              <a:pPr>
                <a:defRPr/>
              </a:pPr>
              <a:t>18/02/2012 19:34</a:t>
            </a:fld>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97B994D1-8E17-4EC9-93F5-6070E8C74F1D}"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5DA6B1-17F1-4422-A28A-6CF11CA5F716}" type="datetime8">
              <a:rPr lang="es-ES"/>
              <a:pPr>
                <a:defRPr/>
              </a:pPr>
              <a:t>18/02/2012 19:34</a:t>
            </a:fld>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A8F4F02C-81DD-492E-A62F-D4EEBA0CABF5}"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3333E4D6-6E6E-42E8-9EE3-C68EC3DF94D1}" type="datetime8">
              <a:rPr lang="es-ES"/>
              <a:pPr>
                <a:defRPr/>
              </a:pPr>
              <a:t>18/02/2012 19:34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D963119-7C23-4A78-A844-FD0FD3FC40A7}"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DE5F3955-A5A0-46E8-8642-5D725CD58F8C}" type="datetime8">
              <a:rPr lang="es-ES"/>
              <a:pPr>
                <a:defRPr/>
              </a:pPr>
              <a:t>18/02/2012 19:34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04F22D9-87F5-4068-8CEE-EA1AFE010820}"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l="-14000" r="-14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0" y="6619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C4815A91-07E9-4AEE-9C49-75E6E947D37C}" type="datetime8">
              <a:rPr lang="es-ES"/>
              <a:pPr>
                <a:defRPr/>
              </a:pPr>
              <a:t>18/02/2012 19:34</a:t>
            </a:fld>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191AC6-CDB1-4549-9ED8-A127BB0D2116}" type="slidenum">
              <a:rPr lang="es-ES"/>
              <a:pPr>
                <a:defRPr/>
              </a:pPr>
              <a:t>‹Nº›</a:t>
            </a:fld>
            <a:endParaRPr lang="es-ES"/>
          </a:p>
        </p:txBody>
      </p:sp>
    </p:spTree>
  </p:cSld>
  <p:clrMap bg1="dk2" tx1="lt1" bg2="dk1" tx2="lt2" accent1="accent1" accent2="accent2" accent3="accent3" accent4="accent4" accent5="accent5" accent6="accent6" hlink="hlink" folHlink="folHlink"/>
  <p:sldLayoutIdLst>
    <p:sldLayoutId id="2147483662" r:id="rId1"/>
    <p:sldLayoutId id="214748367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rtl="0" eaLnBrk="0" fontAlgn="base" hangingPunct="0">
        <a:spcBef>
          <a:spcPct val="0"/>
        </a:spcBef>
        <a:spcAft>
          <a:spcPct val="0"/>
        </a:spcAft>
        <a:defRPr sz="44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Arial" charset="0"/>
        </a:defRPr>
      </a:lvl2pPr>
      <a:lvl3pPr algn="ctr" rtl="0" eaLnBrk="0" fontAlgn="base" hangingPunct="0">
        <a:spcBef>
          <a:spcPct val="0"/>
        </a:spcBef>
        <a:spcAft>
          <a:spcPct val="0"/>
        </a:spcAft>
        <a:defRPr sz="4400">
          <a:solidFill>
            <a:schemeClr val="accent1"/>
          </a:solidFill>
          <a:latin typeface="Arial" charset="0"/>
        </a:defRPr>
      </a:lvl3pPr>
      <a:lvl4pPr algn="ctr" rtl="0" eaLnBrk="0" fontAlgn="base" hangingPunct="0">
        <a:spcBef>
          <a:spcPct val="0"/>
        </a:spcBef>
        <a:spcAft>
          <a:spcPct val="0"/>
        </a:spcAft>
        <a:defRPr sz="4400">
          <a:solidFill>
            <a:schemeClr val="accent1"/>
          </a:solidFill>
          <a:latin typeface="Arial" charset="0"/>
        </a:defRPr>
      </a:lvl4pPr>
      <a:lvl5pPr algn="ctr" rtl="0" eaLnBrk="0" fontAlgn="base" hangingPunct="0">
        <a:spcBef>
          <a:spcPct val="0"/>
        </a:spcBef>
        <a:spcAft>
          <a:spcPct val="0"/>
        </a:spcAft>
        <a:defRPr sz="4400">
          <a:solidFill>
            <a:schemeClr val="accent1"/>
          </a:solidFill>
          <a:latin typeface="Arial" charset="0"/>
        </a:defRPr>
      </a:lvl5pPr>
      <a:lvl6pPr marL="457200" algn="ctr" rtl="0" fontAlgn="base">
        <a:spcBef>
          <a:spcPct val="0"/>
        </a:spcBef>
        <a:spcAft>
          <a:spcPct val="0"/>
        </a:spcAft>
        <a:defRPr sz="4400">
          <a:solidFill>
            <a:schemeClr val="accent1"/>
          </a:solidFill>
          <a:latin typeface="Arial" charset="0"/>
        </a:defRPr>
      </a:lvl6pPr>
      <a:lvl7pPr marL="914400" algn="ctr" rtl="0" fontAlgn="base">
        <a:spcBef>
          <a:spcPct val="0"/>
        </a:spcBef>
        <a:spcAft>
          <a:spcPct val="0"/>
        </a:spcAft>
        <a:defRPr sz="4400">
          <a:solidFill>
            <a:schemeClr val="accent1"/>
          </a:solidFill>
          <a:latin typeface="Arial" charset="0"/>
        </a:defRPr>
      </a:lvl7pPr>
      <a:lvl8pPr marL="1371600" algn="ctr" rtl="0" fontAlgn="base">
        <a:spcBef>
          <a:spcPct val="0"/>
        </a:spcBef>
        <a:spcAft>
          <a:spcPct val="0"/>
        </a:spcAft>
        <a:defRPr sz="4400">
          <a:solidFill>
            <a:schemeClr val="accent1"/>
          </a:solidFill>
          <a:latin typeface="Arial" charset="0"/>
        </a:defRPr>
      </a:lvl8pPr>
      <a:lvl9pPr marL="1828800" algn="ctr" rtl="0" fontAlgn="base">
        <a:spcBef>
          <a:spcPct val="0"/>
        </a:spcBef>
        <a:spcAft>
          <a:spcPct val="0"/>
        </a:spcAft>
        <a:defRPr sz="4400">
          <a:solidFill>
            <a:schemeClr val="accent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C:\Documents%20and%20Settings\Jorge\Escritorio\ASTROINTRO\adaptativa_a.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s-ES" smtClean="0"/>
              <a:t>Instrumentos Astronómicos</a:t>
            </a:r>
          </a:p>
        </p:txBody>
      </p:sp>
      <p:sp>
        <p:nvSpPr>
          <p:cNvPr id="3075" name="Rectangle 3"/>
          <p:cNvSpPr>
            <a:spLocks noGrp="1" noChangeArrowheads="1"/>
          </p:cNvSpPr>
          <p:nvPr>
            <p:ph type="subTitle" idx="1"/>
          </p:nvPr>
        </p:nvSpPr>
        <p:spPr/>
        <p:txBody>
          <a:bodyPr/>
          <a:lstStyle/>
          <a:p>
            <a:pPr eaLnBrk="1" hangingPunct="1"/>
            <a:r>
              <a:rPr lang="es-ES" dirty="0" smtClean="0"/>
              <a:t>Fundamentos de Astrofísica</a:t>
            </a:r>
            <a:endParaRPr lang="es-E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19:39</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10</a:t>
            </a:fld>
            <a:endParaRPr lang="es-ES"/>
          </a:p>
        </p:txBody>
      </p:sp>
      <p:pic>
        <p:nvPicPr>
          <p:cNvPr id="6" name="4 Marcador de contenido" descr="seeing-movie.gif"/>
          <p:cNvPicPr>
            <a:picLocks noChangeAspect="1"/>
          </p:cNvPicPr>
          <p:nvPr/>
        </p:nvPicPr>
        <p:blipFill>
          <a:blip r:embed="rId2" cstate="print"/>
          <a:srcRect/>
          <a:stretch>
            <a:fillRect/>
          </a:stretch>
        </p:blipFill>
        <p:spPr bwMode="auto">
          <a:xfrm>
            <a:off x="1979613" y="1196975"/>
            <a:ext cx="4824412" cy="4824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19:38</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11</a:t>
            </a:fld>
            <a:endParaRPr lang="es-ES"/>
          </a:p>
        </p:txBody>
      </p:sp>
      <p:pic>
        <p:nvPicPr>
          <p:cNvPr id="6" name="Picture 3"/>
          <p:cNvPicPr>
            <a:picLocks noChangeAspect="1" noChangeArrowheads="1"/>
          </p:cNvPicPr>
          <p:nvPr/>
        </p:nvPicPr>
        <p:blipFill>
          <a:blip r:embed="rId2" cstate="print"/>
          <a:srcRect/>
          <a:stretch>
            <a:fillRect/>
          </a:stretch>
        </p:blipFill>
        <p:spPr bwMode="auto">
          <a:xfrm>
            <a:off x="866775" y="638175"/>
            <a:ext cx="7410450" cy="5581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19:38</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12</a:t>
            </a:fld>
            <a:endParaRPr lang="es-ES"/>
          </a:p>
        </p:txBody>
      </p:sp>
      <p:pic>
        <p:nvPicPr>
          <p:cNvPr id="6" name="Picture 4"/>
          <p:cNvPicPr>
            <a:picLocks noChangeAspect="1" noChangeArrowheads="1"/>
          </p:cNvPicPr>
          <p:nvPr/>
        </p:nvPicPr>
        <p:blipFill>
          <a:blip r:embed="rId2" cstate="print"/>
          <a:srcRect/>
          <a:stretch>
            <a:fillRect/>
          </a:stretch>
        </p:blipFill>
        <p:spPr bwMode="auto">
          <a:xfrm>
            <a:off x="468313" y="692150"/>
            <a:ext cx="8202612" cy="518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s-ES" smtClean="0"/>
              <a:t>El telescopio</a:t>
            </a:r>
          </a:p>
        </p:txBody>
      </p:sp>
      <p:sp>
        <p:nvSpPr>
          <p:cNvPr id="7171" name="Rectangle 3"/>
          <p:cNvSpPr>
            <a:spLocks noGrp="1" noChangeArrowheads="1"/>
          </p:cNvSpPr>
          <p:nvPr>
            <p:ph type="body" idx="1"/>
          </p:nvPr>
        </p:nvSpPr>
        <p:spPr/>
        <p:txBody>
          <a:bodyPr/>
          <a:lstStyle/>
          <a:p>
            <a:pPr eaLnBrk="1" hangingPunct="1"/>
            <a:r>
              <a:rPr lang="es-ES" sz="2800" smtClean="0"/>
              <a:t>Es un instrumento pensado para recoger luz que viene de muy lejos (infinito).</a:t>
            </a:r>
          </a:p>
          <a:p>
            <a:pPr eaLnBrk="1" hangingPunct="1"/>
            <a:r>
              <a:rPr lang="es-ES" sz="2800" smtClean="0"/>
              <a:t>La luz se recoge en el objetivo (focal grande) y se enfoca.</a:t>
            </a:r>
          </a:p>
          <a:p>
            <a:pPr eaLnBrk="1" hangingPunct="1"/>
            <a:r>
              <a:rPr lang="es-ES" sz="2800" smtClean="0"/>
              <a:t>En el foco del objetivo se recoge sobre el punto focal objeto del ocular (focal pequeña), que forma la imagen en el infinito (sin acomodar).</a:t>
            </a:r>
          </a:p>
          <a:p>
            <a:pPr eaLnBrk="1" hangingPunct="1"/>
            <a:r>
              <a:rPr lang="es-ES" sz="2800" smtClean="0"/>
              <a:t>El aumento angular viene dado por:</a:t>
            </a:r>
          </a:p>
          <a:p>
            <a:pPr eaLnBrk="1" hangingPunct="1">
              <a:buFont typeface="Wingdings" pitchFamily="2" charset="2"/>
              <a:buNone/>
            </a:pPr>
            <a:r>
              <a:rPr lang="es-ES" sz="2800" smtClean="0"/>
              <a:t>	M=f</a:t>
            </a:r>
            <a:r>
              <a:rPr lang="es-ES" sz="2800" baseline="-25000" smtClean="0"/>
              <a:t>o</a:t>
            </a:r>
            <a:r>
              <a:rPr lang="es-ES" sz="2800" smtClean="0"/>
              <a:t>/f</a:t>
            </a:r>
            <a:r>
              <a:rPr lang="es-ES" sz="2800" baseline="-25000" smtClean="0"/>
              <a:t>e</a:t>
            </a:r>
            <a:endParaRPr lang="es-ES" sz="2800" smtClean="0"/>
          </a:p>
        </p:txBody>
      </p:sp>
      <p:sp>
        <p:nvSpPr>
          <p:cNvPr id="7173" name="6 Marcador de fecha"/>
          <p:cNvSpPr>
            <a:spLocks noGrp="1"/>
          </p:cNvSpPr>
          <p:nvPr>
            <p:ph type="dt" sz="quarter" idx="10"/>
          </p:nvPr>
        </p:nvSpPr>
        <p:spPr>
          <a:noFill/>
        </p:spPr>
        <p:txBody>
          <a:bodyPr/>
          <a:lstStyle/>
          <a:p>
            <a:fld id="{F2120B84-ED63-4D4A-9CC8-67840F99162E}" type="datetime8">
              <a:rPr lang="es-ES"/>
              <a:pPr/>
              <a:t>18/02/2012 19:39</a:t>
            </a:fld>
            <a:endParaRPr lang="es-ES"/>
          </a:p>
        </p:txBody>
      </p:sp>
      <p:sp>
        <p:nvSpPr>
          <p:cNvPr id="7174" name="5 Marcador de número de diapositiva"/>
          <p:cNvSpPr>
            <a:spLocks noGrp="1"/>
          </p:cNvSpPr>
          <p:nvPr>
            <p:ph type="sldNum" sz="quarter" idx="12"/>
          </p:nvPr>
        </p:nvSpPr>
        <p:spPr>
          <a:noFill/>
        </p:spPr>
        <p:txBody>
          <a:bodyPr/>
          <a:lstStyle/>
          <a:p>
            <a:fld id="{6EE67E3D-4E13-4D27-ADFD-B12568FBE3B4}" type="slidenum">
              <a:rPr lang="es-ES" smtClean="0"/>
              <a:pPr/>
              <a:t>13</a:t>
            </a:fld>
            <a:endParaRPr lang="es-ES"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19:39</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14</a:t>
            </a:fld>
            <a:endParaRPr lang="es-ES"/>
          </a:p>
        </p:txBody>
      </p:sp>
      <p:pic>
        <p:nvPicPr>
          <p:cNvPr id="6" name="Picture 8"/>
          <p:cNvPicPr>
            <a:picLocks noChangeAspect="1" noChangeArrowheads="1"/>
          </p:cNvPicPr>
          <p:nvPr/>
        </p:nvPicPr>
        <p:blipFill>
          <a:blip r:embed="rId2" cstate="print"/>
          <a:srcRect/>
          <a:stretch>
            <a:fillRect/>
          </a:stretch>
        </p:blipFill>
        <p:spPr bwMode="auto">
          <a:xfrm>
            <a:off x="827088" y="404813"/>
            <a:ext cx="7570787" cy="6021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p:txBody>
          <a:bodyPr/>
          <a:lstStyle/>
          <a:p>
            <a:r>
              <a:rPr lang="es-ES" smtClean="0"/>
              <a:t>Escala de placa</a:t>
            </a:r>
          </a:p>
        </p:txBody>
      </p:sp>
      <p:sp>
        <p:nvSpPr>
          <p:cNvPr id="8195" name="2 Marcador de contenido"/>
          <p:cNvSpPr>
            <a:spLocks noGrp="1"/>
          </p:cNvSpPr>
          <p:nvPr>
            <p:ph idx="1"/>
          </p:nvPr>
        </p:nvSpPr>
        <p:spPr/>
        <p:txBody>
          <a:bodyPr/>
          <a:lstStyle/>
          <a:p>
            <a:r>
              <a:rPr lang="es-ES" smtClean="0"/>
              <a:t>El aumento angular definido tiene sentido si se coloca un ocular para mirar con el ojo. </a:t>
            </a:r>
          </a:p>
          <a:p>
            <a:r>
              <a:rPr lang="es-ES" smtClean="0"/>
              <a:t>Con frecuencia se coloca un detector en el plano focal. En estos casos se habla de escala de placa, que nos dice el tamaño que están separados en el plano focal dos puntos separados un ángulo </a:t>
            </a:r>
            <a:r>
              <a:rPr lang="el-GR" smtClean="0"/>
              <a:t>θ</a:t>
            </a:r>
            <a:r>
              <a:rPr lang="es-ES" smtClean="0"/>
              <a:t> en el cielo. Se tiene que s=f</a:t>
            </a:r>
            <a:r>
              <a:rPr lang="el-GR" smtClean="0"/>
              <a:t> θ</a:t>
            </a:r>
            <a:r>
              <a:rPr lang="es-ES" smtClean="0"/>
              <a:t>  de modo que, en arcsec/mm </a:t>
            </a:r>
            <a:r>
              <a:rPr lang="es-ES" i="1" smtClean="0"/>
              <a:t>p</a:t>
            </a:r>
            <a:r>
              <a:rPr lang="es-ES" smtClean="0"/>
              <a:t> = 206265 / </a:t>
            </a:r>
            <a:r>
              <a:rPr lang="es-ES" i="1" smtClean="0"/>
              <a:t>f</a:t>
            </a:r>
          </a:p>
          <a:p>
            <a:pPr>
              <a:buFontTx/>
              <a:buNone/>
            </a:pPr>
            <a:endParaRPr lang="es-ES" smtClean="0"/>
          </a:p>
        </p:txBody>
      </p:sp>
      <p:sp>
        <p:nvSpPr>
          <p:cNvPr id="8196" name="3 Marcador de fecha"/>
          <p:cNvSpPr>
            <a:spLocks noGrp="1"/>
          </p:cNvSpPr>
          <p:nvPr>
            <p:ph type="dt" sz="quarter" idx="10"/>
          </p:nvPr>
        </p:nvSpPr>
        <p:spPr>
          <a:noFill/>
        </p:spPr>
        <p:txBody>
          <a:bodyPr/>
          <a:lstStyle/>
          <a:p>
            <a:fld id="{6C3038D6-53F2-4652-9995-9C33201ABC1F}" type="datetime8">
              <a:rPr lang="es-ES"/>
              <a:pPr/>
              <a:t>18/02/2012 19:39</a:t>
            </a:fld>
            <a:endParaRPr lang="es-ES"/>
          </a:p>
        </p:txBody>
      </p:sp>
      <p:sp>
        <p:nvSpPr>
          <p:cNvPr id="8197" name="4 Marcador de número de diapositiva"/>
          <p:cNvSpPr>
            <a:spLocks noGrp="1"/>
          </p:cNvSpPr>
          <p:nvPr>
            <p:ph type="sldNum" sz="quarter" idx="12"/>
          </p:nvPr>
        </p:nvSpPr>
        <p:spPr>
          <a:noFill/>
        </p:spPr>
        <p:txBody>
          <a:bodyPr/>
          <a:lstStyle/>
          <a:p>
            <a:fld id="{EB690A07-5C0F-4902-9DEF-C2E4088E7F25}" type="slidenum">
              <a:rPr lang="es-ES" smtClean="0"/>
              <a:pPr/>
              <a:t>15</a:t>
            </a:fld>
            <a:endParaRPr lang="es-E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a:xfrm>
            <a:off x="395288" y="0"/>
            <a:ext cx="8229600" cy="1143000"/>
          </a:xfrm>
        </p:spPr>
        <p:txBody>
          <a:bodyPr/>
          <a:lstStyle/>
          <a:p>
            <a:r>
              <a:rPr lang="es-ES" smtClean="0"/>
              <a:t>La relación focal</a:t>
            </a:r>
          </a:p>
        </p:txBody>
      </p:sp>
      <p:sp>
        <p:nvSpPr>
          <p:cNvPr id="9219" name="2 Marcador de contenido"/>
          <p:cNvSpPr>
            <a:spLocks noGrp="1"/>
          </p:cNvSpPr>
          <p:nvPr>
            <p:ph idx="1"/>
          </p:nvPr>
        </p:nvSpPr>
        <p:spPr>
          <a:xfrm>
            <a:off x="468313" y="1341438"/>
            <a:ext cx="8229600" cy="4525962"/>
          </a:xfrm>
        </p:spPr>
        <p:txBody>
          <a:bodyPr/>
          <a:lstStyle/>
          <a:p>
            <a:r>
              <a:rPr lang="es-ES" sz="2800" smtClean="0"/>
              <a:t>Para medir en un telescopio la relación entre potencia y luminosidad se usa la relación focal definida como el cociente entre focal y apertura:</a:t>
            </a:r>
          </a:p>
          <a:p>
            <a:pPr>
              <a:buFontTx/>
              <a:buNone/>
            </a:pPr>
            <a:r>
              <a:rPr lang="es-ES" sz="2800" smtClean="0"/>
              <a:t>			N=f/D</a:t>
            </a:r>
          </a:p>
          <a:p>
            <a:r>
              <a:rPr lang="es-ES" sz="2800" smtClean="0"/>
              <a:t>Se suele expesar de la forma f/N  (o sencillamente fN) y nos dice la focal en unidades de la aperura D.</a:t>
            </a:r>
          </a:p>
          <a:p>
            <a:r>
              <a:rPr lang="es-ES" sz="2800" smtClean="0"/>
              <a:t>Una relación focal grande nos indica un telescopio poco luminoso con gran potencia, y una relación focal pequeña nos indica un telescopio luminoso con poca potencia.</a:t>
            </a:r>
          </a:p>
          <a:p>
            <a:endParaRPr lang="es-ES" sz="2800" smtClean="0"/>
          </a:p>
        </p:txBody>
      </p:sp>
      <p:sp>
        <p:nvSpPr>
          <p:cNvPr id="9220" name="3 Marcador de fecha"/>
          <p:cNvSpPr>
            <a:spLocks noGrp="1"/>
          </p:cNvSpPr>
          <p:nvPr>
            <p:ph type="dt" sz="quarter" idx="10"/>
          </p:nvPr>
        </p:nvSpPr>
        <p:spPr>
          <a:noFill/>
        </p:spPr>
        <p:txBody>
          <a:bodyPr/>
          <a:lstStyle/>
          <a:p>
            <a:fld id="{2D0723BF-EDE0-4EBD-83D6-3CCE96215544}" type="datetime8">
              <a:rPr lang="es-ES"/>
              <a:pPr/>
              <a:t>18/02/2012 19:34</a:t>
            </a:fld>
            <a:endParaRPr lang="es-ES"/>
          </a:p>
        </p:txBody>
      </p:sp>
      <p:sp>
        <p:nvSpPr>
          <p:cNvPr id="9221" name="4 Marcador de número de diapositiva"/>
          <p:cNvSpPr>
            <a:spLocks noGrp="1"/>
          </p:cNvSpPr>
          <p:nvPr>
            <p:ph type="sldNum" sz="quarter" idx="12"/>
          </p:nvPr>
        </p:nvSpPr>
        <p:spPr>
          <a:noFill/>
        </p:spPr>
        <p:txBody>
          <a:bodyPr/>
          <a:lstStyle/>
          <a:p>
            <a:fld id="{5EC8A10B-60DF-4EBC-86FB-25E3C9EF3A17}" type="slidenum">
              <a:rPr lang="es-ES" smtClean="0"/>
              <a:pPr/>
              <a:t>16</a:t>
            </a:fld>
            <a:endParaRPr lang="es-E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395288" y="0"/>
            <a:ext cx="8229600" cy="1143000"/>
          </a:xfrm>
        </p:spPr>
        <p:txBody>
          <a:bodyPr/>
          <a:lstStyle/>
          <a:p>
            <a:r>
              <a:rPr lang="es-ES" smtClean="0"/>
              <a:t>Límite de difracción</a:t>
            </a:r>
          </a:p>
        </p:txBody>
      </p:sp>
      <p:sp>
        <p:nvSpPr>
          <p:cNvPr id="10243" name="2 Marcador de contenido"/>
          <p:cNvSpPr>
            <a:spLocks noGrp="1"/>
          </p:cNvSpPr>
          <p:nvPr>
            <p:ph idx="1"/>
          </p:nvPr>
        </p:nvSpPr>
        <p:spPr>
          <a:xfrm>
            <a:off x="468313" y="1052513"/>
            <a:ext cx="8229600" cy="4525962"/>
          </a:xfrm>
        </p:spPr>
        <p:txBody>
          <a:bodyPr/>
          <a:lstStyle/>
          <a:p>
            <a:r>
              <a:rPr lang="es-ES" sz="2600" smtClean="0"/>
              <a:t>Cuando una onda (como la luz) pasa a través de un obstáculo circular de tamaño D, la difracción hace que la imagen de una fuente puntual sea un patrón de Airy.</a:t>
            </a:r>
          </a:p>
          <a:p>
            <a:r>
              <a:rPr lang="es-ES" sz="2600" smtClean="0"/>
              <a:t>El radio (angular) de la mancha central (disco de Airy) es tal que sin</a:t>
            </a:r>
            <a:r>
              <a:rPr lang="el-GR" sz="2600" smtClean="0"/>
              <a:t> θ</a:t>
            </a:r>
            <a:r>
              <a:rPr lang="es-ES" sz="2600" smtClean="0"/>
              <a:t>= 1.22</a:t>
            </a:r>
            <a:r>
              <a:rPr lang="el-GR" sz="2600" smtClean="0"/>
              <a:t>λ</a:t>
            </a:r>
            <a:r>
              <a:rPr lang="es-ES" sz="2600" smtClean="0"/>
              <a:t>/D</a:t>
            </a:r>
          </a:p>
          <a:p>
            <a:r>
              <a:rPr lang="es-ES" sz="2600" smtClean="0"/>
              <a:t>Se aplica el criterio de Rayleigh para la capacidad de separar dos objetos próximos. Podremos separarlos si su separación angular es:</a:t>
            </a:r>
          </a:p>
          <a:p>
            <a:pPr>
              <a:buFontTx/>
              <a:buNone/>
            </a:pPr>
            <a:r>
              <a:rPr lang="es-ES" sz="2600" smtClean="0"/>
              <a:t>			sin</a:t>
            </a:r>
            <a:r>
              <a:rPr lang="el-GR" sz="2600" smtClean="0"/>
              <a:t> θ</a:t>
            </a:r>
            <a:r>
              <a:rPr lang="es-ES" sz="2600" smtClean="0"/>
              <a:t>≈</a:t>
            </a:r>
            <a:r>
              <a:rPr lang="el-GR" sz="2600" smtClean="0"/>
              <a:t> θ</a:t>
            </a:r>
            <a:r>
              <a:rPr lang="es-ES" sz="2600" smtClean="0"/>
              <a:t>= 1.22</a:t>
            </a:r>
            <a:r>
              <a:rPr lang="el-GR" sz="2600" smtClean="0"/>
              <a:t>λ</a:t>
            </a:r>
            <a:r>
              <a:rPr lang="es-ES" sz="2600" smtClean="0"/>
              <a:t>/D</a:t>
            </a:r>
          </a:p>
          <a:p>
            <a:r>
              <a:rPr lang="es-ES" sz="2600" smtClean="0"/>
              <a:t>Esto limita la resolución del telescopio, aunque con frecuencia el seeing supone una limitación más fuerte.</a:t>
            </a:r>
          </a:p>
          <a:p>
            <a:endParaRPr lang="es-ES" sz="2600" smtClean="0"/>
          </a:p>
        </p:txBody>
      </p:sp>
      <p:sp>
        <p:nvSpPr>
          <p:cNvPr id="10246" name="5 Marcador de fecha"/>
          <p:cNvSpPr>
            <a:spLocks noGrp="1"/>
          </p:cNvSpPr>
          <p:nvPr>
            <p:ph type="dt" sz="quarter" idx="10"/>
          </p:nvPr>
        </p:nvSpPr>
        <p:spPr>
          <a:noFill/>
        </p:spPr>
        <p:txBody>
          <a:bodyPr/>
          <a:lstStyle/>
          <a:p>
            <a:fld id="{723CB4FC-7920-4FA6-96C2-EF6EE171D7C7}" type="datetime8">
              <a:rPr lang="es-ES"/>
              <a:pPr/>
              <a:t>18/02/2012 19:34</a:t>
            </a:fld>
            <a:endParaRPr lang="es-ES"/>
          </a:p>
        </p:txBody>
      </p:sp>
      <p:sp>
        <p:nvSpPr>
          <p:cNvPr id="10247" name="6 Marcador de número de diapositiva"/>
          <p:cNvSpPr>
            <a:spLocks noGrp="1"/>
          </p:cNvSpPr>
          <p:nvPr>
            <p:ph type="sldNum" sz="quarter" idx="12"/>
          </p:nvPr>
        </p:nvSpPr>
        <p:spPr>
          <a:noFill/>
        </p:spPr>
        <p:txBody>
          <a:bodyPr/>
          <a:lstStyle/>
          <a:p>
            <a:fld id="{B8069BA5-961E-4DE3-AB67-93471C35D79A}" type="slidenum">
              <a:rPr lang="es-ES" smtClean="0"/>
              <a:pPr/>
              <a:t>17</a:t>
            </a:fld>
            <a:endParaRPr lang="es-E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19:40</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18</a:t>
            </a:fld>
            <a:endParaRPr lang="es-ES"/>
          </a:p>
        </p:txBody>
      </p:sp>
      <p:pic>
        <p:nvPicPr>
          <p:cNvPr id="6" name="Picture 2"/>
          <p:cNvPicPr>
            <a:picLocks noChangeAspect="1" noChangeArrowheads="1"/>
          </p:cNvPicPr>
          <p:nvPr/>
        </p:nvPicPr>
        <p:blipFill>
          <a:blip r:embed="rId2" cstate="print"/>
          <a:srcRect/>
          <a:stretch>
            <a:fillRect/>
          </a:stretch>
        </p:blipFill>
        <p:spPr bwMode="auto">
          <a:xfrm>
            <a:off x="2051050" y="981075"/>
            <a:ext cx="5545138" cy="5470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19:39</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19</a:t>
            </a:fld>
            <a:endParaRPr lang="es-ES"/>
          </a:p>
        </p:txBody>
      </p:sp>
      <p:pic>
        <p:nvPicPr>
          <p:cNvPr id="6" name="Picture 3"/>
          <p:cNvPicPr>
            <a:picLocks noChangeAspect="1" noChangeArrowheads="1"/>
          </p:cNvPicPr>
          <p:nvPr/>
        </p:nvPicPr>
        <p:blipFill>
          <a:blip r:embed="rId2" cstate="print"/>
          <a:srcRect/>
          <a:stretch>
            <a:fillRect/>
          </a:stretch>
        </p:blipFill>
        <p:spPr bwMode="auto">
          <a:xfrm>
            <a:off x="149225" y="1700213"/>
            <a:ext cx="8994775" cy="3816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p:txBody>
          <a:bodyPr/>
          <a:lstStyle/>
          <a:p>
            <a:r>
              <a:rPr lang="es-ES" smtClean="0"/>
              <a:t>Instrumentos</a:t>
            </a:r>
          </a:p>
        </p:txBody>
      </p:sp>
      <p:sp>
        <p:nvSpPr>
          <p:cNvPr id="4099" name="2 Marcador de contenido"/>
          <p:cNvSpPr>
            <a:spLocks noGrp="1"/>
          </p:cNvSpPr>
          <p:nvPr>
            <p:ph idx="1"/>
          </p:nvPr>
        </p:nvSpPr>
        <p:spPr/>
        <p:txBody>
          <a:bodyPr/>
          <a:lstStyle/>
          <a:p>
            <a:r>
              <a:rPr lang="es-ES" smtClean="0"/>
              <a:t>La mayor parte de la información nos llega a través de la radiación electromagnética.</a:t>
            </a:r>
          </a:p>
          <a:p>
            <a:r>
              <a:rPr lang="es-ES" smtClean="0"/>
              <a:t>Para recoger la mayor cantidad posible de luz se utilizan los </a:t>
            </a:r>
            <a:r>
              <a:rPr lang="es-ES" smtClean="0">
                <a:solidFill>
                  <a:srgbClr val="FF0000"/>
                </a:solidFill>
              </a:rPr>
              <a:t>telescopios</a:t>
            </a:r>
            <a:r>
              <a:rPr lang="es-ES" smtClean="0"/>
              <a:t>.</a:t>
            </a:r>
          </a:p>
          <a:p>
            <a:r>
              <a:rPr lang="es-ES" smtClean="0"/>
              <a:t>La luz recogida se analiza con los </a:t>
            </a:r>
            <a:r>
              <a:rPr lang="es-ES" smtClean="0">
                <a:solidFill>
                  <a:srgbClr val="FF0000"/>
                </a:solidFill>
              </a:rPr>
              <a:t>instrumentos </a:t>
            </a:r>
            <a:r>
              <a:rPr lang="es-ES" smtClean="0"/>
              <a:t>que pueden medir la cantidad de luz recogida.</a:t>
            </a:r>
          </a:p>
          <a:p>
            <a:r>
              <a:rPr lang="es-ES" smtClean="0"/>
              <a:t>También se puede descomponer la luz para estudiar su espectro.</a:t>
            </a:r>
          </a:p>
        </p:txBody>
      </p:sp>
      <p:sp>
        <p:nvSpPr>
          <p:cNvPr id="4100" name="3 Marcador de fecha"/>
          <p:cNvSpPr>
            <a:spLocks noGrp="1"/>
          </p:cNvSpPr>
          <p:nvPr>
            <p:ph type="dt" sz="quarter" idx="10"/>
          </p:nvPr>
        </p:nvSpPr>
        <p:spPr>
          <a:noFill/>
        </p:spPr>
        <p:txBody>
          <a:bodyPr/>
          <a:lstStyle/>
          <a:p>
            <a:fld id="{07E8503D-551F-4E6A-896B-C7818692894B}" type="datetime8">
              <a:rPr lang="es-ES"/>
              <a:pPr/>
              <a:t>18/02/2012 19:34</a:t>
            </a:fld>
            <a:endParaRPr lang="es-ES"/>
          </a:p>
        </p:txBody>
      </p:sp>
      <p:sp>
        <p:nvSpPr>
          <p:cNvPr id="4101" name="4 Marcador de número de diapositiva"/>
          <p:cNvSpPr>
            <a:spLocks noGrp="1"/>
          </p:cNvSpPr>
          <p:nvPr>
            <p:ph type="sldNum" sz="quarter" idx="12"/>
          </p:nvPr>
        </p:nvSpPr>
        <p:spPr>
          <a:noFill/>
        </p:spPr>
        <p:txBody>
          <a:bodyPr/>
          <a:lstStyle/>
          <a:p>
            <a:fld id="{F2BEEC63-D26E-4EC3-85EF-CC92E2B32BBC}" type="slidenum">
              <a:rPr lang="es-ES" smtClean="0"/>
              <a:pPr/>
              <a:t>2</a:t>
            </a:fld>
            <a:endParaRPr lang="es-E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a:xfrm>
            <a:off x="468313" y="260350"/>
            <a:ext cx="8229600" cy="1143000"/>
          </a:xfrm>
        </p:spPr>
        <p:txBody>
          <a:bodyPr/>
          <a:lstStyle/>
          <a:p>
            <a:r>
              <a:rPr lang="es-ES" smtClean="0"/>
              <a:t>Telescopio refractor</a:t>
            </a:r>
          </a:p>
        </p:txBody>
      </p:sp>
      <p:sp>
        <p:nvSpPr>
          <p:cNvPr id="11267" name="2 Marcador de contenido"/>
          <p:cNvSpPr>
            <a:spLocks noGrp="1"/>
          </p:cNvSpPr>
          <p:nvPr>
            <p:ph idx="1"/>
          </p:nvPr>
        </p:nvSpPr>
        <p:spPr/>
        <p:txBody>
          <a:bodyPr/>
          <a:lstStyle/>
          <a:p>
            <a:r>
              <a:rPr lang="es-ES" smtClean="0"/>
              <a:t>Utiliza una lente como objetivo</a:t>
            </a:r>
          </a:p>
          <a:p>
            <a:pPr lvl="1"/>
            <a:r>
              <a:rPr lang="es-ES" smtClean="0"/>
              <a:t>Presenta aberración cromática (se puede corregir un poco con combinación de lentes)</a:t>
            </a:r>
          </a:p>
          <a:p>
            <a:pPr lvl="1"/>
            <a:r>
              <a:rPr lang="es-ES" smtClean="0"/>
              <a:t>Es difícil aumentar la apertura (Lentes grandes difíciles de construir y mantener)</a:t>
            </a:r>
          </a:p>
          <a:p>
            <a:pPr lvl="1"/>
            <a:r>
              <a:rPr lang="es-ES" smtClean="0"/>
              <a:t>Relaciones focales de entre f/10 y f/20</a:t>
            </a:r>
          </a:p>
          <a:p>
            <a:pPr lvl="1"/>
            <a:r>
              <a:rPr lang="es-ES" smtClean="0"/>
              <a:t>Los mayores construidos tienen D de hasta 1m (Yerkes, Lick)</a:t>
            </a:r>
          </a:p>
          <a:p>
            <a:pPr lvl="1"/>
            <a:r>
              <a:rPr lang="es-ES" smtClean="0"/>
              <a:t>En desuso para fines astronómicos</a:t>
            </a:r>
          </a:p>
          <a:p>
            <a:pPr lvl="1">
              <a:buFontTx/>
              <a:buNone/>
            </a:pPr>
            <a:endParaRPr lang="es-ES" smtClean="0"/>
          </a:p>
        </p:txBody>
      </p:sp>
      <p:sp>
        <p:nvSpPr>
          <p:cNvPr id="11270" name="5 Marcador de fecha"/>
          <p:cNvSpPr>
            <a:spLocks noGrp="1"/>
          </p:cNvSpPr>
          <p:nvPr>
            <p:ph type="dt" sz="quarter" idx="10"/>
          </p:nvPr>
        </p:nvSpPr>
        <p:spPr>
          <a:noFill/>
        </p:spPr>
        <p:txBody>
          <a:bodyPr/>
          <a:lstStyle/>
          <a:p>
            <a:fld id="{313A41CD-2968-4F45-A904-1DE245D845C3}" type="datetime8">
              <a:rPr lang="es-ES"/>
              <a:pPr/>
              <a:t>18/02/2012 19:34</a:t>
            </a:fld>
            <a:endParaRPr lang="es-ES"/>
          </a:p>
        </p:txBody>
      </p:sp>
      <p:sp>
        <p:nvSpPr>
          <p:cNvPr id="11271" name="6 Marcador de número de diapositiva"/>
          <p:cNvSpPr>
            <a:spLocks noGrp="1"/>
          </p:cNvSpPr>
          <p:nvPr>
            <p:ph type="sldNum" sz="quarter" idx="12"/>
          </p:nvPr>
        </p:nvSpPr>
        <p:spPr>
          <a:noFill/>
        </p:spPr>
        <p:txBody>
          <a:bodyPr/>
          <a:lstStyle/>
          <a:p>
            <a:fld id="{7F3F2A2F-EB8D-4E43-8E42-EC8D4AAD4F43}" type="slidenum">
              <a:rPr lang="es-ES" smtClean="0"/>
              <a:pPr/>
              <a:t>20</a:t>
            </a:fld>
            <a:endParaRPr lang="es-E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19:40</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21</a:t>
            </a:fld>
            <a:endParaRPr lang="es-ES"/>
          </a:p>
        </p:txBody>
      </p:sp>
      <p:pic>
        <p:nvPicPr>
          <p:cNvPr id="6" name="5 Imagen" descr="Chromatic-Aberration.jpg"/>
          <p:cNvPicPr>
            <a:picLocks noChangeAspect="1"/>
          </p:cNvPicPr>
          <p:nvPr/>
        </p:nvPicPr>
        <p:blipFill>
          <a:blip r:embed="rId2" cstate="print"/>
          <a:srcRect/>
          <a:stretch>
            <a:fillRect/>
          </a:stretch>
        </p:blipFill>
        <p:spPr bwMode="auto">
          <a:xfrm>
            <a:off x="1116013" y="260350"/>
            <a:ext cx="7127875" cy="6359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19:40</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22</a:t>
            </a:fld>
            <a:endParaRPr lang="es-ES"/>
          </a:p>
        </p:txBody>
      </p:sp>
      <p:pic>
        <p:nvPicPr>
          <p:cNvPr id="6" name="5 Imagen" descr="yerkes.jpg"/>
          <p:cNvPicPr>
            <a:picLocks noChangeAspect="1"/>
          </p:cNvPicPr>
          <p:nvPr/>
        </p:nvPicPr>
        <p:blipFill>
          <a:blip r:embed="rId2" cstate="print"/>
          <a:srcRect/>
          <a:stretch>
            <a:fillRect/>
          </a:stretch>
        </p:blipFill>
        <p:spPr bwMode="auto">
          <a:xfrm>
            <a:off x="2298700" y="0"/>
            <a:ext cx="4546600" cy="6858000"/>
          </a:xfrm>
          <a:prstGeom prst="rect">
            <a:avLst/>
          </a:prstGeom>
          <a:noFill/>
          <a:ln w="9525">
            <a:noFill/>
            <a:miter lim="800000"/>
            <a:headEnd/>
            <a:tailEnd/>
          </a:ln>
        </p:spPr>
      </p:pic>
      <p:pic>
        <p:nvPicPr>
          <p:cNvPr id="7" name="6 Imagen" descr="yerkes.jpg"/>
          <p:cNvPicPr>
            <a:picLocks noChangeAspect="1"/>
          </p:cNvPicPr>
          <p:nvPr/>
        </p:nvPicPr>
        <p:blipFill>
          <a:blip r:embed="rId2" cstate="print"/>
          <a:srcRect/>
          <a:stretch>
            <a:fillRect/>
          </a:stretch>
        </p:blipFill>
        <p:spPr bwMode="auto">
          <a:xfrm>
            <a:off x="2451100" y="152400"/>
            <a:ext cx="45466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a:lstStyle/>
          <a:p>
            <a:r>
              <a:rPr lang="es-ES" smtClean="0"/>
              <a:t>Telescopios reflectores</a:t>
            </a:r>
          </a:p>
        </p:txBody>
      </p:sp>
      <p:sp>
        <p:nvSpPr>
          <p:cNvPr id="12291" name="2 Marcador de contenido"/>
          <p:cNvSpPr>
            <a:spLocks noGrp="1"/>
          </p:cNvSpPr>
          <p:nvPr>
            <p:ph idx="1"/>
          </p:nvPr>
        </p:nvSpPr>
        <p:spPr/>
        <p:txBody>
          <a:bodyPr/>
          <a:lstStyle/>
          <a:p>
            <a:r>
              <a:rPr lang="es-ES" smtClean="0"/>
              <a:t>Utilizan un espejo cóncavo como objetivo.</a:t>
            </a:r>
          </a:p>
          <a:p>
            <a:pPr lvl="1"/>
            <a:r>
              <a:rPr lang="es-ES" smtClean="0"/>
              <a:t>Permite construir telescopios de gran apertura de forma más barata.</a:t>
            </a:r>
          </a:p>
          <a:p>
            <a:pPr lvl="1"/>
            <a:r>
              <a:rPr lang="es-ES" smtClean="0"/>
              <a:t>No presenta aberración cromática</a:t>
            </a:r>
          </a:p>
          <a:p>
            <a:pPr lvl="1"/>
            <a:r>
              <a:rPr lang="es-ES" smtClean="0"/>
              <a:t>Si el espejo es esférico presenta aberración esférica</a:t>
            </a:r>
          </a:p>
          <a:p>
            <a:pPr lvl="1"/>
            <a:r>
              <a:rPr lang="es-ES" smtClean="0"/>
              <a:t>Si el espejo es parabólico presenta aberración de coma</a:t>
            </a:r>
          </a:p>
          <a:p>
            <a:pPr lvl="1">
              <a:buFontTx/>
              <a:buNone/>
            </a:pPr>
            <a:endParaRPr lang="es-ES" smtClean="0"/>
          </a:p>
        </p:txBody>
      </p:sp>
      <p:sp>
        <p:nvSpPr>
          <p:cNvPr id="12295" name="6 Marcador de fecha"/>
          <p:cNvSpPr>
            <a:spLocks noGrp="1"/>
          </p:cNvSpPr>
          <p:nvPr>
            <p:ph type="dt" sz="quarter" idx="10"/>
          </p:nvPr>
        </p:nvSpPr>
        <p:spPr>
          <a:noFill/>
        </p:spPr>
        <p:txBody>
          <a:bodyPr/>
          <a:lstStyle/>
          <a:p>
            <a:fld id="{18665883-C173-4F8B-A1DC-813AFCC95173}" type="datetime8">
              <a:rPr lang="es-ES"/>
              <a:pPr/>
              <a:t>18/02/2012 19:41</a:t>
            </a:fld>
            <a:endParaRPr lang="es-ES"/>
          </a:p>
        </p:txBody>
      </p:sp>
      <p:sp>
        <p:nvSpPr>
          <p:cNvPr id="12296" name="7 Marcador de número de diapositiva"/>
          <p:cNvSpPr>
            <a:spLocks noGrp="1"/>
          </p:cNvSpPr>
          <p:nvPr>
            <p:ph type="sldNum" sz="quarter" idx="12"/>
          </p:nvPr>
        </p:nvSpPr>
        <p:spPr>
          <a:noFill/>
        </p:spPr>
        <p:txBody>
          <a:bodyPr/>
          <a:lstStyle/>
          <a:p>
            <a:fld id="{3DC09B44-3E76-4C0E-A451-19FD810BA098}" type="slidenum">
              <a:rPr lang="es-ES" smtClean="0"/>
              <a:pPr/>
              <a:t>23</a:t>
            </a:fld>
            <a:endParaRPr lang="es-E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19:41</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24</a:t>
            </a:fld>
            <a:endParaRPr lang="es-ES"/>
          </a:p>
        </p:txBody>
      </p:sp>
      <p:pic>
        <p:nvPicPr>
          <p:cNvPr id="6" name="Picture 5"/>
          <p:cNvPicPr>
            <a:picLocks noChangeAspect="1" noChangeArrowheads="1"/>
          </p:cNvPicPr>
          <p:nvPr/>
        </p:nvPicPr>
        <p:blipFill>
          <a:blip r:embed="rId2" cstate="print"/>
          <a:srcRect/>
          <a:stretch>
            <a:fillRect/>
          </a:stretch>
        </p:blipFill>
        <p:spPr bwMode="auto">
          <a:xfrm>
            <a:off x="2495550" y="242888"/>
            <a:ext cx="4152900" cy="6372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19:42</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25</a:t>
            </a:fld>
            <a:endParaRPr lang="es-ES"/>
          </a:p>
        </p:txBody>
      </p:sp>
      <p:pic>
        <p:nvPicPr>
          <p:cNvPr id="6" name="Picture 3"/>
          <p:cNvPicPr>
            <a:picLocks noChangeAspect="1" noChangeArrowheads="1"/>
          </p:cNvPicPr>
          <p:nvPr/>
        </p:nvPicPr>
        <p:blipFill>
          <a:blip r:embed="rId2" cstate="print"/>
          <a:srcRect/>
          <a:stretch>
            <a:fillRect/>
          </a:stretch>
        </p:blipFill>
        <p:spPr bwMode="auto">
          <a:xfrm>
            <a:off x="755650" y="1844675"/>
            <a:ext cx="7620000" cy="3857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19:41</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26</a:t>
            </a:fld>
            <a:endParaRPr lang="es-ES"/>
          </a:p>
        </p:txBody>
      </p:sp>
      <p:pic>
        <p:nvPicPr>
          <p:cNvPr id="6" name="5 Imagen" descr="coma.gif"/>
          <p:cNvPicPr>
            <a:picLocks noChangeAspect="1"/>
          </p:cNvPicPr>
          <p:nvPr/>
        </p:nvPicPr>
        <p:blipFill>
          <a:blip r:embed="rId2" cstate="print"/>
          <a:srcRect/>
          <a:stretch>
            <a:fillRect/>
          </a:stretch>
        </p:blipFill>
        <p:spPr bwMode="auto">
          <a:xfrm>
            <a:off x="539750" y="692150"/>
            <a:ext cx="7910513" cy="5545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p:txBody>
          <a:bodyPr/>
          <a:lstStyle/>
          <a:p>
            <a:r>
              <a:rPr lang="es-ES" smtClean="0"/>
              <a:t>Telescopio Newtoniano</a:t>
            </a:r>
          </a:p>
        </p:txBody>
      </p:sp>
      <p:sp>
        <p:nvSpPr>
          <p:cNvPr id="13315" name="2 Marcador de contenido"/>
          <p:cNvSpPr>
            <a:spLocks noGrp="1"/>
          </p:cNvSpPr>
          <p:nvPr>
            <p:ph idx="1"/>
          </p:nvPr>
        </p:nvSpPr>
        <p:spPr/>
        <p:txBody>
          <a:bodyPr/>
          <a:lstStyle/>
          <a:p>
            <a:r>
              <a:rPr lang="es-ES" smtClean="0"/>
              <a:t>Usa un secundario plano inclinado 45º para sacar el haz del eje.</a:t>
            </a:r>
          </a:p>
          <a:p>
            <a:r>
              <a:rPr lang="es-ES" smtClean="0"/>
              <a:t>Muy común en telescopios de aficionado</a:t>
            </a:r>
          </a:p>
        </p:txBody>
      </p:sp>
      <p:pic>
        <p:nvPicPr>
          <p:cNvPr id="13316" name="Picture 2"/>
          <p:cNvPicPr>
            <a:picLocks noChangeAspect="1" noChangeArrowheads="1"/>
          </p:cNvPicPr>
          <p:nvPr/>
        </p:nvPicPr>
        <p:blipFill>
          <a:blip r:embed="rId2" cstate="print"/>
          <a:srcRect/>
          <a:stretch>
            <a:fillRect/>
          </a:stretch>
        </p:blipFill>
        <p:spPr bwMode="auto">
          <a:xfrm>
            <a:off x="0" y="3789363"/>
            <a:ext cx="8748713" cy="2663825"/>
          </a:xfrm>
          <a:prstGeom prst="rect">
            <a:avLst/>
          </a:prstGeom>
          <a:noFill/>
          <a:ln w="9525">
            <a:noFill/>
            <a:miter lim="800000"/>
            <a:headEnd/>
            <a:tailEnd/>
          </a:ln>
        </p:spPr>
      </p:pic>
      <p:sp>
        <p:nvSpPr>
          <p:cNvPr id="13317" name="4 Marcador de fecha"/>
          <p:cNvSpPr>
            <a:spLocks noGrp="1"/>
          </p:cNvSpPr>
          <p:nvPr>
            <p:ph type="dt" sz="quarter" idx="10"/>
          </p:nvPr>
        </p:nvSpPr>
        <p:spPr>
          <a:noFill/>
        </p:spPr>
        <p:txBody>
          <a:bodyPr/>
          <a:lstStyle/>
          <a:p>
            <a:fld id="{6839CF95-4285-43BF-85B3-A88BF4500400}" type="datetime8">
              <a:rPr lang="es-ES"/>
              <a:pPr/>
              <a:t>18/02/2012 19:42</a:t>
            </a:fld>
            <a:endParaRPr lang="es-ES"/>
          </a:p>
        </p:txBody>
      </p:sp>
      <p:sp>
        <p:nvSpPr>
          <p:cNvPr id="13318" name="5 Marcador de número de diapositiva"/>
          <p:cNvSpPr>
            <a:spLocks noGrp="1"/>
          </p:cNvSpPr>
          <p:nvPr>
            <p:ph type="sldNum" sz="quarter" idx="12"/>
          </p:nvPr>
        </p:nvSpPr>
        <p:spPr>
          <a:noFill/>
        </p:spPr>
        <p:txBody>
          <a:bodyPr/>
          <a:lstStyle/>
          <a:p>
            <a:fld id="{AFE673A5-8952-479D-97A0-ED1D83DA926C}" type="slidenum">
              <a:rPr lang="es-ES" smtClean="0"/>
              <a:pPr/>
              <a:t>27</a:t>
            </a:fld>
            <a:endParaRPr lang="es-E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p:txBody>
          <a:bodyPr/>
          <a:lstStyle/>
          <a:p>
            <a:r>
              <a:rPr lang="es-ES" smtClean="0"/>
              <a:t>Telescopio Cassegrain</a:t>
            </a:r>
          </a:p>
        </p:txBody>
      </p:sp>
      <p:sp>
        <p:nvSpPr>
          <p:cNvPr id="14339" name="2 Marcador de contenido"/>
          <p:cNvSpPr>
            <a:spLocks noGrp="1"/>
          </p:cNvSpPr>
          <p:nvPr>
            <p:ph idx="1"/>
          </p:nvPr>
        </p:nvSpPr>
        <p:spPr/>
        <p:txBody>
          <a:bodyPr/>
          <a:lstStyle/>
          <a:p>
            <a:r>
              <a:rPr lang="es-ES" smtClean="0"/>
              <a:t>Usa un primario parabólico y un secundario hiperbólico (convexo) para sacar el haz por un hueco en el centro del primario.</a:t>
            </a:r>
          </a:p>
          <a:p>
            <a:r>
              <a:rPr lang="es-ES" smtClean="0"/>
              <a:t>Muy usado en telescopios profesionales y de aficionado.</a:t>
            </a:r>
          </a:p>
          <a:p>
            <a:r>
              <a:rPr lang="es-ES" smtClean="0"/>
              <a:t>Son más compactos con la misma relación focal.</a:t>
            </a:r>
          </a:p>
        </p:txBody>
      </p:sp>
      <p:sp>
        <p:nvSpPr>
          <p:cNvPr id="14341" name="4 Marcador de fecha"/>
          <p:cNvSpPr>
            <a:spLocks noGrp="1"/>
          </p:cNvSpPr>
          <p:nvPr>
            <p:ph type="dt" sz="quarter" idx="10"/>
          </p:nvPr>
        </p:nvSpPr>
        <p:spPr>
          <a:noFill/>
        </p:spPr>
        <p:txBody>
          <a:bodyPr/>
          <a:lstStyle/>
          <a:p>
            <a:fld id="{541242F8-C8BE-49A3-9D12-70CCFB1F78E0}" type="datetime8">
              <a:rPr lang="es-ES"/>
              <a:pPr/>
              <a:t>18/02/2012 19:42</a:t>
            </a:fld>
            <a:endParaRPr lang="es-ES"/>
          </a:p>
        </p:txBody>
      </p:sp>
      <p:sp>
        <p:nvSpPr>
          <p:cNvPr id="14342" name="5 Marcador de número de diapositiva"/>
          <p:cNvSpPr>
            <a:spLocks noGrp="1"/>
          </p:cNvSpPr>
          <p:nvPr>
            <p:ph type="sldNum" sz="quarter" idx="12"/>
          </p:nvPr>
        </p:nvSpPr>
        <p:spPr>
          <a:noFill/>
        </p:spPr>
        <p:txBody>
          <a:bodyPr/>
          <a:lstStyle/>
          <a:p>
            <a:fld id="{A24BABC7-82E6-4F4A-B6FF-DCA3E9EF6EF8}" type="slidenum">
              <a:rPr lang="es-ES" smtClean="0"/>
              <a:pPr/>
              <a:t>28</a:t>
            </a:fld>
            <a:endParaRPr lang="es-E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19:42</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29</a:t>
            </a:fld>
            <a:endParaRPr lang="es-ES"/>
          </a:p>
        </p:txBody>
      </p:sp>
      <p:pic>
        <p:nvPicPr>
          <p:cNvPr id="6" name="Picture 2"/>
          <p:cNvPicPr>
            <a:picLocks noChangeAspect="1" noChangeArrowheads="1"/>
          </p:cNvPicPr>
          <p:nvPr/>
        </p:nvPicPr>
        <p:blipFill>
          <a:blip r:embed="rId2" cstate="print"/>
          <a:srcRect/>
          <a:stretch>
            <a:fillRect/>
          </a:stretch>
        </p:blipFill>
        <p:spPr bwMode="auto">
          <a:xfrm>
            <a:off x="133350" y="123825"/>
            <a:ext cx="8877300" cy="661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p:txBody>
          <a:bodyPr/>
          <a:lstStyle/>
          <a:p>
            <a:r>
              <a:rPr lang="es-ES" smtClean="0"/>
              <a:t>El espectro electromagnético</a:t>
            </a:r>
          </a:p>
        </p:txBody>
      </p:sp>
      <p:pic>
        <p:nvPicPr>
          <p:cNvPr id="5123" name="Picture 2"/>
          <p:cNvPicPr>
            <a:picLocks noChangeAspect="1" noChangeArrowheads="1"/>
          </p:cNvPicPr>
          <p:nvPr/>
        </p:nvPicPr>
        <p:blipFill>
          <a:blip r:embed="rId2" cstate="print"/>
          <a:srcRect/>
          <a:stretch>
            <a:fillRect/>
          </a:stretch>
        </p:blipFill>
        <p:spPr bwMode="auto">
          <a:xfrm>
            <a:off x="66675" y="1773238"/>
            <a:ext cx="9077325" cy="3816350"/>
          </a:xfrm>
          <a:prstGeom prst="rect">
            <a:avLst/>
          </a:prstGeom>
          <a:noFill/>
          <a:ln w="9525">
            <a:noFill/>
            <a:miter lim="800000"/>
            <a:headEnd/>
            <a:tailEnd/>
          </a:ln>
        </p:spPr>
      </p:pic>
      <p:sp>
        <p:nvSpPr>
          <p:cNvPr id="5129" name="8 Marcador de fecha"/>
          <p:cNvSpPr>
            <a:spLocks noGrp="1"/>
          </p:cNvSpPr>
          <p:nvPr>
            <p:ph type="dt" sz="quarter" idx="10"/>
          </p:nvPr>
        </p:nvSpPr>
        <p:spPr>
          <a:noFill/>
        </p:spPr>
        <p:txBody>
          <a:bodyPr/>
          <a:lstStyle/>
          <a:p>
            <a:fld id="{86BD0640-3E45-4651-9CC2-152AB848C677}" type="datetime8">
              <a:rPr lang="es-ES"/>
              <a:pPr/>
              <a:t>18/02/2012 19:36</a:t>
            </a:fld>
            <a:endParaRPr lang="es-ES"/>
          </a:p>
        </p:txBody>
      </p:sp>
      <p:sp>
        <p:nvSpPr>
          <p:cNvPr id="5130" name="10 Marcador de número de diapositiva"/>
          <p:cNvSpPr>
            <a:spLocks noGrp="1"/>
          </p:cNvSpPr>
          <p:nvPr>
            <p:ph type="sldNum" sz="quarter" idx="12"/>
          </p:nvPr>
        </p:nvSpPr>
        <p:spPr>
          <a:noFill/>
        </p:spPr>
        <p:txBody>
          <a:bodyPr/>
          <a:lstStyle/>
          <a:p>
            <a:fld id="{79E1AE96-CB08-4708-9104-283EA4FBF0AA}" type="slidenum">
              <a:rPr lang="es-ES" smtClean="0"/>
              <a:pPr/>
              <a:t>3</a:t>
            </a:fld>
            <a:endParaRPr lang="es-ES" smtClean="0"/>
          </a:p>
        </p:txBody>
      </p:sp>
      <p:sp>
        <p:nvSpPr>
          <p:cNvPr id="11" name="10 Marcador de contenido"/>
          <p:cNvSpPr>
            <a:spLocks noGrp="1"/>
          </p:cNvSpPr>
          <p:nvPr>
            <p:ph idx="1"/>
          </p:nvPr>
        </p:nvSpPr>
        <p:spPr/>
        <p:txBody>
          <a:bodyPr/>
          <a:lstStyle/>
          <a:p>
            <a:endParaRPr lang="es-E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p:txBody>
          <a:bodyPr/>
          <a:lstStyle/>
          <a:p>
            <a:r>
              <a:rPr lang="es-ES" smtClean="0"/>
              <a:t>Cámara Schmidt</a:t>
            </a:r>
          </a:p>
        </p:txBody>
      </p:sp>
      <p:sp>
        <p:nvSpPr>
          <p:cNvPr id="15363" name="2 Marcador de contenido"/>
          <p:cNvSpPr>
            <a:spLocks noGrp="1"/>
          </p:cNvSpPr>
          <p:nvPr>
            <p:ph idx="1"/>
          </p:nvPr>
        </p:nvSpPr>
        <p:spPr/>
        <p:txBody>
          <a:bodyPr/>
          <a:lstStyle/>
          <a:p>
            <a:r>
              <a:rPr lang="es-ES" smtClean="0"/>
              <a:t>Es un telescopio catadióptrico (combinación de lentes y espejos) con un gran campo de visión.</a:t>
            </a:r>
          </a:p>
          <a:p>
            <a:r>
              <a:rPr lang="es-ES" smtClean="0"/>
              <a:t>Tiene un primario esférico y una lámina correctora.</a:t>
            </a:r>
          </a:p>
          <a:p>
            <a:r>
              <a:rPr lang="es-ES" smtClean="0"/>
              <a:t>Se usa mucho para fotografiar campos grandes. Suelen ser bastante rápidos (hasta f/1.4)</a:t>
            </a:r>
          </a:p>
        </p:txBody>
      </p:sp>
      <p:sp>
        <p:nvSpPr>
          <p:cNvPr id="15365" name="4 Marcador de fecha"/>
          <p:cNvSpPr>
            <a:spLocks noGrp="1"/>
          </p:cNvSpPr>
          <p:nvPr>
            <p:ph type="dt" sz="quarter" idx="10"/>
          </p:nvPr>
        </p:nvSpPr>
        <p:spPr>
          <a:noFill/>
        </p:spPr>
        <p:txBody>
          <a:bodyPr/>
          <a:lstStyle/>
          <a:p>
            <a:fld id="{140B1727-D81E-4D9C-BC9E-BFC33CF66917}" type="datetime8">
              <a:rPr lang="es-ES"/>
              <a:pPr/>
              <a:t>18/02/2012 19:43</a:t>
            </a:fld>
            <a:endParaRPr lang="es-ES"/>
          </a:p>
        </p:txBody>
      </p:sp>
      <p:sp>
        <p:nvSpPr>
          <p:cNvPr id="15366" name="5 Marcador de número de diapositiva"/>
          <p:cNvSpPr>
            <a:spLocks noGrp="1"/>
          </p:cNvSpPr>
          <p:nvPr>
            <p:ph type="sldNum" sz="quarter" idx="12"/>
          </p:nvPr>
        </p:nvSpPr>
        <p:spPr>
          <a:noFill/>
        </p:spPr>
        <p:txBody>
          <a:bodyPr/>
          <a:lstStyle/>
          <a:p>
            <a:fld id="{C4475587-1C39-485F-9CBF-32799EE4426D}" type="slidenum">
              <a:rPr lang="es-ES" smtClean="0"/>
              <a:pPr/>
              <a:t>30</a:t>
            </a:fld>
            <a:endParaRPr lang="es-E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19:43</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31</a:t>
            </a:fld>
            <a:endParaRPr lang="es-ES"/>
          </a:p>
        </p:txBody>
      </p:sp>
      <p:pic>
        <p:nvPicPr>
          <p:cNvPr id="6" name="5 Imagen" descr="schmidt.gif"/>
          <p:cNvPicPr>
            <a:picLocks noChangeAspect="1"/>
          </p:cNvPicPr>
          <p:nvPr/>
        </p:nvPicPr>
        <p:blipFill>
          <a:blip r:embed="rId2" cstate="print"/>
          <a:srcRect/>
          <a:stretch>
            <a:fillRect/>
          </a:stretch>
        </p:blipFill>
        <p:spPr bwMode="auto">
          <a:xfrm>
            <a:off x="684213" y="1557338"/>
            <a:ext cx="7969250" cy="467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r>
              <a:rPr lang="es-ES" smtClean="0"/>
              <a:t>Monturas de telescopio</a:t>
            </a:r>
          </a:p>
        </p:txBody>
      </p:sp>
      <p:sp>
        <p:nvSpPr>
          <p:cNvPr id="16387" name="2 Marcador de contenido"/>
          <p:cNvSpPr>
            <a:spLocks noGrp="1"/>
          </p:cNvSpPr>
          <p:nvPr>
            <p:ph idx="1"/>
          </p:nvPr>
        </p:nvSpPr>
        <p:spPr/>
        <p:txBody>
          <a:bodyPr/>
          <a:lstStyle/>
          <a:p>
            <a:r>
              <a:rPr lang="es-ES" sz="2300" smtClean="0"/>
              <a:t>Montura ecuatorial</a:t>
            </a:r>
          </a:p>
          <a:p>
            <a:pPr lvl="1"/>
            <a:r>
              <a:rPr lang="es-ES" sz="2300" smtClean="0"/>
              <a:t>Tiene un eje de declinación y otro polar</a:t>
            </a:r>
          </a:p>
          <a:p>
            <a:pPr lvl="1"/>
            <a:r>
              <a:rPr lang="es-ES" sz="2300" smtClean="0"/>
              <a:t>Si el obj. no tiene mov. Propio, el seguimiento solo requiere el giro en angulo horario a velocidad constante. </a:t>
            </a:r>
          </a:p>
          <a:p>
            <a:pPr lvl="1"/>
            <a:r>
              <a:rPr lang="es-ES" sz="2300" smtClean="0"/>
              <a:t>No hay rotación de campo en el plano focal.</a:t>
            </a:r>
          </a:p>
          <a:p>
            <a:pPr lvl="1"/>
            <a:r>
              <a:rPr lang="es-ES" sz="2300" smtClean="0"/>
              <a:t>Muy usado en telescopios de aficionado</a:t>
            </a:r>
          </a:p>
          <a:p>
            <a:r>
              <a:rPr lang="es-ES" sz="2300" smtClean="0"/>
              <a:t>Montura altazimutal</a:t>
            </a:r>
          </a:p>
          <a:p>
            <a:pPr lvl="1"/>
            <a:r>
              <a:rPr lang="es-ES" sz="2300" smtClean="0"/>
              <a:t>Tiene un eje en elevación y otro en azimuth</a:t>
            </a:r>
          </a:p>
          <a:p>
            <a:pPr lvl="1"/>
            <a:r>
              <a:rPr lang="es-ES" sz="2300" smtClean="0"/>
              <a:t>No sigue el  movimiento de los astros de forma “natural”.  Se mueven los dos ejes.</a:t>
            </a:r>
          </a:p>
          <a:p>
            <a:pPr lvl="1"/>
            <a:r>
              <a:rPr lang="es-ES" sz="2300" smtClean="0"/>
              <a:t>Rotación de campo en el plano focal </a:t>
            </a:r>
            <a:r>
              <a:rPr lang="es-ES" sz="2300" smtClean="0">
                <a:sym typeface="Wingdings" pitchFamily="2" charset="2"/>
              </a:rPr>
              <a:t> correcciones</a:t>
            </a:r>
            <a:endParaRPr lang="es-ES" sz="2300" smtClean="0"/>
          </a:p>
          <a:p>
            <a:pPr lvl="1"/>
            <a:r>
              <a:rPr lang="es-ES" sz="2300" smtClean="0"/>
              <a:t>El más usado en telescopios profesionales.</a:t>
            </a:r>
          </a:p>
          <a:p>
            <a:pPr lvl="1"/>
            <a:endParaRPr lang="es-ES" smtClean="0"/>
          </a:p>
        </p:txBody>
      </p:sp>
      <p:sp>
        <p:nvSpPr>
          <p:cNvPr id="16389" name="4 Marcador de fecha"/>
          <p:cNvSpPr>
            <a:spLocks noGrp="1"/>
          </p:cNvSpPr>
          <p:nvPr>
            <p:ph type="dt" sz="quarter" idx="10"/>
          </p:nvPr>
        </p:nvSpPr>
        <p:spPr>
          <a:noFill/>
        </p:spPr>
        <p:txBody>
          <a:bodyPr/>
          <a:lstStyle/>
          <a:p>
            <a:fld id="{E501F123-C19E-48FB-848F-BBBC87F2FBED}" type="datetime8">
              <a:rPr lang="es-ES"/>
              <a:pPr/>
              <a:t>18/02/2012 19:43</a:t>
            </a:fld>
            <a:endParaRPr lang="es-ES"/>
          </a:p>
        </p:txBody>
      </p:sp>
      <p:sp>
        <p:nvSpPr>
          <p:cNvPr id="16390" name="5 Marcador de número de diapositiva"/>
          <p:cNvSpPr>
            <a:spLocks noGrp="1"/>
          </p:cNvSpPr>
          <p:nvPr>
            <p:ph type="sldNum" sz="quarter" idx="12"/>
          </p:nvPr>
        </p:nvSpPr>
        <p:spPr>
          <a:noFill/>
        </p:spPr>
        <p:txBody>
          <a:bodyPr/>
          <a:lstStyle/>
          <a:p>
            <a:fld id="{8456D810-5D6C-413E-A742-F527536E854E}" type="slidenum">
              <a:rPr lang="es-ES" smtClean="0"/>
              <a:pPr/>
              <a:t>32</a:t>
            </a:fld>
            <a:endParaRPr lang="es-E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19:43</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33</a:t>
            </a:fld>
            <a:endParaRPr lang="es-ES"/>
          </a:p>
        </p:txBody>
      </p:sp>
      <p:pic>
        <p:nvPicPr>
          <p:cNvPr id="6" name="Picture 3"/>
          <p:cNvPicPr>
            <a:picLocks noChangeAspect="1" noChangeArrowheads="1"/>
          </p:cNvPicPr>
          <p:nvPr/>
        </p:nvPicPr>
        <p:blipFill>
          <a:blip r:embed="rId2" cstate="print"/>
          <a:srcRect/>
          <a:stretch>
            <a:fillRect/>
          </a:stretch>
        </p:blipFill>
        <p:spPr bwMode="auto">
          <a:xfrm>
            <a:off x="0" y="0"/>
            <a:ext cx="9136063"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a:xfrm>
            <a:off x="468313" y="0"/>
            <a:ext cx="8229600" cy="1143000"/>
          </a:xfrm>
        </p:spPr>
        <p:txBody>
          <a:bodyPr/>
          <a:lstStyle/>
          <a:p>
            <a:r>
              <a:rPr lang="es-ES" smtClean="0"/>
              <a:t>Focos de telescopio</a:t>
            </a:r>
          </a:p>
        </p:txBody>
      </p:sp>
      <p:pic>
        <p:nvPicPr>
          <p:cNvPr id="17411" name="Picture 2"/>
          <p:cNvPicPr>
            <a:picLocks noGrp="1" noChangeAspect="1" noChangeArrowheads="1"/>
          </p:cNvPicPr>
          <p:nvPr>
            <p:ph idx="1"/>
          </p:nvPr>
        </p:nvPicPr>
        <p:blipFill>
          <a:blip r:embed="rId2" cstate="print"/>
          <a:srcRect/>
          <a:stretch>
            <a:fillRect/>
          </a:stretch>
        </p:blipFill>
        <p:spPr>
          <a:xfrm>
            <a:off x="684213" y="1052513"/>
            <a:ext cx="7704137" cy="5781675"/>
          </a:xfrm>
          <a:noFill/>
        </p:spPr>
      </p:pic>
      <p:sp>
        <p:nvSpPr>
          <p:cNvPr id="17413" name="4 Marcador de fecha"/>
          <p:cNvSpPr>
            <a:spLocks noGrp="1"/>
          </p:cNvSpPr>
          <p:nvPr>
            <p:ph type="dt" sz="quarter" idx="10"/>
          </p:nvPr>
        </p:nvSpPr>
        <p:spPr>
          <a:noFill/>
        </p:spPr>
        <p:txBody>
          <a:bodyPr/>
          <a:lstStyle/>
          <a:p>
            <a:fld id="{567B09E8-5FF8-4943-8F84-5D3D9C611628}" type="datetime8">
              <a:rPr lang="es-ES"/>
              <a:pPr/>
              <a:t>18/02/2012 19:43</a:t>
            </a:fld>
            <a:endParaRPr lang="es-ES"/>
          </a:p>
        </p:txBody>
      </p:sp>
      <p:sp>
        <p:nvSpPr>
          <p:cNvPr id="17414" name="5 Marcador de número de diapositiva"/>
          <p:cNvSpPr>
            <a:spLocks noGrp="1"/>
          </p:cNvSpPr>
          <p:nvPr>
            <p:ph type="sldNum" sz="quarter" idx="12"/>
          </p:nvPr>
        </p:nvSpPr>
        <p:spPr>
          <a:noFill/>
        </p:spPr>
        <p:txBody>
          <a:bodyPr/>
          <a:lstStyle/>
          <a:p>
            <a:fld id="{D2EE08D4-3252-4CFF-86C5-EDB75B94B6DE}" type="slidenum">
              <a:rPr lang="es-ES" smtClean="0"/>
              <a:pPr/>
              <a:t>34</a:t>
            </a:fld>
            <a:endParaRPr lang="es-E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19:44</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35</a:t>
            </a:fld>
            <a:endParaRPr lang="es-ES"/>
          </a:p>
        </p:txBody>
      </p:sp>
      <p:pic>
        <p:nvPicPr>
          <p:cNvPr id="6" name="Picture 3"/>
          <p:cNvPicPr>
            <a:picLocks noChangeAspect="1" noChangeArrowheads="1"/>
          </p:cNvPicPr>
          <p:nvPr/>
        </p:nvPicPr>
        <p:blipFill>
          <a:blip r:embed="rId2" cstate="print"/>
          <a:srcRect/>
          <a:stretch>
            <a:fillRect/>
          </a:stretch>
        </p:blipFill>
        <p:spPr bwMode="auto">
          <a:xfrm>
            <a:off x="1331913" y="0"/>
            <a:ext cx="736282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p:txBody>
          <a:bodyPr/>
          <a:lstStyle/>
          <a:p>
            <a:r>
              <a:rPr lang="es-ES" smtClean="0"/>
              <a:t>Optica activa</a:t>
            </a:r>
          </a:p>
        </p:txBody>
      </p:sp>
      <p:sp>
        <p:nvSpPr>
          <p:cNvPr id="18435" name="2 Marcador de contenido"/>
          <p:cNvSpPr>
            <a:spLocks noGrp="1"/>
          </p:cNvSpPr>
          <p:nvPr>
            <p:ph idx="1"/>
          </p:nvPr>
        </p:nvSpPr>
        <p:spPr/>
        <p:txBody>
          <a:bodyPr/>
          <a:lstStyle/>
          <a:p>
            <a:r>
              <a:rPr lang="es-ES" smtClean="0"/>
              <a:t>Unos actuadores en el primario se encargan de corregir las flexiones en el mismo y así mantener la forma adecuada para mejorar la calidad de la imagen.</a:t>
            </a:r>
          </a:p>
          <a:p>
            <a:r>
              <a:rPr lang="es-ES" smtClean="0"/>
              <a:t>También se usa en telescopios multi-espejo como el GTC.</a:t>
            </a:r>
          </a:p>
        </p:txBody>
      </p:sp>
      <p:sp>
        <p:nvSpPr>
          <p:cNvPr id="18438" name="5 Marcador de fecha"/>
          <p:cNvSpPr>
            <a:spLocks noGrp="1"/>
          </p:cNvSpPr>
          <p:nvPr>
            <p:ph type="dt" sz="quarter" idx="10"/>
          </p:nvPr>
        </p:nvSpPr>
        <p:spPr>
          <a:noFill/>
        </p:spPr>
        <p:txBody>
          <a:bodyPr/>
          <a:lstStyle/>
          <a:p>
            <a:fld id="{52727623-687F-405A-92ED-F83D4438F086}" type="datetime8">
              <a:rPr lang="es-ES"/>
              <a:pPr/>
              <a:t>18/02/2012 19:44</a:t>
            </a:fld>
            <a:endParaRPr lang="es-ES"/>
          </a:p>
        </p:txBody>
      </p:sp>
      <p:sp>
        <p:nvSpPr>
          <p:cNvPr id="18439" name="6 Marcador de número de diapositiva"/>
          <p:cNvSpPr>
            <a:spLocks noGrp="1"/>
          </p:cNvSpPr>
          <p:nvPr>
            <p:ph type="sldNum" sz="quarter" idx="12"/>
          </p:nvPr>
        </p:nvSpPr>
        <p:spPr>
          <a:noFill/>
        </p:spPr>
        <p:txBody>
          <a:bodyPr/>
          <a:lstStyle/>
          <a:p>
            <a:fld id="{6812BD88-13ED-4CD3-BD22-0F2DF3A0A045}" type="slidenum">
              <a:rPr lang="es-ES" smtClean="0"/>
              <a:pPr/>
              <a:t>36</a:t>
            </a:fld>
            <a:endParaRPr lang="es-E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19:44</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37</a:t>
            </a:fld>
            <a:endParaRPr lang="es-ES"/>
          </a:p>
        </p:txBody>
      </p:sp>
      <p:pic>
        <p:nvPicPr>
          <p:cNvPr id="6" name="Picture 2"/>
          <p:cNvPicPr>
            <a:picLocks noChangeAspect="1" noChangeArrowheads="1"/>
          </p:cNvPicPr>
          <p:nvPr/>
        </p:nvPicPr>
        <p:blipFill>
          <a:blip r:embed="rId2" cstate="print"/>
          <a:srcRect/>
          <a:stretch>
            <a:fillRect/>
          </a:stretch>
        </p:blipFill>
        <p:spPr bwMode="auto">
          <a:xfrm>
            <a:off x="2195513" y="9525"/>
            <a:ext cx="5653087" cy="6848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19:44</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38</a:t>
            </a:fld>
            <a:endParaRPr lang="es-ES"/>
          </a:p>
        </p:txBody>
      </p:sp>
      <p:pic>
        <p:nvPicPr>
          <p:cNvPr id="6" name="Picture 3"/>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p:cNvSpPr>
            <a:spLocks noGrp="1"/>
          </p:cNvSpPr>
          <p:nvPr>
            <p:ph type="title"/>
          </p:nvPr>
        </p:nvSpPr>
        <p:spPr/>
        <p:txBody>
          <a:bodyPr/>
          <a:lstStyle/>
          <a:p>
            <a:r>
              <a:rPr lang="es-ES" smtClean="0"/>
              <a:t>Óptica adaptativa</a:t>
            </a:r>
          </a:p>
        </p:txBody>
      </p:sp>
      <p:sp>
        <p:nvSpPr>
          <p:cNvPr id="19459" name="2 Marcador de contenido"/>
          <p:cNvSpPr>
            <a:spLocks noGrp="1"/>
          </p:cNvSpPr>
          <p:nvPr>
            <p:ph idx="1"/>
          </p:nvPr>
        </p:nvSpPr>
        <p:spPr/>
        <p:txBody>
          <a:bodyPr/>
          <a:lstStyle/>
          <a:p>
            <a:r>
              <a:rPr lang="es-ES" smtClean="0"/>
              <a:t>Consiste en deformar la óptica del telescopio para corregir los efectos de la atmósfera (seeing) y mejorar la calidad de la imagen.</a:t>
            </a:r>
          </a:p>
          <a:p>
            <a:r>
              <a:rPr lang="es-ES" smtClean="0"/>
              <a:t>Necesita información acerca de la forma del frente de onda </a:t>
            </a:r>
            <a:r>
              <a:rPr lang="es-ES" smtClean="0">
                <a:sym typeface="Wingdings" pitchFamily="2" charset="2"/>
              </a:rPr>
              <a:t> estrella (nat o art)</a:t>
            </a:r>
          </a:p>
          <a:p>
            <a:r>
              <a:rPr lang="es-ES" smtClean="0">
                <a:sym typeface="Wingdings" pitchFamily="2" charset="2"/>
              </a:rPr>
              <a:t>Actúa muchas veces por s.</a:t>
            </a:r>
            <a:endParaRPr lang="es-ES" smtClean="0"/>
          </a:p>
        </p:txBody>
      </p:sp>
      <p:sp>
        <p:nvSpPr>
          <p:cNvPr id="19463" name="6 Marcador de fecha"/>
          <p:cNvSpPr>
            <a:spLocks noGrp="1"/>
          </p:cNvSpPr>
          <p:nvPr>
            <p:ph type="dt" sz="quarter" idx="10"/>
          </p:nvPr>
        </p:nvSpPr>
        <p:spPr>
          <a:noFill/>
        </p:spPr>
        <p:txBody>
          <a:bodyPr/>
          <a:lstStyle/>
          <a:p>
            <a:fld id="{B119CF86-6299-432F-908A-42D641F1B408}" type="datetime8">
              <a:rPr lang="es-ES"/>
              <a:pPr/>
              <a:t>18/02/2012 19:44</a:t>
            </a:fld>
            <a:endParaRPr lang="es-ES"/>
          </a:p>
        </p:txBody>
      </p:sp>
      <p:sp>
        <p:nvSpPr>
          <p:cNvPr id="19464" name="7 Marcador de número de diapositiva"/>
          <p:cNvSpPr>
            <a:spLocks noGrp="1"/>
          </p:cNvSpPr>
          <p:nvPr>
            <p:ph type="sldNum" sz="quarter" idx="12"/>
          </p:nvPr>
        </p:nvSpPr>
        <p:spPr>
          <a:noFill/>
        </p:spPr>
        <p:txBody>
          <a:bodyPr/>
          <a:lstStyle/>
          <a:p>
            <a:fld id="{4DC51A2D-BF76-4D57-93DF-AA69C6728C31}" type="slidenum">
              <a:rPr lang="es-ES" smtClean="0"/>
              <a:pPr/>
              <a:t>39</a:t>
            </a:fld>
            <a:endParaRPr lang="es-E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19:37</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4</a:t>
            </a:fld>
            <a:endParaRPr lang="es-ES"/>
          </a:p>
        </p:txBody>
      </p:sp>
      <p:pic>
        <p:nvPicPr>
          <p:cNvPr id="6" name="Picture 3"/>
          <p:cNvPicPr>
            <a:picLocks noChangeAspect="1" noChangeArrowheads="1"/>
          </p:cNvPicPr>
          <p:nvPr/>
        </p:nvPicPr>
        <p:blipFill>
          <a:blip r:embed="rId2" cstate="print"/>
          <a:srcRect/>
          <a:stretch>
            <a:fillRect/>
          </a:stretch>
        </p:blipFill>
        <p:spPr bwMode="auto">
          <a:xfrm>
            <a:off x="539750" y="1412875"/>
            <a:ext cx="8208963" cy="5213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40</a:t>
            </a:fld>
            <a:endParaRPr lang="es-ES"/>
          </a:p>
        </p:txBody>
      </p:sp>
      <p:pic>
        <p:nvPicPr>
          <p:cNvPr id="6" name="adaptativa_a.wmv">
            <a:hlinkClick r:id="" action="ppaction://media"/>
          </p:cNvPr>
          <p:cNvPicPr>
            <a:picLocks noRot="1" noChangeAspect="1"/>
          </p:cNvPicPr>
          <p:nvPr>
            <a:videoFile r:link="rId1"/>
          </p:nvPr>
        </p:nvPicPr>
        <p:blipFill>
          <a:blip r:embed="rId3" cstate="print"/>
          <a:srcRect/>
          <a:stretch>
            <a:fillRect/>
          </a:stretch>
        </p:blipFill>
        <p:spPr bwMode="auto">
          <a:xfrm>
            <a:off x="1258888" y="1341438"/>
            <a:ext cx="6697662" cy="5021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md type="call" cmd="stop">
                                      <p:cBhvr>
                                        <p:cTn id="13" dur="1">
                                          <p:stCondLst>
                                            <p:cond delay="4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p:cTn id="19"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41</a:t>
            </a:fld>
            <a:endParaRPr lang="es-ES"/>
          </a:p>
        </p:txBody>
      </p:sp>
      <p:pic>
        <p:nvPicPr>
          <p:cNvPr id="6" name="Picture 3"/>
          <p:cNvPicPr>
            <a:picLocks noChangeAspect="1" noChangeArrowheads="1"/>
          </p:cNvPicPr>
          <p:nvPr/>
        </p:nvPicPr>
        <p:blipFill>
          <a:blip r:embed="rId2" cstate="print"/>
          <a:srcRect/>
          <a:stretch>
            <a:fillRect/>
          </a:stretch>
        </p:blipFill>
        <p:spPr bwMode="auto">
          <a:xfrm>
            <a:off x="0" y="1341438"/>
            <a:ext cx="9144000" cy="3979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42</a:t>
            </a:fld>
            <a:endParaRPr lang="es-ES"/>
          </a:p>
        </p:txBody>
      </p:sp>
      <p:pic>
        <p:nvPicPr>
          <p:cNvPr id="6" name="Picture 2"/>
          <p:cNvPicPr>
            <a:picLocks noChangeAspect="1" noChangeArrowheads="1"/>
          </p:cNvPicPr>
          <p:nvPr/>
        </p:nvPicPr>
        <p:blipFill>
          <a:blip r:embed="rId2" cstate="print"/>
          <a:srcRect/>
          <a:stretch>
            <a:fillRect/>
          </a:stretch>
        </p:blipFill>
        <p:spPr bwMode="auto">
          <a:xfrm>
            <a:off x="684213" y="1700213"/>
            <a:ext cx="7927975" cy="4392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r>
              <a:rPr lang="es-ES" smtClean="0"/>
              <a:t>Detectores</a:t>
            </a:r>
          </a:p>
        </p:txBody>
      </p:sp>
      <p:sp>
        <p:nvSpPr>
          <p:cNvPr id="20483" name="2 Marcador de contenido"/>
          <p:cNvSpPr>
            <a:spLocks noGrp="1"/>
          </p:cNvSpPr>
          <p:nvPr>
            <p:ph idx="1"/>
          </p:nvPr>
        </p:nvSpPr>
        <p:spPr/>
        <p:txBody>
          <a:bodyPr/>
          <a:lstStyle/>
          <a:p>
            <a:r>
              <a:rPr lang="es-ES" smtClean="0"/>
              <a:t>Una vez que se ha recogido la luz del astro en el foco, hay que recogerla en de algún modo </a:t>
            </a:r>
            <a:r>
              <a:rPr lang="es-ES" smtClean="0">
                <a:sym typeface="Wingdings" pitchFamily="2" charset="2"/>
              </a:rPr>
              <a:t> Detector.</a:t>
            </a:r>
          </a:p>
          <a:p>
            <a:pPr lvl="1"/>
            <a:r>
              <a:rPr lang="es-ES" smtClean="0">
                <a:sym typeface="Wingdings" pitchFamily="2" charset="2"/>
              </a:rPr>
              <a:t>Fotografía</a:t>
            </a:r>
          </a:p>
          <a:p>
            <a:pPr lvl="1"/>
            <a:r>
              <a:rPr lang="es-ES" smtClean="0">
                <a:sym typeface="Wingdings" pitchFamily="2" charset="2"/>
              </a:rPr>
              <a:t>Fotómetros</a:t>
            </a:r>
          </a:p>
          <a:p>
            <a:pPr lvl="1"/>
            <a:r>
              <a:rPr lang="es-ES" smtClean="0">
                <a:sym typeface="Wingdings" pitchFamily="2" charset="2"/>
              </a:rPr>
              <a:t>CCD</a:t>
            </a:r>
            <a:endParaRPr lang="es-ES" smtClean="0"/>
          </a:p>
        </p:txBody>
      </p:sp>
      <p:sp>
        <p:nvSpPr>
          <p:cNvPr id="20484" name="3 Marcador de fecha"/>
          <p:cNvSpPr>
            <a:spLocks noGrp="1"/>
          </p:cNvSpPr>
          <p:nvPr>
            <p:ph type="dt" sz="quarter" idx="10"/>
          </p:nvPr>
        </p:nvSpPr>
        <p:spPr>
          <a:noFill/>
        </p:spPr>
        <p:txBody>
          <a:bodyPr/>
          <a:lstStyle/>
          <a:p>
            <a:fld id="{7D8A4EAD-26AD-42DC-815C-B07CA1364497}" type="datetime8">
              <a:rPr lang="es-ES"/>
              <a:pPr/>
              <a:t>18/02/2012 19:34</a:t>
            </a:fld>
            <a:endParaRPr lang="es-ES"/>
          </a:p>
        </p:txBody>
      </p:sp>
      <p:sp>
        <p:nvSpPr>
          <p:cNvPr id="20485" name="4 Marcador de número de diapositiva"/>
          <p:cNvSpPr>
            <a:spLocks noGrp="1"/>
          </p:cNvSpPr>
          <p:nvPr>
            <p:ph type="sldNum" sz="quarter" idx="12"/>
          </p:nvPr>
        </p:nvSpPr>
        <p:spPr>
          <a:noFill/>
        </p:spPr>
        <p:txBody>
          <a:bodyPr/>
          <a:lstStyle/>
          <a:p>
            <a:fld id="{037F34D5-A12D-43AD-9692-F66B3A497F4D}" type="slidenum">
              <a:rPr lang="es-ES" smtClean="0"/>
              <a:pPr/>
              <a:t>43</a:t>
            </a:fld>
            <a:endParaRPr lang="es-E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p:cNvSpPr>
            <a:spLocks noGrp="1"/>
          </p:cNvSpPr>
          <p:nvPr>
            <p:ph type="title"/>
          </p:nvPr>
        </p:nvSpPr>
        <p:spPr/>
        <p:txBody>
          <a:bodyPr/>
          <a:lstStyle/>
          <a:p>
            <a:r>
              <a:rPr lang="es-ES" smtClean="0"/>
              <a:t>Fotografía</a:t>
            </a:r>
          </a:p>
        </p:txBody>
      </p:sp>
      <p:sp>
        <p:nvSpPr>
          <p:cNvPr id="21507" name="2 Marcador de contenido"/>
          <p:cNvSpPr>
            <a:spLocks noGrp="1"/>
          </p:cNvSpPr>
          <p:nvPr>
            <p:ph idx="1"/>
          </p:nvPr>
        </p:nvSpPr>
        <p:spPr>
          <a:xfrm>
            <a:off x="250825" y="1412875"/>
            <a:ext cx="8435975" cy="4525963"/>
          </a:xfrm>
        </p:spPr>
        <p:txBody>
          <a:bodyPr/>
          <a:lstStyle/>
          <a:p>
            <a:r>
              <a:rPr lang="es-ES" sz="2800" smtClean="0"/>
              <a:t>Se empezó a usar en astronomía en la primera mitad del s. XIX, pero fue a finales de ese siglo cuando se extendió su uso.</a:t>
            </a:r>
          </a:p>
          <a:p>
            <a:r>
              <a:rPr lang="es-ES" sz="2800" smtClean="0"/>
              <a:t>Consiste en utilizar sales de plata que se ennegrecen al ser expuestas a la luz.</a:t>
            </a:r>
          </a:p>
          <a:p>
            <a:r>
              <a:rPr lang="es-ES" sz="2800" smtClean="0"/>
              <a:t>Dieron un resultado excelente, pero ahora están en desuso por:</a:t>
            </a:r>
          </a:p>
          <a:p>
            <a:pPr lvl="1"/>
            <a:r>
              <a:rPr lang="es-ES" smtClean="0"/>
              <a:t>Baja eficiencia (de 0.1% hasta 1% con tratam.)</a:t>
            </a:r>
          </a:p>
          <a:p>
            <a:pPr lvl="1"/>
            <a:r>
              <a:rPr lang="es-ES" smtClean="0"/>
              <a:t>Características de película (velo, saturación,..)</a:t>
            </a:r>
          </a:p>
          <a:p>
            <a:pPr lvl="1"/>
            <a:r>
              <a:rPr lang="es-ES" smtClean="0"/>
              <a:t>Rango dinámico (lineal) pequeño</a:t>
            </a:r>
          </a:p>
          <a:p>
            <a:pPr lvl="1"/>
            <a:r>
              <a:rPr lang="es-ES" smtClean="0"/>
              <a:t>No posibilidad de reutilización</a:t>
            </a:r>
          </a:p>
        </p:txBody>
      </p:sp>
      <p:sp>
        <p:nvSpPr>
          <p:cNvPr id="21510" name="5 Marcador de fecha"/>
          <p:cNvSpPr>
            <a:spLocks noGrp="1"/>
          </p:cNvSpPr>
          <p:nvPr>
            <p:ph type="dt" sz="quarter" idx="10"/>
          </p:nvPr>
        </p:nvSpPr>
        <p:spPr>
          <a:noFill/>
        </p:spPr>
        <p:txBody>
          <a:bodyPr/>
          <a:lstStyle/>
          <a:p>
            <a:fld id="{2F48F2FE-5C51-49DD-B6D3-4695C3163ABE}" type="datetime8">
              <a:rPr lang="es-ES"/>
              <a:pPr/>
              <a:t>18/02/2012 19:34</a:t>
            </a:fld>
            <a:endParaRPr lang="es-ES"/>
          </a:p>
        </p:txBody>
      </p:sp>
      <p:sp>
        <p:nvSpPr>
          <p:cNvPr id="21511" name="6 Marcador de número de diapositiva"/>
          <p:cNvSpPr>
            <a:spLocks noGrp="1"/>
          </p:cNvSpPr>
          <p:nvPr>
            <p:ph type="sldNum" sz="quarter" idx="12"/>
          </p:nvPr>
        </p:nvSpPr>
        <p:spPr>
          <a:noFill/>
        </p:spPr>
        <p:txBody>
          <a:bodyPr/>
          <a:lstStyle/>
          <a:p>
            <a:fld id="{39B76853-57AF-4A99-AF81-0F69733D67C3}" type="slidenum">
              <a:rPr lang="es-ES" smtClean="0"/>
              <a:pPr/>
              <a:t>44</a:t>
            </a:fld>
            <a:endParaRPr lang="es-E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45</a:t>
            </a:fld>
            <a:endParaRPr lang="es-ES"/>
          </a:p>
        </p:txBody>
      </p:sp>
      <p:pic>
        <p:nvPicPr>
          <p:cNvPr id="6" name="Picture 3"/>
          <p:cNvPicPr>
            <a:picLocks noChangeAspect="1" noChangeArrowheads="1"/>
          </p:cNvPicPr>
          <p:nvPr/>
        </p:nvPicPr>
        <p:blipFill>
          <a:blip r:embed="rId2" cstate="print"/>
          <a:srcRect/>
          <a:stretch>
            <a:fillRect/>
          </a:stretch>
        </p:blipFill>
        <p:spPr bwMode="auto">
          <a:xfrm>
            <a:off x="1187450" y="836613"/>
            <a:ext cx="657225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19:47</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46</a:t>
            </a:fld>
            <a:endParaRPr lang="es-ES"/>
          </a:p>
        </p:txBody>
      </p:sp>
      <p:pic>
        <p:nvPicPr>
          <p:cNvPr id="6" name="Picture 2"/>
          <p:cNvPicPr>
            <a:picLocks noChangeAspect="1" noChangeArrowheads="1"/>
          </p:cNvPicPr>
          <p:nvPr/>
        </p:nvPicPr>
        <p:blipFill>
          <a:blip r:embed="rId2" cstate="print"/>
          <a:srcRect/>
          <a:stretch>
            <a:fillRect/>
          </a:stretch>
        </p:blipFill>
        <p:spPr bwMode="auto">
          <a:xfrm>
            <a:off x="1763713" y="1412875"/>
            <a:ext cx="6048375" cy="5038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p:cNvSpPr>
            <a:spLocks noGrp="1"/>
          </p:cNvSpPr>
          <p:nvPr>
            <p:ph type="title"/>
          </p:nvPr>
        </p:nvSpPr>
        <p:spPr/>
        <p:txBody>
          <a:bodyPr/>
          <a:lstStyle/>
          <a:p>
            <a:r>
              <a:rPr lang="es-ES" smtClean="0"/>
              <a:t>Fotómetros</a:t>
            </a:r>
          </a:p>
        </p:txBody>
      </p:sp>
      <p:sp>
        <p:nvSpPr>
          <p:cNvPr id="22531" name="2 Marcador de contenido"/>
          <p:cNvSpPr>
            <a:spLocks noGrp="1"/>
          </p:cNvSpPr>
          <p:nvPr>
            <p:ph idx="1"/>
          </p:nvPr>
        </p:nvSpPr>
        <p:spPr/>
        <p:txBody>
          <a:bodyPr/>
          <a:lstStyle/>
          <a:p>
            <a:r>
              <a:rPr lang="es-ES" smtClean="0"/>
              <a:t>Son instrumentos para medir la cantidad de luz que llega. </a:t>
            </a:r>
          </a:p>
          <a:p>
            <a:r>
              <a:rPr lang="es-ES" smtClean="0"/>
              <a:t>Los hay de distintos tipos, pero los más comunes eran fotomultiplicadores.</a:t>
            </a:r>
          </a:p>
          <a:p>
            <a:r>
              <a:rPr lang="es-ES" smtClean="0"/>
              <a:t>Un fotomultiplicador convierte fotones en muchos electrones de forma que al final medimos una corriente proporcional a la intensidad luminosa.</a:t>
            </a:r>
          </a:p>
        </p:txBody>
      </p:sp>
      <p:sp>
        <p:nvSpPr>
          <p:cNvPr id="22533" name="4 Marcador de fecha"/>
          <p:cNvSpPr>
            <a:spLocks noGrp="1"/>
          </p:cNvSpPr>
          <p:nvPr>
            <p:ph type="dt" sz="quarter" idx="10"/>
          </p:nvPr>
        </p:nvSpPr>
        <p:spPr>
          <a:noFill/>
        </p:spPr>
        <p:txBody>
          <a:bodyPr/>
          <a:lstStyle/>
          <a:p>
            <a:fld id="{345898E6-4C15-4715-B503-E7090D89D468}" type="datetime8">
              <a:rPr lang="es-ES"/>
              <a:pPr/>
              <a:t>18/02/2012 19:47</a:t>
            </a:fld>
            <a:endParaRPr lang="es-ES"/>
          </a:p>
        </p:txBody>
      </p:sp>
      <p:sp>
        <p:nvSpPr>
          <p:cNvPr id="22534" name="5 Marcador de número de diapositiva"/>
          <p:cNvSpPr>
            <a:spLocks noGrp="1"/>
          </p:cNvSpPr>
          <p:nvPr>
            <p:ph type="sldNum" sz="quarter" idx="12"/>
          </p:nvPr>
        </p:nvSpPr>
        <p:spPr>
          <a:noFill/>
        </p:spPr>
        <p:txBody>
          <a:bodyPr/>
          <a:lstStyle/>
          <a:p>
            <a:fld id="{5DB21726-13DA-4B80-9C0E-ADFD825FA86C}" type="slidenum">
              <a:rPr lang="es-ES" smtClean="0"/>
              <a:pPr/>
              <a:t>47</a:t>
            </a:fld>
            <a:endParaRPr lang="es-E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19:47</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48</a:t>
            </a:fld>
            <a:endParaRPr lang="es-ES"/>
          </a:p>
        </p:txBody>
      </p:sp>
      <p:pic>
        <p:nvPicPr>
          <p:cNvPr id="6" name="Picture 2"/>
          <p:cNvPicPr>
            <a:picLocks noChangeAspect="1" noChangeArrowheads="1"/>
          </p:cNvPicPr>
          <p:nvPr/>
        </p:nvPicPr>
        <p:blipFill>
          <a:blip r:embed="rId2" cstate="print"/>
          <a:srcRect/>
          <a:stretch>
            <a:fillRect/>
          </a:stretch>
        </p:blipFill>
        <p:spPr bwMode="auto">
          <a:xfrm>
            <a:off x="827088" y="1628775"/>
            <a:ext cx="7777162" cy="494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p:txBody>
          <a:bodyPr/>
          <a:lstStyle/>
          <a:p>
            <a:r>
              <a:rPr lang="es-ES" smtClean="0"/>
              <a:t>CCDs</a:t>
            </a:r>
          </a:p>
        </p:txBody>
      </p:sp>
      <p:sp>
        <p:nvSpPr>
          <p:cNvPr id="23555" name="2 Marcador de contenido"/>
          <p:cNvSpPr>
            <a:spLocks noGrp="1"/>
          </p:cNvSpPr>
          <p:nvPr>
            <p:ph idx="1"/>
          </p:nvPr>
        </p:nvSpPr>
        <p:spPr>
          <a:xfrm>
            <a:off x="323850" y="1412875"/>
            <a:ext cx="8229600" cy="4525963"/>
          </a:xfrm>
        </p:spPr>
        <p:txBody>
          <a:bodyPr/>
          <a:lstStyle/>
          <a:p>
            <a:r>
              <a:rPr lang="es-ES" smtClean="0"/>
              <a:t>Es un dispositivo electrónico que convierte la luz en electrones (ef. Fotoeléctrico) utilizando tecnología de semiconductores.</a:t>
            </a:r>
          </a:p>
          <a:p>
            <a:r>
              <a:rPr lang="es-ES" smtClean="0"/>
              <a:t>Los datos son digitalizados  y transferidos y almacenados de forma digital en un ordenador.</a:t>
            </a:r>
          </a:p>
        </p:txBody>
      </p:sp>
      <p:sp>
        <p:nvSpPr>
          <p:cNvPr id="23560" name="7 Marcador de fecha"/>
          <p:cNvSpPr>
            <a:spLocks noGrp="1"/>
          </p:cNvSpPr>
          <p:nvPr>
            <p:ph type="dt" sz="quarter" idx="10"/>
          </p:nvPr>
        </p:nvSpPr>
        <p:spPr>
          <a:noFill/>
        </p:spPr>
        <p:txBody>
          <a:bodyPr/>
          <a:lstStyle/>
          <a:p>
            <a:fld id="{A1244D01-9AC2-4DDE-A4E1-8C109CE5ECD8}" type="datetime8">
              <a:rPr lang="es-ES"/>
              <a:pPr/>
              <a:t>18/02/2012 19:47</a:t>
            </a:fld>
            <a:endParaRPr lang="es-ES"/>
          </a:p>
        </p:txBody>
      </p:sp>
      <p:sp>
        <p:nvSpPr>
          <p:cNvPr id="23561" name="8 Marcador de número de diapositiva"/>
          <p:cNvSpPr>
            <a:spLocks noGrp="1"/>
          </p:cNvSpPr>
          <p:nvPr>
            <p:ph type="sldNum" sz="quarter" idx="12"/>
          </p:nvPr>
        </p:nvSpPr>
        <p:spPr>
          <a:noFill/>
        </p:spPr>
        <p:txBody>
          <a:bodyPr/>
          <a:lstStyle/>
          <a:p>
            <a:fld id="{52F0BD88-BDFA-4A9C-B597-77718CA0ABD0}" type="slidenum">
              <a:rPr lang="es-ES" smtClean="0"/>
              <a:pPr/>
              <a:t>49</a:t>
            </a:fld>
            <a:endParaRPr lang="es-E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19:37</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a:t>
            </a:fld>
            <a:endParaRPr lang="es-ES"/>
          </a:p>
        </p:txBody>
      </p:sp>
      <p:pic>
        <p:nvPicPr>
          <p:cNvPr id="6" name="Picture 4"/>
          <p:cNvPicPr>
            <a:picLocks noChangeAspect="1" noChangeArrowheads="1"/>
          </p:cNvPicPr>
          <p:nvPr/>
        </p:nvPicPr>
        <p:blipFill>
          <a:blip r:embed="rId2" cstate="print"/>
          <a:srcRect/>
          <a:stretch>
            <a:fillRect/>
          </a:stretch>
        </p:blipFill>
        <p:spPr bwMode="auto">
          <a:xfrm>
            <a:off x="2051050" y="620713"/>
            <a:ext cx="4819650" cy="586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19:50</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50</a:t>
            </a:fld>
            <a:endParaRPr lang="es-ES"/>
          </a:p>
        </p:txBody>
      </p:sp>
      <p:pic>
        <p:nvPicPr>
          <p:cNvPr id="6" name="5 Imagen" descr="fuji_ccd.jpg"/>
          <p:cNvPicPr>
            <a:picLocks noChangeAspect="1"/>
          </p:cNvPicPr>
          <p:nvPr/>
        </p:nvPicPr>
        <p:blipFill>
          <a:blip r:embed="rId2" cstate="print"/>
          <a:srcRect/>
          <a:stretch>
            <a:fillRect/>
          </a:stretch>
        </p:blipFill>
        <p:spPr bwMode="auto">
          <a:xfrm>
            <a:off x="1258888" y="1196975"/>
            <a:ext cx="6481762" cy="534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19:49</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51</a:t>
            </a:fld>
            <a:endParaRPr lang="es-ES"/>
          </a:p>
        </p:txBody>
      </p:sp>
      <p:pic>
        <p:nvPicPr>
          <p:cNvPr id="6" name="Picture 6" descr="eevserialreg"/>
          <p:cNvPicPr>
            <a:picLocks noChangeAspect="1" noChangeArrowheads="1"/>
          </p:cNvPicPr>
          <p:nvPr/>
        </p:nvPicPr>
        <p:blipFill>
          <a:blip r:embed="rId2" cstate="print"/>
          <a:srcRect/>
          <a:stretch>
            <a:fillRect/>
          </a:stretch>
        </p:blipFill>
        <p:spPr bwMode="auto">
          <a:xfrm>
            <a:off x="611188" y="1341438"/>
            <a:ext cx="8002587" cy="5256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19:49</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52</a:t>
            </a:fld>
            <a:endParaRPr lang="es-ES"/>
          </a:p>
        </p:txBody>
      </p:sp>
      <p:pic>
        <p:nvPicPr>
          <p:cNvPr id="6" name="5 Imagen" descr="ccd.gif"/>
          <p:cNvPicPr>
            <a:picLocks noChangeAspect="1"/>
          </p:cNvPicPr>
          <p:nvPr/>
        </p:nvPicPr>
        <p:blipFill>
          <a:blip r:embed="rId2" cstate="print"/>
          <a:srcRect/>
          <a:stretch>
            <a:fillRect/>
          </a:stretch>
        </p:blipFill>
        <p:spPr bwMode="auto">
          <a:xfrm>
            <a:off x="0" y="1196975"/>
            <a:ext cx="8793163" cy="5327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19:48</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53</a:t>
            </a:fld>
            <a:endParaRPr lang="es-ES"/>
          </a:p>
        </p:txBody>
      </p:sp>
      <p:pic>
        <p:nvPicPr>
          <p:cNvPr id="6" name="5 Imagen" descr="ccd_readout.gif"/>
          <p:cNvPicPr>
            <a:picLocks noChangeAspect="1"/>
          </p:cNvPicPr>
          <p:nvPr/>
        </p:nvPicPr>
        <p:blipFill>
          <a:blip r:embed="rId2" cstate="print"/>
          <a:srcRect/>
          <a:stretch>
            <a:fillRect/>
          </a:stretch>
        </p:blipFill>
        <p:spPr bwMode="auto">
          <a:xfrm>
            <a:off x="539750" y="1412875"/>
            <a:ext cx="8175625" cy="467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19:48</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54</a:t>
            </a:fld>
            <a:endParaRPr lang="es-ES"/>
          </a:p>
        </p:txBody>
      </p:sp>
      <p:pic>
        <p:nvPicPr>
          <p:cNvPr id="6" name="Picture 8"/>
          <p:cNvPicPr>
            <a:picLocks noChangeAspect="1" noChangeArrowheads="1"/>
          </p:cNvPicPr>
          <p:nvPr/>
        </p:nvPicPr>
        <p:blipFill>
          <a:blip r:embed="rId2" cstate="print"/>
          <a:srcRect/>
          <a:stretch>
            <a:fillRect/>
          </a:stretch>
        </p:blipFill>
        <p:spPr bwMode="auto">
          <a:xfrm>
            <a:off x="323850" y="1125538"/>
            <a:ext cx="8434388" cy="4751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19:47</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55</a:t>
            </a:fld>
            <a:endParaRPr lang="es-ES"/>
          </a:p>
        </p:txBody>
      </p:sp>
      <p:pic>
        <p:nvPicPr>
          <p:cNvPr id="6" name="5 Imagen" descr="CCD_charge_transfer_animation.gif"/>
          <p:cNvPicPr>
            <a:picLocks noChangeAspect="1"/>
          </p:cNvPicPr>
          <p:nvPr/>
        </p:nvPicPr>
        <p:blipFill>
          <a:blip r:embed="rId2" cstate="print"/>
          <a:srcRect/>
          <a:stretch>
            <a:fillRect/>
          </a:stretch>
        </p:blipFill>
        <p:spPr bwMode="auto">
          <a:xfrm>
            <a:off x="323850" y="1412875"/>
            <a:ext cx="8374063" cy="453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p:txBody>
          <a:bodyPr/>
          <a:lstStyle/>
          <a:p>
            <a:r>
              <a:rPr lang="es-ES" smtClean="0"/>
              <a:t>CCDs (II)</a:t>
            </a:r>
          </a:p>
        </p:txBody>
      </p:sp>
      <p:sp>
        <p:nvSpPr>
          <p:cNvPr id="24579" name="2 Marcador de contenido"/>
          <p:cNvSpPr>
            <a:spLocks noGrp="1"/>
          </p:cNvSpPr>
          <p:nvPr>
            <p:ph idx="1"/>
          </p:nvPr>
        </p:nvSpPr>
        <p:spPr/>
        <p:txBody>
          <a:bodyPr/>
          <a:lstStyle/>
          <a:p>
            <a:r>
              <a:rPr lang="es-ES" smtClean="0"/>
              <a:t>Tienen una gran eficiencia (QE hasta 90%).</a:t>
            </a:r>
          </a:p>
          <a:p>
            <a:r>
              <a:rPr lang="es-ES" smtClean="0"/>
              <a:t>Tienen un gran rango dinámico.</a:t>
            </a:r>
          </a:p>
          <a:p>
            <a:r>
              <a:rPr lang="es-ES" smtClean="0"/>
              <a:t>Se pueden reutilizar muchas veces.</a:t>
            </a:r>
          </a:p>
          <a:p>
            <a:r>
              <a:rPr lang="es-ES" smtClean="0"/>
              <a:t>La información se almacena digitalmente.</a:t>
            </a:r>
          </a:p>
          <a:p>
            <a:r>
              <a:rPr lang="es-ES" smtClean="0"/>
              <a:t>Deben estar refrigerados (criostatos) para minimizar el ruido electrónico.</a:t>
            </a:r>
          </a:p>
        </p:txBody>
      </p:sp>
      <p:sp>
        <p:nvSpPr>
          <p:cNvPr id="24580" name="3 Marcador de fecha"/>
          <p:cNvSpPr>
            <a:spLocks noGrp="1"/>
          </p:cNvSpPr>
          <p:nvPr>
            <p:ph type="dt" sz="quarter" idx="10"/>
          </p:nvPr>
        </p:nvSpPr>
        <p:spPr>
          <a:noFill/>
        </p:spPr>
        <p:txBody>
          <a:bodyPr/>
          <a:lstStyle/>
          <a:p>
            <a:fld id="{3AB6189E-9639-4473-9820-92C04BE08D30}" type="datetime8">
              <a:rPr lang="es-ES"/>
              <a:pPr/>
              <a:t>18/02/2012 19:34</a:t>
            </a:fld>
            <a:endParaRPr lang="es-ES"/>
          </a:p>
        </p:txBody>
      </p:sp>
      <p:sp>
        <p:nvSpPr>
          <p:cNvPr id="24581" name="4 Marcador de número de diapositiva"/>
          <p:cNvSpPr>
            <a:spLocks noGrp="1"/>
          </p:cNvSpPr>
          <p:nvPr>
            <p:ph type="sldNum" sz="quarter" idx="12"/>
          </p:nvPr>
        </p:nvSpPr>
        <p:spPr>
          <a:noFill/>
        </p:spPr>
        <p:txBody>
          <a:bodyPr/>
          <a:lstStyle/>
          <a:p>
            <a:fld id="{B5431443-A116-4E7A-B95D-5C6FEC8252AD}" type="slidenum">
              <a:rPr lang="es-ES" smtClean="0"/>
              <a:pPr/>
              <a:t>56</a:t>
            </a:fld>
            <a:endParaRPr lang="es-E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p:txBody>
          <a:bodyPr/>
          <a:lstStyle/>
          <a:p>
            <a:r>
              <a:rPr lang="es-ES" smtClean="0"/>
              <a:t>Espectrógrafos</a:t>
            </a:r>
          </a:p>
        </p:txBody>
      </p:sp>
      <p:sp>
        <p:nvSpPr>
          <p:cNvPr id="25603" name="2 Marcador de contenido"/>
          <p:cNvSpPr>
            <a:spLocks noGrp="1"/>
          </p:cNvSpPr>
          <p:nvPr>
            <p:ph idx="1"/>
          </p:nvPr>
        </p:nvSpPr>
        <p:spPr/>
        <p:txBody>
          <a:bodyPr/>
          <a:lstStyle/>
          <a:p>
            <a:r>
              <a:rPr lang="es-ES" smtClean="0"/>
              <a:t>Obtener un espectro de la luz nos permite obtener infornación muy valiosa acerca de:</a:t>
            </a:r>
          </a:p>
          <a:p>
            <a:pPr lvl="1"/>
            <a:r>
              <a:rPr lang="es-ES" smtClean="0"/>
              <a:t>Composición</a:t>
            </a:r>
          </a:p>
          <a:p>
            <a:pPr lvl="1"/>
            <a:r>
              <a:rPr lang="es-ES" smtClean="0"/>
              <a:t>Cinemática</a:t>
            </a:r>
          </a:p>
          <a:p>
            <a:r>
              <a:rPr lang="es-ES" smtClean="0"/>
              <a:t>Para ellos se usan los espectrógrafos, que suelen constar de:</a:t>
            </a:r>
          </a:p>
          <a:p>
            <a:pPr lvl="1"/>
            <a:r>
              <a:rPr lang="es-ES" smtClean="0"/>
              <a:t>Rendija</a:t>
            </a:r>
          </a:p>
          <a:p>
            <a:pPr lvl="1"/>
            <a:r>
              <a:rPr lang="es-ES" smtClean="0"/>
              <a:t>Colimador</a:t>
            </a:r>
          </a:p>
          <a:p>
            <a:pPr lvl="1"/>
            <a:r>
              <a:rPr lang="es-ES" smtClean="0"/>
              <a:t>Dispersor</a:t>
            </a:r>
          </a:p>
        </p:txBody>
      </p:sp>
      <p:sp>
        <p:nvSpPr>
          <p:cNvPr id="25606" name="6 Marcador de fecha"/>
          <p:cNvSpPr>
            <a:spLocks noGrp="1"/>
          </p:cNvSpPr>
          <p:nvPr>
            <p:ph type="dt" sz="quarter" idx="10"/>
          </p:nvPr>
        </p:nvSpPr>
        <p:spPr>
          <a:noFill/>
        </p:spPr>
        <p:txBody>
          <a:bodyPr/>
          <a:lstStyle/>
          <a:p>
            <a:fld id="{5E16EABD-22EE-4B7C-A5A6-3729D9927007}" type="datetime8">
              <a:rPr lang="es-ES"/>
              <a:pPr/>
              <a:t>18/02/2012 19:34</a:t>
            </a:fld>
            <a:endParaRPr lang="es-ES"/>
          </a:p>
        </p:txBody>
      </p:sp>
      <p:sp>
        <p:nvSpPr>
          <p:cNvPr id="25607" name="7 Marcador de número de diapositiva"/>
          <p:cNvSpPr>
            <a:spLocks noGrp="1"/>
          </p:cNvSpPr>
          <p:nvPr>
            <p:ph type="sldNum" sz="quarter" idx="12"/>
          </p:nvPr>
        </p:nvSpPr>
        <p:spPr>
          <a:noFill/>
        </p:spPr>
        <p:txBody>
          <a:bodyPr/>
          <a:lstStyle/>
          <a:p>
            <a:fld id="{2EB7BDC1-E64D-4319-96AC-95B003E33FA2}" type="slidenum">
              <a:rPr lang="es-ES" smtClean="0"/>
              <a:pPr/>
              <a:t>57</a:t>
            </a:fld>
            <a:endParaRPr lang="es-E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19:50</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58</a:t>
            </a:fld>
            <a:endParaRPr lang="es-ES"/>
          </a:p>
        </p:txBody>
      </p:sp>
      <p:pic>
        <p:nvPicPr>
          <p:cNvPr id="6" name="5 Imagen" descr="spectrographschematic.gif"/>
          <p:cNvPicPr>
            <a:picLocks noChangeAspect="1"/>
          </p:cNvPicPr>
          <p:nvPr/>
        </p:nvPicPr>
        <p:blipFill>
          <a:blip r:embed="rId2" cstate="print"/>
          <a:srcRect/>
          <a:stretch>
            <a:fillRect/>
          </a:stretch>
        </p:blipFill>
        <p:spPr bwMode="auto">
          <a:xfrm>
            <a:off x="2268538" y="549275"/>
            <a:ext cx="5203825" cy="6308725"/>
          </a:xfrm>
          <a:prstGeom prst="rect">
            <a:avLst/>
          </a:prstGeom>
          <a:solidFill>
            <a:schemeClr val="tx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19:50</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59</a:t>
            </a:fld>
            <a:endParaRPr lang="es-ES"/>
          </a:p>
        </p:txBody>
      </p:sp>
      <p:pic>
        <p:nvPicPr>
          <p:cNvPr id="6" name="Picture 2"/>
          <p:cNvPicPr>
            <a:picLocks noChangeAspect="1" noChangeArrowheads="1"/>
          </p:cNvPicPr>
          <p:nvPr/>
        </p:nvPicPr>
        <p:blipFill>
          <a:blip r:embed="rId2" cstate="print"/>
          <a:srcRect/>
          <a:stretch>
            <a:fillRect/>
          </a:stretch>
        </p:blipFill>
        <p:spPr bwMode="auto">
          <a:xfrm>
            <a:off x="0" y="333375"/>
            <a:ext cx="9788525" cy="6524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6</a:t>
            </a:fld>
            <a:endParaRPr lang="es-ES"/>
          </a:p>
        </p:txBody>
      </p:sp>
      <p:pic>
        <p:nvPicPr>
          <p:cNvPr id="6" name="9 Marcador de contenido" descr="espectro.jpg"/>
          <p:cNvPicPr>
            <a:picLocks noChangeAspect="1"/>
          </p:cNvPicPr>
          <p:nvPr/>
        </p:nvPicPr>
        <p:blipFill>
          <a:blip r:embed="rId2" cstate="print"/>
          <a:srcRect/>
          <a:stretch>
            <a:fillRect/>
          </a:stretch>
        </p:blipFill>
        <p:spPr bwMode="auto">
          <a:xfrm>
            <a:off x="-414338" y="549275"/>
            <a:ext cx="10344151" cy="5688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p:txBody>
          <a:bodyPr/>
          <a:lstStyle/>
          <a:p>
            <a:r>
              <a:rPr lang="es-ES" smtClean="0"/>
              <a:t>Elementos dispersores</a:t>
            </a:r>
          </a:p>
        </p:txBody>
      </p:sp>
      <p:sp>
        <p:nvSpPr>
          <p:cNvPr id="26627" name="2 Marcador de contenido"/>
          <p:cNvSpPr>
            <a:spLocks noGrp="1"/>
          </p:cNvSpPr>
          <p:nvPr>
            <p:ph idx="1"/>
          </p:nvPr>
        </p:nvSpPr>
        <p:spPr/>
        <p:txBody>
          <a:bodyPr/>
          <a:lstStyle/>
          <a:p>
            <a:r>
              <a:rPr lang="es-ES" smtClean="0"/>
              <a:t>Prisma</a:t>
            </a:r>
          </a:p>
          <a:p>
            <a:pPr lvl="1"/>
            <a:r>
              <a:rPr lang="es-ES" smtClean="0"/>
              <a:t>Tiene poco poder dispersor</a:t>
            </a:r>
          </a:p>
          <a:p>
            <a:pPr lvl="1"/>
            <a:r>
              <a:rPr lang="es-ES" smtClean="0"/>
              <a:t>Absorbe parte de la luz</a:t>
            </a:r>
          </a:p>
          <a:p>
            <a:r>
              <a:rPr lang="es-ES" smtClean="0"/>
              <a:t>Red de difracción</a:t>
            </a:r>
          </a:p>
          <a:p>
            <a:pPr lvl="1"/>
            <a:r>
              <a:rPr lang="es-ES" smtClean="0"/>
              <a:t>Gran poder dispersor</a:t>
            </a:r>
          </a:p>
          <a:p>
            <a:pPr lvl="1">
              <a:buFontTx/>
              <a:buNone/>
            </a:pPr>
            <a:r>
              <a:rPr lang="es-ES" smtClean="0"/>
              <a:t>				d(sin</a:t>
            </a:r>
            <a:r>
              <a:rPr lang="el-GR" smtClean="0"/>
              <a:t>α</a:t>
            </a:r>
            <a:r>
              <a:rPr lang="es-ES" smtClean="0"/>
              <a:t>+sinθ)=m</a:t>
            </a:r>
            <a:r>
              <a:rPr lang="el-GR" smtClean="0"/>
              <a:t>λ</a:t>
            </a:r>
            <a:endParaRPr lang="es-ES" smtClean="0"/>
          </a:p>
          <a:p>
            <a:pPr lvl="1"/>
            <a:r>
              <a:rPr lang="es-ES" smtClean="0"/>
              <a:t>Resolución: R=</a:t>
            </a:r>
            <a:r>
              <a:rPr lang="el-GR" smtClean="0"/>
              <a:t>λ</a:t>
            </a:r>
            <a:r>
              <a:rPr lang="es-ES" smtClean="0"/>
              <a:t>/</a:t>
            </a:r>
            <a:r>
              <a:rPr lang="el-GR" smtClean="0"/>
              <a:t>Δλ</a:t>
            </a:r>
            <a:r>
              <a:rPr lang="es-ES" smtClean="0"/>
              <a:t>=Nm (hasta 500000!!!)</a:t>
            </a:r>
          </a:p>
        </p:txBody>
      </p:sp>
      <p:sp>
        <p:nvSpPr>
          <p:cNvPr id="26630" name="5 Marcador de fecha"/>
          <p:cNvSpPr>
            <a:spLocks noGrp="1"/>
          </p:cNvSpPr>
          <p:nvPr>
            <p:ph type="dt" sz="quarter" idx="10"/>
          </p:nvPr>
        </p:nvSpPr>
        <p:spPr>
          <a:noFill/>
        </p:spPr>
        <p:txBody>
          <a:bodyPr/>
          <a:lstStyle/>
          <a:p>
            <a:fld id="{7B7F6250-16BA-46EC-A46D-7DE7D32C9EC5}" type="datetime8">
              <a:rPr lang="es-ES"/>
              <a:pPr/>
              <a:t>18/02/2012 19:51</a:t>
            </a:fld>
            <a:endParaRPr lang="es-ES"/>
          </a:p>
        </p:txBody>
      </p:sp>
      <p:sp>
        <p:nvSpPr>
          <p:cNvPr id="26631" name="8 Marcador de número de diapositiva"/>
          <p:cNvSpPr>
            <a:spLocks noGrp="1"/>
          </p:cNvSpPr>
          <p:nvPr>
            <p:ph type="sldNum" sz="quarter" idx="12"/>
          </p:nvPr>
        </p:nvSpPr>
        <p:spPr>
          <a:noFill/>
        </p:spPr>
        <p:txBody>
          <a:bodyPr/>
          <a:lstStyle/>
          <a:p>
            <a:fld id="{5850EBF4-BD6A-4A8F-A1F7-FA8122D96E30}" type="slidenum">
              <a:rPr lang="es-ES" smtClean="0"/>
              <a:pPr/>
              <a:t>60</a:t>
            </a:fld>
            <a:endParaRPr lang="es-E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19:51</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61</a:t>
            </a:fld>
            <a:endParaRPr lang="es-ES"/>
          </a:p>
        </p:txBody>
      </p:sp>
      <p:pic>
        <p:nvPicPr>
          <p:cNvPr id="6" name="Picture 2"/>
          <p:cNvPicPr>
            <a:picLocks noChangeAspect="1" noChangeArrowheads="1"/>
          </p:cNvPicPr>
          <p:nvPr/>
        </p:nvPicPr>
        <p:blipFill>
          <a:blip r:embed="rId2" cstate="print"/>
          <a:srcRect/>
          <a:stretch>
            <a:fillRect/>
          </a:stretch>
        </p:blipFill>
        <p:spPr bwMode="auto">
          <a:xfrm>
            <a:off x="684213" y="0"/>
            <a:ext cx="795337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19:51</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62</a:t>
            </a:fld>
            <a:endParaRPr lang="es-ES"/>
          </a:p>
        </p:txBody>
      </p:sp>
      <p:pic>
        <p:nvPicPr>
          <p:cNvPr id="6" name="Picture 3"/>
          <p:cNvPicPr>
            <a:picLocks noChangeAspect="1" noChangeArrowheads="1"/>
          </p:cNvPicPr>
          <p:nvPr/>
        </p:nvPicPr>
        <p:blipFill>
          <a:blip r:embed="rId2" cstate="print"/>
          <a:srcRect/>
          <a:stretch>
            <a:fillRect/>
          </a:stretch>
        </p:blipFill>
        <p:spPr bwMode="auto">
          <a:xfrm>
            <a:off x="971550" y="549275"/>
            <a:ext cx="7620000" cy="5327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p:txBody>
          <a:bodyPr/>
          <a:lstStyle/>
          <a:p>
            <a:r>
              <a:rPr lang="es-ES" smtClean="0"/>
              <a:t>Radioastronomía</a:t>
            </a:r>
          </a:p>
        </p:txBody>
      </p:sp>
      <p:sp>
        <p:nvSpPr>
          <p:cNvPr id="27651" name="2 Marcador de contenido"/>
          <p:cNvSpPr>
            <a:spLocks noGrp="1"/>
          </p:cNvSpPr>
          <p:nvPr>
            <p:ph idx="1"/>
          </p:nvPr>
        </p:nvSpPr>
        <p:spPr/>
        <p:txBody>
          <a:bodyPr/>
          <a:lstStyle/>
          <a:p>
            <a:r>
              <a:rPr lang="es-ES" smtClean="0"/>
              <a:t>Estudia la radiación en el rango entre unos pocos MHz (10 m) hasta más de 300 GHz (mm)</a:t>
            </a:r>
          </a:p>
          <a:p>
            <a:r>
              <a:rPr lang="es-ES" smtClean="0"/>
              <a:t>La emisión en radio proveniente del espacio fue descubierta por K. Jansky en los años 1930 </a:t>
            </a:r>
            <a:r>
              <a:rPr lang="es-ES" smtClean="0">
                <a:sym typeface="Wingdings" pitchFamily="2" charset="2"/>
              </a:rPr>
              <a:t> Emisión a 20.5 MHz del CG</a:t>
            </a:r>
          </a:p>
          <a:p>
            <a:r>
              <a:rPr lang="es-ES" smtClean="0">
                <a:sym typeface="Wingdings" pitchFamily="2" charset="2"/>
              </a:rPr>
              <a:t>Posteriormente, G. Reber comenzó observaciones sistemáticas con una antena doméstica de 9.5m.</a:t>
            </a:r>
            <a:endParaRPr lang="es-ES" smtClean="0"/>
          </a:p>
          <a:p>
            <a:endParaRPr lang="es-ES" smtClean="0"/>
          </a:p>
        </p:txBody>
      </p:sp>
      <p:sp>
        <p:nvSpPr>
          <p:cNvPr id="27654" name="5 Marcador de fecha"/>
          <p:cNvSpPr>
            <a:spLocks noGrp="1"/>
          </p:cNvSpPr>
          <p:nvPr>
            <p:ph type="dt" sz="quarter" idx="10"/>
          </p:nvPr>
        </p:nvSpPr>
        <p:spPr>
          <a:noFill/>
        </p:spPr>
        <p:txBody>
          <a:bodyPr/>
          <a:lstStyle/>
          <a:p>
            <a:fld id="{3EA1C292-2326-480B-B55C-64202E2E4F5E}" type="datetime8">
              <a:rPr lang="es-ES"/>
              <a:pPr/>
              <a:t>18/02/2012 19:51</a:t>
            </a:fld>
            <a:endParaRPr lang="es-ES"/>
          </a:p>
        </p:txBody>
      </p:sp>
      <p:sp>
        <p:nvSpPr>
          <p:cNvPr id="27655" name="6 Marcador de número de diapositiva"/>
          <p:cNvSpPr>
            <a:spLocks noGrp="1"/>
          </p:cNvSpPr>
          <p:nvPr>
            <p:ph type="sldNum" sz="quarter" idx="12"/>
          </p:nvPr>
        </p:nvSpPr>
        <p:spPr>
          <a:noFill/>
        </p:spPr>
        <p:txBody>
          <a:bodyPr/>
          <a:lstStyle/>
          <a:p>
            <a:fld id="{C43B2BD4-32F5-4263-848E-45AEA1316CA7}" type="slidenum">
              <a:rPr lang="es-ES" smtClean="0"/>
              <a:pPr/>
              <a:t>63</a:t>
            </a:fld>
            <a:endParaRPr lang="es-E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19:52</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64</a:t>
            </a:fld>
            <a:endParaRPr lang="es-ES"/>
          </a:p>
        </p:txBody>
      </p:sp>
      <p:pic>
        <p:nvPicPr>
          <p:cNvPr id="6" name="Picture 5"/>
          <p:cNvPicPr>
            <a:picLocks noChangeAspect="1" noChangeArrowheads="1"/>
          </p:cNvPicPr>
          <p:nvPr/>
        </p:nvPicPr>
        <p:blipFill>
          <a:blip r:embed="rId2" cstate="print"/>
          <a:srcRect/>
          <a:stretch>
            <a:fillRect/>
          </a:stretch>
        </p:blipFill>
        <p:spPr bwMode="auto">
          <a:xfrm>
            <a:off x="611188" y="692150"/>
            <a:ext cx="8194675" cy="5545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19:53</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65</a:t>
            </a:fld>
            <a:endParaRPr lang="es-ES"/>
          </a:p>
        </p:txBody>
      </p:sp>
      <p:pic>
        <p:nvPicPr>
          <p:cNvPr id="6" name="Picture 3"/>
          <p:cNvPicPr>
            <a:picLocks noChangeAspect="1" noChangeArrowheads="1"/>
          </p:cNvPicPr>
          <p:nvPr/>
        </p:nvPicPr>
        <p:blipFill>
          <a:blip r:embed="rId2" cstate="print"/>
          <a:srcRect/>
          <a:stretch>
            <a:fillRect/>
          </a:stretch>
        </p:blipFill>
        <p:spPr bwMode="auto">
          <a:xfrm>
            <a:off x="2124075" y="333375"/>
            <a:ext cx="4968875" cy="6264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p:txBody>
          <a:bodyPr/>
          <a:lstStyle/>
          <a:p>
            <a:r>
              <a:rPr lang="es-ES" smtClean="0"/>
              <a:t>Emisión en radio</a:t>
            </a:r>
          </a:p>
        </p:txBody>
      </p:sp>
      <p:sp>
        <p:nvSpPr>
          <p:cNvPr id="28675" name="2 Marcador de contenido"/>
          <p:cNvSpPr>
            <a:spLocks noGrp="1"/>
          </p:cNvSpPr>
          <p:nvPr>
            <p:ph idx="1"/>
          </p:nvPr>
        </p:nvSpPr>
        <p:spPr/>
        <p:txBody>
          <a:bodyPr/>
          <a:lstStyle/>
          <a:p>
            <a:r>
              <a:rPr lang="es-ES" smtClean="0"/>
              <a:t>Contínuo</a:t>
            </a:r>
          </a:p>
          <a:p>
            <a:pPr lvl="1"/>
            <a:r>
              <a:rPr lang="es-ES" smtClean="0"/>
              <a:t>Fundamentalmente sincrotrón</a:t>
            </a:r>
          </a:p>
          <a:p>
            <a:pPr lvl="1"/>
            <a:endParaRPr lang="es-ES" smtClean="0"/>
          </a:p>
          <a:p>
            <a:r>
              <a:rPr lang="es-ES" smtClean="0"/>
              <a:t>Líneas</a:t>
            </a:r>
          </a:p>
          <a:p>
            <a:pPr lvl="1"/>
            <a:r>
              <a:rPr lang="es-ES" smtClean="0"/>
              <a:t>Hidrógeno neutro (21 cm)</a:t>
            </a:r>
          </a:p>
          <a:p>
            <a:pPr lvl="1"/>
            <a:r>
              <a:rPr lang="es-ES" smtClean="0"/>
              <a:t>CO (mm)</a:t>
            </a:r>
          </a:p>
        </p:txBody>
      </p:sp>
      <p:sp>
        <p:nvSpPr>
          <p:cNvPr id="28676" name="3 Marcador de fecha"/>
          <p:cNvSpPr>
            <a:spLocks noGrp="1"/>
          </p:cNvSpPr>
          <p:nvPr>
            <p:ph type="dt" sz="quarter" idx="10"/>
          </p:nvPr>
        </p:nvSpPr>
        <p:spPr>
          <a:noFill/>
        </p:spPr>
        <p:txBody>
          <a:bodyPr/>
          <a:lstStyle/>
          <a:p>
            <a:fld id="{86AF22AA-6898-4FD9-9024-329F0721685C}" type="datetime8">
              <a:rPr lang="es-ES"/>
              <a:pPr/>
              <a:t>18/02/2012 19:34</a:t>
            </a:fld>
            <a:endParaRPr lang="es-ES"/>
          </a:p>
        </p:txBody>
      </p:sp>
      <p:sp>
        <p:nvSpPr>
          <p:cNvPr id="28677" name="4 Marcador de número de diapositiva"/>
          <p:cNvSpPr>
            <a:spLocks noGrp="1"/>
          </p:cNvSpPr>
          <p:nvPr>
            <p:ph type="sldNum" sz="quarter" idx="12"/>
          </p:nvPr>
        </p:nvSpPr>
        <p:spPr>
          <a:noFill/>
        </p:spPr>
        <p:txBody>
          <a:bodyPr/>
          <a:lstStyle/>
          <a:p>
            <a:fld id="{06C832FF-3220-42E0-87D1-B3452B34BA64}" type="slidenum">
              <a:rPr lang="es-ES" smtClean="0"/>
              <a:pPr/>
              <a:t>66</a:t>
            </a:fld>
            <a:endParaRPr lang="es-E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Título"/>
          <p:cNvSpPr>
            <a:spLocks noGrp="1"/>
          </p:cNvSpPr>
          <p:nvPr>
            <p:ph type="title"/>
          </p:nvPr>
        </p:nvSpPr>
        <p:spPr/>
        <p:txBody>
          <a:bodyPr/>
          <a:lstStyle/>
          <a:p>
            <a:r>
              <a:rPr lang="es-ES" smtClean="0"/>
              <a:t>Radiotelescopios</a:t>
            </a:r>
          </a:p>
        </p:txBody>
      </p:sp>
      <p:sp>
        <p:nvSpPr>
          <p:cNvPr id="29699" name="2 Marcador de contenido"/>
          <p:cNvSpPr>
            <a:spLocks noGrp="1"/>
          </p:cNvSpPr>
          <p:nvPr>
            <p:ph idx="1"/>
          </p:nvPr>
        </p:nvSpPr>
        <p:spPr/>
        <p:txBody>
          <a:bodyPr/>
          <a:lstStyle/>
          <a:p>
            <a:r>
              <a:rPr lang="es-ES" smtClean="0"/>
              <a:t>Un radiotelescopio es una descomunal antena que recoge la radiación y la focaliza en un detector (radiómetro) que la convierte en una señal eléctrica.</a:t>
            </a:r>
          </a:p>
          <a:p>
            <a:r>
              <a:rPr lang="es-ES" smtClean="0"/>
              <a:t>Con frecuencia se colocan en valles para aislarlos de las interferencias.</a:t>
            </a:r>
          </a:p>
          <a:p>
            <a:r>
              <a:rPr lang="es-ES" smtClean="0"/>
              <a:t>No producen imágenes, sino que miden la energía que llega en determinada dirección.</a:t>
            </a:r>
          </a:p>
          <a:p>
            <a:r>
              <a:rPr lang="es-ES" smtClean="0"/>
              <a:t>Son extremadamente sensibles</a:t>
            </a:r>
          </a:p>
        </p:txBody>
      </p:sp>
      <p:sp>
        <p:nvSpPr>
          <p:cNvPr id="29701" name="4 Marcador de fecha"/>
          <p:cNvSpPr>
            <a:spLocks noGrp="1"/>
          </p:cNvSpPr>
          <p:nvPr>
            <p:ph type="dt" sz="quarter" idx="10"/>
          </p:nvPr>
        </p:nvSpPr>
        <p:spPr>
          <a:noFill/>
        </p:spPr>
        <p:txBody>
          <a:bodyPr/>
          <a:lstStyle/>
          <a:p>
            <a:fld id="{F7E4506C-F2AD-4775-838D-16F6F35A604C}" type="datetime8">
              <a:rPr lang="es-ES"/>
              <a:pPr/>
              <a:t>18/02/2012 19:34</a:t>
            </a:fld>
            <a:endParaRPr lang="es-ES"/>
          </a:p>
        </p:txBody>
      </p:sp>
      <p:sp>
        <p:nvSpPr>
          <p:cNvPr id="29702" name="5 Marcador de número de diapositiva"/>
          <p:cNvSpPr>
            <a:spLocks noGrp="1"/>
          </p:cNvSpPr>
          <p:nvPr>
            <p:ph type="sldNum" sz="quarter" idx="12"/>
          </p:nvPr>
        </p:nvSpPr>
        <p:spPr>
          <a:noFill/>
        </p:spPr>
        <p:txBody>
          <a:bodyPr/>
          <a:lstStyle/>
          <a:p>
            <a:fld id="{1249ECE3-0B56-4D43-92B6-15EF9FEAFBE9}" type="slidenum">
              <a:rPr lang="es-ES" smtClean="0"/>
              <a:pPr/>
              <a:t>67</a:t>
            </a:fld>
            <a:endParaRPr lang="es-E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19:53</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68</a:t>
            </a:fld>
            <a:endParaRPr lang="es-ES"/>
          </a:p>
        </p:txBody>
      </p:sp>
      <p:pic>
        <p:nvPicPr>
          <p:cNvPr id="6" name="Picture 2"/>
          <p:cNvPicPr>
            <a:picLocks noChangeAspect="1" noChangeArrowheads="1"/>
          </p:cNvPicPr>
          <p:nvPr/>
        </p:nvPicPr>
        <p:blipFill>
          <a:blip r:embed="rId2" cstate="print"/>
          <a:srcRect/>
          <a:stretch>
            <a:fillRect/>
          </a:stretch>
        </p:blipFill>
        <p:spPr bwMode="auto">
          <a:xfrm>
            <a:off x="1908175" y="549275"/>
            <a:ext cx="5543550" cy="6016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p:txBody>
          <a:bodyPr/>
          <a:lstStyle/>
          <a:p>
            <a:r>
              <a:rPr lang="es-ES" smtClean="0"/>
              <a:t>Interferómetros</a:t>
            </a:r>
          </a:p>
        </p:txBody>
      </p:sp>
      <p:sp>
        <p:nvSpPr>
          <p:cNvPr id="3" name="2 Marcador de contenido"/>
          <p:cNvSpPr>
            <a:spLocks noGrp="1"/>
          </p:cNvSpPr>
          <p:nvPr>
            <p:ph idx="1"/>
          </p:nvPr>
        </p:nvSpPr>
        <p:spPr/>
        <p:txBody>
          <a:bodyPr/>
          <a:lstStyle/>
          <a:p>
            <a:pPr>
              <a:defRPr/>
            </a:pPr>
            <a:r>
              <a:rPr lang="es-ES" dirty="0" smtClean="0"/>
              <a:t>La resolución angular de un radiotelescopio es muy pobre:</a:t>
            </a:r>
          </a:p>
          <a:p>
            <a:pPr lvl="1">
              <a:defRPr/>
            </a:pPr>
            <a:r>
              <a:rPr lang="es-ES" dirty="0" err="1" smtClean="0"/>
              <a:t>Ej</a:t>
            </a:r>
            <a:r>
              <a:rPr lang="es-ES" dirty="0" smtClean="0"/>
              <a:t>: </a:t>
            </a:r>
            <a:r>
              <a:rPr lang="es-ES" dirty="0" err="1" smtClean="0"/>
              <a:t>Effelsberg</a:t>
            </a:r>
            <a:r>
              <a:rPr lang="es-ES" dirty="0" smtClean="0"/>
              <a:t>: </a:t>
            </a:r>
            <a:r>
              <a:rPr lang="el-GR" dirty="0" smtClean="0">
                <a:ea typeface="+mn-ea"/>
                <a:cs typeface="+mn-cs"/>
              </a:rPr>
              <a:t>Θ = 1.22 λ/</a:t>
            </a:r>
            <a:r>
              <a:rPr lang="es-ES" dirty="0" smtClean="0">
                <a:ea typeface="+mn-ea"/>
                <a:cs typeface="+mn-cs"/>
              </a:rPr>
              <a:t>D </a:t>
            </a:r>
          </a:p>
          <a:p>
            <a:pPr lvl="2">
              <a:defRPr/>
            </a:pPr>
            <a:r>
              <a:rPr lang="es-ES" sz="2000" dirty="0" smtClean="0">
                <a:ea typeface="+mn-ea"/>
                <a:cs typeface="+mn-cs"/>
              </a:rPr>
              <a:t>Con </a:t>
            </a:r>
            <a:r>
              <a:rPr lang="el-GR" dirty="0" smtClean="0">
                <a:ea typeface="+mn-ea"/>
                <a:cs typeface="+mn-cs"/>
              </a:rPr>
              <a:t>λ = 10</a:t>
            </a:r>
            <a:r>
              <a:rPr lang="es-ES" dirty="0" smtClean="0">
                <a:ea typeface="+mn-ea"/>
                <a:cs typeface="+mn-cs"/>
              </a:rPr>
              <a:t>cm, D = 100m</a:t>
            </a:r>
          </a:p>
          <a:p>
            <a:pPr lvl="1">
              <a:buFontTx/>
              <a:buNone/>
              <a:defRPr/>
            </a:pPr>
            <a:r>
              <a:rPr lang="es-ES" dirty="0" smtClean="0">
                <a:ea typeface="+mn-ea"/>
                <a:cs typeface="+mn-cs"/>
              </a:rPr>
              <a:t>	</a:t>
            </a:r>
            <a:r>
              <a:rPr lang="el-GR" dirty="0" smtClean="0">
                <a:ea typeface="+mn-ea"/>
                <a:cs typeface="+mn-cs"/>
              </a:rPr>
              <a:t>-&gt; Θ = 42 </a:t>
            </a:r>
            <a:r>
              <a:rPr lang="es-ES" dirty="0" err="1" smtClean="0">
                <a:ea typeface="+mn-ea"/>
                <a:cs typeface="+mn-cs"/>
              </a:rPr>
              <a:t>arcmin</a:t>
            </a:r>
            <a:r>
              <a:rPr lang="es-ES" dirty="0" smtClean="0">
                <a:ea typeface="+mn-ea"/>
                <a:cs typeface="+mn-cs"/>
              </a:rPr>
              <a:t>!!!</a:t>
            </a:r>
          </a:p>
          <a:p>
            <a:pPr>
              <a:defRPr/>
            </a:pPr>
            <a:r>
              <a:rPr lang="es-ES" dirty="0" smtClean="0"/>
              <a:t>Para mejorarla se hacen funcionar varias antenas a la vez como si fuera una sola.</a:t>
            </a:r>
            <a:endParaRPr lang="es-ES" dirty="0"/>
          </a:p>
        </p:txBody>
      </p:sp>
      <p:pic>
        <p:nvPicPr>
          <p:cNvPr id="120834" name="Picture 2"/>
          <p:cNvPicPr>
            <a:picLocks noChangeAspect="1" noChangeArrowheads="1"/>
          </p:cNvPicPr>
          <p:nvPr/>
        </p:nvPicPr>
        <p:blipFill>
          <a:blip r:embed="rId2" cstate="print"/>
          <a:srcRect/>
          <a:stretch>
            <a:fillRect/>
          </a:stretch>
        </p:blipFill>
        <p:spPr bwMode="auto">
          <a:xfrm>
            <a:off x="468313" y="1557338"/>
            <a:ext cx="8296275" cy="4679950"/>
          </a:xfrm>
          <a:prstGeom prst="rect">
            <a:avLst/>
          </a:prstGeom>
          <a:noFill/>
          <a:ln w="9525">
            <a:noFill/>
            <a:miter lim="800000"/>
            <a:headEnd/>
            <a:tailEnd/>
          </a:ln>
        </p:spPr>
      </p:pic>
      <p:sp>
        <p:nvSpPr>
          <p:cNvPr id="30726" name="5 Marcador de fecha"/>
          <p:cNvSpPr>
            <a:spLocks noGrp="1"/>
          </p:cNvSpPr>
          <p:nvPr>
            <p:ph type="dt" sz="quarter" idx="10"/>
          </p:nvPr>
        </p:nvSpPr>
        <p:spPr>
          <a:noFill/>
        </p:spPr>
        <p:txBody>
          <a:bodyPr/>
          <a:lstStyle/>
          <a:p>
            <a:fld id="{D3C09C98-EDB9-44F9-933E-224EC3D15F93}" type="datetime8">
              <a:rPr lang="es-ES"/>
              <a:pPr/>
              <a:t>18/02/2012 19:53</a:t>
            </a:fld>
            <a:endParaRPr lang="es-ES"/>
          </a:p>
        </p:txBody>
      </p:sp>
      <p:sp>
        <p:nvSpPr>
          <p:cNvPr id="30727" name="6 Marcador de número de diapositiva"/>
          <p:cNvSpPr>
            <a:spLocks noGrp="1"/>
          </p:cNvSpPr>
          <p:nvPr>
            <p:ph type="sldNum" sz="quarter" idx="12"/>
          </p:nvPr>
        </p:nvSpPr>
        <p:spPr>
          <a:noFill/>
        </p:spPr>
        <p:txBody>
          <a:bodyPr/>
          <a:lstStyle/>
          <a:p>
            <a:fld id="{D4B63653-0530-4226-AF85-BD3B785D8F7D}" type="slidenum">
              <a:rPr lang="es-ES" smtClean="0"/>
              <a:pPr/>
              <a:t>69</a:t>
            </a:fld>
            <a:endParaRPr lang="es-E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 to="" calcmode="lin" valueType="num">
                                      <p:cBhvr>
                                        <p:cTn id="7" dur="1" fill="hold"/>
                                        <p:tgtEl>
                                          <p:spTgt spid="12083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120834"/>
                                        </p:tgtEl>
                                        <p:attrNameLst>
                                          <p:attrName/>
                                        </p:attrNameLst>
                                      </p:cBhvr>
                                    </p:anim>
                                    <p:set>
                                      <p:cBhvr>
                                        <p:cTn id="12" dur="1" fill="hold">
                                          <p:stCondLst>
                                            <p:cond delay="0"/>
                                          </p:stCondLst>
                                        </p:cTn>
                                        <p:tgtEl>
                                          <p:spTgt spid="1208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19:35</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a:t>
            </a:fld>
            <a:endParaRPr lang="es-ES"/>
          </a:p>
        </p:txBody>
      </p:sp>
      <p:pic>
        <p:nvPicPr>
          <p:cNvPr id="6" name="Picture 6"/>
          <p:cNvPicPr>
            <a:picLocks noChangeAspect="1" noChangeArrowheads="1"/>
          </p:cNvPicPr>
          <p:nvPr/>
        </p:nvPicPr>
        <p:blipFill>
          <a:blip r:embed="rId2" cstate="print"/>
          <a:srcRect/>
          <a:stretch>
            <a:fillRect/>
          </a:stretch>
        </p:blipFill>
        <p:spPr bwMode="auto">
          <a:xfrm>
            <a:off x="109538" y="1481138"/>
            <a:ext cx="8924925" cy="3895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19:53</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70</a:t>
            </a:fld>
            <a:endParaRPr lang="es-ES"/>
          </a:p>
        </p:txBody>
      </p:sp>
      <p:pic>
        <p:nvPicPr>
          <p:cNvPr id="6" name="Picture 3"/>
          <p:cNvPicPr>
            <a:picLocks noChangeAspect="1" noChangeArrowheads="1"/>
          </p:cNvPicPr>
          <p:nvPr/>
        </p:nvPicPr>
        <p:blipFill>
          <a:blip r:embed="rId2" cstate="print"/>
          <a:srcRect/>
          <a:stretch>
            <a:fillRect/>
          </a:stretch>
        </p:blipFill>
        <p:spPr bwMode="auto">
          <a:xfrm>
            <a:off x="684213" y="549275"/>
            <a:ext cx="8018462" cy="5975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a:xfrm>
            <a:off x="468313" y="0"/>
            <a:ext cx="8229600" cy="1143000"/>
          </a:xfrm>
        </p:spPr>
        <p:txBody>
          <a:bodyPr/>
          <a:lstStyle/>
          <a:p>
            <a:r>
              <a:rPr lang="es-ES" smtClean="0"/>
              <a:t>Interferómetros (II)</a:t>
            </a:r>
          </a:p>
        </p:txBody>
      </p:sp>
      <p:sp>
        <p:nvSpPr>
          <p:cNvPr id="31747" name="2 Marcador de contenido"/>
          <p:cNvSpPr>
            <a:spLocks noGrp="1"/>
          </p:cNvSpPr>
          <p:nvPr>
            <p:ph idx="1"/>
          </p:nvPr>
        </p:nvSpPr>
        <p:spPr/>
        <p:txBody>
          <a:bodyPr/>
          <a:lstStyle/>
          <a:p>
            <a:endParaRPr lang="es-ES" smtClean="0"/>
          </a:p>
        </p:txBody>
      </p:sp>
      <p:pic>
        <p:nvPicPr>
          <p:cNvPr id="121858" name="Picture 2"/>
          <p:cNvPicPr>
            <a:picLocks noChangeAspect="1" noChangeArrowheads="1"/>
          </p:cNvPicPr>
          <p:nvPr/>
        </p:nvPicPr>
        <p:blipFill>
          <a:blip r:embed="rId2" cstate="print"/>
          <a:srcRect/>
          <a:stretch>
            <a:fillRect/>
          </a:stretch>
        </p:blipFill>
        <p:spPr bwMode="auto">
          <a:xfrm>
            <a:off x="684213" y="1160463"/>
            <a:ext cx="7596187" cy="5697537"/>
          </a:xfrm>
          <a:prstGeom prst="rect">
            <a:avLst/>
          </a:prstGeom>
          <a:noFill/>
          <a:ln w="9525">
            <a:noFill/>
            <a:miter lim="800000"/>
            <a:headEnd/>
            <a:tailEnd/>
          </a:ln>
        </p:spPr>
      </p:pic>
      <p:sp>
        <p:nvSpPr>
          <p:cNvPr id="31752" name="7 Marcador de fecha"/>
          <p:cNvSpPr>
            <a:spLocks noGrp="1"/>
          </p:cNvSpPr>
          <p:nvPr>
            <p:ph type="dt" sz="quarter" idx="10"/>
          </p:nvPr>
        </p:nvSpPr>
        <p:spPr>
          <a:noFill/>
        </p:spPr>
        <p:txBody>
          <a:bodyPr/>
          <a:lstStyle/>
          <a:p>
            <a:fld id="{D7B5920C-36E2-4DD3-A688-519C0CA361B3}" type="datetime8">
              <a:rPr lang="es-ES"/>
              <a:pPr/>
              <a:t>18/02/2012 19:55</a:t>
            </a:fld>
            <a:endParaRPr lang="es-ES"/>
          </a:p>
        </p:txBody>
      </p:sp>
      <p:sp>
        <p:nvSpPr>
          <p:cNvPr id="31753" name="8 Marcador de número de diapositiva"/>
          <p:cNvSpPr>
            <a:spLocks noGrp="1"/>
          </p:cNvSpPr>
          <p:nvPr>
            <p:ph type="sldNum" sz="quarter" idx="12"/>
          </p:nvPr>
        </p:nvSpPr>
        <p:spPr>
          <a:noFill/>
        </p:spPr>
        <p:txBody>
          <a:bodyPr/>
          <a:lstStyle/>
          <a:p>
            <a:fld id="{A11B8FB0-5FEA-4EC4-BB47-270AC3F9168F}" type="slidenum">
              <a:rPr lang="es-ES" smtClean="0"/>
              <a:pPr/>
              <a:t>71</a:t>
            </a:fld>
            <a:endParaRPr lang="es-E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to="" calcmode="lin" valueType="num">
                                      <p:cBhvr>
                                        <p:cTn id="7" dur="1" fill="hold"/>
                                        <p:tgtEl>
                                          <p:spTgt spid="12185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121858"/>
                                        </p:tgtEl>
                                        <p:attrNameLst>
                                          <p:attrName/>
                                        </p:attrNameLst>
                                      </p:cBhvr>
                                    </p:anim>
                                    <p:set>
                                      <p:cBhvr>
                                        <p:cTn id="12" dur="1" fill="hold">
                                          <p:stCondLst>
                                            <p:cond delay="0"/>
                                          </p:stCondLst>
                                        </p:cTn>
                                        <p:tgtEl>
                                          <p:spTgt spid="1218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19:55</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72</a:t>
            </a:fld>
            <a:endParaRPr lang="es-ES"/>
          </a:p>
        </p:txBody>
      </p:sp>
      <p:pic>
        <p:nvPicPr>
          <p:cNvPr id="6" name="Picture 3"/>
          <p:cNvPicPr>
            <a:picLocks noChangeAspect="1" noChangeArrowheads="1"/>
          </p:cNvPicPr>
          <p:nvPr/>
        </p:nvPicPr>
        <p:blipFill>
          <a:blip r:embed="rId2" cstate="print"/>
          <a:srcRect/>
          <a:stretch>
            <a:fillRect/>
          </a:stretch>
        </p:blipFill>
        <p:spPr bwMode="auto">
          <a:xfrm>
            <a:off x="539750" y="981075"/>
            <a:ext cx="7848600" cy="5886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19:55</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73</a:t>
            </a:fld>
            <a:endParaRPr lang="es-ES"/>
          </a:p>
        </p:txBody>
      </p:sp>
      <p:pic>
        <p:nvPicPr>
          <p:cNvPr id="6" name="Picture 4"/>
          <p:cNvPicPr>
            <a:picLocks noChangeAspect="1" noChangeArrowheads="1"/>
          </p:cNvPicPr>
          <p:nvPr/>
        </p:nvPicPr>
        <p:blipFill>
          <a:blip r:embed="rId2" cstate="print"/>
          <a:srcRect/>
          <a:stretch>
            <a:fillRect/>
          </a:stretch>
        </p:blipFill>
        <p:spPr bwMode="auto">
          <a:xfrm>
            <a:off x="395288" y="1052513"/>
            <a:ext cx="8310562" cy="5545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19:54</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74</a:t>
            </a:fld>
            <a:endParaRPr lang="es-ES"/>
          </a:p>
        </p:txBody>
      </p:sp>
      <p:pic>
        <p:nvPicPr>
          <p:cNvPr id="6" name="Picture 5"/>
          <p:cNvPicPr>
            <a:picLocks noChangeAspect="1" noChangeArrowheads="1"/>
          </p:cNvPicPr>
          <p:nvPr/>
        </p:nvPicPr>
        <p:blipFill>
          <a:blip r:embed="rId2" cstate="print"/>
          <a:srcRect/>
          <a:stretch>
            <a:fillRect/>
          </a:stretch>
        </p:blipFill>
        <p:spPr bwMode="auto">
          <a:xfrm>
            <a:off x="0" y="1052513"/>
            <a:ext cx="8996363" cy="5040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title"/>
          </p:nvPr>
        </p:nvSpPr>
        <p:spPr/>
        <p:txBody>
          <a:bodyPr/>
          <a:lstStyle/>
          <a:p>
            <a:r>
              <a:rPr lang="es-ES" smtClean="0"/>
              <a:t>Otras longitudes de onda</a:t>
            </a:r>
          </a:p>
        </p:txBody>
      </p:sp>
      <p:sp>
        <p:nvSpPr>
          <p:cNvPr id="32771" name="2 Marcador de contenido"/>
          <p:cNvSpPr>
            <a:spLocks noGrp="1"/>
          </p:cNvSpPr>
          <p:nvPr>
            <p:ph idx="1"/>
          </p:nvPr>
        </p:nvSpPr>
        <p:spPr/>
        <p:txBody>
          <a:bodyPr/>
          <a:lstStyle/>
          <a:p>
            <a:r>
              <a:rPr lang="es-ES" smtClean="0"/>
              <a:t>Telescopios UV</a:t>
            </a:r>
          </a:p>
          <a:p>
            <a:r>
              <a:rPr lang="es-ES" smtClean="0"/>
              <a:t>Telescopios de rayos X</a:t>
            </a:r>
          </a:p>
          <a:p>
            <a:r>
              <a:rPr lang="es-ES" smtClean="0"/>
              <a:t>Telescopios de rayos gamma</a:t>
            </a:r>
          </a:p>
          <a:p>
            <a:endParaRPr lang="es-ES" smtClean="0"/>
          </a:p>
          <a:p>
            <a:r>
              <a:rPr lang="es-ES" smtClean="0"/>
              <a:t>Telescopios de IR</a:t>
            </a:r>
          </a:p>
          <a:p>
            <a:r>
              <a:rPr lang="es-ES" smtClean="0"/>
              <a:t>Telescopios de microondas</a:t>
            </a:r>
          </a:p>
        </p:txBody>
      </p:sp>
      <p:sp>
        <p:nvSpPr>
          <p:cNvPr id="4" name="3 Cerrar llave"/>
          <p:cNvSpPr/>
          <p:nvPr/>
        </p:nvSpPr>
        <p:spPr>
          <a:xfrm>
            <a:off x="6516688" y="1700213"/>
            <a:ext cx="431800" cy="16573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6" name="5 Cerrar llave"/>
          <p:cNvSpPr/>
          <p:nvPr/>
        </p:nvSpPr>
        <p:spPr>
          <a:xfrm>
            <a:off x="6516688" y="3789363"/>
            <a:ext cx="358775" cy="122396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32780" name="14 Marcador de fecha"/>
          <p:cNvSpPr>
            <a:spLocks noGrp="1"/>
          </p:cNvSpPr>
          <p:nvPr>
            <p:ph type="dt" sz="quarter" idx="10"/>
          </p:nvPr>
        </p:nvSpPr>
        <p:spPr>
          <a:noFill/>
        </p:spPr>
        <p:txBody>
          <a:bodyPr/>
          <a:lstStyle/>
          <a:p>
            <a:fld id="{6A9AE77F-CD5A-4436-8846-AF9A9FD8D40D}" type="datetime8">
              <a:rPr lang="es-ES"/>
              <a:pPr/>
              <a:t>18/02/2012 19:34</a:t>
            </a:fld>
            <a:endParaRPr lang="es-ES"/>
          </a:p>
        </p:txBody>
      </p:sp>
      <p:sp>
        <p:nvSpPr>
          <p:cNvPr id="32781" name="15 Marcador de número de diapositiva"/>
          <p:cNvSpPr>
            <a:spLocks noGrp="1"/>
          </p:cNvSpPr>
          <p:nvPr>
            <p:ph type="sldNum" sz="quarter" idx="12"/>
          </p:nvPr>
        </p:nvSpPr>
        <p:spPr>
          <a:noFill/>
        </p:spPr>
        <p:txBody>
          <a:bodyPr/>
          <a:lstStyle/>
          <a:p>
            <a:fld id="{01FCCFA6-AC0B-4EA8-9601-5AE162A4B63A}" type="slidenum">
              <a:rPr lang="es-ES" smtClean="0"/>
              <a:pPr/>
              <a:t>75</a:t>
            </a:fld>
            <a:endParaRPr lang="es-E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76</a:t>
            </a:fld>
            <a:endParaRPr lang="es-ES"/>
          </a:p>
        </p:txBody>
      </p:sp>
      <p:pic>
        <p:nvPicPr>
          <p:cNvPr id="6" name="Picture 2"/>
          <p:cNvPicPr>
            <a:picLocks noChangeAspect="1" noChangeArrowheads="1"/>
          </p:cNvPicPr>
          <p:nvPr/>
        </p:nvPicPr>
        <p:blipFill>
          <a:blip r:embed="rId2" cstate="print"/>
          <a:srcRect/>
          <a:stretch>
            <a:fillRect/>
          </a:stretch>
        </p:blipFill>
        <p:spPr bwMode="auto">
          <a:xfrm>
            <a:off x="1908175" y="260350"/>
            <a:ext cx="5307013" cy="6597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77</a:t>
            </a:fld>
            <a:endParaRPr lang="es-ES"/>
          </a:p>
        </p:txBody>
      </p:sp>
      <p:pic>
        <p:nvPicPr>
          <p:cNvPr id="6" name="5 Imagen" descr="erosita.jpg"/>
          <p:cNvPicPr>
            <a:picLocks noChangeAspect="1"/>
          </p:cNvPicPr>
          <p:nvPr/>
        </p:nvPicPr>
        <p:blipFill>
          <a:blip r:embed="rId2" cstate="print"/>
          <a:srcRect/>
          <a:stretch>
            <a:fillRect/>
          </a:stretch>
        </p:blipFill>
        <p:spPr bwMode="auto">
          <a:xfrm>
            <a:off x="468313" y="1268413"/>
            <a:ext cx="8323262" cy="4681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78</a:t>
            </a:fld>
            <a:endParaRPr lang="es-ES"/>
          </a:p>
        </p:txBody>
      </p:sp>
      <p:pic>
        <p:nvPicPr>
          <p:cNvPr id="6" name="5 Imagen" descr="11_fig2.jpg"/>
          <p:cNvPicPr>
            <a:picLocks noChangeAspect="1"/>
          </p:cNvPicPr>
          <p:nvPr/>
        </p:nvPicPr>
        <p:blipFill>
          <a:blip r:embed="rId2" cstate="print"/>
          <a:srcRect/>
          <a:stretch>
            <a:fillRect/>
          </a:stretch>
        </p:blipFill>
        <p:spPr bwMode="auto">
          <a:xfrm>
            <a:off x="395288" y="981075"/>
            <a:ext cx="8474075" cy="5256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79</a:t>
            </a:fld>
            <a:endParaRPr lang="es-ES"/>
          </a:p>
        </p:txBody>
      </p:sp>
      <p:pic>
        <p:nvPicPr>
          <p:cNvPr id="6" name="5 Imagen" descr="mirror.gif"/>
          <p:cNvPicPr>
            <a:picLocks noChangeAspect="1"/>
          </p:cNvPicPr>
          <p:nvPr/>
        </p:nvPicPr>
        <p:blipFill>
          <a:blip r:embed="rId2" cstate="print"/>
          <a:srcRect/>
          <a:stretch>
            <a:fillRect/>
          </a:stretch>
        </p:blipFill>
        <p:spPr bwMode="auto">
          <a:xfrm>
            <a:off x="755650" y="692150"/>
            <a:ext cx="8027988" cy="5761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19:36</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8</a:t>
            </a:fld>
            <a:endParaRPr lang="es-ES"/>
          </a:p>
        </p:txBody>
      </p:sp>
      <p:pic>
        <p:nvPicPr>
          <p:cNvPr id="6" name="Picture 5"/>
          <p:cNvPicPr>
            <a:picLocks noChangeAspect="1" noChangeArrowheads="1"/>
          </p:cNvPicPr>
          <p:nvPr/>
        </p:nvPicPr>
        <p:blipFill>
          <a:blip r:embed="rId2" cstate="print"/>
          <a:srcRect/>
          <a:stretch>
            <a:fillRect/>
          </a:stretch>
        </p:blipFill>
        <p:spPr bwMode="auto">
          <a:xfrm>
            <a:off x="0" y="0"/>
            <a:ext cx="9144000" cy="6669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19:55</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80</a:t>
            </a:fld>
            <a:endParaRPr lang="es-ES"/>
          </a:p>
        </p:txBody>
      </p:sp>
      <p:pic>
        <p:nvPicPr>
          <p:cNvPr id="6" name="Picture 11"/>
          <p:cNvPicPr>
            <a:picLocks noChangeAspect="1" noChangeArrowheads="1"/>
          </p:cNvPicPr>
          <p:nvPr/>
        </p:nvPicPr>
        <p:blipFill>
          <a:blip r:embed="rId2" cstate="print"/>
          <a:srcRect/>
          <a:stretch>
            <a:fillRect/>
          </a:stretch>
        </p:blipFill>
        <p:spPr bwMode="auto">
          <a:xfrm>
            <a:off x="33338" y="19050"/>
            <a:ext cx="9077325" cy="6819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19:55</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81</a:t>
            </a:fld>
            <a:endParaRPr lang="es-ES"/>
          </a:p>
        </p:txBody>
      </p:sp>
      <p:pic>
        <p:nvPicPr>
          <p:cNvPr id="6" name="5 Imagen" descr="The_MAGIC_Telescope.jpg"/>
          <p:cNvPicPr>
            <a:picLocks noChangeAspect="1"/>
          </p:cNvPicPr>
          <p:nvPr/>
        </p:nvPicPr>
        <p:blipFill>
          <a:blip r:embed="rId2" cstate="print"/>
          <a:srcRect/>
          <a:stretch>
            <a:fillRect/>
          </a:stretch>
        </p:blipFill>
        <p:spPr bwMode="auto">
          <a:xfrm>
            <a:off x="250825" y="620713"/>
            <a:ext cx="8642350" cy="5761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p:txBody>
          <a:bodyPr/>
          <a:lstStyle/>
          <a:p>
            <a:r>
              <a:rPr lang="es-ES" smtClean="0"/>
              <a:t>Astronomía para el futuro</a:t>
            </a:r>
          </a:p>
        </p:txBody>
      </p:sp>
      <p:sp>
        <p:nvSpPr>
          <p:cNvPr id="33795" name="2 Marcador de contenido"/>
          <p:cNvSpPr>
            <a:spLocks noGrp="1"/>
          </p:cNvSpPr>
          <p:nvPr>
            <p:ph idx="1"/>
          </p:nvPr>
        </p:nvSpPr>
        <p:spPr/>
        <p:txBody>
          <a:bodyPr/>
          <a:lstStyle/>
          <a:p>
            <a:r>
              <a:rPr lang="es-ES" smtClean="0"/>
              <a:t>Neutrinos</a:t>
            </a:r>
          </a:p>
          <a:p>
            <a:endParaRPr lang="es-ES" smtClean="0"/>
          </a:p>
          <a:p>
            <a:endParaRPr lang="es-ES" smtClean="0"/>
          </a:p>
          <a:p>
            <a:endParaRPr lang="es-ES" smtClean="0"/>
          </a:p>
          <a:p>
            <a:r>
              <a:rPr lang="es-ES" smtClean="0"/>
              <a:t>Ondas gravitatorias</a:t>
            </a:r>
          </a:p>
        </p:txBody>
      </p:sp>
      <p:sp>
        <p:nvSpPr>
          <p:cNvPr id="33798" name="5 Marcador de fecha"/>
          <p:cNvSpPr>
            <a:spLocks noGrp="1"/>
          </p:cNvSpPr>
          <p:nvPr>
            <p:ph type="dt" sz="quarter" idx="10"/>
          </p:nvPr>
        </p:nvSpPr>
        <p:spPr>
          <a:noFill/>
        </p:spPr>
        <p:txBody>
          <a:bodyPr/>
          <a:lstStyle/>
          <a:p>
            <a:fld id="{4F7354B0-77E3-4AD1-BC94-0C8A90DF59F3}" type="datetime8">
              <a:rPr lang="es-ES"/>
              <a:pPr/>
              <a:t>18/02/2012 19:34</a:t>
            </a:fld>
            <a:endParaRPr lang="es-ES"/>
          </a:p>
        </p:txBody>
      </p:sp>
      <p:sp>
        <p:nvSpPr>
          <p:cNvPr id="33799" name="6 Marcador de número de diapositiva"/>
          <p:cNvSpPr>
            <a:spLocks noGrp="1"/>
          </p:cNvSpPr>
          <p:nvPr>
            <p:ph type="sldNum" sz="quarter" idx="12"/>
          </p:nvPr>
        </p:nvSpPr>
        <p:spPr>
          <a:noFill/>
        </p:spPr>
        <p:txBody>
          <a:bodyPr/>
          <a:lstStyle/>
          <a:p>
            <a:fld id="{8F22A547-9793-482A-98AF-9D939DB5310E}" type="slidenum">
              <a:rPr lang="es-ES" smtClean="0"/>
              <a:pPr/>
              <a:t>82</a:t>
            </a:fld>
            <a:endParaRPr lang="es-E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19:57</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83</a:t>
            </a:fld>
            <a:endParaRPr lang="es-ES"/>
          </a:p>
        </p:txBody>
      </p:sp>
      <p:pic>
        <p:nvPicPr>
          <p:cNvPr id="6" name="Picture 2"/>
          <p:cNvPicPr>
            <a:picLocks noChangeAspect="1" noChangeArrowheads="1"/>
          </p:cNvPicPr>
          <p:nvPr/>
        </p:nvPicPr>
        <p:blipFill>
          <a:blip r:embed="rId2" cstate="print"/>
          <a:srcRect/>
          <a:stretch>
            <a:fillRect/>
          </a:stretch>
        </p:blipFill>
        <p:spPr bwMode="auto">
          <a:xfrm>
            <a:off x="762000" y="742950"/>
            <a:ext cx="7620000" cy="537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sp>
        <p:nvSpPr>
          <p:cNvPr id="4" name="3 Marcador de fecha"/>
          <p:cNvSpPr>
            <a:spLocks noGrp="1"/>
          </p:cNvSpPr>
          <p:nvPr>
            <p:ph type="dt" sz="half" idx="10"/>
          </p:nvPr>
        </p:nvSpPr>
        <p:spPr/>
        <p:txBody>
          <a:bodyPr/>
          <a:lstStyle/>
          <a:p>
            <a:pPr>
              <a:defRPr/>
            </a:pPr>
            <a:fld id="{EB458B56-8BE8-4767-A64A-9E09C6ABBA86}" type="datetime8">
              <a:rPr lang="es-ES" smtClean="0"/>
              <a:pPr>
                <a:defRPr/>
              </a:pPr>
              <a:t>18/02/2012 19:57</a:t>
            </a:fld>
            <a:endParaRPr lang="es-ES"/>
          </a:p>
        </p:txBody>
      </p:sp>
      <p:sp>
        <p:nvSpPr>
          <p:cNvPr id="5" name="4 Marcador de número de diapositiva"/>
          <p:cNvSpPr>
            <a:spLocks noGrp="1"/>
          </p:cNvSpPr>
          <p:nvPr>
            <p:ph type="sldNum" sz="quarter" idx="12"/>
          </p:nvPr>
        </p:nvSpPr>
        <p:spPr/>
        <p:txBody>
          <a:bodyPr/>
          <a:lstStyle/>
          <a:p>
            <a:pPr>
              <a:defRPr/>
            </a:pPr>
            <a:fld id="{1EB365CA-BE39-4DEB-8F57-230A281B00BF}" type="slidenum">
              <a:rPr lang="es-ES" smtClean="0"/>
              <a:pPr>
                <a:defRPr/>
              </a:pPr>
              <a:t>84</a:t>
            </a:fld>
            <a:endParaRPr lang="es-ES"/>
          </a:p>
        </p:txBody>
      </p:sp>
      <p:pic>
        <p:nvPicPr>
          <p:cNvPr id="6" name="Picture 3"/>
          <p:cNvPicPr>
            <a:picLocks noChangeAspect="1" noChangeArrowheads="1"/>
          </p:cNvPicPr>
          <p:nvPr/>
        </p:nvPicPr>
        <p:blipFill>
          <a:blip r:embed="rId2" cstate="print"/>
          <a:srcRect/>
          <a:stretch>
            <a:fillRect/>
          </a:stretch>
        </p:blipFill>
        <p:spPr bwMode="auto">
          <a:xfrm>
            <a:off x="683568" y="476672"/>
            <a:ext cx="7775575" cy="5681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xit" presetSubtype="0" fill="hold" nodeType="clickEffect">
                                  <p:stCondLst>
                                    <p:cond delay="0"/>
                                  </p:stCondLst>
                                  <p:childTnLst>
                                    <p:anim to="" calcmode="lin" valueType="num">
                                      <p:cBhvr>
                                        <p:cTn id="11" dur="1"/>
                                        <p:tgtEl>
                                          <p:spTgt spid="6"/>
                                        </p:tgtEl>
                                        <p:attrNameLst>
                                          <p:attrName/>
                                        </p:attrNameLst>
                                      </p:cBhvr>
                                    </p:anim>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p:txBody>
          <a:bodyPr/>
          <a:lstStyle/>
          <a:p>
            <a:r>
              <a:rPr lang="es-ES" smtClean="0"/>
              <a:t>Turbulencia atmosférica - Seeing</a:t>
            </a:r>
          </a:p>
        </p:txBody>
      </p:sp>
      <p:sp>
        <p:nvSpPr>
          <p:cNvPr id="6147" name="5 Marcador de contenido"/>
          <p:cNvSpPr>
            <a:spLocks noGrp="1"/>
          </p:cNvSpPr>
          <p:nvPr>
            <p:ph idx="1"/>
          </p:nvPr>
        </p:nvSpPr>
        <p:spPr/>
        <p:txBody>
          <a:bodyPr/>
          <a:lstStyle/>
          <a:p>
            <a:r>
              <a:rPr lang="es-ES" smtClean="0"/>
              <a:t>El índice de refracción del aire depende de las condiciones de presión, temperatura, densidad, etc..</a:t>
            </a:r>
          </a:p>
          <a:p>
            <a:r>
              <a:rPr lang="es-ES" smtClean="0"/>
              <a:t>Si existe turbulencia en la atmósfera, la imagen de un objeto puntual se forma en puntos diferentes, dandu lugar aun “emborronamiento” de la imagen </a:t>
            </a:r>
            <a:r>
              <a:rPr lang="es-ES" smtClean="0">
                <a:sym typeface="Wingdings" pitchFamily="2" charset="2"/>
              </a:rPr>
              <a:t> seeing</a:t>
            </a:r>
          </a:p>
          <a:p>
            <a:r>
              <a:rPr lang="es-ES" smtClean="0">
                <a:sym typeface="Wingdings" pitchFamily="2" charset="2"/>
              </a:rPr>
              <a:t>Para ello, los observatorios deben colocarse en lugares especiales donde este efecto se minimice.</a:t>
            </a:r>
          </a:p>
        </p:txBody>
      </p:sp>
      <p:sp>
        <p:nvSpPr>
          <p:cNvPr id="6151" name="7 Marcador de fecha"/>
          <p:cNvSpPr>
            <a:spLocks noGrp="1"/>
          </p:cNvSpPr>
          <p:nvPr>
            <p:ph type="dt" sz="quarter" idx="10"/>
          </p:nvPr>
        </p:nvSpPr>
        <p:spPr>
          <a:noFill/>
        </p:spPr>
        <p:txBody>
          <a:bodyPr/>
          <a:lstStyle/>
          <a:p>
            <a:fld id="{9E2C79D0-1D4F-402B-9608-354C1DDF1289}" type="datetime8">
              <a:rPr lang="es-ES"/>
              <a:pPr/>
              <a:t>18/02/2012 19:37</a:t>
            </a:fld>
            <a:endParaRPr lang="es-ES"/>
          </a:p>
        </p:txBody>
      </p:sp>
      <p:sp>
        <p:nvSpPr>
          <p:cNvPr id="6152" name="8 Marcador de número de diapositiva"/>
          <p:cNvSpPr>
            <a:spLocks noGrp="1"/>
          </p:cNvSpPr>
          <p:nvPr>
            <p:ph type="sldNum" sz="quarter" idx="12"/>
          </p:nvPr>
        </p:nvSpPr>
        <p:spPr>
          <a:noFill/>
        </p:spPr>
        <p:txBody>
          <a:bodyPr/>
          <a:lstStyle/>
          <a:p>
            <a:fld id="{5EC3007E-3638-40EE-8E1F-AB802F457689}" type="slidenum">
              <a:rPr lang="es-ES" smtClean="0"/>
              <a:pPr/>
              <a:t>9</a:t>
            </a:fld>
            <a:endParaRPr lang="es-E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27858</TotalTime>
  <Words>1449</Words>
  <Application>Microsoft Office PowerPoint</Application>
  <PresentationFormat>Presentación en pantalla (4:3)</PresentationFormat>
  <Paragraphs>320</Paragraphs>
  <Slides>84</Slides>
  <Notes>1</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84</vt:i4>
      </vt:variant>
    </vt:vector>
  </HeadingPairs>
  <TitlesOfParts>
    <vt:vector size="88" baseType="lpstr">
      <vt:lpstr>Arial</vt:lpstr>
      <vt:lpstr>Calibri</vt:lpstr>
      <vt:lpstr>Wingdings</vt:lpstr>
      <vt:lpstr>Diseño predeterminado</vt:lpstr>
      <vt:lpstr>Instrumentos Astronómicos</vt:lpstr>
      <vt:lpstr>Instrumentos</vt:lpstr>
      <vt:lpstr>El espectro electromagnético</vt:lpstr>
      <vt:lpstr>Diapositiva 4</vt:lpstr>
      <vt:lpstr>Diapositiva 5</vt:lpstr>
      <vt:lpstr>Diapositiva 6</vt:lpstr>
      <vt:lpstr>Diapositiva 7</vt:lpstr>
      <vt:lpstr>Diapositiva 8</vt:lpstr>
      <vt:lpstr>Turbulencia atmosférica - Seeing</vt:lpstr>
      <vt:lpstr>Diapositiva 10</vt:lpstr>
      <vt:lpstr>Diapositiva 11</vt:lpstr>
      <vt:lpstr>Diapositiva 12</vt:lpstr>
      <vt:lpstr>El telescopio</vt:lpstr>
      <vt:lpstr>Diapositiva 14</vt:lpstr>
      <vt:lpstr>Escala de placa</vt:lpstr>
      <vt:lpstr>La relación focal</vt:lpstr>
      <vt:lpstr>Límite de difracción</vt:lpstr>
      <vt:lpstr>Diapositiva 18</vt:lpstr>
      <vt:lpstr>Diapositiva 19</vt:lpstr>
      <vt:lpstr>Telescopio refractor</vt:lpstr>
      <vt:lpstr>Diapositiva 21</vt:lpstr>
      <vt:lpstr>Diapositiva 22</vt:lpstr>
      <vt:lpstr>Telescopios reflectores</vt:lpstr>
      <vt:lpstr>Diapositiva 24</vt:lpstr>
      <vt:lpstr>Diapositiva 25</vt:lpstr>
      <vt:lpstr>Diapositiva 26</vt:lpstr>
      <vt:lpstr>Telescopio Newtoniano</vt:lpstr>
      <vt:lpstr>Telescopio Cassegrain</vt:lpstr>
      <vt:lpstr>Diapositiva 29</vt:lpstr>
      <vt:lpstr>Cámara Schmidt</vt:lpstr>
      <vt:lpstr>Diapositiva 31</vt:lpstr>
      <vt:lpstr>Monturas de telescopio</vt:lpstr>
      <vt:lpstr>Diapositiva 33</vt:lpstr>
      <vt:lpstr>Focos de telescopio</vt:lpstr>
      <vt:lpstr>Diapositiva 35</vt:lpstr>
      <vt:lpstr>Optica activa</vt:lpstr>
      <vt:lpstr>Diapositiva 37</vt:lpstr>
      <vt:lpstr>Diapositiva 38</vt:lpstr>
      <vt:lpstr>Óptica adaptativa</vt:lpstr>
      <vt:lpstr>Diapositiva 40</vt:lpstr>
      <vt:lpstr>Diapositiva 41</vt:lpstr>
      <vt:lpstr>Diapositiva 42</vt:lpstr>
      <vt:lpstr>Detectores</vt:lpstr>
      <vt:lpstr>Fotografía</vt:lpstr>
      <vt:lpstr>Diapositiva 45</vt:lpstr>
      <vt:lpstr>Diapositiva 46</vt:lpstr>
      <vt:lpstr>Fotómetros</vt:lpstr>
      <vt:lpstr>Diapositiva 48</vt:lpstr>
      <vt:lpstr>CCDs</vt:lpstr>
      <vt:lpstr>Diapositiva 50</vt:lpstr>
      <vt:lpstr>Diapositiva 51</vt:lpstr>
      <vt:lpstr>Diapositiva 52</vt:lpstr>
      <vt:lpstr>Diapositiva 53</vt:lpstr>
      <vt:lpstr>Diapositiva 54</vt:lpstr>
      <vt:lpstr>Diapositiva 55</vt:lpstr>
      <vt:lpstr>CCDs (II)</vt:lpstr>
      <vt:lpstr>Espectrógrafos</vt:lpstr>
      <vt:lpstr>Diapositiva 58</vt:lpstr>
      <vt:lpstr>Diapositiva 59</vt:lpstr>
      <vt:lpstr>Elementos dispersores</vt:lpstr>
      <vt:lpstr>Diapositiva 61</vt:lpstr>
      <vt:lpstr>Diapositiva 62</vt:lpstr>
      <vt:lpstr>Radioastronomía</vt:lpstr>
      <vt:lpstr>Diapositiva 64</vt:lpstr>
      <vt:lpstr>Diapositiva 65</vt:lpstr>
      <vt:lpstr>Emisión en radio</vt:lpstr>
      <vt:lpstr>Radiotelescopios</vt:lpstr>
      <vt:lpstr>Diapositiva 68</vt:lpstr>
      <vt:lpstr>Interferómetros</vt:lpstr>
      <vt:lpstr>Diapositiva 70</vt:lpstr>
      <vt:lpstr>Interferómetros (II)</vt:lpstr>
      <vt:lpstr>Diapositiva 72</vt:lpstr>
      <vt:lpstr>Diapositiva 73</vt:lpstr>
      <vt:lpstr>Diapositiva 74</vt:lpstr>
      <vt:lpstr>Otras longitudes de onda</vt:lpstr>
      <vt:lpstr>Diapositiva 76</vt:lpstr>
      <vt:lpstr>Diapositiva 77</vt:lpstr>
      <vt:lpstr>Diapositiva 78</vt:lpstr>
      <vt:lpstr>Diapositiva 79</vt:lpstr>
      <vt:lpstr>Diapositiva 80</vt:lpstr>
      <vt:lpstr>Diapositiva 81</vt:lpstr>
      <vt:lpstr>Astronomía para el futuro</vt:lpstr>
      <vt:lpstr>Diapositiva 83</vt:lpstr>
      <vt:lpstr>Diapositiva 84</vt:lpstr>
    </vt:vector>
  </TitlesOfParts>
  <Company>Universidad de Granada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Astrofísica I</dc:title>
  <dc:creator>Jorge</dc:creator>
  <cp:lastModifiedBy>Nombre de usuario</cp:lastModifiedBy>
  <cp:revision>110</cp:revision>
  <dcterms:created xsi:type="dcterms:W3CDTF">2008-03-26T12:23:45Z</dcterms:created>
  <dcterms:modified xsi:type="dcterms:W3CDTF">2012-02-18T19:09:30Z</dcterms:modified>
</cp:coreProperties>
</file>