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346" r:id="rId3"/>
    <p:sldId id="347" r:id="rId4"/>
    <p:sldId id="348" r:id="rId5"/>
    <p:sldId id="349" r:id="rId6"/>
    <p:sldId id="350" r:id="rId7"/>
    <p:sldId id="351" r:id="rId8"/>
    <p:sldId id="352" r:id="rId9"/>
    <p:sldId id="353" r:id="rId10"/>
    <p:sldId id="345" r:id="rId11"/>
    <p:sldId id="354" r:id="rId12"/>
    <p:sldId id="355" r:id="rId13"/>
    <p:sldId id="356" r:id="rId14"/>
    <p:sldId id="379" r:id="rId15"/>
    <p:sldId id="380" r:id="rId16"/>
    <p:sldId id="381" r:id="rId17"/>
    <p:sldId id="382" r:id="rId18"/>
    <p:sldId id="357" r:id="rId19"/>
    <p:sldId id="383"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0000"/>
    <a:srgbClr val="660066"/>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808543C-C16A-44BF-9239-FEECC221CB5A}" type="datetimeFigureOut">
              <a:rPr lang="es-ES"/>
              <a:pPr>
                <a:defRPr/>
              </a:pPr>
              <a:t>18/02/2012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29EA6AA-C1F6-4632-913C-C0E6E5B47DE7}"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02FCD0-5656-4897-AAA3-98C1A7F55495}" type="slidenum">
              <a:rPr lang="en-US" smtClean="0"/>
              <a:pPr/>
              <a:t>18</a:t>
            </a:fld>
            <a:endParaRPr lang="en-US" smtClean="0"/>
          </a:p>
        </p:txBody>
      </p:sp>
      <p:sp>
        <p:nvSpPr>
          <p:cNvPr id="44035" name="Rectangle 2"/>
          <p:cNvSpPr>
            <a:spLocks noRo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Cutaway picture of the Sun, showing its interior and atmosphere.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C962C78-B227-4D61-B989-7E995D13B18D}" type="slidenum">
              <a:rPr lang="en-US" smtClean="0"/>
              <a:pPr/>
              <a:t>30</a:t>
            </a:fld>
            <a:endParaRPr lang="en-US" smtClean="0"/>
          </a:p>
        </p:txBody>
      </p:sp>
      <p:sp>
        <p:nvSpPr>
          <p:cNvPr id="53251" name="Rectangle 2"/>
          <p:cNvSpPr>
            <a:spLocks noRo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Photographs of some solar prominences. (Courtesy NOAO/NRL.)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6D5D295-A013-4C9B-85FA-07619273086E}" type="slidenum">
              <a:rPr lang="en-US" smtClean="0"/>
              <a:pPr/>
              <a:t>31</a:t>
            </a:fld>
            <a:endParaRPr lang="en-US" smtClean="0"/>
          </a:p>
        </p:txBody>
      </p:sp>
      <p:sp>
        <p:nvSpPr>
          <p:cNvPr id="54275"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54276"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b="1" smtClean="0"/>
              <a:t>A) Photographs of solar flares. In (B), the flare has erupted below a prominence and is blasting the prominence gas outward. (Courtesy NOAO.)</a:t>
            </a:r>
            <a:r>
              <a:rPr 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4C843A-0382-4471-8CC1-27DAD9628057}" type="slidenum">
              <a:rPr lang="en-US" smtClean="0"/>
              <a:pPr/>
              <a:t>32</a:t>
            </a:fld>
            <a:endParaRPr lang="en-US" smtClean="0"/>
          </a:p>
        </p:txBody>
      </p:sp>
      <p:sp>
        <p:nvSpPr>
          <p:cNvPr id="55299" name="Rectangle 2"/>
          <p:cNvSpPr>
            <a:spLocks noRo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White-light photograph of photosphere with sunspots. (Courtesy NOAO.)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C0D2D28-0DB4-4139-AF09-C730E0D3A974}" type="slidenum">
              <a:rPr lang="en-US" smtClean="0"/>
              <a:pPr/>
              <a:t>34</a:t>
            </a:fld>
            <a:endParaRPr lang="en-US" smtClean="0"/>
          </a:p>
        </p:txBody>
      </p:sp>
      <p:sp>
        <p:nvSpPr>
          <p:cNvPr id="56323" name="Rectangle 2"/>
          <p:cNvSpPr>
            <a:spLocks noRo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Plot of sunspot numbers showing solar cycle. (Courtesy John A. Eddy.)</a:t>
            </a:r>
            <a:r>
              <a:rPr 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936D8C-2C19-4BB1-B934-198980C43214}" type="slidenum">
              <a:rPr lang="en-US" smtClean="0"/>
              <a:pPr/>
              <a:t>35</a:t>
            </a:fld>
            <a:endParaRPr lang="en-US" smtClean="0"/>
          </a:p>
        </p:txBody>
      </p:sp>
      <p:sp>
        <p:nvSpPr>
          <p:cNvPr id="57347" name="Rectangle 2"/>
          <p:cNvSpPr>
            <a:spLocks noRo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 Photograph of the Zeeman effect in a sunspot. Notice that the line is split over the spot where the magnetic field is strong but that the line is unsplit outside the spot where the field is weak or absent. (B) Magnetogram of the Sun. Yellow indicates regions with north polarity and dark blue indicates regions with south polarity. Notice that the polarity pattern of spot pairs is reversed between the top and bottom hemispheres of the Sun. That is, in the upper hemisphere, blue tends to be on the left and yellow on the right. In the lower hemisphere, blue tends to be on the right and yellow on the left. (Courtesy NOAO.)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D110AF-0DA4-4C53-818D-290557F23DFD}" type="slidenum">
              <a:rPr lang="en-US" smtClean="0"/>
              <a:pPr/>
              <a:t>36</a:t>
            </a:fld>
            <a:endParaRPr lang="en-US" smtClean="0"/>
          </a:p>
        </p:txBody>
      </p:sp>
      <p:sp>
        <p:nvSpPr>
          <p:cNvPr id="58371" name="Rectangle 2"/>
          <p:cNvSpPr>
            <a:spLocks noRo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Sketch of how magnetic fields cause sunspots</a:t>
            </a:r>
            <a:r>
              <a:rPr lang="en-US"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8E1555B-7ABE-4629-9187-F44AD02BAA2E}" type="slidenum">
              <a:rPr lang="en-US" smtClean="0"/>
              <a:pPr/>
              <a:t>37</a:t>
            </a:fld>
            <a:endParaRPr lang="en-US" smtClean="0"/>
          </a:p>
        </p:txBody>
      </p:sp>
      <p:sp>
        <p:nvSpPr>
          <p:cNvPr id="59395" name="Rectangle 2"/>
          <p:cNvSpPr>
            <a:spLocks noRo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 Sketch illustrating how magnetic fields support a prominence. (B) Photograph of a prominence. (Courtesy NOAO.)</a:t>
            </a:r>
          </a:p>
          <a:p>
            <a:pPr eaLnBrk="1" hangingPunct="1">
              <a:spcBef>
                <a:spcPct val="0"/>
              </a:spcBef>
            </a:pPr>
            <a:r>
              <a:rPr lang="en-US" b="1" smtClean="0"/>
              <a:t>Approximately how big is the prominence in (B)? Use the fact that the Sun's diameter is about 100 times the Earth's.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9482FA-7596-4A27-AE4F-D3A1E6FF2F57}" type="slidenum">
              <a:rPr lang="en-US" smtClean="0"/>
              <a:pPr/>
              <a:t>38</a:t>
            </a:fld>
            <a:endParaRPr lang="en-US" smtClean="0"/>
          </a:p>
        </p:txBody>
      </p:sp>
      <p:sp>
        <p:nvSpPr>
          <p:cNvPr id="60419" name="Rectangle 2"/>
          <p:cNvSpPr>
            <a:spLocks noRo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Sketch showing solar differential rotation. Points near the Sun's equator rotate faster than points near the poles</a:t>
            </a:r>
            <a:r>
              <a:rPr lang="en-US"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54F3D8-D57E-489E-9029-3FFB9D1F8129}" type="slidenum">
              <a:rPr lang="en-US" smtClean="0"/>
              <a:pPr/>
              <a:t>39</a:t>
            </a:fld>
            <a:endParaRPr lang="en-US" smtClean="0"/>
          </a:p>
        </p:txBody>
      </p:sp>
      <p:sp>
        <p:nvSpPr>
          <p:cNvPr id="61443" name="Rectangle 2"/>
          <p:cNvSpPr>
            <a:spLocks noRo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Además:</a:t>
            </a:r>
          </a:p>
          <a:p>
            <a:pPr eaLnBrk="1" hangingPunct="1">
              <a:spcBef>
                <a:spcPct val="0"/>
              </a:spcBef>
            </a:pPr>
            <a:r>
              <a:rPr lang="es-ES_tradnl" smtClean="0"/>
              <a:t>Las manchas empiezan a aparecer a latidudes de 40 grados y mueven hacia el ecuador</a:t>
            </a:r>
          </a:p>
          <a:p>
            <a:pPr eaLnBrk="1" hangingPunct="1">
              <a:spcBef>
                <a:spcPct val="0"/>
              </a:spcBef>
            </a:pPr>
            <a:r>
              <a:rPr lang="es-ES_tradnl" smtClean="0"/>
              <a:t>Las manchas de ciclos sucesivos tienen polaridad opuesto.</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B5875E0-2A4D-463E-A948-F052B83994A2}" type="slidenum">
              <a:rPr lang="en-US" smtClean="0"/>
              <a:pPr/>
              <a:t>40</a:t>
            </a:fld>
            <a:endParaRPr lang="en-US" smtClean="0"/>
          </a:p>
        </p:txBody>
      </p:sp>
      <p:sp>
        <p:nvSpPr>
          <p:cNvPr id="62467" name="Rectangle 2"/>
          <p:cNvSpPr>
            <a:spLocks noRo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Sketch showing, (A), the possible winding up of the subsurface magnetic field. (B) Fields penetrating the Sun's surface. (C) Formation of a spot pair</a:t>
            </a:r>
            <a:r>
              <a:rPr lang="en-US" smtClean="0"/>
              <a:t> </a:t>
            </a:r>
          </a:p>
          <a:p>
            <a:pPr eaLnBrk="1" hangingPunct="1">
              <a:spcBef>
                <a:spcPct val="0"/>
              </a:spcBef>
            </a:pPr>
            <a:endParaRPr lang="es-ES_tradnl" smtClean="0"/>
          </a:p>
          <a:p>
            <a:pPr eaLnBrk="1" hangingPunct="1">
              <a:spcBef>
                <a:spcPct val="0"/>
              </a:spcBef>
            </a:pPr>
            <a:r>
              <a:rPr lang="es-ES_tradnl" smtClean="0"/>
              <a:t>Teoria dinamo para creacion del campo magnetico: necesita rotacion diferencial y conveccion en un medio conductor.</a:t>
            </a:r>
          </a:p>
          <a:p>
            <a:pPr eaLnBrk="1" hangingPunct="1">
              <a:spcBef>
                <a:spcPct val="0"/>
              </a:spcBef>
            </a:pPr>
            <a:endParaRPr lang="es-ES_tradnl" smtClean="0"/>
          </a:p>
          <a:p>
            <a:pPr eaLnBrk="1" hangingPunct="1">
              <a:spcBef>
                <a:spcPct val="0"/>
              </a:spcBef>
            </a:pPr>
            <a:r>
              <a:rPr lang="es-ES_tradnl" smtClean="0"/>
              <a:t>Se lo puede imaginar como una goma que al tirarla va cargada cada vez de mas energia. Esta energia despues se libera en las actividad solar.</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C160BF-F0A9-4297-A58F-95BFE92FA1C7}" type="slidenum">
              <a:rPr lang="en-US" smtClean="0"/>
              <a:pPr/>
              <a:t>20</a:t>
            </a:fld>
            <a:endParaRPr lang="en-US" smtClean="0"/>
          </a:p>
        </p:txBody>
      </p:sp>
      <p:sp>
        <p:nvSpPr>
          <p:cNvPr id="45059" name="Rectangle 2"/>
          <p:cNvSpPr>
            <a:spLocks noRo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Plots of how density and temperature change through the Sun.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185A765-56FD-4FB5-A3F5-DB524682D4BE}" type="slidenum">
              <a:rPr lang="en-US" smtClean="0"/>
              <a:pPr/>
              <a:t>21</a:t>
            </a:fld>
            <a:endParaRPr lang="en-US" smtClean="0"/>
          </a:p>
        </p:txBody>
      </p:sp>
      <p:sp>
        <p:nvSpPr>
          <p:cNvPr id="46083" name="Rectangle 1026"/>
          <p:cNvSpPr>
            <a:spLocks noRot="1" noChangeArrowheads="1" noTextEdit="1"/>
          </p:cNvSpPr>
          <p:nvPr>
            <p:ph type="sldImg"/>
          </p:nvPr>
        </p:nvSpPr>
        <p:spPr bwMode="auto">
          <a:noFill/>
          <a:ln>
            <a:solidFill>
              <a:srgbClr val="000000"/>
            </a:solidFill>
            <a:miter lim="800000"/>
            <a:headEnd/>
            <a:tailEnd/>
          </a:ln>
        </p:spPr>
      </p:sp>
      <p:sp>
        <p:nvSpPr>
          <p:cNvPr id="4608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Es la zona de transicion del interior donde los fotones “andan” (opctiamente grueso) a la zona exterior donde “vuelan” (opticamente delgado) (Shu)</a:t>
            </a:r>
          </a:p>
          <a:p>
            <a:pPr eaLnBrk="1" hangingPunct="1">
              <a:spcBef>
                <a:spcPct val="0"/>
              </a:spcBef>
            </a:pPr>
            <a:endParaRPr lang="es-ES_tradnl" smtClean="0"/>
          </a:p>
          <a:p>
            <a:pPr eaLnBrk="1" hangingPunct="1">
              <a:spcBef>
                <a:spcPct val="0"/>
              </a:spcBef>
            </a:pPr>
            <a:r>
              <a:rPr lang="es-ES_tradnl" smtClean="0"/>
              <a:t>En las zonas exteriores del sol la temperatura ya es tan bajo que H no es ionizado --&gt; opacidad alta &gt; se necesita conveccion en adicion de radiacion para transportar toda la energia hacia fuera.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953684-663D-4540-915D-158F5FAB2648}" type="slidenum">
              <a:rPr lang="en-US" smtClean="0"/>
              <a:pPr/>
              <a:t>22</a:t>
            </a:fld>
            <a:endParaRPr lang="en-US" smtClean="0"/>
          </a:p>
        </p:txBody>
      </p:sp>
      <p:sp>
        <p:nvSpPr>
          <p:cNvPr id="47107" name="Rectangle 1026"/>
          <p:cNvSpPr>
            <a:spLocks noRot="1" noChangeArrowheads="1" noTextEdit="1"/>
          </p:cNvSpPr>
          <p:nvPr>
            <p:ph type="sldImg"/>
          </p:nvPr>
        </p:nvSpPr>
        <p:spPr bwMode="auto">
          <a:noFill/>
          <a:ln>
            <a:solidFill>
              <a:srgbClr val="000000"/>
            </a:solidFill>
            <a:miter lim="800000"/>
            <a:headEnd/>
            <a:tailEnd/>
          </a:ln>
        </p:spPr>
      </p:sp>
      <p:sp>
        <p:nvSpPr>
          <p:cNvPr id="47108"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 of solar granulation near a sunspot. The bright patches are immense bubbles of hot gas rising from deep </a:t>
            </a:r>
            <a:br>
              <a:rPr lang="en-US" b="1" smtClean="0"/>
            </a:br>
            <a:r>
              <a:rPr lang="en-US" b="1" smtClean="0"/>
              <a:t>within the Sun. The darker areas around them are cooler gas sinking back into </a:t>
            </a:r>
            <a:br>
              <a:rPr lang="en-US" b="1" smtClean="0"/>
            </a:br>
            <a:r>
              <a:rPr lang="en-US" b="1" smtClean="0"/>
              <a:t>the Sun's interior. The sunspot is about 23,000 kilometers in diameter. (Courtesy William Livingston/NOAO.)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A2C0101-7483-4F2E-BBDA-684F006D036A}" type="slidenum">
              <a:rPr lang="en-US" smtClean="0"/>
              <a:pPr/>
              <a:t>25</a:t>
            </a:fld>
            <a:endParaRPr lang="en-US" smtClean="0"/>
          </a:p>
        </p:txBody>
      </p:sp>
      <p:sp>
        <p:nvSpPr>
          <p:cNvPr id="48131" name="Rectangle 2"/>
          <p:cNvSpPr>
            <a:spLocks noRo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 of a portion of the solar chromosphere at a total solar eclipse. (Courtesy Jacques Guertin, Ph.D.)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042A2C-1E85-4744-9E03-63784279F37C}" type="slidenum">
              <a:rPr lang="en-US" smtClean="0"/>
              <a:pPr/>
              <a:t>26</a:t>
            </a:fld>
            <a:endParaRPr lang="en-US" smtClean="0"/>
          </a:p>
        </p:txBody>
      </p:sp>
      <p:sp>
        <p:nvSpPr>
          <p:cNvPr id="49155" name="Rectangle 2"/>
          <p:cNvSpPr>
            <a:spLocks noRo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Imagen de Halpha de Wikipedia</a:t>
            </a:r>
            <a:endParaRPr lang="en-US" smtClean="0"/>
          </a:p>
          <a:p>
            <a:pPr eaLnBrk="1" hangingPunct="1">
              <a:spcBef>
                <a:spcPct val="0"/>
              </a:spcBef>
            </a:pPr>
            <a:r>
              <a:rPr lang="en-US" smtClean="0"/>
              <a:t>Linaemas negras son proturberancias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781DC0-BD0F-4258-9952-BB17A07AB4F7}" type="slidenum">
              <a:rPr lang="en-US" smtClean="0"/>
              <a:pPr/>
              <a:t>27</a:t>
            </a:fld>
            <a:endParaRPr lang="en-US" smtClean="0"/>
          </a:p>
        </p:txBody>
      </p:sp>
      <p:sp>
        <p:nvSpPr>
          <p:cNvPr id="50179" name="Rectangle 2"/>
          <p:cNvSpPr>
            <a:spLocks noRo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 of spicules in the chromosphere. The spicules are the thin, stringy features that look like tufts of grass. (Courtesy NOAO.)</a:t>
            </a:r>
          </a:p>
          <a:p>
            <a:pPr eaLnBrk="1" hangingPunct="1">
              <a:spcBef>
                <a:spcPct val="0"/>
              </a:spcBef>
            </a:pPr>
            <a:endParaRPr lang="en-US" b="1" smtClean="0"/>
          </a:p>
          <a:p>
            <a:pPr eaLnBrk="1" hangingPunct="1">
              <a:spcBef>
                <a:spcPct val="0"/>
              </a:spcBef>
            </a:pPr>
            <a:r>
              <a:rPr lang="en-US" b="1" smtClean="0"/>
              <a:t>Eso tiene que ser una imagen en una linea de emision, pe. Halpha, para ver la cromosfera. Demuestra el aspecto</a:t>
            </a:r>
          </a:p>
          <a:p>
            <a:pPr eaLnBrk="1" hangingPunct="1">
              <a:spcBef>
                <a:spcPct val="0"/>
              </a:spcBef>
            </a:pPr>
            <a:r>
              <a:rPr lang="en-US" b="1" smtClean="0"/>
              <a:t>Ondulado como en la imagen anterior, pero en mas detalle.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B47EE7-E9D7-46E1-AED4-5D4AF8908402}" type="slidenum">
              <a:rPr lang="en-US" smtClean="0"/>
              <a:pPr/>
              <a:t>28</a:t>
            </a:fld>
            <a:endParaRPr lang="en-US" smtClean="0"/>
          </a:p>
        </p:txBody>
      </p:sp>
      <p:sp>
        <p:nvSpPr>
          <p:cNvPr id="51203" name="Rectangle 1026"/>
          <p:cNvSpPr>
            <a:spLocks noRot="1" noChangeArrowheads="1" noTextEdit="1"/>
          </p:cNvSpPr>
          <p:nvPr>
            <p:ph type="sldImg"/>
          </p:nvPr>
        </p:nvSpPr>
        <p:spPr bwMode="auto">
          <a:noFill/>
          <a:ln>
            <a:solidFill>
              <a:srgbClr val="000000"/>
            </a:solidFill>
            <a:miter lim="800000"/>
            <a:headEnd/>
            <a:tailEnd/>
          </a:ln>
        </p:spPr>
      </p:sp>
      <p:sp>
        <p:nvSpPr>
          <p:cNvPr id="51204"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_tradnl" smtClean="0"/>
              <a:t>La corona no se suele considerar como parte de la atmosfera.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713E4D9-8617-430F-87B8-4D67B97E4B22}" type="slidenum">
              <a:rPr lang="en-US" smtClean="0"/>
              <a:pPr/>
              <a:t>29</a:t>
            </a:fld>
            <a:endParaRPr lang="en-US" smtClean="0"/>
          </a:p>
        </p:txBody>
      </p:sp>
      <p:sp>
        <p:nvSpPr>
          <p:cNvPr id="52227" name="Rectangle 2"/>
          <p:cNvSpPr>
            <a:spLocks noRo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Photograph of the corona at a total eclipse of the Sun. (Courtesy Dennis di Cicco.)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2DC41380-6BC6-4C39-9977-E13855741C61}" type="datetime8">
              <a:rPr lang="es-ES"/>
              <a:pPr>
                <a:defRPr/>
              </a:pPr>
              <a:t>18/02/2012 20:22</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1404DA7-E7FB-4975-AB27-09E7CD3E55B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C52E695C-02B6-4297-9B09-BA3602EB3EF7}" type="datetime8">
              <a:rPr lang="es-ES"/>
              <a:pPr>
                <a:defRPr/>
              </a:pPr>
              <a:t>18/02/2012 20:22</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9B5CCBB-E970-4C80-86DF-532FC00353D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B8E6E47C-49C1-4E45-9288-91CB06ED5687}" type="datetime8">
              <a:rPr lang="es-ES"/>
              <a:pPr>
                <a:defRPr/>
              </a:pPr>
              <a:t>18/02/2012 20:22</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3EF52AA-00BC-4E68-AB40-6ED7CD1B98A3}"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8707DBF7-1A46-4D1A-ABB5-DE1556B90454}" type="datetime8">
              <a:rPr lang="es-ES"/>
              <a:pPr>
                <a:defRPr/>
              </a:pPr>
              <a:t>18/02/2012 20:22</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4434962-764A-4486-B900-463C8B87C93E}"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xfrm>
            <a:off x="0" y="6524625"/>
            <a:ext cx="1881188" cy="333375"/>
          </a:xfrm>
        </p:spPr>
        <p:txBody>
          <a:bodyPr/>
          <a:lstStyle>
            <a:lvl1pPr>
              <a:defRPr/>
            </a:lvl1pPr>
          </a:lstStyle>
          <a:p>
            <a:pPr>
              <a:defRPr/>
            </a:pPr>
            <a:fld id="{323BEC80-A742-4DD6-A409-CA4C1C2D7DC8}" type="datetime8">
              <a:rPr lang="es-ES"/>
              <a:pPr>
                <a:defRPr/>
              </a:pPr>
              <a:t>18/02/2012 20:22</a:t>
            </a:fld>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a:xfrm>
            <a:off x="8629650" y="6445250"/>
            <a:ext cx="514350" cy="412750"/>
          </a:xfrm>
        </p:spPr>
        <p:txBody>
          <a:bodyPr/>
          <a:lstStyle>
            <a:lvl1pPr>
              <a:defRPr/>
            </a:lvl1pPr>
          </a:lstStyle>
          <a:p>
            <a:pPr>
              <a:defRPr/>
            </a:pPr>
            <a:fld id="{8818D5D8-D133-4F55-B7C3-66C3F850126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8F633A87-1753-4445-B9DD-07210B9BCFD9}" type="datetime8">
              <a:rPr lang="es-ES"/>
              <a:pPr>
                <a:defRPr/>
              </a:pPr>
              <a:t>18/02/2012 20:22</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AD935B1-E50F-4D27-883D-8191A662974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3265DF89-D61F-4E01-AB7E-5C3485F1BC5D}" type="datetime8">
              <a:rPr lang="es-ES"/>
              <a:pPr>
                <a:defRPr/>
              </a:pPr>
              <a:t>18/02/2012 20:22</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26AED55-6095-4C68-BC28-8F22815ED5F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1F88D7E5-721C-405D-9A73-CE9711E06BB9}" type="datetime8">
              <a:rPr lang="es-ES"/>
              <a:pPr>
                <a:defRPr/>
              </a:pPr>
              <a:t>18/02/2012 20:22</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9A32495-5627-4C4A-A8AF-435E7A6E60C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E5AC63D3-DB3F-4695-B833-C732943F3990}" type="datetime8">
              <a:rPr lang="es-ES"/>
              <a:pPr>
                <a:defRPr/>
              </a:pPr>
              <a:t>18/02/2012 20:22</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516D74B-B5CA-4005-B03C-88C9AFAB29C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D187E8-094B-41BC-9757-23E684C98AA0}" type="datetime8">
              <a:rPr lang="es-ES"/>
              <a:pPr>
                <a:defRPr/>
              </a:pPr>
              <a:t>18/02/2012 20:22</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30CE73E-0970-47B4-AB4C-C113600BFC0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7D20947-C7B6-4CCE-90E9-4AB5E15AAF0A}" type="datetime8">
              <a:rPr lang="es-ES"/>
              <a:pPr>
                <a:defRPr/>
              </a:pPr>
              <a:t>18/02/2012 20:22</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E717CDA-EEA3-4962-8DDD-361AA360222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5F71A3F1-D78E-4038-9D65-ECD110BCBECB}" type="datetime8">
              <a:rPr lang="es-ES"/>
              <a:pPr>
                <a:defRPr/>
              </a:pPr>
              <a:t>18/02/2012 20:22</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3D19AAE-0741-4159-A361-538B8647F6B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t="-20000" b="-2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046381A-D71B-4092-BCB5-72DE76329B21}" type="datetime8">
              <a:rPr lang="es-ES"/>
              <a:pPr>
                <a:defRPr/>
              </a:pPr>
              <a:t>18/02/2012 20:22</a:t>
            </a:fld>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3ABDF7-6F9F-4F60-BB63-F4CDA5C9EABD}"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675" r:id="rId1"/>
    <p:sldLayoutId id="2147483686"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ctr" rtl="0" eaLnBrk="0" fontAlgn="base" hangingPunct="0">
        <a:spcBef>
          <a:spcPct val="0"/>
        </a:spcBef>
        <a:spcAft>
          <a:spcPct val="0"/>
        </a:spcAft>
        <a:defRPr sz="44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Arial" charset="0"/>
        </a:defRPr>
      </a:lvl2pPr>
      <a:lvl3pPr algn="ctr" rtl="0" eaLnBrk="0" fontAlgn="base" hangingPunct="0">
        <a:spcBef>
          <a:spcPct val="0"/>
        </a:spcBef>
        <a:spcAft>
          <a:spcPct val="0"/>
        </a:spcAft>
        <a:defRPr sz="4400">
          <a:solidFill>
            <a:schemeClr val="accent1"/>
          </a:solidFill>
          <a:latin typeface="Arial" charset="0"/>
        </a:defRPr>
      </a:lvl3pPr>
      <a:lvl4pPr algn="ctr" rtl="0" eaLnBrk="0" fontAlgn="base" hangingPunct="0">
        <a:spcBef>
          <a:spcPct val="0"/>
        </a:spcBef>
        <a:spcAft>
          <a:spcPct val="0"/>
        </a:spcAft>
        <a:defRPr sz="4400">
          <a:solidFill>
            <a:schemeClr val="accent1"/>
          </a:solidFill>
          <a:latin typeface="Arial" charset="0"/>
        </a:defRPr>
      </a:lvl4pPr>
      <a:lvl5pPr algn="ctr" rtl="0" eaLnBrk="0" fontAlgn="base" hangingPunct="0">
        <a:spcBef>
          <a:spcPct val="0"/>
        </a:spcBef>
        <a:spcAft>
          <a:spcPct val="0"/>
        </a:spcAft>
        <a:defRPr sz="4400">
          <a:solidFill>
            <a:schemeClr val="accent1"/>
          </a:solidFill>
          <a:latin typeface="Arial" charset="0"/>
        </a:defRPr>
      </a:lvl5pPr>
      <a:lvl6pPr marL="457200" algn="ctr" rtl="0" fontAlgn="base">
        <a:spcBef>
          <a:spcPct val="0"/>
        </a:spcBef>
        <a:spcAft>
          <a:spcPct val="0"/>
        </a:spcAft>
        <a:defRPr sz="4400">
          <a:solidFill>
            <a:schemeClr val="accent1"/>
          </a:solidFill>
          <a:latin typeface="Arial" charset="0"/>
        </a:defRPr>
      </a:lvl6pPr>
      <a:lvl7pPr marL="914400" algn="ctr" rtl="0" fontAlgn="base">
        <a:spcBef>
          <a:spcPct val="0"/>
        </a:spcBef>
        <a:spcAft>
          <a:spcPct val="0"/>
        </a:spcAft>
        <a:defRPr sz="4400">
          <a:solidFill>
            <a:schemeClr val="accent1"/>
          </a:solidFill>
          <a:latin typeface="Arial" charset="0"/>
        </a:defRPr>
      </a:lvl7pPr>
      <a:lvl8pPr marL="1371600" algn="ctr" rtl="0" fontAlgn="base">
        <a:spcBef>
          <a:spcPct val="0"/>
        </a:spcBef>
        <a:spcAft>
          <a:spcPct val="0"/>
        </a:spcAft>
        <a:defRPr sz="4400">
          <a:solidFill>
            <a:schemeClr val="accent1"/>
          </a:solidFill>
          <a:latin typeface="Arial" charset="0"/>
        </a:defRPr>
      </a:lvl8pPr>
      <a:lvl9pPr marL="1828800" algn="ctr" rtl="0" fontAlgn="base">
        <a:spcBef>
          <a:spcPct val="0"/>
        </a:spcBef>
        <a:spcAft>
          <a:spcPct val="0"/>
        </a:spcAft>
        <a:defRPr sz="4400">
          <a:solidFill>
            <a:schemeClr val="accent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s-ES" smtClean="0"/>
              <a:t>Estructura estelar</a:t>
            </a:r>
          </a:p>
        </p:txBody>
      </p:sp>
      <p:sp>
        <p:nvSpPr>
          <p:cNvPr id="3075" name="Rectangle 3"/>
          <p:cNvSpPr>
            <a:spLocks noGrp="1" noChangeArrowheads="1"/>
          </p:cNvSpPr>
          <p:nvPr>
            <p:ph type="subTitle" idx="1"/>
          </p:nvPr>
        </p:nvSpPr>
        <p:spPr/>
        <p:txBody>
          <a:bodyPr/>
          <a:lstStyle/>
          <a:p>
            <a:pPr eaLnBrk="1" hangingPunct="1"/>
            <a:r>
              <a:rPr lang="es-ES" dirty="0" smtClean="0"/>
              <a:t>Fundamentos de Astrofísica</a:t>
            </a:r>
            <a:endParaRPr lang="es-E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S" smtClean="0"/>
              <a:t>Producción de energía en las estrellas</a:t>
            </a:r>
          </a:p>
        </p:txBody>
      </p:sp>
      <p:sp>
        <p:nvSpPr>
          <p:cNvPr id="12291" name="2 Marcador de contenido"/>
          <p:cNvSpPr>
            <a:spLocks noGrp="1"/>
          </p:cNvSpPr>
          <p:nvPr>
            <p:ph idx="1"/>
          </p:nvPr>
        </p:nvSpPr>
        <p:spPr/>
        <p:txBody>
          <a:bodyPr/>
          <a:lstStyle/>
          <a:p>
            <a:r>
              <a:rPr lang="es-ES" smtClean="0"/>
              <a:t>Se propuso la contracción gravitatoria como fuente de la energía </a:t>
            </a:r>
            <a:r>
              <a:rPr lang="es-ES" smtClean="0">
                <a:sym typeface="Wingdings" pitchFamily="2" charset="2"/>
              </a:rPr>
              <a:t> No duraría suficiente al ritmo adecuado.</a:t>
            </a:r>
            <a:endParaRPr lang="es-ES" smtClean="0"/>
          </a:p>
          <a:p>
            <a:r>
              <a:rPr lang="es-ES" smtClean="0"/>
              <a:t>El universo primigenio estaba compuesto fundamentalmente por H, algo de He, y trazas de elementos ligeros (Li, Be, …).</a:t>
            </a:r>
          </a:p>
          <a:p>
            <a:r>
              <a:rPr lang="es-ES" smtClean="0"/>
              <a:t>Los elementos más pesados se originan en el interior de las estrellas </a:t>
            </a:r>
            <a:r>
              <a:rPr lang="es-ES" smtClean="0">
                <a:sym typeface="Wingdings" pitchFamily="2" charset="2"/>
              </a:rPr>
              <a:t> Fusión termonuclear.</a:t>
            </a:r>
            <a:endParaRPr lang="es-ES" smtClean="0"/>
          </a:p>
        </p:txBody>
      </p:sp>
      <p:sp>
        <p:nvSpPr>
          <p:cNvPr id="12292" name="3 Marcador de fecha"/>
          <p:cNvSpPr>
            <a:spLocks noGrp="1"/>
          </p:cNvSpPr>
          <p:nvPr>
            <p:ph type="dt" sz="quarter" idx="10"/>
          </p:nvPr>
        </p:nvSpPr>
        <p:spPr>
          <a:noFill/>
        </p:spPr>
        <p:txBody>
          <a:bodyPr/>
          <a:lstStyle/>
          <a:p>
            <a:fld id="{36269BD4-4423-4026-9C33-C37435072813}" type="datetime8">
              <a:rPr lang="es-ES" smtClean="0"/>
              <a:pPr/>
              <a:t>18/02/2012 20:22</a:t>
            </a:fld>
            <a:endParaRPr lang="es-ES" smtClean="0"/>
          </a:p>
        </p:txBody>
      </p:sp>
      <p:sp>
        <p:nvSpPr>
          <p:cNvPr id="12293" name="4 Marcador de número de diapositiva"/>
          <p:cNvSpPr>
            <a:spLocks noGrp="1"/>
          </p:cNvSpPr>
          <p:nvPr>
            <p:ph type="sldNum" sz="quarter" idx="12"/>
          </p:nvPr>
        </p:nvSpPr>
        <p:spPr>
          <a:noFill/>
        </p:spPr>
        <p:txBody>
          <a:bodyPr/>
          <a:lstStyle/>
          <a:p>
            <a:fld id="{22303825-2E47-414F-882B-5008A741989B}" type="slidenum">
              <a:rPr lang="es-ES" smtClean="0"/>
              <a:pPr/>
              <a:t>10</a:t>
            </a:fld>
            <a:endParaRPr lang="es-E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ES" smtClean="0"/>
              <a:t>Energía de ligadura</a:t>
            </a:r>
          </a:p>
        </p:txBody>
      </p:sp>
      <p:pic>
        <p:nvPicPr>
          <p:cNvPr id="13315" name="Picture 2"/>
          <p:cNvPicPr>
            <a:picLocks noChangeAspect="1" noChangeArrowheads="1"/>
          </p:cNvPicPr>
          <p:nvPr/>
        </p:nvPicPr>
        <p:blipFill>
          <a:blip r:embed="rId2" cstate="print"/>
          <a:srcRect/>
          <a:stretch>
            <a:fillRect/>
          </a:stretch>
        </p:blipFill>
        <p:spPr bwMode="auto">
          <a:xfrm>
            <a:off x="2268538" y="1412875"/>
            <a:ext cx="4076700" cy="792163"/>
          </a:xfrm>
          <a:prstGeom prst="rect">
            <a:avLst/>
          </a:prstGeom>
          <a:noFill/>
          <a:ln w="9525">
            <a:noFill/>
            <a:miter lim="800000"/>
            <a:headEnd/>
            <a:tailEnd/>
          </a:ln>
        </p:spPr>
      </p:pic>
      <p:pic>
        <p:nvPicPr>
          <p:cNvPr id="13316" name="Picture 3"/>
          <p:cNvPicPr>
            <a:picLocks noChangeAspect="1" noChangeArrowheads="1"/>
          </p:cNvPicPr>
          <p:nvPr/>
        </p:nvPicPr>
        <p:blipFill>
          <a:blip r:embed="rId3" cstate="print"/>
          <a:srcRect/>
          <a:stretch>
            <a:fillRect/>
          </a:stretch>
        </p:blipFill>
        <p:spPr bwMode="auto">
          <a:xfrm>
            <a:off x="1042988" y="2225675"/>
            <a:ext cx="6913562" cy="4632325"/>
          </a:xfrm>
          <a:prstGeom prst="rect">
            <a:avLst/>
          </a:prstGeom>
          <a:noFill/>
          <a:ln w="9525">
            <a:noFill/>
            <a:miter lim="800000"/>
            <a:headEnd/>
            <a:tailEnd/>
          </a:ln>
        </p:spPr>
      </p:pic>
      <p:sp>
        <p:nvSpPr>
          <p:cNvPr id="13317" name="5 Marcador de fecha"/>
          <p:cNvSpPr>
            <a:spLocks noGrp="1"/>
          </p:cNvSpPr>
          <p:nvPr>
            <p:ph type="dt" sz="quarter" idx="10"/>
          </p:nvPr>
        </p:nvSpPr>
        <p:spPr>
          <a:noFill/>
        </p:spPr>
        <p:txBody>
          <a:bodyPr/>
          <a:lstStyle/>
          <a:p>
            <a:fld id="{4F8CA670-1695-4958-BE96-090F0545CAB4}" type="datetime8">
              <a:rPr lang="es-ES" smtClean="0"/>
              <a:pPr/>
              <a:t>18/02/2012 20:22</a:t>
            </a:fld>
            <a:endParaRPr lang="es-ES" smtClean="0"/>
          </a:p>
        </p:txBody>
      </p:sp>
      <p:sp>
        <p:nvSpPr>
          <p:cNvPr id="13318" name="6 Marcador de número de diapositiva"/>
          <p:cNvSpPr>
            <a:spLocks noGrp="1"/>
          </p:cNvSpPr>
          <p:nvPr>
            <p:ph type="sldNum" sz="quarter" idx="12"/>
          </p:nvPr>
        </p:nvSpPr>
        <p:spPr>
          <a:noFill/>
        </p:spPr>
        <p:txBody>
          <a:bodyPr/>
          <a:lstStyle/>
          <a:p>
            <a:fld id="{EA2C525C-0917-4776-9F61-6E66459DD3FC}" type="slidenum">
              <a:rPr lang="es-ES" smtClean="0"/>
              <a:pPr/>
              <a:t>11</a:t>
            </a:fld>
            <a:endParaRPr lang="es-E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s-ES" smtClean="0"/>
              <a:t>Reacciones nucleares</a:t>
            </a:r>
          </a:p>
        </p:txBody>
      </p:sp>
      <p:sp>
        <p:nvSpPr>
          <p:cNvPr id="14339" name="2 Marcador de contenido"/>
          <p:cNvSpPr>
            <a:spLocks noGrp="1"/>
          </p:cNvSpPr>
          <p:nvPr>
            <p:ph idx="1"/>
          </p:nvPr>
        </p:nvSpPr>
        <p:spPr/>
        <p:txBody>
          <a:bodyPr/>
          <a:lstStyle/>
          <a:p>
            <a:r>
              <a:rPr lang="es-ES" smtClean="0"/>
              <a:t>La masa de un átomo de helio es 0.7% menor que la de cuatro átomos de hidrógeno</a:t>
            </a:r>
            <a:r>
              <a:rPr lang="es-ES" smtClean="0">
                <a:sym typeface="Wingdings" pitchFamily="2" charset="2"/>
              </a:rPr>
              <a:t></a:t>
            </a:r>
          </a:p>
          <a:p>
            <a:r>
              <a:rPr lang="es-ES" smtClean="0">
                <a:sym typeface="Wingdings" pitchFamily="2" charset="2"/>
              </a:rPr>
              <a:t>La producción de energía es de </a:t>
            </a:r>
          </a:p>
          <a:p>
            <a:pPr>
              <a:buFontTx/>
              <a:buNone/>
            </a:pPr>
            <a:r>
              <a:rPr lang="es-ES" smtClean="0">
                <a:sym typeface="Wingdings" pitchFamily="2" charset="2"/>
              </a:rPr>
              <a:t>	por kg de H consumido.</a:t>
            </a:r>
          </a:p>
          <a:p>
            <a:r>
              <a:rPr lang="es-ES" smtClean="0">
                <a:sym typeface="Wingdings" pitchFamily="2" charset="2"/>
              </a:rPr>
              <a:t>En 1938 Hans Bethe propuso la cadena CNO como la fuente de energía de las estrellas.</a:t>
            </a:r>
          </a:p>
          <a:p>
            <a:r>
              <a:rPr lang="es-ES" smtClean="0">
                <a:sym typeface="Wingdings" pitchFamily="2" charset="2"/>
              </a:rPr>
              <a:t>Hay otras reacciones</a:t>
            </a:r>
            <a:endParaRPr lang="es-ES" smtClean="0"/>
          </a:p>
        </p:txBody>
      </p:sp>
      <p:pic>
        <p:nvPicPr>
          <p:cNvPr id="14340" name="Picture 2"/>
          <p:cNvPicPr>
            <a:picLocks noChangeAspect="1" noChangeArrowheads="1"/>
          </p:cNvPicPr>
          <p:nvPr/>
        </p:nvPicPr>
        <p:blipFill>
          <a:blip r:embed="rId2" cstate="print"/>
          <a:srcRect/>
          <a:stretch>
            <a:fillRect/>
          </a:stretch>
        </p:blipFill>
        <p:spPr bwMode="auto">
          <a:xfrm>
            <a:off x="3203575" y="2636838"/>
            <a:ext cx="2955925" cy="431800"/>
          </a:xfrm>
          <a:prstGeom prst="rect">
            <a:avLst/>
          </a:prstGeom>
          <a:noFill/>
          <a:ln w="9525">
            <a:noFill/>
            <a:miter lim="800000"/>
            <a:headEnd/>
            <a:tailEnd/>
          </a:ln>
        </p:spPr>
      </p:pic>
      <p:pic>
        <p:nvPicPr>
          <p:cNvPr id="14341" name="Picture 4"/>
          <p:cNvPicPr>
            <a:picLocks noChangeAspect="1" noChangeArrowheads="1"/>
          </p:cNvPicPr>
          <p:nvPr/>
        </p:nvPicPr>
        <p:blipFill>
          <a:blip r:embed="rId3" cstate="print"/>
          <a:srcRect/>
          <a:stretch>
            <a:fillRect/>
          </a:stretch>
        </p:blipFill>
        <p:spPr bwMode="auto">
          <a:xfrm>
            <a:off x="6804025" y="3284538"/>
            <a:ext cx="1611313" cy="360362"/>
          </a:xfrm>
          <a:prstGeom prst="rect">
            <a:avLst/>
          </a:prstGeom>
          <a:noFill/>
          <a:ln w="9525">
            <a:noFill/>
            <a:miter lim="800000"/>
            <a:headEnd/>
            <a:tailEnd/>
          </a:ln>
        </p:spPr>
      </p:pic>
      <p:sp>
        <p:nvSpPr>
          <p:cNvPr id="14342" name="6 Marcador de fecha"/>
          <p:cNvSpPr>
            <a:spLocks noGrp="1"/>
          </p:cNvSpPr>
          <p:nvPr>
            <p:ph type="dt" sz="quarter" idx="10"/>
          </p:nvPr>
        </p:nvSpPr>
        <p:spPr>
          <a:noFill/>
        </p:spPr>
        <p:txBody>
          <a:bodyPr/>
          <a:lstStyle/>
          <a:p>
            <a:fld id="{D7C6B177-E867-468F-AFC8-693E83FDF65A}" type="datetime8">
              <a:rPr lang="es-ES" smtClean="0"/>
              <a:pPr/>
              <a:t>18/02/2012 20:22</a:t>
            </a:fld>
            <a:endParaRPr lang="es-ES" smtClean="0"/>
          </a:p>
        </p:txBody>
      </p:sp>
      <p:sp>
        <p:nvSpPr>
          <p:cNvPr id="14343" name="7 Marcador de número de diapositiva"/>
          <p:cNvSpPr>
            <a:spLocks noGrp="1"/>
          </p:cNvSpPr>
          <p:nvPr>
            <p:ph type="sldNum" sz="quarter" idx="12"/>
          </p:nvPr>
        </p:nvSpPr>
        <p:spPr>
          <a:noFill/>
        </p:spPr>
        <p:txBody>
          <a:bodyPr/>
          <a:lstStyle/>
          <a:p>
            <a:fld id="{9EE260DD-6F36-4026-9943-97E534922ECA}" type="slidenum">
              <a:rPr lang="es-ES" smtClean="0"/>
              <a:pPr/>
              <a:t>12</a:t>
            </a:fld>
            <a:endParaRPr lang="es-E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0" y="0"/>
            <a:ext cx="4176713" cy="765175"/>
          </a:xfrm>
        </p:spPr>
        <p:txBody>
          <a:bodyPr/>
          <a:lstStyle/>
          <a:p>
            <a:r>
              <a:rPr lang="es-ES" smtClean="0"/>
              <a:t>Cadena p-p</a:t>
            </a:r>
          </a:p>
        </p:txBody>
      </p:sp>
      <p:sp>
        <p:nvSpPr>
          <p:cNvPr id="15363" name="2 Marcador de contenido"/>
          <p:cNvSpPr>
            <a:spLocks noGrp="1"/>
          </p:cNvSpPr>
          <p:nvPr>
            <p:ph idx="1"/>
          </p:nvPr>
        </p:nvSpPr>
        <p:spPr>
          <a:xfrm>
            <a:off x="250825" y="1484313"/>
            <a:ext cx="3384550" cy="4525962"/>
          </a:xfrm>
        </p:spPr>
        <p:txBody>
          <a:bodyPr/>
          <a:lstStyle/>
          <a:p>
            <a:r>
              <a:rPr lang="es-ES" sz="2000" smtClean="0"/>
              <a:t>Este mecanismo de producción de energía domina si la temperatura es menor que 20 millones de K. </a:t>
            </a:r>
          </a:p>
          <a:p>
            <a:r>
              <a:rPr lang="es-ES" sz="2000" smtClean="0"/>
              <a:t>La primera reacción es muy poco probable, y tiene un tiempo característico de 10</a:t>
            </a:r>
            <a:r>
              <a:rPr lang="es-ES" sz="2000" baseline="30000" smtClean="0"/>
              <a:t>10</a:t>
            </a:r>
            <a:r>
              <a:rPr lang="es-ES" sz="2000" smtClean="0"/>
              <a:t> años en las condiciones del sol.</a:t>
            </a:r>
          </a:p>
          <a:p>
            <a:endParaRPr lang="es-ES" sz="2000" smtClean="0"/>
          </a:p>
        </p:txBody>
      </p:sp>
      <p:sp>
        <p:nvSpPr>
          <p:cNvPr id="15364" name="3 Marcador de fecha"/>
          <p:cNvSpPr>
            <a:spLocks noGrp="1"/>
          </p:cNvSpPr>
          <p:nvPr>
            <p:ph type="dt" sz="quarter" idx="10"/>
          </p:nvPr>
        </p:nvSpPr>
        <p:spPr>
          <a:noFill/>
        </p:spPr>
        <p:txBody>
          <a:bodyPr/>
          <a:lstStyle/>
          <a:p>
            <a:fld id="{DBD55B31-B7C6-4952-94CD-6EFB5DA9F376}" type="datetime8">
              <a:rPr lang="es-ES" smtClean="0"/>
              <a:pPr/>
              <a:t>18/02/2012 20:22</a:t>
            </a:fld>
            <a:endParaRPr lang="es-ES" smtClean="0"/>
          </a:p>
        </p:txBody>
      </p:sp>
      <p:sp>
        <p:nvSpPr>
          <p:cNvPr id="15365" name="4 Marcador de número de diapositiva"/>
          <p:cNvSpPr>
            <a:spLocks noGrp="1"/>
          </p:cNvSpPr>
          <p:nvPr>
            <p:ph type="sldNum" sz="quarter" idx="12"/>
          </p:nvPr>
        </p:nvSpPr>
        <p:spPr>
          <a:noFill/>
        </p:spPr>
        <p:txBody>
          <a:bodyPr/>
          <a:lstStyle/>
          <a:p>
            <a:fld id="{E1042538-0D93-4236-81FE-C753D7DFC33F}" type="slidenum">
              <a:rPr lang="es-ES" smtClean="0"/>
              <a:pPr/>
              <a:t>13</a:t>
            </a:fld>
            <a:endParaRPr lang="es-ES" smtClean="0"/>
          </a:p>
        </p:txBody>
      </p:sp>
      <p:pic>
        <p:nvPicPr>
          <p:cNvPr id="15366" name="Picture 2"/>
          <p:cNvPicPr>
            <a:picLocks noChangeAspect="1" noChangeArrowheads="1"/>
          </p:cNvPicPr>
          <p:nvPr/>
        </p:nvPicPr>
        <p:blipFill>
          <a:blip r:embed="rId2" cstate="print"/>
          <a:srcRect/>
          <a:stretch>
            <a:fillRect/>
          </a:stretch>
        </p:blipFill>
        <p:spPr bwMode="auto">
          <a:xfrm>
            <a:off x="3736975" y="593725"/>
            <a:ext cx="5407025" cy="626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S" smtClean="0"/>
              <a:t>Ciclo CNO</a:t>
            </a:r>
          </a:p>
        </p:txBody>
      </p:sp>
      <p:sp>
        <p:nvSpPr>
          <p:cNvPr id="16387" name="2 Marcador de contenido"/>
          <p:cNvSpPr>
            <a:spLocks noGrp="1"/>
          </p:cNvSpPr>
          <p:nvPr>
            <p:ph idx="1"/>
          </p:nvPr>
        </p:nvSpPr>
        <p:spPr>
          <a:xfrm>
            <a:off x="457200" y="1600200"/>
            <a:ext cx="3827463" cy="4637088"/>
          </a:xfrm>
        </p:spPr>
        <p:txBody>
          <a:bodyPr/>
          <a:lstStyle/>
          <a:p>
            <a:r>
              <a:rPr lang="es-ES" sz="2000" smtClean="0"/>
              <a:t>Entre los 20 y los 100 mill. de K, la reacción dominante es el ciclo CNO propuesto por Bethe y Weizsacker.</a:t>
            </a:r>
          </a:p>
          <a:p>
            <a:r>
              <a:rPr lang="es-ES" sz="2000" smtClean="0"/>
              <a:t>El C, N y O intervienen como catalizadores del proceso.</a:t>
            </a:r>
          </a:p>
          <a:p>
            <a:r>
              <a:rPr lang="es-ES" sz="2000" smtClean="0"/>
              <a:t>La formación de </a:t>
            </a:r>
            <a:r>
              <a:rPr lang="es-ES" sz="2000" baseline="30000" smtClean="0"/>
              <a:t>15</a:t>
            </a:r>
            <a:r>
              <a:rPr lang="es-ES" sz="2000" smtClean="0"/>
              <a:t>O  es la más lenta (t~1 mill años) y la que regula la velocidad de todo el ciclo.</a:t>
            </a:r>
          </a:p>
          <a:p>
            <a:r>
              <a:rPr lang="es-ES" sz="2000" smtClean="0"/>
              <a:t>Es energéticamente menos eficiente que la cadena p-p.</a:t>
            </a:r>
          </a:p>
        </p:txBody>
      </p:sp>
      <p:sp>
        <p:nvSpPr>
          <p:cNvPr id="16388" name="3 Marcador de fecha"/>
          <p:cNvSpPr>
            <a:spLocks noGrp="1"/>
          </p:cNvSpPr>
          <p:nvPr>
            <p:ph type="dt" sz="quarter" idx="10"/>
          </p:nvPr>
        </p:nvSpPr>
        <p:spPr>
          <a:noFill/>
        </p:spPr>
        <p:txBody>
          <a:bodyPr/>
          <a:lstStyle/>
          <a:p>
            <a:fld id="{24E0F613-0CB0-49C4-BC47-291C1AC7E80E}" type="datetime8">
              <a:rPr lang="es-ES" smtClean="0"/>
              <a:pPr/>
              <a:t>18/02/2012 20:22</a:t>
            </a:fld>
            <a:endParaRPr lang="es-ES" smtClean="0"/>
          </a:p>
        </p:txBody>
      </p:sp>
      <p:sp>
        <p:nvSpPr>
          <p:cNvPr id="16389" name="4 Marcador de número de diapositiva"/>
          <p:cNvSpPr>
            <a:spLocks noGrp="1"/>
          </p:cNvSpPr>
          <p:nvPr>
            <p:ph type="sldNum" sz="quarter" idx="12"/>
          </p:nvPr>
        </p:nvSpPr>
        <p:spPr>
          <a:noFill/>
        </p:spPr>
        <p:txBody>
          <a:bodyPr/>
          <a:lstStyle/>
          <a:p>
            <a:fld id="{7D9B5F5C-8E68-4971-80EB-F0D84144FC83}" type="slidenum">
              <a:rPr lang="es-ES" smtClean="0"/>
              <a:pPr/>
              <a:t>14</a:t>
            </a:fld>
            <a:endParaRPr lang="es-ES" smtClean="0"/>
          </a:p>
        </p:txBody>
      </p:sp>
      <p:pic>
        <p:nvPicPr>
          <p:cNvPr id="16390" name="Picture 2"/>
          <p:cNvPicPr>
            <a:picLocks noChangeAspect="1" noChangeArrowheads="1"/>
          </p:cNvPicPr>
          <p:nvPr/>
        </p:nvPicPr>
        <p:blipFill>
          <a:blip r:embed="rId2" cstate="print"/>
          <a:srcRect/>
          <a:stretch>
            <a:fillRect/>
          </a:stretch>
        </p:blipFill>
        <p:spPr bwMode="auto">
          <a:xfrm>
            <a:off x="4433888" y="1341438"/>
            <a:ext cx="4710112"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 smtClean="0"/>
              <a:t>Reacción triple alpha</a:t>
            </a:r>
          </a:p>
        </p:txBody>
      </p:sp>
      <p:sp>
        <p:nvSpPr>
          <p:cNvPr id="17411" name="2 Marcador de contenido"/>
          <p:cNvSpPr>
            <a:spLocks noGrp="1"/>
          </p:cNvSpPr>
          <p:nvPr>
            <p:ph idx="1"/>
          </p:nvPr>
        </p:nvSpPr>
        <p:spPr>
          <a:xfrm>
            <a:off x="457200" y="1600200"/>
            <a:ext cx="3322638" cy="4525963"/>
          </a:xfrm>
        </p:spPr>
        <p:txBody>
          <a:bodyPr/>
          <a:lstStyle/>
          <a:p>
            <a:r>
              <a:rPr lang="es-ES" sz="2000" smtClean="0"/>
              <a:t>A medida que se quema hidrógeno, la cantidad de helio aumenta.</a:t>
            </a:r>
          </a:p>
          <a:p>
            <a:r>
              <a:rPr lang="es-ES" sz="2000" smtClean="0"/>
              <a:t>Por encima de 100 mill de K, el helio puede fusionarse para producir </a:t>
            </a:r>
            <a:r>
              <a:rPr lang="es-ES" sz="2000" baseline="30000" smtClean="0"/>
              <a:t>12</a:t>
            </a:r>
            <a:r>
              <a:rPr lang="es-ES" sz="2000" smtClean="0"/>
              <a:t>C.</a:t>
            </a:r>
          </a:p>
          <a:p>
            <a:r>
              <a:rPr lang="es-ES" sz="2000" smtClean="0"/>
              <a:t>A altas temperaturas, otras reacciones son posibles hasta la formación de elementos tan pesados como Fe o Ni. </a:t>
            </a:r>
          </a:p>
        </p:txBody>
      </p:sp>
      <p:sp>
        <p:nvSpPr>
          <p:cNvPr id="17412" name="3 Marcador de fecha"/>
          <p:cNvSpPr>
            <a:spLocks noGrp="1"/>
          </p:cNvSpPr>
          <p:nvPr>
            <p:ph type="dt" sz="quarter" idx="10"/>
          </p:nvPr>
        </p:nvSpPr>
        <p:spPr>
          <a:noFill/>
        </p:spPr>
        <p:txBody>
          <a:bodyPr/>
          <a:lstStyle/>
          <a:p>
            <a:fld id="{F3C4FB1F-F2D5-4B9A-9C19-DB3F7A87FE26}" type="datetime8">
              <a:rPr lang="es-ES" smtClean="0"/>
              <a:pPr/>
              <a:t>18/02/2012 20:22</a:t>
            </a:fld>
            <a:endParaRPr lang="es-ES" smtClean="0"/>
          </a:p>
        </p:txBody>
      </p:sp>
      <p:sp>
        <p:nvSpPr>
          <p:cNvPr id="17413" name="4 Marcador de número de diapositiva"/>
          <p:cNvSpPr>
            <a:spLocks noGrp="1"/>
          </p:cNvSpPr>
          <p:nvPr>
            <p:ph type="sldNum" sz="quarter" idx="12"/>
          </p:nvPr>
        </p:nvSpPr>
        <p:spPr>
          <a:noFill/>
        </p:spPr>
        <p:txBody>
          <a:bodyPr/>
          <a:lstStyle/>
          <a:p>
            <a:fld id="{F0CB285D-F8CE-4852-B3D8-82DCA865C88A}" type="slidenum">
              <a:rPr lang="es-ES" smtClean="0"/>
              <a:pPr/>
              <a:t>15</a:t>
            </a:fld>
            <a:endParaRPr lang="es-ES" smtClean="0"/>
          </a:p>
        </p:txBody>
      </p:sp>
      <p:pic>
        <p:nvPicPr>
          <p:cNvPr id="17414" name="Picture 2"/>
          <p:cNvPicPr>
            <a:picLocks noChangeAspect="1" noChangeArrowheads="1"/>
          </p:cNvPicPr>
          <p:nvPr/>
        </p:nvPicPr>
        <p:blipFill>
          <a:blip r:embed="rId2" cstate="print"/>
          <a:srcRect/>
          <a:stretch>
            <a:fillRect/>
          </a:stretch>
        </p:blipFill>
        <p:spPr bwMode="auto">
          <a:xfrm>
            <a:off x="4427538" y="1773238"/>
            <a:ext cx="3941762" cy="115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s-ES" smtClean="0"/>
              <a:t>Otras reacciones</a:t>
            </a:r>
          </a:p>
        </p:txBody>
      </p:sp>
      <p:sp>
        <p:nvSpPr>
          <p:cNvPr id="18435" name="2 Marcador de contenido"/>
          <p:cNvSpPr>
            <a:spLocks noGrp="1"/>
          </p:cNvSpPr>
          <p:nvPr>
            <p:ph idx="1"/>
          </p:nvPr>
        </p:nvSpPr>
        <p:spPr>
          <a:xfrm>
            <a:off x="457200" y="1600200"/>
            <a:ext cx="3683000" cy="4525963"/>
          </a:xfrm>
        </p:spPr>
        <p:txBody>
          <a:bodyPr/>
          <a:lstStyle/>
          <a:p>
            <a:r>
              <a:rPr lang="es-ES" sz="2400" smtClean="0"/>
              <a:t>Reacciones alpha</a:t>
            </a:r>
          </a:p>
          <a:p>
            <a:endParaRPr lang="es-ES" sz="2400" smtClean="0"/>
          </a:p>
          <a:p>
            <a:endParaRPr lang="es-ES" sz="2400" smtClean="0"/>
          </a:p>
          <a:p>
            <a:endParaRPr lang="es-ES" sz="2400" smtClean="0"/>
          </a:p>
          <a:p>
            <a:endParaRPr lang="es-ES" sz="2400" smtClean="0"/>
          </a:p>
          <a:p>
            <a:r>
              <a:rPr lang="es-ES" sz="2400" smtClean="0"/>
              <a:t>Combustión de C (T~5-8 10</a:t>
            </a:r>
            <a:r>
              <a:rPr lang="es-ES" sz="2400" baseline="30000" smtClean="0"/>
              <a:t>8 </a:t>
            </a:r>
            <a:r>
              <a:rPr lang="es-ES" sz="2400" smtClean="0"/>
              <a:t>K)</a:t>
            </a:r>
          </a:p>
        </p:txBody>
      </p:sp>
      <p:sp>
        <p:nvSpPr>
          <p:cNvPr id="18436" name="3 Marcador de fecha"/>
          <p:cNvSpPr>
            <a:spLocks noGrp="1"/>
          </p:cNvSpPr>
          <p:nvPr>
            <p:ph type="dt" sz="quarter" idx="10"/>
          </p:nvPr>
        </p:nvSpPr>
        <p:spPr>
          <a:noFill/>
        </p:spPr>
        <p:txBody>
          <a:bodyPr/>
          <a:lstStyle/>
          <a:p>
            <a:fld id="{F08C8DA3-DAF1-40D9-B904-CCCD94280F8D}" type="datetime8">
              <a:rPr lang="es-ES" smtClean="0"/>
              <a:pPr/>
              <a:t>18/02/2012 20:22</a:t>
            </a:fld>
            <a:endParaRPr lang="es-ES" smtClean="0"/>
          </a:p>
        </p:txBody>
      </p:sp>
      <p:sp>
        <p:nvSpPr>
          <p:cNvPr id="18437" name="4 Marcador de número de diapositiva"/>
          <p:cNvSpPr>
            <a:spLocks noGrp="1"/>
          </p:cNvSpPr>
          <p:nvPr>
            <p:ph type="sldNum" sz="quarter" idx="12"/>
          </p:nvPr>
        </p:nvSpPr>
        <p:spPr>
          <a:noFill/>
        </p:spPr>
        <p:txBody>
          <a:bodyPr/>
          <a:lstStyle/>
          <a:p>
            <a:fld id="{890C5445-AC16-4C5B-A3EA-743A2AD372B6}" type="slidenum">
              <a:rPr lang="es-ES" smtClean="0"/>
              <a:pPr/>
              <a:t>16</a:t>
            </a:fld>
            <a:endParaRPr lang="es-ES" smtClean="0"/>
          </a:p>
        </p:txBody>
      </p:sp>
      <p:pic>
        <p:nvPicPr>
          <p:cNvPr id="18438" name="Picture 2"/>
          <p:cNvPicPr>
            <a:picLocks noChangeAspect="1" noChangeArrowheads="1"/>
          </p:cNvPicPr>
          <p:nvPr/>
        </p:nvPicPr>
        <p:blipFill>
          <a:blip r:embed="rId2" cstate="print"/>
          <a:srcRect/>
          <a:stretch>
            <a:fillRect/>
          </a:stretch>
        </p:blipFill>
        <p:spPr bwMode="auto">
          <a:xfrm>
            <a:off x="4787900" y="1484313"/>
            <a:ext cx="3744913" cy="1763712"/>
          </a:xfrm>
          <a:prstGeom prst="rect">
            <a:avLst/>
          </a:prstGeom>
          <a:noFill/>
          <a:ln w="9525">
            <a:noFill/>
            <a:miter lim="800000"/>
            <a:headEnd/>
            <a:tailEnd/>
          </a:ln>
        </p:spPr>
      </p:pic>
      <p:pic>
        <p:nvPicPr>
          <p:cNvPr id="18439" name="Picture 3"/>
          <p:cNvPicPr>
            <a:picLocks noChangeAspect="1" noChangeArrowheads="1"/>
          </p:cNvPicPr>
          <p:nvPr/>
        </p:nvPicPr>
        <p:blipFill>
          <a:blip r:embed="rId3" cstate="print"/>
          <a:srcRect/>
          <a:stretch>
            <a:fillRect/>
          </a:stretch>
        </p:blipFill>
        <p:spPr bwMode="auto">
          <a:xfrm>
            <a:off x="5003800" y="3429000"/>
            <a:ext cx="3768725"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ES" smtClean="0"/>
              <a:t>Otras reacciones (II)</a:t>
            </a:r>
          </a:p>
        </p:txBody>
      </p:sp>
      <p:sp>
        <p:nvSpPr>
          <p:cNvPr id="19459" name="2 Marcador de contenido"/>
          <p:cNvSpPr>
            <a:spLocks noGrp="1"/>
          </p:cNvSpPr>
          <p:nvPr>
            <p:ph idx="1"/>
          </p:nvPr>
        </p:nvSpPr>
        <p:spPr>
          <a:xfrm>
            <a:off x="457200" y="1600200"/>
            <a:ext cx="2962275" cy="4525963"/>
          </a:xfrm>
        </p:spPr>
        <p:txBody>
          <a:bodyPr/>
          <a:lstStyle/>
          <a:p>
            <a:r>
              <a:rPr lang="es-ES" sz="2400" smtClean="0"/>
              <a:t>Combustión de O (T~10</a:t>
            </a:r>
            <a:r>
              <a:rPr lang="es-ES" sz="2400" baseline="30000" smtClean="0"/>
              <a:t>9</a:t>
            </a:r>
            <a:r>
              <a:rPr lang="es-ES" sz="2400" smtClean="0"/>
              <a:t> K)</a:t>
            </a:r>
          </a:p>
          <a:p>
            <a:endParaRPr lang="es-ES" sz="2400" smtClean="0"/>
          </a:p>
          <a:p>
            <a:endParaRPr lang="es-ES" sz="2400" smtClean="0"/>
          </a:p>
          <a:p>
            <a:endParaRPr lang="es-ES" sz="2400" smtClean="0"/>
          </a:p>
          <a:p>
            <a:endParaRPr lang="es-ES" sz="2400" smtClean="0"/>
          </a:p>
          <a:p>
            <a:endParaRPr lang="es-ES" sz="2400" smtClean="0"/>
          </a:p>
          <a:p>
            <a:r>
              <a:rPr lang="es-ES" sz="2400" smtClean="0"/>
              <a:t>Combustión de Si</a:t>
            </a:r>
          </a:p>
          <a:p>
            <a:endParaRPr lang="es-ES" sz="2400" smtClean="0"/>
          </a:p>
          <a:p>
            <a:endParaRPr lang="es-ES" sz="2400" smtClean="0"/>
          </a:p>
          <a:p>
            <a:endParaRPr lang="es-ES" sz="2400" smtClean="0"/>
          </a:p>
          <a:p>
            <a:endParaRPr lang="es-ES" sz="2400" smtClean="0"/>
          </a:p>
          <a:p>
            <a:endParaRPr lang="es-ES" sz="2400" smtClean="0"/>
          </a:p>
          <a:p>
            <a:endParaRPr lang="es-ES" sz="2400" smtClean="0"/>
          </a:p>
        </p:txBody>
      </p:sp>
      <p:sp>
        <p:nvSpPr>
          <p:cNvPr id="19460" name="3 Marcador de fecha"/>
          <p:cNvSpPr>
            <a:spLocks noGrp="1"/>
          </p:cNvSpPr>
          <p:nvPr>
            <p:ph type="dt" sz="quarter" idx="10"/>
          </p:nvPr>
        </p:nvSpPr>
        <p:spPr>
          <a:xfrm>
            <a:off x="0" y="6691313"/>
            <a:ext cx="1881188" cy="166687"/>
          </a:xfrm>
          <a:noFill/>
        </p:spPr>
        <p:txBody>
          <a:bodyPr/>
          <a:lstStyle/>
          <a:p>
            <a:fld id="{8C88B828-F72E-416E-AA25-316D6FDABA53}" type="datetime8">
              <a:rPr lang="es-ES" sz="1200" smtClean="0"/>
              <a:pPr/>
              <a:t>18/02/2012 20:22</a:t>
            </a:fld>
            <a:endParaRPr lang="es-ES" sz="1200" smtClean="0"/>
          </a:p>
        </p:txBody>
      </p:sp>
      <p:sp>
        <p:nvSpPr>
          <p:cNvPr id="19461" name="4 Marcador de número de diapositiva"/>
          <p:cNvSpPr>
            <a:spLocks noGrp="1"/>
          </p:cNvSpPr>
          <p:nvPr>
            <p:ph type="sldNum" sz="quarter" idx="12"/>
          </p:nvPr>
        </p:nvSpPr>
        <p:spPr>
          <a:noFill/>
        </p:spPr>
        <p:txBody>
          <a:bodyPr/>
          <a:lstStyle/>
          <a:p>
            <a:fld id="{5B1A5AA7-B956-4308-B8BB-BAD988FC6586}" type="slidenum">
              <a:rPr lang="es-ES" smtClean="0"/>
              <a:pPr/>
              <a:t>17</a:t>
            </a:fld>
            <a:endParaRPr lang="es-ES" smtClean="0"/>
          </a:p>
        </p:txBody>
      </p:sp>
      <p:pic>
        <p:nvPicPr>
          <p:cNvPr id="19462" name="Picture 2"/>
          <p:cNvPicPr>
            <a:picLocks noChangeAspect="1" noChangeArrowheads="1"/>
          </p:cNvPicPr>
          <p:nvPr/>
        </p:nvPicPr>
        <p:blipFill>
          <a:blip r:embed="rId2" cstate="print"/>
          <a:srcRect/>
          <a:stretch>
            <a:fillRect/>
          </a:stretch>
        </p:blipFill>
        <p:spPr bwMode="auto">
          <a:xfrm>
            <a:off x="4427538" y="1484313"/>
            <a:ext cx="4032250" cy="2749550"/>
          </a:xfrm>
          <a:prstGeom prst="rect">
            <a:avLst/>
          </a:prstGeom>
          <a:noFill/>
          <a:ln w="9525">
            <a:noFill/>
            <a:miter lim="800000"/>
            <a:headEnd/>
            <a:tailEnd/>
          </a:ln>
        </p:spPr>
      </p:pic>
      <p:pic>
        <p:nvPicPr>
          <p:cNvPr id="19463" name="Picture 3"/>
          <p:cNvPicPr>
            <a:picLocks noChangeAspect="1" noChangeArrowheads="1"/>
          </p:cNvPicPr>
          <p:nvPr/>
        </p:nvPicPr>
        <p:blipFill>
          <a:blip r:embed="rId3" cstate="print"/>
          <a:srcRect/>
          <a:stretch>
            <a:fillRect/>
          </a:stretch>
        </p:blipFill>
        <p:spPr bwMode="auto">
          <a:xfrm>
            <a:off x="4356100" y="4508500"/>
            <a:ext cx="4554538" cy="1152525"/>
          </a:xfrm>
          <a:prstGeom prst="rect">
            <a:avLst/>
          </a:prstGeom>
          <a:noFill/>
          <a:ln w="9525">
            <a:noFill/>
            <a:miter lim="800000"/>
            <a:headEnd/>
            <a:tailEnd/>
          </a:ln>
        </p:spPr>
      </p:pic>
      <p:sp>
        <p:nvSpPr>
          <p:cNvPr id="19464" name="7 CuadroTexto"/>
          <p:cNvSpPr txBox="1">
            <a:spLocks noChangeArrowheads="1"/>
          </p:cNvSpPr>
          <p:nvPr/>
        </p:nvSpPr>
        <p:spPr bwMode="auto">
          <a:xfrm>
            <a:off x="395288" y="5589588"/>
            <a:ext cx="8424862" cy="1200150"/>
          </a:xfrm>
          <a:prstGeom prst="rect">
            <a:avLst/>
          </a:prstGeom>
          <a:noFill/>
          <a:ln w="9525">
            <a:noFill/>
            <a:miter lim="800000"/>
            <a:headEnd/>
            <a:tailEnd/>
          </a:ln>
        </p:spPr>
        <p:txBody>
          <a:bodyPr>
            <a:spAutoFit/>
          </a:bodyPr>
          <a:lstStyle/>
          <a:p>
            <a:r>
              <a:rPr lang="es-ES" sz="2400"/>
              <a:t>Los elementos más pesados que el Fe se generan por captura de neutrones en reacciones endoenergéticas que tienen lugar en SN.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s-ES_tradnl" smtClean="0"/>
          </a:p>
        </p:txBody>
      </p:sp>
      <p:sp>
        <p:nvSpPr>
          <p:cNvPr id="20483" name="Text Box 6"/>
          <p:cNvSpPr txBox="1">
            <a:spLocks noChangeArrowheads="1"/>
          </p:cNvSpPr>
          <p:nvPr/>
        </p:nvSpPr>
        <p:spPr bwMode="auto">
          <a:xfrm>
            <a:off x="6877050" y="341313"/>
            <a:ext cx="1414463" cy="641350"/>
          </a:xfrm>
          <a:prstGeom prst="rect">
            <a:avLst/>
          </a:prstGeom>
          <a:noFill/>
          <a:ln w="9525">
            <a:noFill/>
            <a:miter lim="800000"/>
            <a:headEnd/>
            <a:tailEnd/>
          </a:ln>
        </p:spPr>
        <p:txBody>
          <a:bodyPr wrap="none">
            <a:spAutoFit/>
          </a:bodyPr>
          <a:lstStyle/>
          <a:p>
            <a:r>
              <a:rPr lang="es-ES_tradnl" sz="3600">
                <a:latin typeface="Comic Sans MS" pitchFamily="66" charset="0"/>
              </a:rPr>
              <a:t>El Sol</a:t>
            </a:r>
            <a:endParaRPr lang="en-US" sz="3600">
              <a:latin typeface="Comic Sans MS" pitchFamily="66" charset="0"/>
            </a:endParaRPr>
          </a:p>
        </p:txBody>
      </p:sp>
      <p:sp>
        <p:nvSpPr>
          <p:cNvPr id="20484" name="5 Marcador de fecha"/>
          <p:cNvSpPr>
            <a:spLocks noGrp="1"/>
          </p:cNvSpPr>
          <p:nvPr>
            <p:ph type="dt" sz="quarter" idx="10"/>
          </p:nvPr>
        </p:nvSpPr>
        <p:spPr>
          <a:noFill/>
        </p:spPr>
        <p:txBody>
          <a:bodyPr/>
          <a:lstStyle/>
          <a:p>
            <a:fld id="{A555BFC3-FC10-4D88-842A-127623B59380}" type="datetime8">
              <a:rPr lang="es-ES" smtClean="0"/>
              <a:pPr/>
              <a:t>18/02/2012 20:22</a:t>
            </a:fld>
            <a:endParaRPr lang="es-ES" smtClean="0"/>
          </a:p>
        </p:txBody>
      </p:sp>
      <p:sp>
        <p:nvSpPr>
          <p:cNvPr id="20485" name="6 Marcador de número de diapositiva"/>
          <p:cNvSpPr>
            <a:spLocks noGrp="1"/>
          </p:cNvSpPr>
          <p:nvPr>
            <p:ph type="sldNum" sz="quarter" idx="12"/>
          </p:nvPr>
        </p:nvSpPr>
        <p:spPr>
          <a:noFill/>
        </p:spPr>
        <p:txBody>
          <a:bodyPr/>
          <a:lstStyle/>
          <a:p>
            <a:fld id="{9730FF78-ADB9-4DD8-AF65-14475DA8ADA2}" type="slidenum">
              <a:rPr lang="es-ES" smtClean="0"/>
              <a:pPr/>
              <a:t>18</a:t>
            </a:fld>
            <a:endParaRPr lang="es-ES" smtClean="0"/>
          </a:p>
        </p:txBody>
      </p:sp>
      <p:pic>
        <p:nvPicPr>
          <p:cNvPr id="20486" name="Picture 2"/>
          <p:cNvPicPr>
            <a:picLocks noChangeAspect="1" noChangeArrowheads="1"/>
          </p:cNvPicPr>
          <p:nvPr/>
        </p:nvPicPr>
        <p:blipFill>
          <a:blip r:embed="rId3" cstate="print"/>
          <a:srcRect/>
          <a:stretch>
            <a:fillRect/>
          </a:stretch>
        </p:blipFill>
        <p:spPr bwMode="auto">
          <a:xfrm>
            <a:off x="0" y="1557338"/>
            <a:ext cx="5305425" cy="4175125"/>
          </a:xfrm>
          <a:prstGeom prst="rect">
            <a:avLst/>
          </a:prstGeom>
          <a:noFill/>
          <a:ln w="9525">
            <a:noFill/>
            <a:miter lim="800000"/>
            <a:headEnd/>
            <a:tailEnd/>
          </a:ln>
        </p:spPr>
      </p:pic>
      <p:pic>
        <p:nvPicPr>
          <p:cNvPr id="20487" name="Picture 3"/>
          <p:cNvPicPr>
            <a:picLocks noChangeAspect="1" noChangeArrowheads="1"/>
          </p:cNvPicPr>
          <p:nvPr/>
        </p:nvPicPr>
        <p:blipFill>
          <a:blip r:embed="rId4" cstate="print"/>
          <a:srcRect/>
          <a:stretch>
            <a:fillRect/>
          </a:stretch>
        </p:blipFill>
        <p:spPr bwMode="auto">
          <a:xfrm>
            <a:off x="5076825" y="1628775"/>
            <a:ext cx="4067175" cy="403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pPr>
              <a:defRPr/>
            </a:pPr>
            <a:fld id="{323BEC80-A742-4DD6-A409-CA4C1C2D7DC8}" type="datetime8">
              <a:rPr lang="es-ES" smtClean="0"/>
              <a:pPr>
                <a:defRPr/>
              </a:pPr>
              <a:t>18/02/2012 20:25</a:t>
            </a:fld>
            <a:endParaRPr lang="es-ES"/>
          </a:p>
        </p:txBody>
      </p:sp>
      <p:sp>
        <p:nvSpPr>
          <p:cNvPr id="5" name="4 Marcador de número de diapositiva"/>
          <p:cNvSpPr>
            <a:spLocks noGrp="1"/>
          </p:cNvSpPr>
          <p:nvPr>
            <p:ph type="sldNum" sz="quarter" idx="12"/>
          </p:nvPr>
        </p:nvSpPr>
        <p:spPr/>
        <p:txBody>
          <a:bodyPr/>
          <a:lstStyle/>
          <a:p>
            <a:pPr>
              <a:defRPr/>
            </a:pPr>
            <a:fld id="{8818D5D8-D133-4F55-B7C3-66C3F8501263}" type="slidenum">
              <a:rPr lang="es-ES" smtClean="0"/>
              <a:pPr>
                <a:defRPr/>
              </a:pPr>
              <a:t>19</a:t>
            </a:fld>
            <a:endParaRPr lang="es-ES"/>
          </a:p>
        </p:txBody>
      </p:sp>
      <p:pic>
        <p:nvPicPr>
          <p:cNvPr id="6" name="Picture 5" descr="1101"/>
          <p:cNvPicPr>
            <a:picLocks noChangeAspect="1" noChangeArrowheads="1"/>
          </p:cNvPicPr>
          <p:nvPr/>
        </p:nvPicPr>
        <p:blipFill>
          <a:blip r:embed="rId2" cstate="print"/>
          <a:srcRect/>
          <a:stretch>
            <a:fillRect/>
          </a:stretch>
        </p:blipFill>
        <p:spPr bwMode="auto">
          <a:xfrm>
            <a:off x="1187450" y="1341438"/>
            <a:ext cx="6913563" cy="518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nodeType="clickEffect">
                                  <p:stCondLst>
                                    <p:cond delay="0"/>
                                  </p:stCondLst>
                                  <p:childTnLst>
                                    <p:anim to="" calcmode="lin" valueType="num">
                                      <p:cBhvr>
                                        <p:cTn id="11" dur="1"/>
                                        <p:tgtEl>
                                          <p:spTgt spid="6"/>
                                        </p:tgtEl>
                                        <p:attrNameLst>
                                          <p:attrName/>
                                        </p:attrNameLst>
                                      </p:cBhvr>
                                    </p:anim>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457200" y="274638"/>
            <a:ext cx="8229600" cy="777875"/>
          </a:xfrm>
        </p:spPr>
        <p:txBody>
          <a:bodyPr/>
          <a:lstStyle/>
          <a:p>
            <a:r>
              <a:rPr lang="es-ES" smtClean="0"/>
              <a:t>Estrellas</a:t>
            </a:r>
          </a:p>
        </p:txBody>
      </p:sp>
      <p:sp>
        <p:nvSpPr>
          <p:cNvPr id="4099" name="2 Marcador de contenido"/>
          <p:cNvSpPr>
            <a:spLocks noGrp="1"/>
          </p:cNvSpPr>
          <p:nvPr>
            <p:ph idx="1"/>
          </p:nvPr>
        </p:nvSpPr>
        <p:spPr>
          <a:xfrm>
            <a:off x="457200" y="981075"/>
            <a:ext cx="8229600" cy="5145088"/>
          </a:xfrm>
        </p:spPr>
        <p:txBody>
          <a:bodyPr/>
          <a:lstStyle/>
          <a:p>
            <a:r>
              <a:rPr lang="es-ES" smtClean="0"/>
              <a:t>Una estrella es una gigantesca bola de gas a altísima temperatura.</a:t>
            </a:r>
          </a:p>
          <a:p>
            <a:r>
              <a:rPr lang="es-ES" smtClean="0"/>
              <a:t>La energía de la estrella se genera en su interior.</a:t>
            </a:r>
          </a:p>
          <a:p>
            <a:r>
              <a:rPr lang="es-ES" smtClean="0"/>
              <a:t>La presión producida por la energía generada en el interior trata de empujar el gas hacia afuera.</a:t>
            </a:r>
          </a:p>
          <a:p>
            <a:r>
              <a:rPr lang="es-ES" smtClean="0"/>
              <a:t>La fuerza de la gravedad trata de acercar el gas hacia el centro.</a:t>
            </a:r>
          </a:p>
          <a:p>
            <a:r>
              <a:rPr lang="es-ES" smtClean="0"/>
              <a:t>Calculemos las ecuaciones que gobiernan este equilibrio.</a:t>
            </a:r>
          </a:p>
        </p:txBody>
      </p:sp>
      <p:sp>
        <p:nvSpPr>
          <p:cNvPr id="4100" name="3 Marcador de fecha"/>
          <p:cNvSpPr>
            <a:spLocks noGrp="1"/>
          </p:cNvSpPr>
          <p:nvPr>
            <p:ph type="dt" sz="quarter" idx="10"/>
          </p:nvPr>
        </p:nvSpPr>
        <p:spPr>
          <a:noFill/>
        </p:spPr>
        <p:txBody>
          <a:bodyPr/>
          <a:lstStyle/>
          <a:p>
            <a:fld id="{DE09FB65-0123-4530-A9C9-5460B543A279}" type="datetime8">
              <a:rPr lang="es-ES" smtClean="0"/>
              <a:pPr/>
              <a:t>18/02/2012 20:22</a:t>
            </a:fld>
            <a:endParaRPr lang="es-ES" smtClean="0"/>
          </a:p>
        </p:txBody>
      </p:sp>
      <p:sp>
        <p:nvSpPr>
          <p:cNvPr id="4101" name="4 Marcador de número de diapositiva"/>
          <p:cNvSpPr>
            <a:spLocks noGrp="1"/>
          </p:cNvSpPr>
          <p:nvPr>
            <p:ph type="sldNum" sz="quarter" idx="12"/>
          </p:nvPr>
        </p:nvSpPr>
        <p:spPr>
          <a:noFill/>
        </p:spPr>
        <p:txBody>
          <a:bodyPr/>
          <a:lstStyle/>
          <a:p>
            <a:fld id="{A12DE54F-58C1-4E03-8E05-41B224234CEF}" type="slidenum">
              <a:rPr lang="es-ES" smtClean="0"/>
              <a:pPr/>
              <a:t>2</a:t>
            </a:fld>
            <a:endParaRPr lang="es-E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es-ES_tradnl" smtClean="0"/>
          </a:p>
        </p:txBody>
      </p:sp>
      <p:pic>
        <p:nvPicPr>
          <p:cNvPr id="21507" name="Picture 3" descr="1102"/>
          <p:cNvPicPr>
            <a:picLocks noChangeAspect="1" noChangeArrowheads="1"/>
          </p:cNvPicPr>
          <p:nvPr/>
        </p:nvPicPr>
        <p:blipFill>
          <a:blip r:embed="rId3" cstate="print"/>
          <a:srcRect/>
          <a:stretch>
            <a:fillRect/>
          </a:stretch>
        </p:blipFill>
        <p:spPr bwMode="auto">
          <a:xfrm>
            <a:off x="155575" y="46038"/>
            <a:ext cx="8593138" cy="6445250"/>
          </a:xfrm>
          <a:prstGeom prst="rect">
            <a:avLst/>
          </a:prstGeom>
          <a:noFill/>
          <a:ln w="9525">
            <a:noFill/>
            <a:miter lim="800000"/>
            <a:headEnd/>
            <a:tailEnd/>
          </a:ln>
        </p:spPr>
      </p:pic>
      <p:sp>
        <p:nvSpPr>
          <p:cNvPr id="21508" name="3 Marcador de fecha"/>
          <p:cNvSpPr>
            <a:spLocks noGrp="1"/>
          </p:cNvSpPr>
          <p:nvPr>
            <p:ph type="dt" sz="quarter" idx="10"/>
          </p:nvPr>
        </p:nvSpPr>
        <p:spPr>
          <a:noFill/>
        </p:spPr>
        <p:txBody>
          <a:bodyPr/>
          <a:lstStyle/>
          <a:p>
            <a:fld id="{0BB17E6E-06FD-41F3-9155-B31430975C23}" type="datetime8">
              <a:rPr lang="es-ES" smtClean="0"/>
              <a:pPr/>
              <a:t>18/02/2012 20:22</a:t>
            </a:fld>
            <a:endParaRPr lang="es-ES" smtClean="0"/>
          </a:p>
        </p:txBody>
      </p:sp>
      <p:sp>
        <p:nvSpPr>
          <p:cNvPr id="21509" name="4 Marcador de número de diapositiva"/>
          <p:cNvSpPr>
            <a:spLocks noGrp="1"/>
          </p:cNvSpPr>
          <p:nvPr>
            <p:ph type="sldNum" sz="quarter" idx="12"/>
          </p:nvPr>
        </p:nvSpPr>
        <p:spPr>
          <a:noFill/>
        </p:spPr>
        <p:txBody>
          <a:bodyPr/>
          <a:lstStyle/>
          <a:p>
            <a:fld id="{34B65139-B50F-494D-9816-B36FE489A55E}" type="slidenum">
              <a:rPr lang="es-ES" smtClean="0"/>
              <a:pPr/>
              <a:t>20</a:t>
            </a:fld>
            <a:endParaRPr lang="es-E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9"/>
          <p:cNvSpPr>
            <a:spLocks noGrp="1" noChangeArrowheads="1"/>
          </p:cNvSpPr>
          <p:nvPr>
            <p:ph type="title"/>
          </p:nvPr>
        </p:nvSpPr>
        <p:spPr>
          <a:xfrm>
            <a:off x="323850" y="333375"/>
            <a:ext cx="2447925" cy="1800225"/>
          </a:xfrm>
        </p:spPr>
        <p:txBody>
          <a:bodyPr/>
          <a:lstStyle/>
          <a:p>
            <a:r>
              <a:rPr lang="es-ES_tradnl" sz="3200" smtClean="0"/>
              <a:t>Superficie del Sol</a:t>
            </a:r>
            <a:endParaRPr lang="en-US" sz="3200" smtClean="0"/>
          </a:p>
        </p:txBody>
      </p:sp>
      <p:pic>
        <p:nvPicPr>
          <p:cNvPr id="22531" name="Picture 1028" descr="1101"/>
          <p:cNvPicPr>
            <a:picLocks noChangeAspect="1" noChangeArrowheads="1"/>
          </p:cNvPicPr>
          <p:nvPr>
            <p:ph idx="1"/>
          </p:nvPr>
        </p:nvPicPr>
        <p:blipFill>
          <a:blip r:embed="rId3" cstate="print"/>
          <a:srcRect/>
          <a:stretch>
            <a:fillRect/>
          </a:stretch>
        </p:blipFill>
        <p:spPr>
          <a:xfrm>
            <a:off x="2916238" y="0"/>
            <a:ext cx="6227762" cy="4673600"/>
          </a:xfrm>
          <a:noFill/>
        </p:spPr>
      </p:pic>
      <p:sp>
        <p:nvSpPr>
          <p:cNvPr id="22532" name="Text Box 1031"/>
          <p:cNvSpPr txBox="1">
            <a:spLocks noChangeArrowheads="1"/>
          </p:cNvSpPr>
          <p:nvPr/>
        </p:nvSpPr>
        <p:spPr bwMode="auto">
          <a:xfrm>
            <a:off x="468313" y="4294188"/>
            <a:ext cx="8675687" cy="2586037"/>
          </a:xfrm>
          <a:prstGeom prst="rect">
            <a:avLst/>
          </a:prstGeom>
          <a:noFill/>
          <a:ln w="9525">
            <a:noFill/>
            <a:miter lim="800000"/>
            <a:headEnd/>
            <a:tailEnd/>
          </a:ln>
        </p:spPr>
        <p:txBody>
          <a:bodyPr>
            <a:spAutoFit/>
          </a:bodyPr>
          <a:lstStyle/>
          <a:p>
            <a:pPr marL="174625" indent="-174625"/>
            <a:r>
              <a:rPr lang="es-ES_tradnl" sz="2000" b="1"/>
              <a:t>Fotosfera:</a:t>
            </a:r>
            <a:r>
              <a:rPr lang="es-ES_tradnl" sz="2000"/>
              <a:t> </a:t>
            </a:r>
          </a:p>
          <a:p>
            <a:pPr marL="174625" indent="-174625">
              <a:buFontTx/>
              <a:buChar char="•"/>
            </a:pPr>
            <a:r>
              <a:rPr lang="es-ES_tradnl"/>
              <a:t>Es la parte visible del Sol (no vemos el interior porque es ópticamente grueso)</a:t>
            </a:r>
          </a:p>
          <a:p>
            <a:pPr marL="174625" indent="-174625">
              <a:buFontTx/>
              <a:buChar char="•"/>
            </a:pPr>
            <a:r>
              <a:rPr lang="es-ES_tradnl"/>
              <a:t>300-500km de grosor</a:t>
            </a:r>
          </a:p>
          <a:p>
            <a:pPr marL="174625" indent="-174625">
              <a:buFontTx/>
              <a:buChar char="•"/>
            </a:pPr>
            <a:r>
              <a:rPr lang="es-ES_tradnl"/>
              <a:t>Temperatura de 8000 a 4500 K (descendiendo hacia fuera)</a:t>
            </a:r>
          </a:p>
          <a:p>
            <a:pPr marL="174625" indent="-174625">
              <a:buFontTx/>
              <a:buChar char="•"/>
            </a:pPr>
            <a:r>
              <a:rPr lang="es-ES_tradnl"/>
              <a:t>Tanto el espectro continuo y las líneas de absorción viene de  aquí </a:t>
            </a:r>
            <a:r>
              <a:rPr lang="es-ES_tradnl" sz="1600" i="1"/>
              <a:t>(¿Porqu</a:t>
            </a:r>
            <a:r>
              <a:rPr lang="es-ES_tradnl" altLang="ja-JP" sz="1600" i="1">
                <a:ea typeface="ＭＳ Ｐゴシック" pitchFamily="1" charset="-128"/>
              </a:rPr>
              <a:t>é líneas de absorción y no emisión?)</a:t>
            </a:r>
            <a:endParaRPr lang="es-ES_tradnl" sz="1600" i="1"/>
          </a:p>
          <a:p>
            <a:pPr marL="174625" indent="-174625">
              <a:buFontTx/>
              <a:buChar char="•"/>
            </a:pPr>
            <a:r>
              <a:rPr lang="es-ES_tradnl"/>
              <a:t>Se ve granulación de la superficie marcando zonas de convección (tamaño de unos 1000 km) . Convecci</a:t>
            </a:r>
            <a:r>
              <a:rPr lang="es-ES_tradnl" altLang="ja-JP">
                <a:ea typeface="ＭＳ Ｐゴシック" pitchFamily="1" charset="-128"/>
              </a:rPr>
              <a:t>ón es necesaria porque transporte por radiación no es suficiente.</a:t>
            </a:r>
            <a:endParaRPr lang="en-US"/>
          </a:p>
        </p:txBody>
      </p:sp>
      <p:sp>
        <p:nvSpPr>
          <p:cNvPr id="22533" name="4 Marcador de fecha"/>
          <p:cNvSpPr>
            <a:spLocks noGrp="1"/>
          </p:cNvSpPr>
          <p:nvPr>
            <p:ph type="dt" sz="quarter" idx="10"/>
          </p:nvPr>
        </p:nvSpPr>
        <p:spPr>
          <a:noFill/>
        </p:spPr>
        <p:txBody>
          <a:bodyPr/>
          <a:lstStyle/>
          <a:p>
            <a:fld id="{89FDE9A8-820E-48B1-9D19-CB0A9E59AFA5}" type="datetime8">
              <a:rPr lang="es-ES" smtClean="0"/>
              <a:pPr/>
              <a:t>18/02/2012 20:22</a:t>
            </a:fld>
            <a:endParaRPr lang="es-ES" smtClean="0"/>
          </a:p>
        </p:txBody>
      </p:sp>
      <p:sp>
        <p:nvSpPr>
          <p:cNvPr id="22534" name="5 Marcador de número de diapositiva"/>
          <p:cNvSpPr>
            <a:spLocks noGrp="1"/>
          </p:cNvSpPr>
          <p:nvPr>
            <p:ph type="sldNum" sz="quarter" idx="12"/>
          </p:nvPr>
        </p:nvSpPr>
        <p:spPr>
          <a:noFill/>
        </p:spPr>
        <p:txBody>
          <a:bodyPr/>
          <a:lstStyle/>
          <a:p>
            <a:fld id="{6ABF175D-7456-4964-BA83-41F39CFE3A26}" type="slidenum">
              <a:rPr lang="es-ES" smtClean="0"/>
              <a:pPr/>
              <a:t>21</a:t>
            </a:fld>
            <a:endParaRPr lang="es-E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0"/>
            <a:ext cx="8229600" cy="1143000"/>
          </a:xfrm>
        </p:spPr>
        <p:txBody>
          <a:bodyPr/>
          <a:lstStyle/>
          <a:p>
            <a:pPr algn="l"/>
            <a:r>
              <a:rPr lang="es-ES_tradnl" sz="2000" smtClean="0"/>
              <a:t>Granulación de la superficie del Sol, junto a una mancha solar</a:t>
            </a:r>
            <a:endParaRPr lang="en-US" sz="2000" smtClean="0"/>
          </a:p>
        </p:txBody>
      </p:sp>
      <p:pic>
        <p:nvPicPr>
          <p:cNvPr id="23555" name="Picture 3" descr="1104"/>
          <p:cNvPicPr>
            <a:picLocks noChangeAspect="1" noChangeArrowheads="1"/>
          </p:cNvPicPr>
          <p:nvPr>
            <p:ph idx="1"/>
          </p:nvPr>
        </p:nvPicPr>
        <p:blipFill>
          <a:blip r:embed="rId3" cstate="print"/>
          <a:srcRect/>
          <a:stretch>
            <a:fillRect/>
          </a:stretch>
        </p:blipFill>
        <p:spPr>
          <a:xfrm>
            <a:off x="0" y="1412875"/>
            <a:ext cx="7258050" cy="5445125"/>
          </a:xfrm>
          <a:noFill/>
        </p:spPr>
      </p:pic>
      <p:sp>
        <p:nvSpPr>
          <p:cNvPr id="23556" name="Text Box 4"/>
          <p:cNvSpPr txBox="1">
            <a:spLocks noChangeArrowheads="1"/>
          </p:cNvSpPr>
          <p:nvPr/>
        </p:nvSpPr>
        <p:spPr bwMode="auto">
          <a:xfrm>
            <a:off x="5899150" y="836613"/>
            <a:ext cx="3244850" cy="641350"/>
          </a:xfrm>
          <a:prstGeom prst="rect">
            <a:avLst/>
          </a:prstGeom>
          <a:noFill/>
          <a:ln w="9525">
            <a:noFill/>
            <a:miter lim="800000"/>
            <a:headEnd/>
            <a:tailEnd/>
          </a:ln>
        </p:spPr>
        <p:txBody>
          <a:bodyPr>
            <a:spAutoFit/>
          </a:bodyPr>
          <a:lstStyle/>
          <a:p>
            <a:r>
              <a:rPr lang="es-ES_tradnl"/>
              <a:t>Tamaños t</a:t>
            </a:r>
            <a:r>
              <a:rPr lang="es-ES_tradnl" altLang="ja-JP">
                <a:ea typeface="ＭＳ Ｐゴシック" pitchFamily="1" charset="-128"/>
              </a:rPr>
              <a:t>ipico de zonas de granulación: unos 1000 km</a:t>
            </a:r>
            <a:endParaRPr lang="es-ES_tradnl"/>
          </a:p>
        </p:txBody>
      </p:sp>
      <p:sp>
        <p:nvSpPr>
          <p:cNvPr id="23557" name="4 Marcador de fecha"/>
          <p:cNvSpPr>
            <a:spLocks noGrp="1"/>
          </p:cNvSpPr>
          <p:nvPr>
            <p:ph type="dt" sz="quarter" idx="10"/>
          </p:nvPr>
        </p:nvSpPr>
        <p:spPr>
          <a:noFill/>
        </p:spPr>
        <p:txBody>
          <a:bodyPr/>
          <a:lstStyle/>
          <a:p>
            <a:fld id="{BABAC9B9-6B4B-4FB5-BCF7-FD1D27E98B2B}" type="datetime8">
              <a:rPr lang="es-ES" smtClean="0"/>
              <a:pPr/>
              <a:t>18/02/2012 20:22</a:t>
            </a:fld>
            <a:endParaRPr lang="es-ES" smtClean="0"/>
          </a:p>
        </p:txBody>
      </p:sp>
      <p:sp>
        <p:nvSpPr>
          <p:cNvPr id="23558" name="5 Marcador de número de diapositiva"/>
          <p:cNvSpPr>
            <a:spLocks noGrp="1"/>
          </p:cNvSpPr>
          <p:nvPr>
            <p:ph type="sldNum" sz="quarter" idx="12"/>
          </p:nvPr>
        </p:nvSpPr>
        <p:spPr>
          <a:noFill/>
        </p:spPr>
        <p:txBody>
          <a:bodyPr/>
          <a:lstStyle/>
          <a:p>
            <a:fld id="{89F5A02C-FEAB-4C16-966A-61C2249FC282}" type="slidenum">
              <a:rPr lang="es-ES" smtClean="0"/>
              <a:pPr/>
              <a:t>22</a:t>
            </a:fld>
            <a:endParaRPr lang="es-E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457200" y="274638"/>
            <a:ext cx="8229600" cy="715962"/>
          </a:xfrm>
        </p:spPr>
        <p:txBody>
          <a:bodyPr/>
          <a:lstStyle/>
          <a:p>
            <a:r>
              <a:rPr lang="es-ES_tradnl" sz="3200" smtClean="0"/>
              <a:t>Bordes de la fotosfera son m</a:t>
            </a:r>
            <a:r>
              <a:rPr lang="es-ES_tradnl" altLang="ja-JP" sz="3200" smtClean="0">
                <a:ea typeface="ＭＳ Ｐゴシック" pitchFamily="1" charset="-128"/>
              </a:rPr>
              <a:t>ás oscuros</a:t>
            </a:r>
            <a:endParaRPr lang="es-ES_tradnl" smtClean="0"/>
          </a:p>
        </p:txBody>
      </p:sp>
      <p:pic>
        <p:nvPicPr>
          <p:cNvPr id="24579" name="Picture 1028" descr="a"/>
          <p:cNvPicPr>
            <a:picLocks noGrp="1" noChangeAspect="1" noChangeArrowheads="1"/>
          </p:cNvPicPr>
          <p:nvPr>
            <p:ph idx="1"/>
          </p:nvPr>
        </p:nvPicPr>
        <p:blipFill>
          <a:blip r:embed="rId2" cstate="print"/>
          <a:srcRect/>
          <a:stretch>
            <a:fillRect/>
          </a:stretch>
        </p:blipFill>
        <p:spPr>
          <a:xfrm>
            <a:off x="381000" y="1066800"/>
            <a:ext cx="4953000" cy="4953000"/>
          </a:xfrm>
        </p:spPr>
      </p:pic>
      <p:sp>
        <p:nvSpPr>
          <p:cNvPr id="24580" name="Text Box 1029"/>
          <p:cNvSpPr txBox="1">
            <a:spLocks noChangeArrowheads="1"/>
          </p:cNvSpPr>
          <p:nvPr/>
        </p:nvSpPr>
        <p:spPr bwMode="auto">
          <a:xfrm>
            <a:off x="3260725" y="6291263"/>
            <a:ext cx="2408238" cy="366712"/>
          </a:xfrm>
          <a:prstGeom prst="rect">
            <a:avLst/>
          </a:prstGeom>
          <a:noFill/>
          <a:ln w="9525">
            <a:noFill/>
            <a:miter lim="800000"/>
            <a:headEnd/>
            <a:tailEnd/>
          </a:ln>
        </p:spPr>
        <p:txBody>
          <a:bodyPr wrap="none">
            <a:spAutoFit/>
          </a:bodyPr>
          <a:lstStyle/>
          <a:p>
            <a:r>
              <a:rPr lang="es-ES_tradnl"/>
              <a:t>Imagen visible del Sol</a:t>
            </a:r>
          </a:p>
        </p:txBody>
      </p:sp>
      <p:sp>
        <p:nvSpPr>
          <p:cNvPr id="24581" name="Text Box 1030"/>
          <p:cNvSpPr txBox="1">
            <a:spLocks noChangeArrowheads="1"/>
          </p:cNvSpPr>
          <p:nvPr/>
        </p:nvSpPr>
        <p:spPr bwMode="auto">
          <a:xfrm>
            <a:off x="5486400" y="2209800"/>
            <a:ext cx="3505200" cy="1190625"/>
          </a:xfrm>
          <a:prstGeom prst="rect">
            <a:avLst/>
          </a:prstGeom>
          <a:noFill/>
          <a:ln w="9525">
            <a:noFill/>
            <a:miter lim="800000"/>
            <a:headEnd/>
            <a:tailEnd/>
          </a:ln>
        </p:spPr>
        <p:txBody>
          <a:bodyPr>
            <a:spAutoFit/>
          </a:bodyPr>
          <a:lstStyle/>
          <a:p>
            <a:r>
              <a:rPr lang="es-ES_tradnl"/>
              <a:t>Razon:</a:t>
            </a:r>
          </a:p>
          <a:p>
            <a:r>
              <a:rPr lang="es-ES_tradnl"/>
              <a:t>En los bordes no podemos ver en tanta profundidad  </a:t>
            </a:r>
            <a:r>
              <a:rPr lang="es-ES_tradnl">
                <a:sym typeface="Symbol" pitchFamily="18" charset="2"/>
              </a:rPr>
              <a:t> vemos zonas m</a:t>
            </a:r>
            <a:r>
              <a:rPr lang="es-ES_tradnl" altLang="ja-JP">
                <a:ea typeface="ＭＳ Ｐゴシック" pitchFamily="1" charset="-128"/>
                <a:sym typeface="Symbol" pitchFamily="18" charset="2"/>
              </a:rPr>
              <a:t>ás frías</a:t>
            </a:r>
            <a:endParaRPr lang="es-ES_tradnl">
              <a:ea typeface="ＭＳ Ｐゴシック" pitchFamily="1" charset="-128"/>
              <a:sym typeface="Symbol" pitchFamily="18" charset="2"/>
            </a:endParaRPr>
          </a:p>
        </p:txBody>
      </p:sp>
      <p:sp>
        <p:nvSpPr>
          <p:cNvPr id="24582" name="5 Marcador de fecha"/>
          <p:cNvSpPr>
            <a:spLocks noGrp="1"/>
          </p:cNvSpPr>
          <p:nvPr>
            <p:ph type="dt" sz="quarter" idx="10"/>
          </p:nvPr>
        </p:nvSpPr>
        <p:spPr>
          <a:noFill/>
        </p:spPr>
        <p:txBody>
          <a:bodyPr/>
          <a:lstStyle/>
          <a:p>
            <a:fld id="{F0A9AD1A-AE12-43ED-B42B-6AD9517389C5}" type="datetime8">
              <a:rPr lang="es-ES" smtClean="0"/>
              <a:pPr/>
              <a:t>18/02/2012 20:22</a:t>
            </a:fld>
            <a:endParaRPr lang="es-ES" smtClean="0"/>
          </a:p>
        </p:txBody>
      </p:sp>
      <p:sp>
        <p:nvSpPr>
          <p:cNvPr id="24583" name="6 Marcador de número de diapositiva"/>
          <p:cNvSpPr>
            <a:spLocks noGrp="1"/>
          </p:cNvSpPr>
          <p:nvPr>
            <p:ph type="sldNum" sz="quarter" idx="12"/>
          </p:nvPr>
        </p:nvSpPr>
        <p:spPr>
          <a:noFill/>
        </p:spPr>
        <p:txBody>
          <a:bodyPr/>
          <a:lstStyle/>
          <a:p>
            <a:fld id="{A8B4685B-E82B-49F3-8AA3-0D07B0080B61}" type="slidenum">
              <a:rPr lang="es-ES" smtClean="0"/>
              <a:pPr/>
              <a:t>23</a:t>
            </a:fld>
            <a:endParaRPr lang="es-E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3106738" cy="1143000"/>
          </a:xfrm>
        </p:spPr>
        <p:txBody>
          <a:bodyPr/>
          <a:lstStyle/>
          <a:p>
            <a:r>
              <a:rPr lang="es-ES_tradnl" sz="3200" smtClean="0"/>
              <a:t>Atmósfera del Sol</a:t>
            </a:r>
            <a:endParaRPr lang="en-US" sz="3200" smtClean="0"/>
          </a:p>
        </p:txBody>
      </p:sp>
      <p:pic>
        <p:nvPicPr>
          <p:cNvPr id="25603" name="Picture 3" descr="1101"/>
          <p:cNvPicPr>
            <a:picLocks noChangeAspect="1" noChangeArrowheads="1"/>
          </p:cNvPicPr>
          <p:nvPr>
            <p:ph idx="1"/>
          </p:nvPr>
        </p:nvPicPr>
        <p:blipFill>
          <a:blip r:embed="rId2" cstate="print"/>
          <a:srcRect/>
          <a:stretch>
            <a:fillRect/>
          </a:stretch>
        </p:blipFill>
        <p:spPr>
          <a:xfrm>
            <a:off x="3635375" y="0"/>
            <a:ext cx="5508625" cy="4132263"/>
          </a:xfrm>
          <a:noFill/>
        </p:spPr>
      </p:pic>
      <p:sp>
        <p:nvSpPr>
          <p:cNvPr id="25604" name="Text Box 4"/>
          <p:cNvSpPr txBox="1">
            <a:spLocks noChangeArrowheads="1"/>
          </p:cNvSpPr>
          <p:nvPr/>
        </p:nvSpPr>
        <p:spPr bwMode="auto">
          <a:xfrm>
            <a:off x="304800" y="3886200"/>
            <a:ext cx="8462963" cy="1981200"/>
          </a:xfrm>
          <a:prstGeom prst="rect">
            <a:avLst/>
          </a:prstGeom>
          <a:noFill/>
          <a:ln w="9525">
            <a:noFill/>
            <a:miter lim="800000"/>
            <a:headEnd/>
            <a:tailEnd/>
          </a:ln>
        </p:spPr>
        <p:txBody>
          <a:bodyPr>
            <a:spAutoFit/>
          </a:bodyPr>
          <a:lstStyle/>
          <a:p>
            <a:pPr marL="174625" indent="-174625"/>
            <a:r>
              <a:rPr lang="es-ES_tradnl" sz="2400" b="1"/>
              <a:t>Cromosfera:</a:t>
            </a:r>
          </a:p>
          <a:p>
            <a:pPr marL="174625" indent="-174625">
              <a:buFontTx/>
              <a:buChar char="•"/>
            </a:pPr>
            <a:r>
              <a:rPr lang="es-ES_tradnl" sz="2000"/>
              <a:t>Por encima de la fotosfera, con un espesor de unos 500 - 2000 km</a:t>
            </a:r>
          </a:p>
          <a:p>
            <a:pPr marL="174625" indent="-174625">
              <a:buFontTx/>
              <a:buChar char="•"/>
            </a:pPr>
            <a:r>
              <a:rPr lang="es-ES_tradnl" sz="2000"/>
              <a:t>Temperatura desde 4500 a 7000 K</a:t>
            </a:r>
          </a:p>
          <a:p>
            <a:pPr marL="174625" indent="-174625">
              <a:buFontTx/>
              <a:buChar char="•"/>
            </a:pPr>
            <a:r>
              <a:rPr lang="es-ES_tradnl" sz="2000"/>
              <a:t>No se puede observar directamente en emisi</a:t>
            </a:r>
            <a:r>
              <a:rPr lang="es-ES_tradnl" altLang="ja-JP" sz="2000">
                <a:ea typeface="ＭＳ Ｐゴシック" pitchFamily="1" charset="-128"/>
              </a:rPr>
              <a:t>ón continua</a:t>
            </a:r>
            <a:r>
              <a:rPr lang="es-ES_tradnl" sz="2000"/>
              <a:t>, porque su emisión es más débil que de la fotosfera debido a la baja densidad. </a:t>
            </a:r>
          </a:p>
          <a:p>
            <a:pPr marL="174625" indent="-174625">
              <a:buFontTx/>
              <a:buChar char="•"/>
            </a:pPr>
            <a:r>
              <a:rPr lang="es-ES_tradnl" sz="2000"/>
              <a:t>Emite líneas de emisión (H, He y metales). La línea más intensa es H</a:t>
            </a:r>
            <a:r>
              <a:rPr lang="el-GR" sz="2000">
                <a:cs typeface="Arial" charset="0"/>
              </a:rPr>
              <a:t>α</a:t>
            </a:r>
            <a:r>
              <a:rPr lang="es-ES_tradnl" sz="2000">
                <a:cs typeface="Arial" charset="0"/>
              </a:rPr>
              <a:t>. </a:t>
            </a:r>
            <a:endParaRPr lang="el-GR" sz="2000">
              <a:cs typeface="Arial" charset="0"/>
            </a:endParaRPr>
          </a:p>
        </p:txBody>
      </p:sp>
      <p:sp>
        <p:nvSpPr>
          <p:cNvPr id="25605" name="4 Marcador de fecha"/>
          <p:cNvSpPr>
            <a:spLocks noGrp="1"/>
          </p:cNvSpPr>
          <p:nvPr>
            <p:ph type="dt" sz="quarter" idx="10"/>
          </p:nvPr>
        </p:nvSpPr>
        <p:spPr>
          <a:noFill/>
        </p:spPr>
        <p:txBody>
          <a:bodyPr/>
          <a:lstStyle/>
          <a:p>
            <a:fld id="{1EF7E435-B2D2-423C-957B-964E8C0B8A7D}" type="datetime8">
              <a:rPr lang="es-ES" smtClean="0"/>
              <a:pPr/>
              <a:t>18/02/2012 20:22</a:t>
            </a:fld>
            <a:endParaRPr lang="es-ES" smtClean="0"/>
          </a:p>
        </p:txBody>
      </p:sp>
      <p:sp>
        <p:nvSpPr>
          <p:cNvPr id="25606" name="5 Marcador de número de diapositiva"/>
          <p:cNvSpPr>
            <a:spLocks noGrp="1"/>
          </p:cNvSpPr>
          <p:nvPr>
            <p:ph type="sldNum" sz="quarter" idx="12"/>
          </p:nvPr>
        </p:nvSpPr>
        <p:spPr>
          <a:noFill/>
        </p:spPr>
        <p:txBody>
          <a:bodyPr/>
          <a:lstStyle/>
          <a:p>
            <a:fld id="{EF0C5F75-16F6-4C55-A493-AF70934E44B2}" type="slidenum">
              <a:rPr lang="es-ES" smtClean="0"/>
              <a:pPr/>
              <a:t>24</a:t>
            </a:fld>
            <a:endParaRPr lang="es-E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8" descr="1105"/>
          <p:cNvPicPr>
            <a:picLocks noChangeAspect="1" noChangeArrowheads="1"/>
          </p:cNvPicPr>
          <p:nvPr/>
        </p:nvPicPr>
        <p:blipFill>
          <a:blip r:embed="rId3" cstate="print"/>
          <a:srcRect/>
          <a:stretch>
            <a:fillRect/>
          </a:stretch>
        </p:blipFill>
        <p:spPr bwMode="auto">
          <a:xfrm>
            <a:off x="3505200" y="0"/>
            <a:ext cx="5638800" cy="4229100"/>
          </a:xfrm>
          <a:prstGeom prst="rect">
            <a:avLst/>
          </a:prstGeom>
          <a:noFill/>
          <a:ln w="9525">
            <a:noFill/>
            <a:miter lim="800000"/>
            <a:headEnd/>
            <a:tailEnd/>
          </a:ln>
        </p:spPr>
      </p:pic>
      <p:sp>
        <p:nvSpPr>
          <p:cNvPr id="26627" name="Text Box 1030"/>
          <p:cNvSpPr>
            <a:spLocks noChangeArrowheads="1"/>
          </p:cNvSpPr>
          <p:nvPr>
            <p:ph type="title"/>
          </p:nvPr>
        </p:nvSpPr>
        <p:spPr>
          <a:xfrm>
            <a:off x="457200" y="274638"/>
            <a:ext cx="2962275" cy="1641475"/>
          </a:xfrm>
          <a:noFill/>
        </p:spPr>
        <p:txBody>
          <a:bodyPr/>
          <a:lstStyle/>
          <a:p>
            <a:pPr algn="l"/>
            <a:r>
              <a:rPr lang="es-ES_tradnl" sz="1800" smtClean="0">
                <a:solidFill>
                  <a:schemeClr val="tx1"/>
                </a:solidFill>
              </a:rPr>
              <a:t>Cromosfera observada durante eclipse total (zona fina roja y blanca)</a:t>
            </a:r>
            <a:endParaRPr lang="en-US" sz="1800" smtClean="0">
              <a:solidFill>
                <a:schemeClr val="tx1"/>
              </a:solidFill>
            </a:endParaRPr>
          </a:p>
        </p:txBody>
      </p:sp>
      <p:pic>
        <p:nvPicPr>
          <p:cNvPr id="26628" name="Picture 1031" descr="a"/>
          <p:cNvPicPr>
            <a:picLocks noChangeAspect="1" noChangeArrowheads="1"/>
          </p:cNvPicPr>
          <p:nvPr/>
        </p:nvPicPr>
        <p:blipFill>
          <a:blip r:embed="rId4" cstate="print"/>
          <a:srcRect/>
          <a:stretch>
            <a:fillRect/>
          </a:stretch>
        </p:blipFill>
        <p:spPr bwMode="auto">
          <a:xfrm>
            <a:off x="0" y="2278063"/>
            <a:ext cx="4648200" cy="4579937"/>
          </a:xfrm>
          <a:prstGeom prst="rect">
            <a:avLst/>
          </a:prstGeom>
          <a:noFill/>
          <a:ln w="9525">
            <a:noFill/>
            <a:miter lim="800000"/>
            <a:headEnd/>
            <a:tailEnd/>
          </a:ln>
        </p:spPr>
      </p:pic>
      <p:sp>
        <p:nvSpPr>
          <p:cNvPr id="26629" name="Text Box 1032"/>
          <p:cNvSpPr txBox="1">
            <a:spLocks noChangeArrowheads="1"/>
          </p:cNvSpPr>
          <p:nvPr/>
        </p:nvSpPr>
        <p:spPr bwMode="auto">
          <a:xfrm>
            <a:off x="4953000" y="5257800"/>
            <a:ext cx="3178175" cy="641350"/>
          </a:xfrm>
          <a:prstGeom prst="rect">
            <a:avLst/>
          </a:prstGeom>
          <a:noFill/>
          <a:ln w="9525">
            <a:noFill/>
            <a:miter lim="800000"/>
            <a:headEnd/>
            <a:tailEnd/>
          </a:ln>
        </p:spPr>
        <p:txBody>
          <a:bodyPr>
            <a:spAutoFit/>
          </a:bodyPr>
          <a:lstStyle/>
          <a:p>
            <a:pPr>
              <a:spcBef>
                <a:spcPct val="50000"/>
              </a:spcBef>
            </a:pPr>
            <a:r>
              <a:rPr lang="es-ES_tradnl"/>
              <a:t>Cromosfera y Corona (vistos durante un eclipse solar)</a:t>
            </a:r>
          </a:p>
        </p:txBody>
      </p:sp>
      <p:sp>
        <p:nvSpPr>
          <p:cNvPr id="26630" name="5 Marcador de fecha"/>
          <p:cNvSpPr>
            <a:spLocks noGrp="1"/>
          </p:cNvSpPr>
          <p:nvPr>
            <p:ph type="dt" sz="quarter" idx="10"/>
          </p:nvPr>
        </p:nvSpPr>
        <p:spPr>
          <a:noFill/>
        </p:spPr>
        <p:txBody>
          <a:bodyPr/>
          <a:lstStyle/>
          <a:p>
            <a:fld id="{20779D37-965E-431D-9789-3427E08B7A60}" type="datetime8">
              <a:rPr lang="es-ES" smtClean="0"/>
              <a:pPr/>
              <a:t>18/02/2012 20:22</a:t>
            </a:fld>
            <a:endParaRPr lang="es-ES" smtClean="0"/>
          </a:p>
        </p:txBody>
      </p:sp>
      <p:sp>
        <p:nvSpPr>
          <p:cNvPr id="26631" name="6 Marcador de número de diapositiva"/>
          <p:cNvSpPr>
            <a:spLocks noGrp="1"/>
          </p:cNvSpPr>
          <p:nvPr>
            <p:ph type="sldNum" sz="quarter" idx="12"/>
          </p:nvPr>
        </p:nvSpPr>
        <p:spPr>
          <a:noFill/>
        </p:spPr>
        <p:txBody>
          <a:bodyPr/>
          <a:lstStyle/>
          <a:p>
            <a:fld id="{31732B85-C158-4EF5-938F-7ABB7C1B9109}" type="slidenum">
              <a:rPr lang="es-ES" smtClean="0"/>
              <a:pPr/>
              <a:t>25</a:t>
            </a:fld>
            <a:endParaRPr lang="es-E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p:txBody>
          <a:bodyPr/>
          <a:lstStyle/>
          <a:p>
            <a:r>
              <a:rPr lang="es-ES_tradnl" smtClean="0"/>
              <a:t>Cromosfera visto en Halpha</a:t>
            </a:r>
          </a:p>
        </p:txBody>
      </p:sp>
      <p:sp>
        <p:nvSpPr>
          <p:cNvPr id="27651" name="Text Box 6"/>
          <p:cNvSpPr txBox="1">
            <a:spLocks noChangeArrowheads="1"/>
          </p:cNvSpPr>
          <p:nvPr/>
        </p:nvSpPr>
        <p:spPr bwMode="auto">
          <a:xfrm>
            <a:off x="5638800" y="2438400"/>
            <a:ext cx="2570163" cy="1465263"/>
          </a:xfrm>
          <a:prstGeom prst="rect">
            <a:avLst/>
          </a:prstGeom>
          <a:noFill/>
          <a:ln w="9525">
            <a:noFill/>
            <a:miter lim="800000"/>
            <a:headEnd/>
            <a:tailEnd/>
          </a:ln>
        </p:spPr>
        <p:txBody>
          <a:bodyPr>
            <a:spAutoFit/>
          </a:bodyPr>
          <a:lstStyle/>
          <a:p>
            <a:pPr>
              <a:buFont typeface="Wingdings" pitchFamily="2" charset="2"/>
              <a:buNone/>
            </a:pPr>
            <a:r>
              <a:rPr lang="es-ES_tradnl">
                <a:cs typeface="Arial" charset="0"/>
                <a:sym typeface="Wingdings" pitchFamily="2" charset="2"/>
              </a:rPr>
              <a:t>Vemos la cromosfera (H</a:t>
            </a:r>
            <a:r>
              <a:rPr lang="el-GR">
                <a:cs typeface="Arial" charset="0"/>
                <a:sym typeface="Wingdings" pitchFamily="2" charset="2"/>
              </a:rPr>
              <a:t>α</a:t>
            </a:r>
            <a:r>
              <a:rPr lang="es-ES_tradnl">
                <a:cs typeface="Arial" charset="0"/>
                <a:sym typeface="Wingdings" pitchFamily="2" charset="2"/>
              </a:rPr>
              <a:t> en la fotosfera es en absorpción)</a:t>
            </a:r>
            <a:endParaRPr lang="el-GR">
              <a:cs typeface="Arial" charset="0"/>
              <a:sym typeface="Wingdings" pitchFamily="2" charset="2"/>
            </a:endParaRPr>
          </a:p>
          <a:p>
            <a:pPr>
              <a:buFont typeface="Wingdings" pitchFamily="2" charset="2"/>
              <a:buChar char="à"/>
            </a:pPr>
            <a:r>
              <a:rPr lang="es-ES_tradnl">
                <a:cs typeface="Arial" charset="0"/>
              </a:rPr>
              <a:t>Ondulaciones</a:t>
            </a:r>
          </a:p>
          <a:p>
            <a:pPr>
              <a:buFont typeface="Wingdings" pitchFamily="2" charset="2"/>
              <a:buChar char="à"/>
            </a:pPr>
            <a:endParaRPr lang="el-GR">
              <a:cs typeface="Arial" charset="0"/>
            </a:endParaRPr>
          </a:p>
        </p:txBody>
      </p:sp>
      <p:pic>
        <p:nvPicPr>
          <p:cNvPr id="27652" name="Picture 20" descr="a"/>
          <p:cNvPicPr>
            <a:picLocks noChangeAspect="1" noChangeArrowheads="1"/>
          </p:cNvPicPr>
          <p:nvPr/>
        </p:nvPicPr>
        <p:blipFill>
          <a:blip r:embed="rId3" cstate="print"/>
          <a:srcRect/>
          <a:stretch>
            <a:fillRect/>
          </a:stretch>
        </p:blipFill>
        <p:spPr bwMode="auto">
          <a:xfrm>
            <a:off x="304800" y="1447800"/>
            <a:ext cx="4953000" cy="4953000"/>
          </a:xfrm>
          <a:prstGeom prst="rect">
            <a:avLst/>
          </a:prstGeom>
          <a:noFill/>
          <a:ln w="9525">
            <a:noFill/>
            <a:miter lim="800000"/>
            <a:headEnd/>
            <a:tailEnd/>
          </a:ln>
        </p:spPr>
      </p:pic>
      <p:sp>
        <p:nvSpPr>
          <p:cNvPr id="27653" name="4 Marcador de fecha"/>
          <p:cNvSpPr>
            <a:spLocks noGrp="1"/>
          </p:cNvSpPr>
          <p:nvPr>
            <p:ph type="dt" sz="quarter" idx="10"/>
          </p:nvPr>
        </p:nvSpPr>
        <p:spPr>
          <a:noFill/>
        </p:spPr>
        <p:txBody>
          <a:bodyPr/>
          <a:lstStyle/>
          <a:p>
            <a:fld id="{366FDAFC-B266-4232-B00E-226FE7D5B070}" type="datetime8">
              <a:rPr lang="es-ES" smtClean="0"/>
              <a:pPr/>
              <a:t>18/02/2012 20:22</a:t>
            </a:fld>
            <a:endParaRPr lang="es-ES" smtClean="0"/>
          </a:p>
        </p:txBody>
      </p:sp>
      <p:sp>
        <p:nvSpPr>
          <p:cNvPr id="27654" name="5 Marcador de número de diapositiva"/>
          <p:cNvSpPr>
            <a:spLocks noGrp="1"/>
          </p:cNvSpPr>
          <p:nvPr>
            <p:ph type="sldNum" sz="quarter" idx="12"/>
          </p:nvPr>
        </p:nvSpPr>
        <p:spPr>
          <a:noFill/>
        </p:spPr>
        <p:txBody>
          <a:bodyPr/>
          <a:lstStyle/>
          <a:p>
            <a:fld id="{582AE26D-ACE8-4C43-A1D1-683E8722C42C}" type="slidenum">
              <a:rPr lang="es-ES" smtClean="0"/>
              <a:pPr/>
              <a:t>26</a:t>
            </a:fld>
            <a:endParaRPr lang="es-E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s-ES_tradnl" smtClean="0"/>
          </a:p>
        </p:txBody>
      </p:sp>
      <p:sp>
        <p:nvSpPr>
          <p:cNvPr id="28675" name="Rectangle 3"/>
          <p:cNvSpPr>
            <a:spLocks noGrp="1" noChangeArrowheads="1"/>
          </p:cNvSpPr>
          <p:nvPr>
            <p:ph type="body" idx="1"/>
          </p:nvPr>
        </p:nvSpPr>
        <p:spPr/>
        <p:txBody>
          <a:bodyPr/>
          <a:lstStyle/>
          <a:p>
            <a:endParaRPr lang="es-ES_tradnl" smtClean="0"/>
          </a:p>
        </p:txBody>
      </p:sp>
      <p:pic>
        <p:nvPicPr>
          <p:cNvPr id="28676" name="Picture 5" descr="1106"/>
          <p:cNvPicPr>
            <a:picLocks noChangeAspect="1" noChangeArrowheads="1"/>
          </p:cNvPicPr>
          <p:nvPr/>
        </p:nvPicPr>
        <p:blipFill>
          <a:blip r:embed="rId3" cstate="print"/>
          <a:srcRect l="20700" t="1143" r="18855"/>
          <a:stretch>
            <a:fillRect/>
          </a:stretch>
        </p:blipFill>
        <p:spPr bwMode="auto">
          <a:xfrm>
            <a:off x="179388" y="541338"/>
            <a:ext cx="5149850" cy="6316662"/>
          </a:xfrm>
          <a:prstGeom prst="rect">
            <a:avLst/>
          </a:prstGeom>
          <a:noFill/>
          <a:ln w="9525">
            <a:noFill/>
            <a:miter lim="800000"/>
            <a:headEnd/>
            <a:tailEnd/>
          </a:ln>
        </p:spPr>
      </p:pic>
      <p:sp>
        <p:nvSpPr>
          <p:cNvPr id="28677" name="Text Box 6"/>
          <p:cNvSpPr txBox="1">
            <a:spLocks noChangeArrowheads="1"/>
          </p:cNvSpPr>
          <p:nvPr/>
        </p:nvSpPr>
        <p:spPr bwMode="auto">
          <a:xfrm>
            <a:off x="5334000" y="2584450"/>
            <a:ext cx="3630613" cy="1190625"/>
          </a:xfrm>
          <a:prstGeom prst="rect">
            <a:avLst/>
          </a:prstGeom>
          <a:noFill/>
          <a:ln w="9525">
            <a:noFill/>
            <a:miter lim="800000"/>
            <a:headEnd/>
            <a:tailEnd/>
          </a:ln>
        </p:spPr>
        <p:txBody>
          <a:bodyPr>
            <a:spAutoFit/>
          </a:bodyPr>
          <a:lstStyle/>
          <a:p>
            <a:r>
              <a:rPr lang="es-ES_tradnl"/>
              <a:t>Espículas en la cromosfera: Filamentos de gas asciendiendo hasta unos 10000 km con una duraci</a:t>
            </a:r>
            <a:r>
              <a:rPr lang="es-ES_tradnl" altLang="ja-JP">
                <a:ea typeface="ＭＳ Ｐゴシック" pitchFamily="1" charset="-128"/>
              </a:rPr>
              <a:t>ó</a:t>
            </a:r>
            <a:r>
              <a:rPr lang="es-ES_tradnl"/>
              <a:t>n de varios minutos</a:t>
            </a:r>
            <a:endParaRPr lang="en-US"/>
          </a:p>
        </p:txBody>
      </p:sp>
      <p:sp>
        <p:nvSpPr>
          <p:cNvPr id="28678" name="5 Marcador de fecha"/>
          <p:cNvSpPr>
            <a:spLocks noGrp="1"/>
          </p:cNvSpPr>
          <p:nvPr>
            <p:ph type="dt" sz="quarter" idx="10"/>
          </p:nvPr>
        </p:nvSpPr>
        <p:spPr>
          <a:noFill/>
        </p:spPr>
        <p:txBody>
          <a:bodyPr/>
          <a:lstStyle/>
          <a:p>
            <a:fld id="{74460340-6B5B-48CE-B6D0-E9B3452CC996}" type="datetime8">
              <a:rPr lang="es-ES" smtClean="0"/>
              <a:pPr/>
              <a:t>18/02/2012 20:22</a:t>
            </a:fld>
            <a:endParaRPr lang="es-ES" smtClean="0"/>
          </a:p>
        </p:txBody>
      </p:sp>
      <p:sp>
        <p:nvSpPr>
          <p:cNvPr id="28679" name="6 Marcador de número de diapositiva"/>
          <p:cNvSpPr>
            <a:spLocks noGrp="1"/>
          </p:cNvSpPr>
          <p:nvPr>
            <p:ph type="sldNum" sz="quarter" idx="12"/>
          </p:nvPr>
        </p:nvSpPr>
        <p:spPr>
          <a:noFill/>
        </p:spPr>
        <p:txBody>
          <a:bodyPr/>
          <a:lstStyle/>
          <a:p>
            <a:fld id="{BD10C055-ECC0-4357-9BC6-E2F5DF61293C}" type="slidenum">
              <a:rPr lang="es-ES" smtClean="0"/>
              <a:pPr/>
              <a:t>27</a:t>
            </a:fld>
            <a:endParaRPr lang="es-E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4402138" cy="1143000"/>
          </a:xfrm>
        </p:spPr>
        <p:txBody>
          <a:bodyPr/>
          <a:lstStyle/>
          <a:p>
            <a:r>
              <a:rPr lang="es-ES_tradnl" smtClean="0"/>
              <a:t>La Corona</a:t>
            </a:r>
            <a:endParaRPr lang="en-US" smtClean="0"/>
          </a:p>
        </p:txBody>
      </p:sp>
      <p:pic>
        <p:nvPicPr>
          <p:cNvPr id="29699" name="Picture 3" descr="1101"/>
          <p:cNvPicPr>
            <a:picLocks noChangeAspect="1" noChangeArrowheads="1"/>
          </p:cNvPicPr>
          <p:nvPr>
            <p:ph idx="1"/>
          </p:nvPr>
        </p:nvPicPr>
        <p:blipFill>
          <a:blip r:embed="rId3" cstate="print"/>
          <a:srcRect/>
          <a:stretch>
            <a:fillRect/>
          </a:stretch>
        </p:blipFill>
        <p:spPr>
          <a:xfrm>
            <a:off x="4500563" y="0"/>
            <a:ext cx="4643437" cy="3482975"/>
          </a:xfrm>
          <a:noFill/>
        </p:spPr>
      </p:pic>
      <p:sp>
        <p:nvSpPr>
          <p:cNvPr id="29700" name="Text Box 4"/>
          <p:cNvSpPr txBox="1">
            <a:spLocks noChangeArrowheads="1"/>
          </p:cNvSpPr>
          <p:nvPr/>
        </p:nvSpPr>
        <p:spPr bwMode="auto">
          <a:xfrm>
            <a:off x="304800" y="3074988"/>
            <a:ext cx="8686800" cy="3783012"/>
          </a:xfrm>
          <a:prstGeom prst="rect">
            <a:avLst/>
          </a:prstGeom>
          <a:noFill/>
          <a:ln w="9525">
            <a:noFill/>
            <a:miter lim="800000"/>
            <a:headEnd/>
            <a:tailEnd/>
          </a:ln>
        </p:spPr>
        <p:txBody>
          <a:bodyPr>
            <a:spAutoFit/>
          </a:bodyPr>
          <a:lstStyle/>
          <a:p>
            <a:pPr marL="174625" indent="-174625"/>
            <a:r>
              <a:rPr lang="es-ES_tradnl" sz="2400" b="1"/>
              <a:t>Corona:</a:t>
            </a:r>
          </a:p>
          <a:p>
            <a:pPr marL="174625" indent="-174625">
              <a:buFontTx/>
              <a:buChar char="•"/>
            </a:pPr>
            <a:r>
              <a:rPr lang="es-ES_tradnl"/>
              <a:t>Temperaturas de millones de grados (calentado por el campo magnético y ondas de sonido - detalles del proceso no est</a:t>
            </a:r>
            <a:r>
              <a:rPr lang="es-ES_tradnl" altLang="ja-JP">
                <a:ea typeface="ＭＳ Ｐゴシック" pitchFamily="1" charset="-128"/>
              </a:rPr>
              <a:t>án claros aún</a:t>
            </a:r>
            <a:r>
              <a:rPr lang="es-ES_tradnl"/>
              <a:t>) </a:t>
            </a:r>
          </a:p>
          <a:p>
            <a:pPr lvl="1">
              <a:buFont typeface="Symbol" pitchFamily="18" charset="2"/>
              <a:buChar char=""/>
            </a:pPr>
            <a:r>
              <a:rPr lang="es-ES_tradnl"/>
              <a:t>Emite en rayos x</a:t>
            </a:r>
          </a:p>
          <a:p>
            <a:pPr marL="174625" indent="-174625">
              <a:buFontTx/>
              <a:buChar char="•"/>
            </a:pPr>
            <a:r>
              <a:rPr lang="es-ES_tradnl"/>
              <a:t>Se observan líneas de emisión de muy alta excitación, originando en la zona exterior: </a:t>
            </a:r>
            <a:r>
              <a:rPr lang="es-ES_tradnl">
                <a:solidFill>
                  <a:srgbClr val="FF0000"/>
                </a:solidFill>
              </a:rPr>
              <a:t>L</a:t>
            </a:r>
            <a:r>
              <a:rPr lang="es-ES_tradnl" altLang="ja-JP">
                <a:solidFill>
                  <a:srgbClr val="FF0000"/>
                </a:solidFill>
                <a:ea typeface="ＭＳ Ｐゴシック" pitchFamily="1" charset="-128"/>
              </a:rPr>
              <a:t>íneas coronales</a:t>
            </a:r>
            <a:r>
              <a:rPr lang="es-ES_tradnl" altLang="ja-JP">
                <a:ea typeface="ＭＳ Ｐゴシック" pitchFamily="1" charset="-128"/>
              </a:rPr>
              <a:t>, hasta 1941 no se sabía que era y se pensó que eran elementos desconocidos.</a:t>
            </a:r>
            <a:endParaRPr lang="es-ES_tradnl"/>
          </a:p>
          <a:p>
            <a:pPr marL="174625" indent="-174625">
              <a:buFontTx/>
              <a:buChar char="•"/>
            </a:pPr>
            <a:r>
              <a:rPr lang="es-ES_tradnl"/>
              <a:t>El gas de la corona está empujado hacia el medio interplanetario, formando el viento solar. </a:t>
            </a:r>
          </a:p>
          <a:p>
            <a:pPr lvl="1">
              <a:buFont typeface="Wingdings" pitchFamily="2" charset="2"/>
              <a:buChar char="§"/>
            </a:pPr>
            <a:r>
              <a:rPr lang="es-ES_tradnl"/>
              <a:t>El Sol pierde 10</a:t>
            </a:r>
            <a:r>
              <a:rPr lang="es-ES_tradnl" baseline="30000"/>
              <a:t>-13</a:t>
            </a:r>
            <a:r>
              <a:rPr lang="es-ES_tradnl"/>
              <a:t> masas solares por año debido a este viento.</a:t>
            </a:r>
          </a:p>
          <a:p>
            <a:pPr lvl="1">
              <a:buFont typeface="Wingdings" pitchFamily="2" charset="2"/>
              <a:buChar char="§"/>
            </a:pPr>
            <a:r>
              <a:rPr lang="es-ES_tradnl"/>
              <a:t>El viento solar en la superficie de la Tierra tiene una densidad de unos 5-10 part/cm</a:t>
            </a:r>
            <a:r>
              <a:rPr lang="es-ES_tradnl" baseline="30000"/>
              <a:t>3 </a:t>
            </a:r>
            <a:r>
              <a:rPr lang="es-ES_tradnl"/>
              <a:t>y velocidad de 500km/s.</a:t>
            </a:r>
          </a:p>
          <a:p>
            <a:pPr marL="174625" indent="-174625">
              <a:buFontTx/>
              <a:buChar char="•"/>
            </a:pPr>
            <a:endParaRPr lang="es-ES_tradnl" sz="2000"/>
          </a:p>
        </p:txBody>
      </p:sp>
      <p:sp>
        <p:nvSpPr>
          <p:cNvPr id="29701" name="4 Marcador de fecha"/>
          <p:cNvSpPr>
            <a:spLocks noGrp="1"/>
          </p:cNvSpPr>
          <p:nvPr>
            <p:ph type="dt" sz="quarter" idx="10"/>
          </p:nvPr>
        </p:nvSpPr>
        <p:spPr>
          <a:noFill/>
        </p:spPr>
        <p:txBody>
          <a:bodyPr/>
          <a:lstStyle/>
          <a:p>
            <a:fld id="{EED62100-6FA5-4DC0-A606-7B4724B899AF}" type="datetime8">
              <a:rPr lang="es-ES" smtClean="0"/>
              <a:pPr/>
              <a:t>18/02/2012 20:22</a:t>
            </a:fld>
            <a:endParaRPr lang="es-ES" smtClean="0"/>
          </a:p>
        </p:txBody>
      </p:sp>
      <p:sp>
        <p:nvSpPr>
          <p:cNvPr id="29702" name="5 Marcador de número de diapositiva"/>
          <p:cNvSpPr>
            <a:spLocks noGrp="1"/>
          </p:cNvSpPr>
          <p:nvPr>
            <p:ph type="sldNum" sz="quarter" idx="12"/>
          </p:nvPr>
        </p:nvSpPr>
        <p:spPr>
          <a:noFill/>
        </p:spPr>
        <p:txBody>
          <a:bodyPr/>
          <a:lstStyle/>
          <a:p>
            <a:fld id="{3FF8430E-95CB-4045-9086-B1880E76D064}" type="slidenum">
              <a:rPr lang="es-ES" smtClean="0"/>
              <a:pPr/>
              <a:t>28</a:t>
            </a:fld>
            <a:endParaRPr lang="es-E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s-ES_tradnl" smtClean="0"/>
          </a:p>
        </p:txBody>
      </p:sp>
      <p:sp>
        <p:nvSpPr>
          <p:cNvPr id="30723" name="Rectangle 3"/>
          <p:cNvSpPr>
            <a:spLocks noGrp="1" noChangeArrowheads="1"/>
          </p:cNvSpPr>
          <p:nvPr>
            <p:ph type="body" idx="1"/>
          </p:nvPr>
        </p:nvSpPr>
        <p:spPr/>
        <p:txBody>
          <a:bodyPr/>
          <a:lstStyle/>
          <a:p>
            <a:endParaRPr lang="es-ES_tradnl" smtClean="0"/>
          </a:p>
        </p:txBody>
      </p:sp>
      <p:pic>
        <p:nvPicPr>
          <p:cNvPr id="30724" name="Picture 5" descr="1107"/>
          <p:cNvPicPr>
            <a:picLocks noChangeAspect="1" noChangeArrowheads="1"/>
          </p:cNvPicPr>
          <p:nvPr/>
        </p:nvPicPr>
        <p:blipFill>
          <a:blip r:embed="rId3" cstate="print"/>
          <a:srcRect/>
          <a:stretch>
            <a:fillRect/>
          </a:stretch>
        </p:blipFill>
        <p:spPr bwMode="auto">
          <a:xfrm>
            <a:off x="179388" y="260350"/>
            <a:ext cx="8208962" cy="6156325"/>
          </a:xfrm>
          <a:prstGeom prst="rect">
            <a:avLst/>
          </a:prstGeom>
          <a:noFill/>
          <a:ln w="9525">
            <a:noFill/>
            <a:miter lim="800000"/>
            <a:headEnd/>
            <a:tailEnd/>
          </a:ln>
        </p:spPr>
      </p:pic>
      <p:sp>
        <p:nvSpPr>
          <p:cNvPr id="30725" name="Text Box 6"/>
          <p:cNvSpPr txBox="1">
            <a:spLocks noChangeArrowheads="1"/>
          </p:cNvSpPr>
          <p:nvPr/>
        </p:nvSpPr>
        <p:spPr bwMode="auto">
          <a:xfrm>
            <a:off x="1258888" y="5734050"/>
            <a:ext cx="4352925" cy="366713"/>
          </a:xfrm>
          <a:prstGeom prst="rect">
            <a:avLst/>
          </a:prstGeom>
          <a:noFill/>
          <a:ln w="9525">
            <a:noFill/>
            <a:miter lim="800000"/>
            <a:headEnd/>
            <a:tailEnd/>
          </a:ln>
        </p:spPr>
        <p:txBody>
          <a:bodyPr wrap="none">
            <a:spAutoFit/>
          </a:bodyPr>
          <a:lstStyle/>
          <a:p>
            <a:r>
              <a:rPr lang="es-ES_tradnl">
                <a:solidFill>
                  <a:schemeClr val="bg1"/>
                </a:solidFill>
              </a:rPr>
              <a:t>Corona observada durante eclipse de sol</a:t>
            </a:r>
            <a:endParaRPr lang="en-US">
              <a:solidFill>
                <a:schemeClr val="bg1"/>
              </a:solidFill>
            </a:endParaRPr>
          </a:p>
        </p:txBody>
      </p:sp>
      <p:sp>
        <p:nvSpPr>
          <p:cNvPr id="30726" name="5 Marcador de fecha"/>
          <p:cNvSpPr>
            <a:spLocks noGrp="1"/>
          </p:cNvSpPr>
          <p:nvPr>
            <p:ph type="dt" sz="quarter" idx="10"/>
          </p:nvPr>
        </p:nvSpPr>
        <p:spPr>
          <a:noFill/>
        </p:spPr>
        <p:txBody>
          <a:bodyPr/>
          <a:lstStyle/>
          <a:p>
            <a:fld id="{52CC4A65-FA7E-45D0-AB49-F841DD1093C4}" type="datetime8">
              <a:rPr lang="es-ES" smtClean="0"/>
              <a:pPr/>
              <a:t>18/02/2012 20:22</a:t>
            </a:fld>
            <a:endParaRPr lang="es-ES" smtClean="0"/>
          </a:p>
        </p:txBody>
      </p:sp>
      <p:sp>
        <p:nvSpPr>
          <p:cNvPr id="30727" name="6 Marcador de número de diapositiva"/>
          <p:cNvSpPr>
            <a:spLocks noGrp="1"/>
          </p:cNvSpPr>
          <p:nvPr>
            <p:ph type="sldNum" sz="quarter" idx="12"/>
          </p:nvPr>
        </p:nvSpPr>
        <p:spPr>
          <a:noFill/>
        </p:spPr>
        <p:txBody>
          <a:bodyPr/>
          <a:lstStyle/>
          <a:p>
            <a:fld id="{4A4C4BD7-8F7A-41FF-9926-B69C5DAAA196}" type="slidenum">
              <a:rPr lang="es-ES" smtClean="0"/>
              <a:pPr/>
              <a:t>29</a:t>
            </a:fld>
            <a:endParaRPr lang="es-E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r>
              <a:rPr lang="es-ES" smtClean="0"/>
              <a:t>Equilibrio hidrostático</a:t>
            </a:r>
          </a:p>
        </p:txBody>
      </p:sp>
      <p:pic>
        <p:nvPicPr>
          <p:cNvPr id="5123" name="Picture 2"/>
          <p:cNvPicPr>
            <a:picLocks noChangeAspect="1" noChangeArrowheads="1"/>
          </p:cNvPicPr>
          <p:nvPr/>
        </p:nvPicPr>
        <p:blipFill>
          <a:blip r:embed="rId2" cstate="print"/>
          <a:srcRect/>
          <a:stretch>
            <a:fillRect/>
          </a:stretch>
        </p:blipFill>
        <p:spPr bwMode="auto">
          <a:xfrm>
            <a:off x="4500563" y="1557338"/>
            <a:ext cx="4576762" cy="3959225"/>
          </a:xfrm>
          <a:prstGeom prst="rect">
            <a:avLst/>
          </a:prstGeom>
          <a:noFill/>
          <a:ln w="9525">
            <a:noFill/>
            <a:miter lim="800000"/>
            <a:headEnd/>
            <a:tailEnd/>
          </a:ln>
        </p:spPr>
      </p:pic>
      <p:pic>
        <p:nvPicPr>
          <p:cNvPr id="5124" name="Picture 3"/>
          <p:cNvPicPr>
            <a:picLocks noChangeAspect="1" noChangeArrowheads="1"/>
          </p:cNvPicPr>
          <p:nvPr/>
        </p:nvPicPr>
        <p:blipFill>
          <a:blip r:embed="rId3" cstate="print"/>
          <a:srcRect/>
          <a:stretch>
            <a:fillRect/>
          </a:stretch>
        </p:blipFill>
        <p:spPr bwMode="auto">
          <a:xfrm>
            <a:off x="0" y="1628775"/>
            <a:ext cx="5076825" cy="1152525"/>
          </a:xfrm>
          <a:prstGeom prst="rect">
            <a:avLst/>
          </a:prstGeom>
          <a:noFill/>
          <a:ln w="9525">
            <a:noFill/>
            <a:miter lim="800000"/>
            <a:headEnd/>
            <a:tailEnd/>
          </a:ln>
        </p:spPr>
      </p:pic>
      <p:pic>
        <p:nvPicPr>
          <p:cNvPr id="5125" name="Picture 4"/>
          <p:cNvPicPr>
            <a:picLocks noChangeAspect="1" noChangeArrowheads="1"/>
          </p:cNvPicPr>
          <p:nvPr/>
        </p:nvPicPr>
        <p:blipFill>
          <a:blip r:embed="rId4" cstate="print"/>
          <a:srcRect/>
          <a:stretch>
            <a:fillRect/>
          </a:stretch>
        </p:blipFill>
        <p:spPr bwMode="auto">
          <a:xfrm>
            <a:off x="539750" y="2852738"/>
            <a:ext cx="3762375" cy="1116012"/>
          </a:xfrm>
          <a:prstGeom prst="rect">
            <a:avLst/>
          </a:prstGeom>
          <a:noFill/>
          <a:ln w="9525">
            <a:noFill/>
            <a:miter lim="800000"/>
            <a:headEnd/>
            <a:tailEnd/>
          </a:ln>
        </p:spPr>
      </p:pic>
      <p:pic>
        <p:nvPicPr>
          <p:cNvPr id="5126" name="Picture 5"/>
          <p:cNvPicPr>
            <a:picLocks noChangeAspect="1" noChangeArrowheads="1"/>
          </p:cNvPicPr>
          <p:nvPr/>
        </p:nvPicPr>
        <p:blipFill>
          <a:blip r:embed="rId5" cstate="print"/>
          <a:srcRect/>
          <a:stretch>
            <a:fillRect/>
          </a:stretch>
        </p:blipFill>
        <p:spPr bwMode="auto">
          <a:xfrm>
            <a:off x="539750" y="4581525"/>
            <a:ext cx="3852863" cy="1800225"/>
          </a:xfrm>
          <a:prstGeom prst="rect">
            <a:avLst/>
          </a:prstGeom>
          <a:noFill/>
          <a:ln w="9525">
            <a:noFill/>
            <a:miter lim="800000"/>
            <a:headEnd/>
            <a:tailEnd/>
          </a:ln>
        </p:spPr>
      </p:pic>
      <p:sp>
        <p:nvSpPr>
          <p:cNvPr id="5127" name="6 Marcador de fecha"/>
          <p:cNvSpPr>
            <a:spLocks noGrp="1"/>
          </p:cNvSpPr>
          <p:nvPr>
            <p:ph type="dt" sz="quarter" idx="10"/>
          </p:nvPr>
        </p:nvSpPr>
        <p:spPr>
          <a:noFill/>
        </p:spPr>
        <p:txBody>
          <a:bodyPr/>
          <a:lstStyle/>
          <a:p>
            <a:fld id="{EBCAAF3F-AB02-4D0A-9F48-CC47F95A0282}" type="datetime8">
              <a:rPr lang="es-ES" smtClean="0"/>
              <a:pPr/>
              <a:t>18/02/2012 20:22</a:t>
            </a:fld>
            <a:endParaRPr lang="es-ES" smtClean="0"/>
          </a:p>
        </p:txBody>
      </p:sp>
      <p:sp>
        <p:nvSpPr>
          <p:cNvPr id="5128" name="7 Marcador de número de diapositiva"/>
          <p:cNvSpPr>
            <a:spLocks noGrp="1"/>
          </p:cNvSpPr>
          <p:nvPr>
            <p:ph type="sldNum" sz="quarter" idx="12"/>
          </p:nvPr>
        </p:nvSpPr>
        <p:spPr>
          <a:noFill/>
        </p:spPr>
        <p:txBody>
          <a:bodyPr/>
          <a:lstStyle/>
          <a:p>
            <a:fld id="{5D53951F-C7E1-4223-84BA-0197FAF9080A}" type="slidenum">
              <a:rPr lang="es-ES" smtClean="0"/>
              <a:pPr/>
              <a:t>3</a:t>
            </a:fld>
            <a:endParaRPr lang="es-E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p:txBody>
          <a:bodyPr/>
          <a:lstStyle/>
          <a:p>
            <a:endParaRPr lang="es-ES_tradnl" smtClean="0"/>
          </a:p>
        </p:txBody>
      </p:sp>
      <p:pic>
        <p:nvPicPr>
          <p:cNvPr id="31747" name="Picture 4" descr="1116"/>
          <p:cNvPicPr>
            <a:picLocks noChangeAspect="1" noChangeArrowheads="1"/>
          </p:cNvPicPr>
          <p:nvPr/>
        </p:nvPicPr>
        <p:blipFill>
          <a:blip r:embed="rId3" cstate="print"/>
          <a:srcRect/>
          <a:stretch>
            <a:fillRect/>
          </a:stretch>
        </p:blipFill>
        <p:spPr bwMode="auto">
          <a:xfrm>
            <a:off x="155575" y="46038"/>
            <a:ext cx="8520113" cy="6389687"/>
          </a:xfrm>
          <a:prstGeom prst="rect">
            <a:avLst/>
          </a:prstGeom>
          <a:noFill/>
          <a:ln w="9525">
            <a:noFill/>
            <a:miter lim="800000"/>
            <a:headEnd/>
            <a:tailEnd/>
          </a:ln>
        </p:spPr>
      </p:pic>
      <p:sp>
        <p:nvSpPr>
          <p:cNvPr id="31748" name="Text Box 10"/>
          <p:cNvSpPr txBox="1">
            <a:spLocks noChangeArrowheads="1"/>
          </p:cNvSpPr>
          <p:nvPr/>
        </p:nvSpPr>
        <p:spPr bwMode="auto">
          <a:xfrm>
            <a:off x="1384300" y="5392738"/>
            <a:ext cx="2522538" cy="366712"/>
          </a:xfrm>
          <a:prstGeom prst="rect">
            <a:avLst/>
          </a:prstGeom>
          <a:noFill/>
          <a:ln w="9525">
            <a:noFill/>
            <a:miter lim="800000"/>
            <a:headEnd/>
            <a:tailEnd/>
          </a:ln>
        </p:spPr>
        <p:txBody>
          <a:bodyPr wrap="none">
            <a:spAutoFit/>
          </a:bodyPr>
          <a:lstStyle/>
          <a:p>
            <a:r>
              <a:rPr lang="es-ES_tradnl"/>
              <a:t>Protuberancias solares</a:t>
            </a:r>
            <a:endParaRPr lang="en-US"/>
          </a:p>
        </p:txBody>
      </p:sp>
      <p:sp>
        <p:nvSpPr>
          <p:cNvPr id="31749" name="4 Marcador de fecha"/>
          <p:cNvSpPr>
            <a:spLocks noGrp="1"/>
          </p:cNvSpPr>
          <p:nvPr>
            <p:ph type="dt" sz="quarter" idx="10"/>
          </p:nvPr>
        </p:nvSpPr>
        <p:spPr>
          <a:noFill/>
        </p:spPr>
        <p:txBody>
          <a:bodyPr/>
          <a:lstStyle/>
          <a:p>
            <a:fld id="{D2CE5080-30D9-41D4-ABEB-0B991DC708D5}" type="datetime8">
              <a:rPr lang="es-ES" smtClean="0"/>
              <a:pPr/>
              <a:t>18/02/2012 20:22</a:t>
            </a:fld>
            <a:endParaRPr lang="es-ES" smtClean="0"/>
          </a:p>
        </p:txBody>
      </p:sp>
      <p:sp>
        <p:nvSpPr>
          <p:cNvPr id="31750" name="5 Marcador de número de diapositiva"/>
          <p:cNvSpPr>
            <a:spLocks noGrp="1"/>
          </p:cNvSpPr>
          <p:nvPr>
            <p:ph type="sldNum" sz="quarter" idx="12"/>
          </p:nvPr>
        </p:nvSpPr>
        <p:spPr>
          <a:noFill/>
        </p:spPr>
        <p:txBody>
          <a:bodyPr/>
          <a:lstStyle/>
          <a:p>
            <a:fld id="{AB1AA974-519A-43D7-922F-C5E933307CCE}" type="slidenum">
              <a:rPr lang="es-ES" smtClean="0"/>
              <a:pPr/>
              <a:t>30</a:t>
            </a:fld>
            <a:endParaRPr lang="es-E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solidFill>
            <a:schemeClr val="bg1"/>
          </a:solidFill>
        </p:spPr>
        <p:txBody>
          <a:bodyPr/>
          <a:lstStyle/>
          <a:p>
            <a:endParaRPr lang="es-ES_tradnl" smtClean="0"/>
          </a:p>
        </p:txBody>
      </p:sp>
      <p:sp>
        <p:nvSpPr>
          <p:cNvPr id="32771" name="Rectangle 1027"/>
          <p:cNvSpPr>
            <a:spLocks noGrp="1" noChangeArrowheads="1"/>
          </p:cNvSpPr>
          <p:nvPr>
            <p:ph type="body" idx="1"/>
          </p:nvPr>
        </p:nvSpPr>
        <p:spPr/>
        <p:txBody>
          <a:bodyPr/>
          <a:lstStyle/>
          <a:p>
            <a:endParaRPr lang="es-ES_tradnl" smtClean="0"/>
          </a:p>
        </p:txBody>
      </p:sp>
      <p:pic>
        <p:nvPicPr>
          <p:cNvPr id="32772" name="Picture 1028" descr="1118a"/>
          <p:cNvPicPr>
            <a:picLocks noChangeAspect="1" noChangeArrowheads="1"/>
          </p:cNvPicPr>
          <p:nvPr/>
        </p:nvPicPr>
        <p:blipFill>
          <a:blip r:embed="rId3" cstate="print"/>
          <a:srcRect/>
          <a:stretch>
            <a:fillRect/>
          </a:stretch>
        </p:blipFill>
        <p:spPr bwMode="auto">
          <a:xfrm>
            <a:off x="152400" y="0"/>
            <a:ext cx="6096000" cy="4572000"/>
          </a:xfrm>
          <a:prstGeom prst="rect">
            <a:avLst/>
          </a:prstGeom>
          <a:noFill/>
          <a:ln w="9525">
            <a:noFill/>
            <a:miter lim="800000"/>
            <a:headEnd/>
            <a:tailEnd/>
          </a:ln>
        </p:spPr>
      </p:pic>
      <p:pic>
        <p:nvPicPr>
          <p:cNvPr id="32773" name="Picture 1029" descr="1118b"/>
          <p:cNvPicPr>
            <a:picLocks noChangeAspect="1" noChangeArrowheads="1"/>
          </p:cNvPicPr>
          <p:nvPr/>
        </p:nvPicPr>
        <p:blipFill>
          <a:blip r:embed="rId4" cstate="print"/>
          <a:srcRect/>
          <a:stretch>
            <a:fillRect/>
          </a:stretch>
        </p:blipFill>
        <p:spPr bwMode="auto">
          <a:xfrm>
            <a:off x="3779838" y="2835275"/>
            <a:ext cx="5364162" cy="4022725"/>
          </a:xfrm>
          <a:prstGeom prst="rect">
            <a:avLst/>
          </a:prstGeom>
          <a:noFill/>
          <a:ln w="9525">
            <a:noFill/>
            <a:miter lim="800000"/>
            <a:headEnd/>
            <a:tailEnd/>
          </a:ln>
        </p:spPr>
      </p:pic>
      <p:sp>
        <p:nvSpPr>
          <p:cNvPr id="32774" name="Text Box 1030"/>
          <p:cNvSpPr txBox="1">
            <a:spLocks noChangeArrowheads="1"/>
          </p:cNvSpPr>
          <p:nvPr/>
        </p:nvSpPr>
        <p:spPr bwMode="auto">
          <a:xfrm>
            <a:off x="303213" y="5032375"/>
            <a:ext cx="3332162" cy="366713"/>
          </a:xfrm>
          <a:prstGeom prst="rect">
            <a:avLst/>
          </a:prstGeom>
          <a:noFill/>
          <a:ln w="9525">
            <a:noFill/>
            <a:miter lim="800000"/>
            <a:headEnd/>
            <a:tailEnd/>
          </a:ln>
        </p:spPr>
        <p:txBody>
          <a:bodyPr>
            <a:spAutoFit/>
          </a:bodyPr>
          <a:lstStyle/>
          <a:p>
            <a:endParaRPr lang="es-ES_tradnl"/>
          </a:p>
        </p:txBody>
      </p:sp>
      <p:sp>
        <p:nvSpPr>
          <p:cNvPr id="32775" name="Text Box 1031"/>
          <p:cNvSpPr txBox="1">
            <a:spLocks noChangeArrowheads="1"/>
          </p:cNvSpPr>
          <p:nvPr/>
        </p:nvSpPr>
        <p:spPr bwMode="auto">
          <a:xfrm>
            <a:off x="447675" y="4960938"/>
            <a:ext cx="3260725" cy="1739900"/>
          </a:xfrm>
          <a:prstGeom prst="rect">
            <a:avLst/>
          </a:prstGeom>
          <a:noFill/>
          <a:ln w="9525">
            <a:noFill/>
            <a:miter lim="800000"/>
            <a:headEnd/>
            <a:tailEnd/>
          </a:ln>
        </p:spPr>
        <p:txBody>
          <a:bodyPr>
            <a:spAutoFit/>
          </a:bodyPr>
          <a:lstStyle/>
          <a:p>
            <a:r>
              <a:rPr lang="es-ES_tradnl"/>
              <a:t>Destellos (Solar flares):</a:t>
            </a:r>
          </a:p>
          <a:p>
            <a:r>
              <a:rPr lang="es-ES_tradnl"/>
              <a:t>Duración de un segundos hasta casi una hora.</a:t>
            </a:r>
          </a:p>
          <a:p>
            <a:r>
              <a:rPr lang="es-ES_tradnl"/>
              <a:t>Se libera energía magnética de forma violenta</a:t>
            </a:r>
          </a:p>
          <a:p>
            <a:endParaRPr lang="en-US"/>
          </a:p>
        </p:txBody>
      </p:sp>
      <p:sp>
        <p:nvSpPr>
          <p:cNvPr id="32776" name="7 Marcador de fecha"/>
          <p:cNvSpPr>
            <a:spLocks noGrp="1"/>
          </p:cNvSpPr>
          <p:nvPr>
            <p:ph type="dt" sz="quarter" idx="10"/>
          </p:nvPr>
        </p:nvSpPr>
        <p:spPr>
          <a:noFill/>
        </p:spPr>
        <p:txBody>
          <a:bodyPr/>
          <a:lstStyle/>
          <a:p>
            <a:fld id="{D695EB96-260E-4404-8041-88BE72C3F486}" type="datetime8">
              <a:rPr lang="es-ES" smtClean="0"/>
              <a:pPr/>
              <a:t>18/02/2012 20:22</a:t>
            </a:fld>
            <a:endParaRPr lang="es-ES" smtClean="0"/>
          </a:p>
        </p:txBody>
      </p:sp>
      <p:sp>
        <p:nvSpPr>
          <p:cNvPr id="32777" name="8 Marcador de número de diapositiva"/>
          <p:cNvSpPr>
            <a:spLocks noGrp="1"/>
          </p:cNvSpPr>
          <p:nvPr>
            <p:ph type="sldNum" sz="quarter" idx="12"/>
          </p:nvPr>
        </p:nvSpPr>
        <p:spPr>
          <a:noFill/>
        </p:spPr>
        <p:txBody>
          <a:bodyPr/>
          <a:lstStyle/>
          <a:p>
            <a:fld id="{8992B090-8D07-4C61-89B7-1C85551971DE}" type="slidenum">
              <a:rPr lang="es-ES" smtClean="0"/>
              <a:pPr/>
              <a:t>31</a:t>
            </a:fld>
            <a:endParaRPr lang="es-E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2"/>
          <p:cNvSpPr>
            <a:spLocks noGrp="1" noChangeArrowheads="1"/>
          </p:cNvSpPr>
          <p:nvPr>
            <p:ph type="title"/>
          </p:nvPr>
        </p:nvSpPr>
        <p:spPr>
          <a:xfrm>
            <a:off x="457200" y="274638"/>
            <a:ext cx="8229600" cy="561975"/>
          </a:xfrm>
        </p:spPr>
        <p:txBody>
          <a:bodyPr/>
          <a:lstStyle/>
          <a:p>
            <a:r>
              <a:rPr lang="es-ES_tradnl" sz="3200" smtClean="0"/>
              <a:t>Actividad solar</a:t>
            </a:r>
            <a:endParaRPr lang="en-US" sz="3200" smtClean="0"/>
          </a:p>
        </p:txBody>
      </p:sp>
      <p:pic>
        <p:nvPicPr>
          <p:cNvPr id="33795" name="Picture 1029" descr="1114"/>
          <p:cNvPicPr>
            <a:picLocks noChangeAspect="1" noChangeArrowheads="1"/>
          </p:cNvPicPr>
          <p:nvPr/>
        </p:nvPicPr>
        <p:blipFill>
          <a:blip r:embed="rId3" cstate="print"/>
          <a:srcRect/>
          <a:stretch>
            <a:fillRect/>
          </a:stretch>
        </p:blipFill>
        <p:spPr bwMode="auto">
          <a:xfrm>
            <a:off x="1654175" y="1241425"/>
            <a:ext cx="7489825" cy="5616575"/>
          </a:xfrm>
          <a:prstGeom prst="rect">
            <a:avLst/>
          </a:prstGeom>
          <a:noFill/>
          <a:ln w="9525">
            <a:noFill/>
            <a:miter lim="800000"/>
            <a:headEnd/>
            <a:tailEnd/>
          </a:ln>
        </p:spPr>
      </p:pic>
      <p:sp>
        <p:nvSpPr>
          <p:cNvPr id="33796" name="Text Box 1036"/>
          <p:cNvSpPr txBox="1">
            <a:spLocks noChangeArrowheads="1"/>
          </p:cNvSpPr>
          <p:nvPr/>
        </p:nvSpPr>
        <p:spPr bwMode="auto">
          <a:xfrm>
            <a:off x="395288" y="908050"/>
            <a:ext cx="1963737" cy="369888"/>
          </a:xfrm>
          <a:prstGeom prst="rect">
            <a:avLst/>
          </a:prstGeom>
          <a:noFill/>
          <a:ln w="9525">
            <a:noFill/>
            <a:miter lim="800000"/>
            <a:headEnd/>
            <a:tailEnd/>
          </a:ln>
        </p:spPr>
        <p:txBody>
          <a:bodyPr>
            <a:spAutoFit/>
          </a:bodyPr>
          <a:lstStyle/>
          <a:p>
            <a:r>
              <a:rPr lang="es-ES_tradnl"/>
              <a:t>Manchas solares</a:t>
            </a:r>
            <a:endParaRPr lang="en-US"/>
          </a:p>
        </p:txBody>
      </p:sp>
      <p:sp>
        <p:nvSpPr>
          <p:cNvPr id="33797" name="4 Marcador de fecha"/>
          <p:cNvSpPr>
            <a:spLocks noGrp="1"/>
          </p:cNvSpPr>
          <p:nvPr>
            <p:ph type="dt" sz="quarter" idx="10"/>
          </p:nvPr>
        </p:nvSpPr>
        <p:spPr>
          <a:noFill/>
        </p:spPr>
        <p:txBody>
          <a:bodyPr/>
          <a:lstStyle/>
          <a:p>
            <a:fld id="{5A6AB05A-D6E8-427C-A580-8E67D17C387B}" type="datetime8">
              <a:rPr lang="es-ES" smtClean="0"/>
              <a:pPr/>
              <a:t>18/02/2012 20:22</a:t>
            </a:fld>
            <a:endParaRPr lang="es-ES" smtClean="0"/>
          </a:p>
        </p:txBody>
      </p:sp>
      <p:sp>
        <p:nvSpPr>
          <p:cNvPr id="33798" name="5 Marcador de número de diapositiva"/>
          <p:cNvSpPr>
            <a:spLocks noGrp="1"/>
          </p:cNvSpPr>
          <p:nvPr>
            <p:ph type="sldNum" sz="quarter" idx="12"/>
          </p:nvPr>
        </p:nvSpPr>
        <p:spPr>
          <a:noFill/>
        </p:spPr>
        <p:txBody>
          <a:bodyPr/>
          <a:lstStyle/>
          <a:p>
            <a:fld id="{9ADCAB38-0051-4509-9412-BC7E4C7415E2}" type="slidenum">
              <a:rPr lang="es-ES" smtClean="0"/>
              <a:pPr/>
              <a:t>32</a:t>
            </a:fld>
            <a:endParaRPr lang="es-E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lstStyle/>
          <a:p>
            <a:endParaRPr lang="es-ES_tradnl" smtClean="0"/>
          </a:p>
        </p:txBody>
      </p:sp>
      <p:pic>
        <p:nvPicPr>
          <p:cNvPr id="34819" name="Picture 4" descr="1104"/>
          <p:cNvPicPr>
            <a:picLocks noChangeAspect="1" noChangeArrowheads="1"/>
          </p:cNvPicPr>
          <p:nvPr>
            <p:ph idx="1"/>
          </p:nvPr>
        </p:nvPicPr>
        <p:blipFill>
          <a:blip r:embed="rId2" cstate="print"/>
          <a:srcRect/>
          <a:stretch>
            <a:fillRect/>
          </a:stretch>
        </p:blipFill>
        <p:spPr>
          <a:xfrm>
            <a:off x="4140200" y="0"/>
            <a:ext cx="4864100" cy="3649663"/>
          </a:xfrm>
          <a:noFill/>
        </p:spPr>
      </p:pic>
      <p:sp>
        <p:nvSpPr>
          <p:cNvPr id="34820" name="Text Box 7"/>
          <p:cNvSpPr txBox="1">
            <a:spLocks noChangeArrowheads="1"/>
          </p:cNvSpPr>
          <p:nvPr/>
        </p:nvSpPr>
        <p:spPr bwMode="auto">
          <a:xfrm>
            <a:off x="755650" y="3357563"/>
            <a:ext cx="7920038" cy="2868612"/>
          </a:xfrm>
          <a:prstGeom prst="rect">
            <a:avLst/>
          </a:prstGeom>
          <a:noFill/>
          <a:ln w="9525">
            <a:noFill/>
            <a:miter lim="800000"/>
            <a:headEnd/>
            <a:tailEnd/>
          </a:ln>
        </p:spPr>
        <p:txBody>
          <a:bodyPr>
            <a:spAutoFit/>
          </a:bodyPr>
          <a:lstStyle/>
          <a:p>
            <a:pPr marL="271463" indent="-271463"/>
            <a:r>
              <a:rPr lang="es-ES_tradnl" sz="2000" b="1"/>
              <a:t>Manchas solares:</a:t>
            </a:r>
          </a:p>
          <a:p>
            <a:pPr marL="271463" indent="-271463">
              <a:buFontTx/>
              <a:buChar char="•"/>
            </a:pPr>
            <a:r>
              <a:rPr lang="es-ES_tradnl"/>
              <a:t>Se conocen desde hace mucho tiempo, Galileo empezó a observarlas </a:t>
            </a:r>
          </a:p>
          <a:p>
            <a:pPr marL="271463" indent="-271463">
              <a:buFontTx/>
              <a:buChar char="•"/>
            </a:pPr>
            <a:r>
              <a:rPr lang="es-ES_tradnl"/>
              <a:t>Tienen dos partes:  la Umbra, rodeada por la Penumbra</a:t>
            </a:r>
          </a:p>
          <a:p>
            <a:pPr marL="271463" indent="-271463">
              <a:buFontTx/>
              <a:buChar char="•"/>
            </a:pPr>
            <a:r>
              <a:rPr lang="es-ES_tradnl"/>
              <a:t>La temperatura es más baja (por 1500 K) que alrededor</a:t>
            </a:r>
          </a:p>
          <a:p>
            <a:pPr marL="271463" indent="-271463">
              <a:buFontTx/>
              <a:buChar char="•"/>
            </a:pPr>
            <a:r>
              <a:rPr lang="es-ES_tradnl"/>
              <a:t>Diámetro: unos 10000 km</a:t>
            </a:r>
          </a:p>
          <a:p>
            <a:pPr marL="271463" indent="-271463">
              <a:buFontTx/>
              <a:buChar char="•"/>
            </a:pPr>
            <a:r>
              <a:rPr lang="es-ES_tradnl"/>
              <a:t>Duración: días a meses (o más)</a:t>
            </a:r>
          </a:p>
          <a:p>
            <a:pPr marL="271463" indent="-271463">
              <a:buFontTx/>
              <a:buChar char="•"/>
            </a:pPr>
            <a:r>
              <a:rPr lang="es-ES_tradnl"/>
              <a:t>Número de manchas es cíclico con periodo entre 7 y 17 años (promedio 11)</a:t>
            </a:r>
          </a:p>
          <a:p>
            <a:pPr marL="271463" indent="-271463">
              <a:buFontTx/>
              <a:buChar char="•"/>
            </a:pPr>
            <a:r>
              <a:rPr lang="es-ES_tradnl"/>
              <a:t>Alto campo magnético hasta 0.45 Tesla (aprox. 10000 veces más que en la Tierra)</a:t>
            </a:r>
            <a:endParaRPr lang="en-US"/>
          </a:p>
        </p:txBody>
      </p:sp>
      <p:sp>
        <p:nvSpPr>
          <p:cNvPr id="34821" name="4 Marcador de fecha"/>
          <p:cNvSpPr>
            <a:spLocks noGrp="1"/>
          </p:cNvSpPr>
          <p:nvPr>
            <p:ph type="dt" sz="quarter" idx="10"/>
          </p:nvPr>
        </p:nvSpPr>
        <p:spPr>
          <a:noFill/>
        </p:spPr>
        <p:txBody>
          <a:bodyPr/>
          <a:lstStyle/>
          <a:p>
            <a:fld id="{205FA399-A240-4B2B-9460-5BCE32472E4D}" type="datetime8">
              <a:rPr lang="es-ES" smtClean="0"/>
              <a:pPr/>
              <a:t>18/02/2012 20:22</a:t>
            </a:fld>
            <a:endParaRPr lang="es-ES" smtClean="0"/>
          </a:p>
        </p:txBody>
      </p:sp>
      <p:sp>
        <p:nvSpPr>
          <p:cNvPr id="34822" name="5 Marcador de número de diapositiva"/>
          <p:cNvSpPr>
            <a:spLocks noGrp="1"/>
          </p:cNvSpPr>
          <p:nvPr>
            <p:ph type="sldNum" sz="quarter" idx="12"/>
          </p:nvPr>
        </p:nvSpPr>
        <p:spPr>
          <a:noFill/>
        </p:spPr>
        <p:txBody>
          <a:bodyPr/>
          <a:lstStyle/>
          <a:p>
            <a:fld id="{F87C1481-4D99-4E99-9066-FF59D01DED25}" type="slidenum">
              <a:rPr lang="es-ES" smtClean="0"/>
              <a:pPr/>
              <a:t>33</a:t>
            </a:fld>
            <a:endParaRPr lang="es-E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s-ES_tradnl" smtClean="0"/>
          </a:p>
        </p:txBody>
      </p:sp>
      <p:sp>
        <p:nvSpPr>
          <p:cNvPr id="35843" name="Rectangle 3"/>
          <p:cNvSpPr>
            <a:spLocks noGrp="1" noChangeArrowheads="1"/>
          </p:cNvSpPr>
          <p:nvPr>
            <p:ph type="body" idx="1"/>
          </p:nvPr>
        </p:nvSpPr>
        <p:spPr/>
        <p:txBody>
          <a:bodyPr/>
          <a:lstStyle/>
          <a:p>
            <a:r>
              <a:rPr lang="es-ES_tradnl" smtClean="0"/>
              <a:t> </a:t>
            </a:r>
            <a:endParaRPr lang="en-US" smtClean="0"/>
          </a:p>
        </p:txBody>
      </p:sp>
      <p:pic>
        <p:nvPicPr>
          <p:cNvPr id="35844" name="Picture 4" descr="1122"/>
          <p:cNvPicPr>
            <a:picLocks noChangeAspect="1" noChangeArrowheads="1"/>
          </p:cNvPicPr>
          <p:nvPr/>
        </p:nvPicPr>
        <p:blipFill>
          <a:blip r:embed="rId3" cstate="print"/>
          <a:srcRect/>
          <a:stretch>
            <a:fillRect/>
          </a:stretch>
        </p:blipFill>
        <p:spPr bwMode="auto">
          <a:xfrm>
            <a:off x="155575" y="46038"/>
            <a:ext cx="7585075" cy="5689600"/>
          </a:xfrm>
          <a:prstGeom prst="rect">
            <a:avLst/>
          </a:prstGeom>
          <a:noFill/>
          <a:ln w="9525">
            <a:noFill/>
            <a:miter lim="800000"/>
            <a:headEnd/>
            <a:tailEnd/>
          </a:ln>
        </p:spPr>
      </p:pic>
      <p:sp>
        <p:nvSpPr>
          <p:cNvPr id="35845" name="Text Box 5"/>
          <p:cNvSpPr txBox="1">
            <a:spLocks noChangeArrowheads="1"/>
          </p:cNvSpPr>
          <p:nvPr/>
        </p:nvSpPr>
        <p:spPr bwMode="auto">
          <a:xfrm>
            <a:off x="1187450" y="5732463"/>
            <a:ext cx="7221538" cy="641350"/>
          </a:xfrm>
          <a:prstGeom prst="rect">
            <a:avLst/>
          </a:prstGeom>
          <a:noFill/>
          <a:ln w="9525">
            <a:noFill/>
            <a:miter lim="800000"/>
            <a:headEnd/>
            <a:tailEnd/>
          </a:ln>
        </p:spPr>
        <p:txBody>
          <a:bodyPr>
            <a:spAutoFit/>
          </a:bodyPr>
          <a:lstStyle/>
          <a:p>
            <a:r>
              <a:rPr lang="es-ES_tradnl"/>
              <a:t>Ciclo de manchas solares </a:t>
            </a:r>
            <a:r>
              <a:rPr lang="es-ES_tradnl">
                <a:sym typeface="Wingdings" pitchFamily="2" charset="2"/>
              </a:rPr>
              <a:t> es un fenómeno que se conoce desde hace mucho tiempo</a:t>
            </a:r>
            <a:endParaRPr lang="en-US"/>
          </a:p>
        </p:txBody>
      </p:sp>
      <p:sp>
        <p:nvSpPr>
          <p:cNvPr id="35846" name="5 Marcador de fecha"/>
          <p:cNvSpPr>
            <a:spLocks noGrp="1"/>
          </p:cNvSpPr>
          <p:nvPr>
            <p:ph type="dt" sz="quarter" idx="10"/>
          </p:nvPr>
        </p:nvSpPr>
        <p:spPr>
          <a:noFill/>
        </p:spPr>
        <p:txBody>
          <a:bodyPr/>
          <a:lstStyle/>
          <a:p>
            <a:fld id="{5E7A6A89-4CB9-42A1-AAF5-70F3E068EE60}" type="datetime8">
              <a:rPr lang="es-ES" smtClean="0"/>
              <a:pPr/>
              <a:t>18/02/2012 20:22</a:t>
            </a:fld>
            <a:endParaRPr lang="es-ES" smtClean="0"/>
          </a:p>
        </p:txBody>
      </p:sp>
      <p:sp>
        <p:nvSpPr>
          <p:cNvPr id="35847" name="6 Marcador de número de diapositiva"/>
          <p:cNvSpPr>
            <a:spLocks noGrp="1"/>
          </p:cNvSpPr>
          <p:nvPr>
            <p:ph type="sldNum" sz="quarter" idx="12"/>
          </p:nvPr>
        </p:nvSpPr>
        <p:spPr>
          <a:noFill/>
        </p:spPr>
        <p:txBody>
          <a:bodyPr/>
          <a:lstStyle/>
          <a:p>
            <a:fld id="{33C2782F-4836-47BE-86A3-B2B34BFEAAA9}" type="slidenum">
              <a:rPr lang="es-ES" smtClean="0"/>
              <a:pPr/>
              <a:t>34</a:t>
            </a:fld>
            <a:endParaRPr lang="es-E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s-ES_tradnl" smtClean="0"/>
          </a:p>
        </p:txBody>
      </p:sp>
      <p:pic>
        <p:nvPicPr>
          <p:cNvPr id="36867" name="Picture 5" descr="1121"/>
          <p:cNvPicPr>
            <a:picLocks noChangeAspect="1" noChangeArrowheads="1"/>
          </p:cNvPicPr>
          <p:nvPr/>
        </p:nvPicPr>
        <p:blipFill>
          <a:blip r:embed="rId3" cstate="print"/>
          <a:srcRect/>
          <a:stretch>
            <a:fillRect/>
          </a:stretch>
        </p:blipFill>
        <p:spPr bwMode="auto">
          <a:xfrm>
            <a:off x="228600" y="152400"/>
            <a:ext cx="8737600" cy="6553200"/>
          </a:xfrm>
          <a:prstGeom prst="rect">
            <a:avLst/>
          </a:prstGeom>
          <a:noFill/>
          <a:ln w="9525">
            <a:noFill/>
            <a:miter lim="800000"/>
            <a:headEnd/>
            <a:tailEnd/>
          </a:ln>
        </p:spPr>
      </p:pic>
      <p:sp>
        <p:nvSpPr>
          <p:cNvPr id="36868" name="Text Box 6"/>
          <p:cNvSpPr txBox="1">
            <a:spLocks noChangeArrowheads="1"/>
          </p:cNvSpPr>
          <p:nvPr/>
        </p:nvSpPr>
        <p:spPr bwMode="auto">
          <a:xfrm>
            <a:off x="914400" y="152400"/>
            <a:ext cx="2973388" cy="915988"/>
          </a:xfrm>
          <a:prstGeom prst="rect">
            <a:avLst/>
          </a:prstGeom>
          <a:noFill/>
          <a:ln w="9525">
            <a:noFill/>
            <a:miter lim="800000"/>
            <a:headEnd/>
            <a:tailEnd/>
          </a:ln>
        </p:spPr>
        <p:txBody>
          <a:bodyPr>
            <a:spAutoFit/>
          </a:bodyPr>
          <a:lstStyle/>
          <a:p>
            <a:r>
              <a:rPr lang="es-ES_tradnl"/>
              <a:t>Efecto Zeeman midiendo campo magnético en las manchas solares</a:t>
            </a:r>
            <a:endParaRPr lang="en-US"/>
          </a:p>
        </p:txBody>
      </p:sp>
      <p:sp>
        <p:nvSpPr>
          <p:cNvPr id="36869" name="Text Box 10"/>
          <p:cNvSpPr>
            <a:spLocks noChangeArrowheads="1"/>
          </p:cNvSpPr>
          <p:nvPr>
            <p:ph type="body" idx="1"/>
          </p:nvPr>
        </p:nvSpPr>
        <p:spPr>
          <a:xfrm>
            <a:off x="4876800" y="5029200"/>
            <a:ext cx="4038600" cy="2239963"/>
          </a:xfrm>
          <a:noFill/>
        </p:spPr>
        <p:txBody>
          <a:bodyPr/>
          <a:lstStyle/>
          <a:p>
            <a:pPr algn="ctr">
              <a:spcBef>
                <a:spcPct val="0"/>
              </a:spcBef>
            </a:pPr>
            <a:r>
              <a:rPr lang="es-ES_tradnl" sz="1600" b="1" smtClean="0">
                <a:solidFill>
                  <a:srgbClr val="800080"/>
                </a:solidFill>
              </a:rPr>
              <a:t>Magnetograma del Sol</a:t>
            </a:r>
            <a:r>
              <a:rPr lang="es-ES_tradnl" sz="1600" smtClean="0"/>
              <a:t>. </a:t>
            </a:r>
          </a:p>
          <a:p>
            <a:pPr algn="just">
              <a:spcBef>
                <a:spcPct val="0"/>
              </a:spcBef>
            </a:pPr>
            <a:r>
              <a:rPr lang="es-ES_tradnl" sz="1600" smtClean="0"/>
              <a:t>Regiones amarillas: Orientaci</a:t>
            </a:r>
            <a:r>
              <a:rPr lang="es-ES_tradnl" altLang="ja-JP" sz="1600" smtClean="0">
                <a:ea typeface="ＭＳ Ｐゴシック" pitchFamily="1" charset="-128"/>
              </a:rPr>
              <a:t>ón norte magnético</a:t>
            </a:r>
            <a:endParaRPr lang="es-ES_tradnl" sz="1600" smtClean="0"/>
          </a:p>
          <a:p>
            <a:pPr algn="just">
              <a:spcBef>
                <a:spcPct val="0"/>
              </a:spcBef>
            </a:pPr>
            <a:r>
              <a:rPr lang="es-ES_tradnl" sz="1600" smtClean="0"/>
              <a:t>Regiones submarino: Orientaci</a:t>
            </a:r>
            <a:r>
              <a:rPr lang="es-ES_tradnl" altLang="ja-JP" sz="1600" smtClean="0">
                <a:ea typeface="ＭＳ Ｐゴシック" pitchFamily="1" charset="-128"/>
              </a:rPr>
              <a:t>ón </a:t>
            </a:r>
            <a:r>
              <a:rPr lang="es-ES_tradnl" sz="1600" smtClean="0"/>
              <a:t>sur magn</a:t>
            </a:r>
            <a:r>
              <a:rPr lang="es-ES_tradnl" altLang="ja-JP" sz="1600" smtClean="0">
                <a:ea typeface="ＭＳ Ｐゴシック" pitchFamily="1" charset="-128"/>
              </a:rPr>
              <a:t>ético</a:t>
            </a:r>
            <a:endParaRPr lang="es-ES_tradnl" sz="1600" smtClean="0"/>
          </a:p>
          <a:p>
            <a:pPr algn="just">
              <a:spcBef>
                <a:spcPct val="0"/>
              </a:spcBef>
            </a:pPr>
            <a:r>
              <a:rPr lang="es-ES_tradnl" sz="1600" smtClean="0"/>
              <a:t>La orientación Norte-Sur está invertido en la hemisferia sur-norte.</a:t>
            </a:r>
            <a:endParaRPr lang="en-US" sz="1600" smtClean="0"/>
          </a:p>
        </p:txBody>
      </p:sp>
      <p:sp>
        <p:nvSpPr>
          <p:cNvPr id="36870" name="Text Box 11"/>
          <p:cNvSpPr txBox="1">
            <a:spLocks noChangeArrowheads="1"/>
          </p:cNvSpPr>
          <p:nvPr/>
        </p:nvSpPr>
        <p:spPr bwMode="auto">
          <a:xfrm>
            <a:off x="1524000" y="5791200"/>
            <a:ext cx="1238250" cy="366713"/>
          </a:xfrm>
          <a:prstGeom prst="rect">
            <a:avLst/>
          </a:prstGeom>
          <a:noFill/>
          <a:ln w="9525">
            <a:noFill/>
            <a:miter lim="800000"/>
            <a:headEnd/>
            <a:tailEnd/>
          </a:ln>
        </p:spPr>
        <p:txBody>
          <a:bodyPr wrap="none">
            <a:spAutoFit/>
          </a:bodyPr>
          <a:lstStyle/>
          <a:p>
            <a:r>
              <a:rPr lang="es-ES_tradnl"/>
              <a:t>frecuencia</a:t>
            </a:r>
          </a:p>
        </p:txBody>
      </p:sp>
      <p:sp>
        <p:nvSpPr>
          <p:cNvPr id="36871" name="Text Box 12"/>
          <p:cNvSpPr txBox="1">
            <a:spLocks noChangeArrowheads="1"/>
          </p:cNvSpPr>
          <p:nvPr/>
        </p:nvSpPr>
        <p:spPr bwMode="auto">
          <a:xfrm>
            <a:off x="468313" y="5084763"/>
            <a:ext cx="1085850" cy="366712"/>
          </a:xfrm>
          <a:prstGeom prst="rect">
            <a:avLst/>
          </a:prstGeom>
          <a:noFill/>
          <a:ln w="9525">
            <a:noFill/>
            <a:miter lim="800000"/>
            <a:headEnd/>
            <a:tailEnd/>
          </a:ln>
        </p:spPr>
        <p:txBody>
          <a:bodyPr wrap="none">
            <a:spAutoFit/>
          </a:bodyPr>
          <a:lstStyle/>
          <a:p>
            <a:r>
              <a:rPr lang="es-ES_tradnl"/>
              <a:t>distancia</a:t>
            </a:r>
          </a:p>
        </p:txBody>
      </p:sp>
      <p:sp>
        <p:nvSpPr>
          <p:cNvPr id="36872" name="Line 13"/>
          <p:cNvSpPr>
            <a:spLocks noChangeShapeType="1"/>
          </p:cNvSpPr>
          <p:nvPr/>
        </p:nvSpPr>
        <p:spPr bwMode="auto">
          <a:xfrm>
            <a:off x="1524000" y="5791200"/>
            <a:ext cx="1219200" cy="0"/>
          </a:xfrm>
          <a:prstGeom prst="line">
            <a:avLst/>
          </a:prstGeom>
          <a:noFill/>
          <a:ln w="9525">
            <a:solidFill>
              <a:schemeClr val="tx1"/>
            </a:solidFill>
            <a:round/>
            <a:headEnd/>
            <a:tailEnd type="triangle" w="med" len="med"/>
          </a:ln>
        </p:spPr>
        <p:txBody>
          <a:bodyPr wrap="none" anchor="ctr"/>
          <a:lstStyle/>
          <a:p>
            <a:endParaRPr lang="es-ES"/>
          </a:p>
        </p:txBody>
      </p:sp>
      <p:sp>
        <p:nvSpPr>
          <p:cNvPr id="36873" name="Line 14"/>
          <p:cNvSpPr>
            <a:spLocks noChangeShapeType="1"/>
          </p:cNvSpPr>
          <p:nvPr/>
        </p:nvSpPr>
        <p:spPr bwMode="auto">
          <a:xfrm flipV="1">
            <a:off x="304800" y="2286000"/>
            <a:ext cx="0" cy="1219200"/>
          </a:xfrm>
          <a:prstGeom prst="line">
            <a:avLst/>
          </a:prstGeom>
          <a:noFill/>
          <a:ln w="9525">
            <a:solidFill>
              <a:schemeClr val="tx1"/>
            </a:solidFill>
            <a:round/>
            <a:headEnd/>
            <a:tailEnd type="triangle" w="med" len="med"/>
          </a:ln>
        </p:spPr>
        <p:txBody>
          <a:bodyPr wrap="none" anchor="ctr"/>
          <a:lstStyle/>
          <a:p>
            <a:endParaRPr lang="es-ES"/>
          </a:p>
        </p:txBody>
      </p:sp>
      <p:sp>
        <p:nvSpPr>
          <p:cNvPr id="36874" name="Text Box 15"/>
          <p:cNvSpPr txBox="1">
            <a:spLocks noChangeArrowheads="1"/>
          </p:cNvSpPr>
          <p:nvPr/>
        </p:nvSpPr>
        <p:spPr bwMode="auto">
          <a:xfrm>
            <a:off x="533400" y="6248400"/>
            <a:ext cx="3459163" cy="336550"/>
          </a:xfrm>
          <a:prstGeom prst="rect">
            <a:avLst/>
          </a:prstGeom>
          <a:noFill/>
          <a:ln w="9525">
            <a:noFill/>
            <a:miter lim="800000"/>
            <a:headEnd/>
            <a:tailEnd/>
          </a:ln>
        </p:spPr>
        <p:txBody>
          <a:bodyPr wrap="none">
            <a:spAutoFit/>
          </a:bodyPr>
          <a:lstStyle/>
          <a:p>
            <a:r>
              <a:rPr lang="es-ES_tradnl" sz="1600"/>
              <a:t>Intensidad de la emisi</a:t>
            </a:r>
            <a:r>
              <a:rPr lang="es-ES_tradnl" altLang="ja-JP" sz="1600">
                <a:ea typeface="ＭＳ Ｐゴシック" pitchFamily="1" charset="-128"/>
              </a:rPr>
              <a:t>ón: escala gris</a:t>
            </a:r>
            <a:endParaRPr lang="es-ES_tradnl"/>
          </a:p>
        </p:txBody>
      </p:sp>
      <p:sp>
        <p:nvSpPr>
          <p:cNvPr id="36875" name="10 Marcador de fecha"/>
          <p:cNvSpPr>
            <a:spLocks noGrp="1"/>
          </p:cNvSpPr>
          <p:nvPr>
            <p:ph type="dt" sz="quarter" idx="10"/>
          </p:nvPr>
        </p:nvSpPr>
        <p:spPr>
          <a:noFill/>
        </p:spPr>
        <p:txBody>
          <a:bodyPr/>
          <a:lstStyle/>
          <a:p>
            <a:fld id="{AF05841B-7DF6-4CF6-92C1-0F2ED148FA0B}" type="datetime8">
              <a:rPr lang="es-ES" smtClean="0"/>
              <a:pPr/>
              <a:t>18/02/2012 20:22</a:t>
            </a:fld>
            <a:endParaRPr lang="es-ES" smtClean="0"/>
          </a:p>
        </p:txBody>
      </p:sp>
      <p:sp>
        <p:nvSpPr>
          <p:cNvPr id="36876" name="11 Marcador de número de diapositiva"/>
          <p:cNvSpPr>
            <a:spLocks noGrp="1"/>
          </p:cNvSpPr>
          <p:nvPr>
            <p:ph type="sldNum" sz="quarter" idx="12"/>
          </p:nvPr>
        </p:nvSpPr>
        <p:spPr>
          <a:noFill/>
        </p:spPr>
        <p:txBody>
          <a:bodyPr/>
          <a:lstStyle/>
          <a:p>
            <a:fld id="{96399BEA-79D1-4D9B-A9D5-091EF6B81747}" type="slidenum">
              <a:rPr lang="es-ES" smtClean="0"/>
              <a:pPr/>
              <a:t>35</a:t>
            </a:fld>
            <a:endParaRPr lang="es-E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s-ES_tradnl" smtClean="0"/>
          </a:p>
        </p:txBody>
      </p:sp>
      <p:sp>
        <p:nvSpPr>
          <p:cNvPr id="37891" name="Rectangle 3"/>
          <p:cNvSpPr>
            <a:spLocks noGrp="1" noChangeArrowheads="1"/>
          </p:cNvSpPr>
          <p:nvPr>
            <p:ph type="body" idx="1"/>
          </p:nvPr>
        </p:nvSpPr>
        <p:spPr/>
        <p:txBody>
          <a:bodyPr/>
          <a:lstStyle/>
          <a:p>
            <a:endParaRPr lang="es-ES_tradnl" smtClean="0"/>
          </a:p>
        </p:txBody>
      </p:sp>
      <p:pic>
        <p:nvPicPr>
          <p:cNvPr id="37892" name="Picture 5" descr="1115"/>
          <p:cNvPicPr>
            <a:picLocks noChangeAspect="1" noChangeArrowheads="1"/>
          </p:cNvPicPr>
          <p:nvPr/>
        </p:nvPicPr>
        <p:blipFill>
          <a:blip r:embed="rId3" cstate="print"/>
          <a:srcRect/>
          <a:stretch>
            <a:fillRect/>
          </a:stretch>
        </p:blipFill>
        <p:spPr bwMode="auto">
          <a:xfrm>
            <a:off x="179388" y="-242888"/>
            <a:ext cx="7872412" cy="5903913"/>
          </a:xfrm>
          <a:prstGeom prst="rect">
            <a:avLst/>
          </a:prstGeom>
          <a:noFill/>
          <a:ln w="9525">
            <a:noFill/>
            <a:miter lim="800000"/>
            <a:headEnd/>
            <a:tailEnd/>
          </a:ln>
        </p:spPr>
      </p:pic>
      <p:sp>
        <p:nvSpPr>
          <p:cNvPr id="37893" name="Text Box 6"/>
          <p:cNvSpPr txBox="1">
            <a:spLocks noChangeArrowheads="1"/>
          </p:cNvSpPr>
          <p:nvPr/>
        </p:nvSpPr>
        <p:spPr bwMode="auto">
          <a:xfrm>
            <a:off x="323850" y="5445125"/>
            <a:ext cx="8424863" cy="1190625"/>
          </a:xfrm>
          <a:prstGeom prst="rect">
            <a:avLst/>
          </a:prstGeom>
          <a:noFill/>
          <a:ln w="9525">
            <a:noFill/>
            <a:miter lim="800000"/>
            <a:headEnd/>
            <a:tailEnd/>
          </a:ln>
        </p:spPr>
        <p:txBody>
          <a:bodyPr>
            <a:spAutoFit/>
          </a:bodyPr>
          <a:lstStyle/>
          <a:p>
            <a:r>
              <a:rPr lang="es-ES_tradnl"/>
              <a:t>Campo magn</a:t>
            </a:r>
            <a:r>
              <a:rPr lang="es-ES_tradnl" altLang="ja-JP">
                <a:ea typeface="ＭＳ Ｐゴシック" pitchFamily="1" charset="-128"/>
              </a:rPr>
              <a:t>é</a:t>
            </a:r>
            <a:r>
              <a:rPr lang="es-ES_tradnl"/>
              <a:t>tico explica manchas solares: Son zonas donde campo magnético sale de la superficie </a:t>
            </a:r>
          </a:p>
          <a:p>
            <a:pPr>
              <a:buFont typeface="Wingdings" pitchFamily="2" charset="2"/>
              <a:buChar char="à"/>
            </a:pPr>
            <a:r>
              <a:rPr lang="es-ES_tradnl">
                <a:sym typeface="Wingdings" pitchFamily="2" charset="2"/>
              </a:rPr>
              <a:t> gas caliente no llega a la superficie  temperatura más baja</a:t>
            </a:r>
          </a:p>
          <a:p>
            <a:pPr>
              <a:buFont typeface="Wingdings" pitchFamily="2" charset="2"/>
              <a:buChar char="à"/>
            </a:pPr>
            <a:r>
              <a:rPr lang="es-ES_tradnl"/>
              <a:t> siempre hay dos manchas cerca con diferente polaridad</a:t>
            </a:r>
            <a:endParaRPr lang="en-US"/>
          </a:p>
        </p:txBody>
      </p:sp>
      <p:sp>
        <p:nvSpPr>
          <p:cNvPr id="37894" name="5 Marcador de fecha"/>
          <p:cNvSpPr>
            <a:spLocks noGrp="1"/>
          </p:cNvSpPr>
          <p:nvPr>
            <p:ph type="dt" sz="quarter" idx="10"/>
          </p:nvPr>
        </p:nvSpPr>
        <p:spPr>
          <a:noFill/>
        </p:spPr>
        <p:txBody>
          <a:bodyPr/>
          <a:lstStyle/>
          <a:p>
            <a:fld id="{587E6128-EDA8-43CA-BAC7-32722B26F163}" type="datetime8">
              <a:rPr lang="es-ES" smtClean="0"/>
              <a:pPr/>
              <a:t>18/02/2012 20:22</a:t>
            </a:fld>
            <a:endParaRPr lang="es-ES" smtClean="0"/>
          </a:p>
        </p:txBody>
      </p:sp>
      <p:sp>
        <p:nvSpPr>
          <p:cNvPr id="37895" name="6 Marcador de número de diapositiva"/>
          <p:cNvSpPr>
            <a:spLocks noGrp="1"/>
          </p:cNvSpPr>
          <p:nvPr>
            <p:ph type="sldNum" sz="quarter" idx="12"/>
          </p:nvPr>
        </p:nvSpPr>
        <p:spPr>
          <a:noFill/>
        </p:spPr>
        <p:txBody>
          <a:bodyPr/>
          <a:lstStyle/>
          <a:p>
            <a:fld id="{AD42D7A4-8F8B-4EE5-B3A7-BAA69791EF21}" type="slidenum">
              <a:rPr lang="es-ES" smtClean="0"/>
              <a:pPr/>
              <a:t>36</a:t>
            </a:fld>
            <a:endParaRPr lang="es-E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s-ES_tradnl" smtClean="0"/>
          </a:p>
        </p:txBody>
      </p:sp>
      <p:pic>
        <p:nvPicPr>
          <p:cNvPr id="38915" name="Picture 3" descr="1117a"/>
          <p:cNvPicPr>
            <a:picLocks noChangeAspect="1" noChangeArrowheads="1"/>
          </p:cNvPicPr>
          <p:nvPr/>
        </p:nvPicPr>
        <p:blipFill>
          <a:blip r:embed="rId3" cstate="print"/>
          <a:srcRect/>
          <a:stretch>
            <a:fillRect/>
          </a:stretch>
        </p:blipFill>
        <p:spPr bwMode="auto">
          <a:xfrm>
            <a:off x="155575" y="46038"/>
            <a:ext cx="6096000" cy="4572000"/>
          </a:xfrm>
          <a:prstGeom prst="rect">
            <a:avLst/>
          </a:prstGeom>
          <a:noFill/>
          <a:ln w="9525">
            <a:noFill/>
            <a:miter lim="800000"/>
            <a:headEnd/>
            <a:tailEnd/>
          </a:ln>
        </p:spPr>
      </p:pic>
      <p:pic>
        <p:nvPicPr>
          <p:cNvPr id="38916" name="Picture 4" descr="1117b"/>
          <p:cNvPicPr>
            <a:picLocks noChangeAspect="1" noChangeArrowheads="1"/>
          </p:cNvPicPr>
          <p:nvPr>
            <p:ph idx="1"/>
          </p:nvPr>
        </p:nvPicPr>
        <p:blipFill>
          <a:blip r:embed="rId4" cstate="print"/>
          <a:srcRect/>
          <a:stretch>
            <a:fillRect/>
          </a:stretch>
        </p:blipFill>
        <p:spPr>
          <a:xfrm>
            <a:off x="4211638" y="3159125"/>
            <a:ext cx="4932362" cy="3698875"/>
          </a:xfrm>
          <a:noFill/>
        </p:spPr>
      </p:pic>
      <p:sp>
        <p:nvSpPr>
          <p:cNvPr id="38917" name="Text Box 5"/>
          <p:cNvSpPr txBox="1">
            <a:spLocks noChangeArrowheads="1"/>
          </p:cNvSpPr>
          <p:nvPr/>
        </p:nvSpPr>
        <p:spPr bwMode="auto">
          <a:xfrm>
            <a:off x="6324600" y="1066800"/>
            <a:ext cx="2667000" cy="1465263"/>
          </a:xfrm>
          <a:prstGeom prst="rect">
            <a:avLst/>
          </a:prstGeom>
          <a:noFill/>
          <a:ln w="9525">
            <a:noFill/>
            <a:miter lim="800000"/>
            <a:headEnd/>
            <a:tailEnd/>
          </a:ln>
        </p:spPr>
        <p:txBody>
          <a:bodyPr>
            <a:spAutoFit/>
          </a:bodyPr>
          <a:lstStyle/>
          <a:p>
            <a:r>
              <a:rPr lang="es-ES_tradnl"/>
              <a:t>Protuberancias solares:</a:t>
            </a:r>
          </a:p>
          <a:p>
            <a:r>
              <a:rPr lang="es-ES_tradnl"/>
              <a:t>Gas ionizado moviéndose a lo largo del campo magnético</a:t>
            </a:r>
            <a:endParaRPr lang="en-US"/>
          </a:p>
          <a:p>
            <a:endParaRPr lang="en-US"/>
          </a:p>
        </p:txBody>
      </p:sp>
      <p:sp>
        <p:nvSpPr>
          <p:cNvPr id="38918" name="Text Box 6"/>
          <p:cNvSpPr txBox="1">
            <a:spLocks noChangeArrowheads="1"/>
          </p:cNvSpPr>
          <p:nvPr/>
        </p:nvSpPr>
        <p:spPr bwMode="auto">
          <a:xfrm>
            <a:off x="381000" y="4953000"/>
            <a:ext cx="3627438" cy="1190625"/>
          </a:xfrm>
          <a:prstGeom prst="rect">
            <a:avLst/>
          </a:prstGeom>
          <a:noFill/>
          <a:ln w="9525">
            <a:noFill/>
            <a:miter lim="800000"/>
            <a:headEnd/>
            <a:tailEnd/>
          </a:ln>
        </p:spPr>
        <p:txBody>
          <a:bodyPr wrap="none">
            <a:spAutoFit/>
          </a:bodyPr>
          <a:lstStyle/>
          <a:p>
            <a:r>
              <a:rPr lang="es-ES_tradnl"/>
              <a:t>Existen 3 tipos de protuberancias:</a:t>
            </a:r>
          </a:p>
          <a:p>
            <a:pPr>
              <a:buFontTx/>
              <a:buChar char="•"/>
            </a:pPr>
            <a:r>
              <a:rPr lang="es-ES_tradnl"/>
              <a:t>Tranquilas</a:t>
            </a:r>
          </a:p>
          <a:p>
            <a:pPr>
              <a:buFontTx/>
              <a:buChar char="•"/>
            </a:pPr>
            <a:r>
              <a:rPr lang="es-ES_tradnl"/>
              <a:t>De Bucle (como aqu</a:t>
            </a:r>
            <a:r>
              <a:rPr lang="es-ES_tradnl" altLang="ja-JP">
                <a:ea typeface="ＭＳ Ｐゴシック" pitchFamily="1" charset="-128"/>
              </a:rPr>
              <a:t>í)</a:t>
            </a:r>
            <a:endParaRPr lang="es-ES_tradnl"/>
          </a:p>
          <a:p>
            <a:pPr>
              <a:buFontTx/>
              <a:buChar char="•"/>
            </a:pPr>
            <a:r>
              <a:rPr lang="es-ES_tradnl"/>
              <a:t>Eruptivas</a:t>
            </a:r>
          </a:p>
        </p:txBody>
      </p:sp>
      <p:sp>
        <p:nvSpPr>
          <p:cNvPr id="38919" name="6 Marcador de fecha"/>
          <p:cNvSpPr>
            <a:spLocks noGrp="1"/>
          </p:cNvSpPr>
          <p:nvPr>
            <p:ph type="dt" sz="quarter" idx="10"/>
          </p:nvPr>
        </p:nvSpPr>
        <p:spPr>
          <a:noFill/>
        </p:spPr>
        <p:txBody>
          <a:bodyPr/>
          <a:lstStyle/>
          <a:p>
            <a:fld id="{A73038E5-6145-4C63-A967-C6E37B0D1883}" type="datetime8">
              <a:rPr lang="es-ES" smtClean="0"/>
              <a:pPr/>
              <a:t>18/02/2012 20:22</a:t>
            </a:fld>
            <a:endParaRPr lang="es-ES" smtClean="0"/>
          </a:p>
        </p:txBody>
      </p:sp>
      <p:sp>
        <p:nvSpPr>
          <p:cNvPr id="38920" name="7 Marcador de número de diapositiva"/>
          <p:cNvSpPr>
            <a:spLocks noGrp="1"/>
          </p:cNvSpPr>
          <p:nvPr>
            <p:ph type="sldNum" sz="quarter" idx="12"/>
          </p:nvPr>
        </p:nvSpPr>
        <p:spPr>
          <a:noFill/>
        </p:spPr>
        <p:txBody>
          <a:bodyPr/>
          <a:lstStyle/>
          <a:p>
            <a:fld id="{EC6779E7-41E4-4426-A1EF-564994B67EF7}" type="slidenum">
              <a:rPr lang="es-ES" smtClean="0"/>
              <a:pPr/>
              <a:t>37</a:t>
            </a:fld>
            <a:endParaRPr lang="es-E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s-ES_tradnl" smtClean="0"/>
          </a:p>
        </p:txBody>
      </p:sp>
      <p:sp>
        <p:nvSpPr>
          <p:cNvPr id="39939" name="Rectangle 3"/>
          <p:cNvSpPr>
            <a:spLocks noGrp="1" noChangeArrowheads="1"/>
          </p:cNvSpPr>
          <p:nvPr>
            <p:ph type="body" idx="1"/>
          </p:nvPr>
        </p:nvSpPr>
        <p:spPr/>
        <p:txBody>
          <a:bodyPr/>
          <a:lstStyle/>
          <a:p>
            <a:endParaRPr lang="es-ES_tradnl" smtClean="0"/>
          </a:p>
        </p:txBody>
      </p:sp>
      <p:pic>
        <p:nvPicPr>
          <p:cNvPr id="39940" name="Picture 5" descr="1123"/>
          <p:cNvPicPr>
            <a:picLocks noChangeAspect="1" noChangeArrowheads="1"/>
          </p:cNvPicPr>
          <p:nvPr/>
        </p:nvPicPr>
        <p:blipFill>
          <a:blip r:embed="rId3" cstate="print"/>
          <a:srcRect/>
          <a:stretch>
            <a:fillRect/>
          </a:stretch>
        </p:blipFill>
        <p:spPr bwMode="auto">
          <a:xfrm>
            <a:off x="155575" y="46038"/>
            <a:ext cx="8809038" cy="6607175"/>
          </a:xfrm>
          <a:prstGeom prst="rect">
            <a:avLst/>
          </a:prstGeom>
          <a:noFill/>
          <a:ln w="9525">
            <a:noFill/>
            <a:miter lim="800000"/>
            <a:headEnd/>
            <a:tailEnd/>
          </a:ln>
        </p:spPr>
      </p:pic>
      <p:sp>
        <p:nvSpPr>
          <p:cNvPr id="39941" name="Text Box 6"/>
          <p:cNvSpPr txBox="1">
            <a:spLocks noChangeArrowheads="1"/>
          </p:cNvSpPr>
          <p:nvPr/>
        </p:nvSpPr>
        <p:spPr bwMode="auto">
          <a:xfrm>
            <a:off x="468313" y="5876925"/>
            <a:ext cx="7834312" cy="366713"/>
          </a:xfrm>
          <a:prstGeom prst="rect">
            <a:avLst/>
          </a:prstGeom>
          <a:noFill/>
          <a:ln w="9525">
            <a:noFill/>
            <a:miter lim="800000"/>
            <a:headEnd/>
            <a:tailEnd/>
          </a:ln>
        </p:spPr>
        <p:txBody>
          <a:bodyPr wrap="none">
            <a:spAutoFit/>
          </a:bodyPr>
          <a:lstStyle/>
          <a:p>
            <a:r>
              <a:rPr lang="es-ES_tradnl"/>
              <a:t>Rotación diferencial del Sol  (descubierto en 1630 por Christoph Schneider)</a:t>
            </a:r>
            <a:endParaRPr lang="en-US"/>
          </a:p>
        </p:txBody>
      </p:sp>
      <p:sp>
        <p:nvSpPr>
          <p:cNvPr id="39942" name="5 Marcador de fecha"/>
          <p:cNvSpPr>
            <a:spLocks noGrp="1"/>
          </p:cNvSpPr>
          <p:nvPr>
            <p:ph type="dt" sz="quarter" idx="10"/>
          </p:nvPr>
        </p:nvSpPr>
        <p:spPr>
          <a:noFill/>
        </p:spPr>
        <p:txBody>
          <a:bodyPr/>
          <a:lstStyle/>
          <a:p>
            <a:fld id="{F83C12E7-EBAF-4526-8D13-A316C98C219A}" type="datetime8">
              <a:rPr lang="es-ES" smtClean="0"/>
              <a:pPr/>
              <a:t>18/02/2012 20:22</a:t>
            </a:fld>
            <a:endParaRPr lang="es-ES" smtClean="0"/>
          </a:p>
        </p:txBody>
      </p:sp>
      <p:sp>
        <p:nvSpPr>
          <p:cNvPr id="39943" name="6 Marcador de número de diapositiva"/>
          <p:cNvSpPr>
            <a:spLocks noGrp="1"/>
          </p:cNvSpPr>
          <p:nvPr>
            <p:ph type="sldNum" sz="quarter" idx="12"/>
          </p:nvPr>
        </p:nvSpPr>
        <p:spPr>
          <a:noFill/>
        </p:spPr>
        <p:txBody>
          <a:bodyPr/>
          <a:lstStyle/>
          <a:p>
            <a:fld id="{41B89070-235E-4169-94E7-4A3475579F3F}" type="slidenum">
              <a:rPr lang="es-ES" smtClean="0"/>
              <a:pPr/>
              <a:t>38</a:t>
            </a:fld>
            <a:endParaRPr lang="es-E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s-ES_tradnl" smtClean="0"/>
          </a:p>
        </p:txBody>
      </p:sp>
      <p:pic>
        <p:nvPicPr>
          <p:cNvPr id="40963" name="Picture 5" descr="Imagen:Sunspot butterfly with graph.jpg"/>
          <p:cNvPicPr>
            <a:picLocks noChangeAspect="1" noChangeArrowheads="1"/>
          </p:cNvPicPr>
          <p:nvPr/>
        </p:nvPicPr>
        <p:blipFill>
          <a:blip r:embed="rId3" cstate="print"/>
          <a:srcRect/>
          <a:stretch>
            <a:fillRect/>
          </a:stretch>
        </p:blipFill>
        <p:spPr bwMode="auto">
          <a:xfrm>
            <a:off x="155575" y="46038"/>
            <a:ext cx="8737600" cy="5461000"/>
          </a:xfrm>
          <a:prstGeom prst="rect">
            <a:avLst/>
          </a:prstGeom>
          <a:noFill/>
          <a:ln w="9525">
            <a:noFill/>
            <a:miter lim="800000"/>
            <a:headEnd/>
            <a:tailEnd/>
          </a:ln>
        </p:spPr>
      </p:pic>
      <p:sp>
        <p:nvSpPr>
          <p:cNvPr id="40964" name="Text Box 6"/>
          <p:cNvSpPr txBox="1">
            <a:spLocks noChangeArrowheads="1"/>
          </p:cNvSpPr>
          <p:nvPr/>
        </p:nvSpPr>
        <p:spPr bwMode="auto">
          <a:xfrm>
            <a:off x="539750" y="5734050"/>
            <a:ext cx="8156575" cy="915988"/>
          </a:xfrm>
          <a:prstGeom prst="rect">
            <a:avLst/>
          </a:prstGeom>
          <a:noFill/>
          <a:ln w="9525">
            <a:noFill/>
            <a:miter lim="800000"/>
            <a:headEnd/>
            <a:tailEnd/>
          </a:ln>
        </p:spPr>
        <p:txBody>
          <a:bodyPr>
            <a:spAutoFit/>
          </a:bodyPr>
          <a:lstStyle/>
          <a:p>
            <a:r>
              <a:rPr lang="es-ES_tradnl"/>
              <a:t>Arriba: Variación de la distribución de manchas solares </a:t>
            </a:r>
            <a:r>
              <a:rPr lang="es-ES_tradnl">
                <a:sym typeface="Wingdings" pitchFamily="2" charset="2"/>
              </a:rPr>
              <a:t> tienen relación con rototación diferencial.</a:t>
            </a:r>
            <a:endParaRPr lang="es-ES_tradnl"/>
          </a:p>
          <a:p>
            <a:r>
              <a:rPr lang="es-ES_tradnl"/>
              <a:t>Abajo: Evolución del número de manchas solares </a:t>
            </a:r>
            <a:endParaRPr lang="en-US"/>
          </a:p>
        </p:txBody>
      </p:sp>
      <p:sp>
        <p:nvSpPr>
          <p:cNvPr id="40965" name="4 Marcador de fecha"/>
          <p:cNvSpPr>
            <a:spLocks noGrp="1"/>
          </p:cNvSpPr>
          <p:nvPr>
            <p:ph type="dt" sz="quarter" idx="10"/>
          </p:nvPr>
        </p:nvSpPr>
        <p:spPr>
          <a:noFill/>
        </p:spPr>
        <p:txBody>
          <a:bodyPr/>
          <a:lstStyle/>
          <a:p>
            <a:fld id="{8EA89E10-4530-456E-BDC1-EA676EA9EBE6}" type="datetime8">
              <a:rPr lang="es-ES" smtClean="0"/>
              <a:pPr/>
              <a:t>18/02/2012 20:22</a:t>
            </a:fld>
            <a:endParaRPr lang="es-ES" smtClean="0"/>
          </a:p>
        </p:txBody>
      </p:sp>
      <p:sp>
        <p:nvSpPr>
          <p:cNvPr id="40966" name="5 Marcador de número de diapositiva"/>
          <p:cNvSpPr>
            <a:spLocks noGrp="1"/>
          </p:cNvSpPr>
          <p:nvPr>
            <p:ph type="sldNum" sz="quarter" idx="12"/>
          </p:nvPr>
        </p:nvSpPr>
        <p:spPr>
          <a:noFill/>
        </p:spPr>
        <p:txBody>
          <a:bodyPr/>
          <a:lstStyle/>
          <a:p>
            <a:fld id="{E31BC022-ED7D-4202-80D9-B4E364F3268D}" type="slidenum">
              <a:rPr lang="es-ES" smtClean="0"/>
              <a:pPr/>
              <a:t>39</a:t>
            </a:fld>
            <a:endParaRPr lang="es-E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r>
              <a:rPr lang="es-ES" smtClean="0"/>
              <a:t>Ecuación de continuidad</a:t>
            </a:r>
          </a:p>
        </p:txBody>
      </p:sp>
      <p:pic>
        <p:nvPicPr>
          <p:cNvPr id="6147" name="Picture 2"/>
          <p:cNvPicPr>
            <a:picLocks noChangeAspect="1" noChangeArrowheads="1"/>
          </p:cNvPicPr>
          <p:nvPr/>
        </p:nvPicPr>
        <p:blipFill>
          <a:blip r:embed="rId2" cstate="print"/>
          <a:srcRect/>
          <a:stretch>
            <a:fillRect/>
          </a:stretch>
        </p:blipFill>
        <p:spPr bwMode="auto">
          <a:xfrm>
            <a:off x="4643438" y="1989138"/>
            <a:ext cx="4260850" cy="4248150"/>
          </a:xfrm>
          <a:prstGeom prst="rect">
            <a:avLst/>
          </a:prstGeom>
          <a:noFill/>
          <a:ln w="9525">
            <a:noFill/>
            <a:miter lim="800000"/>
            <a:headEnd/>
            <a:tailEnd/>
          </a:ln>
        </p:spPr>
      </p:pic>
      <p:pic>
        <p:nvPicPr>
          <p:cNvPr id="6148" name="Picture 3"/>
          <p:cNvPicPr>
            <a:picLocks noChangeAspect="1" noChangeArrowheads="1"/>
          </p:cNvPicPr>
          <p:nvPr/>
        </p:nvPicPr>
        <p:blipFill>
          <a:blip r:embed="rId3" cstate="print"/>
          <a:srcRect/>
          <a:stretch>
            <a:fillRect/>
          </a:stretch>
        </p:blipFill>
        <p:spPr bwMode="auto">
          <a:xfrm>
            <a:off x="1042988" y="2781300"/>
            <a:ext cx="2584450" cy="1079500"/>
          </a:xfrm>
          <a:prstGeom prst="rect">
            <a:avLst/>
          </a:prstGeom>
          <a:noFill/>
          <a:ln w="9525">
            <a:noFill/>
            <a:miter lim="800000"/>
            <a:headEnd/>
            <a:tailEnd/>
          </a:ln>
        </p:spPr>
      </p:pic>
      <p:sp>
        <p:nvSpPr>
          <p:cNvPr id="6149" name="4 Marcador de fecha"/>
          <p:cNvSpPr>
            <a:spLocks noGrp="1"/>
          </p:cNvSpPr>
          <p:nvPr>
            <p:ph type="dt" sz="quarter" idx="10"/>
          </p:nvPr>
        </p:nvSpPr>
        <p:spPr>
          <a:noFill/>
        </p:spPr>
        <p:txBody>
          <a:bodyPr/>
          <a:lstStyle/>
          <a:p>
            <a:fld id="{B9F07F08-60F8-4B16-9F14-E9798D8623B7}" type="datetime8">
              <a:rPr lang="es-ES" smtClean="0"/>
              <a:pPr/>
              <a:t>18/02/2012 20:22</a:t>
            </a:fld>
            <a:endParaRPr lang="es-ES" smtClean="0"/>
          </a:p>
        </p:txBody>
      </p:sp>
      <p:sp>
        <p:nvSpPr>
          <p:cNvPr id="6150" name="5 Marcador de número de diapositiva"/>
          <p:cNvSpPr>
            <a:spLocks noGrp="1"/>
          </p:cNvSpPr>
          <p:nvPr>
            <p:ph type="sldNum" sz="quarter" idx="12"/>
          </p:nvPr>
        </p:nvSpPr>
        <p:spPr>
          <a:noFill/>
        </p:spPr>
        <p:txBody>
          <a:bodyPr/>
          <a:lstStyle/>
          <a:p>
            <a:fld id="{3C5A0C98-278C-4C36-B93A-1EAF2748AE2B}" type="slidenum">
              <a:rPr lang="es-ES" smtClean="0"/>
              <a:pPr/>
              <a:t>4</a:t>
            </a:fld>
            <a:endParaRPr lang="es-E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1124"/>
          <p:cNvPicPr>
            <a:picLocks noChangeAspect="1" noChangeArrowheads="1"/>
          </p:cNvPicPr>
          <p:nvPr/>
        </p:nvPicPr>
        <p:blipFill>
          <a:blip r:embed="rId3" cstate="print"/>
          <a:srcRect/>
          <a:stretch>
            <a:fillRect/>
          </a:stretch>
        </p:blipFill>
        <p:spPr bwMode="auto">
          <a:xfrm>
            <a:off x="155575" y="46038"/>
            <a:ext cx="8737600" cy="6553200"/>
          </a:xfrm>
          <a:prstGeom prst="rect">
            <a:avLst/>
          </a:prstGeom>
          <a:noFill/>
          <a:ln w="9525">
            <a:noFill/>
            <a:miter lim="800000"/>
            <a:headEnd/>
            <a:tailEnd/>
          </a:ln>
        </p:spPr>
      </p:pic>
      <p:sp>
        <p:nvSpPr>
          <p:cNvPr id="41987" name="Text Box 6"/>
          <p:cNvSpPr>
            <a:spLocks noChangeArrowheads="1"/>
          </p:cNvSpPr>
          <p:nvPr>
            <p:ph type="title"/>
          </p:nvPr>
        </p:nvSpPr>
        <p:spPr>
          <a:xfrm>
            <a:off x="685800" y="0"/>
            <a:ext cx="8229600" cy="1143000"/>
          </a:xfrm>
          <a:noFill/>
        </p:spPr>
        <p:txBody>
          <a:bodyPr/>
          <a:lstStyle/>
          <a:p>
            <a:r>
              <a:rPr lang="es-ES_tradnl" sz="2000" smtClean="0">
                <a:solidFill>
                  <a:schemeClr val="tx1"/>
                </a:solidFill>
              </a:rPr>
              <a:t>Creaci</a:t>
            </a:r>
            <a:r>
              <a:rPr lang="es-ES_tradnl" altLang="ja-JP" sz="2000" smtClean="0">
                <a:solidFill>
                  <a:schemeClr val="tx1"/>
                </a:solidFill>
                <a:ea typeface="ＭＳ Ｐゴシック" pitchFamily="1" charset="-128"/>
              </a:rPr>
              <a:t>ón del campo magnético a través del efecto dinamo</a:t>
            </a:r>
            <a:endParaRPr lang="es-ES_tradnl" sz="1800" smtClean="0">
              <a:solidFill>
                <a:schemeClr val="tx1"/>
              </a:solidFill>
            </a:endParaRPr>
          </a:p>
        </p:txBody>
      </p:sp>
      <p:sp>
        <p:nvSpPr>
          <p:cNvPr id="41988" name="Text Box 8"/>
          <p:cNvSpPr>
            <a:spLocks noChangeArrowheads="1"/>
          </p:cNvSpPr>
          <p:nvPr>
            <p:ph type="body" idx="1"/>
          </p:nvPr>
        </p:nvSpPr>
        <p:spPr>
          <a:xfrm>
            <a:off x="381000" y="5715000"/>
            <a:ext cx="8610600" cy="868363"/>
          </a:xfrm>
          <a:noFill/>
        </p:spPr>
        <p:txBody>
          <a:bodyPr/>
          <a:lstStyle/>
          <a:p>
            <a:pPr>
              <a:spcBef>
                <a:spcPct val="0"/>
              </a:spcBef>
            </a:pPr>
            <a:r>
              <a:rPr lang="es-ES_tradnl" sz="1600" u="sng" smtClean="0"/>
              <a:t>Necesario:</a:t>
            </a:r>
            <a:r>
              <a:rPr lang="es-ES_tradnl" sz="1600" smtClean="0"/>
              <a:t> Medio conductor, rotaci</a:t>
            </a:r>
            <a:r>
              <a:rPr lang="es-ES_tradnl" altLang="ja-JP" sz="1600" smtClean="0">
                <a:ea typeface="ＭＳ Ｐゴシック" pitchFamily="1" charset="-128"/>
              </a:rPr>
              <a:t>ón diferencial</a:t>
            </a:r>
          </a:p>
          <a:p>
            <a:pPr>
              <a:spcBef>
                <a:spcPct val="0"/>
              </a:spcBef>
            </a:pPr>
            <a:r>
              <a:rPr lang="es-ES_tradnl" altLang="ja-JP" sz="1600" smtClean="0">
                <a:ea typeface="ＭＳ Ｐゴシック" pitchFamily="1" charset="-128"/>
              </a:rPr>
              <a:t>Actividad solar máximo cuando enredo de las líneas del campo magnético es máximo </a:t>
            </a:r>
          </a:p>
          <a:p>
            <a:pPr>
              <a:spcBef>
                <a:spcPct val="0"/>
              </a:spcBef>
            </a:pPr>
            <a:r>
              <a:rPr lang="es-ES_tradnl" altLang="ja-JP" sz="1600" smtClean="0">
                <a:ea typeface="ＭＳ Ｐゴシック" pitchFamily="1" charset="-128"/>
              </a:rPr>
              <a:t>Detalles del proceso son complejos.</a:t>
            </a:r>
            <a:endParaRPr lang="es-ES_tradnl" sz="1600" smtClean="0"/>
          </a:p>
        </p:txBody>
      </p:sp>
      <p:sp>
        <p:nvSpPr>
          <p:cNvPr id="41989" name="4 Marcador de fecha"/>
          <p:cNvSpPr>
            <a:spLocks noGrp="1"/>
          </p:cNvSpPr>
          <p:nvPr>
            <p:ph type="dt" sz="quarter" idx="10"/>
          </p:nvPr>
        </p:nvSpPr>
        <p:spPr>
          <a:noFill/>
        </p:spPr>
        <p:txBody>
          <a:bodyPr/>
          <a:lstStyle/>
          <a:p>
            <a:fld id="{14F93DD1-278E-49D3-B53E-61D3FF919F2A}" type="datetime8">
              <a:rPr lang="es-ES" smtClean="0"/>
              <a:pPr/>
              <a:t>18/02/2012 20:22</a:t>
            </a:fld>
            <a:endParaRPr lang="es-ES" smtClean="0"/>
          </a:p>
        </p:txBody>
      </p:sp>
      <p:sp>
        <p:nvSpPr>
          <p:cNvPr id="41990" name="5 Marcador de número de diapositiva"/>
          <p:cNvSpPr>
            <a:spLocks noGrp="1"/>
          </p:cNvSpPr>
          <p:nvPr>
            <p:ph type="sldNum" sz="quarter" idx="12"/>
          </p:nvPr>
        </p:nvSpPr>
        <p:spPr>
          <a:noFill/>
        </p:spPr>
        <p:txBody>
          <a:bodyPr/>
          <a:lstStyle/>
          <a:p>
            <a:fld id="{5B54DFA1-4BC6-4866-816C-E6E227D6400A}" type="slidenum">
              <a:rPr lang="es-ES" smtClean="0"/>
              <a:pPr/>
              <a:t>40</a:t>
            </a:fld>
            <a:endParaRPr lang="es-E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 smtClean="0"/>
              <a:t>Conservación de la energía</a:t>
            </a:r>
          </a:p>
        </p:txBody>
      </p:sp>
      <p:pic>
        <p:nvPicPr>
          <p:cNvPr id="7171" name="Picture 2"/>
          <p:cNvPicPr>
            <a:picLocks noChangeAspect="1" noChangeArrowheads="1"/>
          </p:cNvPicPr>
          <p:nvPr/>
        </p:nvPicPr>
        <p:blipFill>
          <a:blip r:embed="rId2" cstate="print"/>
          <a:srcRect/>
          <a:stretch>
            <a:fillRect/>
          </a:stretch>
        </p:blipFill>
        <p:spPr bwMode="auto">
          <a:xfrm>
            <a:off x="4811713" y="1844675"/>
            <a:ext cx="4332287" cy="4321175"/>
          </a:xfrm>
          <a:prstGeom prst="rect">
            <a:avLst/>
          </a:prstGeom>
          <a:noFill/>
          <a:ln w="9525">
            <a:noFill/>
            <a:miter lim="800000"/>
            <a:headEnd/>
            <a:tailEnd/>
          </a:ln>
        </p:spPr>
      </p:pic>
      <p:pic>
        <p:nvPicPr>
          <p:cNvPr id="7172" name="Picture 3"/>
          <p:cNvPicPr>
            <a:picLocks noChangeAspect="1" noChangeArrowheads="1"/>
          </p:cNvPicPr>
          <p:nvPr/>
        </p:nvPicPr>
        <p:blipFill>
          <a:blip r:embed="rId3" cstate="print"/>
          <a:srcRect/>
          <a:stretch>
            <a:fillRect/>
          </a:stretch>
        </p:blipFill>
        <p:spPr bwMode="auto">
          <a:xfrm>
            <a:off x="0" y="2060575"/>
            <a:ext cx="5457825" cy="741363"/>
          </a:xfrm>
          <a:prstGeom prst="rect">
            <a:avLst/>
          </a:prstGeom>
          <a:noFill/>
          <a:ln w="9525">
            <a:noFill/>
            <a:miter lim="800000"/>
            <a:headEnd/>
            <a:tailEnd/>
          </a:ln>
        </p:spPr>
      </p:pic>
      <p:pic>
        <p:nvPicPr>
          <p:cNvPr id="7173" name="Picture 4"/>
          <p:cNvPicPr>
            <a:picLocks noChangeAspect="1" noChangeArrowheads="1"/>
          </p:cNvPicPr>
          <p:nvPr/>
        </p:nvPicPr>
        <p:blipFill>
          <a:blip r:embed="rId4" cstate="print"/>
          <a:srcRect/>
          <a:stretch>
            <a:fillRect/>
          </a:stretch>
        </p:blipFill>
        <p:spPr bwMode="auto">
          <a:xfrm>
            <a:off x="720725" y="3789363"/>
            <a:ext cx="3705225" cy="1584325"/>
          </a:xfrm>
          <a:prstGeom prst="rect">
            <a:avLst/>
          </a:prstGeom>
          <a:noFill/>
          <a:ln w="9525">
            <a:noFill/>
            <a:miter lim="800000"/>
            <a:headEnd/>
            <a:tailEnd/>
          </a:ln>
        </p:spPr>
      </p:pic>
      <p:sp>
        <p:nvSpPr>
          <p:cNvPr id="7174" name="5 Marcador de fecha"/>
          <p:cNvSpPr>
            <a:spLocks noGrp="1"/>
          </p:cNvSpPr>
          <p:nvPr>
            <p:ph type="dt" sz="quarter" idx="10"/>
          </p:nvPr>
        </p:nvSpPr>
        <p:spPr>
          <a:noFill/>
        </p:spPr>
        <p:txBody>
          <a:bodyPr/>
          <a:lstStyle/>
          <a:p>
            <a:fld id="{5E1CD075-14BA-4CC0-A914-340C56AF782C}" type="datetime8">
              <a:rPr lang="es-ES" smtClean="0"/>
              <a:pPr/>
              <a:t>18/02/2012 20:22</a:t>
            </a:fld>
            <a:endParaRPr lang="es-ES" smtClean="0"/>
          </a:p>
        </p:txBody>
      </p:sp>
      <p:sp>
        <p:nvSpPr>
          <p:cNvPr id="7175" name="6 Marcador de número de diapositiva"/>
          <p:cNvSpPr>
            <a:spLocks noGrp="1"/>
          </p:cNvSpPr>
          <p:nvPr>
            <p:ph type="sldNum" sz="quarter" idx="12"/>
          </p:nvPr>
        </p:nvSpPr>
        <p:spPr>
          <a:noFill/>
        </p:spPr>
        <p:txBody>
          <a:bodyPr/>
          <a:lstStyle/>
          <a:p>
            <a:fld id="{EA4159BE-9D55-470A-AE40-B09A38CF69E4}" type="slidenum">
              <a:rPr lang="es-ES" smtClean="0"/>
              <a:pPr/>
              <a:t>5</a:t>
            </a:fld>
            <a:endParaRPr lang="es-E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ES" smtClean="0"/>
              <a:t>Gradiente de temperatura</a:t>
            </a:r>
          </a:p>
        </p:txBody>
      </p:sp>
      <p:sp>
        <p:nvSpPr>
          <p:cNvPr id="8195" name="2 Marcador de contenido"/>
          <p:cNvSpPr>
            <a:spLocks noGrp="1"/>
          </p:cNvSpPr>
          <p:nvPr>
            <p:ph idx="1"/>
          </p:nvPr>
        </p:nvSpPr>
        <p:spPr/>
        <p:txBody>
          <a:bodyPr/>
          <a:lstStyle/>
          <a:p>
            <a:r>
              <a:rPr lang="es-ES" sz="3000" smtClean="0"/>
              <a:t>El transporte de energía puede llevarse a cabo por conducción, radiación o convección.</a:t>
            </a:r>
          </a:p>
          <a:p>
            <a:r>
              <a:rPr lang="es-ES" sz="3000" smtClean="0"/>
              <a:t>La conducción es despreciable.</a:t>
            </a:r>
          </a:p>
          <a:p>
            <a:r>
              <a:rPr lang="es-ES" sz="3000" smtClean="0"/>
              <a:t>Si es por radiación pura, entonces:</a:t>
            </a:r>
          </a:p>
          <a:p>
            <a:endParaRPr lang="es-ES" sz="3000" smtClean="0"/>
          </a:p>
          <a:p>
            <a:endParaRPr lang="es-ES" sz="3000" smtClean="0"/>
          </a:p>
          <a:p>
            <a:r>
              <a:rPr lang="es-ES" sz="3000" smtClean="0"/>
              <a:t>Si es por convección:</a:t>
            </a:r>
          </a:p>
        </p:txBody>
      </p:sp>
      <p:pic>
        <p:nvPicPr>
          <p:cNvPr id="8196" name="Picture 2"/>
          <p:cNvPicPr>
            <a:picLocks noChangeAspect="1" noChangeArrowheads="1"/>
          </p:cNvPicPr>
          <p:nvPr/>
        </p:nvPicPr>
        <p:blipFill>
          <a:blip r:embed="rId2" cstate="print"/>
          <a:srcRect/>
          <a:stretch>
            <a:fillRect/>
          </a:stretch>
        </p:blipFill>
        <p:spPr bwMode="auto">
          <a:xfrm>
            <a:off x="2195513" y="3860800"/>
            <a:ext cx="4244975" cy="936625"/>
          </a:xfrm>
          <a:prstGeom prst="rect">
            <a:avLst/>
          </a:prstGeom>
          <a:noFill/>
          <a:ln w="9525">
            <a:noFill/>
            <a:miter lim="800000"/>
            <a:headEnd/>
            <a:tailEnd/>
          </a:ln>
        </p:spPr>
      </p:pic>
      <p:pic>
        <p:nvPicPr>
          <p:cNvPr id="8197" name="Picture 4"/>
          <p:cNvPicPr>
            <a:picLocks noChangeAspect="1" noChangeArrowheads="1"/>
          </p:cNvPicPr>
          <p:nvPr/>
        </p:nvPicPr>
        <p:blipFill>
          <a:blip r:embed="rId3" cstate="print"/>
          <a:srcRect/>
          <a:stretch>
            <a:fillRect/>
          </a:stretch>
        </p:blipFill>
        <p:spPr bwMode="auto">
          <a:xfrm>
            <a:off x="5795963" y="4797425"/>
            <a:ext cx="2524125" cy="238125"/>
          </a:xfrm>
          <a:prstGeom prst="rect">
            <a:avLst/>
          </a:prstGeom>
          <a:noFill/>
          <a:ln w="9525">
            <a:noFill/>
            <a:miter lim="800000"/>
            <a:headEnd/>
            <a:tailEnd/>
          </a:ln>
        </p:spPr>
      </p:pic>
      <p:pic>
        <p:nvPicPr>
          <p:cNvPr id="8198" name="Picture 5"/>
          <p:cNvPicPr>
            <a:picLocks noChangeAspect="1" noChangeArrowheads="1"/>
          </p:cNvPicPr>
          <p:nvPr/>
        </p:nvPicPr>
        <p:blipFill>
          <a:blip r:embed="rId4" cstate="print"/>
          <a:srcRect/>
          <a:stretch>
            <a:fillRect/>
          </a:stretch>
        </p:blipFill>
        <p:spPr bwMode="auto">
          <a:xfrm>
            <a:off x="539750" y="5732463"/>
            <a:ext cx="1260475" cy="538162"/>
          </a:xfrm>
          <a:prstGeom prst="rect">
            <a:avLst/>
          </a:prstGeom>
          <a:noFill/>
          <a:ln w="9525">
            <a:noFill/>
            <a:miter lim="800000"/>
            <a:headEnd/>
            <a:tailEnd/>
          </a:ln>
        </p:spPr>
      </p:pic>
      <p:pic>
        <p:nvPicPr>
          <p:cNvPr id="8199" name="Picture 6"/>
          <p:cNvPicPr>
            <a:picLocks noChangeAspect="1" noChangeArrowheads="1"/>
          </p:cNvPicPr>
          <p:nvPr/>
        </p:nvPicPr>
        <p:blipFill>
          <a:blip r:embed="rId5" cstate="print"/>
          <a:srcRect/>
          <a:stretch>
            <a:fillRect/>
          </a:stretch>
        </p:blipFill>
        <p:spPr bwMode="auto">
          <a:xfrm>
            <a:off x="2124075" y="5805488"/>
            <a:ext cx="1514475" cy="423862"/>
          </a:xfrm>
          <a:prstGeom prst="rect">
            <a:avLst/>
          </a:prstGeom>
          <a:noFill/>
          <a:ln w="9525">
            <a:noFill/>
            <a:miter lim="800000"/>
            <a:headEnd/>
            <a:tailEnd/>
          </a:ln>
        </p:spPr>
      </p:pic>
      <p:pic>
        <p:nvPicPr>
          <p:cNvPr id="8200" name="Picture 7"/>
          <p:cNvPicPr>
            <a:picLocks noChangeAspect="1" noChangeArrowheads="1"/>
          </p:cNvPicPr>
          <p:nvPr/>
        </p:nvPicPr>
        <p:blipFill>
          <a:blip r:embed="rId6" cstate="print"/>
          <a:srcRect/>
          <a:stretch>
            <a:fillRect/>
          </a:stretch>
        </p:blipFill>
        <p:spPr bwMode="auto">
          <a:xfrm>
            <a:off x="4140200" y="5516563"/>
            <a:ext cx="3509963" cy="1008062"/>
          </a:xfrm>
          <a:prstGeom prst="rect">
            <a:avLst/>
          </a:prstGeom>
          <a:noFill/>
          <a:ln w="9525">
            <a:noFill/>
            <a:miter lim="800000"/>
            <a:headEnd/>
            <a:tailEnd/>
          </a:ln>
        </p:spPr>
      </p:pic>
      <p:sp>
        <p:nvSpPr>
          <p:cNvPr id="8201" name="8 Marcador de fecha"/>
          <p:cNvSpPr>
            <a:spLocks noGrp="1"/>
          </p:cNvSpPr>
          <p:nvPr>
            <p:ph type="dt" sz="quarter" idx="10"/>
          </p:nvPr>
        </p:nvSpPr>
        <p:spPr>
          <a:noFill/>
        </p:spPr>
        <p:txBody>
          <a:bodyPr/>
          <a:lstStyle/>
          <a:p>
            <a:fld id="{EE7CA6A2-9B28-4C1F-9E52-B8E50759603B}" type="datetime8">
              <a:rPr lang="es-ES" smtClean="0"/>
              <a:pPr/>
              <a:t>18/02/2012 20:22</a:t>
            </a:fld>
            <a:endParaRPr lang="es-ES" smtClean="0"/>
          </a:p>
        </p:txBody>
      </p:sp>
      <p:sp>
        <p:nvSpPr>
          <p:cNvPr id="8202" name="9 Marcador de número de diapositiva"/>
          <p:cNvSpPr>
            <a:spLocks noGrp="1"/>
          </p:cNvSpPr>
          <p:nvPr>
            <p:ph type="sldNum" sz="quarter" idx="12"/>
          </p:nvPr>
        </p:nvSpPr>
        <p:spPr>
          <a:noFill/>
        </p:spPr>
        <p:txBody>
          <a:bodyPr/>
          <a:lstStyle/>
          <a:p>
            <a:fld id="{127F4C85-5C2F-4DB0-BC09-8ECFE87C177E}" type="slidenum">
              <a:rPr lang="es-ES" smtClean="0"/>
              <a:pPr/>
              <a:t>6</a:t>
            </a:fld>
            <a:endParaRPr lang="es-E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ES" smtClean="0"/>
              <a:t>Condiciones de contorno</a:t>
            </a:r>
          </a:p>
        </p:txBody>
      </p:sp>
      <p:sp>
        <p:nvSpPr>
          <p:cNvPr id="9219" name="2 Marcador de contenido"/>
          <p:cNvSpPr>
            <a:spLocks noGrp="1"/>
          </p:cNvSpPr>
          <p:nvPr>
            <p:ph idx="1"/>
          </p:nvPr>
        </p:nvSpPr>
        <p:spPr/>
        <p:txBody>
          <a:bodyPr/>
          <a:lstStyle/>
          <a:p>
            <a:r>
              <a:rPr lang="es-ES" smtClean="0"/>
              <a:t>En el centro tendremos:</a:t>
            </a:r>
          </a:p>
          <a:p>
            <a:pPr lvl="1"/>
            <a:r>
              <a:rPr lang="es-ES" smtClean="0"/>
              <a:t>M(0)=0	P(0)=P</a:t>
            </a:r>
            <a:r>
              <a:rPr lang="es-ES" baseline="-25000" smtClean="0"/>
              <a:t>0</a:t>
            </a:r>
            <a:endParaRPr lang="es-ES" smtClean="0"/>
          </a:p>
          <a:p>
            <a:pPr lvl="1"/>
            <a:r>
              <a:rPr lang="es-ES" smtClean="0"/>
              <a:t>L(0)=0		</a:t>
            </a:r>
            <a:r>
              <a:rPr lang="el-GR" smtClean="0"/>
              <a:t>ρ</a:t>
            </a:r>
            <a:r>
              <a:rPr lang="es-ES" smtClean="0"/>
              <a:t>(0)=</a:t>
            </a:r>
            <a:r>
              <a:rPr lang="el-GR" smtClean="0"/>
              <a:t> ρ</a:t>
            </a:r>
            <a:r>
              <a:rPr lang="es-ES" baseline="-25000" smtClean="0"/>
              <a:t>0</a:t>
            </a:r>
            <a:endParaRPr lang="es-ES" smtClean="0"/>
          </a:p>
          <a:p>
            <a:pPr lvl="1"/>
            <a:r>
              <a:rPr lang="es-ES" smtClean="0"/>
              <a:t>T(0)=T</a:t>
            </a:r>
            <a:r>
              <a:rPr lang="es-ES" baseline="-25000" smtClean="0"/>
              <a:t>c</a:t>
            </a:r>
            <a:endParaRPr lang="es-ES" smtClean="0"/>
          </a:p>
          <a:p>
            <a:r>
              <a:rPr lang="es-ES" smtClean="0"/>
              <a:t>En la superficie, tendremos:</a:t>
            </a:r>
          </a:p>
          <a:p>
            <a:pPr lvl="1"/>
            <a:r>
              <a:rPr lang="es-ES" smtClean="0"/>
              <a:t>M(R)=M	P(R)=0</a:t>
            </a:r>
          </a:p>
          <a:p>
            <a:pPr lvl="1"/>
            <a:r>
              <a:rPr lang="es-ES" smtClean="0"/>
              <a:t>L(R)=L	</a:t>
            </a:r>
            <a:r>
              <a:rPr lang="el-GR" smtClean="0"/>
              <a:t>ρ</a:t>
            </a:r>
            <a:r>
              <a:rPr lang="es-ES" smtClean="0"/>
              <a:t>(R)=0</a:t>
            </a:r>
            <a:r>
              <a:rPr lang="es-ES" baseline="-25000" smtClean="0"/>
              <a:t> </a:t>
            </a:r>
          </a:p>
          <a:p>
            <a:pPr lvl="1"/>
            <a:r>
              <a:rPr lang="es-ES" smtClean="0"/>
              <a:t>T(R)=0</a:t>
            </a:r>
          </a:p>
        </p:txBody>
      </p:sp>
      <p:sp>
        <p:nvSpPr>
          <p:cNvPr id="9220" name="3 Marcador de fecha"/>
          <p:cNvSpPr>
            <a:spLocks noGrp="1"/>
          </p:cNvSpPr>
          <p:nvPr>
            <p:ph type="dt" sz="quarter" idx="10"/>
          </p:nvPr>
        </p:nvSpPr>
        <p:spPr>
          <a:noFill/>
        </p:spPr>
        <p:txBody>
          <a:bodyPr/>
          <a:lstStyle/>
          <a:p>
            <a:fld id="{20F28D27-8A4D-45B1-A118-EADF10F26759}" type="datetime8">
              <a:rPr lang="es-ES" smtClean="0"/>
              <a:pPr/>
              <a:t>18/02/2012 20:22</a:t>
            </a:fld>
            <a:endParaRPr lang="es-ES" smtClean="0"/>
          </a:p>
        </p:txBody>
      </p:sp>
      <p:sp>
        <p:nvSpPr>
          <p:cNvPr id="9221" name="4 Marcador de número de diapositiva"/>
          <p:cNvSpPr>
            <a:spLocks noGrp="1"/>
          </p:cNvSpPr>
          <p:nvPr>
            <p:ph type="sldNum" sz="quarter" idx="12"/>
          </p:nvPr>
        </p:nvSpPr>
        <p:spPr>
          <a:noFill/>
        </p:spPr>
        <p:txBody>
          <a:bodyPr/>
          <a:lstStyle/>
          <a:p>
            <a:fld id="{25F267D0-555E-4CA6-B4B0-BC9532B5A3F0}" type="slidenum">
              <a:rPr lang="es-ES" smtClean="0"/>
              <a:pPr/>
              <a:t>7</a:t>
            </a:fld>
            <a:endParaRPr lang="es-E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S" smtClean="0"/>
              <a:t>Ecuación de estado</a:t>
            </a:r>
          </a:p>
        </p:txBody>
      </p:sp>
      <p:sp>
        <p:nvSpPr>
          <p:cNvPr id="10243" name="2 Marcador de contenido"/>
          <p:cNvSpPr>
            <a:spLocks noGrp="1"/>
          </p:cNvSpPr>
          <p:nvPr>
            <p:ph idx="1"/>
          </p:nvPr>
        </p:nvSpPr>
        <p:spPr/>
        <p:txBody>
          <a:bodyPr/>
          <a:lstStyle/>
          <a:p>
            <a:r>
              <a:rPr lang="es-ES" smtClean="0"/>
              <a:t>Presión del gas:</a:t>
            </a:r>
          </a:p>
          <a:p>
            <a:endParaRPr lang="es-ES" smtClean="0"/>
          </a:p>
          <a:p>
            <a:endParaRPr lang="es-ES" smtClean="0"/>
          </a:p>
          <a:p>
            <a:r>
              <a:rPr lang="es-ES" smtClean="0"/>
              <a:t>Presión de radiación:</a:t>
            </a:r>
          </a:p>
        </p:txBody>
      </p:sp>
      <p:pic>
        <p:nvPicPr>
          <p:cNvPr id="10244" name="Picture 2"/>
          <p:cNvPicPr>
            <a:picLocks noChangeAspect="1" noChangeArrowheads="1"/>
          </p:cNvPicPr>
          <p:nvPr/>
        </p:nvPicPr>
        <p:blipFill>
          <a:blip r:embed="rId2" cstate="print"/>
          <a:srcRect/>
          <a:stretch>
            <a:fillRect/>
          </a:stretch>
        </p:blipFill>
        <p:spPr bwMode="auto">
          <a:xfrm>
            <a:off x="1619250" y="2276475"/>
            <a:ext cx="2138363" cy="852488"/>
          </a:xfrm>
          <a:prstGeom prst="rect">
            <a:avLst/>
          </a:prstGeom>
          <a:noFill/>
          <a:ln w="9525">
            <a:noFill/>
            <a:miter lim="800000"/>
            <a:headEnd/>
            <a:tailEnd/>
          </a:ln>
        </p:spPr>
      </p:pic>
      <p:pic>
        <p:nvPicPr>
          <p:cNvPr id="10245" name="Picture 3"/>
          <p:cNvPicPr>
            <a:picLocks noChangeAspect="1" noChangeArrowheads="1"/>
          </p:cNvPicPr>
          <p:nvPr/>
        </p:nvPicPr>
        <p:blipFill>
          <a:blip r:embed="rId3" cstate="print"/>
          <a:srcRect/>
          <a:stretch>
            <a:fillRect/>
          </a:stretch>
        </p:blipFill>
        <p:spPr bwMode="auto">
          <a:xfrm>
            <a:off x="3995738" y="2276475"/>
            <a:ext cx="2989262" cy="1008063"/>
          </a:xfrm>
          <a:prstGeom prst="rect">
            <a:avLst/>
          </a:prstGeom>
          <a:noFill/>
          <a:ln w="9525">
            <a:noFill/>
            <a:miter lim="800000"/>
            <a:headEnd/>
            <a:tailEnd/>
          </a:ln>
        </p:spPr>
      </p:pic>
      <p:pic>
        <p:nvPicPr>
          <p:cNvPr id="10246" name="Picture 4"/>
          <p:cNvPicPr>
            <a:picLocks noChangeAspect="1" noChangeArrowheads="1"/>
          </p:cNvPicPr>
          <p:nvPr/>
        </p:nvPicPr>
        <p:blipFill>
          <a:blip r:embed="rId4" cstate="print"/>
          <a:srcRect/>
          <a:stretch>
            <a:fillRect/>
          </a:stretch>
        </p:blipFill>
        <p:spPr bwMode="auto">
          <a:xfrm>
            <a:off x="1692275" y="4005263"/>
            <a:ext cx="1939925" cy="863600"/>
          </a:xfrm>
          <a:prstGeom prst="rect">
            <a:avLst/>
          </a:prstGeom>
          <a:noFill/>
          <a:ln w="9525">
            <a:noFill/>
            <a:miter lim="800000"/>
            <a:headEnd/>
            <a:tailEnd/>
          </a:ln>
        </p:spPr>
      </p:pic>
      <p:pic>
        <p:nvPicPr>
          <p:cNvPr id="10247" name="Picture 5"/>
          <p:cNvPicPr>
            <a:picLocks noChangeAspect="1" noChangeArrowheads="1"/>
          </p:cNvPicPr>
          <p:nvPr/>
        </p:nvPicPr>
        <p:blipFill>
          <a:blip r:embed="rId5" cstate="print"/>
          <a:srcRect/>
          <a:stretch>
            <a:fillRect/>
          </a:stretch>
        </p:blipFill>
        <p:spPr bwMode="auto">
          <a:xfrm>
            <a:off x="2700338" y="5300663"/>
            <a:ext cx="2744787" cy="936625"/>
          </a:xfrm>
          <a:prstGeom prst="rect">
            <a:avLst/>
          </a:prstGeom>
          <a:noFill/>
          <a:ln w="9525">
            <a:noFill/>
            <a:miter lim="800000"/>
            <a:headEnd/>
            <a:tailEnd/>
          </a:ln>
        </p:spPr>
      </p:pic>
      <p:sp>
        <p:nvSpPr>
          <p:cNvPr id="10248" name="7 Marcador de fecha"/>
          <p:cNvSpPr>
            <a:spLocks noGrp="1"/>
          </p:cNvSpPr>
          <p:nvPr>
            <p:ph type="dt" sz="quarter" idx="10"/>
          </p:nvPr>
        </p:nvSpPr>
        <p:spPr>
          <a:noFill/>
        </p:spPr>
        <p:txBody>
          <a:bodyPr/>
          <a:lstStyle/>
          <a:p>
            <a:fld id="{EFB7833F-EE4D-490B-8F01-F5D6FC1F5621}" type="datetime8">
              <a:rPr lang="es-ES" smtClean="0"/>
              <a:pPr/>
              <a:t>18/02/2012 20:22</a:t>
            </a:fld>
            <a:endParaRPr lang="es-ES" smtClean="0"/>
          </a:p>
        </p:txBody>
      </p:sp>
      <p:sp>
        <p:nvSpPr>
          <p:cNvPr id="10249" name="8 Marcador de número de diapositiva"/>
          <p:cNvSpPr>
            <a:spLocks noGrp="1"/>
          </p:cNvSpPr>
          <p:nvPr>
            <p:ph type="sldNum" sz="quarter" idx="12"/>
          </p:nvPr>
        </p:nvSpPr>
        <p:spPr>
          <a:noFill/>
        </p:spPr>
        <p:txBody>
          <a:bodyPr/>
          <a:lstStyle/>
          <a:p>
            <a:fld id="{0A196011-1882-44A5-96C8-321FB4F702FC}" type="slidenum">
              <a:rPr lang="es-ES" smtClean="0"/>
              <a:pPr/>
              <a:t>8</a:t>
            </a:fld>
            <a:endParaRPr lang="es-E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r>
              <a:rPr lang="es-ES" smtClean="0"/>
              <a:t>Ecuación de estado de un gas degenerado</a:t>
            </a:r>
          </a:p>
        </p:txBody>
      </p:sp>
      <p:sp>
        <p:nvSpPr>
          <p:cNvPr id="11267" name="2 Marcador de contenido"/>
          <p:cNvSpPr>
            <a:spLocks noGrp="1"/>
          </p:cNvSpPr>
          <p:nvPr>
            <p:ph idx="1"/>
          </p:nvPr>
        </p:nvSpPr>
        <p:spPr/>
        <p:txBody>
          <a:bodyPr/>
          <a:lstStyle/>
          <a:p>
            <a:r>
              <a:rPr lang="es-ES" smtClean="0"/>
              <a:t>Caso no relativista (10</a:t>
            </a:r>
            <a:r>
              <a:rPr lang="es-ES" baseline="30000" smtClean="0"/>
              <a:t>7</a:t>
            </a:r>
            <a:r>
              <a:rPr lang="es-ES" smtClean="0"/>
              <a:t> kg/m</a:t>
            </a:r>
            <a:r>
              <a:rPr lang="es-ES" baseline="30000" smtClean="0"/>
              <a:t>3</a:t>
            </a:r>
            <a:r>
              <a:rPr lang="es-ES" smtClean="0"/>
              <a:t>)</a:t>
            </a:r>
          </a:p>
          <a:p>
            <a:endParaRPr lang="es-ES" smtClean="0"/>
          </a:p>
          <a:p>
            <a:endParaRPr lang="es-ES" smtClean="0"/>
          </a:p>
          <a:p>
            <a:endParaRPr lang="es-ES" smtClean="0"/>
          </a:p>
          <a:p>
            <a:r>
              <a:rPr lang="es-ES" smtClean="0"/>
              <a:t>Caso relativista (10</a:t>
            </a:r>
            <a:r>
              <a:rPr lang="es-ES" baseline="30000" smtClean="0"/>
              <a:t>9</a:t>
            </a:r>
            <a:r>
              <a:rPr lang="es-ES" smtClean="0"/>
              <a:t> kg/m</a:t>
            </a:r>
            <a:r>
              <a:rPr lang="es-ES" baseline="30000" smtClean="0"/>
              <a:t>3</a:t>
            </a:r>
            <a:r>
              <a:rPr lang="es-ES" smtClean="0"/>
              <a:t>)</a:t>
            </a:r>
          </a:p>
        </p:txBody>
      </p:sp>
      <p:pic>
        <p:nvPicPr>
          <p:cNvPr id="11268" name="Picture 2"/>
          <p:cNvPicPr>
            <a:picLocks noChangeAspect="1" noChangeArrowheads="1"/>
          </p:cNvPicPr>
          <p:nvPr/>
        </p:nvPicPr>
        <p:blipFill>
          <a:blip r:embed="rId2" cstate="print"/>
          <a:srcRect/>
          <a:stretch>
            <a:fillRect/>
          </a:stretch>
        </p:blipFill>
        <p:spPr bwMode="auto">
          <a:xfrm>
            <a:off x="2771775" y="2276475"/>
            <a:ext cx="3371850" cy="1008063"/>
          </a:xfrm>
          <a:prstGeom prst="rect">
            <a:avLst/>
          </a:prstGeom>
          <a:noFill/>
          <a:ln w="9525">
            <a:noFill/>
            <a:miter lim="800000"/>
            <a:headEnd/>
            <a:tailEnd/>
          </a:ln>
        </p:spPr>
      </p:pic>
      <p:pic>
        <p:nvPicPr>
          <p:cNvPr id="11269" name="Picture 3"/>
          <p:cNvPicPr>
            <a:picLocks noChangeAspect="1" noChangeArrowheads="1"/>
          </p:cNvPicPr>
          <p:nvPr/>
        </p:nvPicPr>
        <p:blipFill>
          <a:blip r:embed="rId3" cstate="print"/>
          <a:srcRect/>
          <a:stretch>
            <a:fillRect/>
          </a:stretch>
        </p:blipFill>
        <p:spPr bwMode="auto">
          <a:xfrm>
            <a:off x="2771775" y="4581525"/>
            <a:ext cx="4497388" cy="935038"/>
          </a:xfrm>
          <a:prstGeom prst="rect">
            <a:avLst/>
          </a:prstGeom>
          <a:noFill/>
          <a:ln w="9525">
            <a:noFill/>
            <a:miter lim="800000"/>
            <a:headEnd/>
            <a:tailEnd/>
          </a:ln>
        </p:spPr>
      </p:pic>
      <p:sp>
        <p:nvSpPr>
          <p:cNvPr id="11270" name="5 Marcador de fecha"/>
          <p:cNvSpPr>
            <a:spLocks noGrp="1"/>
          </p:cNvSpPr>
          <p:nvPr>
            <p:ph type="dt" sz="quarter" idx="10"/>
          </p:nvPr>
        </p:nvSpPr>
        <p:spPr>
          <a:noFill/>
        </p:spPr>
        <p:txBody>
          <a:bodyPr/>
          <a:lstStyle/>
          <a:p>
            <a:fld id="{3C8CFE46-2B62-4385-A613-B9CE87207A52}" type="datetime8">
              <a:rPr lang="es-ES" smtClean="0"/>
              <a:pPr/>
              <a:t>18/02/2012 20:22</a:t>
            </a:fld>
            <a:endParaRPr lang="es-ES" smtClean="0"/>
          </a:p>
        </p:txBody>
      </p:sp>
      <p:sp>
        <p:nvSpPr>
          <p:cNvPr id="11271" name="6 Marcador de número de diapositiva"/>
          <p:cNvSpPr>
            <a:spLocks noGrp="1"/>
          </p:cNvSpPr>
          <p:nvPr>
            <p:ph type="sldNum" sz="quarter" idx="12"/>
          </p:nvPr>
        </p:nvSpPr>
        <p:spPr>
          <a:noFill/>
        </p:spPr>
        <p:txBody>
          <a:bodyPr/>
          <a:lstStyle/>
          <a:p>
            <a:fld id="{9236A021-4B4B-401F-B3F1-30158E76B380}" type="slidenum">
              <a:rPr lang="es-ES" smtClean="0"/>
              <a:pPr/>
              <a:t>9</a:t>
            </a:fld>
            <a:endParaRPr lang="es-E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33117</TotalTime>
  <Words>1860</Words>
  <Application>Microsoft Office PowerPoint</Application>
  <PresentationFormat>Presentación en pantalla (4:3)</PresentationFormat>
  <Paragraphs>285</Paragraphs>
  <Slides>40</Slides>
  <Notes>19</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Wingdings</vt:lpstr>
      <vt:lpstr>Comic Sans MS</vt:lpstr>
      <vt:lpstr>ＭＳ Ｐゴシック</vt:lpstr>
      <vt:lpstr>Symbol</vt:lpstr>
      <vt:lpstr>Diseño predeterminado</vt:lpstr>
      <vt:lpstr>Estructura estelar</vt:lpstr>
      <vt:lpstr>Estrellas</vt:lpstr>
      <vt:lpstr>Equilibrio hidrostático</vt:lpstr>
      <vt:lpstr>Ecuación de continuidad</vt:lpstr>
      <vt:lpstr>Conservación de la energía</vt:lpstr>
      <vt:lpstr>Gradiente de temperatura</vt:lpstr>
      <vt:lpstr>Condiciones de contorno</vt:lpstr>
      <vt:lpstr>Ecuación de estado</vt:lpstr>
      <vt:lpstr>Ecuación de estado de un gas degenerado</vt:lpstr>
      <vt:lpstr>Producción de energía en las estrellas</vt:lpstr>
      <vt:lpstr>Energía de ligadura</vt:lpstr>
      <vt:lpstr>Reacciones nucleares</vt:lpstr>
      <vt:lpstr>Cadena p-p</vt:lpstr>
      <vt:lpstr>Ciclo CNO</vt:lpstr>
      <vt:lpstr>Reacción triple alpha</vt:lpstr>
      <vt:lpstr>Otras reacciones</vt:lpstr>
      <vt:lpstr>Otras reacciones (II)</vt:lpstr>
      <vt:lpstr>Diapositiva 18</vt:lpstr>
      <vt:lpstr>Diapositiva 19</vt:lpstr>
      <vt:lpstr>Diapositiva 20</vt:lpstr>
      <vt:lpstr>Superficie del Sol</vt:lpstr>
      <vt:lpstr>Granulación de la superficie del Sol, junto a una mancha solar</vt:lpstr>
      <vt:lpstr>Bordes de la fotosfera son más oscuros</vt:lpstr>
      <vt:lpstr>Atmósfera del Sol</vt:lpstr>
      <vt:lpstr>Cromosfera observada durante eclipse total (zona fina roja y blanca)</vt:lpstr>
      <vt:lpstr>Cromosfera visto en Halpha</vt:lpstr>
      <vt:lpstr>Diapositiva 27</vt:lpstr>
      <vt:lpstr>La Corona</vt:lpstr>
      <vt:lpstr>Diapositiva 29</vt:lpstr>
      <vt:lpstr>Diapositiva 30</vt:lpstr>
      <vt:lpstr>Diapositiva 31</vt:lpstr>
      <vt:lpstr>Actividad solar</vt:lpstr>
      <vt:lpstr>Diapositiva 33</vt:lpstr>
      <vt:lpstr>Diapositiva 34</vt:lpstr>
      <vt:lpstr>Diapositiva 35</vt:lpstr>
      <vt:lpstr>Diapositiva 36</vt:lpstr>
      <vt:lpstr>Diapositiva 37</vt:lpstr>
      <vt:lpstr>Diapositiva 38</vt:lpstr>
      <vt:lpstr>Diapositiva 39</vt:lpstr>
      <vt:lpstr>Creación del campo magnético a través del efecto dinamo</vt:lpstr>
    </vt:vector>
  </TitlesOfParts>
  <Company>Universidad de Granada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Astrofísica I</dc:title>
  <dc:creator>Jorge</dc:creator>
  <cp:lastModifiedBy>Nombre de usuario</cp:lastModifiedBy>
  <cp:revision>104</cp:revision>
  <dcterms:created xsi:type="dcterms:W3CDTF">2008-03-26T12:23:45Z</dcterms:created>
  <dcterms:modified xsi:type="dcterms:W3CDTF">2012-02-18T19:25:58Z</dcterms:modified>
</cp:coreProperties>
</file>