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292" r:id="rId4"/>
    <p:sldId id="337" r:id="rId5"/>
    <p:sldId id="314" r:id="rId6"/>
    <p:sldId id="338" r:id="rId7"/>
    <p:sldId id="339" r:id="rId8"/>
    <p:sldId id="264" r:id="rId9"/>
    <p:sldId id="257" r:id="rId10"/>
    <p:sldId id="262" r:id="rId11"/>
    <p:sldId id="322" r:id="rId12"/>
    <p:sldId id="323" r:id="rId13"/>
    <p:sldId id="342" r:id="rId14"/>
    <p:sldId id="341" r:id="rId15"/>
    <p:sldId id="340" r:id="rId16"/>
    <p:sldId id="330" r:id="rId17"/>
    <p:sldId id="265" r:id="rId18"/>
    <p:sldId id="273" r:id="rId19"/>
    <p:sldId id="343" r:id="rId20"/>
    <p:sldId id="274" r:id="rId21"/>
    <p:sldId id="275" r:id="rId22"/>
    <p:sldId id="263" r:id="rId23"/>
    <p:sldId id="345" r:id="rId24"/>
    <p:sldId id="344" r:id="rId25"/>
    <p:sldId id="295" r:id="rId26"/>
    <p:sldId id="278" r:id="rId27"/>
    <p:sldId id="346" r:id="rId28"/>
    <p:sldId id="279" r:id="rId29"/>
    <p:sldId id="277" r:id="rId30"/>
    <p:sldId id="280" r:id="rId31"/>
    <p:sldId id="347" r:id="rId32"/>
    <p:sldId id="281" r:id="rId33"/>
    <p:sldId id="348" r:id="rId34"/>
    <p:sldId id="282" r:id="rId35"/>
    <p:sldId id="349" r:id="rId36"/>
    <p:sldId id="283" r:id="rId37"/>
    <p:sldId id="350" r:id="rId38"/>
    <p:sldId id="284" r:id="rId39"/>
    <p:sldId id="351" r:id="rId40"/>
    <p:sldId id="285" r:id="rId41"/>
    <p:sldId id="286" r:id="rId42"/>
    <p:sldId id="352" r:id="rId43"/>
    <p:sldId id="287" r:id="rId44"/>
    <p:sldId id="353" r:id="rId45"/>
    <p:sldId id="331" r:id="rId46"/>
    <p:sldId id="332" r:id="rId47"/>
    <p:sldId id="354" r:id="rId48"/>
    <p:sldId id="333" r:id="rId49"/>
    <p:sldId id="334" r:id="rId50"/>
    <p:sldId id="355" r:id="rId51"/>
    <p:sldId id="335" r:id="rId52"/>
    <p:sldId id="315" r:id="rId53"/>
    <p:sldId id="356" r:id="rId54"/>
    <p:sldId id="306" r:id="rId55"/>
    <p:sldId id="313" r:id="rId56"/>
    <p:sldId id="318" r:id="rId57"/>
    <p:sldId id="357" r:id="rId58"/>
    <p:sldId id="358" r:id="rId59"/>
    <p:sldId id="319" r:id="rId60"/>
    <p:sldId id="320" r:id="rId61"/>
    <p:sldId id="317" r:id="rId62"/>
    <p:sldId id="359" r:id="rId63"/>
    <p:sldId id="336" r:id="rId64"/>
    <p:sldId id="361" r:id="rId65"/>
    <p:sldId id="360" r:id="rId66"/>
    <p:sldId id="316" r:id="rId67"/>
    <p:sldId id="362" r:id="rId6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0000"/>
    <a:srgbClr val="660066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86B3B-C67A-4266-A9BE-01FB735056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1123B-FED8-4649-A55A-E17B0EE8C0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C23F-1479-4D4E-9490-28B3B20AF2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CB03-C433-40B8-AA53-FDEC6BFFBB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8B4E1-D928-4B88-BBE7-FB45813BC5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E527F-0F6D-4C0B-8E78-9055A36A9E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72E12-B745-4B8E-AC1C-D9BAEAE40D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AA351-4797-4E46-983A-1582C7969C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0D6B6-F209-4FF5-9F4F-FDC0675509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F3C04-54B0-4EC1-9914-B3BB4171EE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15AA5-9291-4DF1-A8D3-EFED292AAF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756D8-51F0-41E8-B1C4-7CBBA8A1F5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597158-943F-4390-B9CA-DEB3E6133D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Astronomía de posición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Fundamentos de Astrofísica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Día solar y día sidéreo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En un año (tiempo que tarda el sol en dar una vuelta completa P=365.256363 d</a:t>
            </a:r>
            <a:r>
              <a:rPr lang="es-ES" baseline="-25000" smtClean="0"/>
              <a:t>sol</a:t>
            </a:r>
            <a:r>
              <a:rPr lang="es-ES" smtClean="0"/>
              <a:t>(s)) hay un día sidéreo más que días solares.</a:t>
            </a:r>
          </a:p>
          <a:p>
            <a:pPr eaLnBrk="1" hangingPunct="1"/>
            <a:r>
              <a:rPr lang="es-ES" smtClean="0"/>
              <a:t>Es decir:</a:t>
            </a:r>
          </a:p>
          <a:p>
            <a:pPr lvl="1" eaLnBrk="1" hangingPunct="1"/>
            <a:r>
              <a:rPr lang="es-ES" smtClean="0"/>
              <a:t>P/d</a:t>
            </a:r>
            <a:r>
              <a:rPr lang="es-ES" baseline="-25000" smtClean="0"/>
              <a:t>sid</a:t>
            </a:r>
            <a:r>
              <a:rPr lang="es-ES" smtClean="0"/>
              <a:t> = P/d</a:t>
            </a:r>
            <a:r>
              <a:rPr lang="es-ES" baseline="-25000" smtClean="0"/>
              <a:t>sol</a:t>
            </a:r>
            <a:r>
              <a:rPr lang="es-ES" smtClean="0"/>
              <a:t>+1 </a:t>
            </a:r>
            <a:r>
              <a:rPr lang="es-ES" smtClean="0">
                <a:sym typeface="Wingdings" pitchFamily="2" charset="2"/>
              </a:rPr>
              <a:t> </a:t>
            </a:r>
            <a:r>
              <a:rPr lang="es-ES" smtClean="0"/>
              <a:t>d</a:t>
            </a:r>
            <a:r>
              <a:rPr lang="es-ES" baseline="-25000" smtClean="0"/>
              <a:t>sid</a:t>
            </a:r>
            <a:r>
              <a:rPr lang="es-ES" smtClean="0"/>
              <a:t>=0.99727 d</a:t>
            </a:r>
            <a:r>
              <a:rPr lang="es-ES" baseline="-25000" smtClean="0"/>
              <a:t>sol</a:t>
            </a:r>
            <a:endParaRPr lang="es-ES" smtClean="0"/>
          </a:p>
          <a:p>
            <a:pPr lvl="1" eaLnBrk="1" hangingPunct="1"/>
            <a:r>
              <a:rPr lang="es-ES" smtClean="0"/>
              <a:t>d</a:t>
            </a:r>
            <a:r>
              <a:rPr lang="es-ES" baseline="-25000" smtClean="0"/>
              <a:t>sid</a:t>
            </a:r>
            <a:r>
              <a:rPr lang="es-ES" smtClean="0"/>
              <a:t>= 23h 56m 4.1s</a:t>
            </a:r>
            <a:endParaRPr lang="es-ES" baseline="-25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836613"/>
          </a:xfrm>
        </p:spPr>
        <p:txBody>
          <a:bodyPr/>
          <a:lstStyle/>
          <a:p>
            <a:pPr eaLnBrk="1" hangingPunct="1"/>
            <a:r>
              <a:rPr lang="es-ES" smtClean="0"/>
              <a:t>Estaciones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/>
            <a:r>
              <a:rPr lang="es-ES" smtClean="0"/>
              <a:t>La inclinación del eje de la tierra respecto de la eclíptica es responsable de las estaciones.</a:t>
            </a:r>
          </a:p>
        </p:txBody>
      </p:sp>
      <p:pic>
        <p:nvPicPr>
          <p:cNvPr id="9220" name="Picture 8" descr="sun_elevation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724400"/>
            <a:ext cx="82804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 descr="dayleng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205038"/>
            <a:ext cx="3232150" cy="2187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Movimientos del sol visto desde la tierra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400" smtClean="0"/>
              <a:t>El sol, a lo largo del año, se desplaza a lo largo de la eclíptica.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smtClean="0"/>
              <a:t>Su máxima desviación del ecuador tiene lugar en los solsticios, donde su declinación vale </a:t>
            </a:r>
            <a:r>
              <a:rPr lang="en-US" sz="2400" smtClean="0">
                <a:cs typeface="Arial" charset="0"/>
              </a:rPr>
              <a:t>±23º 27’.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Arial" charset="0"/>
              </a:rPr>
              <a:t>Los dos paralelos de esta declinación (y su intersección con la superfice terrestre) definen los trópicos:</a:t>
            </a:r>
            <a:endParaRPr lang="en-US" sz="2400" smtClean="0">
              <a:cs typeface="Arial" charset="0"/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Trópico de Cáncer (N)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Trópico de Capricornio (S)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Arial" charset="0"/>
              </a:rPr>
              <a:t>En la superficie terrestre, se definen también los círculos polares a la misma distancia angular de los polos (lat=66º 33’). Por encima (debajo) de esta latitud, el sol no se pone algún día del año.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052513"/>
            <a:ext cx="5761038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341438"/>
            <a:ext cx="7620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151688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Crepúsculos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smtClean="0"/>
              <a:t>Se definen tres crepúsculos: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sz="2800" smtClean="0"/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Civil: El sol está 6º bajo el horizonte</a:t>
            </a:r>
          </a:p>
          <a:p>
            <a:pPr lvl="1" eaLnBrk="1" hangingPunct="1">
              <a:lnSpc>
                <a:spcPct val="90000"/>
              </a:lnSpc>
            </a:pPr>
            <a:endParaRPr lang="es-ES" sz="2400" smtClean="0"/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Nautico: El sol está 12º bajo el horizonte</a:t>
            </a:r>
          </a:p>
          <a:p>
            <a:pPr lvl="1" eaLnBrk="1" hangingPunct="1">
              <a:lnSpc>
                <a:spcPct val="90000"/>
              </a:lnSpc>
            </a:pPr>
            <a:endParaRPr lang="es-ES" sz="2400" smtClean="0"/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Astronómico: El sol está 18º bajo el horizonte</a:t>
            </a:r>
          </a:p>
          <a:p>
            <a:pPr eaLnBrk="1" hangingPunct="1">
              <a:lnSpc>
                <a:spcPct val="90000"/>
              </a:lnSpc>
            </a:pPr>
            <a:endParaRPr lang="es-ES" sz="2800" smtClean="0"/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Los crepúsculos aumentan su duración con la latitud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Ecuador y Polos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es-ES" smtClean="0"/>
              <a:t>La rotación de la tierra determina dos puntos y un plano muy importantes:</a:t>
            </a:r>
          </a:p>
          <a:p>
            <a:pPr lvl="1" eaLnBrk="1" hangingPunct="1"/>
            <a:endParaRPr lang="es-ES" smtClean="0"/>
          </a:p>
          <a:p>
            <a:pPr lvl="1" eaLnBrk="1" hangingPunct="1"/>
            <a:r>
              <a:rPr lang="es-ES" smtClean="0"/>
              <a:t>Polos:</a:t>
            </a:r>
          </a:p>
          <a:p>
            <a:pPr lvl="1" eaLnBrk="1" hangingPunct="1">
              <a:buFontTx/>
              <a:buNone/>
            </a:pPr>
            <a:endParaRPr lang="es-ES" smtClean="0"/>
          </a:p>
          <a:p>
            <a:pPr lvl="2" eaLnBrk="1" hangingPunct="1"/>
            <a:r>
              <a:rPr lang="es-ES" smtClean="0"/>
              <a:t>Polo N</a:t>
            </a:r>
          </a:p>
          <a:p>
            <a:pPr lvl="2" eaLnBrk="1" hangingPunct="1"/>
            <a:r>
              <a:rPr lang="es-ES" smtClean="0"/>
              <a:t>Polo S</a:t>
            </a:r>
          </a:p>
          <a:p>
            <a:pPr lvl="1" eaLnBrk="1" hangingPunct="1"/>
            <a:endParaRPr lang="es-ES" smtClean="0"/>
          </a:p>
          <a:p>
            <a:pPr lvl="1" eaLnBrk="1" hangingPunct="1"/>
            <a:endParaRPr lang="es-ES" smtClean="0"/>
          </a:p>
          <a:p>
            <a:pPr lvl="1" eaLnBrk="1" hangingPunct="1"/>
            <a:r>
              <a:rPr lang="es-ES" smtClean="0"/>
              <a:t>Ecuador: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549275"/>
            <a:ext cx="49688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Coordenadas Terrestres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smtClean="0"/>
              <a:t>La rotación define: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Polos: Intersección del eje de rotación con la superficie terrestre.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Ecuador: Plano perpendicular al eje que pasa por el centro de la tierra.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Se definen unas coordenadas “polares” referidas al ecuador: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Latitud: Ángulo medido desde el ecuador hacia los polos: + si N y – si S. Se mide en grados.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Longitud: Ángulo medido sobre el ecuador desde un origen (arbitrario) </a:t>
            </a:r>
            <a:r>
              <a:rPr lang="es-ES" sz="2400" smtClean="0">
                <a:sym typeface="Wingdings" pitchFamily="2" charset="2"/>
              </a:rPr>
              <a:t> Meridiano de Greenwich: + si E y – si O. Se mide en º,’ y ‘’. Puede medirse en unidades de tiempo donde 1h=15º.</a:t>
            </a:r>
            <a:endParaRPr lang="es-E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x-wor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04813"/>
            <a:ext cx="6564313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>
                <a:solidFill>
                  <a:srgbClr val="FF33CC"/>
                </a:solidFill>
              </a:rPr>
              <a:t>Movimiento de los astros</a:t>
            </a:r>
            <a:endParaRPr lang="es-ES" smtClean="0">
              <a:solidFill>
                <a:srgbClr val="FF33CC"/>
              </a:solidFill>
            </a:endParaRPr>
          </a:p>
        </p:txBody>
      </p:sp>
      <p:pic>
        <p:nvPicPr>
          <p:cNvPr id="3075" name="Picture 7" descr="ns98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700213"/>
            <a:ext cx="3019425" cy="4525962"/>
          </a:xfrm>
          <a:noFill/>
        </p:spPr>
      </p:pic>
      <p:pic>
        <p:nvPicPr>
          <p:cNvPr id="3076" name="Picture 8" descr="track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2133600"/>
            <a:ext cx="5292725" cy="3871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s-ES" smtClean="0"/>
              <a:t>Coordenadas geográficas (II)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mtClean="0"/>
              <a:t>La tierra está achatada por los polos. Se define un geoide (equipot.) que es muy parecido a un elipsoide de revolución.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Su atachamiento es:</a:t>
            </a:r>
          </a:p>
          <a:p>
            <a:pPr eaLnBrk="1" hangingPunct="1">
              <a:lnSpc>
                <a:spcPct val="90000"/>
              </a:lnSpc>
            </a:pPr>
            <a:endParaRPr lang="es-ES" smtClean="0"/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Los círculos de igual latitud se llaman PARALELOS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Los círculos de igual longitud se llaman MERIDIANOS</a:t>
            </a:r>
          </a:p>
          <a:p>
            <a:pPr eaLnBrk="1" hangingPunct="1">
              <a:lnSpc>
                <a:spcPct val="90000"/>
              </a:lnSpc>
            </a:pPr>
            <a:endParaRPr lang="es-ES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141663"/>
            <a:ext cx="22320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Coordenadas geográficas (III)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smtClean="0"/>
              <a:t>Se define la “Milla náutica” como la longitud de 1 min de arco </a:t>
            </a:r>
            <a:r>
              <a:rPr lang="es-ES" sz="2800" u="sng" smtClean="0"/>
              <a:t>en el ecuador.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u="sng" smtClean="0"/>
              <a:t>1nmi=1852m </a:t>
            </a:r>
            <a:r>
              <a:rPr lang="es-ES" sz="2800" smtClean="0"/>
              <a:t>(1 stat mille=1609.344m)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El cable es la decima parte de la nmi=185.2m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El nudo es una velocidad de 1nmi/hora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A otra latitud, 1 min de longitud es más corto en un factor cos</a:t>
            </a:r>
            <a:r>
              <a:rPr lang="el-GR" sz="2800" smtClean="0">
                <a:cs typeface="Arial" charset="0"/>
              </a:rPr>
              <a:t>Φ</a:t>
            </a:r>
            <a:r>
              <a:rPr lang="es-ES" sz="2800" smtClean="0"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smtClean="0">
                <a:cs typeface="Arial" charset="0"/>
              </a:rPr>
              <a:t>Determinar la longitud (esp. en el mar) fue un serio problema de astronomía que no puedieron resolver Kepler, Galileo, Newton, etc..</a:t>
            </a:r>
            <a:endParaRPr lang="el-GR" sz="28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Traslación terrestre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800" smtClean="0"/>
              <a:t>La tierra rota alrededor del sol en un periodo de un año.  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smtClean="0"/>
              <a:t>El plano de la órbita está inclinado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800" smtClean="0"/>
              <a:t>	23º 27’ respecto del ecuador  </a:t>
            </a:r>
            <a:r>
              <a:rPr lang="es-ES" sz="2800" smtClean="0">
                <a:sym typeface="Wingdings" pitchFamily="2" charset="2"/>
              </a:rPr>
              <a:t> </a:t>
            </a:r>
            <a:r>
              <a:rPr lang="es-ES" sz="2800" smtClean="0">
                <a:solidFill>
                  <a:srgbClr val="FF0066"/>
                </a:solidFill>
                <a:sym typeface="Wingdings" pitchFamily="2" charset="2"/>
              </a:rPr>
              <a:t>Inclinación del eje </a:t>
            </a:r>
            <a:r>
              <a:rPr lang="es-ES" sz="2800" smtClean="0">
                <a:sym typeface="Wingdings" pitchFamily="2" charset="2"/>
              </a:rPr>
              <a:t>u </a:t>
            </a:r>
            <a:r>
              <a:rPr lang="es-ES" sz="2800" smtClean="0">
                <a:solidFill>
                  <a:srgbClr val="FF0066"/>
                </a:solidFill>
                <a:sym typeface="Wingdings" pitchFamily="2" charset="2"/>
              </a:rPr>
              <a:t>Oblicuidad de la eclíptica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smtClean="0"/>
              <a:t>El plano de la órbita define un plano en el cielo conocido como </a:t>
            </a:r>
            <a:r>
              <a:rPr lang="es-ES" sz="2800" smtClean="0">
                <a:solidFill>
                  <a:srgbClr val="FF0066"/>
                </a:solidFill>
              </a:rPr>
              <a:t>Eclíptica. </a:t>
            </a:r>
            <a:r>
              <a:rPr lang="es-ES" sz="2800" smtClean="0"/>
              <a:t>Es el camino que sigue el sol en el cielo.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smtClean="0"/>
              <a:t>El ecuador y la eclíptica se cortan en dos puntos llamados </a:t>
            </a:r>
            <a:r>
              <a:rPr lang="es-ES" sz="2800" smtClean="0">
                <a:solidFill>
                  <a:srgbClr val="FF0066"/>
                </a:solidFill>
              </a:rPr>
              <a:t>Nodos</a:t>
            </a:r>
            <a:r>
              <a:rPr lang="es-ES" sz="2800" smtClean="0"/>
              <a:t> o </a:t>
            </a:r>
            <a:r>
              <a:rPr lang="es-ES" sz="2800" smtClean="0">
                <a:solidFill>
                  <a:srgbClr val="FF0066"/>
                </a:solidFill>
              </a:rPr>
              <a:t>Puntos equinocciales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400" smtClean="0">
                <a:solidFill>
                  <a:srgbClr val="FF0066"/>
                </a:solidFill>
              </a:rPr>
              <a:t>Punto gamma, Eq. Vernal. Nodo ascendente o primer pto de Aries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400" smtClean="0">
                <a:solidFill>
                  <a:srgbClr val="FF0066"/>
                </a:solidFill>
              </a:rPr>
              <a:t>Punto libra, Eq. Otoñal o nodo descendente.</a:t>
            </a:r>
          </a:p>
          <a:p>
            <a:pPr eaLnBrk="1" hangingPunct="1">
              <a:lnSpc>
                <a:spcPct val="80000"/>
              </a:lnSpc>
            </a:pPr>
            <a:endParaRPr 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619125"/>
            <a:ext cx="72390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Zodiaco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86463" cy="4525963"/>
          </a:xfrm>
        </p:spPr>
        <p:txBody>
          <a:bodyPr/>
          <a:lstStyle/>
          <a:p>
            <a:pPr eaLnBrk="1" hangingPunct="1"/>
            <a:r>
              <a:rPr lang="es-ES" smtClean="0"/>
              <a:t>El zodiaco es el conjunto de 12 (13?) constelaciones por las que pasa la eclíptica.</a:t>
            </a:r>
          </a:p>
          <a:p>
            <a:pPr eaLnBrk="1" hangingPunct="1"/>
            <a:r>
              <a:rPr lang="es-ES" smtClean="0"/>
              <a:t>La precesión ha cambiado  las fechas en las que el sol está en cada constelación</a:t>
            </a:r>
          </a:p>
          <a:p>
            <a:pPr eaLnBrk="1" hangingPunct="1"/>
            <a:r>
              <a:rPr lang="es-ES" smtClean="0"/>
              <a:t>Hay un 13º signo!!</a:t>
            </a:r>
          </a:p>
          <a:p>
            <a:pPr eaLnBrk="1" hangingPunct="1">
              <a:buFontTx/>
              <a:buNone/>
            </a:pPr>
            <a:r>
              <a:rPr lang="es-ES" smtClean="0"/>
              <a:t>	(Ophiucus)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844675"/>
            <a:ext cx="28575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Geometría esférica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mtClean="0"/>
              <a:t>Círculo máximo: El que pasa por el centro de la esfera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Triángulo esférico es el formado por tres arcos de circulo máximo. 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En un triángulo esférico: A+B+C=180+E (E=Exceso)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Leyes de trigonometría esférica:</a:t>
            </a:r>
          </a:p>
          <a:p>
            <a:pPr lvl="1" eaLnBrk="1" hangingPunct="1">
              <a:lnSpc>
                <a:spcPct val="90000"/>
              </a:lnSpc>
            </a:pPr>
            <a:r>
              <a:rPr lang="es-ES" smtClean="0"/>
              <a:t>Ley del seno</a:t>
            </a:r>
          </a:p>
          <a:p>
            <a:pPr lvl="1" eaLnBrk="1" hangingPunct="1">
              <a:lnSpc>
                <a:spcPct val="90000"/>
              </a:lnSpc>
            </a:pPr>
            <a:r>
              <a:rPr lang="es-ES" smtClean="0"/>
              <a:t>Ley del coseno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deriv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9050"/>
            <a:ext cx="61182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Ley del seno y del coseno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lvl="1" eaLnBrk="1" hangingPunct="1"/>
            <a:r>
              <a:rPr lang="es-ES" sz="3200" smtClean="0"/>
              <a:t>Ley del seno</a:t>
            </a:r>
          </a:p>
          <a:p>
            <a:pPr eaLnBrk="1" hangingPunct="1"/>
            <a:endParaRPr lang="es-ES" sz="2400" smtClean="0"/>
          </a:p>
          <a:p>
            <a:pPr eaLnBrk="1" hangingPunct="1"/>
            <a:r>
              <a:rPr lang="es-ES" sz="2400" smtClean="0"/>
              <a:t>sin(a)/sin(A) = sin(b)/sin(B) = sin(c)/sin(C)</a:t>
            </a:r>
          </a:p>
          <a:p>
            <a:pPr lvl="1" eaLnBrk="1" hangingPunct="1"/>
            <a:endParaRPr lang="es-ES" sz="3200" smtClean="0"/>
          </a:p>
          <a:p>
            <a:pPr lvl="1" eaLnBrk="1" hangingPunct="1"/>
            <a:r>
              <a:rPr lang="es-ES" sz="3200" smtClean="0"/>
              <a:t>Ley del coseno</a:t>
            </a:r>
          </a:p>
          <a:p>
            <a:pPr lvl="1" eaLnBrk="1" hangingPunct="1">
              <a:buFontTx/>
              <a:buNone/>
            </a:pPr>
            <a:endParaRPr lang="es-ES" sz="2400" smtClean="0"/>
          </a:p>
          <a:p>
            <a:pPr eaLnBrk="1" hangingPunct="1"/>
            <a:r>
              <a:rPr lang="es-ES" sz="2400" smtClean="0"/>
              <a:t> cos(a) = cos(b) cos(c) + sin(b) sin(c) cos(A) </a:t>
            </a:r>
          </a:p>
          <a:p>
            <a:pPr eaLnBrk="1" hangingPunct="1"/>
            <a:r>
              <a:rPr lang="es-ES" sz="2400" smtClean="0"/>
              <a:t> cos(b) = cos(c) cos(a) + sin(c) sin(a) cos(B) </a:t>
            </a:r>
          </a:p>
          <a:p>
            <a:pPr eaLnBrk="1" hangingPunct="1"/>
            <a:r>
              <a:rPr lang="es-ES" sz="2400" smtClean="0"/>
              <a:t> cos(c) = cos(a) cos(b) + sin(a) sin(b) cos(C)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Sistemas de coordenadas astronómicas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mtClean="0"/>
              <a:t>Dependiendo del plano que se use como referencia hay varios tipos de coordenadas:</a:t>
            </a:r>
          </a:p>
          <a:p>
            <a:pPr lvl="1" eaLnBrk="1" hangingPunct="1">
              <a:lnSpc>
                <a:spcPct val="90000"/>
              </a:lnSpc>
            </a:pPr>
            <a:r>
              <a:rPr lang="es-ES" smtClean="0"/>
              <a:t>Coordenadas horizontales</a:t>
            </a:r>
          </a:p>
          <a:p>
            <a:pPr lvl="1" eaLnBrk="1" hangingPunct="1">
              <a:lnSpc>
                <a:spcPct val="90000"/>
              </a:lnSpc>
            </a:pPr>
            <a:r>
              <a:rPr lang="es-ES" smtClean="0"/>
              <a:t>Coordenadas ecuatoriales</a:t>
            </a:r>
          </a:p>
          <a:p>
            <a:pPr lvl="1" eaLnBrk="1" hangingPunct="1">
              <a:lnSpc>
                <a:spcPct val="90000"/>
              </a:lnSpc>
            </a:pPr>
            <a:r>
              <a:rPr lang="es-ES" smtClean="0"/>
              <a:t>Coordenadas eclípticas</a:t>
            </a:r>
          </a:p>
          <a:p>
            <a:pPr lvl="1" eaLnBrk="1" hangingPunct="1">
              <a:lnSpc>
                <a:spcPct val="90000"/>
              </a:lnSpc>
            </a:pPr>
            <a:r>
              <a:rPr lang="es-ES" smtClean="0"/>
              <a:t>Coordenadas galácticas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Cambiar de unas coordenadas a otras requiere resolver un triángulo esférico.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Esfera celeste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341438"/>
            <a:ext cx="7129462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Coordenadas horizontales o altazimutales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400" smtClean="0"/>
              <a:t>El plano de referencia es el horizonte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Son coordenadas locales.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La posición de las estrellas cambia con el tiempo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Extensión de la vertical: Cénit y Nadir.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Círculos máximos que pasan por el cenit se llaman verticales.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Los astros culminan en un círculo máximo </a:t>
            </a:r>
            <a:r>
              <a:rPr lang="es-ES" sz="2400" smtClean="0">
                <a:sym typeface="Wingdings" pitchFamily="2" charset="2"/>
              </a:rPr>
              <a:t> Meridiano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La intesección de este círculo con el horizonte define el N y el S.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Se definen dos ángulos: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000" smtClean="0"/>
              <a:t>Elevación (a) : Ángulo medido sobre el horizonte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000" smtClean="0"/>
              <a:t>Azimut (A): Ángulo medido desde un el horizonte. Tomaremos el S. y el ángulo lo medimos en sentido horario.</a:t>
            </a:r>
          </a:p>
          <a:p>
            <a:pPr eaLnBrk="1" hangingPunct="1">
              <a:lnSpc>
                <a:spcPct val="80000"/>
              </a:lnSpc>
            </a:pPr>
            <a:endParaRPr lang="es-ES" sz="2400" smtClean="0"/>
          </a:p>
          <a:p>
            <a:pPr eaLnBrk="1" hangingPunct="1">
              <a:lnSpc>
                <a:spcPct val="80000"/>
              </a:lnSpc>
            </a:pPr>
            <a:endParaRPr lang="es-E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264275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Coordenadas ecuatoriales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800" smtClean="0"/>
              <a:t>El plano de referencia es el ecuador.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smtClean="0"/>
              <a:t>Son coordenadas no locales.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smtClean="0"/>
              <a:t>Las coordenadas de las estrellas no cambian con el tiempo (app)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smtClean="0"/>
              <a:t>El punto de origen sobre el ecuador es el equinoccio de primavera o punto </a:t>
            </a:r>
            <a:r>
              <a:rPr lang="el-GR" sz="2800" smtClean="0">
                <a:cs typeface="Arial" charset="0"/>
              </a:rPr>
              <a:t>γ</a:t>
            </a:r>
            <a:r>
              <a:rPr lang="es-ES" sz="2800" smtClean="0">
                <a:cs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smtClean="0">
                <a:cs typeface="Arial" charset="0"/>
              </a:rPr>
              <a:t>Se definen dos ángulos: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400" smtClean="0">
                <a:cs typeface="Arial" charset="0"/>
              </a:rPr>
              <a:t>Declinación (</a:t>
            </a:r>
            <a:r>
              <a:rPr lang="el-GR" sz="2400" smtClean="0">
                <a:cs typeface="Arial" charset="0"/>
              </a:rPr>
              <a:t>δ</a:t>
            </a:r>
            <a:r>
              <a:rPr lang="es-ES" sz="2400" smtClean="0">
                <a:cs typeface="Arial" charset="0"/>
              </a:rPr>
              <a:t>) : Ángulo medido desde el ecuador (+ si N y – si S)</a:t>
            </a:r>
            <a:endParaRPr lang="el-GR" sz="240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s-ES" sz="2400" smtClean="0">
                <a:cs typeface="Arial" charset="0"/>
              </a:rPr>
              <a:t>Ascensión recta (</a:t>
            </a:r>
            <a:r>
              <a:rPr lang="el-GR" sz="2400" smtClean="0">
                <a:cs typeface="Arial" charset="0"/>
              </a:rPr>
              <a:t>α</a:t>
            </a:r>
            <a:r>
              <a:rPr lang="es-ES" sz="2400" smtClean="0">
                <a:cs typeface="Arial" charset="0"/>
              </a:rPr>
              <a:t>) : Ángulo medido sobre el ecuador desde el punto </a:t>
            </a:r>
            <a:r>
              <a:rPr lang="el-GR" sz="2400" smtClean="0">
                <a:cs typeface="Arial" charset="0"/>
              </a:rPr>
              <a:t>γ</a:t>
            </a:r>
            <a:r>
              <a:rPr lang="es-ES" sz="2400" smtClean="0">
                <a:cs typeface="Arial" charset="0"/>
              </a:rPr>
              <a:t> en sentido antihorario. </a:t>
            </a:r>
            <a:endParaRPr lang="el-GR" sz="24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196975"/>
            <a:ext cx="669766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Angulo horario, Ascensión recta y tiempo sidereo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smtClean="0"/>
              <a:t>Se define el ángulo horario (H) como el ángulo (medido sobre el ecuador en sentido horario) entre la proyección de la estrella y el meridiano.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Se define el tiempo sidéreo (</a:t>
            </a:r>
            <a:r>
              <a:rPr lang="es-ES" sz="2800" smtClean="0">
                <a:cs typeface="Arial" charset="0"/>
              </a:rPr>
              <a:t>t) </a:t>
            </a:r>
            <a:r>
              <a:rPr lang="es-ES" sz="2800" smtClean="0"/>
              <a:t>como el ángulo horario del punto </a:t>
            </a:r>
            <a:r>
              <a:rPr lang="el-GR" sz="2800" smtClean="0">
                <a:cs typeface="Arial" charset="0"/>
              </a:rPr>
              <a:t>γ</a:t>
            </a:r>
            <a:r>
              <a:rPr lang="es-ES" sz="2800" smtClean="0"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smtClean="0">
                <a:cs typeface="Arial" charset="0"/>
              </a:rPr>
              <a:t>Entonces, de la definición de A.R (</a:t>
            </a:r>
            <a:r>
              <a:rPr lang="el-GR" sz="2800" smtClean="0">
                <a:cs typeface="Arial" charset="0"/>
              </a:rPr>
              <a:t>α</a:t>
            </a:r>
            <a:r>
              <a:rPr lang="es-ES" sz="2800" smtClean="0">
                <a:cs typeface="Arial" charset="0"/>
              </a:rPr>
              <a:t>) y estas dos, se tiene: t= </a:t>
            </a:r>
            <a:r>
              <a:rPr lang="el-GR" sz="2800" smtClean="0">
                <a:cs typeface="Arial" charset="0"/>
              </a:rPr>
              <a:t>α</a:t>
            </a:r>
            <a:r>
              <a:rPr lang="es-ES" sz="2800" smtClean="0">
                <a:cs typeface="Arial" charset="0"/>
              </a:rPr>
              <a:t>+H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smtClean="0">
                <a:cs typeface="Arial" charset="0"/>
              </a:rPr>
              <a:t>Podemos calcular aprox. El tiempo sidéreo a partir de la hora solar como: t=T</a:t>
            </a:r>
            <a:r>
              <a:rPr lang="es-ES" sz="2800" baseline="-25000" smtClean="0">
                <a:cs typeface="Arial" charset="0"/>
              </a:rPr>
              <a:t>s</a:t>
            </a:r>
            <a:r>
              <a:rPr lang="es-ES" sz="2800" smtClean="0">
                <a:cs typeface="Arial" charset="0"/>
              </a:rPr>
              <a:t>+12+d*4/60 (donde d son los días transcurridos desde el equinoccio de primavera)</a:t>
            </a:r>
          </a:p>
          <a:p>
            <a:pPr eaLnBrk="1" hangingPunct="1">
              <a:lnSpc>
                <a:spcPct val="90000"/>
              </a:lnSpc>
            </a:pPr>
            <a:endParaRPr lang="es-ES" sz="28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049962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es-ES" sz="4000" smtClean="0"/>
              <a:t>Cambio de coordenadas:</a:t>
            </a:r>
            <a:br>
              <a:rPr lang="es-ES" sz="4000" smtClean="0"/>
            </a:br>
            <a:r>
              <a:rPr lang="es-ES" sz="4000" smtClean="0"/>
              <a:t>Horizontales y ecuatoriales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145087"/>
          </a:xfrm>
        </p:spPr>
        <p:txBody>
          <a:bodyPr/>
          <a:lstStyle/>
          <a:p>
            <a:pPr eaLnBrk="1" hangingPunct="1"/>
            <a:r>
              <a:rPr lang="es-ES" sz="2800" smtClean="0"/>
              <a:t>De ecuatoriales a horizontales</a:t>
            </a:r>
          </a:p>
          <a:p>
            <a:pPr lvl="1" eaLnBrk="1" hangingPunct="1"/>
            <a:r>
              <a:rPr lang="es-ES" sz="2400" smtClean="0"/>
              <a:t>H = t - α</a:t>
            </a:r>
          </a:p>
          <a:p>
            <a:pPr lvl="1" eaLnBrk="1" hangingPunct="1"/>
            <a:r>
              <a:rPr lang="es-ES" sz="2400" smtClean="0"/>
              <a:t>sin(a) = sin(δ) sin(φ) + cos(δ) cos(φ) cos(H)</a:t>
            </a:r>
          </a:p>
          <a:p>
            <a:pPr lvl="1" eaLnBrk="1" hangingPunct="1"/>
            <a:r>
              <a:rPr lang="es-ES" sz="2400" smtClean="0"/>
              <a:t>sin(A) = sin(H) cos(δ) / cos(a)</a:t>
            </a:r>
          </a:p>
          <a:p>
            <a:pPr lvl="1" eaLnBrk="1" hangingPunct="1"/>
            <a:r>
              <a:rPr lang="es-ES" sz="2400" smtClean="0"/>
              <a:t>cos(A) = -{ sin(δ) - sin(φ) sin(a) } / cos(φ) cos(a)</a:t>
            </a:r>
          </a:p>
          <a:p>
            <a:pPr eaLnBrk="1" hangingPunct="1">
              <a:buFontTx/>
              <a:buNone/>
            </a:pPr>
            <a:endParaRPr lang="es-ES" sz="2800" smtClean="0"/>
          </a:p>
          <a:p>
            <a:pPr eaLnBrk="1" hangingPunct="1"/>
            <a:r>
              <a:rPr lang="es-ES" sz="2800" smtClean="0"/>
              <a:t>De horizontales a ecuatoriales</a:t>
            </a:r>
          </a:p>
          <a:p>
            <a:pPr lvl="1" eaLnBrk="1" hangingPunct="1"/>
            <a:r>
              <a:rPr lang="es-ES" sz="2400" smtClean="0"/>
              <a:t>sin(δ) = sin(a)sin(φ) - cos(a) cos(φ) cos(A) </a:t>
            </a:r>
          </a:p>
          <a:p>
            <a:pPr lvl="1" eaLnBrk="1" hangingPunct="1"/>
            <a:r>
              <a:rPr lang="es-ES" sz="2400" smtClean="0"/>
              <a:t>sin(H) = sin(A) cos(a) / cos(δ) </a:t>
            </a:r>
          </a:p>
          <a:p>
            <a:pPr lvl="1" eaLnBrk="1" hangingPunct="1"/>
            <a:r>
              <a:rPr lang="es-ES" sz="2400" smtClean="0"/>
              <a:t>cos(H) = { sin(a) - sin(δ) sin(φ)} / cos(δ) cos(φ) </a:t>
            </a:r>
          </a:p>
          <a:p>
            <a:pPr lvl="1" eaLnBrk="1" hangingPunct="1"/>
            <a:r>
              <a:rPr lang="es-ES" sz="2400" smtClean="0"/>
              <a:t>α = t – 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125538"/>
            <a:ext cx="6769100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Coordenadas eclípticas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2800" smtClean="0"/>
              <a:t>Se usa la eclíptica como plano de referencia.</a:t>
            </a:r>
          </a:p>
          <a:p>
            <a:pPr eaLnBrk="1" hangingPunct="1"/>
            <a:r>
              <a:rPr lang="es-ES" sz="2800" smtClean="0"/>
              <a:t>La eclíptica está inclinada un ángulo </a:t>
            </a:r>
            <a:r>
              <a:rPr lang="el-GR" sz="2800" smtClean="0">
                <a:cs typeface="Arial" charset="0"/>
              </a:rPr>
              <a:t>ε</a:t>
            </a:r>
            <a:r>
              <a:rPr lang="es-ES" sz="2800" smtClean="0">
                <a:cs typeface="Arial" charset="0"/>
              </a:rPr>
              <a:t>=23º 26’.</a:t>
            </a:r>
            <a:endParaRPr lang="el-GR" sz="2800" smtClean="0">
              <a:cs typeface="Arial" charset="0"/>
            </a:endParaRPr>
          </a:p>
          <a:p>
            <a:pPr eaLnBrk="1" hangingPunct="1"/>
            <a:r>
              <a:rPr lang="es-ES" sz="2800" smtClean="0"/>
              <a:t>El punto origen sobre la eclíptica es el punto vernal.</a:t>
            </a:r>
          </a:p>
          <a:p>
            <a:pPr eaLnBrk="1" hangingPunct="1"/>
            <a:r>
              <a:rPr lang="es-ES" sz="2800" smtClean="0"/>
              <a:t>Se definen dos ángulos:</a:t>
            </a:r>
          </a:p>
          <a:p>
            <a:pPr lvl="1" eaLnBrk="1" hangingPunct="1"/>
            <a:r>
              <a:rPr lang="es-ES" sz="2400" smtClean="0"/>
              <a:t>Latitud eclíptica (</a:t>
            </a:r>
            <a:r>
              <a:rPr lang="el-GR" sz="2400" smtClean="0">
                <a:cs typeface="Arial" charset="0"/>
              </a:rPr>
              <a:t>β</a:t>
            </a:r>
            <a:r>
              <a:rPr lang="es-ES" sz="2400" smtClean="0">
                <a:cs typeface="Arial" charset="0"/>
              </a:rPr>
              <a:t>)</a:t>
            </a:r>
            <a:r>
              <a:rPr lang="es-ES" sz="2400" smtClean="0"/>
              <a:t>: Ángulo desde la eclíptica hasta el astro.</a:t>
            </a:r>
          </a:p>
          <a:p>
            <a:pPr lvl="1" eaLnBrk="1" hangingPunct="1"/>
            <a:r>
              <a:rPr lang="es-ES" sz="2400" smtClean="0"/>
              <a:t>Longitud eclíptica (</a:t>
            </a:r>
            <a:r>
              <a:rPr lang="el-GR" sz="2400" smtClean="0">
                <a:cs typeface="Arial" charset="0"/>
              </a:rPr>
              <a:t>λ</a:t>
            </a:r>
            <a:r>
              <a:rPr lang="es-ES" sz="2400" smtClean="0">
                <a:cs typeface="Arial" charset="0"/>
              </a:rPr>
              <a:t>): Ángulo medido sobre la eclíptica (en sentido antihorario) entre el astro y el equinoccio vernal.</a:t>
            </a:r>
            <a:endParaRPr lang="el-GR" sz="24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676751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Esfera celeste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241425"/>
            <a:ext cx="74882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Cambio de coordenadas:</a:t>
            </a:r>
            <a:br>
              <a:rPr lang="es-ES" sz="4000" smtClean="0"/>
            </a:br>
            <a:r>
              <a:rPr lang="es-ES" sz="4000" smtClean="0"/>
              <a:t>Ecuatoriales y eclípticas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673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400" smtClean="0"/>
              <a:t>Las ecuaciones de cambio de coordenadas ecuatoriales y eclípticas son: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sin(δ) = sin(β) cos(ε) + cos(β) sin(ε) sin(λ) 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sin(β) = sin(δ) cos(ε) - cos(δ) sin(ε) sin(α) 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cos(λ) cos(β) = cos(α) cos(δ)</a:t>
            </a:r>
          </a:p>
          <a:p>
            <a:pPr eaLnBrk="1" hangingPunct="1">
              <a:lnSpc>
                <a:spcPct val="90000"/>
              </a:lnSpc>
            </a:pPr>
            <a:endParaRPr lang="es-ES" sz="2400" smtClean="0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1638" y="1471613"/>
            <a:ext cx="3662362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Coordenadas galácticas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800" smtClean="0"/>
              <a:t>Se toma como plano de referencia el plano de la galaxia y, en él, el centro galáctico como origen para longitudes.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smtClean="0"/>
              <a:t>El centro galáctico tiene coordenadas:</a:t>
            </a:r>
          </a:p>
          <a:p>
            <a:pPr lvl="1" eaLnBrk="1" hangingPunct="1">
              <a:lnSpc>
                <a:spcPct val="80000"/>
              </a:lnSpc>
            </a:pPr>
            <a:r>
              <a:rPr lang="es-ES" smtClean="0"/>
              <a:t>17h45m37.224s −28°56′10.23″ (J2000)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smtClean="0"/>
              <a:t>El polo norte galáctico está en: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400" smtClean="0"/>
              <a:t>12h51m26.28s +27º07’42’’ </a:t>
            </a:r>
            <a:r>
              <a:rPr lang="es-ES" smtClean="0"/>
              <a:t>(J2000)</a:t>
            </a:r>
            <a:endParaRPr lang="es-ES" sz="2400" smtClean="0"/>
          </a:p>
          <a:p>
            <a:pPr eaLnBrk="1" hangingPunct="1">
              <a:lnSpc>
                <a:spcPct val="80000"/>
              </a:lnSpc>
            </a:pPr>
            <a:r>
              <a:rPr lang="es-ES" sz="2800" smtClean="0"/>
              <a:t>Se definen dos ángulos: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400" smtClean="0"/>
              <a:t>Latitud galáctica (b):Ángulo medido desde el plano galáctico al astro.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400" smtClean="0"/>
              <a:t>Longitud galáctica (l): Ángulo medido sobre el plano galáctico entre el centro galáctico y la proyección del astro en el plano galáctico (en sentido antihorario).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268413"/>
            <a:ext cx="65532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Cambio de coordenadas:</a:t>
            </a:r>
            <a:br>
              <a:rPr lang="es-ES" sz="4000" smtClean="0"/>
            </a:br>
            <a:r>
              <a:rPr lang="es-ES" sz="4000" smtClean="0"/>
              <a:t>ecuatoriales y eclípticas</a:t>
            </a:r>
          </a:p>
        </p:txBody>
      </p:sp>
      <p:sp>
        <p:nvSpPr>
          <p:cNvPr id="28675" name="AutoShape 3"/>
          <p:cNvSpPr>
            <a:spLocks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De ecuatoriales a galácticas</a:t>
            </a:r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De galácticas a ecuatoriales:</a:t>
            </a:r>
          </a:p>
        </p:txBody>
      </p:sp>
      <p:grpSp>
        <p:nvGrpSpPr>
          <p:cNvPr id="28676" name="Group 7"/>
          <p:cNvGrpSpPr>
            <a:grpSpLocks/>
          </p:cNvGrpSpPr>
          <p:nvPr/>
        </p:nvGrpSpPr>
        <p:grpSpPr bwMode="auto">
          <a:xfrm>
            <a:off x="1692275" y="2420938"/>
            <a:ext cx="4824413" cy="1511300"/>
            <a:chOff x="1020" y="1253"/>
            <a:chExt cx="2640" cy="591"/>
          </a:xfrm>
        </p:grpSpPr>
        <p:pic>
          <p:nvPicPr>
            <p:cNvPr id="2868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0" y="1253"/>
              <a:ext cx="180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0" y="1480"/>
              <a:ext cx="210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0" y="1706"/>
              <a:ext cx="264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7" name="Group 11"/>
          <p:cNvGrpSpPr>
            <a:grpSpLocks/>
          </p:cNvGrpSpPr>
          <p:nvPr/>
        </p:nvGrpSpPr>
        <p:grpSpPr bwMode="auto">
          <a:xfrm>
            <a:off x="1692275" y="4581525"/>
            <a:ext cx="5111750" cy="1582738"/>
            <a:chOff x="1066" y="3113"/>
            <a:chExt cx="2742" cy="591"/>
          </a:xfrm>
        </p:grpSpPr>
        <p:pic>
          <p:nvPicPr>
            <p:cNvPr id="28680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" y="3113"/>
              <a:ext cx="180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6" y="3339"/>
              <a:ext cx="201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6" y="3566"/>
              <a:ext cx="274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468313" y="6308725"/>
            <a:ext cx="5903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Con </a:t>
            </a:r>
            <a:r>
              <a:rPr lang="el-GR">
                <a:cs typeface="Arial" charset="0"/>
              </a:rPr>
              <a:t>α</a:t>
            </a:r>
            <a:r>
              <a:rPr lang="es-ES" baseline="-25000">
                <a:cs typeface="Arial" charset="0"/>
              </a:rPr>
              <a:t>n</a:t>
            </a:r>
            <a:r>
              <a:rPr lang="es-ES"/>
              <a:t>=282,25º (18h 51.4m), l</a:t>
            </a:r>
            <a:r>
              <a:rPr lang="es-ES" baseline="-25000"/>
              <a:t>n</a:t>
            </a:r>
            <a:r>
              <a:rPr lang="es-ES"/>
              <a:t>=33,012º y g=62,9º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08050"/>
            <a:ext cx="6840538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El sol y la medida del tiempo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800" smtClean="0"/>
              <a:t>Debido al ciclo dia/noche, usamos el sol para medir el tiempo.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smtClean="0"/>
              <a:t>El angulo horario del sol no cambia uniformemente a lo largo del año por: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400" smtClean="0"/>
              <a:t>No está (siempre) en el ecuador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400" smtClean="0"/>
              <a:t>La velocidad no es uniforme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smtClean="0"/>
              <a:t>Para medir el tiempo es mejor que sea uniforme </a:t>
            </a:r>
            <a:r>
              <a:rPr lang="es-ES" sz="2800" smtClean="0">
                <a:sym typeface="Wingdings" pitchFamily="2" charset="2"/>
              </a:rPr>
              <a:t> Se define el tiempo solar medio como el tiempo que tarda el sol medio (con v uniforme y en el ecuador) en culminar dos veces seguidas.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smtClean="0"/>
              <a:t>Vale 86400 s (muy approx).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La ecuación del tiempo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es-ES" sz="2800" smtClean="0"/>
              <a:t>El sol verdadero adelanta o atrasa con respecto al sol medio. La diferencia entre ambos es lo que se llama ECUACIÓN DEL TIEMPO.</a:t>
            </a:r>
          </a:p>
          <a:p>
            <a:pPr eaLnBrk="1" hangingPunct="1"/>
            <a:r>
              <a:rPr lang="es-ES" sz="2800" smtClean="0"/>
              <a:t>Se puede usar la expresión aproximada:</a:t>
            </a:r>
          </a:p>
          <a:p>
            <a:pPr lvl="1" eaLnBrk="1" hangingPunct="1"/>
            <a:r>
              <a:rPr lang="es-ES" sz="2400" smtClean="0"/>
              <a:t>E=9.87 sen(2B)-7.53 cos(B) -1.5 sen(B) min</a:t>
            </a:r>
          </a:p>
          <a:p>
            <a:pPr lvl="1" eaLnBrk="1" hangingPunct="1">
              <a:buFontTx/>
              <a:buNone/>
            </a:pPr>
            <a:r>
              <a:rPr lang="es-ES" sz="2400" smtClean="0"/>
              <a:t>Donde B=2</a:t>
            </a:r>
            <a:r>
              <a:rPr lang="el-GR" sz="2400" smtClean="0">
                <a:cs typeface="Arial" charset="0"/>
              </a:rPr>
              <a:t>π</a:t>
            </a:r>
            <a:r>
              <a:rPr lang="es-ES" sz="2400" smtClean="0"/>
              <a:t>(N-81)/364</a:t>
            </a:r>
          </a:p>
          <a:p>
            <a:pPr eaLnBrk="1" hangingPunct="1"/>
            <a:r>
              <a:rPr lang="es-ES" sz="2800" smtClean="0"/>
              <a:t>Podemos usar el comienzo y fin de las estaciones para hacer una estimación aproximada de la declinación del sol para distintos días del año.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595313"/>
            <a:ext cx="81057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Analema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09975" cy="4525963"/>
          </a:xfrm>
        </p:spPr>
        <p:txBody>
          <a:bodyPr/>
          <a:lstStyle/>
          <a:p>
            <a:pPr eaLnBrk="1" hangingPunct="1"/>
            <a:r>
              <a:rPr lang="es-ES" sz="2800" smtClean="0"/>
              <a:t>Debido a la ecuación del tiempo, la posición del sol a la misma hora (TSM) cada día cambia describiendo una figura de ocho llamada Analema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5538"/>
            <a:ext cx="4572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Salida y puesta de sol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mtClean="0"/>
              <a:t>El sol sale y se pone más hacia el Norte en verano y más hacia el sur en invierno: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El azimuth de salida y puesta del sol es:</a:t>
            </a:r>
          </a:p>
          <a:p>
            <a:pPr lvl="1" eaLnBrk="1" hangingPunct="1">
              <a:lnSpc>
                <a:spcPct val="90000"/>
              </a:lnSpc>
            </a:pPr>
            <a:r>
              <a:rPr lang="es-ES" smtClean="0"/>
              <a:t>Cos(A)=-sen</a:t>
            </a:r>
            <a:r>
              <a:rPr lang="el-GR" smtClean="0">
                <a:cs typeface="Arial" charset="0"/>
              </a:rPr>
              <a:t>δ</a:t>
            </a:r>
            <a:r>
              <a:rPr lang="es-ES" smtClean="0">
                <a:cs typeface="Arial" charset="0"/>
              </a:rPr>
              <a:t>/cos</a:t>
            </a:r>
            <a:r>
              <a:rPr lang="el-GR" smtClean="0">
                <a:cs typeface="Arial" charset="0"/>
              </a:rPr>
              <a:t>Φ</a:t>
            </a:r>
            <a:endParaRPr lang="es-ES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La duración del día se puede calcular de:</a:t>
            </a:r>
          </a:p>
          <a:p>
            <a:pPr lvl="1" eaLnBrk="1" hangingPunct="1">
              <a:lnSpc>
                <a:spcPct val="90000"/>
              </a:lnSpc>
            </a:pPr>
            <a:r>
              <a:rPr lang="es-ES" smtClean="0"/>
              <a:t>Cos(H)=-tan(</a:t>
            </a:r>
            <a:r>
              <a:rPr lang="el-GR" smtClean="0">
                <a:cs typeface="Arial" charset="0"/>
              </a:rPr>
              <a:t>δ</a:t>
            </a:r>
            <a:r>
              <a:rPr lang="es-ES" smtClean="0">
                <a:cs typeface="Arial" charset="0"/>
              </a:rPr>
              <a:t>)xtan(</a:t>
            </a:r>
            <a:r>
              <a:rPr lang="el-GR" smtClean="0">
                <a:cs typeface="Arial" charset="0"/>
              </a:rPr>
              <a:t>Φ</a:t>
            </a:r>
            <a:r>
              <a:rPr lang="es-ES" smtClean="0"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>
                <a:cs typeface="Arial" charset="0"/>
              </a:rPr>
              <a:t>Si se tiene en cuenta la refracción atmosférica y el tamaño del disco solar, habría que usar a=-0.50’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Constelaciones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Son grupos de estrellas que, desde la perspectiva terrestre, parecen formar alguna figura reconocible.</a:t>
            </a:r>
          </a:p>
          <a:p>
            <a:r>
              <a:rPr lang="es-ES" smtClean="0"/>
              <a:t>Algunas tienen miles de años, aunque dependen de la cultura.</a:t>
            </a:r>
          </a:p>
          <a:p>
            <a:r>
              <a:rPr lang="es-ES" smtClean="0"/>
              <a:t>En 1922 la IAU estableció las 88 constelaciones actuales con sus límites respectivos.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55650" y="2349500"/>
            <a:ext cx="7488238" cy="4032250"/>
            <a:chOff x="839" y="1480"/>
            <a:chExt cx="2695" cy="13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" y="1480"/>
              <a:ext cx="123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26" y="1497"/>
              <a:ext cx="1308" cy="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Variaciones con la latitud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2800" smtClean="0"/>
              <a:t>Los astros salen y se ponen perpendiculares al horizonte en el ecuador.</a:t>
            </a:r>
          </a:p>
          <a:p>
            <a:pPr eaLnBrk="1" hangingPunct="1"/>
            <a:r>
              <a:rPr lang="es-ES" sz="2800" smtClean="0"/>
              <a:t>La inclinación va aumentando a medida que aumentamos la latitud.</a:t>
            </a:r>
          </a:p>
          <a:p>
            <a:pPr eaLnBrk="1" hangingPunct="1"/>
            <a:r>
              <a:rPr lang="es-ES" sz="2800" smtClean="0"/>
              <a:t>En los polos, los astros solo cambian su altitud si cambian su declinación.</a:t>
            </a:r>
          </a:p>
          <a:p>
            <a:pPr eaLnBrk="1" hangingPunct="1"/>
            <a:r>
              <a:rPr lang="es-ES" sz="2800" smtClean="0"/>
              <a:t>Los crepúsculos son muy rápidos en las zonas tropicales y mucho más largos en las zonas de latitudes más altas.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Medidas de tiempo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mtClean="0"/>
              <a:t>UT: Tiempo universal </a:t>
            </a:r>
            <a:r>
              <a:rPr lang="es-ES" smtClean="0">
                <a:sym typeface="Wingdings" pitchFamily="2" charset="2"/>
              </a:rPr>
              <a:t> Tiempo solar medio (GMT)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mtClean="0"/>
              <a:t>UT0: Astronómico sin corregir del mov. Polar</a:t>
            </a:r>
          </a:p>
          <a:p>
            <a:pPr lvl="1" eaLnBrk="1" hangingPunct="1">
              <a:lnSpc>
                <a:spcPct val="90000"/>
              </a:lnSpc>
            </a:pPr>
            <a:r>
              <a:rPr lang="es-ES" smtClean="0"/>
              <a:t>UT1: Corregido de mov polar (</a:t>
            </a:r>
            <a:r>
              <a:rPr lang="en-US" smtClean="0">
                <a:cs typeface="Arial" charset="0"/>
              </a:rPr>
              <a:t>±3ms/dia)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UTC: Usa una escala de segundos basados en TAI (atómico) pero intenta estar en fase con UT1. Si el desfase es mayor a 0.9s se añade un segundo intercalar en Junio o Diciembre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TAI: Determinado por relojes atómicos</a:t>
            </a:r>
          </a:p>
          <a:p>
            <a:pPr lvl="1" eaLnBrk="1" hangingPunct="1">
              <a:lnSpc>
                <a:spcPct val="90000"/>
              </a:lnSpc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Cosas que afectan la dirección en que vemos una estrella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smtClean="0"/>
              <a:t>Refracción atmosférica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Precesión y nutación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Aberración de la luz</a:t>
            </a:r>
          </a:p>
          <a:p>
            <a:pPr eaLnBrk="1" hangingPunct="1">
              <a:lnSpc>
                <a:spcPct val="90000"/>
              </a:lnSpc>
            </a:pPr>
            <a:endParaRPr lang="es-ES" sz="2800" smtClean="0"/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Movimiento de las estrellas</a:t>
            </a:r>
          </a:p>
          <a:p>
            <a:pPr eaLnBrk="1" hangingPunct="1">
              <a:lnSpc>
                <a:spcPct val="90000"/>
              </a:lnSpc>
            </a:pPr>
            <a:endParaRPr lang="es-ES" sz="2800" smtClean="0"/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Movimiento solar</a:t>
            </a:r>
          </a:p>
          <a:p>
            <a:pPr eaLnBrk="1" hangingPunct="1">
              <a:lnSpc>
                <a:spcPct val="90000"/>
              </a:lnSpc>
            </a:pPr>
            <a:endParaRPr lang="es-ES" sz="2800" smtClean="0"/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Paralaje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189538" y="4005263"/>
            <a:ext cx="3954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/>
              <a:t>MOVIMIENTO PROPIO</a:t>
            </a:r>
          </a:p>
        </p:txBody>
      </p:sp>
      <p:pic>
        <p:nvPicPr>
          <p:cNvPr id="35845" name="Picture 9" descr="Barnard200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773238"/>
            <a:ext cx="24114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Refracción atmosférica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Una estrella a un ángulo z del cénit se verá a un ángulo menor z’ debido a la refracción.</a:t>
            </a:r>
          </a:p>
          <a:p>
            <a:pPr eaLnBrk="1" hangingPunct="1"/>
            <a:r>
              <a:rPr lang="es-ES" smtClean="0"/>
              <a:t>El cambio del ángulo cenital de un astro viene dado por:</a:t>
            </a:r>
          </a:p>
          <a:p>
            <a:pPr lvl="1" eaLnBrk="1" hangingPunct="1">
              <a:buFontTx/>
              <a:buNone/>
            </a:pPr>
            <a:r>
              <a:rPr lang="es-ES" smtClean="0"/>
              <a:t>R=(z-z’)=(n-1) tan(z’)=k tan(z’)</a:t>
            </a:r>
            <a:r>
              <a:rPr lang="en-US" smtClean="0">
                <a:cs typeface="Arial" charset="0"/>
              </a:rPr>
              <a:t>~k tan(z)</a:t>
            </a:r>
            <a:r>
              <a:rPr lang="es-ES" smtClean="0"/>
              <a:t> con </a:t>
            </a:r>
          </a:p>
          <a:p>
            <a:pPr lvl="1" eaLnBrk="1" hangingPunct="1">
              <a:buFontTx/>
              <a:buNone/>
            </a:pPr>
            <a:r>
              <a:rPr lang="es-ES" smtClean="0"/>
              <a:t>k=59.6 arcsec a 0ºC y 1 atm  o k=16.27’’P/(273+T(ºC))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Precesión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5948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smtClean="0"/>
              <a:t>El eje de la tierra no permanece fijo respecto a las estellas, sino que describe un cono cada 25767 años (Año grande o Platónico).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Este movimiento es debido a la interacción gravitatoria del sol y la luna sobre la tierra por su achatamiento. 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Debido a este movimiento el equinoccio se mueve unos 50.3 arcsec al año sobre la eclíptica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1341438"/>
            <a:ext cx="2381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84163"/>
            <a:ext cx="6573837" cy="657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313" y="436563"/>
            <a:ext cx="6573837" cy="657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Variación de coordenadas por precesión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2800" smtClean="0"/>
              <a:t>La precesión hace que el nodo (equinoccio) se mueva en la eclíptica unos 50.26 segundos al año. Ello genera una variación en las coordenadas de ascensión recta y declinación de los astros:</a:t>
            </a:r>
          </a:p>
          <a:p>
            <a:pPr lvl="1" eaLnBrk="1" hangingPunct="1"/>
            <a:r>
              <a:rPr lang="es-ES" sz="2400" smtClean="0"/>
              <a:t>d</a:t>
            </a:r>
            <a:r>
              <a:rPr lang="el-GR" sz="2400" smtClean="0">
                <a:cs typeface="Arial" charset="0"/>
              </a:rPr>
              <a:t>α</a:t>
            </a:r>
            <a:r>
              <a:rPr lang="es-ES" sz="2400" smtClean="0">
                <a:cs typeface="Arial" charset="0"/>
              </a:rPr>
              <a:t>=m+n sen</a:t>
            </a:r>
            <a:r>
              <a:rPr lang="el-GR" sz="2400" smtClean="0">
                <a:cs typeface="Arial" charset="0"/>
              </a:rPr>
              <a:t>α</a:t>
            </a:r>
            <a:r>
              <a:rPr lang="es-ES" sz="2400" smtClean="0">
                <a:cs typeface="Arial" charset="0"/>
              </a:rPr>
              <a:t> tan</a:t>
            </a:r>
            <a:r>
              <a:rPr lang="el-GR" sz="2400" smtClean="0">
                <a:cs typeface="Arial" charset="0"/>
              </a:rPr>
              <a:t>δ</a:t>
            </a:r>
            <a:endParaRPr lang="es-ES" sz="2400" smtClean="0">
              <a:cs typeface="Arial" charset="0"/>
            </a:endParaRPr>
          </a:p>
          <a:p>
            <a:pPr lvl="1" eaLnBrk="1" hangingPunct="1"/>
            <a:r>
              <a:rPr lang="es-ES" sz="2400" smtClean="0">
                <a:cs typeface="Arial" charset="0"/>
              </a:rPr>
              <a:t>d</a:t>
            </a:r>
            <a:r>
              <a:rPr lang="el-GR" sz="2400" smtClean="0">
                <a:cs typeface="Arial" charset="0"/>
              </a:rPr>
              <a:t>δ</a:t>
            </a:r>
            <a:r>
              <a:rPr lang="es-ES" sz="2400" smtClean="0">
                <a:cs typeface="Arial" charset="0"/>
              </a:rPr>
              <a:t>=n cos</a:t>
            </a:r>
            <a:r>
              <a:rPr lang="el-GR" sz="2400" smtClean="0">
                <a:cs typeface="Arial" charset="0"/>
              </a:rPr>
              <a:t>α</a:t>
            </a:r>
            <a:endParaRPr lang="es-ES" sz="2400" smtClean="0">
              <a:cs typeface="Arial" charset="0"/>
            </a:endParaRPr>
          </a:p>
          <a:p>
            <a:pPr lvl="1" eaLnBrk="1" hangingPunct="1">
              <a:buFontTx/>
              <a:buNone/>
            </a:pPr>
            <a:r>
              <a:rPr lang="es-ES" sz="2400" smtClean="0">
                <a:cs typeface="Arial" charset="0"/>
              </a:rPr>
              <a:t>Donde n y m son las constantes de precesión:</a:t>
            </a:r>
          </a:p>
          <a:p>
            <a:pPr lvl="1" eaLnBrk="1" hangingPunct="1"/>
            <a:r>
              <a:rPr lang="es-ES" sz="2400" smtClean="0">
                <a:cs typeface="Arial" charset="0"/>
              </a:rPr>
              <a:t>n=1.33589 s/año (tr)</a:t>
            </a:r>
          </a:p>
          <a:p>
            <a:pPr lvl="1" eaLnBrk="1" hangingPunct="1"/>
            <a:r>
              <a:rPr lang="es-ES" sz="2400" smtClean="0">
                <a:cs typeface="Arial" charset="0"/>
              </a:rPr>
              <a:t>m=3.07419 s/año</a:t>
            </a:r>
            <a:endParaRPr lang="el-GR" sz="24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urernor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881" y="260648"/>
            <a:ext cx="608932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es-ES" smtClean="0"/>
              <a:t>Nutación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5194300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800" smtClean="0"/>
              <a:t>Los nodos del plano orbital de la luna (cuya inclinación con la eclíptica es de 5º 11’) tiene una precesión con un periodo 18.6 años.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smtClean="0"/>
              <a:t>Esta precesión del plano orbital lunar induce una perturbación del mismo periodo en el movimiento del eje terrestre.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smtClean="0"/>
              <a:t>La amplitud de este movimiento es muy pequeño el cambio que produce en las coordenadas es de menos de 9.23’’ en obl y 19” en long.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412875"/>
            <a:ext cx="33305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5 Marcador de contenido" descr="sb2-071505-aberration-dg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1277938"/>
            <a:ext cx="4464050" cy="5580062"/>
          </a:xfrm>
        </p:spPr>
      </p:pic>
      <p:sp>
        <p:nvSpPr>
          <p:cNvPr id="4096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Aberración de la luz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2963" y="1398588"/>
            <a:ext cx="5761037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contenido"/>
          <p:cNvSpPr txBox="1">
            <a:spLocks noGrp="1"/>
          </p:cNvSpPr>
          <p:nvPr>
            <p:ph idx="1"/>
          </p:nvPr>
        </p:nvSpPr>
        <p:spPr>
          <a:xfrm>
            <a:off x="0" y="2204864"/>
            <a:ext cx="3563888" cy="374871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s-E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a=v/c </a:t>
            </a:r>
            <a:r>
              <a:rPr lang="es-ES" sz="3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sen</a:t>
            </a:r>
            <a:r>
              <a:rPr lang="el-GR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θ</a:t>
            </a:r>
            <a:endParaRPr lang="es-E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defRPr/>
            </a:pPr>
            <a:endParaRPr lang="es-E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defRPr/>
            </a:pPr>
            <a:r>
              <a:rPr lang="es-E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Constante de aberración:</a:t>
            </a:r>
          </a:p>
          <a:p>
            <a:pPr>
              <a:defRPr/>
            </a:pPr>
            <a:r>
              <a:rPr lang="es-E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v/c=21´´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Movimiento propio</a:t>
            </a:r>
          </a:p>
        </p:txBody>
      </p:sp>
      <p:sp>
        <p:nvSpPr>
          <p:cNvPr id="4198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La estrella puede tener un movimiento aparente respecto de nosotros. Este puede ser:</a:t>
            </a:r>
          </a:p>
          <a:p>
            <a:pPr lvl="1"/>
            <a:r>
              <a:rPr lang="es-ES" smtClean="0"/>
              <a:t>Debido al movimiento del sistema solar respecto de las estrellas</a:t>
            </a:r>
          </a:p>
          <a:p>
            <a:pPr lvl="1"/>
            <a:r>
              <a:rPr lang="es-ES" smtClean="0"/>
              <a:t>Movimiento real de la estrella</a:t>
            </a:r>
          </a:p>
          <a:p>
            <a:pPr lvl="2"/>
            <a:r>
              <a:rPr lang="es-ES" smtClean="0"/>
              <a:t>Componente radial</a:t>
            </a:r>
          </a:p>
          <a:p>
            <a:pPr lvl="2"/>
            <a:r>
              <a:rPr lang="es-ES" smtClean="0"/>
              <a:t>Movimiento propio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716338"/>
            <a:ext cx="3041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5445125"/>
            <a:ext cx="40259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Ba_b_do8mag_c6_bi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56134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es-ES" smtClean="0"/>
              <a:t>Paralaje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400" smtClean="0"/>
              <a:t>Se define el paralaje como la </a:t>
            </a:r>
            <a:r>
              <a:rPr lang="es-ES" sz="2400" b="1" smtClean="0"/>
              <a:t>mitad</a:t>
            </a:r>
            <a:r>
              <a:rPr lang="es-ES" sz="2400" smtClean="0"/>
              <a:t> del ángulo que cambia la dirección en que vemos un objeto visto desde dos puntos de vista diferentes.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Podemos ver el objeto desde dos puntos diametralmente opuestos del ecuador (Paralaje ecuatorial o diurno)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La mayor distancia con que podemos ver dos objetos es en dos puntos de la órbita terrestre separados 6 meses (Paralaje anual).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Se define el pc como la distancia de un objeto cuyo paralaje anual es de 1 arcsec.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La medida del paralaje es muy difícil por: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000" smtClean="0"/>
              <a:t>Grandes distancias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000" smtClean="0"/>
              <a:t>Refracción atmosférica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000" smtClean="0"/>
              <a:t>Aberración de la luz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000" smtClean="0"/>
              <a:t>Movs propios, precesión, nutación, etc..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star_dist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41438"/>
            <a:ext cx="7705725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constellation_north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" y="0"/>
            <a:ext cx="7550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Movimientos de la tierra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Rotación </a:t>
            </a:r>
            <a:r>
              <a:rPr lang="es-ES" smtClean="0">
                <a:sym typeface="Wingdings" pitchFamily="2" charset="2"/>
              </a:rPr>
              <a:t> Día</a:t>
            </a:r>
          </a:p>
          <a:p>
            <a:pPr eaLnBrk="1" hangingPunct="1"/>
            <a:endParaRPr lang="es-ES" smtClean="0">
              <a:sym typeface="Wingdings" pitchFamily="2" charset="2"/>
            </a:endParaRPr>
          </a:p>
          <a:p>
            <a:pPr eaLnBrk="1" hangingPunct="1"/>
            <a:r>
              <a:rPr lang="es-ES" smtClean="0">
                <a:sym typeface="Wingdings" pitchFamily="2" charset="2"/>
              </a:rPr>
              <a:t>Traslación  Año / Estaciones</a:t>
            </a:r>
          </a:p>
          <a:p>
            <a:pPr eaLnBrk="1" hangingPunct="1"/>
            <a:endParaRPr lang="es-ES" smtClean="0">
              <a:sym typeface="Wingdings" pitchFamily="2" charset="2"/>
            </a:endParaRPr>
          </a:p>
          <a:p>
            <a:pPr eaLnBrk="1" hangingPunct="1"/>
            <a:r>
              <a:rPr lang="es-ES" smtClean="0">
                <a:sym typeface="Wingdings" pitchFamily="2" charset="2"/>
              </a:rPr>
              <a:t>Precesión</a:t>
            </a:r>
          </a:p>
          <a:p>
            <a:pPr eaLnBrk="1" hangingPunct="1"/>
            <a:endParaRPr lang="es-ES" smtClean="0">
              <a:sym typeface="Wingdings" pitchFamily="2" charset="2"/>
            </a:endParaRPr>
          </a:p>
          <a:p>
            <a:pPr eaLnBrk="1" hangingPunct="1"/>
            <a:r>
              <a:rPr lang="es-ES" smtClean="0">
                <a:sym typeface="Wingdings" pitchFamily="2" charset="2"/>
              </a:rPr>
              <a:t>Nutación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Rotación terrestre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Rotación alrededor de su eje (CCW).</a:t>
            </a:r>
          </a:p>
          <a:p>
            <a:pPr eaLnBrk="1" hangingPunct="1"/>
            <a:r>
              <a:rPr lang="es-ES" smtClean="0"/>
              <a:t>Una rotación completa dura:</a:t>
            </a:r>
          </a:p>
          <a:p>
            <a:pPr lvl="1" eaLnBrk="1" hangingPunct="1"/>
            <a:r>
              <a:rPr lang="es-ES" smtClean="0"/>
              <a:t>24h medida respecto al sol (DSM)  </a:t>
            </a:r>
            <a:r>
              <a:rPr lang="es-ES" smtClean="0">
                <a:sym typeface="Wingdings" pitchFamily="2" charset="2"/>
              </a:rPr>
              <a:t> Día solar o sinódico</a:t>
            </a:r>
          </a:p>
          <a:p>
            <a:pPr lvl="1" eaLnBrk="1" hangingPunct="1"/>
            <a:r>
              <a:rPr lang="es-ES" smtClean="0">
                <a:sym typeface="Wingdings" pitchFamily="2" charset="2"/>
              </a:rPr>
              <a:t>23h 56m 4seg medido respecto a las estrellas  Día sidéreo</a:t>
            </a:r>
            <a:endParaRPr lang="es-ES" smtClean="0"/>
          </a:p>
        </p:txBody>
      </p:sp>
      <p:pic>
        <p:nvPicPr>
          <p:cNvPr id="24580" name="Picture 4" descr="sidereal-solar_anim">
            <a:hlinkClick r:id="" action="ppaction://hlinkshowjump?jump=lastslideviewed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4686300"/>
            <a:ext cx="651668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earth_rot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902200"/>
            <a:ext cx="18732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30826</TotalTime>
  <Words>2357</Words>
  <Application>Microsoft Office PowerPoint</Application>
  <PresentationFormat>Presentación en pantalla (4:3)</PresentationFormat>
  <Paragraphs>262</Paragraphs>
  <Slides>67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71" baseType="lpstr">
      <vt:lpstr>Arial</vt:lpstr>
      <vt:lpstr>Calibri</vt:lpstr>
      <vt:lpstr>Wingdings</vt:lpstr>
      <vt:lpstr>Diseño predeterminado</vt:lpstr>
      <vt:lpstr>Astronomía de posición</vt:lpstr>
      <vt:lpstr>Movimiento de los astros</vt:lpstr>
      <vt:lpstr>Esfera celeste</vt:lpstr>
      <vt:lpstr>Esfera celeste</vt:lpstr>
      <vt:lpstr>Constelaciones</vt:lpstr>
      <vt:lpstr>Diapositiva 6</vt:lpstr>
      <vt:lpstr>Diapositiva 7</vt:lpstr>
      <vt:lpstr>Movimientos de la tierra</vt:lpstr>
      <vt:lpstr>Rotación terrestre</vt:lpstr>
      <vt:lpstr>Día solar y día sidéreo</vt:lpstr>
      <vt:lpstr>Estaciones</vt:lpstr>
      <vt:lpstr>Movimientos del sol visto desde la tierra</vt:lpstr>
      <vt:lpstr>Diapositiva 13</vt:lpstr>
      <vt:lpstr>Diapositiva 14</vt:lpstr>
      <vt:lpstr>Diapositiva 15</vt:lpstr>
      <vt:lpstr>Crepúsculos</vt:lpstr>
      <vt:lpstr>Ecuador y Polos</vt:lpstr>
      <vt:lpstr>Coordenadas Terrestres</vt:lpstr>
      <vt:lpstr>Diapositiva 19</vt:lpstr>
      <vt:lpstr>Coordenadas geográficas (II)</vt:lpstr>
      <vt:lpstr>Coordenadas geográficas (III)</vt:lpstr>
      <vt:lpstr>Traslación terrestre</vt:lpstr>
      <vt:lpstr>Diapositiva 23</vt:lpstr>
      <vt:lpstr>Diapositiva 24</vt:lpstr>
      <vt:lpstr>Zodiaco</vt:lpstr>
      <vt:lpstr>Geometría esférica</vt:lpstr>
      <vt:lpstr>Diapositiva 27</vt:lpstr>
      <vt:lpstr>Ley del seno y del coseno</vt:lpstr>
      <vt:lpstr>Sistemas de coordenadas astronómicas</vt:lpstr>
      <vt:lpstr>Coordenadas horizontales o altazimutales</vt:lpstr>
      <vt:lpstr>Diapositiva 31</vt:lpstr>
      <vt:lpstr>Coordenadas ecuatoriales</vt:lpstr>
      <vt:lpstr>Diapositiva 33</vt:lpstr>
      <vt:lpstr>Angulo horario, Ascensión recta y tiempo sidereo</vt:lpstr>
      <vt:lpstr>Diapositiva 35</vt:lpstr>
      <vt:lpstr>Cambio de coordenadas: Horizontales y ecuatoriales</vt:lpstr>
      <vt:lpstr>Diapositiva 37</vt:lpstr>
      <vt:lpstr>Coordenadas eclípticas</vt:lpstr>
      <vt:lpstr>Diapositiva 39</vt:lpstr>
      <vt:lpstr>Cambio de coordenadas: Ecuatoriales y eclípticas</vt:lpstr>
      <vt:lpstr>Coordenadas galácticas</vt:lpstr>
      <vt:lpstr>Diapositiva 42</vt:lpstr>
      <vt:lpstr>Cambio de coordenadas: ecuatoriales y eclípticas</vt:lpstr>
      <vt:lpstr>Diapositiva 44</vt:lpstr>
      <vt:lpstr>El sol y la medida del tiempo</vt:lpstr>
      <vt:lpstr>La ecuación del tiempo</vt:lpstr>
      <vt:lpstr>Diapositiva 47</vt:lpstr>
      <vt:lpstr>Analema</vt:lpstr>
      <vt:lpstr>Salida y puesta de sol</vt:lpstr>
      <vt:lpstr>Diapositiva 50</vt:lpstr>
      <vt:lpstr>Variaciones con la latitud</vt:lpstr>
      <vt:lpstr>Medidas de tiempo</vt:lpstr>
      <vt:lpstr>Diapositiva 53</vt:lpstr>
      <vt:lpstr>Cosas que afectan la dirección en que vemos una estrella</vt:lpstr>
      <vt:lpstr>Refracción atmosférica</vt:lpstr>
      <vt:lpstr>Precesión</vt:lpstr>
      <vt:lpstr>Diapositiva 57</vt:lpstr>
      <vt:lpstr>Diapositiva 58</vt:lpstr>
      <vt:lpstr>Variación de coordenadas por precesión</vt:lpstr>
      <vt:lpstr>Nutación</vt:lpstr>
      <vt:lpstr>Aberración de la luz</vt:lpstr>
      <vt:lpstr>Diapositiva 62</vt:lpstr>
      <vt:lpstr>Movimiento propio</vt:lpstr>
      <vt:lpstr>Diapositiva 64</vt:lpstr>
      <vt:lpstr>Diapositiva 65</vt:lpstr>
      <vt:lpstr>Paralaje</vt:lpstr>
      <vt:lpstr>Diapositiva 67</vt:lpstr>
    </vt:vector>
  </TitlesOfParts>
  <Company>Universidad de Granada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Astrofísica I</dc:title>
  <dc:creator>Jorge</dc:creator>
  <cp:lastModifiedBy>Nombre de usuario</cp:lastModifiedBy>
  <cp:revision>102</cp:revision>
  <dcterms:created xsi:type="dcterms:W3CDTF">2008-03-26T12:23:45Z</dcterms:created>
  <dcterms:modified xsi:type="dcterms:W3CDTF">2012-02-18T18:07:45Z</dcterms:modified>
</cp:coreProperties>
</file>