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336" r:id="rId3"/>
    <p:sldId id="291" r:id="rId4"/>
    <p:sldId id="292" r:id="rId5"/>
    <p:sldId id="296" r:id="rId6"/>
    <p:sldId id="297" r:id="rId7"/>
    <p:sldId id="299" r:id="rId8"/>
    <p:sldId id="305" r:id="rId9"/>
    <p:sldId id="306" r:id="rId10"/>
    <p:sldId id="308" r:id="rId11"/>
    <p:sldId id="360" r:id="rId12"/>
    <p:sldId id="361" r:id="rId13"/>
    <p:sldId id="311" r:id="rId14"/>
    <p:sldId id="312" r:id="rId15"/>
    <p:sldId id="318" r:id="rId16"/>
    <p:sldId id="319" r:id="rId17"/>
    <p:sldId id="322" r:id="rId18"/>
    <p:sldId id="323" r:id="rId19"/>
    <p:sldId id="324" r:id="rId20"/>
    <p:sldId id="325" r:id="rId21"/>
    <p:sldId id="329" r:id="rId22"/>
    <p:sldId id="335" r:id="rId23"/>
    <p:sldId id="261" r:id="rId24"/>
    <p:sldId id="337" r:id="rId25"/>
    <p:sldId id="339" r:id="rId26"/>
    <p:sldId id="338" r:id="rId27"/>
    <p:sldId id="340" r:id="rId28"/>
    <p:sldId id="341" r:id="rId29"/>
    <p:sldId id="342" r:id="rId30"/>
    <p:sldId id="343" r:id="rId31"/>
    <p:sldId id="344" r:id="rId32"/>
    <p:sldId id="359" r:id="rId33"/>
    <p:sldId id="345" r:id="rId34"/>
    <p:sldId id="346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66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17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3FD2A76-912F-480C-9E5F-A841A1DD2063}" type="datetimeFigureOut">
              <a:rPr lang="es-ES"/>
              <a:pPr>
                <a:defRPr/>
              </a:pPr>
              <a:t>2/11/16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F75E4A4-03A8-43DD-8C43-22865FE907D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19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024D-E244-4B49-AF62-1CAB1AC89DA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4E954-DADD-48D6-A321-CBCE1AC8EE7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5487-1FCB-4499-8F59-7020AD79BF0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0CF1-C541-4C03-847E-CEB202AD887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867DD-B2F2-4507-B750-59D2D1D4CBE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3FEB-F767-4910-A697-D3B1D17A210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28E44-4381-4DB4-BA6F-C3B77E3FE18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5A61-0A98-4255-BEAC-F5327145607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82DF-1E06-4284-B301-867AD6C7BA2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DA279-2830-4895-85EF-4BE7B1FC782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A58DD-B282-4436-9144-F43DB6ED6EA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EFE8-6D40-463F-889D-DECFE8E9E79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9433E-FBAC-4A4B-98AD-3A1FD42CAFC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2375EE-7E85-4683-8EB0-310848E1D85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Historia de la astronomía</a:t>
            </a:r>
            <a:br>
              <a:rPr lang="es-ES" dirty="0" smtClean="0"/>
            </a:br>
            <a:r>
              <a:rPr lang="es-ES" dirty="0" smtClean="0"/>
              <a:t>…in a (</a:t>
            </a:r>
            <a:r>
              <a:rPr lang="es-ES" dirty="0" err="1" smtClean="0"/>
              <a:t>pine</a:t>
            </a:r>
            <a:r>
              <a:rPr lang="es-ES" dirty="0" smtClean="0"/>
              <a:t>)</a:t>
            </a:r>
            <a:r>
              <a:rPr lang="es-ES" dirty="0" err="1" smtClean="0"/>
              <a:t>nut</a:t>
            </a:r>
            <a:r>
              <a:rPr lang="es-ES" dirty="0" smtClean="0"/>
              <a:t> </a:t>
            </a:r>
            <a:r>
              <a:rPr lang="es-ES" dirty="0" err="1" smtClean="0"/>
              <a:t>shell</a:t>
            </a:r>
            <a:r>
              <a:rPr lang="es-ES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Comunicación de la astrofísica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Enuma (II)</a:t>
            </a:r>
            <a:endParaRPr lang="es-ES" smtClean="0"/>
          </a:p>
        </p:txBody>
      </p:sp>
      <p:pic>
        <p:nvPicPr>
          <p:cNvPr id="14339" name="Picture 4" descr="t40085_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00" y="1644650"/>
            <a:ext cx="3048000" cy="4445000"/>
          </a:xfrm>
          <a:noFill/>
        </p:spPr>
      </p:pic>
      <p:pic>
        <p:nvPicPr>
          <p:cNvPr id="14340" name="Picture 8" descr="tk2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84450"/>
            <a:ext cx="4038600" cy="25654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Calendario y observaciones</a:t>
            </a:r>
            <a:endParaRPr lang="es-E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400" smtClean="0"/>
              <a:t>Los babilonios tenían un calendario lunar</a:t>
            </a:r>
          </a:p>
          <a:p>
            <a:pPr eaLnBrk="1" hangingPunct="1">
              <a:defRPr/>
            </a:pPr>
            <a:r>
              <a:rPr lang="es-ES_tradnl" sz="2400" smtClean="0"/>
              <a:t>Las dificultades de “acuerdo” con el ciclo solar hacían que los años tuvieran 12 o 13 meses.. de forma arbitraria.</a:t>
            </a:r>
          </a:p>
          <a:p>
            <a:pPr eaLnBrk="1" hangingPunct="1">
              <a:defRPr/>
            </a:pPr>
            <a:r>
              <a:rPr lang="es-ES_tradnl" sz="2400" smtClean="0"/>
              <a:t>Hacia el s. V a.C. se dieron cuenta del ciclo metónico:	</a:t>
            </a:r>
          </a:p>
          <a:p>
            <a:pPr lvl="1" eaLnBrk="1" hangingPunct="1">
              <a:defRPr/>
            </a:pPr>
            <a:r>
              <a:rPr lang="es-ES_tradnl" sz="2400" smtClean="0"/>
              <a:t>235 meses sinódicos = 19 años</a:t>
            </a:r>
          </a:p>
          <a:p>
            <a:pPr lvl="1" eaLnBrk="1" hangingPunct="1">
              <a:defRPr/>
            </a:pPr>
            <a:r>
              <a:rPr lang="es-ES_tradnl" sz="2400" smtClean="0"/>
              <a:t>Como 235=19*12+7 añadían 7 meses cada 19 años.</a:t>
            </a:r>
          </a:p>
          <a:p>
            <a:pPr eaLnBrk="1" hangingPunct="1">
              <a:defRPr/>
            </a:pPr>
            <a:r>
              <a:rPr lang="es-ES_tradnl" sz="2400" smtClean="0"/>
              <a:t>Este tipo de ciclos fue posible gracias a la anotación sistemática del movimiento del sol, luna, planetas durante más de siete siglos.</a:t>
            </a:r>
            <a:endParaRPr lang="es-ES" sz="240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pPr>
              <a:defRPr/>
            </a:pPr>
            <a:fld id="{F1A6FA7B-C259-44A1-AC30-718CB97A54C5}" type="datetime8">
              <a:rPr lang="es-ES" smtClean="0"/>
              <a:pPr>
                <a:defRPr/>
              </a:pPr>
              <a:t>2/11/16 08:28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E2AC3-CD0D-4D2B-8859-490F8DFD607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Precisión de observaciones</a:t>
            </a:r>
            <a:endParaRPr lang="es-E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La precisión de los datos astronómicos de los babilonios se debe a la gran longitud y cuidado de sus anotaciones (angulos y tiempos de las observaciones). Promediando sobre largos periodos se pueden obtener datos muy precisos.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Fueron capaces de determinar la variación de la velocidad del sol, luna y planetas a lo largo del año (de forma numérica !!).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25C802B1-CC74-4983-9FB5-7E215F5AA795}" type="datetime8">
              <a:rPr lang="es-ES"/>
              <a:pPr>
                <a:defRPr/>
              </a:pPr>
              <a:t>2/11/16 08:28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73547-08A2-4BE5-A5F3-8529E5A50870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Astronomía en Egipto</a:t>
            </a:r>
            <a:endParaRPr lang="es-E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Los egipcios carecian de un sistema numérico eficaz.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Usaban las estrellas (36 “decanos”) para medir el paso del tiempo durante la noche.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La necesidad de determinar el periodo de crecida del Nilo hacia necesario tener un calendario suficientemente preciso.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Hacia el 2500 a.C. el año se dividia en tres estaciones de cuatro meses: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000" smtClean="0"/>
              <a:t>Crecida, retirada y cosecha.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Usaban la salida helíaca de Sirio para determinar el periodo de crecida del Nilo.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Determinando que esto sucediera siempre en el 12º mes se puede controlar el calendario.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Astronomía en Egipto (II)</a:t>
            </a:r>
            <a:endParaRPr lang="es-E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Posteriormente esto cambió a un año con 12 meses de 30 días + 5 días extra.</a:t>
            </a:r>
          </a:p>
          <a:p>
            <a:pPr eaLnBrk="1" hangingPunct="1"/>
            <a:r>
              <a:rPr lang="es-ES_tradnl" smtClean="0"/>
              <a:t>Este sistema se usó hasta casi tiempos modernos !!!</a:t>
            </a:r>
          </a:p>
          <a:p>
            <a:pPr eaLnBrk="1" hangingPunct="1"/>
            <a:r>
              <a:rPr lang="es-ES_tradnl" smtClean="0"/>
              <a:t>Se desfasa con las estaciones pero no se intentó introducir un sistema de “bisiestos” hasta finales del s. III a.C.</a:t>
            </a:r>
            <a:endParaRPr lang="es-ES" smtClean="0"/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Astronomía Griega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mtClean="0"/>
              <a:t>Los movimientos de los “planetas” (en particular los movs. retrógrados) parecen en contradicción con un cielo “regular” e inmutable.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Platón propuso que sus movimientos debían ser igual de regulares y seguir patrones circulares uniformes.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Eudoxo de Cnido (400-347 a.C.) propuso la solución del hipopede</a:t>
            </a:r>
          </a:p>
          <a:p>
            <a:pPr eaLnBrk="1" hangingPunct="1">
              <a:lnSpc>
                <a:spcPct val="90000"/>
              </a:lnSpc>
            </a:pPr>
            <a:endParaRPr lang="es-E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smtClean="0"/>
              <a:t>Hipopede de Eudoxo (~370 a.C.)</a:t>
            </a:r>
            <a:endParaRPr lang="es-ES" sz="4000" smtClean="0"/>
          </a:p>
        </p:txBody>
      </p:sp>
      <p:pic>
        <p:nvPicPr>
          <p:cNvPr id="18435" name="Picture 4" descr="EUDOX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268413"/>
            <a:ext cx="1858963" cy="2303462"/>
          </a:xfrm>
          <a:noFill/>
        </p:spPr>
      </p:pic>
      <p:pic>
        <p:nvPicPr>
          <p:cNvPr id="18436" name="Picture 6" descr="Eudox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341438"/>
            <a:ext cx="4037012" cy="5229225"/>
          </a:xfrm>
          <a:noFill/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95288" y="3933825"/>
            <a:ext cx="3889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/>
              <a:t>Los planetas llevan cuatro esferas y el sol y la luna tres. </a:t>
            </a:r>
          </a:p>
          <a:p>
            <a:pPr>
              <a:spcBef>
                <a:spcPct val="50000"/>
              </a:spcBef>
            </a:pPr>
            <a:r>
              <a:rPr lang="es-ES_tradnl" sz="2000"/>
              <a:t>Un total de 27 esferas para el movimiento de todo el cielo</a:t>
            </a:r>
          </a:p>
          <a:p>
            <a:pPr>
              <a:spcBef>
                <a:spcPct val="50000"/>
              </a:spcBef>
            </a:pPr>
            <a:r>
              <a:rPr lang="es-ES_tradnl" sz="2000"/>
              <a:t>Calipo de Cízico lo aumentó a 34</a:t>
            </a:r>
            <a:endParaRPr lang="es-E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smtClean="0"/>
              <a:t>Aristarco de Samos</a:t>
            </a:r>
            <a:endParaRPr lang="es-ES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2800" smtClean="0"/>
              <a:t>Aristarco de Samos (310-230 a.C.) calculó la razón de las distancias al sol y a la luna calculando el ángulo luna-tierra-sol en el momento exacto de la cuadratura.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400" smtClean="0"/>
              <a:t>Es una medida muy difícil. Aristarco se equivocó en el ángulo (usó 87º cuando la dif de 90º es solo 1/18 de ese valor). Dedujo que la luna está 19 veces más cerca que el sol (20 veces menos que el valor real).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400" smtClean="0"/>
              <a:t>Se atrevió incluso a proponer que la tierra se mueve !!!. Aunque no fue el primero, predeció a Copérnico en unos 17 siglos 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smtClean="0"/>
              <a:t>Eratostenes y el tamaño de la tierra</a:t>
            </a:r>
            <a:endParaRPr lang="es-ES" sz="4000" smtClean="0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95288" y="1412875"/>
            <a:ext cx="8353425" cy="4392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484" name="Picture 4" descr="erathostenes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44675"/>
            <a:ext cx="7488238" cy="35179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Orbitas circulares</a:t>
            </a:r>
            <a:endParaRPr lang="es-E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Los griegos exprimieron las órbitas circulares para explicar el movimiento de los planetas.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Hacia el 200 a.C. </a:t>
            </a:r>
            <a:r>
              <a:rPr lang="es-ES_tradnl" sz="2400" smtClean="0">
                <a:solidFill>
                  <a:srgbClr val="9933FF"/>
                </a:solidFill>
              </a:rPr>
              <a:t>Apolonio de Perga</a:t>
            </a:r>
            <a:r>
              <a:rPr lang="es-ES_tradnl" sz="2400" smtClean="0"/>
              <a:t> estudió dos alternativas a las variantes hipopédicas para el movimiento de los planetas: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000" smtClean="0"/>
              <a:t>Mov uniforme en un círculo excéntrico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000" smtClean="0"/>
              <a:t>Epiciclos y deferentes.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Su trabajo se conserva en el libro 12 del Almagesto.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Los modelos circulares uniformes de este tipo nunca pueden reproducir el movimiento de los planetas… pero hubo que esperar hasta el s. XVII para que alguien explorara otras alternativas…</a:t>
            </a:r>
            <a:endParaRPr lang="es-ES" sz="2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Un poco de historia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Interés prehistórico en la astronomía (6000 a.C. – 700 a.C.)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Estacional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Cultural/Religioso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Primeras civilizaciones (Babilonia/Egipto) (2000 a.C. – 600 a.C.)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Astronomía griega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Presocráticos (s. VI a.C. – s. V a.C.)	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Platón y Aristóteles (S. IV a.C.)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Eratóstenes y Aristarco (s III a.C.)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Hiparco y Ptolomeo (s II a.C – s II)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Hiparco de Nicea</a:t>
            </a:r>
            <a:endParaRPr lang="es-E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sz="2200" smtClean="0"/>
              <a:t>Todos sus trabajos salvo uno se han perdido. Pero sus aportaciones se conservan por las continuas referencias en el Almagesto.</a:t>
            </a:r>
          </a:p>
          <a:p>
            <a:pPr eaLnBrk="1" hangingPunct="1"/>
            <a:r>
              <a:rPr lang="es-ES_tradnl" sz="2200" smtClean="0"/>
              <a:t>Usó los datos de los babilonios sobre eclipses y trató de encontrar un modelo.</a:t>
            </a:r>
          </a:p>
          <a:p>
            <a:pPr lvl="1" eaLnBrk="1" hangingPunct="1"/>
            <a:r>
              <a:rPr lang="es-ES_tradnl" sz="2200" smtClean="0"/>
              <a:t>Traducir y poner las fechas en un calendario común</a:t>
            </a:r>
          </a:p>
          <a:p>
            <a:pPr lvl="1" eaLnBrk="1" hangingPunct="1"/>
            <a:r>
              <a:rPr lang="es-ES_tradnl" sz="2200" smtClean="0"/>
              <a:t>Desarrollar la geometría necesaria para resolver los problemas.</a:t>
            </a:r>
          </a:p>
          <a:p>
            <a:pPr eaLnBrk="1" hangingPunct="1"/>
            <a:r>
              <a:rPr lang="es-ES_tradnl" sz="2200" smtClean="0"/>
              <a:t>Hizo un catálogo con posiciones y brillos de unas 800 estrellas</a:t>
            </a:r>
          </a:p>
          <a:p>
            <a:pPr eaLnBrk="1" hangingPunct="1"/>
            <a:r>
              <a:rPr lang="es-ES_tradnl" sz="2200" smtClean="0"/>
              <a:t>Definió la magnitud</a:t>
            </a:r>
          </a:p>
          <a:p>
            <a:pPr eaLnBrk="1" hangingPunct="1"/>
            <a:r>
              <a:rPr lang="es-ES_tradnl" sz="2200" smtClean="0"/>
              <a:t>Descubrió la precesión de los equinoccios (1º por siglo frente a 1º cada 70 años).</a:t>
            </a:r>
            <a:endParaRPr lang="es-ES" sz="2200" smtClean="0"/>
          </a:p>
          <a:p>
            <a:pPr eaLnBrk="1" hangingPunct="1">
              <a:buFontTx/>
              <a:buNone/>
            </a:pPr>
            <a:endParaRPr lang="es-E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Ptolomeo y el Almagesto</a:t>
            </a:r>
            <a:endParaRPr lang="es-E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Vivió en el </a:t>
            </a:r>
            <a:r>
              <a:rPr lang="es-ES_tradnl" sz="2800" dirty="0" err="1" smtClean="0"/>
              <a:t>s.II</a:t>
            </a:r>
            <a:r>
              <a:rPr lang="es-ES_tradnl" sz="2800" dirty="0" smtClean="0"/>
              <a:t> d.C.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Pasó gran parte de su vida en Alejandría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800" dirty="0" err="1" smtClean="0"/>
              <a:t>Escribio</a:t>
            </a:r>
            <a:r>
              <a:rPr lang="es-ES_tradnl" sz="2800" dirty="0" smtClean="0"/>
              <a:t> la “</a:t>
            </a:r>
            <a:r>
              <a:rPr lang="es-ES_tradnl" sz="2800" dirty="0" err="1" smtClean="0"/>
              <a:t>Megale</a:t>
            </a:r>
            <a:r>
              <a:rPr lang="es-ES_tradnl" sz="2800" dirty="0" smtClean="0"/>
              <a:t> sintaxis” conocida en la antigüedad como “La gran compilación”. Al traducir al árabe: “al-</a:t>
            </a:r>
            <a:r>
              <a:rPr lang="es-ES_tradnl" sz="2800" dirty="0" err="1" smtClean="0"/>
              <a:t>majisti</a:t>
            </a:r>
            <a:r>
              <a:rPr lang="es-ES_tradnl" sz="2800" dirty="0" smtClean="0"/>
              <a:t>” y de éste al latín “</a:t>
            </a:r>
            <a:r>
              <a:rPr lang="es-ES_tradnl" sz="2800" dirty="0" err="1" smtClean="0"/>
              <a:t>Almagestum</a:t>
            </a:r>
            <a:r>
              <a:rPr lang="es-ES_tradnl" sz="2800" dirty="0" smtClean="0"/>
              <a:t>”.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>
                <a:solidFill>
                  <a:schemeClr val="hlink"/>
                </a:solidFill>
              </a:rPr>
              <a:t>Proporciona modelos geométricos y tablas para calcular la posición del sol, la luna y los planetas en cualquier época.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>
                <a:solidFill>
                  <a:schemeClr val="hlink"/>
                </a:solidFill>
              </a:rPr>
              <a:t>Catálogo de casi 1000 estrellas en 48 constelaciones, con posiciones y brillos.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La cosmogía Ptolemaica</a:t>
            </a:r>
            <a:endParaRPr lang="es-E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Este modelo cosmológico y los modelos geométricos del movimiento planetario sobreviviran con muy ligeras modificaciones hasta el Renacimiento.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Será usado, estudiado y enseñado durante casi 14 siglos.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Los siglos venideros refinarán levemente los modelos geométricos y los parámetros, pero no abandonarán el geocentrismo hasta Copérnico,…o incluso hasta Kepler !.</a:t>
            </a:r>
            <a:endParaRPr lang="es-E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Un poco de historia (II)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smtClean="0"/>
              <a:t>Viaje a oriente de ida y vuelta (s. IV – s. XII)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Recuperación de la tradición griega (s. XII – s.XV)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Copérnico y el heliocentrismo (S. XVI)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Un cambio de perspectiva (S. XVI – S. XVII)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Tycho Brahe (1546 -1601)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Johannes Kepler (1571 - 1630)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Galileo Galilei (1564 -1642)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René Descartes (1596 – 1650)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Newton y el newtonianismo (1643 -1727)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Agrandando el universo (s. XVIII –  s. XXI)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Estrellas (Herschel, Kelvin, Helmholtz, Eddington, Hertzsprung, Russel, etc…)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Galaxias (Herschel, Huggins, Shapley, Kapteyn, Hubble,…)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Cosmología (Einstein, Hubble, ….)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Astronomía Medieval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s-ES" sz="2800" dirty="0" smtClean="0"/>
              <a:t>Tras la </a:t>
            </a:r>
            <a:r>
              <a:rPr lang="es-ES" sz="2800" dirty="0" err="1" smtClean="0"/>
              <a:t>caida</a:t>
            </a:r>
            <a:r>
              <a:rPr lang="es-ES" sz="2800" dirty="0" smtClean="0"/>
              <a:t> del imperio romano, los conocimientos del mundo clásico se desplazan a oriente, donde se mantienen y aumentan durante el dominio islámico.</a:t>
            </a:r>
          </a:p>
          <a:p>
            <a:r>
              <a:rPr lang="es-ES" sz="2800" dirty="0" smtClean="0"/>
              <a:t>Con la reconquista de la península ibérica (y los contactos a través del imperio bizantino) ese conocimiento se recupera para occidente.</a:t>
            </a:r>
          </a:p>
          <a:p>
            <a:r>
              <a:rPr lang="es-ES" sz="2800" dirty="0" smtClean="0"/>
              <a:t>En los siglos XII-XV habrá un gran resurgimiento cultural en occidente (incluyendo el nacimiento de las universidades)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tolematic_univer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6499225" cy="6858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Copérnico y el heliocentrismo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Nicolás Copérnico (1473-1543) introduce un modelo matemático del movimiento planetario centrado (más o menos) en el sol.</a:t>
            </a:r>
          </a:p>
          <a:p>
            <a:r>
              <a:rPr lang="es-ES" smtClean="0"/>
              <a:t>También incluye epiciclos, asigna tres movimientos a la tierra, y no superaba al de Ptolomeo ni en precisión ni en sencillez (salvo por algunas cuestiones puntuales…  pero relevantes).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erevolutionibu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90825" y="274638"/>
            <a:ext cx="3560763" cy="58515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009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0"/>
            <a:ext cx="5308600" cy="77501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Tycho Brahe</a:t>
            </a: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Tycho Brahe (1546-1601) consigue una mejora extraordinaria en la calidad de las observaciones astronómicas (sin telescopio).</a:t>
            </a:r>
          </a:p>
          <a:p>
            <a:r>
              <a:rPr lang="es-ES" smtClean="0"/>
              <a:t>Sus observaciones, en particular las del planeta Marte, serán determinantes en el avance posterior.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Newgrange (Irlanda)</a:t>
            </a:r>
            <a:endParaRPr lang="es-ES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Newgrange es una tumba prehistórica (aprox. 3000 a.C.) situada en el norte de Irlanda.</a:t>
            </a:r>
          </a:p>
          <a:p>
            <a:pPr eaLnBrk="1" hangingPunct="1"/>
            <a:r>
              <a:rPr lang="es-ES_tradnl" smtClean="0"/>
              <a:t>Hace unos años se descubrió que su orientación estaba cuidadosamente diseñada.</a:t>
            </a:r>
            <a:endParaRPr lang="es-E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Johannes Kepler</a:t>
            </a: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Johannes Kepler (1571-1630) utilizará las observaciones de Marte de Tycho Brahe.</a:t>
            </a:r>
          </a:p>
          <a:p>
            <a:r>
              <a:rPr lang="es-ES" smtClean="0"/>
              <a:t>Aplicando la hipótesis heliocéntrica y buscando en el sol el origen de los movimientos planetarios encontrará sus tres leyes del mov. Planetario:</a:t>
            </a:r>
          </a:p>
          <a:p>
            <a:pPr lvl="1"/>
            <a:r>
              <a:rPr lang="es-ES" smtClean="0"/>
              <a:t>Primera Ley: Órbitas elípticas</a:t>
            </a:r>
          </a:p>
          <a:p>
            <a:pPr lvl="1"/>
            <a:r>
              <a:rPr lang="es-ES" smtClean="0"/>
              <a:t>Segunda Ley: Velocidad areolar</a:t>
            </a:r>
          </a:p>
          <a:p>
            <a:pPr lvl="1"/>
            <a:r>
              <a:rPr lang="es-ES" smtClean="0"/>
              <a:t>Tercera Ley: Ley Harmónica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Galileo Galilei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Galileo Galilei (1564-1642) introdujo el uso del telescopio en la astronomía.</a:t>
            </a:r>
          </a:p>
          <a:p>
            <a:r>
              <a:rPr lang="es-ES" smtClean="0"/>
              <a:t>Observó:</a:t>
            </a:r>
          </a:p>
          <a:p>
            <a:pPr lvl="1"/>
            <a:r>
              <a:rPr lang="es-ES" smtClean="0"/>
              <a:t>Muchas más estrellas que a simple vista</a:t>
            </a:r>
          </a:p>
          <a:p>
            <a:pPr lvl="1"/>
            <a:r>
              <a:rPr lang="es-ES" smtClean="0"/>
              <a:t>Manchas en el sol</a:t>
            </a:r>
          </a:p>
          <a:p>
            <a:pPr lvl="1"/>
            <a:r>
              <a:rPr lang="es-ES" smtClean="0"/>
              <a:t>Satélites de Júpiter</a:t>
            </a:r>
          </a:p>
          <a:p>
            <a:pPr lvl="1"/>
            <a:r>
              <a:rPr lang="es-ES" smtClean="0"/>
              <a:t>“Compañeros” de Saturno</a:t>
            </a:r>
          </a:p>
          <a:p>
            <a:pPr lvl="1"/>
            <a:r>
              <a:rPr lang="es-ES" smtClean="0"/>
              <a:t>Fases de Venus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Galileo Galilei</a:t>
            </a: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Rectángulo"/>
          <p:cNvSpPr/>
          <p:nvPr/>
        </p:nvSpPr>
        <p:spPr>
          <a:xfrm>
            <a:off x="0" y="1412776"/>
            <a:ext cx="9144000" cy="507831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Galileo:</a:t>
            </a:r>
          </a:p>
          <a:p>
            <a:pPr algn="ctr">
              <a:defRPr/>
            </a:pP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 inventó el telescopio</a:t>
            </a:r>
          </a:p>
          <a:p>
            <a:pPr algn="ctr">
              <a:defRPr/>
            </a:pP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 probó la teoría heliocéntrica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Newton</a:t>
            </a:r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Isaac Newton (1643-1727) conseguirá explicar el movimiento planetario a partir de la ley de la atracción gravitatoria y las leyes fundamentales de la dinámica.</a:t>
            </a:r>
          </a:p>
          <a:p>
            <a:r>
              <a:rPr lang="es-ES" smtClean="0"/>
              <a:t>Con estas leyes nacerá la “Mecánica Celeste” que permitirá explicar muchas observaciones y dará lugar a nuevos descubrimientos (como el planeta Neptuno)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" smtClean="0"/>
              <a:t>Más avances</a:t>
            </a:r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>
          <a:xfrm>
            <a:off x="611188" y="1125538"/>
            <a:ext cx="8229600" cy="4525962"/>
          </a:xfrm>
        </p:spPr>
        <p:txBody>
          <a:bodyPr/>
          <a:lstStyle/>
          <a:p>
            <a:r>
              <a:rPr lang="es-ES" sz="2200" smtClean="0"/>
              <a:t>En los siglos XVII-XVIII se producirán avances en la construcción de telescopios.</a:t>
            </a:r>
          </a:p>
          <a:p>
            <a:r>
              <a:rPr lang="es-ES" sz="2200" smtClean="0"/>
              <a:t>A partir del XVIII la astronomía se interesará más y más por las estrellas. </a:t>
            </a:r>
          </a:p>
          <a:p>
            <a:r>
              <a:rPr lang="es-ES" sz="2200" smtClean="0"/>
              <a:t>Se conseguirá medir la distancia a una estrella a principios del s. XIX.</a:t>
            </a:r>
          </a:p>
          <a:p>
            <a:r>
              <a:rPr lang="es-ES" sz="2200" smtClean="0"/>
              <a:t>El s. XIX, con el análisis espectral y la fotografía conducirán a la astronomía a una nueva era </a:t>
            </a:r>
            <a:r>
              <a:rPr lang="es-ES" sz="2200" smtClean="0">
                <a:sym typeface="Wingdings" pitchFamily="2" charset="2"/>
              </a:rPr>
              <a:t> Astrofísica.</a:t>
            </a:r>
            <a:r>
              <a:rPr lang="es-ES" sz="2200" smtClean="0"/>
              <a:t> </a:t>
            </a:r>
          </a:p>
          <a:p>
            <a:r>
              <a:rPr lang="es-ES" sz="2200" smtClean="0"/>
              <a:t>A principios del s. XX se descubrirá que vivimos en una galaxia de entre la infinidad que puebla el universo.</a:t>
            </a:r>
          </a:p>
          <a:p>
            <a:r>
              <a:rPr lang="es-ES" sz="2200" smtClean="0"/>
              <a:t>El s. XX nos condujo a la era espacial y a la cosmología científica.</a:t>
            </a:r>
          </a:p>
          <a:p>
            <a:r>
              <a:rPr lang="es-ES" sz="2200" smtClean="0"/>
              <a:t>El s. XXI ….                                     TO BE CONTINUED</a:t>
            </a:r>
          </a:p>
          <a:p>
            <a:endParaRPr lang="es-ES" sz="22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Newgrange (II)</a:t>
            </a:r>
            <a:endParaRPr lang="es-ES" smtClean="0"/>
          </a:p>
        </p:txBody>
      </p:sp>
      <p:pic>
        <p:nvPicPr>
          <p:cNvPr id="8195" name="Picture 4" descr="newai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944688"/>
            <a:ext cx="7620000" cy="3810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4075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Newgrange (VI)</a:t>
            </a:r>
            <a:endParaRPr lang="es-ES" smtClean="0"/>
          </a:p>
        </p:txBody>
      </p:sp>
      <p:pic>
        <p:nvPicPr>
          <p:cNvPr id="9219" name="Picture 4" descr="newgrangebe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908050"/>
            <a:ext cx="3363912" cy="57324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Stonehenge</a:t>
            </a:r>
            <a:endParaRPr lang="es-ES" smtClean="0"/>
          </a:p>
        </p:txBody>
      </p:sp>
      <p:pic>
        <p:nvPicPr>
          <p:cNvPr id="10243" name="Picture 4" descr="EMStonehen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181100"/>
            <a:ext cx="7272338" cy="56769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Stonehenge (estado actual)</a:t>
            </a:r>
            <a:endParaRPr lang="es-ES" smtClean="0"/>
          </a:p>
        </p:txBody>
      </p:sp>
      <p:pic>
        <p:nvPicPr>
          <p:cNvPr id="11267" name="Picture 7" descr="EMStonehengepl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981075"/>
            <a:ext cx="6696075" cy="55562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Babilonia</a:t>
            </a:r>
            <a:endParaRPr lang="es-E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mtClean="0"/>
              <a:t>Babilonia fue una ciudad situada unos 90 km al sur de Baghdad (Irak).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Dominada por la dinastía Hammurabi (2000-1600 a.C.), conquistada por hititas, luego casitas y luego asirios (Lib. Niniveh destruida en 612 a.C.). Tras un breve periodo de independencia cayó bajo dominio persa hasta que fue conquistada por Alejandro Magno.</a:t>
            </a:r>
            <a:endParaRPr lang="es-E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Astronomía en Babilonia</a:t>
            </a:r>
            <a:endParaRPr lang="es-E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mtClean="0"/>
              <a:t>Los babilonios desarrollaron un sistema eficiente de contar.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Son los responsables del uso de las divisiones en 60 partes.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mtClean="0"/>
              <a:t>Grados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mtClean="0"/>
              <a:t>Horas, minutos…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Su interés por la astronomía era para buscar “presagios”… avisos sobre algo que podía pasar…</a:t>
            </a:r>
            <a:endParaRPr lang="es-E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25452</TotalTime>
  <Words>1683</Words>
  <Application>Microsoft Macintosh PowerPoint</Application>
  <PresentationFormat>Presentación en pantalla (4:3)</PresentationFormat>
  <Paragraphs>148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Diseño predeterminado</vt:lpstr>
      <vt:lpstr>Historia de la astronomía …in a (pine)nut shell </vt:lpstr>
      <vt:lpstr>Un poco de historia</vt:lpstr>
      <vt:lpstr>Newgrange (Irlanda)</vt:lpstr>
      <vt:lpstr>Newgrange (II)</vt:lpstr>
      <vt:lpstr>Newgrange (VI)</vt:lpstr>
      <vt:lpstr>Stonehenge</vt:lpstr>
      <vt:lpstr>Stonehenge (estado actual)</vt:lpstr>
      <vt:lpstr>Babilonia</vt:lpstr>
      <vt:lpstr>Astronomía en Babilonia</vt:lpstr>
      <vt:lpstr>Enuma (II)</vt:lpstr>
      <vt:lpstr>Calendario y observaciones</vt:lpstr>
      <vt:lpstr>Precisión de observaciones</vt:lpstr>
      <vt:lpstr>Astronomía en Egipto</vt:lpstr>
      <vt:lpstr>Astronomía en Egipto (II)</vt:lpstr>
      <vt:lpstr>Astronomía Griega</vt:lpstr>
      <vt:lpstr>Hipopede de Eudoxo (~370 a.C.)</vt:lpstr>
      <vt:lpstr>Aristarco de Samos</vt:lpstr>
      <vt:lpstr>Eratostenes y el tamaño de la tierra</vt:lpstr>
      <vt:lpstr>Orbitas circulares</vt:lpstr>
      <vt:lpstr>Hiparco de Nicea</vt:lpstr>
      <vt:lpstr>Ptolomeo y el Almagesto</vt:lpstr>
      <vt:lpstr>La cosmogía Ptolemaica</vt:lpstr>
      <vt:lpstr>Un poco de historia (II)</vt:lpstr>
      <vt:lpstr>Astronomía Medieval</vt:lpstr>
      <vt:lpstr>Presentación de PowerPoint</vt:lpstr>
      <vt:lpstr>Copérnico y el heliocentrismo</vt:lpstr>
      <vt:lpstr>Presentación de PowerPoint</vt:lpstr>
      <vt:lpstr>Presentación de PowerPoint</vt:lpstr>
      <vt:lpstr>Tycho Brahe</vt:lpstr>
      <vt:lpstr>Johannes Kepler</vt:lpstr>
      <vt:lpstr>Galileo Galilei</vt:lpstr>
      <vt:lpstr>Galileo Galilei</vt:lpstr>
      <vt:lpstr>Newton</vt:lpstr>
      <vt:lpstr>Más avances</vt:lpstr>
    </vt:vector>
  </TitlesOfParts>
  <Company>Universidad de Granada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Astrofísica I</dc:title>
  <dc:creator>Jorge</dc:creator>
  <cp:lastModifiedBy>Jorge Jiménez</cp:lastModifiedBy>
  <cp:revision>112</cp:revision>
  <dcterms:created xsi:type="dcterms:W3CDTF">2008-03-26T12:23:45Z</dcterms:created>
  <dcterms:modified xsi:type="dcterms:W3CDTF">2016-11-02T10:09:01Z</dcterms:modified>
</cp:coreProperties>
</file>