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4" d="100"/>
          <a:sy n="84" d="100"/>
        </p:scale>
        <p:origin x="-1373" y="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\Dropbox\EUProjects\ARTEMIS_brokerage_2017\material\grafica_radi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76417209148942"/>
          <c:y val="0.22690322932957474"/>
          <c:w val="0.43471337522477083"/>
          <c:h val="0.58285575032554549"/>
        </c:manualLayout>
      </c:layout>
      <c:radarChart>
        <c:radarStyle val="marker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Surveillance</c:v>
                </c:pt>
              </c:strCache>
            </c:strRef>
          </c:tx>
          <c:marker>
            <c:symbol val="none"/>
          </c:marker>
          <c:cat>
            <c:strRef>
              <c:f>Hoja1!$B$2:$G$2</c:f>
              <c:strCache>
                <c:ptCount val="6"/>
                <c:pt idx="0">
                  <c:v>Low Latency</c:v>
                </c:pt>
                <c:pt idx="1">
                  <c:v>Low Power</c:v>
                </c:pt>
                <c:pt idx="2">
                  <c:v>Low local processing</c:v>
                </c:pt>
                <c:pt idx="3">
                  <c:v>Low cost</c:v>
                </c:pt>
                <c:pt idx="4">
                  <c:v>Dependable/ criticability</c:v>
                </c:pt>
                <c:pt idx="5">
                  <c:v>TRL</c:v>
                </c:pt>
              </c:strCache>
            </c:strRef>
          </c:cat>
          <c:val>
            <c:numRef>
              <c:f>Hoja1!$B$3:$G$3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Medical diagnostics</c:v>
                </c:pt>
              </c:strCache>
            </c:strRef>
          </c:tx>
          <c:marker>
            <c:symbol val="none"/>
          </c:marker>
          <c:cat>
            <c:strRef>
              <c:f>Hoja1!$B$2:$G$2</c:f>
              <c:strCache>
                <c:ptCount val="6"/>
                <c:pt idx="0">
                  <c:v>Low Latency</c:v>
                </c:pt>
                <c:pt idx="1">
                  <c:v>Low Power</c:v>
                </c:pt>
                <c:pt idx="2">
                  <c:v>Low local processing</c:v>
                </c:pt>
                <c:pt idx="3">
                  <c:v>Low cost</c:v>
                </c:pt>
                <c:pt idx="4">
                  <c:v>Dependable/ criticability</c:v>
                </c:pt>
                <c:pt idx="5">
                  <c:v>TRL</c:v>
                </c:pt>
              </c:strCache>
            </c:strRef>
          </c:cat>
          <c:val>
            <c:numRef>
              <c:f>Hoja1!$B$4:$G$4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</c:ser>
        <c:ser>
          <c:idx val="2"/>
          <c:order val="2"/>
          <c:tx>
            <c:strRef>
              <c:f>Hoja1!$A$5</c:f>
              <c:strCache>
                <c:ptCount val="1"/>
                <c:pt idx="0">
                  <c:v>Medical Eco-doppler</c:v>
                </c:pt>
              </c:strCache>
            </c:strRef>
          </c:tx>
          <c:marker>
            <c:symbol val="none"/>
          </c:marker>
          <c:cat>
            <c:strRef>
              <c:f>Hoja1!$B$2:$G$2</c:f>
              <c:strCache>
                <c:ptCount val="6"/>
                <c:pt idx="0">
                  <c:v>Low Latency</c:v>
                </c:pt>
                <c:pt idx="1">
                  <c:v>Low Power</c:v>
                </c:pt>
                <c:pt idx="2">
                  <c:v>Low local processing</c:v>
                </c:pt>
                <c:pt idx="3">
                  <c:v>Low cost</c:v>
                </c:pt>
                <c:pt idx="4">
                  <c:v>Dependable/ criticability</c:v>
                </c:pt>
                <c:pt idx="5">
                  <c:v>TRL</c:v>
                </c:pt>
              </c:strCache>
            </c:strRef>
          </c:cat>
          <c:val>
            <c:numRef>
              <c:f>Hoja1!$B$5:$G$5</c:f>
              <c:numCache>
                <c:formatCode>General</c:formatCode>
                <c:ptCount val="6"/>
                <c:pt idx="0">
                  <c:v>10</c:v>
                </c:pt>
                <c:pt idx="1">
                  <c:v>1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ser>
          <c:idx val="3"/>
          <c:order val="3"/>
          <c:tx>
            <c:strRef>
              <c:f>Hoja1!$A$6</c:f>
              <c:strCache>
                <c:ptCount val="1"/>
                <c:pt idx="0">
                  <c:v>Vehicle (ADAS)</c:v>
                </c:pt>
              </c:strCache>
            </c:strRef>
          </c:tx>
          <c:marker>
            <c:symbol val="none"/>
          </c:marker>
          <c:cat>
            <c:strRef>
              <c:f>Hoja1!$B$2:$G$2</c:f>
              <c:strCache>
                <c:ptCount val="6"/>
                <c:pt idx="0">
                  <c:v>Low Latency</c:v>
                </c:pt>
                <c:pt idx="1">
                  <c:v>Low Power</c:v>
                </c:pt>
                <c:pt idx="2">
                  <c:v>Low local processing</c:v>
                </c:pt>
                <c:pt idx="3">
                  <c:v>Low cost</c:v>
                </c:pt>
                <c:pt idx="4">
                  <c:v>Dependable/ criticability</c:v>
                </c:pt>
                <c:pt idx="5">
                  <c:v>TRL</c:v>
                </c:pt>
              </c:strCache>
            </c:strRef>
          </c:cat>
          <c:val>
            <c:numRef>
              <c:f>Hoja1!$B$6:$G$6</c:f>
              <c:numCache>
                <c:formatCode>General</c:formatCode>
                <c:ptCount val="6"/>
                <c:pt idx="0">
                  <c:v>10</c:v>
                </c:pt>
                <c:pt idx="1">
                  <c:v>3</c:v>
                </c:pt>
                <c:pt idx="2">
                  <c:v>8</c:v>
                </c:pt>
                <c:pt idx="3">
                  <c:v>6</c:v>
                </c:pt>
                <c:pt idx="4">
                  <c:v>10</c:v>
                </c:pt>
                <c:pt idx="5">
                  <c:v>4</c:v>
                </c:pt>
              </c:numCache>
            </c:numRef>
          </c:val>
        </c:ser>
        <c:ser>
          <c:idx val="4"/>
          <c:order val="4"/>
          <c:tx>
            <c:strRef>
              <c:f>Hoja1!$A$7</c:f>
              <c:strCache>
                <c:ptCount val="1"/>
                <c:pt idx="0">
                  <c:v>Robotics</c:v>
                </c:pt>
              </c:strCache>
            </c:strRef>
          </c:tx>
          <c:marker>
            <c:symbol val="none"/>
          </c:marker>
          <c:cat>
            <c:strRef>
              <c:f>Hoja1!$B$2:$G$2</c:f>
              <c:strCache>
                <c:ptCount val="6"/>
                <c:pt idx="0">
                  <c:v>Low Latency</c:v>
                </c:pt>
                <c:pt idx="1">
                  <c:v>Low Power</c:v>
                </c:pt>
                <c:pt idx="2">
                  <c:v>Low local processing</c:v>
                </c:pt>
                <c:pt idx="3">
                  <c:v>Low cost</c:v>
                </c:pt>
                <c:pt idx="4">
                  <c:v>Dependable/ criticability</c:v>
                </c:pt>
                <c:pt idx="5">
                  <c:v>TRL</c:v>
                </c:pt>
              </c:strCache>
            </c:strRef>
          </c:cat>
          <c:val>
            <c:numRef>
              <c:f>Hoja1!$B$7:$G$7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7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ser>
          <c:idx val="5"/>
          <c:order val="5"/>
          <c:tx>
            <c:strRef>
              <c:f>Hoja1!$A$8</c:f>
              <c:strCache>
                <c:ptCount val="1"/>
                <c:pt idx="0">
                  <c:v>Drones/UAVs</c:v>
                </c:pt>
              </c:strCache>
            </c:strRef>
          </c:tx>
          <c:marker>
            <c:symbol val="none"/>
          </c:marker>
          <c:cat>
            <c:strRef>
              <c:f>Hoja1!$B$2:$G$2</c:f>
              <c:strCache>
                <c:ptCount val="6"/>
                <c:pt idx="0">
                  <c:v>Low Latency</c:v>
                </c:pt>
                <c:pt idx="1">
                  <c:v>Low Power</c:v>
                </c:pt>
                <c:pt idx="2">
                  <c:v>Low local processing</c:v>
                </c:pt>
                <c:pt idx="3">
                  <c:v>Low cost</c:v>
                </c:pt>
                <c:pt idx="4">
                  <c:v>Dependable/ criticability</c:v>
                </c:pt>
                <c:pt idx="5">
                  <c:v>TRL</c:v>
                </c:pt>
              </c:strCache>
            </c:strRef>
          </c:cat>
          <c:val>
            <c:numRef>
              <c:f>Hoja1!$B$8:$G$8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8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88384"/>
        <c:axId val="93138944"/>
      </c:radarChart>
      <c:catAx>
        <c:axId val="8748838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3138944"/>
        <c:crosses val="autoZero"/>
        <c:auto val="1"/>
        <c:lblAlgn val="ctr"/>
        <c:lblOffset val="100"/>
        <c:noMultiLvlLbl val="0"/>
      </c:catAx>
      <c:valAx>
        <c:axId val="9313894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8748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715064243629826"/>
          <c:y val="0.29894229196009031"/>
          <c:w val="0.27915597760383415"/>
          <c:h val="0.356158194310073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68631-122C-4CD5-8785-0035DD400402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3F7D6-1D28-4170-9959-9A70EB5831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33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C372-D014-40BA-97AB-CE9729AF01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C372-D014-40BA-97AB-CE9729AF01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C372-D014-40BA-97AB-CE9729AF01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C372-D014-40BA-97AB-CE9729AF01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C372-D014-40BA-97AB-CE9729AF01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Granada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2664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UGR</a:t>
            </a:r>
            <a:endParaRPr lang="en-US" dirty="0"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400" dirty="0">
                <a:solidFill>
                  <a:srgbClr val="02246F"/>
                </a:solidFill>
              </a:rPr>
              <a:t>Methodology: saliency-based, low-level vision approaches, image-to-structured-data </a:t>
            </a:r>
            <a:r>
              <a:rPr lang="en-US" sz="2400" dirty="0" smtClean="0">
                <a:solidFill>
                  <a:srgbClr val="02246F"/>
                </a:solidFill>
              </a:rPr>
              <a:t>methods, 3D motion, classification</a:t>
            </a:r>
            <a:endParaRPr lang="en-US" dirty="0"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400" dirty="0">
                <a:solidFill>
                  <a:srgbClr val="02246F"/>
                </a:solidFill>
              </a:rPr>
              <a:t>Design: local (system or device) embedded processing</a:t>
            </a:r>
            <a:endParaRPr lang="en-US" dirty="0"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400" dirty="0">
                <a:solidFill>
                  <a:srgbClr val="02246F"/>
                </a:solidFill>
              </a:rPr>
              <a:t>Optimization: Real-time image processing, pipelined architectures (low-latency</a:t>
            </a:r>
            <a:r>
              <a:rPr lang="en-US" sz="2400" dirty="0" smtClean="0">
                <a:solidFill>
                  <a:srgbClr val="02246F"/>
                </a:solidFill>
              </a:rPr>
              <a:t>)</a:t>
            </a:r>
          </a:p>
          <a:p>
            <a:pPr lvl="2" algn="just">
              <a:buFont typeface="Wingdings" charset="2"/>
              <a:buChar char=""/>
            </a:pPr>
            <a:endParaRPr lang="en-US" dirty="0" smtClean="0">
              <a:solidFill>
                <a:srgbClr val="02246F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280543"/>
              </p:ext>
            </p:extLst>
          </p:nvPr>
        </p:nvGraphicFramePr>
        <p:xfrm>
          <a:off x="3851920" y="3068960"/>
          <a:ext cx="5573454" cy="415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9512" y="3933056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charset="2"/>
              <a:buChar char=""/>
            </a:pPr>
            <a:r>
              <a:rPr lang="en-US" dirty="0">
                <a:solidFill>
                  <a:srgbClr val="02246F"/>
                </a:solidFill>
              </a:rPr>
              <a:t>Previous EU-projects (robotics and vision): </a:t>
            </a:r>
            <a:r>
              <a:rPr lang="en-US" sz="1600" dirty="0" err="1" smtClean="0"/>
              <a:t>SpikeFORCE</a:t>
            </a:r>
            <a:r>
              <a:rPr lang="en-US" sz="1600" dirty="0" smtClean="0"/>
              <a:t> </a:t>
            </a:r>
            <a:r>
              <a:rPr lang="en-US" sz="1600" dirty="0"/>
              <a:t>(IST-2001-35271), ECOVISION (IST-2001-32114), DRIVSCO (IST-016276-2), </a:t>
            </a:r>
            <a:r>
              <a:rPr lang="en-US" sz="1600" dirty="0" smtClean="0"/>
              <a:t>SENSOPAC (</a:t>
            </a:r>
            <a:r>
              <a:rPr lang="en-US" sz="1600" dirty="0"/>
              <a:t>IST-028056), </a:t>
            </a:r>
            <a:r>
              <a:rPr lang="en-US" sz="1600" dirty="0" smtClean="0"/>
              <a:t>REALNET (</a:t>
            </a:r>
            <a:r>
              <a:rPr lang="en-US" sz="1600" dirty="0"/>
              <a:t>FP7-270434), TOMSY (FP7-270436), Human Brain Project (HBP).</a:t>
            </a:r>
          </a:p>
        </p:txBody>
      </p:sp>
    </p:spTree>
    <p:extLst>
      <p:ext uri="{BB962C8B-B14F-4D97-AF65-F5344CB8AC3E}">
        <p14:creationId xmlns:p14="http://schemas.microsoft.com/office/powerpoint/2010/main" val="193932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7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Embedded Engines for Image Processing</a:t>
            </a:r>
            <a:endParaRPr lang="en-GB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99" y="1484784"/>
            <a:ext cx="5362501" cy="40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9512" y="1484784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dirty="0" smtClean="0"/>
              <a:t> </a:t>
            </a:r>
            <a:r>
              <a:rPr lang="es-ES" sz="2800" dirty="0" err="1" smtClean="0"/>
              <a:t>Low</a:t>
            </a:r>
            <a:r>
              <a:rPr lang="es-ES" sz="2800" dirty="0"/>
              <a:t> </a:t>
            </a:r>
            <a:r>
              <a:rPr lang="es-ES" sz="2800" dirty="0" err="1" smtClean="0"/>
              <a:t>latency</a:t>
            </a:r>
            <a:endParaRPr lang="es-ES" sz="2800" dirty="0" smtClean="0"/>
          </a:p>
          <a:p>
            <a:pPr>
              <a:buFontTx/>
              <a:buChar char="-"/>
            </a:pPr>
            <a:r>
              <a:rPr lang="es-ES" sz="2800" dirty="0" smtClean="0"/>
              <a:t> </a:t>
            </a:r>
            <a:r>
              <a:rPr lang="es-ES" sz="2800" dirty="0" err="1" smtClean="0"/>
              <a:t>Low</a:t>
            </a:r>
            <a:r>
              <a:rPr lang="es-ES" sz="2800" dirty="0" smtClean="0"/>
              <a:t> </a:t>
            </a:r>
            <a:r>
              <a:rPr lang="es-ES" sz="2800" dirty="0" err="1" smtClean="0"/>
              <a:t>computational</a:t>
            </a:r>
            <a:r>
              <a:rPr lang="es-ES" sz="2800" dirty="0"/>
              <a:t> </a:t>
            </a:r>
            <a:r>
              <a:rPr lang="es-ES" sz="2800" dirty="0" err="1" smtClean="0"/>
              <a:t>power</a:t>
            </a:r>
            <a:endParaRPr lang="es-ES" sz="2800" dirty="0" smtClean="0"/>
          </a:p>
          <a:p>
            <a:pPr>
              <a:buFontTx/>
              <a:buChar char="-"/>
            </a:pPr>
            <a:r>
              <a:rPr lang="es-ES" sz="2800" dirty="0" smtClean="0"/>
              <a:t> </a:t>
            </a:r>
            <a:r>
              <a:rPr lang="es-ES" sz="2800" dirty="0" err="1" smtClean="0"/>
              <a:t>Embedded</a:t>
            </a:r>
            <a:r>
              <a:rPr lang="es-ES" sz="2800" dirty="0" smtClean="0"/>
              <a:t> </a:t>
            </a:r>
            <a:r>
              <a:rPr lang="es-ES" sz="2800" dirty="0" err="1" smtClean="0"/>
              <a:t>processing</a:t>
            </a:r>
            <a:endParaRPr lang="es-ES" sz="2800" dirty="0" smtClean="0"/>
          </a:p>
          <a:p>
            <a:pPr>
              <a:buFontTx/>
              <a:buChar char="-"/>
            </a:pPr>
            <a:r>
              <a:rPr lang="es-ES" sz="2800" dirty="0"/>
              <a:t> </a:t>
            </a:r>
            <a:r>
              <a:rPr lang="es-ES" sz="2800" dirty="0" smtClean="0"/>
              <a:t>Real-time (~30 </a:t>
            </a:r>
            <a:r>
              <a:rPr lang="es-ES" sz="2800" dirty="0" err="1" smtClean="0"/>
              <a:t>fps</a:t>
            </a:r>
            <a:r>
              <a:rPr lang="es-ES" sz="2800" dirty="0" smtClean="0"/>
              <a:t>)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004459"/>
              </p:ext>
            </p:extLst>
          </p:nvPr>
        </p:nvGraphicFramePr>
        <p:xfrm>
          <a:off x="179512" y="3861048"/>
          <a:ext cx="3161428" cy="2284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28393"/>
                <a:gridCol w="726041"/>
                <a:gridCol w="1106994"/>
              </a:tblGrid>
              <a:tr h="262874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Times"/>
                          <a:ea typeface="Times New Roman"/>
                          <a:cs typeface="Times New Roman"/>
                        </a:rPr>
                        <a:t>FPGA </a:t>
                      </a:r>
                      <a:r>
                        <a:rPr lang="es-ES" sz="1200" b="1" dirty="0" err="1" smtClean="0">
                          <a:latin typeface="Times"/>
                          <a:ea typeface="Times New Roman"/>
                          <a:cs typeface="Times New Roman"/>
                        </a:rPr>
                        <a:t>system</a:t>
                      </a:r>
                      <a:endParaRPr lang="en-US" sz="1200" noProof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imes"/>
                          <a:ea typeface="Times New Roman"/>
                          <a:cs typeface="Times New Roman"/>
                        </a:rPr>
                        <a:t>Fps</a:t>
                      </a:r>
                      <a:endParaRPr lang="en-GB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Times"/>
                          <a:ea typeface="Times New Roman"/>
                          <a:cs typeface="Times New Roman"/>
                        </a:rPr>
                        <a:t>Frequency (MHz)</a:t>
                      </a:r>
                      <a:endParaRPr lang="en-US" sz="1200" noProof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537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Disparity</a:t>
                      </a:r>
                      <a:r>
                        <a:rPr lang="es-ES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Mono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355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109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537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Disparity</a:t>
                      </a:r>
                      <a:r>
                        <a:rPr lang="es-ES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b="1" dirty="0" err="1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Multi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36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49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5370">
                <a:tc>
                  <a:txBody>
                    <a:bodyPr/>
                    <a:lstStyle/>
                    <a:p>
                      <a:pPr marL="0" marR="0" indent="14414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Optical flow Mono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270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83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537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Optical flow Multi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32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44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537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Saliency</a:t>
                      </a:r>
                      <a:r>
                        <a:rPr lang="es-ES" sz="1200" b="1" baseline="0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b="1" baseline="0" dirty="0" err="1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System</a:t>
                      </a:r>
                      <a:r>
                        <a:rPr lang="es-ES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32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B05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50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537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s-ES" sz="1200" b="1" dirty="0" err="1" smtClean="0">
                          <a:solidFill>
                            <a:srgbClr val="C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Saliency</a:t>
                      </a:r>
                      <a:r>
                        <a:rPr lang="es-ES" sz="1200" b="1" dirty="0" smtClean="0">
                          <a:solidFill>
                            <a:srgbClr val="C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b="1" dirty="0" err="1" smtClean="0">
                          <a:solidFill>
                            <a:srgbClr val="C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System</a:t>
                      </a:r>
                      <a:endParaRPr lang="es-ES" sz="1200" b="1" dirty="0" smtClean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C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32</a:t>
                      </a:r>
                      <a:endParaRPr lang="en-GB" sz="1200" b="1" dirty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C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72</a:t>
                      </a:r>
                      <a:endParaRPr lang="en-GB" sz="1200" b="1" dirty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537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C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Complete </a:t>
                      </a:r>
                      <a:r>
                        <a:rPr lang="es-ES" sz="1200" b="1" dirty="0" err="1" smtClean="0">
                          <a:solidFill>
                            <a:srgbClr val="C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System</a:t>
                      </a:r>
                      <a:endParaRPr lang="es-ES" sz="1200" b="1" dirty="0" smtClean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C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32</a:t>
                      </a:r>
                      <a:endParaRPr lang="en-GB" sz="1200" b="1" dirty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C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55</a:t>
                      </a:r>
                      <a:endParaRPr lang="en-GB" sz="1200" b="1" dirty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0" name="Content Placeholder 8"/>
          <p:cNvSpPr>
            <a:spLocks noGrp="1"/>
          </p:cNvSpPr>
          <p:nvPr>
            <p:ph sz="half" idx="4294967295"/>
          </p:nvPr>
        </p:nvSpPr>
        <p:spPr>
          <a:xfrm>
            <a:off x="3491880" y="5733256"/>
            <a:ext cx="16002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de-DE" sz="1600" b="1" dirty="0" smtClean="0">
                <a:solidFill>
                  <a:srgbClr val="00B050"/>
                </a:solidFill>
              </a:rPr>
              <a:t>Virtex 4 FX100</a:t>
            </a:r>
            <a:endParaRPr lang="en-GB" sz="1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rgbClr val="C00000"/>
                </a:solidFill>
              </a:rPr>
              <a:t>Virtex</a:t>
            </a:r>
            <a:r>
              <a:rPr lang="en-US" sz="1600" b="1" dirty="0" smtClean="0">
                <a:solidFill>
                  <a:srgbClr val="C00000"/>
                </a:solidFill>
              </a:rPr>
              <a:t> 5 LX330T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half" idx="4294967295"/>
          </p:nvPr>
        </p:nvSpPr>
        <p:spPr>
          <a:xfrm>
            <a:off x="5220072" y="5635311"/>
            <a:ext cx="4104456" cy="9705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VGA res. (640x480)</a:t>
            </a:r>
            <a:endParaRPr lang="en-GB" sz="2000" dirty="0" smtClean="0"/>
          </a:p>
          <a:p>
            <a:pPr marL="0" indent="0">
              <a:buNone/>
            </a:pPr>
            <a:r>
              <a:rPr lang="en-US" sz="2000" dirty="0" smtClean="0"/>
              <a:t>Saliency pow. </a:t>
            </a:r>
            <a:r>
              <a:rPr lang="en-US" sz="2000" dirty="0" err="1" smtClean="0"/>
              <a:t>Consum</a:t>
            </a:r>
            <a:r>
              <a:rPr lang="en-US" sz="2000" dirty="0" smtClean="0"/>
              <a:t>: </a:t>
            </a:r>
            <a:r>
              <a:rPr lang="en-US" sz="1200" dirty="0" smtClean="0"/>
              <a:t>2.64w </a:t>
            </a:r>
            <a:r>
              <a:rPr lang="en-US" sz="1800" dirty="0" smtClean="0"/>
              <a:t>(</a:t>
            </a:r>
            <a:r>
              <a:rPr lang="en-US" sz="1800" dirty="0" err="1" smtClean="0"/>
              <a:t>Xpower</a:t>
            </a:r>
            <a:r>
              <a:rPr lang="en-US" sz="1800" dirty="0" smtClean="0"/>
              <a:t>)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6477000"/>
            <a:ext cx="8305800" cy="30480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i="1" dirty="0" smtClean="0"/>
              <a:t> </a:t>
            </a:r>
            <a:r>
              <a:rPr lang="en-US" i="1" dirty="0" err="1" smtClean="0"/>
              <a:t>Barranco</a:t>
            </a:r>
            <a:r>
              <a:rPr lang="en-US" i="1" dirty="0" smtClean="0"/>
              <a:t> et al., IEEE Trans. Industrial Informatics, 2014.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476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7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Embedded Engines for Image Processing: Applications</a:t>
            </a:r>
            <a:endParaRPr lang="en-GB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95536" y="2852936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dirty="0" smtClean="0"/>
              <a:t> </a:t>
            </a:r>
            <a:r>
              <a:rPr lang="es-ES" sz="2800" dirty="0" err="1" smtClean="0"/>
              <a:t>Robotics</a:t>
            </a:r>
            <a:r>
              <a:rPr lang="es-ES" sz="2800" dirty="0"/>
              <a:t> </a:t>
            </a:r>
            <a:r>
              <a:rPr lang="es-ES" sz="2800" dirty="0" smtClean="0"/>
              <a:t>(</a:t>
            </a:r>
            <a:r>
              <a:rPr lang="es-ES" sz="2800" dirty="0" err="1" smtClean="0"/>
              <a:t>low</a:t>
            </a:r>
            <a:r>
              <a:rPr lang="es-ES" sz="2800" dirty="0" smtClean="0"/>
              <a:t> </a:t>
            </a:r>
            <a:r>
              <a:rPr lang="es-ES" sz="2800" dirty="0" err="1" smtClean="0"/>
              <a:t>latency</a:t>
            </a:r>
            <a:r>
              <a:rPr lang="es-ES" sz="2800" dirty="0" smtClean="0"/>
              <a:t>, real time): </a:t>
            </a:r>
            <a:r>
              <a:rPr lang="es-ES" sz="2800" dirty="0" err="1" smtClean="0"/>
              <a:t>closing</a:t>
            </a:r>
            <a:r>
              <a:rPr lang="es-ES" sz="2800" dirty="0" smtClean="0"/>
              <a:t> </a:t>
            </a:r>
            <a:r>
              <a:rPr lang="es-ES" sz="2800" dirty="0" err="1" smtClean="0"/>
              <a:t>Percpetion-Action</a:t>
            </a:r>
            <a:r>
              <a:rPr lang="es-ES" sz="2800" dirty="0" smtClean="0"/>
              <a:t> </a:t>
            </a:r>
            <a:r>
              <a:rPr lang="es-ES" sz="2800" dirty="0" err="1" smtClean="0"/>
              <a:t>loop</a:t>
            </a:r>
            <a:r>
              <a:rPr lang="es-ES" sz="2800" dirty="0"/>
              <a:t>.</a:t>
            </a:r>
            <a:endParaRPr lang="es-ES" sz="2800" dirty="0" smtClean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3616" y="1647658"/>
            <a:ext cx="1459479" cy="8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3616" y="1248576"/>
            <a:ext cx="1459480" cy="31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102896" y="620688"/>
            <a:ext cx="3733800" cy="7040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Pasive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vision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102896" y="1052736"/>
            <a:ext cx="3733800" cy="7040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Active vision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9634" y="1365817"/>
            <a:ext cx="2318522" cy="17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http://cnr.ams.eng.osaka-u.ac.jp/%7Eyukie/Image/sr_saliencyatten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3344" y="3069564"/>
            <a:ext cx="3606452" cy="2025274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295806" y="1365817"/>
            <a:ext cx="5716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dirty="0"/>
              <a:t> </a:t>
            </a:r>
            <a:r>
              <a:rPr lang="es-ES" sz="2800" dirty="0" smtClean="0"/>
              <a:t>Active </a:t>
            </a:r>
            <a:r>
              <a:rPr lang="es-ES" sz="2800" dirty="0" err="1" smtClean="0"/>
              <a:t>vision</a:t>
            </a:r>
            <a:r>
              <a:rPr lang="es-ES" sz="2800" dirty="0" smtClean="0"/>
              <a:t>:</a:t>
            </a:r>
          </a:p>
          <a:p>
            <a:pPr lvl="1">
              <a:buFontTx/>
              <a:buChar char="-"/>
            </a:pPr>
            <a:r>
              <a:rPr lang="es-ES" sz="2000" dirty="0" err="1" smtClean="0"/>
              <a:t>Dynamic</a:t>
            </a:r>
            <a:r>
              <a:rPr lang="es-ES" sz="2000" dirty="0" smtClean="0"/>
              <a:t> </a:t>
            </a:r>
            <a:r>
              <a:rPr lang="es-ES" sz="2000" dirty="0" err="1" smtClean="0"/>
              <a:t>filter</a:t>
            </a:r>
            <a:r>
              <a:rPr lang="es-ES" sz="2000" dirty="0" smtClean="0"/>
              <a:t> </a:t>
            </a:r>
            <a:r>
              <a:rPr lang="es-ES" sz="2000" dirty="0" err="1" smtClean="0"/>
              <a:t>modul</a:t>
            </a:r>
            <a:r>
              <a:rPr lang="es-ES" sz="2000" dirty="0" smtClean="0"/>
              <a:t>.</a:t>
            </a:r>
          </a:p>
          <a:p>
            <a:pPr lvl="1">
              <a:buFontTx/>
              <a:buChar char="-"/>
            </a:pPr>
            <a:r>
              <a:rPr lang="es-ES" sz="2000" dirty="0" err="1" smtClean="0"/>
              <a:t>Gazing</a:t>
            </a:r>
            <a:r>
              <a:rPr lang="es-ES" sz="2000" dirty="0" smtClean="0"/>
              <a:t> control, </a:t>
            </a:r>
            <a:r>
              <a:rPr lang="es-ES" sz="2000" dirty="0" err="1" smtClean="0"/>
              <a:t>vergence</a:t>
            </a:r>
            <a:r>
              <a:rPr lang="es-ES" sz="2000" dirty="0" smtClean="0"/>
              <a:t>.</a:t>
            </a:r>
          </a:p>
          <a:p>
            <a:pPr lvl="1">
              <a:buFontTx/>
              <a:buChar char="-"/>
            </a:pPr>
            <a:r>
              <a:rPr lang="es-ES" sz="2000" dirty="0" smtClean="0"/>
              <a:t>Active </a:t>
            </a:r>
            <a:r>
              <a:rPr lang="es-ES" sz="2000" dirty="0" err="1" smtClean="0"/>
              <a:t>selection</a:t>
            </a:r>
            <a:r>
              <a:rPr lang="es-ES" sz="2000" dirty="0" smtClean="0"/>
              <a:t> (&amp; </a:t>
            </a:r>
            <a:r>
              <a:rPr lang="es-ES" sz="2000" dirty="0" err="1" smtClean="0"/>
              <a:t>compression</a:t>
            </a:r>
            <a:r>
              <a:rPr lang="es-ES" sz="2000" dirty="0" smtClean="0"/>
              <a:t>)</a:t>
            </a:r>
          </a:p>
          <a:p>
            <a:pPr lvl="1">
              <a:buFontTx/>
              <a:buChar char="-"/>
            </a:pPr>
            <a:endParaRPr lang="es-ES" sz="2400" dirty="0" smtClean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429309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dirty="0" smtClean="0"/>
              <a:t> </a:t>
            </a:r>
            <a:r>
              <a:rPr lang="es-ES" sz="2800" dirty="0" err="1" smtClean="0"/>
              <a:t>Autonomous</a:t>
            </a:r>
            <a:r>
              <a:rPr lang="es-ES" sz="2800" dirty="0" smtClean="0"/>
              <a:t> </a:t>
            </a:r>
            <a:r>
              <a:rPr lang="es-ES" sz="2800" dirty="0" err="1" smtClean="0"/>
              <a:t>navigation</a:t>
            </a:r>
            <a:endParaRPr lang="es-ES" sz="2800" dirty="0" smtClean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5085440"/>
            <a:ext cx="2177786" cy="162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CuadroTexto"/>
          <p:cNvSpPr txBox="1"/>
          <p:nvPr/>
        </p:nvSpPr>
        <p:spPr>
          <a:xfrm>
            <a:off x="467544" y="4725144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dirty="0" smtClean="0"/>
              <a:t> </a:t>
            </a:r>
            <a:r>
              <a:rPr lang="es-ES" sz="2800" dirty="0" err="1" smtClean="0"/>
              <a:t>Low-vision</a:t>
            </a:r>
            <a:r>
              <a:rPr lang="es-ES" sz="2800" dirty="0" smtClean="0"/>
              <a:t> </a:t>
            </a:r>
            <a:r>
              <a:rPr lang="es-ES" sz="2800" dirty="0" err="1" smtClean="0"/>
              <a:t>aid</a:t>
            </a:r>
            <a:r>
              <a:rPr lang="es-ES" sz="2800" dirty="0" smtClean="0"/>
              <a:t> </a:t>
            </a:r>
            <a:r>
              <a:rPr lang="es-ES" sz="2800" dirty="0" err="1" smtClean="0"/>
              <a:t>devices</a:t>
            </a:r>
            <a:r>
              <a:rPr lang="es-ES" sz="2800" dirty="0" smtClean="0"/>
              <a:t>:</a:t>
            </a:r>
          </a:p>
          <a:p>
            <a:pPr lvl="1">
              <a:buFontTx/>
              <a:buChar char="-"/>
            </a:pPr>
            <a:r>
              <a:rPr lang="es-ES" sz="2000" dirty="0" smtClean="0"/>
              <a:t> </a:t>
            </a:r>
            <a:r>
              <a:rPr lang="es-ES" sz="2000" dirty="0" err="1" smtClean="0"/>
              <a:t>Cue</a:t>
            </a:r>
            <a:r>
              <a:rPr lang="es-ES" sz="2000" dirty="0" smtClean="0"/>
              <a:t> </a:t>
            </a:r>
            <a:r>
              <a:rPr lang="es-ES" sz="2000" dirty="0" err="1" smtClean="0"/>
              <a:t>highlighting</a:t>
            </a:r>
            <a:endParaRPr lang="es-ES" sz="2000" dirty="0" smtClean="0"/>
          </a:p>
          <a:p>
            <a:pPr lvl="1">
              <a:buFontTx/>
              <a:buChar char="-"/>
            </a:pPr>
            <a:r>
              <a:rPr lang="es-ES" sz="2000" dirty="0" smtClean="0"/>
              <a:t> </a:t>
            </a:r>
            <a:r>
              <a:rPr lang="es-ES" sz="2000" dirty="0" err="1" smtClean="0"/>
              <a:t>Selective</a:t>
            </a:r>
            <a:r>
              <a:rPr lang="es-ES" sz="2000" dirty="0" smtClean="0"/>
              <a:t> </a:t>
            </a:r>
            <a:r>
              <a:rPr lang="es-ES" sz="2000" dirty="0" err="1" smtClean="0"/>
              <a:t>vision</a:t>
            </a:r>
            <a:endParaRPr lang="es-ES" sz="2000" dirty="0" smtClean="0"/>
          </a:p>
          <a:p>
            <a:pPr lvl="1">
              <a:buFontTx/>
              <a:buChar char="-"/>
            </a:pPr>
            <a:r>
              <a:rPr lang="es-ES" sz="2000" dirty="0"/>
              <a:t> </a:t>
            </a:r>
            <a:r>
              <a:rPr lang="es-ES" sz="2000" dirty="0" err="1" smtClean="0"/>
              <a:t>User-selection</a:t>
            </a:r>
            <a:r>
              <a:rPr lang="es-ES" sz="2000" dirty="0" smtClean="0"/>
              <a:t> </a:t>
            </a:r>
            <a:r>
              <a:rPr lang="es-ES" sz="2000" dirty="0" err="1" smtClean="0"/>
              <a:t>action</a:t>
            </a:r>
            <a:endParaRPr lang="es-ES" sz="2000" dirty="0" smtClean="0"/>
          </a:p>
        </p:txBody>
      </p:sp>
      <p:pic>
        <p:nvPicPr>
          <p:cNvPr id="25" name="Picture 4" descr="http://www.usernomics.com/images/serba_system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5193552"/>
            <a:ext cx="1878164" cy="1412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7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7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Low-latency sensors</a:t>
            </a:r>
            <a:endParaRPr lang="en-GB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372200" y="1124744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dirty="0" smtClean="0"/>
              <a:t> No </a:t>
            </a:r>
            <a:r>
              <a:rPr lang="es-ES" sz="2800" dirty="0" err="1" smtClean="0"/>
              <a:t>blurring</a:t>
            </a:r>
            <a:endParaRPr lang="es-ES" sz="2800" dirty="0" smtClean="0"/>
          </a:p>
          <a:p>
            <a:pPr>
              <a:buFontTx/>
              <a:buChar char="-"/>
            </a:pPr>
            <a:r>
              <a:rPr lang="es-ES" sz="2800" dirty="0" smtClean="0"/>
              <a:t> </a:t>
            </a:r>
            <a:r>
              <a:rPr lang="es-ES" sz="2800" dirty="0" err="1" smtClean="0"/>
              <a:t>Fast</a:t>
            </a:r>
            <a:r>
              <a:rPr lang="es-ES" sz="2800" dirty="0" smtClean="0"/>
              <a:t> </a:t>
            </a:r>
            <a:r>
              <a:rPr lang="es-ES" sz="2800" dirty="0" err="1" smtClean="0"/>
              <a:t>motion</a:t>
            </a:r>
            <a:endParaRPr lang="es-ES" sz="2800" dirty="0" smtClean="0"/>
          </a:p>
          <a:p>
            <a:pPr>
              <a:buFontTx/>
              <a:buChar char="-"/>
            </a:pPr>
            <a:r>
              <a:rPr lang="es-ES" sz="2800" dirty="0" smtClean="0"/>
              <a:t> No </a:t>
            </a:r>
            <a:r>
              <a:rPr lang="es-ES" sz="2800" dirty="0" err="1" smtClean="0"/>
              <a:t>occlusions</a:t>
            </a:r>
            <a:endParaRPr lang="es-ES" sz="2800" dirty="0" smtClean="0"/>
          </a:p>
          <a:p>
            <a:pPr>
              <a:buFontTx/>
              <a:buChar char="-"/>
            </a:pPr>
            <a:r>
              <a:rPr lang="es-ES" sz="2800" dirty="0"/>
              <a:t> </a:t>
            </a:r>
            <a:r>
              <a:rPr lang="es-ES" sz="2800" dirty="0" smtClean="0"/>
              <a:t>Real-time</a:t>
            </a:r>
          </a:p>
          <a:p>
            <a:pPr>
              <a:buFontTx/>
              <a:buChar char="-"/>
            </a:pPr>
            <a:r>
              <a:rPr lang="es-ES" sz="2800" dirty="0"/>
              <a:t> </a:t>
            </a:r>
            <a:r>
              <a:rPr lang="es-ES" sz="2800" dirty="0" err="1" smtClean="0"/>
              <a:t>Dynamic</a:t>
            </a:r>
            <a:r>
              <a:rPr lang="es-ES" sz="2800" dirty="0" smtClean="0"/>
              <a:t> </a:t>
            </a:r>
            <a:r>
              <a:rPr lang="es-ES" sz="2800" dirty="0" err="1" smtClean="0"/>
              <a:t>range</a:t>
            </a:r>
            <a:endParaRPr lang="es-ES" sz="2800" dirty="0" smtClean="0"/>
          </a:p>
        </p:txBody>
      </p:sp>
      <p:sp>
        <p:nvSpPr>
          <p:cNvPr id="26" name="25 Rectángulo"/>
          <p:cNvSpPr/>
          <p:nvPr/>
        </p:nvSpPr>
        <p:spPr>
          <a:xfrm>
            <a:off x="436644" y="3789040"/>
            <a:ext cx="7879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synchronous sensor: A new event every ~ 15 us</a:t>
            </a:r>
          </a:p>
        </p:txBody>
      </p:sp>
      <p:pic>
        <p:nvPicPr>
          <p:cNvPr id="2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49153" y="1196752"/>
            <a:ext cx="5563007" cy="2522138"/>
          </a:xfrm>
          <a:prstGeom prst="rect">
            <a:avLst/>
          </a:prstGeom>
        </p:spPr>
      </p:pic>
      <p:sp>
        <p:nvSpPr>
          <p:cNvPr id="34" name="33 CuadroTexto"/>
          <p:cNvSpPr txBox="1"/>
          <p:nvPr/>
        </p:nvSpPr>
        <p:spPr>
          <a:xfrm>
            <a:off x="436644" y="4636293"/>
            <a:ext cx="8126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dirty="0"/>
              <a:t> </a:t>
            </a:r>
            <a:r>
              <a:rPr lang="es-ES" sz="2800" dirty="0" err="1" smtClean="0"/>
              <a:t>Very</a:t>
            </a:r>
            <a:r>
              <a:rPr lang="es-ES" sz="2800" dirty="0" smtClean="0"/>
              <a:t> </a:t>
            </a:r>
            <a:r>
              <a:rPr lang="es-ES" sz="2800" dirty="0" err="1" smtClean="0"/>
              <a:t>accurate</a:t>
            </a:r>
            <a:r>
              <a:rPr lang="es-ES" sz="2800" dirty="0" smtClean="0"/>
              <a:t> and </a:t>
            </a:r>
            <a:r>
              <a:rPr lang="es-ES" sz="2800" dirty="0" err="1" smtClean="0"/>
              <a:t>sparse</a:t>
            </a:r>
            <a:r>
              <a:rPr lang="es-ES" sz="2800" dirty="0" smtClean="0"/>
              <a:t> </a:t>
            </a:r>
            <a:r>
              <a:rPr lang="es-ES" sz="2800" dirty="0" err="1" smtClean="0"/>
              <a:t>optical</a:t>
            </a:r>
            <a:r>
              <a:rPr lang="es-ES" sz="2800" dirty="0" smtClean="0"/>
              <a:t> </a:t>
            </a:r>
            <a:r>
              <a:rPr lang="es-ES" sz="2800" dirty="0" err="1" smtClean="0"/>
              <a:t>flow</a:t>
            </a:r>
            <a:endParaRPr lang="es-ES" sz="2800" dirty="0" smtClean="0"/>
          </a:p>
          <a:p>
            <a:pPr>
              <a:buFontTx/>
              <a:buChar char="-"/>
            </a:pPr>
            <a:endParaRPr lang="es-ES" sz="2800" dirty="0" smtClean="0"/>
          </a:p>
          <a:p>
            <a:pPr>
              <a:buFontTx/>
              <a:buChar char="-"/>
            </a:pPr>
            <a:r>
              <a:rPr lang="es-ES" sz="2800" dirty="0" smtClean="0"/>
              <a:t> OF </a:t>
            </a:r>
            <a:r>
              <a:rPr lang="es-ES" sz="2800" dirty="0" err="1" smtClean="0"/>
              <a:t>cues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motion</a:t>
            </a:r>
            <a:r>
              <a:rPr lang="es-ES" sz="2800" dirty="0" smtClean="0"/>
              <a:t> </a:t>
            </a:r>
            <a:r>
              <a:rPr lang="es-ES" sz="2800" dirty="0" err="1" smtClean="0"/>
              <a:t>segmentation</a:t>
            </a:r>
            <a:r>
              <a:rPr lang="es-ES" sz="2800" dirty="0" smtClean="0"/>
              <a:t> and </a:t>
            </a:r>
            <a:r>
              <a:rPr lang="es-ES" sz="2800" dirty="0" err="1" smtClean="0"/>
              <a:t>classification</a:t>
            </a: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26050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7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5806" y="1365817"/>
            <a:ext cx="5716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dirty="0"/>
              <a:t> </a:t>
            </a:r>
            <a:r>
              <a:rPr lang="es-ES" sz="2800" dirty="0" err="1" smtClean="0"/>
              <a:t>Autonomous</a:t>
            </a:r>
            <a:r>
              <a:rPr lang="es-ES" sz="2800" dirty="0" smtClean="0"/>
              <a:t> </a:t>
            </a:r>
            <a:r>
              <a:rPr lang="es-ES" sz="2800" dirty="0" err="1" smtClean="0"/>
              <a:t>Navigation</a:t>
            </a:r>
            <a:r>
              <a:rPr lang="es-ES" sz="2800" dirty="0" smtClean="0"/>
              <a:t>: </a:t>
            </a:r>
            <a:r>
              <a:rPr lang="es-ES" sz="2800" dirty="0" err="1" smtClean="0"/>
              <a:t>UAVs</a:t>
            </a:r>
            <a:endParaRPr lang="es-ES" sz="2800" dirty="0" smtClean="0"/>
          </a:p>
          <a:p>
            <a:pPr lvl="1">
              <a:buFontTx/>
              <a:buChar char="-"/>
            </a:pPr>
            <a:r>
              <a:rPr lang="es-ES" sz="2000" dirty="0" smtClean="0"/>
              <a:t> </a:t>
            </a:r>
            <a:r>
              <a:rPr lang="es-ES" sz="2000" dirty="0" err="1" smtClean="0"/>
              <a:t>Low</a:t>
            </a:r>
            <a:r>
              <a:rPr lang="es-ES" sz="2000" dirty="0" smtClean="0"/>
              <a:t> </a:t>
            </a:r>
            <a:r>
              <a:rPr lang="es-ES" sz="2000" dirty="0" err="1" smtClean="0"/>
              <a:t>computational</a:t>
            </a:r>
            <a:r>
              <a:rPr lang="es-ES" sz="2000" dirty="0" smtClean="0"/>
              <a:t> load</a:t>
            </a:r>
          </a:p>
          <a:p>
            <a:pPr lvl="1">
              <a:buFontTx/>
              <a:buChar char="-"/>
            </a:pPr>
            <a:r>
              <a:rPr lang="es-ES" sz="2000" dirty="0"/>
              <a:t> </a:t>
            </a:r>
            <a:r>
              <a:rPr lang="es-ES" sz="2000" dirty="0" err="1" smtClean="0"/>
              <a:t>Low</a:t>
            </a:r>
            <a:r>
              <a:rPr lang="es-ES" sz="2000" dirty="0" smtClean="0"/>
              <a:t> </a:t>
            </a:r>
            <a:r>
              <a:rPr lang="es-ES" sz="2000" dirty="0" err="1" smtClean="0"/>
              <a:t>processing</a:t>
            </a:r>
            <a:endParaRPr lang="es-ES" sz="2000" dirty="0" smtClean="0"/>
          </a:p>
          <a:p>
            <a:pPr lvl="1">
              <a:buFontTx/>
              <a:buChar char="-"/>
            </a:pPr>
            <a:r>
              <a:rPr lang="es-ES" sz="2000" dirty="0"/>
              <a:t> </a:t>
            </a:r>
            <a:r>
              <a:rPr lang="es-ES" sz="2000" dirty="0" err="1" smtClean="0"/>
              <a:t>Limited</a:t>
            </a:r>
            <a:r>
              <a:rPr lang="es-ES" sz="2000" dirty="0" smtClean="0"/>
              <a:t> </a:t>
            </a:r>
            <a:r>
              <a:rPr lang="es-ES" sz="2000" dirty="0" err="1" smtClean="0"/>
              <a:t>resources</a:t>
            </a:r>
            <a:r>
              <a:rPr lang="es-ES" sz="2000" dirty="0" smtClean="0"/>
              <a:t> and BW</a:t>
            </a:r>
          </a:p>
          <a:p>
            <a:pPr lvl="1">
              <a:buFontTx/>
              <a:buChar char="-"/>
            </a:pPr>
            <a:r>
              <a:rPr lang="es-ES" sz="2000" dirty="0" smtClean="0"/>
              <a:t> </a:t>
            </a:r>
            <a:r>
              <a:rPr lang="es-ES" sz="2000" dirty="0" err="1" smtClean="0"/>
              <a:t>Challenge</a:t>
            </a:r>
            <a:r>
              <a:rPr lang="es-ES" sz="2000" dirty="0" smtClean="0"/>
              <a:t>: GPS </a:t>
            </a:r>
            <a:r>
              <a:rPr lang="es-ES" sz="2000" dirty="0" err="1" smtClean="0"/>
              <a:t>denied</a:t>
            </a:r>
            <a:r>
              <a:rPr lang="es-ES" sz="2000" dirty="0" smtClean="0"/>
              <a:t> </a:t>
            </a:r>
            <a:r>
              <a:rPr lang="es-ES" sz="2000" dirty="0" err="1" smtClean="0"/>
              <a:t>environments</a:t>
            </a:r>
            <a:endParaRPr lang="es-ES" sz="2000" dirty="0" smtClean="0"/>
          </a:p>
          <a:p>
            <a:pPr lvl="1">
              <a:buFontTx/>
              <a:buChar char="-"/>
            </a:pPr>
            <a:endParaRPr lang="es-ES" sz="2400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3148096"/>
            <a:ext cx="8568952" cy="35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28297" b="7532"/>
          <a:stretch/>
        </p:blipFill>
        <p:spPr bwMode="auto">
          <a:xfrm>
            <a:off x="6588224" y="980728"/>
            <a:ext cx="2340970" cy="200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3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7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5806" y="1052736"/>
            <a:ext cx="57163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dirty="0"/>
              <a:t> </a:t>
            </a:r>
            <a:r>
              <a:rPr lang="es-ES" sz="2800" dirty="0" smtClean="0"/>
              <a:t>Real-time </a:t>
            </a:r>
            <a:r>
              <a:rPr lang="es-ES" sz="2800" dirty="0" err="1" smtClean="0"/>
              <a:t>segmentation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low</a:t>
            </a:r>
            <a:r>
              <a:rPr lang="es-ES" sz="2800" dirty="0" smtClean="0"/>
              <a:t> local </a:t>
            </a:r>
            <a:r>
              <a:rPr lang="es-ES" sz="2800" dirty="0" err="1" smtClean="0"/>
              <a:t>processing</a:t>
            </a:r>
            <a:r>
              <a:rPr lang="es-ES" sz="2800" dirty="0" smtClean="0"/>
              <a:t> </a:t>
            </a:r>
            <a:r>
              <a:rPr lang="es-ES" sz="2800" dirty="0" err="1" smtClean="0"/>
              <a:t>sensors</a:t>
            </a:r>
            <a:endParaRPr lang="es-ES" sz="2000" dirty="0" smtClean="0"/>
          </a:p>
          <a:p>
            <a:pPr lvl="1">
              <a:buFontTx/>
              <a:buChar char="-"/>
            </a:pPr>
            <a:r>
              <a:rPr lang="es-ES" sz="2000" dirty="0" smtClean="0"/>
              <a:t> </a:t>
            </a:r>
            <a:r>
              <a:rPr lang="es-ES" sz="2000" dirty="0" err="1" smtClean="0"/>
              <a:t>Heterogenous</a:t>
            </a:r>
            <a:r>
              <a:rPr lang="es-ES" sz="2000" dirty="0" smtClean="0"/>
              <a:t> </a:t>
            </a:r>
            <a:r>
              <a:rPr lang="es-ES" sz="2000" dirty="0" err="1" smtClean="0"/>
              <a:t>cues</a:t>
            </a:r>
            <a:endParaRPr lang="es-ES" sz="2000" dirty="0" smtClean="0"/>
          </a:p>
        </p:txBody>
      </p:sp>
      <p:pic>
        <p:nvPicPr>
          <p:cNvPr id="8" name="Picture 9"/>
          <p:cNvPicPr>
            <a:picLocks/>
          </p:cNvPicPr>
          <p:nvPr/>
        </p:nvPicPr>
        <p:blipFill rotWithShape="1">
          <a:blip r:embed="rId3">
            <a:alphaModFix/>
          </a:blip>
          <a:srcRect l="5313" r="5261"/>
          <a:stretch/>
        </p:blipFill>
        <p:spPr>
          <a:xfrm>
            <a:off x="6996260" y="1596990"/>
            <a:ext cx="672084" cy="817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4">
            <a:alphaModFix/>
          </a:blip>
          <a:srcRect b="12954"/>
          <a:stretch>
            <a:fillRect/>
          </a:stretch>
        </p:blipFill>
        <p:spPr>
          <a:xfrm>
            <a:off x="6207410" y="1605080"/>
            <a:ext cx="757699" cy="815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0" name="Picture 14"/>
          <p:cNvPicPr>
            <a:picLocks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7692328" y="1596990"/>
            <a:ext cx="672084" cy="817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4" name="Picture 18"/>
          <p:cNvPicPr>
            <a:picLocks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364412" y="1596990"/>
            <a:ext cx="672084" cy="817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5" name="8 CuadroTexto"/>
          <p:cNvSpPr txBox="1"/>
          <p:nvPr/>
        </p:nvSpPr>
        <p:spPr>
          <a:xfrm>
            <a:off x="7294810" y="521652"/>
            <a:ext cx="1167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/>
              <a:t>Foreground</a:t>
            </a:r>
            <a:endParaRPr lang="es-ES" sz="1600" dirty="0" smtClean="0"/>
          </a:p>
        </p:txBody>
      </p:sp>
      <p:sp>
        <p:nvSpPr>
          <p:cNvPr id="16" name="8 CuadroTexto"/>
          <p:cNvSpPr txBox="1"/>
          <p:nvPr/>
        </p:nvSpPr>
        <p:spPr>
          <a:xfrm>
            <a:off x="7319656" y="826452"/>
            <a:ext cx="1167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/>
              <a:t>Background</a:t>
            </a:r>
            <a:endParaRPr lang="es-ES" sz="1600" dirty="0" smtClean="0"/>
          </a:p>
        </p:txBody>
      </p:sp>
      <p:sp>
        <p:nvSpPr>
          <p:cNvPr id="17" name="8 CuadroTexto"/>
          <p:cNvSpPr txBox="1"/>
          <p:nvPr/>
        </p:nvSpPr>
        <p:spPr>
          <a:xfrm>
            <a:off x="7243456" y="1173698"/>
            <a:ext cx="1167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/>
              <a:t>Boundary</a:t>
            </a:r>
            <a:r>
              <a:rPr lang="es-ES" sz="1600" dirty="0" smtClean="0"/>
              <a:t>     </a:t>
            </a: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4954" y="559752"/>
            <a:ext cx="295275" cy="952500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91237" y="6362164"/>
            <a:ext cx="895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F. </a:t>
            </a:r>
            <a:r>
              <a:rPr lang="fr-FR" sz="1400" dirty="0" smtClean="0"/>
              <a:t>Barranco</a:t>
            </a:r>
            <a:r>
              <a:rPr lang="fr-FR" sz="1400" dirty="0"/>
              <a:t>, </a:t>
            </a:r>
            <a:r>
              <a:rPr lang="fr-FR" sz="1400" dirty="0" smtClean="0"/>
              <a:t>C.L. </a:t>
            </a:r>
            <a:r>
              <a:rPr lang="fr-FR" sz="1400" dirty="0" err="1" smtClean="0"/>
              <a:t>Teo</a:t>
            </a:r>
            <a:r>
              <a:rPr lang="fr-FR" sz="1400" dirty="0" smtClean="0"/>
              <a:t>, C. </a:t>
            </a:r>
            <a:r>
              <a:rPr lang="fr-FR" sz="1400" dirty="0" err="1"/>
              <a:t>Fermuller</a:t>
            </a:r>
            <a:r>
              <a:rPr lang="fr-FR" sz="1400" dirty="0"/>
              <a:t>, </a:t>
            </a:r>
            <a:r>
              <a:rPr lang="fr-FR" sz="1400" dirty="0" smtClean="0"/>
              <a:t>Y. </a:t>
            </a:r>
            <a:r>
              <a:rPr lang="fr-FR" sz="1400" dirty="0" err="1" smtClean="0"/>
              <a:t>Aloimonos</a:t>
            </a:r>
            <a:r>
              <a:rPr lang="fr-FR" sz="1400" dirty="0" smtClean="0"/>
              <a:t>. Contour </a:t>
            </a:r>
            <a:r>
              <a:rPr lang="en-US" sz="1400" dirty="0" smtClean="0"/>
              <a:t>detection and characterization for asynchronous event sensors. ICCV, 2015.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79512" y="2314034"/>
            <a:ext cx="857269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dirty="0"/>
              <a:t> </a:t>
            </a:r>
            <a:r>
              <a:rPr lang="es-ES" sz="2800" dirty="0" err="1" smtClean="0"/>
              <a:t>Segmentation</a:t>
            </a:r>
            <a:r>
              <a:rPr lang="es-ES" sz="2800" dirty="0" smtClean="0"/>
              <a:t> </a:t>
            </a:r>
            <a:r>
              <a:rPr lang="es-ES" sz="2800" dirty="0" err="1" smtClean="0"/>
              <a:t>from</a:t>
            </a:r>
            <a:r>
              <a:rPr lang="es-ES" sz="2800" dirty="0" smtClean="0"/>
              <a:t> </a:t>
            </a:r>
            <a:r>
              <a:rPr lang="es-ES" sz="2800" dirty="0" err="1" smtClean="0"/>
              <a:t>motion</a:t>
            </a:r>
            <a:r>
              <a:rPr lang="es-ES" sz="2800" dirty="0" smtClean="0"/>
              <a:t>, ego-</a:t>
            </a:r>
            <a:r>
              <a:rPr lang="es-ES" sz="2800" dirty="0" err="1" smtClean="0"/>
              <a:t>motion</a:t>
            </a:r>
            <a:r>
              <a:rPr lang="es-ES" sz="2800" dirty="0" smtClean="0"/>
              <a:t> </a:t>
            </a:r>
            <a:r>
              <a:rPr lang="es-ES" sz="2800" dirty="0" err="1" smtClean="0"/>
              <a:t>estimation</a:t>
            </a:r>
            <a:r>
              <a:rPr lang="es-ES" sz="2800" dirty="0" smtClean="0"/>
              <a:t>, 3D </a:t>
            </a:r>
            <a:r>
              <a:rPr lang="es-ES" sz="2800" dirty="0" err="1" smtClean="0"/>
              <a:t>motion</a:t>
            </a:r>
            <a:r>
              <a:rPr lang="es-ES" sz="2800" dirty="0" smtClean="0"/>
              <a:t> and pose </a:t>
            </a:r>
            <a:r>
              <a:rPr lang="es-ES" sz="2800" dirty="0" err="1" smtClean="0"/>
              <a:t>estimation</a:t>
            </a:r>
            <a:r>
              <a:rPr lang="es-ES" sz="2800" dirty="0" smtClean="0"/>
              <a:t>, SLAM</a:t>
            </a:r>
            <a:endParaRPr lang="es-ES" sz="2000" dirty="0" smtClean="0"/>
          </a:p>
          <a:p>
            <a:pPr lvl="1">
              <a:buFontTx/>
              <a:buChar char="-"/>
            </a:pPr>
            <a:r>
              <a:rPr lang="es-ES" dirty="0" smtClean="0"/>
              <a:t> Video-</a:t>
            </a:r>
            <a:r>
              <a:rPr lang="es-ES" dirty="0" err="1" smtClean="0"/>
              <a:t>surveillance</a:t>
            </a:r>
            <a:endParaRPr lang="es-ES" dirty="0" smtClean="0"/>
          </a:p>
          <a:p>
            <a:pPr lvl="1">
              <a:buFontTx/>
              <a:buChar char="-"/>
            </a:pPr>
            <a:r>
              <a:rPr lang="es-ES" dirty="0" smtClean="0"/>
              <a:t> BG </a:t>
            </a:r>
            <a:r>
              <a:rPr lang="es-ES" dirty="0" err="1" smtClean="0"/>
              <a:t>subtraction</a:t>
            </a:r>
            <a:endParaRPr lang="es-ES" dirty="0" smtClean="0"/>
          </a:p>
          <a:p>
            <a:pPr lvl="1">
              <a:buFontTx/>
              <a:buChar char="-"/>
            </a:pPr>
            <a:r>
              <a:rPr lang="es-ES" dirty="0"/>
              <a:t> </a:t>
            </a:r>
            <a:r>
              <a:rPr lang="es-ES" dirty="0" err="1" smtClean="0"/>
              <a:t>Navigation</a:t>
            </a:r>
            <a:endParaRPr lang="es-ES" dirty="0" smtClean="0"/>
          </a:p>
          <a:p>
            <a:pPr lvl="1">
              <a:buFontTx/>
              <a:buChar char="-"/>
            </a:pPr>
            <a:r>
              <a:rPr lang="es-ES" dirty="0"/>
              <a:t> </a:t>
            </a:r>
            <a:r>
              <a:rPr lang="es-ES" dirty="0" smtClean="0"/>
              <a:t>Tracking and </a:t>
            </a:r>
            <a:r>
              <a:rPr lang="es-ES" dirty="0" err="1" smtClean="0"/>
              <a:t>mapping</a:t>
            </a:r>
            <a:endParaRPr lang="es-ES" dirty="0" smtClean="0"/>
          </a:p>
          <a:p>
            <a:pPr lvl="1">
              <a:buFontTx/>
              <a:buChar char="-"/>
            </a:pPr>
            <a:r>
              <a:rPr lang="es-ES" dirty="0"/>
              <a:t> </a:t>
            </a:r>
            <a:r>
              <a:rPr lang="es-ES" dirty="0" smtClean="0"/>
              <a:t>AR and VR </a:t>
            </a:r>
          </a:p>
          <a:p>
            <a:pPr lvl="1">
              <a:buFontTx/>
              <a:buChar char="-"/>
            </a:pPr>
            <a:r>
              <a:rPr lang="es-ES" dirty="0"/>
              <a:t> </a:t>
            </a:r>
            <a:r>
              <a:rPr lang="es-ES" dirty="0" err="1" smtClean="0"/>
              <a:t>IMOs</a:t>
            </a:r>
            <a:r>
              <a:rPr lang="es-ES" dirty="0" smtClean="0"/>
              <a:t> </a:t>
            </a:r>
            <a:r>
              <a:rPr lang="es-ES" dirty="0" err="1" smtClean="0"/>
              <a:t>detection</a:t>
            </a:r>
            <a:r>
              <a:rPr lang="es-ES" dirty="0" smtClean="0"/>
              <a:t>:  </a:t>
            </a:r>
            <a:r>
              <a:rPr lang="es-ES" dirty="0" err="1" smtClean="0"/>
              <a:t>e.g</a:t>
            </a:r>
            <a:r>
              <a:rPr lang="es-ES" dirty="0" smtClean="0"/>
              <a:t>. </a:t>
            </a:r>
            <a:r>
              <a:rPr lang="es-ES" dirty="0" err="1" smtClean="0"/>
              <a:t>pedestrian</a:t>
            </a:r>
            <a:endParaRPr lang="es-E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45" y="3036601"/>
            <a:ext cx="2353468" cy="20312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G:\mai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41" y="3245334"/>
            <a:ext cx="2461044" cy="18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pixell.com.mx/wp-content/uploads/2014/03/Oculus-Rif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86912"/>
            <a:ext cx="1267200" cy="9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88" y="5229200"/>
            <a:ext cx="3810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6" y="5013176"/>
            <a:ext cx="34766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0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384</Words>
  <Application>Microsoft Office PowerPoint</Application>
  <PresentationFormat>Presentación en pantalla (4:3)</PresentationFormat>
  <Paragraphs>93</Paragraphs>
  <Slides>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University of Granada</vt:lpstr>
      <vt:lpstr>Embedded Engines for Image Processing</vt:lpstr>
      <vt:lpstr>Embedded Engines for Image Processing: Applications</vt:lpstr>
      <vt:lpstr>Low-latency sensors</vt:lpstr>
      <vt:lpstr>Applications</vt:lpstr>
      <vt:lpstr>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fran</cp:lastModifiedBy>
  <cp:revision>10</cp:revision>
  <dcterms:created xsi:type="dcterms:W3CDTF">2016-01-25T15:07:34Z</dcterms:created>
  <dcterms:modified xsi:type="dcterms:W3CDTF">2017-01-30T11:07:34Z</dcterms:modified>
</cp:coreProperties>
</file>