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3" r:id="rId3"/>
    <p:sldId id="264" r:id="rId4"/>
    <p:sldId id="262" r:id="rId5"/>
    <p:sldId id="265" r:id="rId6"/>
    <p:sldId id="270" r:id="rId7"/>
    <p:sldId id="266" r:id="rId8"/>
    <p:sldId id="267" r:id="rId9"/>
    <p:sldId id="268" r:id="rId10"/>
    <p:sldId id="257" r:id="rId11"/>
    <p:sldId id="269"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100" d="100"/>
          <a:sy n="100" d="100"/>
        </p:scale>
        <p:origin x="-70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8FF868-A09F-408F-8A98-A767B8ABE651}" type="datetimeFigureOut">
              <a:rPr lang="es-ES" smtClean="0"/>
              <a:pPr/>
              <a:t>15/09/2014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BE776F-DB14-42A1-B26E-9E5535E5301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FF868-A09F-408F-8A98-A767B8ABE651}" type="datetimeFigureOut">
              <a:rPr lang="es-ES" smtClean="0"/>
              <a:pPr/>
              <a:t>15/09/2014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E776F-DB14-42A1-B26E-9E5535E5301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36096" y="5013176"/>
            <a:ext cx="3744416" cy="1143000"/>
          </a:xfrm>
        </p:spPr>
        <p:txBody>
          <a:bodyPr>
            <a:noAutofit/>
          </a:bodyPr>
          <a:lstStyle/>
          <a:p>
            <a:r>
              <a:rPr lang="es-ES" sz="2400" dirty="0" smtClean="0"/>
              <a:t>Francisco Barranco</a:t>
            </a:r>
            <a:br>
              <a:rPr lang="es-ES" sz="2400" dirty="0" smtClean="0"/>
            </a:br>
            <a:r>
              <a:rPr lang="es-ES" sz="2400" dirty="0" err="1" smtClean="0"/>
              <a:t>Cornelia</a:t>
            </a:r>
            <a:r>
              <a:rPr lang="es-ES" sz="2400" dirty="0" smtClean="0"/>
              <a:t> </a:t>
            </a:r>
            <a:r>
              <a:rPr lang="es-ES" sz="2400" dirty="0" err="1" smtClean="0"/>
              <a:t>Fermüller</a:t>
            </a:r>
            <a:r>
              <a:rPr lang="es-ES" sz="2400" dirty="0" smtClean="0"/>
              <a:t/>
            </a:r>
            <a:br>
              <a:rPr lang="es-ES" sz="2400" dirty="0" smtClean="0"/>
            </a:br>
            <a:r>
              <a:rPr lang="es-ES" sz="2400" dirty="0" err="1" smtClean="0"/>
              <a:t>Yiannis</a:t>
            </a:r>
            <a:r>
              <a:rPr lang="es-ES" sz="2400" dirty="0" smtClean="0"/>
              <a:t> </a:t>
            </a:r>
            <a:r>
              <a:rPr lang="es-ES" sz="2400" dirty="0" err="1" smtClean="0"/>
              <a:t>Aloimonos</a:t>
            </a:r>
            <a:endParaRPr lang="es-ES" sz="2400" dirty="0"/>
          </a:p>
        </p:txBody>
      </p:sp>
      <p:sp>
        <p:nvSpPr>
          <p:cNvPr id="4" name="11 Título"/>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Event-based contour motion estimation</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8 Tabla"/>
          <p:cNvGraphicFramePr>
            <a:graphicFrameLocks noGrp="1"/>
          </p:cNvGraphicFramePr>
          <p:nvPr/>
        </p:nvGraphicFramePr>
        <p:xfrm>
          <a:off x="107504" y="4369648"/>
          <a:ext cx="4777533" cy="2011680"/>
        </p:xfrm>
        <a:graphic>
          <a:graphicData uri="http://schemas.openxmlformats.org/drawingml/2006/table">
            <a:tbl>
              <a:tblPr firstRow="1" bandRow="1">
                <a:tableStyleId>{0E3FDE45-AF77-4B5C-9715-49D594BDF05E}</a:tableStyleId>
              </a:tblPr>
              <a:tblGrid>
                <a:gridCol w="1170130"/>
                <a:gridCol w="1170130"/>
                <a:gridCol w="1267143"/>
                <a:gridCol w="1170130"/>
              </a:tblGrid>
              <a:tr h="288032">
                <a:tc>
                  <a:txBody>
                    <a:bodyPr/>
                    <a:lstStyle/>
                    <a:p>
                      <a:endParaRPr lang="es-ES" b="1" dirty="0"/>
                    </a:p>
                  </a:txBody>
                  <a:tcPr/>
                </a:tc>
                <a:tc>
                  <a:txBody>
                    <a:bodyPr/>
                    <a:lstStyle/>
                    <a:p>
                      <a:r>
                        <a:rPr lang="es-ES" sz="1050" baseline="0" dirty="0" smtClean="0"/>
                        <a:t>AEPE </a:t>
                      </a:r>
                      <a:r>
                        <a:rPr lang="es-ES" sz="1050" baseline="0" dirty="0" err="1" smtClean="0"/>
                        <a:t>rel</a:t>
                      </a:r>
                      <a:r>
                        <a:rPr lang="es-ES" sz="1050" baseline="0" dirty="0" smtClean="0"/>
                        <a:t> (%)</a:t>
                      </a:r>
                      <a:endParaRPr lang="es-ES" sz="2800" b="1" dirty="0"/>
                    </a:p>
                  </a:txBody>
                  <a:tcPr/>
                </a:tc>
                <a:tc>
                  <a:txBody>
                    <a:bodyPr/>
                    <a:lstStyle/>
                    <a:p>
                      <a:r>
                        <a:rPr lang="es-ES" sz="1050" baseline="0" dirty="0" smtClean="0"/>
                        <a:t>AEPE </a:t>
                      </a:r>
                      <a:r>
                        <a:rPr lang="es-ES" sz="1050" baseline="0" dirty="0" err="1" smtClean="0"/>
                        <a:t>rel</a:t>
                      </a:r>
                      <a:r>
                        <a:rPr lang="es-ES" sz="1050" baseline="0" dirty="0" smtClean="0"/>
                        <a:t> (%) [2]</a:t>
                      </a:r>
                      <a:endParaRPr lang="es-ES" sz="2800" b="1" dirty="0"/>
                    </a:p>
                  </a:txBody>
                  <a:tcPr/>
                </a:tc>
                <a:tc>
                  <a:txBody>
                    <a:bodyPr/>
                    <a:lstStyle/>
                    <a:p>
                      <a:r>
                        <a:rPr lang="es-ES" sz="1050" baseline="0" dirty="0" err="1" smtClean="0"/>
                        <a:t>Density</a:t>
                      </a:r>
                      <a:r>
                        <a:rPr lang="es-ES" sz="1050" baseline="0" dirty="0" smtClean="0"/>
                        <a:t> (%)</a:t>
                      </a:r>
                      <a:endParaRPr lang="es-ES" sz="2800" b="1" dirty="0"/>
                    </a:p>
                  </a:txBody>
                  <a:tcPr/>
                </a:tc>
              </a:tr>
              <a:tr h="242830">
                <a:tc>
                  <a:txBody>
                    <a:bodyPr/>
                    <a:lstStyle/>
                    <a:p>
                      <a:pPr>
                        <a:spcBef>
                          <a:spcPts val="0"/>
                        </a:spcBef>
                      </a:pPr>
                      <a:r>
                        <a:rPr lang="es-ES" sz="1050" dirty="0" err="1" smtClean="0"/>
                        <a:t>Trans</a:t>
                      </a:r>
                      <a:endParaRPr lang="es-ES" sz="1050" b="1" dirty="0"/>
                    </a:p>
                  </a:txBody>
                  <a:tcPr/>
                </a:tc>
                <a:tc>
                  <a:txBody>
                    <a:bodyPr/>
                    <a:lstStyle/>
                    <a:p>
                      <a:pPr>
                        <a:spcBef>
                          <a:spcPts val="0"/>
                        </a:spcBef>
                      </a:pPr>
                      <a:r>
                        <a:rPr lang="es-ES" sz="1200" dirty="0" smtClean="0"/>
                        <a:t>0.003</a:t>
                      </a:r>
                      <a:endParaRPr lang="es-ES" sz="1200" b="1" dirty="0"/>
                    </a:p>
                  </a:txBody>
                  <a:tcPr/>
                </a:tc>
                <a:tc>
                  <a:txBody>
                    <a:bodyPr/>
                    <a:lstStyle/>
                    <a:p>
                      <a:pPr>
                        <a:spcBef>
                          <a:spcPts val="0"/>
                        </a:spcBef>
                      </a:pPr>
                      <a:r>
                        <a:rPr lang="es-ES" sz="1200" dirty="0" smtClean="0"/>
                        <a:t>7.5</a:t>
                      </a:r>
                      <a:endParaRPr lang="es-ES" sz="1200" b="1" dirty="0"/>
                    </a:p>
                  </a:txBody>
                  <a:tcPr/>
                </a:tc>
                <a:tc>
                  <a:txBody>
                    <a:bodyPr/>
                    <a:lstStyle/>
                    <a:p>
                      <a:pPr>
                        <a:spcBef>
                          <a:spcPts val="0"/>
                        </a:spcBef>
                      </a:pPr>
                      <a:r>
                        <a:rPr lang="es-ES" sz="1200" dirty="0" smtClean="0"/>
                        <a:t>9.72</a:t>
                      </a:r>
                      <a:endParaRPr lang="es-ES" sz="1200" b="1" dirty="0"/>
                    </a:p>
                  </a:txBody>
                  <a:tcPr/>
                </a:tc>
              </a:tr>
              <a:tr h="242830">
                <a:tc>
                  <a:txBody>
                    <a:bodyPr/>
                    <a:lstStyle/>
                    <a:p>
                      <a:pPr>
                        <a:spcBef>
                          <a:spcPts val="0"/>
                        </a:spcBef>
                      </a:pPr>
                      <a:r>
                        <a:rPr lang="es-ES" sz="1050" dirty="0" err="1" smtClean="0"/>
                        <a:t>Diver</a:t>
                      </a:r>
                      <a:endParaRPr lang="es-ES" sz="1050" b="1" dirty="0"/>
                    </a:p>
                  </a:txBody>
                  <a:tcPr/>
                </a:tc>
                <a:tc>
                  <a:txBody>
                    <a:bodyPr/>
                    <a:lstStyle/>
                    <a:p>
                      <a:pPr>
                        <a:spcBef>
                          <a:spcPts val="0"/>
                        </a:spcBef>
                      </a:pPr>
                      <a:r>
                        <a:rPr lang="es-ES" sz="1200" dirty="0" smtClean="0"/>
                        <a:t>15.4</a:t>
                      </a:r>
                      <a:endParaRPr lang="es-ES" sz="1200" b="1" dirty="0"/>
                    </a:p>
                  </a:txBody>
                  <a:tcPr/>
                </a:tc>
                <a:tc>
                  <a:txBody>
                    <a:bodyPr/>
                    <a:lstStyle/>
                    <a:p>
                      <a:pPr>
                        <a:spcBef>
                          <a:spcPts val="0"/>
                        </a:spcBef>
                      </a:pPr>
                      <a:r>
                        <a:rPr lang="es-ES" sz="1200" dirty="0" smtClean="0"/>
                        <a:t>19.4</a:t>
                      </a:r>
                      <a:endParaRPr lang="es-ES" sz="1200" b="1" dirty="0"/>
                    </a:p>
                  </a:txBody>
                  <a:tcPr/>
                </a:tc>
                <a:tc>
                  <a:txBody>
                    <a:bodyPr/>
                    <a:lstStyle/>
                    <a:p>
                      <a:pPr>
                        <a:spcBef>
                          <a:spcPts val="0"/>
                        </a:spcBef>
                      </a:pPr>
                      <a:r>
                        <a:rPr lang="es-ES" sz="1200" dirty="0" smtClean="0"/>
                        <a:t>5.4</a:t>
                      </a:r>
                      <a:endParaRPr lang="es-ES" sz="1200" b="1" dirty="0"/>
                    </a:p>
                  </a:txBody>
                  <a:tcPr/>
                </a:tc>
              </a:tr>
              <a:tr h="242830">
                <a:tc>
                  <a:txBody>
                    <a:bodyPr/>
                    <a:lstStyle/>
                    <a:p>
                      <a:pPr>
                        <a:spcBef>
                          <a:spcPts val="0"/>
                        </a:spcBef>
                      </a:pPr>
                      <a:r>
                        <a:rPr lang="es-ES" sz="1050" dirty="0" smtClean="0"/>
                        <a:t>Yosemite</a:t>
                      </a:r>
                      <a:endParaRPr lang="es-ES" sz="1050" b="1" dirty="0"/>
                    </a:p>
                  </a:txBody>
                  <a:tcPr/>
                </a:tc>
                <a:tc>
                  <a:txBody>
                    <a:bodyPr/>
                    <a:lstStyle/>
                    <a:p>
                      <a:pPr>
                        <a:spcBef>
                          <a:spcPts val="0"/>
                        </a:spcBef>
                      </a:pPr>
                      <a:r>
                        <a:rPr lang="es-ES" sz="1200" dirty="0" smtClean="0"/>
                        <a:t>12.8</a:t>
                      </a:r>
                      <a:endParaRPr lang="es-ES" sz="1200" b="1" dirty="0"/>
                    </a:p>
                  </a:txBody>
                  <a:tcPr/>
                </a:tc>
                <a:tc>
                  <a:txBody>
                    <a:bodyPr/>
                    <a:lstStyle/>
                    <a:p>
                      <a:pPr>
                        <a:spcBef>
                          <a:spcPts val="0"/>
                        </a:spcBef>
                      </a:pPr>
                      <a:r>
                        <a:rPr lang="es-ES" sz="1200" dirty="0" smtClean="0"/>
                        <a:t>11.7</a:t>
                      </a:r>
                      <a:endParaRPr lang="es-ES" sz="1200" b="1" dirty="0"/>
                    </a:p>
                  </a:txBody>
                  <a:tcPr/>
                </a:tc>
                <a:tc>
                  <a:txBody>
                    <a:bodyPr/>
                    <a:lstStyle/>
                    <a:p>
                      <a:pPr>
                        <a:spcBef>
                          <a:spcPts val="0"/>
                        </a:spcBef>
                      </a:pPr>
                      <a:r>
                        <a:rPr lang="es-ES" sz="1200" dirty="0" smtClean="0"/>
                        <a:t>1.37</a:t>
                      </a:r>
                      <a:endParaRPr lang="es-ES" sz="1200" b="1" dirty="0"/>
                    </a:p>
                  </a:txBody>
                  <a:tcPr/>
                </a:tc>
              </a:tr>
              <a:tr h="242830">
                <a:tc>
                  <a:txBody>
                    <a:bodyPr/>
                    <a:lstStyle/>
                    <a:p>
                      <a:pPr>
                        <a:spcBef>
                          <a:spcPts val="0"/>
                        </a:spcBef>
                      </a:pPr>
                      <a:r>
                        <a:rPr lang="es-ES" sz="1050" dirty="0" err="1" smtClean="0"/>
                        <a:t>Rubberwhale</a:t>
                      </a:r>
                      <a:endParaRPr lang="es-ES" sz="1050" b="1" dirty="0"/>
                    </a:p>
                  </a:txBody>
                  <a:tcPr/>
                </a:tc>
                <a:tc>
                  <a:txBody>
                    <a:bodyPr/>
                    <a:lstStyle/>
                    <a:p>
                      <a:pPr>
                        <a:spcBef>
                          <a:spcPts val="0"/>
                        </a:spcBef>
                      </a:pPr>
                      <a:r>
                        <a:rPr lang="es-ES" sz="1200" dirty="0" smtClean="0"/>
                        <a:t>25.2</a:t>
                      </a:r>
                      <a:endParaRPr lang="es-ES" sz="1200" b="1" dirty="0"/>
                    </a:p>
                  </a:txBody>
                  <a:tcPr/>
                </a:tc>
                <a:tc>
                  <a:txBody>
                    <a:bodyPr/>
                    <a:lstStyle/>
                    <a:p>
                      <a:pPr>
                        <a:spcBef>
                          <a:spcPts val="0"/>
                        </a:spcBef>
                      </a:pPr>
                      <a:r>
                        <a:rPr lang="es-ES" sz="1200" dirty="0" smtClean="0"/>
                        <a:t>40.1</a:t>
                      </a:r>
                      <a:endParaRPr lang="es-ES" sz="1200" b="1" dirty="0"/>
                    </a:p>
                  </a:txBody>
                  <a:tcPr/>
                </a:tc>
                <a:tc>
                  <a:txBody>
                    <a:bodyPr/>
                    <a:lstStyle/>
                    <a:p>
                      <a:pPr>
                        <a:spcBef>
                          <a:spcPts val="0"/>
                        </a:spcBef>
                      </a:pPr>
                      <a:r>
                        <a:rPr lang="es-ES" sz="1200" dirty="0" smtClean="0"/>
                        <a:t>0.53</a:t>
                      </a:r>
                      <a:endParaRPr lang="es-ES" sz="1200" b="1" dirty="0"/>
                    </a:p>
                  </a:txBody>
                  <a:tcPr/>
                </a:tc>
              </a:tr>
              <a:tr h="242830">
                <a:tc>
                  <a:txBody>
                    <a:bodyPr/>
                    <a:lstStyle/>
                    <a:p>
                      <a:pPr>
                        <a:spcBef>
                          <a:spcPts val="0"/>
                        </a:spcBef>
                      </a:pPr>
                      <a:r>
                        <a:rPr lang="es-ES" sz="1050" dirty="0" err="1" smtClean="0"/>
                        <a:t>Dimetrodon</a:t>
                      </a:r>
                      <a:endParaRPr lang="es-ES" sz="1050" b="1" dirty="0"/>
                    </a:p>
                  </a:txBody>
                  <a:tcPr/>
                </a:tc>
                <a:tc>
                  <a:txBody>
                    <a:bodyPr/>
                    <a:lstStyle/>
                    <a:p>
                      <a:pPr>
                        <a:spcBef>
                          <a:spcPts val="0"/>
                        </a:spcBef>
                      </a:pPr>
                      <a:r>
                        <a:rPr lang="es-ES" sz="1200" dirty="0" smtClean="0"/>
                        <a:t>7.2</a:t>
                      </a:r>
                      <a:endParaRPr lang="es-ES" sz="1200" b="1" dirty="0"/>
                    </a:p>
                  </a:txBody>
                  <a:tcPr/>
                </a:tc>
                <a:tc>
                  <a:txBody>
                    <a:bodyPr/>
                    <a:lstStyle/>
                    <a:p>
                      <a:pPr>
                        <a:spcBef>
                          <a:spcPts val="0"/>
                        </a:spcBef>
                      </a:pPr>
                      <a:r>
                        <a:rPr lang="es-ES" sz="1200" dirty="0" smtClean="0"/>
                        <a:t>9.1</a:t>
                      </a:r>
                      <a:endParaRPr lang="es-ES" sz="1200" b="1" dirty="0"/>
                    </a:p>
                  </a:txBody>
                  <a:tcPr/>
                </a:tc>
                <a:tc>
                  <a:txBody>
                    <a:bodyPr/>
                    <a:lstStyle/>
                    <a:p>
                      <a:pPr>
                        <a:spcBef>
                          <a:spcPts val="0"/>
                        </a:spcBef>
                      </a:pPr>
                      <a:r>
                        <a:rPr lang="es-ES" sz="1200" dirty="0" smtClean="0"/>
                        <a:t>0.78</a:t>
                      </a:r>
                      <a:endParaRPr lang="es-ES" sz="1200" b="1" dirty="0"/>
                    </a:p>
                  </a:txBody>
                  <a:tcPr/>
                </a:tc>
              </a:tr>
              <a:tr h="242830">
                <a:tc>
                  <a:txBody>
                    <a:bodyPr/>
                    <a:lstStyle/>
                    <a:p>
                      <a:pPr>
                        <a:spcBef>
                          <a:spcPts val="0"/>
                        </a:spcBef>
                      </a:pPr>
                      <a:r>
                        <a:rPr lang="es-ES" sz="1050" dirty="0" err="1" smtClean="0"/>
                        <a:t>Satellite</a:t>
                      </a:r>
                      <a:endParaRPr lang="es-ES" sz="1050" b="1" dirty="0"/>
                    </a:p>
                  </a:txBody>
                  <a:tcPr/>
                </a:tc>
                <a:tc>
                  <a:txBody>
                    <a:bodyPr/>
                    <a:lstStyle/>
                    <a:p>
                      <a:pPr>
                        <a:spcBef>
                          <a:spcPts val="0"/>
                        </a:spcBef>
                      </a:pPr>
                      <a:r>
                        <a:rPr lang="es-ES" sz="1200" dirty="0" smtClean="0"/>
                        <a:t>9.6</a:t>
                      </a:r>
                      <a:endParaRPr lang="es-ES" sz="1200" b="1" dirty="0"/>
                    </a:p>
                  </a:txBody>
                  <a:tcPr/>
                </a:tc>
                <a:tc>
                  <a:txBody>
                    <a:bodyPr/>
                    <a:lstStyle/>
                    <a:p>
                      <a:pPr>
                        <a:spcBef>
                          <a:spcPts val="0"/>
                        </a:spcBef>
                      </a:pPr>
                      <a:r>
                        <a:rPr lang="es-ES" sz="1200" dirty="0" smtClean="0"/>
                        <a:t>26.1</a:t>
                      </a:r>
                      <a:endParaRPr lang="es-ES" sz="1200" b="1" dirty="0"/>
                    </a:p>
                  </a:txBody>
                  <a:tcPr/>
                </a:tc>
                <a:tc>
                  <a:txBody>
                    <a:bodyPr/>
                    <a:lstStyle/>
                    <a:p>
                      <a:pPr>
                        <a:spcBef>
                          <a:spcPts val="0"/>
                        </a:spcBef>
                      </a:pPr>
                      <a:r>
                        <a:rPr lang="es-ES" sz="1200" dirty="0" smtClean="0"/>
                        <a:t>4.17</a:t>
                      </a:r>
                      <a:endParaRPr lang="es-ES" sz="1200" b="1" dirty="0"/>
                    </a:p>
                  </a:txBody>
                  <a:tcPr/>
                </a:tc>
              </a:tr>
            </a:tbl>
          </a:graphicData>
        </a:graphic>
      </p:graphicFrame>
      <p:sp>
        <p:nvSpPr>
          <p:cNvPr id="22" name="21 CuadroTexto"/>
          <p:cNvSpPr txBox="1"/>
          <p:nvPr/>
        </p:nvSpPr>
        <p:spPr>
          <a:xfrm>
            <a:off x="35496" y="6351711"/>
            <a:ext cx="9036496" cy="461665"/>
          </a:xfrm>
          <a:prstGeom prst="rect">
            <a:avLst/>
          </a:prstGeom>
          <a:noFill/>
        </p:spPr>
        <p:txBody>
          <a:bodyPr wrap="square" rtlCol="0">
            <a:spAutoFit/>
          </a:bodyPr>
          <a:lstStyle/>
          <a:p>
            <a:pPr algn="just"/>
            <a:r>
              <a:rPr lang="es-ES" sz="1200" dirty="0" smtClean="0"/>
              <a:t>[4] </a:t>
            </a:r>
            <a:r>
              <a:rPr lang="en-US" sz="1200" dirty="0" smtClean="0"/>
              <a:t>S. Baker, D. </a:t>
            </a:r>
            <a:r>
              <a:rPr lang="en-US" sz="1200" dirty="0" err="1" smtClean="0"/>
              <a:t>Scharstein</a:t>
            </a:r>
            <a:r>
              <a:rPr lang="en-US" sz="1200" dirty="0" smtClean="0"/>
              <a:t>, J. P. Lewis, S. Roth, M. J. Black, and R. </a:t>
            </a:r>
            <a:r>
              <a:rPr lang="en-US" sz="1200" dirty="0" err="1" smtClean="0"/>
              <a:t>Szeliski</a:t>
            </a:r>
            <a:r>
              <a:rPr lang="en-US" sz="1200" dirty="0" smtClean="0"/>
              <a:t>, A database and evaluation methodology for optical flow, </a:t>
            </a:r>
            <a:r>
              <a:rPr lang="en-US" sz="1200" i="1" dirty="0" smtClean="0"/>
              <a:t>Int. J.</a:t>
            </a:r>
          </a:p>
          <a:p>
            <a:pPr algn="just"/>
            <a:r>
              <a:rPr lang="es-ES" sz="1200" i="1" dirty="0" err="1" smtClean="0"/>
              <a:t>Comput</a:t>
            </a:r>
            <a:r>
              <a:rPr lang="es-ES" sz="1200" i="1" dirty="0" smtClean="0"/>
              <a:t>. </a:t>
            </a:r>
            <a:r>
              <a:rPr lang="es-ES" sz="1200" i="1" dirty="0" err="1" smtClean="0"/>
              <a:t>Vision</a:t>
            </a:r>
            <a:r>
              <a:rPr lang="es-ES" sz="1200" i="1" dirty="0" smtClean="0"/>
              <a:t>, 92 (1), 1 – 31, 2011</a:t>
            </a:r>
            <a:r>
              <a:rPr lang="es-ES" sz="1200" dirty="0" smtClean="0"/>
              <a:t> </a:t>
            </a:r>
            <a:endParaRPr lang="es-ES" sz="2400" dirty="0"/>
          </a:p>
        </p:txBody>
      </p:sp>
      <p:sp>
        <p:nvSpPr>
          <p:cNvPr id="23" name="22 CuadroTexto"/>
          <p:cNvSpPr txBox="1"/>
          <p:nvPr/>
        </p:nvSpPr>
        <p:spPr>
          <a:xfrm>
            <a:off x="1738510" y="116632"/>
            <a:ext cx="5569794" cy="523220"/>
          </a:xfrm>
          <a:prstGeom prst="rect">
            <a:avLst/>
          </a:prstGeom>
          <a:noFill/>
        </p:spPr>
        <p:txBody>
          <a:bodyPr wrap="none" rtlCol="0">
            <a:spAutoFit/>
          </a:bodyPr>
          <a:lstStyle/>
          <a:p>
            <a:r>
              <a:rPr lang="es-ES" sz="2800" b="1" dirty="0" err="1" smtClean="0"/>
              <a:t>Event-based</a:t>
            </a:r>
            <a:r>
              <a:rPr lang="es-ES" sz="2800" b="1" dirty="0" smtClean="0"/>
              <a:t> </a:t>
            </a:r>
            <a:r>
              <a:rPr lang="es-ES" sz="2800" b="1" dirty="0" err="1" smtClean="0"/>
              <a:t>contour</a:t>
            </a:r>
            <a:r>
              <a:rPr lang="es-ES" sz="2800" b="1" dirty="0" smtClean="0"/>
              <a:t> </a:t>
            </a:r>
            <a:r>
              <a:rPr lang="es-ES" sz="2800" b="1" dirty="0" err="1" smtClean="0"/>
              <a:t>motion</a:t>
            </a:r>
            <a:r>
              <a:rPr lang="es-ES" sz="2800" b="1" dirty="0" smtClean="0"/>
              <a:t> </a:t>
            </a:r>
            <a:r>
              <a:rPr lang="es-ES" sz="2800" b="1" dirty="0" err="1" smtClean="0"/>
              <a:t>results</a:t>
            </a:r>
            <a:endParaRPr lang="es-ES" sz="2800" b="1" dirty="0"/>
          </a:p>
        </p:txBody>
      </p:sp>
      <p:pic>
        <p:nvPicPr>
          <p:cNvPr id="2051" name="Picture 3"/>
          <p:cNvPicPr>
            <a:picLocks noChangeAspect="1" noChangeArrowheads="1"/>
          </p:cNvPicPr>
          <p:nvPr/>
        </p:nvPicPr>
        <p:blipFill>
          <a:blip r:embed="rId2" cstate="print"/>
          <a:srcRect/>
          <a:stretch>
            <a:fillRect/>
          </a:stretch>
        </p:blipFill>
        <p:spPr bwMode="auto">
          <a:xfrm>
            <a:off x="251519" y="692695"/>
            <a:ext cx="8743829" cy="3600401"/>
          </a:xfrm>
          <a:prstGeom prst="rect">
            <a:avLst/>
          </a:prstGeom>
          <a:noFill/>
          <a:ln w="9525">
            <a:noFill/>
            <a:miter lim="800000"/>
            <a:headEnd/>
            <a:tailEnd/>
          </a:ln>
        </p:spPr>
      </p:pic>
      <p:sp>
        <p:nvSpPr>
          <p:cNvPr id="24" name="23 CuadroTexto"/>
          <p:cNvSpPr txBox="1"/>
          <p:nvPr/>
        </p:nvSpPr>
        <p:spPr>
          <a:xfrm>
            <a:off x="5004048" y="4437112"/>
            <a:ext cx="3600400" cy="400110"/>
          </a:xfrm>
          <a:prstGeom prst="rect">
            <a:avLst/>
          </a:prstGeom>
          <a:noFill/>
        </p:spPr>
        <p:txBody>
          <a:bodyPr wrap="square" rtlCol="0">
            <a:spAutoFit/>
          </a:bodyPr>
          <a:lstStyle/>
          <a:p>
            <a:pPr>
              <a:buFontTx/>
              <a:buChar char="-"/>
            </a:pPr>
            <a:endParaRPr lang="es-ES" sz="2000" dirty="0" smtClean="0"/>
          </a:p>
        </p:txBody>
      </p:sp>
      <p:sp>
        <p:nvSpPr>
          <p:cNvPr id="8" name="7 Rectángulo"/>
          <p:cNvSpPr/>
          <p:nvPr/>
        </p:nvSpPr>
        <p:spPr>
          <a:xfrm>
            <a:off x="5004048" y="4748951"/>
            <a:ext cx="4032448" cy="1200329"/>
          </a:xfrm>
          <a:prstGeom prst="rect">
            <a:avLst/>
          </a:prstGeom>
        </p:spPr>
        <p:txBody>
          <a:bodyPr wrap="square">
            <a:spAutoFit/>
          </a:bodyPr>
          <a:lstStyle/>
          <a:p>
            <a:pPr algn="just"/>
            <a:r>
              <a:rPr lang="en-US" dirty="0" smtClean="0"/>
              <a:t>Our contour motion estimation is more accurate than [2], algorithm ranked in Middlebury [4] as one of the first ones in December 2013!!</a:t>
            </a:r>
            <a:endParaRPr lang="es-E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832648"/>
          </a:xfrm>
        </p:spPr>
        <p:txBody>
          <a:bodyPr>
            <a:normAutofit/>
          </a:bodyPr>
          <a:lstStyle/>
          <a:p>
            <a:r>
              <a:rPr lang="es-ES" dirty="0" err="1" smtClean="0"/>
              <a:t>Current</a:t>
            </a:r>
            <a:r>
              <a:rPr lang="es-ES" dirty="0" smtClean="0"/>
              <a:t> </a:t>
            </a:r>
            <a:r>
              <a:rPr lang="es-ES" dirty="0" err="1" smtClean="0"/>
              <a:t>framework</a:t>
            </a:r>
            <a:r>
              <a:rPr lang="es-ES" dirty="0" smtClean="0"/>
              <a:t> </a:t>
            </a:r>
            <a:r>
              <a:rPr lang="es-ES" dirty="0" err="1" smtClean="0"/>
              <a:t>seems</a:t>
            </a:r>
            <a:r>
              <a:rPr lang="es-ES" dirty="0" smtClean="0"/>
              <a:t> </a:t>
            </a:r>
            <a:r>
              <a:rPr lang="es-ES" dirty="0" err="1" smtClean="0"/>
              <a:t>exahusted</a:t>
            </a:r>
            <a:r>
              <a:rPr lang="es-ES" dirty="0" smtClean="0"/>
              <a:t> </a:t>
            </a:r>
            <a:r>
              <a:rPr lang="es-ES" dirty="0" smtClean="0">
                <a:sym typeface="Wingdings" pitchFamily="2" charset="2"/>
              </a:rPr>
              <a:t> DVS</a:t>
            </a:r>
            <a:endParaRPr lang="es-ES" dirty="0" smtClean="0"/>
          </a:p>
          <a:p>
            <a:pPr lvl="1"/>
            <a:r>
              <a:rPr lang="es-ES" dirty="0" err="1" smtClean="0"/>
              <a:t>Asynchronous</a:t>
            </a:r>
            <a:r>
              <a:rPr lang="es-ES" dirty="0" smtClean="0"/>
              <a:t> </a:t>
            </a:r>
            <a:r>
              <a:rPr lang="es-ES" dirty="0" err="1" smtClean="0"/>
              <a:t>event-based</a:t>
            </a:r>
            <a:r>
              <a:rPr lang="es-ES" dirty="0" smtClean="0"/>
              <a:t> data</a:t>
            </a:r>
          </a:p>
          <a:p>
            <a:pPr lvl="1"/>
            <a:r>
              <a:rPr lang="es-ES" dirty="0" err="1" smtClean="0"/>
              <a:t>Multi</a:t>
            </a:r>
            <a:r>
              <a:rPr lang="es-ES" dirty="0" smtClean="0"/>
              <a:t>-temporal </a:t>
            </a:r>
            <a:r>
              <a:rPr lang="es-ES" dirty="0" err="1" smtClean="0"/>
              <a:t>biologically</a:t>
            </a:r>
            <a:r>
              <a:rPr lang="es-ES" dirty="0" smtClean="0"/>
              <a:t> </a:t>
            </a:r>
            <a:r>
              <a:rPr lang="es-ES" dirty="0" err="1" smtClean="0"/>
              <a:t>inspired</a:t>
            </a:r>
            <a:r>
              <a:rPr lang="es-ES" dirty="0" smtClean="0"/>
              <a:t> </a:t>
            </a:r>
            <a:r>
              <a:rPr lang="es-ES" dirty="0" err="1" smtClean="0"/>
              <a:t>approach</a:t>
            </a:r>
            <a:endParaRPr lang="es-ES" dirty="0" smtClean="0"/>
          </a:p>
          <a:p>
            <a:pPr lvl="1"/>
            <a:r>
              <a:rPr lang="es-ES" dirty="0" err="1" smtClean="0"/>
              <a:t>Accurate</a:t>
            </a:r>
            <a:r>
              <a:rPr lang="es-ES" dirty="0" smtClean="0"/>
              <a:t> </a:t>
            </a:r>
            <a:r>
              <a:rPr lang="es-ES" dirty="0" err="1" smtClean="0"/>
              <a:t>motion</a:t>
            </a:r>
            <a:r>
              <a:rPr lang="es-ES" dirty="0" smtClean="0"/>
              <a:t> </a:t>
            </a:r>
            <a:r>
              <a:rPr lang="es-ES" dirty="0" err="1" smtClean="0"/>
              <a:t>estimation</a:t>
            </a:r>
            <a:endParaRPr lang="es-ES" dirty="0" smtClean="0"/>
          </a:p>
          <a:p>
            <a:pPr lvl="1"/>
            <a:r>
              <a:rPr lang="es-ES" dirty="0" smtClean="0"/>
              <a:t>Real-time performance / </a:t>
            </a:r>
            <a:r>
              <a:rPr lang="es-ES" dirty="0" err="1" smtClean="0"/>
              <a:t>less</a:t>
            </a:r>
            <a:r>
              <a:rPr lang="es-ES" dirty="0" smtClean="0"/>
              <a:t> </a:t>
            </a:r>
            <a:r>
              <a:rPr lang="es-ES" dirty="0" err="1" smtClean="0"/>
              <a:t>resources</a:t>
            </a:r>
            <a:r>
              <a:rPr lang="es-ES" dirty="0" smtClean="0"/>
              <a:t> </a:t>
            </a:r>
          </a:p>
          <a:p>
            <a:pPr lvl="1"/>
            <a:r>
              <a:rPr lang="es-ES" dirty="0" smtClean="0"/>
              <a:t>No </a:t>
            </a:r>
            <a:r>
              <a:rPr lang="es-ES" dirty="0" err="1" smtClean="0"/>
              <a:t>occlusions</a:t>
            </a:r>
            <a:endParaRPr lang="es-ES" dirty="0" smtClean="0"/>
          </a:p>
          <a:p>
            <a:pPr lvl="1"/>
            <a:endParaRPr lang="es-ES" dirty="0" smtClean="0"/>
          </a:p>
          <a:p>
            <a:pPr>
              <a:buNone/>
            </a:pPr>
            <a:endParaRPr lang="es-ES" dirty="0" smtClean="0"/>
          </a:p>
          <a:p>
            <a:r>
              <a:rPr lang="es-ES" dirty="0" err="1" smtClean="0"/>
              <a:t>Fusion</a:t>
            </a:r>
            <a:r>
              <a:rPr lang="es-ES" dirty="0" smtClean="0"/>
              <a:t> </a:t>
            </a:r>
            <a:r>
              <a:rPr lang="es-ES" dirty="0" err="1" smtClean="0"/>
              <a:t>with</a:t>
            </a:r>
            <a:r>
              <a:rPr lang="es-ES" dirty="0" smtClean="0"/>
              <a:t> </a:t>
            </a:r>
            <a:r>
              <a:rPr lang="es-ES" dirty="0" err="1" smtClean="0"/>
              <a:t>current</a:t>
            </a:r>
            <a:r>
              <a:rPr lang="es-ES" dirty="0" smtClean="0"/>
              <a:t> </a:t>
            </a:r>
            <a:r>
              <a:rPr lang="es-ES" dirty="0" err="1" smtClean="0"/>
              <a:t>frame-based</a:t>
            </a:r>
            <a:r>
              <a:rPr lang="es-ES" dirty="0" smtClean="0"/>
              <a:t> </a:t>
            </a:r>
            <a:r>
              <a:rPr lang="es-ES" dirty="0" err="1" smtClean="0"/>
              <a:t>technique</a:t>
            </a:r>
            <a:endParaRPr lang="es-ES" dirty="0" smtClean="0"/>
          </a:p>
        </p:txBody>
      </p:sp>
      <p:sp>
        <p:nvSpPr>
          <p:cNvPr id="5" name="4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Take</a:t>
            </a:r>
            <a:r>
              <a:rPr lang="es-ES" sz="2800" b="1" dirty="0" smtClean="0"/>
              <a:t>-home </a:t>
            </a:r>
            <a:r>
              <a:rPr lang="es-ES" sz="2800" b="1" dirty="0" err="1" smtClean="0"/>
              <a:t>message</a:t>
            </a:r>
            <a:endParaRPr lang="es-E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636899" cy="523220"/>
          </a:xfrm>
          <a:prstGeom prst="rect">
            <a:avLst/>
          </a:prstGeom>
          <a:noFill/>
        </p:spPr>
        <p:txBody>
          <a:bodyPr wrap="none" rtlCol="0">
            <a:spAutoFit/>
          </a:bodyPr>
          <a:lstStyle/>
          <a:p>
            <a:r>
              <a:rPr lang="es-ES" sz="2800" b="1" dirty="0" err="1" smtClean="0"/>
              <a:t>Asynchronous</a:t>
            </a:r>
            <a:r>
              <a:rPr lang="es-ES" sz="2800" b="1" dirty="0" smtClean="0"/>
              <a:t> </a:t>
            </a:r>
            <a:r>
              <a:rPr lang="es-ES" sz="2800" b="1" dirty="0" err="1" smtClean="0"/>
              <a:t>Event-based</a:t>
            </a:r>
            <a:r>
              <a:rPr lang="es-ES" sz="2800" b="1" dirty="0" smtClean="0"/>
              <a:t> </a:t>
            </a:r>
            <a:r>
              <a:rPr lang="es-ES" sz="2800" b="1" dirty="0" err="1" smtClean="0"/>
              <a:t>Dynamic</a:t>
            </a:r>
            <a:r>
              <a:rPr lang="es-ES" sz="2800" b="1" dirty="0" smtClean="0"/>
              <a:t> Visual Sensor</a:t>
            </a:r>
            <a:endParaRPr lang="es-ES" sz="2800" b="1" dirty="0"/>
          </a:p>
        </p:txBody>
      </p:sp>
      <p:pic>
        <p:nvPicPr>
          <p:cNvPr id="5" name="Picture 3"/>
          <p:cNvPicPr>
            <a:picLocks noChangeAspect="1" noChangeArrowheads="1"/>
          </p:cNvPicPr>
          <p:nvPr/>
        </p:nvPicPr>
        <p:blipFill>
          <a:blip r:embed="rId2" cstate="print"/>
          <a:srcRect/>
          <a:stretch>
            <a:fillRect/>
          </a:stretch>
        </p:blipFill>
        <p:spPr bwMode="auto">
          <a:xfrm>
            <a:off x="2915816" y="1052736"/>
            <a:ext cx="3188926" cy="223224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51520" y="1052736"/>
            <a:ext cx="2695524" cy="2088232"/>
          </a:xfrm>
          <a:prstGeom prst="rect">
            <a:avLst/>
          </a:prstGeom>
          <a:noFill/>
          <a:ln w="9525">
            <a:noFill/>
            <a:miter lim="800000"/>
            <a:headEnd/>
            <a:tailEnd/>
          </a:ln>
        </p:spPr>
      </p:pic>
      <p:sp>
        <p:nvSpPr>
          <p:cNvPr id="7" name="6 CuadroTexto"/>
          <p:cNvSpPr txBox="1"/>
          <p:nvPr/>
        </p:nvSpPr>
        <p:spPr>
          <a:xfrm>
            <a:off x="35496" y="6392361"/>
            <a:ext cx="9036496" cy="461665"/>
          </a:xfrm>
          <a:prstGeom prst="rect">
            <a:avLst/>
          </a:prstGeom>
          <a:noFill/>
        </p:spPr>
        <p:txBody>
          <a:bodyPr wrap="square" rtlCol="0">
            <a:spAutoFit/>
          </a:bodyPr>
          <a:lstStyle/>
          <a:p>
            <a:r>
              <a:rPr lang="es-ES" sz="1200" dirty="0" smtClean="0"/>
              <a:t>[1] </a:t>
            </a:r>
            <a:r>
              <a:rPr lang="de-DE" sz="1200" dirty="0"/>
              <a:t>P. Lichtsteiner, C. Posch, and T. Delbruck, </a:t>
            </a:r>
            <a:r>
              <a:rPr lang="de-DE" sz="1200" dirty="0" smtClean="0"/>
              <a:t>A </a:t>
            </a:r>
            <a:r>
              <a:rPr lang="de-DE" sz="1200" dirty="0"/>
              <a:t>128×128 120dB </a:t>
            </a:r>
            <a:r>
              <a:rPr lang="de-DE" sz="1200" dirty="0" smtClean="0"/>
              <a:t>15</a:t>
            </a:r>
            <a:r>
              <a:rPr lang="de-DE" sz="1200" i="1" dirty="0" smtClean="0"/>
              <a:t>μs </a:t>
            </a:r>
            <a:r>
              <a:rPr lang="es-ES" sz="1200" dirty="0" err="1" smtClean="0"/>
              <a:t>latency</a:t>
            </a:r>
            <a:r>
              <a:rPr lang="es-ES" sz="1200" dirty="0" smtClean="0"/>
              <a:t> </a:t>
            </a:r>
            <a:r>
              <a:rPr lang="es-ES" sz="1200" dirty="0" err="1"/>
              <a:t>asynchronous</a:t>
            </a:r>
            <a:r>
              <a:rPr lang="es-ES" sz="1200" dirty="0"/>
              <a:t> temporal </a:t>
            </a:r>
            <a:r>
              <a:rPr lang="es-ES" sz="1200" dirty="0" err="1"/>
              <a:t>contrast</a:t>
            </a:r>
            <a:r>
              <a:rPr lang="es-ES" sz="1200" dirty="0"/>
              <a:t> </a:t>
            </a:r>
            <a:r>
              <a:rPr lang="es-ES" sz="1200" dirty="0" err="1"/>
              <a:t>vision</a:t>
            </a:r>
            <a:r>
              <a:rPr lang="es-ES" sz="1200" dirty="0"/>
              <a:t> sensor</a:t>
            </a:r>
            <a:r>
              <a:rPr lang="es-ES" sz="1200" dirty="0" smtClean="0"/>
              <a:t>, </a:t>
            </a:r>
            <a:r>
              <a:rPr lang="es-ES" sz="1200" i="1" dirty="0"/>
              <a:t>IEEE J. </a:t>
            </a:r>
            <a:r>
              <a:rPr lang="es-ES" sz="1200" i="1" dirty="0" err="1" smtClean="0"/>
              <a:t>Solid</a:t>
            </a:r>
            <a:r>
              <a:rPr lang="es-ES" sz="1200" i="1" dirty="0" smtClean="0"/>
              <a:t> </a:t>
            </a:r>
            <a:r>
              <a:rPr lang="en-US" sz="1200" i="1" dirty="0" smtClean="0"/>
              <a:t>State </a:t>
            </a:r>
            <a:r>
              <a:rPr lang="en-US" sz="1200" i="1" dirty="0"/>
              <a:t>Circuits, </a:t>
            </a:r>
            <a:r>
              <a:rPr lang="en-US" sz="1200" i="1" dirty="0" smtClean="0"/>
              <a:t>43(2), 566–576</a:t>
            </a:r>
            <a:r>
              <a:rPr lang="en-US" sz="1200" i="1" dirty="0"/>
              <a:t>, </a:t>
            </a:r>
            <a:r>
              <a:rPr lang="en-US" sz="1200" i="1" dirty="0" smtClean="0"/>
              <a:t>2008</a:t>
            </a:r>
            <a:r>
              <a:rPr lang="en-US" sz="1200" i="1" dirty="0"/>
              <a:t>.</a:t>
            </a:r>
            <a:endParaRPr lang="es-ES" sz="1200" dirty="0"/>
          </a:p>
        </p:txBody>
      </p:sp>
      <p:sp>
        <p:nvSpPr>
          <p:cNvPr id="8" name="7 CuadroTexto"/>
          <p:cNvSpPr txBox="1"/>
          <p:nvPr/>
        </p:nvSpPr>
        <p:spPr>
          <a:xfrm>
            <a:off x="4499992" y="1052736"/>
            <a:ext cx="648072" cy="338554"/>
          </a:xfrm>
          <a:prstGeom prst="rect">
            <a:avLst/>
          </a:prstGeom>
          <a:noFill/>
        </p:spPr>
        <p:txBody>
          <a:bodyPr wrap="square" rtlCol="0">
            <a:spAutoFit/>
          </a:bodyPr>
          <a:lstStyle/>
          <a:p>
            <a:r>
              <a:rPr lang="es-ES" sz="1600" dirty="0" smtClean="0"/>
              <a:t>[1]</a:t>
            </a:r>
            <a:endParaRPr lang="es-ES" sz="2000" dirty="0" smtClean="0"/>
          </a:p>
        </p:txBody>
      </p:sp>
      <p:sp>
        <p:nvSpPr>
          <p:cNvPr id="9" name="8 CuadroTexto"/>
          <p:cNvSpPr txBox="1"/>
          <p:nvPr/>
        </p:nvSpPr>
        <p:spPr>
          <a:xfrm>
            <a:off x="6012160" y="980728"/>
            <a:ext cx="3168352" cy="1631216"/>
          </a:xfrm>
          <a:prstGeom prst="rect">
            <a:avLst/>
          </a:prstGeom>
          <a:noFill/>
        </p:spPr>
        <p:txBody>
          <a:bodyPr wrap="square" rtlCol="0">
            <a:spAutoFit/>
          </a:bodyPr>
          <a:lstStyle/>
          <a:p>
            <a:pPr>
              <a:buFontTx/>
              <a:buChar char="-"/>
            </a:pPr>
            <a:r>
              <a:rPr lang="es-ES" sz="2000" dirty="0" smtClean="0"/>
              <a:t> No </a:t>
            </a:r>
            <a:r>
              <a:rPr lang="es-ES" sz="2000" dirty="0" err="1" smtClean="0"/>
              <a:t>blurring</a:t>
            </a:r>
            <a:r>
              <a:rPr lang="es-ES" sz="2000" dirty="0" smtClean="0"/>
              <a:t>, no </a:t>
            </a:r>
            <a:r>
              <a:rPr lang="es-ES" sz="2000" dirty="0" err="1" smtClean="0"/>
              <a:t>artifacts</a:t>
            </a:r>
            <a:endParaRPr lang="es-ES" sz="2000" dirty="0" smtClean="0"/>
          </a:p>
          <a:p>
            <a:pPr>
              <a:buFontTx/>
              <a:buChar char="-"/>
            </a:pPr>
            <a:r>
              <a:rPr lang="es-ES" sz="2000" dirty="0" smtClean="0"/>
              <a:t> </a:t>
            </a:r>
            <a:r>
              <a:rPr lang="es-ES" sz="2000" dirty="0" err="1" smtClean="0"/>
              <a:t>Accurate</a:t>
            </a:r>
            <a:r>
              <a:rPr lang="es-ES" sz="2000" dirty="0" smtClean="0"/>
              <a:t> </a:t>
            </a:r>
            <a:r>
              <a:rPr lang="es-ES" sz="2000" dirty="0" err="1"/>
              <a:t>f</a:t>
            </a:r>
            <a:r>
              <a:rPr lang="es-ES" sz="2000" dirty="0" err="1" smtClean="0"/>
              <a:t>ast</a:t>
            </a:r>
            <a:r>
              <a:rPr lang="es-ES" sz="2000" dirty="0" smtClean="0"/>
              <a:t> </a:t>
            </a:r>
            <a:r>
              <a:rPr lang="es-ES" sz="2000" dirty="0" err="1" smtClean="0"/>
              <a:t>motion</a:t>
            </a:r>
            <a:r>
              <a:rPr lang="es-ES" sz="2000" dirty="0" smtClean="0"/>
              <a:t> </a:t>
            </a:r>
            <a:r>
              <a:rPr lang="es-ES" sz="2000" dirty="0" err="1" smtClean="0"/>
              <a:t>estimation</a:t>
            </a:r>
            <a:endParaRPr lang="es-ES" sz="2000" dirty="0" smtClean="0"/>
          </a:p>
          <a:p>
            <a:pPr>
              <a:buFontTx/>
              <a:buChar char="-"/>
            </a:pPr>
            <a:r>
              <a:rPr lang="es-ES" sz="2000" dirty="0" smtClean="0"/>
              <a:t> No </a:t>
            </a:r>
            <a:r>
              <a:rPr lang="es-ES" sz="2000" dirty="0" err="1" smtClean="0"/>
              <a:t>occlusions</a:t>
            </a:r>
            <a:endParaRPr lang="es-ES" sz="2000" dirty="0" smtClean="0"/>
          </a:p>
          <a:p>
            <a:pPr>
              <a:buFontTx/>
              <a:buChar char="-"/>
            </a:pPr>
            <a:r>
              <a:rPr lang="es-ES" sz="2000" dirty="0"/>
              <a:t> </a:t>
            </a:r>
            <a:r>
              <a:rPr lang="es-ES" sz="2000" dirty="0" smtClean="0"/>
              <a:t>Real-time performance</a:t>
            </a:r>
          </a:p>
        </p:txBody>
      </p:sp>
      <p:sp>
        <p:nvSpPr>
          <p:cNvPr id="10" name="9 Rectángulo"/>
          <p:cNvSpPr/>
          <p:nvPr/>
        </p:nvSpPr>
        <p:spPr>
          <a:xfrm>
            <a:off x="395536" y="3433063"/>
            <a:ext cx="4176464" cy="1508105"/>
          </a:xfrm>
          <a:prstGeom prst="rect">
            <a:avLst/>
          </a:prstGeom>
        </p:spPr>
        <p:txBody>
          <a:bodyPr wrap="square">
            <a:spAutoFit/>
          </a:bodyPr>
          <a:lstStyle/>
          <a:p>
            <a:r>
              <a:rPr lang="en-US" dirty="0" smtClean="0"/>
              <a:t>DVS output </a:t>
            </a:r>
            <a:r>
              <a:rPr lang="en-US" dirty="0" smtClean="0">
                <a:sym typeface="Wingdings" pitchFamily="2" charset="2"/>
              </a:rPr>
              <a:t></a:t>
            </a:r>
            <a:r>
              <a:rPr lang="en-US" dirty="0" smtClean="0"/>
              <a:t> asynchronous AER</a:t>
            </a:r>
          </a:p>
          <a:p>
            <a:endParaRPr lang="en-US" dirty="0" smtClean="0"/>
          </a:p>
          <a:p>
            <a:pPr algn="just"/>
            <a:r>
              <a:rPr lang="en-US" dirty="0" smtClean="0"/>
              <a:t>At point P</a:t>
            </a:r>
            <a:r>
              <a:rPr lang="en-US" i="1" dirty="0" smtClean="0"/>
              <a:t>(</a:t>
            </a:r>
            <a:r>
              <a:rPr lang="en-US" i="1" dirty="0" err="1" smtClean="0"/>
              <a:t>u,v</a:t>
            </a:r>
            <a:r>
              <a:rPr lang="en-US" sz="2000" i="1" dirty="0" smtClean="0"/>
              <a:t>)</a:t>
            </a:r>
            <a:r>
              <a:rPr lang="en-US" sz="2000" dirty="0" smtClean="0"/>
              <a:t>,</a:t>
            </a:r>
            <a:r>
              <a:rPr lang="en-US" dirty="0" smtClean="0"/>
              <a:t> at time </a:t>
            </a:r>
            <a:r>
              <a:rPr lang="en-US" i="1" dirty="0" smtClean="0"/>
              <a:t>t </a:t>
            </a:r>
            <a:r>
              <a:rPr lang="en-US" dirty="0" smtClean="0"/>
              <a:t>an event </a:t>
            </a:r>
            <a:r>
              <a:rPr lang="en-US" i="1" dirty="0" err="1" smtClean="0"/>
              <a:t>event</a:t>
            </a:r>
            <a:r>
              <a:rPr lang="en-US" i="1" dirty="0" smtClean="0"/>
              <a:t>(</a:t>
            </a:r>
            <a:r>
              <a:rPr lang="en-US" i="1" dirty="0" err="1" smtClean="0"/>
              <a:t>u,v,t</a:t>
            </a:r>
            <a:r>
              <a:rPr lang="en-US" i="1" dirty="0" smtClean="0"/>
              <a:t>)</a:t>
            </a:r>
            <a:r>
              <a:rPr lang="en-US" dirty="0" smtClean="0"/>
              <a:t> of value either +1 or -1 is fired  if the logarithm is greater than  </a:t>
            </a:r>
            <a:r>
              <a:rPr lang="en-US" i="1" dirty="0" smtClean="0"/>
              <a:t>T</a:t>
            </a:r>
            <a:endParaRPr lang="es-ES" dirty="0" smtClean="0"/>
          </a:p>
        </p:txBody>
      </p:sp>
      <p:pic>
        <p:nvPicPr>
          <p:cNvPr id="1026" name="Picture 2"/>
          <p:cNvPicPr>
            <a:picLocks noChangeAspect="1" noChangeArrowheads="1"/>
          </p:cNvPicPr>
          <p:nvPr/>
        </p:nvPicPr>
        <p:blipFill>
          <a:blip r:embed="rId4" cstate="print"/>
          <a:srcRect/>
          <a:stretch>
            <a:fillRect/>
          </a:stretch>
        </p:blipFill>
        <p:spPr bwMode="auto">
          <a:xfrm>
            <a:off x="4788024" y="3356992"/>
            <a:ext cx="4101480" cy="1884871"/>
          </a:xfrm>
          <a:prstGeom prst="rect">
            <a:avLst/>
          </a:prstGeom>
          <a:noFill/>
          <a:ln w="9525">
            <a:noFill/>
            <a:miter lim="800000"/>
            <a:headEnd/>
            <a:tailEnd/>
          </a:ln>
        </p:spPr>
      </p:pic>
      <p:sp>
        <p:nvSpPr>
          <p:cNvPr id="11" name="10 Rectángulo"/>
          <p:cNvSpPr/>
          <p:nvPr/>
        </p:nvSpPr>
        <p:spPr>
          <a:xfrm>
            <a:off x="179512" y="5373216"/>
            <a:ext cx="4572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S" dirty="0" smtClean="0"/>
              <a:t>DAVIS/</a:t>
            </a:r>
            <a:r>
              <a:rPr lang="es-ES" dirty="0" err="1" smtClean="0"/>
              <a:t>ApsDVS</a:t>
            </a:r>
            <a:r>
              <a:rPr lang="es-ES" dirty="0" smtClean="0"/>
              <a:t> </a:t>
            </a:r>
            <a:r>
              <a:rPr lang="es-ES" dirty="0" err="1" smtClean="0"/>
              <a:t>or</a:t>
            </a:r>
            <a:r>
              <a:rPr lang="es-ES" dirty="0" smtClean="0"/>
              <a:t> ATIS:</a:t>
            </a:r>
          </a:p>
          <a:p>
            <a:pPr>
              <a:buFontTx/>
              <a:buChar char="-"/>
            </a:pPr>
            <a:r>
              <a:rPr lang="es-ES" dirty="0" smtClean="0"/>
              <a:t> </a:t>
            </a:r>
            <a:r>
              <a:rPr lang="es-ES" dirty="0" err="1" smtClean="0"/>
              <a:t>Dynamic</a:t>
            </a:r>
            <a:r>
              <a:rPr lang="es-ES" dirty="0" smtClean="0"/>
              <a:t> + </a:t>
            </a:r>
            <a:r>
              <a:rPr lang="es-ES" dirty="0" err="1" smtClean="0"/>
              <a:t>static</a:t>
            </a:r>
            <a:r>
              <a:rPr lang="es-ES" dirty="0" smtClean="0"/>
              <a:t> </a:t>
            </a:r>
            <a:r>
              <a:rPr lang="es-ES" dirty="0" err="1" smtClean="0"/>
              <a:t>scene</a:t>
            </a:r>
            <a:r>
              <a:rPr lang="es-ES" dirty="0" smtClean="0"/>
              <a:t> </a:t>
            </a:r>
            <a:r>
              <a:rPr lang="es-ES" dirty="0" err="1" smtClean="0"/>
              <a:t>information</a:t>
            </a:r>
            <a:endParaRPr lang="es-ES" dirty="0" smtClean="0"/>
          </a:p>
          <a:p>
            <a:pPr>
              <a:buFontTx/>
              <a:buChar char="-"/>
            </a:pPr>
            <a:r>
              <a:rPr lang="es-ES" dirty="0" smtClean="0"/>
              <a:t> </a:t>
            </a:r>
            <a:r>
              <a:rPr lang="es-ES" dirty="0" err="1" smtClean="0"/>
              <a:t>Provide</a:t>
            </a:r>
            <a:r>
              <a:rPr lang="es-ES" dirty="0" smtClean="0"/>
              <a:t> </a:t>
            </a:r>
            <a:r>
              <a:rPr lang="es-ES" dirty="0" err="1" smtClean="0"/>
              <a:t>absolute</a:t>
            </a:r>
            <a:r>
              <a:rPr lang="es-ES" dirty="0" smtClean="0"/>
              <a:t> </a:t>
            </a:r>
            <a:r>
              <a:rPr lang="es-ES" dirty="0" err="1" smtClean="0"/>
              <a:t>scene-reflectance</a:t>
            </a:r>
            <a:r>
              <a:rPr lang="es-ES" dirty="0" smtClean="0"/>
              <a:t> </a:t>
            </a:r>
            <a:r>
              <a:rPr lang="es-ES" dirty="0" err="1" smtClean="0"/>
              <a:t>values</a:t>
            </a:r>
            <a:endParaRPr lang="es-E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Motion</a:t>
            </a:r>
            <a:r>
              <a:rPr lang="es-ES" sz="2800" b="1" dirty="0" smtClean="0"/>
              <a:t> </a:t>
            </a:r>
            <a:r>
              <a:rPr lang="es-ES" sz="2800" b="1" dirty="0" err="1" smtClean="0"/>
              <a:t>pathway</a:t>
            </a:r>
            <a:r>
              <a:rPr lang="es-ES" sz="2800" b="1" dirty="0" smtClean="0"/>
              <a:t> </a:t>
            </a:r>
            <a:r>
              <a:rPr lang="es-ES" sz="2800" b="1" dirty="0" err="1" smtClean="0"/>
              <a:t>with</a:t>
            </a:r>
            <a:r>
              <a:rPr lang="es-ES" sz="2800" b="1" dirty="0" smtClean="0"/>
              <a:t> </a:t>
            </a:r>
            <a:r>
              <a:rPr lang="es-ES" sz="2800" b="1" dirty="0" err="1" smtClean="0"/>
              <a:t>Dynamic</a:t>
            </a:r>
            <a:r>
              <a:rPr lang="es-ES" sz="2800" b="1" dirty="0" smtClean="0"/>
              <a:t> Visual Sensor</a:t>
            </a:r>
            <a:endParaRPr lang="es-ES" sz="2800" b="1" dirty="0"/>
          </a:p>
        </p:txBody>
      </p:sp>
      <p:pic>
        <p:nvPicPr>
          <p:cNvPr id="11" name="Picture 2"/>
          <p:cNvPicPr>
            <a:picLocks noChangeAspect="1" noChangeArrowheads="1"/>
          </p:cNvPicPr>
          <p:nvPr/>
        </p:nvPicPr>
        <p:blipFill>
          <a:blip r:embed="rId2" cstate="print"/>
          <a:srcRect/>
          <a:stretch>
            <a:fillRect/>
          </a:stretch>
        </p:blipFill>
        <p:spPr bwMode="auto">
          <a:xfrm>
            <a:off x="395536" y="908720"/>
            <a:ext cx="4851989" cy="4104456"/>
          </a:xfrm>
          <a:prstGeom prst="rect">
            <a:avLst/>
          </a:prstGeom>
          <a:noFill/>
          <a:ln w="9525">
            <a:noFill/>
            <a:miter lim="800000"/>
            <a:headEnd/>
            <a:tailEnd/>
          </a:ln>
        </p:spPr>
      </p:pic>
      <p:sp>
        <p:nvSpPr>
          <p:cNvPr id="12" name="11 CuadroTexto"/>
          <p:cNvSpPr txBox="1"/>
          <p:nvPr/>
        </p:nvSpPr>
        <p:spPr>
          <a:xfrm>
            <a:off x="5760132" y="1012975"/>
            <a:ext cx="2520280" cy="369332"/>
          </a:xfrm>
          <a:prstGeom prst="rect">
            <a:avLst/>
          </a:prstGeom>
          <a:noFill/>
          <a:ln w="12700">
            <a:solidFill>
              <a:schemeClr val="accent1"/>
            </a:solidFill>
          </a:ln>
        </p:spPr>
        <p:txBody>
          <a:bodyPr wrap="square" rtlCol="0">
            <a:spAutoFit/>
          </a:bodyPr>
          <a:lstStyle/>
          <a:p>
            <a:r>
              <a:rPr lang="es-ES" dirty="0" err="1" smtClean="0"/>
              <a:t>Early</a:t>
            </a:r>
            <a:r>
              <a:rPr lang="es-ES" dirty="0" smtClean="0"/>
              <a:t> </a:t>
            </a:r>
            <a:r>
              <a:rPr lang="es-ES" dirty="0" err="1" smtClean="0"/>
              <a:t>contour</a:t>
            </a:r>
            <a:r>
              <a:rPr lang="es-ES" dirty="0" smtClean="0"/>
              <a:t> </a:t>
            </a:r>
            <a:r>
              <a:rPr lang="es-ES" dirty="0" err="1" smtClean="0"/>
              <a:t>boundaries</a:t>
            </a:r>
            <a:endParaRPr lang="es-ES" dirty="0"/>
          </a:p>
        </p:txBody>
      </p:sp>
      <p:sp>
        <p:nvSpPr>
          <p:cNvPr id="13" name="12 CuadroTexto"/>
          <p:cNvSpPr txBox="1"/>
          <p:nvPr/>
        </p:nvSpPr>
        <p:spPr>
          <a:xfrm>
            <a:off x="5652120" y="1805063"/>
            <a:ext cx="2736304" cy="369332"/>
          </a:xfrm>
          <a:prstGeom prst="rect">
            <a:avLst/>
          </a:prstGeom>
          <a:noFill/>
          <a:ln w="12700">
            <a:solidFill>
              <a:schemeClr val="accent1"/>
            </a:solidFill>
          </a:ln>
        </p:spPr>
        <p:txBody>
          <a:bodyPr wrap="square" rtlCol="0">
            <a:spAutoFit/>
          </a:bodyPr>
          <a:lstStyle/>
          <a:p>
            <a:pPr algn="ctr"/>
            <a:r>
              <a:rPr lang="es-ES" dirty="0" smtClean="0"/>
              <a:t>Rough </a:t>
            </a:r>
            <a:r>
              <a:rPr lang="es-ES" dirty="0" err="1" smtClean="0"/>
              <a:t>motion</a:t>
            </a:r>
            <a:r>
              <a:rPr lang="es-ES" dirty="0" smtClean="0"/>
              <a:t> </a:t>
            </a:r>
            <a:r>
              <a:rPr lang="es-ES" dirty="0" err="1" smtClean="0"/>
              <a:t>estimation</a:t>
            </a:r>
            <a:endParaRPr lang="es-ES" dirty="0"/>
          </a:p>
        </p:txBody>
      </p:sp>
      <p:sp>
        <p:nvSpPr>
          <p:cNvPr id="14" name="13 CuadroTexto"/>
          <p:cNvSpPr txBox="1"/>
          <p:nvPr/>
        </p:nvSpPr>
        <p:spPr>
          <a:xfrm>
            <a:off x="5652120" y="2525143"/>
            <a:ext cx="2736304" cy="369332"/>
          </a:xfrm>
          <a:prstGeom prst="rect">
            <a:avLst/>
          </a:prstGeom>
          <a:noFill/>
          <a:ln w="12700">
            <a:solidFill>
              <a:schemeClr val="accent1"/>
            </a:solidFill>
          </a:ln>
        </p:spPr>
        <p:txBody>
          <a:bodyPr wrap="square" rtlCol="0">
            <a:spAutoFit/>
          </a:bodyPr>
          <a:lstStyle/>
          <a:p>
            <a:pPr algn="ctr"/>
            <a:r>
              <a:rPr lang="es-ES" dirty="0" err="1" smtClean="0"/>
              <a:t>Early</a:t>
            </a:r>
            <a:r>
              <a:rPr lang="es-ES" dirty="0" smtClean="0"/>
              <a:t> </a:t>
            </a:r>
            <a:r>
              <a:rPr lang="es-ES" dirty="0" err="1" smtClean="0"/>
              <a:t>segmentation</a:t>
            </a:r>
            <a:endParaRPr lang="es-ES" dirty="0"/>
          </a:p>
        </p:txBody>
      </p:sp>
      <p:sp>
        <p:nvSpPr>
          <p:cNvPr id="15" name="14 CuadroTexto"/>
          <p:cNvSpPr txBox="1"/>
          <p:nvPr/>
        </p:nvSpPr>
        <p:spPr>
          <a:xfrm>
            <a:off x="5652120" y="3317231"/>
            <a:ext cx="2736304" cy="369332"/>
          </a:xfrm>
          <a:prstGeom prst="rect">
            <a:avLst/>
          </a:prstGeom>
          <a:noFill/>
          <a:ln w="12700">
            <a:solidFill>
              <a:schemeClr val="accent1"/>
            </a:solidFill>
          </a:ln>
        </p:spPr>
        <p:txBody>
          <a:bodyPr wrap="square" rtlCol="0">
            <a:spAutoFit/>
          </a:bodyPr>
          <a:lstStyle/>
          <a:p>
            <a:pPr algn="ctr"/>
            <a:r>
              <a:rPr lang="es-ES" dirty="0" err="1" smtClean="0"/>
              <a:t>Refined</a:t>
            </a:r>
            <a:r>
              <a:rPr lang="es-ES" dirty="0" smtClean="0"/>
              <a:t> </a:t>
            </a:r>
            <a:r>
              <a:rPr lang="es-ES" dirty="0" err="1" smtClean="0"/>
              <a:t>motion</a:t>
            </a:r>
            <a:r>
              <a:rPr lang="es-ES" dirty="0" smtClean="0"/>
              <a:t> </a:t>
            </a:r>
            <a:r>
              <a:rPr lang="es-ES" dirty="0" err="1" smtClean="0"/>
              <a:t>estimation</a:t>
            </a:r>
            <a:endParaRPr lang="es-ES" dirty="0"/>
          </a:p>
        </p:txBody>
      </p:sp>
      <p:sp>
        <p:nvSpPr>
          <p:cNvPr id="16" name="15 CuadroTexto"/>
          <p:cNvSpPr txBox="1"/>
          <p:nvPr/>
        </p:nvSpPr>
        <p:spPr>
          <a:xfrm>
            <a:off x="5652120" y="4109319"/>
            <a:ext cx="2736304"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smtClean="0"/>
              <a:t>3D pose </a:t>
            </a:r>
            <a:r>
              <a:rPr lang="es-ES" dirty="0" err="1" smtClean="0"/>
              <a:t>estimation</a:t>
            </a:r>
            <a:endParaRPr lang="es-ES" dirty="0"/>
          </a:p>
        </p:txBody>
      </p:sp>
      <p:cxnSp>
        <p:nvCxnSpPr>
          <p:cNvPr id="17" name="16 Conector recto de flecha"/>
          <p:cNvCxnSpPr>
            <a:stCxn id="12" idx="2"/>
            <a:endCxn id="13" idx="0"/>
          </p:cNvCxnSpPr>
          <p:nvPr/>
        </p:nvCxnSpPr>
        <p:spPr>
          <a:xfrm>
            <a:off x="7020272" y="1382307"/>
            <a:ext cx="0" cy="422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7020272" y="2093095"/>
            <a:ext cx="0" cy="422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7020272" y="2885183"/>
            <a:ext cx="0" cy="422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7020272" y="3677271"/>
            <a:ext cx="0" cy="422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20 Arco"/>
          <p:cNvSpPr/>
          <p:nvPr/>
        </p:nvSpPr>
        <p:spPr>
          <a:xfrm flipV="1">
            <a:off x="7956376" y="2741167"/>
            <a:ext cx="936104" cy="792088"/>
          </a:xfrm>
          <a:prstGeom prst="arc">
            <a:avLst>
              <a:gd name="adj1" fmla="val 16200000"/>
              <a:gd name="adj2" fmla="val 5656851"/>
            </a:avLst>
          </a:prstGeom>
          <a:ln w="571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CuadroTexto"/>
          <p:cNvSpPr txBox="1"/>
          <p:nvPr/>
        </p:nvSpPr>
        <p:spPr>
          <a:xfrm>
            <a:off x="323528" y="5301208"/>
            <a:ext cx="36004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dirty="0" smtClean="0"/>
              <a:t>- </a:t>
            </a:r>
            <a:r>
              <a:rPr lang="es-ES" sz="2000" dirty="0" err="1" smtClean="0"/>
              <a:t>Accurate</a:t>
            </a:r>
            <a:r>
              <a:rPr lang="es-ES" sz="2000" dirty="0" smtClean="0"/>
              <a:t> </a:t>
            </a:r>
            <a:r>
              <a:rPr lang="es-ES" sz="2000" dirty="0" err="1" smtClean="0"/>
              <a:t>motion</a:t>
            </a:r>
            <a:r>
              <a:rPr lang="es-ES" sz="2000" dirty="0" smtClean="0"/>
              <a:t> </a:t>
            </a:r>
            <a:r>
              <a:rPr lang="es-ES" sz="2000" dirty="0" err="1" smtClean="0"/>
              <a:t>estimation</a:t>
            </a:r>
            <a:endParaRPr lang="es-ES" sz="2000" dirty="0" smtClean="0"/>
          </a:p>
          <a:p>
            <a:pPr>
              <a:buFontTx/>
              <a:buChar char="-"/>
            </a:pPr>
            <a:r>
              <a:rPr lang="es-ES" sz="2000" dirty="0" smtClean="0"/>
              <a:t> No </a:t>
            </a:r>
            <a:r>
              <a:rPr lang="es-ES" sz="2000" dirty="0" err="1" smtClean="0"/>
              <a:t>additional</a:t>
            </a:r>
            <a:r>
              <a:rPr lang="es-ES" sz="2000" dirty="0" smtClean="0"/>
              <a:t> </a:t>
            </a:r>
            <a:r>
              <a:rPr lang="es-ES" sz="2000" dirty="0" err="1" smtClean="0"/>
              <a:t>assumptions</a:t>
            </a:r>
            <a:endParaRPr lang="es-ES" sz="2000" dirty="0" smtClean="0"/>
          </a:p>
          <a:p>
            <a:pPr>
              <a:buFontTx/>
              <a:buChar char="-"/>
            </a:pPr>
            <a:r>
              <a:rPr lang="es-ES" sz="2000" dirty="0" smtClean="0"/>
              <a:t> </a:t>
            </a:r>
            <a:r>
              <a:rPr lang="es-ES" sz="2000" dirty="0" err="1" smtClean="0"/>
              <a:t>Only</a:t>
            </a:r>
            <a:r>
              <a:rPr lang="es-ES" sz="2000" dirty="0" smtClean="0"/>
              <a:t> </a:t>
            </a:r>
            <a:r>
              <a:rPr lang="es-ES" sz="2000" dirty="0" err="1" smtClean="0"/>
              <a:t>estimates</a:t>
            </a:r>
            <a:r>
              <a:rPr lang="es-ES" sz="2000" dirty="0" smtClean="0"/>
              <a:t> in </a:t>
            </a:r>
            <a:r>
              <a:rPr lang="es-ES" sz="2000" dirty="0" err="1" smtClean="0"/>
              <a:t>the</a:t>
            </a:r>
            <a:r>
              <a:rPr lang="es-ES" sz="2000" dirty="0" smtClean="0"/>
              <a:t> </a:t>
            </a:r>
            <a:r>
              <a:rPr lang="es-ES" sz="2000" dirty="0" err="1" smtClean="0"/>
              <a:t>contours</a:t>
            </a:r>
            <a:endParaRPr lang="es-ES" sz="2000" dirty="0" smtClean="0"/>
          </a:p>
          <a:p>
            <a:pPr>
              <a:buFontTx/>
              <a:buChar char="-"/>
            </a:pPr>
            <a:r>
              <a:rPr lang="es-ES" sz="2000" dirty="0" smtClean="0"/>
              <a:t> </a:t>
            </a:r>
            <a:r>
              <a:rPr lang="es-ES" sz="2000" dirty="0" err="1" smtClean="0"/>
              <a:t>High</a:t>
            </a:r>
            <a:r>
              <a:rPr lang="es-ES" sz="2000" dirty="0" smtClean="0"/>
              <a:t> temporal </a:t>
            </a:r>
            <a:r>
              <a:rPr lang="es-ES" sz="2000" dirty="0" err="1" smtClean="0"/>
              <a:t>resolution</a:t>
            </a:r>
            <a:endParaRPr lang="es-ES" sz="2000" dirty="0" smtClean="0"/>
          </a:p>
        </p:txBody>
      </p:sp>
      <p:pic>
        <p:nvPicPr>
          <p:cNvPr id="2050" name="Picture 2"/>
          <p:cNvPicPr>
            <a:picLocks noChangeAspect="1" noChangeArrowheads="1"/>
          </p:cNvPicPr>
          <p:nvPr/>
        </p:nvPicPr>
        <p:blipFill>
          <a:blip r:embed="rId3" cstate="print"/>
          <a:srcRect/>
          <a:stretch>
            <a:fillRect/>
          </a:stretch>
        </p:blipFill>
        <p:spPr bwMode="auto">
          <a:xfrm>
            <a:off x="4788024" y="5013176"/>
            <a:ext cx="4044742" cy="50405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725308" y="6137920"/>
            <a:ext cx="2231068" cy="720080"/>
          </a:xfrm>
          <a:prstGeom prst="rect">
            <a:avLst/>
          </a:prstGeom>
          <a:noFill/>
          <a:ln w="9525">
            <a:noFill/>
            <a:miter lim="800000"/>
            <a:headEnd/>
            <a:tailEnd/>
          </a:ln>
        </p:spPr>
      </p:pic>
      <p:cxnSp>
        <p:nvCxnSpPr>
          <p:cNvPr id="30" name="29 Conector recto de flecha"/>
          <p:cNvCxnSpPr>
            <a:stCxn id="2050" idx="2"/>
          </p:cNvCxnSpPr>
          <p:nvPr/>
        </p:nvCxnSpPr>
        <p:spPr>
          <a:xfrm flipH="1">
            <a:off x="6804248" y="5517232"/>
            <a:ext cx="6147"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endCxn id="27" idx="3"/>
          </p:cNvCxnSpPr>
          <p:nvPr/>
        </p:nvCxnSpPr>
        <p:spPr>
          <a:xfrm flipH="1" flipV="1">
            <a:off x="3923928" y="5962928"/>
            <a:ext cx="1656184" cy="4904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nvPr>
        </p:nvGraphicFramePr>
        <p:xfrm>
          <a:off x="539552" y="836712"/>
          <a:ext cx="8229600" cy="5328369"/>
        </p:xfrm>
        <a:graphic>
          <a:graphicData uri="http://schemas.openxmlformats.org/drawingml/2006/table">
            <a:tbl>
              <a:tblPr firstRow="1" bandRow="1">
                <a:tableStyleId>{5C22544A-7EE6-4342-B048-85BDC9FD1C3A}</a:tableStyleId>
              </a:tblPr>
              <a:tblGrid>
                <a:gridCol w="4114800"/>
                <a:gridCol w="4114800"/>
              </a:tblGrid>
              <a:tr h="582020">
                <a:tc>
                  <a:txBody>
                    <a:bodyPr/>
                    <a:lstStyle/>
                    <a:p>
                      <a:r>
                        <a:rPr lang="es-ES" dirty="0" err="1" smtClean="0"/>
                        <a:t>Problems</a:t>
                      </a:r>
                      <a:r>
                        <a:rPr lang="es-ES" dirty="0" smtClean="0"/>
                        <a:t> of </a:t>
                      </a:r>
                      <a:r>
                        <a:rPr lang="es-ES" dirty="0" err="1" smtClean="0"/>
                        <a:t>current</a:t>
                      </a:r>
                      <a:r>
                        <a:rPr lang="es-ES" dirty="0" smtClean="0"/>
                        <a:t> </a:t>
                      </a:r>
                      <a:r>
                        <a:rPr lang="es-ES" dirty="0" err="1" smtClean="0"/>
                        <a:t>approaches</a:t>
                      </a:r>
                      <a:endParaRPr lang="es-ES" dirty="0"/>
                    </a:p>
                  </a:txBody>
                  <a:tcPr/>
                </a:tc>
                <a:tc>
                  <a:txBody>
                    <a:bodyPr/>
                    <a:lstStyle/>
                    <a:p>
                      <a:r>
                        <a:rPr lang="es-ES" baseline="0" dirty="0" smtClean="0"/>
                        <a:t>DVS Camera </a:t>
                      </a:r>
                      <a:r>
                        <a:rPr lang="es-ES" baseline="0" dirty="0" err="1" smtClean="0"/>
                        <a:t>solution</a:t>
                      </a:r>
                      <a:endParaRPr lang="es-ES" dirty="0"/>
                    </a:p>
                  </a:txBody>
                  <a:tcPr/>
                </a:tc>
              </a:tr>
              <a:tr h="1890663">
                <a:tc>
                  <a:txBody>
                    <a:bodyPr/>
                    <a:lstStyle/>
                    <a:p>
                      <a:pPr>
                        <a:buFontTx/>
                        <a:buNone/>
                      </a:pPr>
                      <a:r>
                        <a:rPr lang="es-ES" baseline="0" dirty="0" err="1" smtClean="0"/>
                        <a:t>Handle</a:t>
                      </a:r>
                      <a:r>
                        <a:rPr lang="es-ES" baseline="0" dirty="0" smtClean="0"/>
                        <a:t> </a:t>
                      </a:r>
                      <a:r>
                        <a:rPr lang="es-ES" baseline="0" dirty="0" err="1" smtClean="0"/>
                        <a:t>fast</a:t>
                      </a:r>
                      <a:r>
                        <a:rPr lang="es-ES" baseline="0" dirty="0" smtClean="0"/>
                        <a:t> </a:t>
                      </a:r>
                      <a:r>
                        <a:rPr lang="es-ES" baseline="0" dirty="0" err="1" smtClean="0"/>
                        <a:t>motion</a:t>
                      </a:r>
                      <a:endParaRPr lang="es-ES" baseline="0" dirty="0" smtClean="0"/>
                    </a:p>
                    <a:p>
                      <a:pPr>
                        <a:buFontTx/>
                        <a:buNone/>
                      </a:pPr>
                      <a:r>
                        <a:rPr lang="es-ES" baseline="0" dirty="0" err="1" smtClean="0"/>
                        <a:t>Solution</a:t>
                      </a:r>
                      <a:r>
                        <a:rPr lang="es-ES" baseline="0" dirty="0" smtClean="0"/>
                        <a:t>: </a:t>
                      </a:r>
                      <a:r>
                        <a:rPr lang="es-ES" baseline="0" dirty="0" err="1" smtClean="0"/>
                        <a:t>Multiresolution</a:t>
                      </a:r>
                      <a:r>
                        <a:rPr lang="es-ES" baseline="0" dirty="0" smtClean="0"/>
                        <a:t> </a:t>
                      </a:r>
                      <a:r>
                        <a:rPr lang="es-ES" baseline="0" dirty="0" err="1" smtClean="0"/>
                        <a:t>techniques</a:t>
                      </a:r>
                      <a:endParaRPr lang="es-ES" baseline="0" dirty="0" smtClean="0"/>
                    </a:p>
                    <a:p>
                      <a:pPr>
                        <a:buFontTx/>
                        <a:buNone/>
                      </a:pPr>
                      <a:endParaRPr lang="es-ES" baseline="0" dirty="0" smtClean="0"/>
                    </a:p>
                    <a:p>
                      <a:pPr>
                        <a:buFontTx/>
                        <a:buNone/>
                      </a:pPr>
                      <a:r>
                        <a:rPr lang="es-ES" baseline="0" dirty="0" smtClean="0"/>
                        <a:t>3D </a:t>
                      </a:r>
                      <a:r>
                        <a:rPr lang="es-ES" baseline="0" dirty="0" err="1" smtClean="0"/>
                        <a:t>motion</a:t>
                      </a:r>
                      <a:r>
                        <a:rPr lang="es-ES" baseline="0" dirty="0" smtClean="0"/>
                        <a:t> </a:t>
                      </a:r>
                      <a:r>
                        <a:rPr lang="es-ES" baseline="0" dirty="0" err="1" smtClean="0"/>
                        <a:t>from</a:t>
                      </a:r>
                      <a:r>
                        <a:rPr lang="es-ES" baseline="0" dirty="0" smtClean="0"/>
                        <a:t> </a:t>
                      </a:r>
                      <a:r>
                        <a:rPr lang="es-ES" baseline="0" dirty="0" err="1" smtClean="0"/>
                        <a:t>matching</a:t>
                      </a:r>
                      <a:r>
                        <a:rPr lang="es-ES" baseline="0" dirty="0" smtClean="0"/>
                        <a:t> </a:t>
                      </a:r>
                      <a:r>
                        <a:rPr lang="es-ES" baseline="0" dirty="0" err="1" smtClean="0"/>
                        <a:t>interest</a:t>
                      </a:r>
                      <a:r>
                        <a:rPr lang="es-ES" baseline="0" dirty="0" smtClean="0"/>
                        <a:t> </a:t>
                      </a:r>
                      <a:r>
                        <a:rPr lang="es-ES" baseline="0" dirty="0" err="1" smtClean="0"/>
                        <a:t>points</a:t>
                      </a:r>
                      <a:r>
                        <a:rPr lang="es-ES" baseline="0" dirty="0" smtClean="0"/>
                        <a:t> </a:t>
                      </a:r>
                      <a:r>
                        <a:rPr lang="es-ES" baseline="0" dirty="0" err="1" smtClean="0"/>
                        <a:t>not</a:t>
                      </a:r>
                      <a:r>
                        <a:rPr lang="es-ES" baseline="0" dirty="0" smtClean="0"/>
                        <a:t> </a:t>
                      </a:r>
                      <a:r>
                        <a:rPr lang="es-ES" baseline="0" dirty="0" err="1" smtClean="0"/>
                        <a:t>from</a:t>
                      </a:r>
                      <a:r>
                        <a:rPr lang="es-ES" baseline="0" dirty="0" smtClean="0"/>
                        <a:t> </a:t>
                      </a:r>
                      <a:r>
                        <a:rPr lang="es-ES" baseline="0" dirty="0" err="1" smtClean="0"/>
                        <a:t>motion</a:t>
                      </a:r>
                      <a:endParaRPr lang="es-ES" baseline="0" dirty="0" smtClean="0"/>
                    </a:p>
                    <a:p>
                      <a:pPr>
                        <a:buFontTx/>
                        <a:buNone/>
                      </a:pPr>
                      <a:endParaRPr lang="es-ES" baseline="0" dirty="0" smtClean="0"/>
                    </a:p>
                  </a:txBody>
                  <a:tcPr/>
                </a:tc>
                <a:tc>
                  <a:txBody>
                    <a:bodyPr/>
                    <a:lstStyle/>
                    <a:p>
                      <a:r>
                        <a:rPr lang="es-ES" dirty="0" err="1" smtClean="0"/>
                        <a:t>High</a:t>
                      </a:r>
                      <a:r>
                        <a:rPr lang="es-ES" baseline="0" dirty="0" smtClean="0"/>
                        <a:t> temporal </a:t>
                      </a:r>
                      <a:r>
                        <a:rPr lang="es-ES" baseline="0" dirty="0" err="1" smtClean="0"/>
                        <a:t>resolution</a:t>
                      </a:r>
                      <a:endParaRPr lang="es-ES" dirty="0"/>
                    </a:p>
                  </a:txBody>
                  <a:tcPr/>
                </a:tc>
              </a:tr>
              <a:tr h="582020">
                <a:tc>
                  <a:txBody>
                    <a:bodyPr/>
                    <a:lstStyle/>
                    <a:p>
                      <a:r>
                        <a:rPr lang="es-ES" dirty="0" err="1" smtClean="0"/>
                        <a:t>Depth</a:t>
                      </a:r>
                      <a:r>
                        <a:rPr lang="es-ES" dirty="0" smtClean="0"/>
                        <a:t> </a:t>
                      </a:r>
                      <a:r>
                        <a:rPr lang="es-ES" dirty="0" err="1" smtClean="0"/>
                        <a:t>discontinuities</a:t>
                      </a:r>
                      <a:endParaRPr lang="es-ES" dirty="0"/>
                    </a:p>
                  </a:txBody>
                  <a:tcPr/>
                </a:tc>
                <a:tc>
                  <a:txBody>
                    <a:bodyPr/>
                    <a:lstStyle/>
                    <a:p>
                      <a:r>
                        <a:rPr lang="es-ES" dirty="0" err="1" smtClean="0"/>
                        <a:t>Early</a:t>
                      </a:r>
                      <a:r>
                        <a:rPr lang="es-ES" baseline="0" dirty="0" smtClean="0"/>
                        <a:t> </a:t>
                      </a:r>
                      <a:r>
                        <a:rPr lang="es-ES" baseline="0" dirty="0" err="1" smtClean="0"/>
                        <a:t>extraction</a:t>
                      </a:r>
                      <a:r>
                        <a:rPr lang="es-ES" baseline="0" dirty="0" smtClean="0"/>
                        <a:t> of </a:t>
                      </a:r>
                      <a:r>
                        <a:rPr lang="es-ES" baseline="0" dirty="0" err="1" smtClean="0"/>
                        <a:t>contours</a:t>
                      </a:r>
                      <a:endParaRPr lang="es-ES" dirty="0"/>
                    </a:p>
                  </a:txBody>
                  <a:tcPr/>
                </a:tc>
              </a:tr>
              <a:tr h="995086">
                <a:tc>
                  <a:txBody>
                    <a:bodyPr/>
                    <a:lstStyle/>
                    <a:p>
                      <a:r>
                        <a:rPr lang="es-ES" dirty="0" err="1" smtClean="0"/>
                        <a:t>Separate</a:t>
                      </a:r>
                      <a:r>
                        <a:rPr lang="es-ES" dirty="0" smtClean="0"/>
                        <a:t> </a:t>
                      </a:r>
                      <a:r>
                        <a:rPr lang="es-ES" dirty="0" err="1" smtClean="0"/>
                        <a:t>different</a:t>
                      </a:r>
                      <a:r>
                        <a:rPr lang="es-ES" dirty="0" smtClean="0"/>
                        <a:t> 3D </a:t>
                      </a:r>
                      <a:r>
                        <a:rPr lang="es-ES" dirty="0" err="1" smtClean="0"/>
                        <a:t>motions</a:t>
                      </a:r>
                      <a:endParaRPr lang="es-ES" dirty="0"/>
                    </a:p>
                  </a:txBody>
                  <a:tcPr/>
                </a:tc>
                <a:tc>
                  <a:txBody>
                    <a:bodyPr/>
                    <a:lstStyle/>
                    <a:p>
                      <a:pPr algn="just"/>
                      <a:r>
                        <a:rPr lang="en-US" sz="1800" kern="1200" dirty="0" smtClean="0">
                          <a:solidFill>
                            <a:schemeClr val="dk1"/>
                          </a:solidFill>
                          <a:latin typeface="+mn-lt"/>
                          <a:ea typeface="+mn-ea"/>
                          <a:cs typeface="+mn-cs"/>
                        </a:rPr>
                        <a:t>The high temporal information </a:t>
                      </a:r>
                    </a:p>
                    <a:p>
                      <a:pPr algn="just"/>
                      <a:r>
                        <a:rPr lang="en-US" sz="1800" kern="1200" dirty="0" smtClean="0">
                          <a:solidFill>
                            <a:schemeClr val="dk1"/>
                          </a:solidFill>
                          <a:latin typeface="+mn-lt"/>
                          <a:ea typeface="+mn-ea"/>
                          <a:cs typeface="+mn-cs"/>
                        </a:rPr>
                        <a:t>allows separating two different rigid motions superimposed</a:t>
                      </a:r>
                      <a:endParaRPr lang="es-ES" dirty="0"/>
                    </a:p>
                  </a:txBody>
                  <a:tcPr/>
                </a:tc>
              </a:tr>
              <a:tr h="696560">
                <a:tc>
                  <a:txBody>
                    <a:bodyPr/>
                    <a:lstStyle/>
                    <a:p>
                      <a:r>
                        <a:rPr lang="es-ES" dirty="0" err="1" smtClean="0"/>
                        <a:t>Computational</a:t>
                      </a:r>
                      <a:r>
                        <a:rPr lang="es-ES" baseline="0" dirty="0" smtClean="0"/>
                        <a:t> </a:t>
                      </a:r>
                      <a:r>
                        <a:rPr lang="es-ES" baseline="0" dirty="0" err="1" smtClean="0"/>
                        <a:t>cost</a:t>
                      </a:r>
                      <a:endParaRPr lang="es-ES" dirty="0"/>
                    </a:p>
                  </a:txBody>
                  <a:tcPr/>
                </a:tc>
                <a:tc>
                  <a:txBody>
                    <a:bodyPr/>
                    <a:lstStyle/>
                    <a:p>
                      <a:r>
                        <a:rPr lang="es-ES" dirty="0" smtClean="0"/>
                        <a:t>Compute</a:t>
                      </a:r>
                      <a:r>
                        <a:rPr lang="es-ES" baseline="0" dirty="0" smtClean="0"/>
                        <a:t> normal </a:t>
                      </a:r>
                      <a:r>
                        <a:rPr lang="es-ES" baseline="0" dirty="0" err="1" smtClean="0"/>
                        <a:t>flow</a:t>
                      </a:r>
                      <a:r>
                        <a:rPr lang="es-ES" baseline="0" dirty="0" smtClean="0"/>
                        <a:t> </a:t>
                      </a:r>
                      <a:r>
                        <a:rPr lang="es-ES" baseline="0" dirty="0" err="1" smtClean="0"/>
                        <a:t>only</a:t>
                      </a:r>
                      <a:r>
                        <a:rPr lang="es-ES" baseline="0" dirty="0" smtClean="0"/>
                        <a:t> </a:t>
                      </a:r>
                      <a:r>
                        <a:rPr lang="es-ES" baseline="0" dirty="0" err="1" smtClean="0"/>
                        <a:t>when</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 </a:t>
                      </a:r>
                      <a:r>
                        <a:rPr lang="es-ES" baseline="0" dirty="0" err="1" smtClean="0"/>
                        <a:t>change</a:t>
                      </a:r>
                      <a:r>
                        <a:rPr lang="es-ES" baseline="0" dirty="0" smtClean="0"/>
                        <a:t> in time</a:t>
                      </a:r>
                      <a:endParaRPr lang="es-ES" dirty="0"/>
                    </a:p>
                  </a:txBody>
                  <a:tcPr/>
                </a:tc>
              </a:tr>
              <a:tr h="582020">
                <a:tc>
                  <a:txBody>
                    <a:bodyPr/>
                    <a:lstStyle/>
                    <a:p>
                      <a:r>
                        <a:rPr lang="es-ES" dirty="0" err="1" smtClean="0"/>
                        <a:t>Motion</a:t>
                      </a:r>
                      <a:r>
                        <a:rPr lang="es-ES" baseline="0" dirty="0" smtClean="0"/>
                        <a:t> </a:t>
                      </a:r>
                      <a:r>
                        <a:rPr lang="es-ES" baseline="0" dirty="0" err="1" smtClean="0"/>
                        <a:t>blur</a:t>
                      </a:r>
                      <a:r>
                        <a:rPr lang="es-ES" baseline="0" dirty="0" smtClean="0"/>
                        <a:t>, light </a:t>
                      </a:r>
                      <a:r>
                        <a:rPr lang="es-ES" baseline="0" dirty="0" err="1" smtClean="0"/>
                        <a:t>artifacts</a:t>
                      </a:r>
                      <a:endParaRPr lang="es-ES" dirty="0"/>
                    </a:p>
                  </a:txBody>
                  <a:tcPr/>
                </a:tc>
                <a:tc>
                  <a:txBody>
                    <a:bodyPr/>
                    <a:lstStyle/>
                    <a:p>
                      <a:r>
                        <a:rPr lang="es-ES" dirty="0" err="1" smtClean="0"/>
                        <a:t>Dynamic</a:t>
                      </a:r>
                      <a:r>
                        <a:rPr lang="es-ES" dirty="0" smtClean="0"/>
                        <a:t> </a:t>
                      </a:r>
                      <a:r>
                        <a:rPr lang="es-ES" dirty="0" err="1" smtClean="0"/>
                        <a:t>range</a:t>
                      </a:r>
                      <a:r>
                        <a:rPr lang="es-ES" dirty="0" smtClean="0"/>
                        <a:t> (log)</a:t>
                      </a:r>
                      <a:endParaRPr lang="es-ES" dirty="0"/>
                    </a:p>
                  </a:txBody>
                  <a:tcPr/>
                </a:tc>
              </a:tr>
            </a:tbl>
          </a:graphicData>
        </a:graphic>
      </p:graphicFrame>
      <p:sp>
        <p:nvSpPr>
          <p:cNvPr id="5" name="4 CuadroTexto"/>
          <p:cNvSpPr txBox="1"/>
          <p:nvPr/>
        </p:nvSpPr>
        <p:spPr>
          <a:xfrm>
            <a:off x="1835696" y="116632"/>
            <a:ext cx="6098272" cy="523220"/>
          </a:xfrm>
          <a:prstGeom prst="rect">
            <a:avLst/>
          </a:prstGeom>
          <a:noFill/>
        </p:spPr>
        <p:txBody>
          <a:bodyPr wrap="none" rtlCol="0">
            <a:spAutoFit/>
          </a:bodyPr>
          <a:lstStyle/>
          <a:p>
            <a:r>
              <a:rPr lang="es-ES" sz="2800" b="1" dirty="0" err="1" smtClean="0"/>
              <a:t>Event-based</a:t>
            </a:r>
            <a:r>
              <a:rPr lang="es-ES" sz="2800" b="1" dirty="0" smtClean="0"/>
              <a:t> </a:t>
            </a:r>
            <a:r>
              <a:rPr lang="es-ES" sz="2800" b="1" dirty="0" err="1" smtClean="0"/>
              <a:t>contour</a:t>
            </a:r>
            <a:r>
              <a:rPr lang="es-ES" sz="2800" b="1" dirty="0" smtClean="0"/>
              <a:t> </a:t>
            </a:r>
            <a:r>
              <a:rPr lang="es-ES" sz="2800" b="1" dirty="0" err="1" smtClean="0"/>
              <a:t>motion</a:t>
            </a:r>
            <a:r>
              <a:rPr lang="es-ES" sz="2800" b="1" dirty="0" smtClean="0"/>
              <a:t> </a:t>
            </a:r>
            <a:r>
              <a:rPr lang="es-ES" sz="2800" b="1" dirty="0" err="1" smtClean="0"/>
              <a:t>estimation</a:t>
            </a:r>
            <a:endParaRPr lang="es-ES" sz="28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940152" y="1052736"/>
            <a:ext cx="2771775" cy="981075"/>
          </a:xfrm>
          <a:prstGeom prst="rect">
            <a:avLst/>
          </a:prstGeom>
          <a:noFill/>
          <a:ln w="9525">
            <a:noFill/>
            <a:miter lim="800000"/>
            <a:headEnd/>
            <a:tailEnd/>
          </a:ln>
        </p:spPr>
      </p:pic>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Contour</a:t>
            </a:r>
            <a:r>
              <a:rPr lang="es-ES" sz="2800" b="1" dirty="0" smtClean="0"/>
              <a:t> </a:t>
            </a:r>
            <a:r>
              <a:rPr lang="es-ES" sz="2800" b="1" dirty="0" err="1" smtClean="0"/>
              <a:t>motion</a:t>
            </a:r>
            <a:r>
              <a:rPr lang="es-ES" sz="2800" b="1" dirty="0" smtClean="0"/>
              <a:t> </a:t>
            </a:r>
            <a:r>
              <a:rPr lang="es-ES" sz="2800" b="1" dirty="0" err="1" smtClean="0"/>
              <a:t>estimation</a:t>
            </a:r>
            <a:endParaRPr lang="es-ES" sz="2800" b="1" dirty="0"/>
          </a:p>
        </p:txBody>
      </p:sp>
      <p:pic>
        <p:nvPicPr>
          <p:cNvPr id="3074" name="Picture 2"/>
          <p:cNvPicPr>
            <a:picLocks noChangeAspect="1" noChangeArrowheads="1"/>
          </p:cNvPicPr>
          <p:nvPr/>
        </p:nvPicPr>
        <p:blipFill>
          <a:blip r:embed="rId3" cstate="print"/>
          <a:srcRect/>
          <a:stretch>
            <a:fillRect/>
          </a:stretch>
        </p:blipFill>
        <p:spPr bwMode="auto">
          <a:xfrm>
            <a:off x="35496" y="548680"/>
            <a:ext cx="5655687" cy="5256584"/>
          </a:xfrm>
          <a:prstGeom prst="rect">
            <a:avLst/>
          </a:prstGeom>
          <a:noFill/>
          <a:ln w="9525">
            <a:noFill/>
            <a:miter lim="800000"/>
            <a:headEnd/>
            <a:tailEnd/>
          </a:ln>
        </p:spPr>
      </p:pic>
      <p:sp>
        <p:nvSpPr>
          <p:cNvPr id="22" name="21 CuadroTexto"/>
          <p:cNvSpPr txBox="1"/>
          <p:nvPr/>
        </p:nvSpPr>
        <p:spPr>
          <a:xfrm>
            <a:off x="5868144" y="764704"/>
            <a:ext cx="3168352" cy="400110"/>
          </a:xfrm>
          <a:prstGeom prst="rect">
            <a:avLst/>
          </a:prstGeom>
          <a:noFill/>
        </p:spPr>
        <p:txBody>
          <a:bodyPr wrap="square" rtlCol="0">
            <a:spAutoFit/>
          </a:bodyPr>
          <a:lstStyle/>
          <a:p>
            <a:r>
              <a:rPr lang="es-ES" sz="2000" dirty="0" err="1" smtClean="0"/>
              <a:t>Speed</a:t>
            </a:r>
            <a:r>
              <a:rPr lang="es-ES" sz="2000" dirty="0" smtClean="0"/>
              <a:t> </a:t>
            </a:r>
            <a:r>
              <a:rPr lang="es-ES" sz="2000" dirty="0" smtClean="0">
                <a:sym typeface="Wingdings" pitchFamily="2" charset="2"/>
              </a:rPr>
              <a:t>local </a:t>
            </a:r>
            <a:r>
              <a:rPr lang="es-ES" sz="2000" dirty="0" smtClean="0"/>
              <a:t>bar </a:t>
            </a:r>
            <a:r>
              <a:rPr lang="es-ES" sz="2000" dirty="0" err="1" smtClean="0"/>
              <a:t>width</a:t>
            </a:r>
            <a:endParaRPr lang="es-ES" sz="2000" dirty="0" smtClean="0"/>
          </a:p>
        </p:txBody>
      </p:sp>
      <p:sp>
        <p:nvSpPr>
          <p:cNvPr id="23" name="22 CuadroTexto"/>
          <p:cNvSpPr txBox="1"/>
          <p:nvPr/>
        </p:nvSpPr>
        <p:spPr>
          <a:xfrm>
            <a:off x="5652120" y="1916832"/>
            <a:ext cx="3456384" cy="1323439"/>
          </a:xfrm>
          <a:prstGeom prst="rect">
            <a:avLst/>
          </a:prstGeom>
          <a:noFill/>
        </p:spPr>
        <p:txBody>
          <a:bodyPr wrap="square" rtlCol="0">
            <a:spAutoFit/>
          </a:bodyPr>
          <a:lstStyle/>
          <a:p>
            <a:r>
              <a:rPr lang="es-ES" sz="2000" dirty="0" err="1" smtClean="0"/>
              <a:t>With</a:t>
            </a:r>
            <a:r>
              <a:rPr lang="es-ES" sz="2000" dirty="0" smtClean="0"/>
              <a:t>:</a:t>
            </a:r>
          </a:p>
          <a:p>
            <a:r>
              <a:rPr lang="es-ES" sz="2000" dirty="0" smtClean="0"/>
              <a:t>          </a:t>
            </a:r>
            <a:r>
              <a:rPr lang="es-ES" sz="2000" dirty="0" smtClean="0">
                <a:sym typeface="Wingdings" pitchFamily="2" charset="2"/>
              </a:rPr>
              <a:t> #</a:t>
            </a:r>
            <a:r>
              <a:rPr lang="es-ES" sz="2000" dirty="0" err="1" smtClean="0">
                <a:sym typeface="Wingdings" pitchFamily="2" charset="2"/>
              </a:rPr>
              <a:t>events</a:t>
            </a:r>
            <a:r>
              <a:rPr lang="es-ES" sz="2000" dirty="0" smtClean="0">
                <a:sym typeface="Wingdings" pitchFamily="2" charset="2"/>
              </a:rPr>
              <a:t> of pixel </a:t>
            </a:r>
            <a:r>
              <a:rPr lang="es-ES" sz="2000" i="1" dirty="0" smtClean="0">
                <a:sym typeface="Wingdings" pitchFamily="2" charset="2"/>
              </a:rPr>
              <a:t>p</a:t>
            </a:r>
          </a:p>
          <a:p>
            <a:r>
              <a:rPr lang="es-ES" sz="2000" dirty="0" smtClean="0">
                <a:sym typeface="Wingdings" pitchFamily="2" charset="2"/>
              </a:rPr>
              <a:t>           Set of </a:t>
            </a:r>
            <a:r>
              <a:rPr lang="es-ES" sz="2000" dirty="0" err="1" smtClean="0">
                <a:sym typeface="Wingdings" pitchFamily="2" charset="2"/>
              </a:rPr>
              <a:t>connected</a:t>
            </a:r>
            <a:r>
              <a:rPr lang="es-ES" sz="2000" dirty="0" smtClean="0">
                <a:sym typeface="Wingdings" pitchFamily="2" charset="2"/>
              </a:rPr>
              <a:t> </a:t>
            </a:r>
            <a:r>
              <a:rPr lang="es-ES" sz="2000" dirty="0" err="1" smtClean="0">
                <a:sym typeface="Wingdings" pitchFamily="2" charset="2"/>
              </a:rPr>
              <a:t>pixels</a:t>
            </a:r>
            <a:r>
              <a:rPr lang="es-ES" sz="2000" dirty="0" smtClean="0">
                <a:sym typeface="Wingdings" pitchFamily="2" charset="2"/>
              </a:rPr>
              <a:t> </a:t>
            </a:r>
          </a:p>
          <a:p>
            <a:r>
              <a:rPr lang="es-ES" sz="2000" dirty="0" smtClean="0">
                <a:sym typeface="Wingdings" pitchFamily="2" charset="2"/>
              </a:rPr>
              <a:t>           </a:t>
            </a:r>
            <a:r>
              <a:rPr lang="es-ES" sz="2000" dirty="0" err="1" smtClean="0">
                <a:sym typeface="Wingdings" pitchFamily="2" charset="2"/>
              </a:rPr>
              <a:t>speed</a:t>
            </a:r>
            <a:r>
              <a:rPr lang="es-ES" sz="2000" dirty="0" smtClean="0">
                <a:sym typeface="Wingdings" pitchFamily="2" charset="2"/>
              </a:rPr>
              <a:t> </a:t>
            </a:r>
            <a:r>
              <a:rPr lang="es-ES" sz="2000" dirty="0" err="1" smtClean="0">
                <a:sym typeface="Wingdings" pitchFamily="2" charset="2"/>
              </a:rPr>
              <a:t>for</a:t>
            </a:r>
            <a:r>
              <a:rPr lang="es-ES" sz="2000" dirty="0" smtClean="0">
                <a:sym typeface="Wingdings" pitchFamily="2" charset="2"/>
              </a:rPr>
              <a:t> pixel </a:t>
            </a:r>
            <a:r>
              <a:rPr lang="es-ES" sz="2000" i="1" dirty="0" smtClean="0">
                <a:sym typeface="Wingdings" pitchFamily="2" charset="2"/>
              </a:rPr>
              <a:t>p</a:t>
            </a:r>
            <a:endParaRPr lang="es-ES" sz="2000" i="1" dirty="0" smtClean="0"/>
          </a:p>
        </p:txBody>
      </p:sp>
      <p:pic>
        <p:nvPicPr>
          <p:cNvPr id="3076" name="Picture 4"/>
          <p:cNvPicPr>
            <a:picLocks noChangeAspect="1" noChangeArrowheads="1"/>
          </p:cNvPicPr>
          <p:nvPr/>
        </p:nvPicPr>
        <p:blipFill>
          <a:blip r:embed="rId4" cstate="print"/>
          <a:srcRect/>
          <a:stretch>
            <a:fillRect/>
          </a:stretch>
        </p:blipFill>
        <p:spPr bwMode="auto">
          <a:xfrm>
            <a:off x="5868144" y="2241054"/>
            <a:ext cx="381000" cy="32385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868144" y="2611497"/>
            <a:ext cx="432048" cy="241439"/>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5868144" y="2874268"/>
            <a:ext cx="371475" cy="266700"/>
          </a:xfrm>
          <a:prstGeom prst="rect">
            <a:avLst/>
          </a:prstGeom>
          <a:noFill/>
          <a:ln w="9525">
            <a:noFill/>
            <a:miter lim="800000"/>
            <a:headEnd/>
            <a:tailEnd/>
          </a:ln>
        </p:spPr>
      </p:pic>
      <p:sp>
        <p:nvSpPr>
          <p:cNvPr id="25" name="24 CuadroTexto"/>
          <p:cNvSpPr txBox="1"/>
          <p:nvPr/>
        </p:nvSpPr>
        <p:spPr>
          <a:xfrm>
            <a:off x="5652120" y="3284984"/>
            <a:ext cx="3456384" cy="707886"/>
          </a:xfrm>
          <a:prstGeom prst="rect">
            <a:avLst/>
          </a:prstGeom>
          <a:noFill/>
        </p:spPr>
        <p:txBody>
          <a:bodyPr wrap="square" rtlCol="0">
            <a:spAutoFit/>
          </a:bodyPr>
          <a:lstStyle/>
          <a:p>
            <a:r>
              <a:rPr lang="es-ES" sz="2000" dirty="0" err="1" smtClean="0"/>
              <a:t>Robust</a:t>
            </a:r>
            <a:r>
              <a:rPr lang="es-ES" sz="2000" dirty="0" smtClean="0"/>
              <a:t> </a:t>
            </a:r>
            <a:r>
              <a:rPr lang="es-ES" sz="2000" dirty="0" err="1" smtClean="0"/>
              <a:t>function</a:t>
            </a:r>
            <a:r>
              <a:rPr lang="es-ES" sz="2000" dirty="0" smtClean="0"/>
              <a:t> </a:t>
            </a:r>
            <a:r>
              <a:rPr lang="es-ES" sz="2000" dirty="0" err="1" smtClean="0"/>
              <a:t>for</a:t>
            </a:r>
            <a:r>
              <a:rPr lang="es-ES" sz="2000" dirty="0" smtClean="0"/>
              <a:t> </a:t>
            </a:r>
            <a:r>
              <a:rPr lang="es-ES" sz="2000" dirty="0" err="1" smtClean="0"/>
              <a:t>the</a:t>
            </a:r>
            <a:r>
              <a:rPr lang="es-ES" sz="2000" dirty="0" smtClean="0"/>
              <a:t> </a:t>
            </a:r>
            <a:r>
              <a:rPr lang="es-ES" sz="2000" dirty="0" err="1" smtClean="0"/>
              <a:t>sign</a:t>
            </a:r>
            <a:r>
              <a:rPr lang="es-ES" sz="2000" dirty="0" smtClean="0"/>
              <a:t> </a:t>
            </a:r>
            <a:r>
              <a:rPr lang="es-ES" sz="2000" dirty="0" err="1" smtClean="0"/>
              <a:t>estimation</a:t>
            </a:r>
            <a:endParaRPr lang="es-ES" sz="2000" dirty="0" smtClean="0"/>
          </a:p>
        </p:txBody>
      </p:sp>
      <p:pic>
        <p:nvPicPr>
          <p:cNvPr id="3080" name="Picture 8"/>
          <p:cNvPicPr>
            <a:picLocks noChangeAspect="1" noChangeArrowheads="1"/>
          </p:cNvPicPr>
          <p:nvPr/>
        </p:nvPicPr>
        <p:blipFill>
          <a:blip r:embed="rId7" cstate="print"/>
          <a:srcRect/>
          <a:stretch>
            <a:fillRect/>
          </a:stretch>
        </p:blipFill>
        <p:spPr bwMode="auto">
          <a:xfrm>
            <a:off x="6084168" y="3933056"/>
            <a:ext cx="2298576" cy="93162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6948264" y="3645024"/>
            <a:ext cx="847725" cy="266700"/>
          </a:xfrm>
          <a:prstGeom prst="rect">
            <a:avLst/>
          </a:prstGeom>
          <a:noFill/>
          <a:ln w="9525">
            <a:noFill/>
            <a:miter lim="800000"/>
            <a:headEnd/>
            <a:tailEnd/>
          </a:ln>
        </p:spPr>
      </p:pic>
      <p:sp>
        <p:nvSpPr>
          <p:cNvPr id="29" name="28 CuadroTexto"/>
          <p:cNvSpPr txBox="1"/>
          <p:nvPr/>
        </p:nvSpPr>
        <p:spPr>
          <a:xfrm>
            <a:off x="35496" y="5807005"/>
            <a:ext cx="4896544" cy="646331"/>
          </a:xfrm>
          <a:prstGeom prst="rect">
            <a:avLst/>
          </a:prstGeom>
          <a:noFill/>
        </p:spPr>
        <p:txBody>
          <a:bodyPr wrap="square" rtlCol="0">
            <a:spAutoFit/>
          </a:bodyPr>
          <a:lstStyle/>
          <a:p>
            <a:pPr algn="just"/>
            <a:r>
              <a:rPr lang="es-ES" sz="1200" b="1" dirty="0" smtClean="0"/>
              <a:t>Figure</a:t>
            </a:r>
            <a:r>
              <a:rPr lang="es-ES" sz="1200" dirty="0" smtClean="0"/>
              <a:t>. </a:t>
            </a:r>
            <a:r>
              <a:rPr lang="en-US" sz="1200" dirty="0" smtClean="0"/>
              <a:t>Events collected with the DVS camera zooming in a chessboard pattern. The first row show the collected positive (black) and negative (red) events for the row 70, and an example of the output of the DVS.</a:t>
            </a:r>
            <a:endParaRPr lang="es-ES" sz="1200" dirty="0"/>
          </a:p>
        </p:txBody>
      </p:sp>
      <p:sp>
        <p:nvSpPr>
          <p:cNvPr id="14" name="13 CuadroTexto"/>
          <p:cNvSpPr txBox="1"/>
          <p:nvPr/>
        </p:nvSpPr>
        <p:spPr>
          <a:xfrm>
            <a:off x="5687616" y="4933617"/>
            <a:ext cx="3456384" cy="1015663"/>
          </a:xfrm>
          <a:prstGeom prst="rect">
            <a:avLst/>
          </a:prstGeom>
          <a:noFill/>
        </p:spPr>
        <p:txBody>
          <a:bodyPr wrap="square" rtlCol="0">
            <a:spAutoFit/>
          </a:bodyPr>
          <a:lstStyle/>
          <a:p>
            <a:r>
              <a:rPr lang="es-ES" sz="2000" dirty="0" err="1" smtClean="0"/>
              <a:t>Fusing</a:t>
            </a:r>
            <a:r>
              <a:rPr lang="es-ES" sz="2000" dirty="0" smtClean="0"/>
              <a:t> DVS and </a:t>
            </a:r>
            <a:r>
              <a:rPr lang="es-ES" sz="2000" dirty="0" err="1" smtClean="0"/>
              <a:t>Intensity</a:t>
            </a:r>
            <a:r>
              <a:rPr lang="es-ES" sz="2000" dirty="0" smtClean="0"/>
              <a:t> data:</a:t>
            </a:r>
          </a:p>
          <a:p>
            <a:r>
              <a:rPr lang="es-ES" sz="2000" dirty="0" err="1" smtClean="0"/>
              <a:t>Accurate</a:t>
            </a:r>
            <a:r>
              <a:rPr lang="es-ES" sz="2000" dirty="0" smtClean="0"/>
              <a:t> </a:t>
            </a:r>
            <a:r>
              <a:rPr lang="es-ES" sz="2000" dirty="0" err="1" smtClean="0"/>
              <a:t>intensity</a:t>
            </a:r>
            <a:r>
              <a:rPr lang="es-ES" sz="2000" dirty="0" smtClean="0"/>
              <a:t> </a:t>
            </a:r>
            <a:r>
              <a:rPr lang="es-ES" sz="2000" dirty="0" err="1" smtClean="0"/>
              <a:t>reconstruction</a:t>
            </a:r>
            <a:r>
              <a:rPr lang="es-ES" sz="2000" dirty="0" smtClean="0"/>
              <a:t> </a:t>
            </a:r>
            <a:r>
              <a:rPr lang="es-ES" sz="2000" dirty="0" err="1" smtClean="0"/>
              <a:t>for</a:t>
            </a:r>
            <a:r>
              <a:rPr lang="es-ES" sz="2000" dirty="0" smtClean="0"/>
              <a:t> </a:t>
            </a:r>
            <a:r>
              <a:rPr lang="es-ES" sz="2000" dirty="0" err="1" smtClean="0"/>
              <a:t>every</a:t>
            </a:r>
            <a:r>
              <a:rPr lang="es-ES" sz="2000" dirty="0" smtClean="0"/>
              <a:t> </a:t>
            </a:r>
            <a:r>
              <a:rPr lang="es-ES" sz="2000" dirty="0" err="1" smtClean="0"/>
              <a:t>event</a:t>
            </a:r>
            <a:endParaRPr lang="es-ES" sz="2000" dirty="0" smtClean="0"/>
          </a:p>
        </p:txBody>
      </p:sp>
      <p:pic>
        <p:nvPicPr>
          <p:cNvPr id="1026" name="Picture 2"/>
          <p:cNvPicPr>
            <a:picLocks noChangeAspect="1" noChangeArrowheads="1"/>
          </p:cNvPicPr>
          <p:nvPr/>
        </p:nvPicPr>
        <p:blipFill>
          <a:blip r:embed="rId9" cstate="print"/>
          <a:srcRect/>
          <a:stretch>
            <a:fillRect/>
          </a:stretch>
        </p:blipFill>
        <p:spPr bwMode="auto">
          <a:xfrm>
            <a:off x="5222304" y="6111577"/>
            <a:ext cx="388620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Contour</a:t>
            </a:r>
            <a:r>
              <a:rPr lang="es-ES" sz="2800" b="1" dirty="0" smtClean="0"/>
              <a:t> </a:t>
            </a:r>
            <a:r>
              <a:rPr lang="es-ES" sz="2800" b="1" dirty="0" err="1" smtClean="0"/>
              <a:t>motion</a:t>
            </a:r>
            <a:r>
              <a:rPr lang="es-ES" sz="2800" b="1" dirty="0" smtClean="0"/>
              <a:t> </a:t>
            </a:r>
            <a:r>
              <a:rPr lang="es-ES" sz="2800" b="1" dirty="0" err="1" smtClean="0"/>
              <a:t>estimation</a:t>
            </a:r>
            <a:endParaRPr lang="es-ES" sz="2800" b="1" dirty="0"/>
          </a:p>
        </p:txBody>
      </p:sp>
      <p:pic>
        <p:nvPicPr>
          <p:cNvPr id="2" name="Picture 2"/>
          <p:cNvPicPr>
            <a:picLocks noChangeAspect="1" noChangeArrowheads="1"/>
          </p:cNvPicPr>
          <p:nvPr/>
        </p:nvPicPr>
        <p:blipFill>
          <a:blip r:embed="rId2" cstate="print"/>
          <a:srcRect/>
          <a:stretch>
            <a:fillRect/>
          </a:stretch>
        </p:blipFill>
        <p:spPr bwMode="auto">
          <a:xfrm>
            <a:off x="179512" y="692696"/>
            <a:ext cx="5982047" cy="590142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00192" y="3212976"/>
            <a:ext cx="2238375" cy="2762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76256" y="3573016"/>
            <a:ext cx="1952625" cy="21907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228184" y="2420888"/>
            <a:ext cx="2495550" cy="619125"/>
          </a:xfrm>
          <a:prstGeom prst="rect">
            <a:avLst/>
          </a:prstGeom>
          <a:noFill/>
          <a:ln w="9525">
            <a:noFill/>
            <a:miter lim="800000"/>
            <a:headEnd/>
            <a:tailEnd/>
          </a:ln>
        </p:spPr>
      </p:pic>
      <p:sp>
        <p:nvSpPr>
          <p:cNvPr id="24" name="23 CuadroTexto"/>
          <p:cNvSpPr txBox="1"/>
          <p:nvPr/>
        </p:nvSpPr>
        <p:spPr>
          <a:xfrm>
            <a:off x="2915816" y="5013176"/>
            <a:ext cx="2880320" cy="1754326"/>
          </a:xfrm>
          <a:prstGeom prst="rect">
            <a:avLst/>
          </a:prstGeom>
          <a:noFill/>
        </p:spPr>
        <p:txBody>
          <a:bodyPr wrap="square" rtlCol="0">
            <a:spAutoFit/>
          </a:bodyPr>
          <a:lstStyle/>
          <a:p>
            <a:pPr algn="just"/>
            <a:r>
              <a:rPr lang="es-ES" sz="1200" b="1" dirty="0" smtClean="0"/>
              <a:t>Figure</a:t>
            </a:r>
            <a:r>
              <a:rPr lang="es-ES" sz="1200" dirty="0" smtClean="0"/>
              <a:t>. </a:t>
            </a:r>
            <a:r>
              <a:rPr lang="es-ES" sz="1200" dirty="0" err="1" smtClean="0"/>
              <a:t>Events</a:t>
            </a:r>
            <a:r>
              <a:rPr lang="es-ES" sz="1200" dirty="0" smtClean="0"/>
              <a:t> </a:t>
            </a:r>
            <a:r>
              <a:rPr lang="es-ES" sz="1200" dirty="0" err="1" smtClean="0"/>
              <a:t>collected</a:t>
            </a:r>
            <a:r>
              <a:rPr lang="es-ES" sz="1200" dirty="0" smtClean="0"/>
              <a:t> </a:t>
            </a:r>
            <a:r>
              <a:rPr lang="es-ES" sz="1200" dirty="0" err="1" smtClean="0"/>
              <a:t>for</a:t>
            </a:r>
            <a:r>
              <a:rPr lang="es-ES" sz="1200" dirty="0" smtClean="0"/>
              <a:t> “</a:t>
            </a:r>
            <a:r>
              <a:rPr lang="es-ES" sz="1200" dirty="0" err="1" smtClean="0"/>
              <a:t>Translation</a:t>
            </a:r>
            <a:r>
              <a:rPr lang="es-ES" sz="1200" dirty="0" smtClean="0"/>
              <a:t> </a:t>
            </a:r>
            <a:r>
              <a:rPr lang="es-ES" sz="1200" dirty="0" err="1" smtClean="0"/>
              <a:t>Tree</a:t>
            </a:r>
            <a:r>
              <a:rPr lang="es-ES" sz="1200" dirty="0" smtClean="0"/>
              <a:t>” </a:t>
            </a:r>
            <a:r>
              <a:rPr lang="es-ES" sz="1200" dirty="0" err="1" smtClean="0"/>
              <a:t>sequence</a:t>
            </a:r>
            <a:r>
              <a:rPr lang="es-ES" sz="1200" dirty="0" smtClean="0"/>
              <a:t> </a:t>
            </a:r>
            <a:r>
              <a:rPr lang="en-US" sz="1200" dirty="0" smtClean="0"/>
              <a:t>The first row shows the image and the accumulated positive events. The second and third row show the positive events collected for row 80 of the image. The last row shows the speed estimated for pixel (80, 40) for different time intervals (over 3300ms at a step size of 100ms).</a:t>
            </a:r>
            <a:endParaRPr lang="es-ES" sz="1200" dirty="0"/>
          </a:p>
        </p:txBody>
      </p:sp>
      <p:sp>
        <p:nvSpPr>
          <p:cNvPr id="26" name="25 CuadroTexto"/>
          <p:cNvSpPr txBox="1"/>
          <p:nvPr/>
        </p:nvSpPr>
        <p:spPr>
          <a:xfrm>
            <a:off x="5868144" y="764704"/>
            <a:ext cx="3168352" cy="1015663"/>
          </a:xfrm>
          <a:prstGeom prst="rect">
            <a:avLst/>
          </a:prstGeom>
          <a:noFill/>
        </p:spPr>
        <p:txBody>
          <a:bodyPr wrap="square" rtlCol="0">
            <a:spAutoFit/>
          </a:bodyPr>
          <a:lstStyle/>
          <a:p>
            <a:r>
              <a:rPr lang="es-ES" sz="2000" dirty="0" err="1" smtClean="0"/>
              <a:t>Speed</a:t>
            </a:r>
            <a:r>
              <a:rPr lang="es-ES" sz="2000" dirty="0" smtClean="0"/>
              <a:t> </a:t>
            </a:r>
            <a:r>
              <a:rPr lang="es-ES" sz="2000" dirty="0" smtClean="0">
                <a:sym typeface="Wingdings" pitchFamily="2" charset="2"/>
              </a:rPr>
              <a:t>local </a:t>
            </a:r>
            <a:r>
              <a:rPr lang="es-ES" sz="2000" dirty="0" smtClean="0"/>
              <a:t>bar </a:t>
            </a:r>
            <a:r>
              <a:rPr lang="es-ES" sz="2000" dirty="0" err="1" smtClean="0"/>
              <a:t>width</a:t>
            </a:r>
            <a:endParaRPr lang="es-ES" sz="2000" dirty="0" smtClean="0"/>
          </a:p>
          <a:p>
            <a:r>
              <a:rPr lang="es-ES" sz="2000" dirty="0" smtClean="0"/>
              <a:t>               + </a:t>
            </a:r>
            <a:r>
              <a:rPr lang="es-ES" sz="2000" dirty="0" err="1" smtClean="0"/>
              <a:t>multi</a:t>
            </a:r>
            <a:r>
              <a:rPr lang="es-ES" sz="2000" dirty="0" smtClean="0"/>
              <a:t>-temporal      	   </a:t>
            </a:r>
            <a:r>
              <a:rPr lang="es-ES" sz="2000" dirty="0" err="1" smtClean="0"/>
              <a:t>approach</a:t>
            </a:r>
            <a:endParaRPr lang="es-ES" sz="2000" dirty="0" smtClean="0"/>
          </a:p>
        </p:txBody>
      </p:sp>
      <p:sp>
        <p:nvSpPr>
          <p:cNvPr id="30" name="29 CuadroTexto"/>
          <p:cNvSpPr txBox="1"/>
          <p:nvPr/>
        </p:nvSpPr>
        <p:spPr>
          <a:xfrm>
            <a:off x="5903640" y="4653136"/>
            <a:ext cx="2736304" cy="369332"/>
          </a:xfrm>
          <a:prstGeom prst="rect">
            <a:avLst/>
          </a:prstGeom>
          <a:noFill/>
          <a:ln w="12700">
            <a:solidFill>
              <a:schemeClr val="accent1"/>
            </a:solidFill>
          </a:ln>
        </p:spPr>
        <p:txBody>
          <a:bodyPr wrap="square" rtlCol="0">
            <a:spAutoFit/>
          </a:bodyPr>
          <a:lstStyle/>
          <a:p>
            <a:pPr algn="ctr"/>
            <a:r>
              <a:rPr lang="es-ES" dirty="0" err="1" smtClean="0"/>
              <a:t>Early</a:t>
            </a:r>
            <a:r>
              <a:rPr lang="es-ES" dirty="0" smtClean="0"/>
              <a:t> </a:t>
            </a:r>
            <a:r>
              <a:rPr lang="es-ES" dirty="0" err="1" smtClean="0"/>
              <a:t>segmentation</a:t>
            </a:r>
            <a:endParaRPr lang="es-ES" dirty="0"/>
          </a:p>
        </p:txBody>
      </p:sp>
      <p:sp>
        <p:nvSpPr>
          <p:cNvPr id="31" name="30 CuadroTexto"/>
          <p:cNvSpPr txBox="1"/>
          <p:nvPr/>
        </p:nvSpPr>
        <p:spPr>
          <a:xfrm>
            <a:off x="5903640" y="5445224"/>
            <a:ext cx="2736304" cy="369332"/>
          </a:xfrm>
          <a:prstGeom prst="rect">
            <a:avLst/>
          </a:prstGeom>
          <a:noFill/>
          <a:ln w="12700">
            <a:solidFill>
              <a:schemeClr val="accent1"/>
            </a:solidFill>
          </a:ln>
        </p:spPr>
        <p:txBody>
          <a:bodyPr wrap="square" rtlCol="0">
            <a:spAutoFit/>
          </a:bodyPr>
          <a:lstStyle/>
          <a:p>
            <a:pPr algn="ctr"/>
            <a:r>
              <a:rPr lang="es-ES" dirty="0" err="1" smtClean="0"/>
              <a:t>Refined</a:t>
            </a:r>
            <a:r>
              <a:rPr lang="es-ES" dirty="0" smtClean="0"/>
              <a:t> </a:t>
            </a:r>
            <a:r>
              <a:rPr lang="es-ES" dirty="0" err="1" smtClean="0"/>
              <a:t>motion</a:t>
            </a:r>
            <a:r>
              <a:rPr lang="es-ES" dirty="0" smtClean="0"/>
              <a:t> </a:t>
            </a:r>
            <a:r>
              <a:rPr lang="es-ES" dirty="0" err="1" smtClean="0"/>
              <a:t>estimation</a:t>
            </a:r>
            <a:endParaRPr lang="es-ES" dirty="0"/>
          </a:p>
        </p:txBody>
      </p:sp>
      <p:cxnSp>
        <p:nvCxnSpPr>
          <p:cNvPr id="32" name="31 Conector recto de flecha"/>
          <p:cNvCxnSpPr/>
          <p:nvPr/>
        </p:nvCxnSpPr>
        <p:spPr>
          <a:xfrm>
            <a:off x="7271792" y="5013176"/>
            <a:ext cx="0" cy="4227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32 Arco"/>
          <p:cNvSpPr/>
          <p:nvPr/>
        </p:nvSpPr>
        <p:spPr>
          <a:xfrm flipV="1">
            <a:off x="8207896" y="4869160"/>
            <a:ext cx="936104" cy="792088"/>
          </a:xfrm>
          <a:prstGeom prst="arc">
            <a:avLst>
              <a:gd name="adj1" fmla="val 16200000"/>
              <a:gd name="adj2" fmla="val 5656851"/>
            </a:avLst>
          </a:prstGeom>
          <a:ln w="571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Problem</a:t>
            </a:r>
            <a:r>
              <a:rPr lang="es-ES" sz="2800" b="1" dirty="0" smtClean="0"/>
              <a:t> I: </a:t>
            </a:r>
            <a:r>
              <a:rPr lang="es-ES" sz="2800" b="1" dirty="0" err="1" smtClean="0"/>
              <a:t>Fast</a:t>
            </a:r>
            <a:r>
              <a:rPr lang="es-ES" sz="2800" b="1" dirty="0" smtClean="0"/>
              <a:t> </a:t>
            </a:r>
            <a:r>
              <a:rPr lang="es-ES" sz="2800" b="1" dirty="0" err="1" smtClean="0"/>
              <a:t>speed</a:t>
            </a:r>
            <a:r>
              <a:rPr lang="es-ES" sz="2800" b="1" dirty="0" smtClean="0"/>
              <a:t> </a:t>
            </a:r>
            <a:r>
              <a:rPr lang="es-ES" sz="2800" b="1" dirty="0" err="1" smtClean="0"/>
              <a:t>estimation</a:t>
            </a:r>
            <a:endParaRPr lang="es-ES" sz="2800" b="1" dirty="0"/>
          </a:p>
        </p:txBody>
      </p:sp>
      <p:sp>
        <p:nvSpPr>
          <p:cNvPr id="29" name="28 CuadroTexto"/>
          <p:cNvSpPr txBox="1"/>
          <p:nvPr/>
        </p:nvSpPr>
        <p:spPr>
          <a:xfrm>
            <a:off x="3779912" y="2060848"/>
            <a:ext cx="5184576" cy="276999"/>
          </a:xfrm>
          <a:prstGeom prst="rect">
            <a:avLst/>
          </a:prstGeom>
          <a:noFill/>
        </p:spPr>
        <p:txBody>
          <a:bodyPr wrap="square" rtlCol="0">
            <a:spAutoFit/>
          </a:bodyPr>
          <a:lstStyle/>
          <a:p>
            <a:r>
              <a:rPr lang="es-ES" sz="1200" b="1" dirty="0" smtClean="0"/>
              <a:t>Video </a:t>
            </a:r>
            <a:r>
              <a:rPr lang="es-ES" sz="1200" b="1" dirty="0" err="1" smtClean="0"/>
              <a:t>source</a:t>
            </a:r>
            <a:r>
              <a:rPr lang="es-ES" sz="1200" b="1" dirty="0" smtClean="0"/>
              <a:t>: </a:t>
            </a:r>
            <a:r>
              <a:rPr lang="es-ES" sz="1200" dirty="0" smtClean="0"/>
              <a:t>http://www.youtube.com/watch?v=arlWwQsmnM</a:t>
            </a:r>
            <a:endParaRPr lang="es-ES" sz="1200" dirty="0"/>
          </a:p>
        </p:txBody>
      </p:sp>
      <p:pic>
        <p:nvPicPr>
          <p:cNvPr id="4099" name="Picture 3"/>
          <p:cNvPicPr>
            <a:picLocks noChangeAspect="1" noChangeArrowheads="1"/>
          </p:cNvPicPr>
          <p:nvPr/>
        </p:nvPicPr>
        <p:blipFill>
          <a:blip r:embed="rId2" cstate="print"/>
          <a:srcRect/>
          <a:stretch>
            <a:fillRect/>
          </a:stretch>
        </p:blipFill>
        <p:spPr bwMode="auto">
          <a:xfrm>
            <a:off x="3779912" y="620688"/>
            <a:ext cx="5172075" cy="147637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23528" y="620688"/>
            <a:ext cx="3168352" cy="5904656"/>
          </a:xfrm>
          <a:prstGeom prst="rect">
            <a:avLst/>
          </a:prstGeom>
          <a:noFill/>
          <a:ln w="9525">
            <a:noFill/>
            <a:miter lim="800000"/>
            <a:headEnd/>
            <a:tailEnd/>
          </a:ln>
        </p:spPr>
      </p:pic>
      <p:sp>
        <p:nvSpPr>
          <p:cNvPr id="17" name="16 CuadroTexto"/>
          <p:cNvSpPr txBox="1"/>
          <p:nvPr/>
        </p:nvSpPr>
        <p:spPr>
          <a:xfrm>
            <a:off x="3672408" y="2380818"/>
            <a:ext cx="5436096" cy="400110"/>
          </a:xfrm>
          <a:prstGeom prst="rect">
            <a:avLst/>
          </a:prstGeom>
          <a:noFill/>
        </p:spPr>
        <p:txBody>
          <a:bodyPr wrap="square" rtlCol="0">
            <a:spAutoFit/>
          </a:bodyPr>
          <a:lstStyle/>
          <a:p>
            <a:r>
              <a:rPr lang="es-ES" sz="2000" dirty="0" err="1" smtClean="0"/>
              <a:t>Handle</a:t>
            </a:r>
            <a:r>
              <a:rPr lang="es-ES" sz="2000" dirty="0" smtClean="0"/>
              <a:t> </a:t>
            </a:r>
            <a:r>
              <a:rPr lang="es-ES" sz="2000" dirty="0" err="1" smtClean="0"/>
              <a:t>fast</a:t>
            </a:r>
            <a:r>
              <a:rPr lang="es-ES" sz="2000" dirty="0" smtClean="0"/>
              <a:t> </a:t>
            </a:r>
            <a:r>
              <a:rPr lang="es-ES" sz="2000" dirty="0" err="1" smtClean="0"/>
              <a:t>motion</a:t>
            </a:r>
            <a:r>
              <a:rPr lang="es-ES" sz="2000" dirty="0" smtClean="0">
                <a:sym typeface="Wingdings" pitchFamily="2" charset="2"/>
              </a:rPr>
              <a:t> </a:t>
            </a:r>
            <a:r>
              <a:rPr lang="es-ES" sz="2000" dirty="0" err="1" smtClean="0"/>
              <a:t>multiresolution</a:t>
            </a:r>
            <a:r>
              <a:rPr lang="es-ES" sz="2000" dirty="0" smtClean="0"/>
              <a:t> </a:t>
            </a:r>
            <a:r>
              <a:rPr lang="es-ES" sz="2000" dirty="0" err="1" smtClean="0"/>
              <a:t>techniques</a:t>
            </a:r>
            <a:endParaRPr lang="es-ES" sz="2000" i="1" dirty="0" smtClean="0"/>
          </a:p>
        </p:txBody>
      </p:sp>
      <p:sp>
        <p:nvSpPr>
          <p:cNvPr id="18" name="17 CuadroTexto"/>
          <p:cNvSpPr txBox="1"/>
          <p:nvPr/>
        </p:nvSpPr>
        <p:spPr>
          <a:xfrm>
            <a:off x="3707904" y="2924944"/>
            <a:ext cx="5436096" cy="2246769"/>
          </a:xfrm>
          <a:prstGeom prst="rect">
            <a:avLst/>
          </a:prstGeom>
          <a:noFill/>
        </p:spPr>
        <p:txBody>
          <a:bodyPr wrap="square" rtlCol="0">
            <a:spAutoFit/>
          </a:bodyPr>
          <a:lstStyle/>
          <a:p>
            <a:r>
              <a:rPr lang="es-ES" sz="2000" dirty="0" smtClean="0"/>
              <a:t>Time performance</a:t>
            </a:r>
          </a:p>
          <a:p>
            <a:r>
              <a:rPr lang="es-ES" sz="2000" dirty="0" err="1" smtClean="0"/>
              <a:t>Computational</a:t>
            </a:r>
            <a:r>
              <a:rPr lang="es-ES" sz="2000" dirty="0" smtClean="0"/>
              <a:t> </a:t>
            </a:r>
            <a:r>
              <a:rPr lang="es-ES" sz="2000" dirty="0" err="1" smtClean="0"/>
              <a:t>complexity</a:t>
            </a:r>
            <a:endParaRPr lang="es-ES" sz="2000" dirty="0" smtClean="0"/>
          </a:p>
          <a:p>
            <a:r>
              <a:rPr lang="es-ES" sz="2000" dirty="0" err="1" smtClean="0"/>
              <a:t>Not</a:t>
            </a:r>
            <a:r>
              <a:rPr lang="es-ES" sz="2000" dirty="0" smtClean="0"/>
              <a:t> </a:t>
            </a:r>
            <a:r>
              <a:rPr lang="es-ES" sz="2000" dirty="0" err="1" smtClean="0"/>
              <a:t>very</a:t>
            </a:r>
            <a:r>
              <a:rPr lang="es-ES" sz="2000" dirty="0" smtClean="0"/>
              <a:t> </a:t>
            </a:r>
            <a:r>
              <a:rPr lang="es-ES" sz="2000" dirty="0" err="1" smtClean="0"/>
              <a:t>accurate</a:t>
            </a:r>
            <a:r>
              <a:rPr lang="es-ES" sz="2000" dirty="0" smtClean="0"/>
              <a:t>: </a:t>
            </a:r>
          </a:p>
          <a:p>
            <a:r>
              <a:rPr lang="es-ES" sz="2000" dirty="0" smtClean="0"/>
              <a:t>	- </a:t>
            </a:r>
            <a:r>
              <a:rPr lang="es-ES" sz="2000" dirty="0" err="1" smtClean="0"/>
              <a:t>Scale-to-scale</a:t>
            </a:r>
            <a:r>
              <a:rPr lang="es-ES" sz="2000" dirty="0" smtClean="0"/>
              <a:t> error </a:t>
            </a:r>
            <a:r>
              <a:rPr lang="es-ES" sz="2000" dirty="0" err="1" smtClean="0"/>
              <a:t>propagation</a:t>
            </a:r>
            <a:endParaRPr lang="es-ES" sz="2000" dirty="0" smtClean="0"/>
          </a:p>
          <a:p>
            <a:r>
              <a:rPr lang="es-ES" sz="2000" dirty="0" smtClean="0"/>
              <a:t>	- </a:t>
            </a:r>
            <a:r>
              <a:rPr lang="es-ES" sz="2000" dirty="0" err="1" smtClean="0"/>
              <a:t>Outliers</a:t>
            </a:r>
            <a:r>
              <a:rPr lang="es-ES" sz="2000" dirty="0" smtClean="0"/>
              <a:t> </a:t>
            </a:r>
            <a:r>
              <a:rPr lang="es-ES" sz="2000" dirty="0" err="1" smtClean="0"/>
              <a:t>suppression</a:t>
            </a:r>
            <a:endParaRPr lang="es-ES" sz="2000" dirty="0" smtClean="0"/>
          </a:p>
          <a:p>
            <a:r>
              <a:rPr lang="es-ES" sz="2000" dirty="0" smtClean="0"/>
              <a:t>Small </a:t>
            </a:r>
            <a:r>
              <a:rPr lang="es-ES" sz="2000" dirty="0" err="1" smtClean="0"/>
              <a:t>objects</a:t>
            </a:r>
            <a:r>
              <a:rPr lang="es-ES" sz="2000" dirty="0" smtClean="0"/>
              <a:t> </a:t>
            </a:r>
            <a:r>
              <a:rPr lang="es-ES" sz="2000" dirty="0" err="1" smtClean="0"/>
              <a:t>moving</a:t>
            </a:r>
            <a:r>
              <a:rPr lang="es-ES" sz="2000" dirty="0" smtClean="0"/>
              <a:t> </a:t>
            </a:r>
            <a:r>
              <a:rPr lang="es-ES" sz="2000" dirty="0" err="1" smtClean="0"/>
              <a:t>fast</a:t>
            </a:r>
            <a:endParaRPr lang="es-ES" sz="2000" dirty="0" smtClean="0"/>
          </a:p>
          <a:p>
            <a:endParaRPr lang="es-ES" sz="2000" i="1" dirty="0" smtClean="0"/>
          </a:p>
        </p:txBody>
      </p:sp>
      <p:sp>
        <p:nvSpPr>
          <p:cNvPr id="19" name="18 CuadroTexto"/>
          <p:cNvSpPr txBox="1"/>
          <p:nvPr/>
        </p:nvSpPr>
        <p:spPr>
          <a:xfrm>
            <a:off x="35496" y="6453336"/>
            <a:ext cx="9036496" cy="461665"/>
          </a:xfrm>
          <a:prstGeom prst="rect">
            <a:avLst/>
          </a:prstGeom>
          <a:noFill/>
        </p:spPr>
        <p:txBody>
          <a:bodyPr wrap="square" rtlCol="0">
            <a:spAutoFit/>
          </a:bodyPr>
          <a:lstStyle/>
          <a:p>
            <a:r>
              <a:rPr lang="es-ES" sz="1200" dirty="0" smtClean="0"/>
              <a:t>[2] </a:t>
            </a:r>
            <a:r>
              <a:rPr lang="en-US" sz="1200" dirty="0"/>
              <a:t>D. Sun, S. Roth, and M. Black, </a:t>
            </a:r>
            <a:r>
              <a:rPr lang="en-US" sz="1200" dirty="0" smtClean="0"/>
              <a:t>A </a:t>
            </a:r>
            <a:r>
              <a:rPr lang="en-US" sz="1200" dirty="0"/>
              <a:t>quantitative analysis of </a:t>
            </a:r>
            <a:r>
              <a:rPr lang="en-US" sz="1200" dirty="0" smtClean="0"/>
              <a:t>current practices </a:t>
            </a:r>
            <a:r>
              <a:rPr lang="en-US" sz="1200" dirty="0"/>
              <a:t>in optical flow estimation and the principles behind them</a:t>
            </a:r>
            <a:r>
              <a:rPr lang="en-US" sz="1200" dirty="0" smtClean="0"/>
              <a:t>, </a:t>
            </a:r>
            <a:r>
              <a:rPr lang="en-US" sz="1200" i="1" dirty="0" smtClean="0"/>
              <a:t>IJCV, 106 (2), 115–137, </a:t>
            </a:r>
            <a:r>
              <a:rPr lang="es-ES" sz="1200" dirty="0" smtClean="0"/>
              <a:t>2014 </a:t>
            </a:r>
            <a:endParaRPr lang="es-ES" sz="2400" dirty="0"/>
          </a:p>
        </p:txBody>
      </p:sp>
      <p:cxnSp>
        <p:nvCxnSpPr>
          <p:cNvPr id="21" name="20 Conector recto de flecha"/>
          <p:cNvCxnSpPr/>
          <p:nvPr/>
        </p:nvCxnSpPr>
        <p:spPr>
          <a:xfrm>
            <a:off x="5292080" y="4941168"/>
            <a:ext cx="1008112"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4355976" y="5621178"/>
            <a:ext cx="4536504" cy="400110"/>
          </a:xfrm>
          <a:prstGeom prst="rect">
            <a:avLst/>
          </a:prstGeom>
          <a:noFill/>
        </p:spPr>
        <p:txBody>
          <a:bodyPr wrap="square" rtlCol="0">
            <a:spAutoFit/>
          </a:bodyPr>
          <a:lstStyle/>
          <a:p>
            <a:r>
              <a:rPr lang="es-ES" sz="2000" dirty="0" err="1" smtClean="0"/>
              <a:t>Solution</a:t>
            </a:r>
            <a:r>
              <a:rPr lang="es-ES" sz="2000" dirty="0" smtClean="0"/>
              <a:t>: </a:t>
            </a:r>
            <a:r>
              <a:rPr lang="es-ES" sz="2000" dirty="0" err="1" smtClean="0"/>
              <a:t>High</a:t>
            </a:r>
            <a:r>
              <a:rPr lang="es-ES" sz="2000" dirty="0" smtClean="0"/>
              <a:t> temporal </a:t>
            </a:r>
            <a:r>
              <a:rPr lang="es-ES" sz="2000" dirty="0" err="1" smtClean="0"/>
              <a:t>resolution</a:t>
            </a:r>
            <a:r>
              <a:rPr lang="es-ES" sz="2000" dirty="0" smtClean="0"/>
              <a:t> (DVS)</a:t>
            </a:r>
            <a:endParaRPr lang="es-ES" sz="2000" i="1" dirty="0" smtClean="0"/>
          </a:p>
        </p:txBody>
      </p:sp>
      <p:sp>
        <p:nvSpPr>
          <p:cNvPr id="27" name="26 Rectángulo"/>
          <p:cNvSpPr/>
          <p:nvPr/>
        </p:nvSpPr>
        <p:spPr>
          <a:xfrm>
            <a:off x="7569402" y="6093296"/>
            <a:ext cx="1574598" cy="369332"/>
          </a:xfrm>
          <a:prstGeom prst="rect">
            <a:avLst/>
          </a:prstGeom>
        </p:spPr>
        <p:txBody>
          <a:bodyPr wrap="none">
            <a:spAutoFit/>
          </a:bodyPr>
          <a:lstStyle/>
          <a:p>
            <a:r>
              <a:rPr lang="es-ES" b="1" dirty="0" err="1" smtClean="0"/>
              <a:t>classic+NL-fast</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Problem</a:t>
            </a:r>
            <a:r>
              <a:rPr lang="es-ES" sz="2800" b="1" dirty="0" smtClean="0"/>
              <a:t> II: </a:t>
            </a:r>
            <a:r>
              <a:rPr lang="es-ES" sz="2800" b="1" dirty="0" err="1" smtClean="0"/>
              <a:t>Occlusions</a:t>
            </a:r>
            <a:endParaRPr lang="es-ES" sz="2800" b="1" dirty="0"/>
          </a:p>
        </p:txBody>
      </p:sp>
      <p:sp>
        <p:nvSpPr>
          <p:cNvPr id="22" name="21 CuadroTexto"/>
          <p:cNvSpPr txBox="1"/>
          <p:nvPr/>
        </p:nvSpPr>
        <p:spPr>
          <a:xfrm>
            <a:off x="6300192" y="2138080"/>
            <a:ext cx="2736304" cy="1015663"/>
          </a:xfrm>
          <a:prstGeom prst="rect">
            <a:avLst/>
          </a:prstGeom>
          <a:noFill/>
        </p:spPr>
        <p:txBody>
          <a:bodyPr wrap="square" rtlCol="0">
            <a:spAutoFit/>
          </a:bodyPr>
          <a:lstStyle/>
          <a:p>
            <a:r>
              <a:rPr lang="es-ES" sz="2000" dirty="0" err="1" smtClean="0">
                <a:sym typeface="Wingdings" pitchFamily="2" charset="2"/>
              </a:rPr>
              <a:t>Detect</a:t>
            </a:r>
            <a:r>
              <a:rPr lang="es-ES" sz="2000" dirty="0" smtClean="0">
                <a:sym typeface="Wingdings" pitchFamily="2" charset="2"/>
              </a:rPr>
              <a:t> and </a:t>
            </a:r>
            <a:r>
              <a:rPr lang="es-ES" sz="2000" dirty="0" err="1" smtClean="0">
                <a:sym typeface="Wingdings" pitchFamily="2" charset="2"/>
              </a:rPr>
              <a:t>prevent</a:t>
            </a:r>
            <a:r>
              <a:rPr lang="es-ES" sz="2000" dirty="0" smtClean="0">
                <a:sym typeface="Wingdings" pitchFamily="2" charset="2"/>
              </a:rPr>
              <a:t>:</a:t>
            </a:r>
          </a:p>
          <a:p>
            <a:r>
              <a:rPr lang="es-ES" sz="2000" dirty="0" smtClean="0">
                <a:sym typeface="Wingdings" pitchFamily="2" charset="2"/>
              </a:rPr>
              <a:t>        - </a:t>
            </a:r>
            <a:r>
              <a:rPr lang="es-ES" sz="2000" dirty="0" err="1" smtClean="0">
                <a:sym typeface="Wingdings" pitchFamily="2" charset="2"/>
              </a:rPr>
              <a:t>Reprojection</a:t>
            </a:r>
            <a:endParaRPr lang="es-ES" sz="2000" dirty="0" smtClean="0">
              <a:sym typeface="Wingdings" pitchFamily="2" charset="2"/>
            </a:endParaRPr>
          </a:p>
          <a:p>
            <a:r>
              <a:rPr lang="es-ES" sz="2000" dirty="0" smtClean="0">
                <a:sym typeface="Wingdings" pitchFamily="2" charset="2"/>
              </a:rPr>
              <a:t>        - </a:t>
            </a:r>
            <a:r>
              <a:rPr lang="es-ES" sz="2000" dirty="0" err="1" smtClean="0">
                <a:sym typeface="Wingdings" pitchFamily="2" charset="2"/>
              </a:rPr>
              <a:t>Flow</a:t>
            </a:r>
            <a:r>
              <a:rPr lang="es-ES" sz="2000" dirty="0" smtClean="0">
                <a:sym typeface="Wingdings" pitchFamily="2" charset="2"/>
              </a:rPr>
              <a:t> </a:t>
            </a:r>
            <a:r>
              <a:rPr lang="es-ES" sz="2000" dirty="0" err="1" smtClean="0">
                <a:sym typeface="Wingdings" pitchFamily="2" charset="2"/>
              </a:rPr>
              <a:t>divergence</a:t>
            </a:r>
            <a:endParaRPr lang="es-ES" sz="2000" dirty="0" smtClean="0"/>
          </a:p>
        </p:txBody>
      </p:sp>
      <p:pic>
        <p:nvPicPr>
          <p:cNvPr id="5122" name="Picture 2"/>
          <p:cNvPicPr>
            <a:picLocks noChangeAspect="1" noChangeArrowheads="1"/>
          </p:cNvPicPr>
          <p:nvPr/>
        </p:nvPicPr>
        <p:blipFill>
          <a:blip r:embed="rId2" cstate="print"/>
          <a:srcRect/>
          <a:stretch>
            <a:fillRect/>
          </a:stretch>
        </p:blipFill>
        <p:spPr bwMode="auto">
          <a:xfrm>
            <a:off x="0" y="764704"/>
            <a:ext cx="6228184" cy="3960440"/>
          </a:xfrm>
          <a:prstGeom prst="rect">
            <a:avLst/>
          </a:prstGeom>
          <a:noFill/>
          <a:ln w="9525">
            <a:noFill/>
            <a:miter lim="800000"/>
            <a:headEnd/>
            <a:tailEnd/>
          </a:ln>
        </p:spPr>
      </p:pic>
      <p:sp>
        <p:nvSpPr>
          <p:cNvPr id="16" name="15 CuadroTexto"/>
          <p:cNvSpPr txBox="1"/>
          <p:nvPr/>
        </p:nvSpPr>
        <p:spPr>
          <a:xfrm>
            <a:off x="6300192" y="3389511"/>
            <a:ext cx="2843808" cy="400110"/>
          </a:xfrm>
          <a:prstGeom prst="rect">
            <a:avLst/>
          </a:prstGeom>
          <a:noFill/>
        </p:spPr>
        <p:txBody>
          <a:bodyPr wrap="square" rtlCol="0">
            <a:spAutoFit/>
          </a:bodyPr>
          <a:lstStyle/>
          <a:p>
            <a:r>
              <a:rPr lang="es-ES" sz="2000" dirty="0" err="1" smtClean="0"/>
              <a:t>Flow</a:t>
            </a:r>
            <a:r>
              <a:rPr lang="es-ES" sz="2000" dirty="0" smtClean="0"/>
              <a:t> </a:t>
            </a:r>
            <a:r>
              <a:rPr lang="es-ES" sz="2000" dirty="0" err="1" smtClean="0"/>
              <a:t>available</a:t>
            </a:r>
            <a:r>
              <a:rPr lang="es-ES" sz="2000" dirty="0" smtClean="0"/>
              <a:t> </a:t>
            </a:r>
            <a:r>
              <a:rPr lang="es-ES" sz="2000" dirty="0" smtClean="0">
                <a:sym typeface="Wingdings" pitchFamily="2" charset="2"/>
              </a:rPr>
              <a:t> ++ Error</a:t>
            </a:r>
            <a:endParaRPr lang="es-ES" sz="2000" dirty="0" smtClean="0"/>
          </a:p>
        </p:txBody>
      </p:sp>
      <p:cxnSp>
        <p:nvCxnSpPr>
          <p:cNvPr id="17" name="16 Conector recto de flecha"/>
          <p:cNvCxnSpPr>
            <a:stCxn id="16" idx="2"/>
            <a:endCxn id="18" idx="0"/>
          </p:cNvCxnSpPr>
          <p:nvPr/>
        </p:nvCxnSpPr>
        <p:spPr>
          <a:xfrm flipH="1">
            <a:off x="7704348" y="3789621"/>
            <a:ext cx="17748" cy="12160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6300192" y="5005625"/>
            <a:ext cx="2808312" cy="1015663"/>
          </a:xfrm>
          <a:prstGeom prst="rect">
            <a:avLst/>
          </a:prstGeom>
          <a:noFill/>
        </p:spPr>
        <p:txBody>
          <a:bodyPr wrap="square" rtlCol="0">
            <a:spAutoFit/>
          </a:bodyPr>
          <a:lstStyle/>
          <a:p>
            <a:r>
              <a:rPr lang="es-ES" sz="2000" dirty="0" err="1" smtClean="0"/>
              <a:t>Solution</a:t>
            </a:r>
            <a:r>
              <a:rPr lang="es-ES" sz="2000" dirty="0" smtClean="0"/>
              <a:t>: </a:t>
            </a:r>
            <a:r>
              <a:rPr lang="es-ES" sz="2000" dirty="0" err="1" smtClean="0"/>
              <a:t>with</a:t>
            </a:r>
            <a:r>
              <a:rPr lang="es-ES" sz="2000" dirty="0" smtClean="0"/>
              <a:t> DVS </a:t>
            </a:r>
            <a:r>
              <a:rPr lang="es-ES" sz="2000" dirty="0" err="1" smtClean="0"/>
              <a:t>occlusions</a:t>
            </a:r>
            <a:r>
              <a:rPr lang="es-ES" sz="2000" dirty="0" smtClean="0"/>
              <a:t> do </a:t>
            </a:r>
            <a:r>
              <a:rPr lang="es-ES" sz="2000" dirty="0" err="1" smtClean="0"/>
              <a:t>not</a:t>
            </a:r>
            <a:r>
              <a:rPr lang="es-ES" sz="2000" dirty="0" smtClean="0"/>
              <a:t> </a:t>
            </a:r>
            <a:r>
              <a:rPr lang="es-ES" sz="2000" dirty="0" err="1" smtClean="0"/>
              <a:t>make</a:t>
            </a:r>
            <a:r>
              <a:rPr lang="es-ES" sz="2000" dirty="0" smtClean="0"/>
              <a:t> </a:t>
            </a:r>
            <a:r>
              <a:rPr lang="es-ES" sz="2000" dirty="0" err="1" smtClean="0"/>
              <a:t>sense</a:t>
            </a:r>
            <a:endParaRPr lang="es-ES" sz="2000" i="1" dirty="0" smtClean="0"/>
          </a:p>
        </p:txBody>
      </p:sp>
      <p:graphicFrame>
        <p:nvGraphicFramePr>
          <p:cNvPr id="26" name="25 Tabla"/>
          <p:cNvGraphicFramePr>
            <a:graphicFrameLocks noGrp="1"/>
          </p:cNvGraphicFramePr>
          <p:nvPr/>
        </p:nvGraphicFramePr>
        <p:xfrm>
          <a:off x="179512" y="5322912"/>
          <a:ext cx="4777533" cy="914400"/>
        </p:xfrm>
        <a:graphic>
          <a:graphicData uri="http://schemas.openxmlformats.org/drawingml/2006/table">
            <a:tbl>
              <a:tblPr firstRow="1" bandRow="1">
                <a:tableStyleId>{0E3FDE45-AF77-4B5C-9715-49D594BDF05E}</a:tableStyleId>
              </a:tblPr>
              <a:tblGrid>
                <a:gridCol w="1224136"/>
                <a:gridCol w="1116124"/>
                <a:gridCol w="1267143"/>
                <a:gridCol w="1170130"/>
              </a:tblGrid>
              <a:tr h="288032">
                <a:tc>
                  <a:txBody>
                    <a:bodyPr/>
                    <a:lstStyle/>
                    <a:p>
                      <a:endParaRPr lang="es-ES" b="1" dirty="0"/>
                    </a:p>
                  </a:txBody>
                  <a:tcPr/>
                </a:tc>
                <a:tc>
                  <a:txBody>
                    <a:bodyPr/>
                    <a:lstStyle/>
                    <a:p>
                      <a:r>
                        <a:rPr lang="es-ES" sz="1050" baseline="0" dirty="0" smtClean="0"/>
                        <a:t>AEPE </a:t>
                      </a:r>
                      <a:r>
                        <a:rPr lang="es-ES" sz="1050" baseline="0" dirty="0" err="1" smtClean="0"/>
                        <a:t>rel</a:t>
                      </a:r>
                      <a:r>
                        <a:rPr lang="es-ES" sz="1050" baseline="0" dirty="0" smtClean="0"/>
                        <a:t> (%)</a:t>
                      </a:r>
                      <a:endParaRPr lang="es-ES" sz="2800" b="1" dirty="0"/>
                    </a:p>
                  </a:txBody>
                  <a:tcPr/>
                </a:tc>
                <a:tc>
                  <a:txBody>
                    <a:bodyPr/>
                    <a:lstStyle/>
                    <a:p>
                      <a:r>
                        <a:rPr lang="es-ES" sz="1050" baseline="0" dirty="0" smtClean="0"/>
                        <a:t>AEPE </a:t>
                      </a:r>
                      <a:r>
                        <a:rPr lang="es-ES" sz="1050" baseline="0" dirty="0" err="1" smtClean="0"/>
                        <a:t>rel</a:t>
                      </a:r>
                      <a:r>
                        <a:rPr lang="es-ES" sz="1050" baseline="0" dirty="0" smtClean="0"/>
                        <a:t> (%) [2]</a:t>
                      </a:r>
                      <a:endParaRPr lang="es-ES" sz="2800" b="1" dirty="0"/>
                    </a:p>
                  </a:txBody>
                  <a:tcPr/>
                </a:tc>
                <a:tc>
                  <a:txBody>
                    <a:bodyPr/>
                    <a:lstStyle/>
                    <a:p>
                      <a:r>
                        <a:rPr lang="es-ES" sz="1050" baseline="0" dirty="0" err="1" smtClean="0"/>
                        <a:t>Density</a:t>
                      </a:r>
                      <a:r>
                        <a:rPr lang="es-ES" sz="1050" baseline="0" dirty="0" smtClean="0"/>
                        <a:t> (%)</a:t>
                      </a:r>
                      <a:endParaRPr lang="es-ES" sz="2800" b="1" dirty="0"/>
                    </a:p>
                  </a:txBody>
                  <a:tcPr/>
                </a:tc>
              </a:tr>
              <a:tr h="242830">
                <a:tc>
                  <a:txBody>
                    <a:bodyPr/>
                    <a:lstStyle/>
                    <a:p>
                      <a:pPr>
                        <a:spcBef>
                          <a:spcPts val="0"/>
                        </a:spcBef>
                      </a:pPr>
                      <a:r>
                        <a:rPr lang="es-ES" sz="1050" b="0" dirty="0" err="1" smtClean="0"/>
                        <a:t>Classic+NL-fast</a:t>
                      </a:r>
                      <a:r>
                        <a:rPr lang="es-ES" sz="1050" b="0" dirty="0" smtClean="0"/>
                        <a:t> [2]</a:t>
                      </a:r>
                      <a:r>
                        <a:rPr lang="es-ES" sz="1050" b="0" baseline="0" dirty="0" smtClean="0"/>
                        <a:t> </a:t>
                      </a:r>
                      <a:endParaRPr lang="es-ES" sz="1050" b="1" dirty="0"/>
                    </a:p>
                  </a:txBody>
                  <a:tcPr/>
                </a:tc>
                <a:tc>
                  <a:txBody>
                    <a:bodyPr/>
                    <a:lstStyle/>
                    <a:p>
                      <a:pPr>
                        <a:spcBef>
                          <a:spcPts val="0"/>
                        </a:spcBef>
                      </a:pPr>
                      <a:r>
                        <a:rPr lang="es-ES" sz="1200" dirty="0" smtClean="0"/>
                        <a:t>0.619</a:t>
                      </a:r>
                      <a:endParaRPr lang="es-ES" sz="1200" b="1" dirty="0"/>
                    </a:p>
                  </a:txBody>
                  <a:tcPr/>
                </a:tc>
                <a:tc>
                  <a:txBody>
                    <a:bodyPr/>
                    <a:lstStyle/>
                    <a:p>
                      <a:pPr>
                        <a:spcBef>
                          <a:spcPts val="0"/>
                        </a:spcBef>
                      </a:pPr>
                      <a:r>
                        <a:rPr lang="es-ES" sz="1200" b="0" dirty="0" smtClean="0"/>
                        <a:t>26.1</a:t>
                      </a:r>
                      <a:endParaRPr lang="es-ES" sz="1200" b="1" dirty="0"/>
                    </a:p>
                  </a:txBody>
                  <a:tcPr/>
                </a:tc>
                <a:tc>
                  <a:txBody>
                    <a:bodyPr/>
                    <a:lstStyle/>
                    <a:p>
                      <a:pPr>
                        <a:spcBef>
                          <a:spcPts val="0"/>
                        </a:spcBef>
                      </a:pPr>
                      <a:r>
                        <a:rPr lang="es-ES" sz="1200" dirty="0" smtClean="0"/>
                        <a:t>4.165</a:t>
                      </a:r>
                      <a:endParaRPr lang="es-ES" sz="1200" b="1" dirty="0"/>
                    </a:p>
                  </a:txBody>
                  <a:tcPr/>
                </a:tc>
              </a:tr>
              <a:tr h="242830">
                <a:tc>
                  <a:txBody>
                    <a:bodyPr/>
                    <a:lstStyle/>
                    <a:p>
                      <a:pPr>
                        <a:spcBef>
                          <a:spcPts val="0"/>
                        </a:spcBef>
                      </a:pPr>
                      <a:r>
                        <a:rPr lang="es-ES" sz="1050" dirty="0" err="1" smtClean="0"/>
                        <a:t>Event-based</a:t>
                      </a:r>
                      <a:r>
                        <a:rPr lang="es-ES" sz="1050" dirty="0" smtClean="0"/>
                        <a:t> </a:t>
                      </a:r>
                      <a:endParaRPr lang="es-ES" sz="1050" b="1" dirty="0"/>
                    </a:p>
                  </a:txBody>
                  <a:tcPr/>
                </a:tc>
                <a:tc>
                  <a:txBody>
                    <a:bodyPr/>
                    <a:lstStyle/>
                    <a:p>
                      <a:pPr>
                        <a:spcBef>
                          <a:spcPts val="0"/>
                        </a:spcBef>
                      </a:pPr>
                      <a:r>
                        <a:rPr lang="es-ES" sz="1200" b="0" dirty="0" smtClean="0"/>
                        <a:t>0.261</a:t>
                      </a:r>
                      <a:endParaRPr lang="es-ES" sz="1200" b="1" dirty="0"/>
                    </a:p>
                  </a:txBody>
                  <a:tcPr/>
                </a:tc>
                <a:tc>
                  <a:txBody>
                    <a:bodyPr/>
                    <a:lstStyle/>
                    <a:p>
                      <a:pPr>
                        <a:spcBef>
                          <a:spcPts val="0"/>
                        </a:spcBef>
                      </a:pPr>
                      <a:r>
                        <a:rPr lang="es-ES" sz="1200" b="0" dirty="0" smtClean="0"/>
                        <a:t>9.6</a:t>
                      </a:r>
                      <a:endParaRPr lang="es-ES" sz="1200" b="1" dirty="0"/>
                    </a:p>
                  </a:txBody>
                  <a:tcPr/>
                </a:tc>
                <a:tc>
                  <a:txBody>
                    <a:bodyPr/>
                    <a:lstStyle/>
                    <a:p>
                      <a:pPr>
                        <a:spcBef>
                          <a:spcPts val="0"/>
                        </a:spcBef>
                      </a:pPr>
                      <a:r>
                        <a:rPr lang="es-ES" sz="1200" b="0" dirty="0" smtClean="0"/>
                        <a:t>4.165</a:t>
                      </a:r>
                      <a:endParaRPr lang="es-ES" sz="1200" b="1" dirty="0"/>
                    </a:p>
                  </a:txBody>
                  <a:tcPr/>
                </a:tc>
              </a:tr>
            </a:tbl>
          </a:graphicData>
        </a:graphic>
      </p:graphicFrame>
      <p:sp>
        <p:nvSpPr>
          <p:cNvPr id="27" name="26 CuadroTexto"/>
          <p:cNvSpPr txBox="1"/>
          <p:nvPr/>
        </p:nvSpPr>
        <p:spPr>
          <a:xfrm>
            <a:off x="35496" y="6381328"/>
            <a:ext cx="9036496" cy="461665"/>
          </a:xfrm>
          <a:prstGeom prst="rect">
            <a:avLst/>
          </a:prstGeom>
          <a:noFill/>
        </p:spPr>
        <p:txBody>
          <a:bodyPr wrap="square" rtlCol="0">
            <a:spAutoFit/>
          </a:bodyPr>
          <a:lstStyle/>
          <a:p>
            <a:r>
              <a:rPr lang="es-ES" sz="1200" dirty="0" smtClean="0"/>
              <a:t>[3] </a:t>
            </a:r>
            <a:r>
              <a:rPr lang="en-US" sz="1200" dirty="0" smtClean="0"/>
              <a:t>B. </a:t>
            </a:r>
            <a:r>
              <a:rPr lang="en-US" sz="1200" dirty="0" err="1" smtClean="0"/>
              <a:t>McCane</a:t>
            </a:r>
            <a:r>
              <a:rPr lang="en-US" sz="1200" dirty="0" smtClean="0"/>
              <a:t>, K. </a:t>
            </a:r>
            <a:r>
              <a:rPr lang="en-US" sz="1200" dirty="0" err="1" smtClean="0"/>
              <a:t>Novins</a:t>
            </a:r>
            <a:r>
              <a:rPr lang="en-US" sz="1200" dirty="0" smtClean="0"/>
              <a:t>, D. </a:t>
            </a:r>
            <a:r>
              <a:rPr lang="en-US" sz="1200" dirty="0" err="1" smtClean="0"/>
              <a:t>Crannitch</a:t>
            </a:r>
            <a:r>
              <a:rPr lang="en-US" sz="1200" dirty="0" smtClean="0"/>
              <a:t>, and B. Galvin, On benchmarking optical flow, </a:t>
            </a:r>
            <a:r>
              <a:rPr lang="en-US" sz="1200" i="1" dirty="0" smtClean="0"/>
              <a:t>Computer Vision and Image Understanding, 84 (1), </a:t>
            </a:r>
            <a:r>
              <a:rPr lang="es-ES" sz="1200" dirty="0" smtClean="0"/>
              <a:t>126 – 143, 2001.</a:t>
            </a:r>
            <a:endParaRPr lang="es-ES" sz="2400" dirty="0"/>
          </a:p>
        </p:txBody>
      </p:sp>
      <p:sp>
        <p:nvSpPr>
          <p:cNvPr id="30" name="29 CuadroTexto"/>
          <p:cNvSpPr txBox="1"/>
          <p:nvPr/>
        </p:nvSpPr>
        <p:spPr>
          <a:xfrm>
            <a:off x="0" y="4725144"/>
            <a:ext cx="6300192" cy="276999"/>
          </a:xfrm>
          <a:prstGeom prst="rect">
            <a:avLst/>
          </a:prstGeom>
          <a:noFill/>
        </p:spPr>
        <p:txBody>
          <a:bodyPr wrap="square" rtlCol="0">
            <a:spAutoFit/>
          </a:bodyPr>
          <a:lstStyle/>
          <a:p>
            <a:r>
              <a:rPr lang="es-ES" sz="1200" b="1" dirty="0" smtClean="0"/>
              <a:t>Figure</a:t>
            </a:r>
            <a:r>
              <a:rPr lang="es-ES" sz="1200" dirty="0" smtClean="0"/>
              <a:t>. </a:t>
            </a:r>
            <a:r>
              <a:rPr lang="es-ES" sz="1200" dirty="0" err="1" smtClean="0"/>
              <a:t>Satellite</a:t>
            </a:r>
            <a:r>
              <a:rPr lang="es-ES" sz="1200" dirty="0" smtClean="0"/>
              <a:t> </a:t>
            </a:r>
            <a:r>
              <a:rPr lang="es-ES" sz="1200" dirty="0" err="1" smtClean="0"/>
              <a:t>sequence</a:t>
            </a:r>
            <a:r>
              <a:rPr lang="es-ES" sz="1200" dirty="0" smtClean="0"/>
              <a:t> [3]. </a:t>
            </a:r>
            <a:r>
              <a:rPr lang="es-ES" sz="1200" dirty="0" err="1" smtClean="0"/>
              <a:t>Occlusion</a:t>
            </a:r>
            <a:r>
              <a:rPr lang="es-ES" sz="1200" dirty="0" smtClean="0"/>
              <a:t> </a:t>
            </a:r>
            <a:r>
              <a:rPr lang="es-ES" sz="1200" dirty="0" err="1" smtClean="0"/>
              <a:t>results</a:t>
            </a:r>
            <a:r>
              <a:rPr lang="es-ES" sz="1200" dirty="0" smtClean="0"/>
              <a:t> </a:t>
            </a:r>
            <a:r>
              <a:rPr lang="es-ES" sz="1200" dirty="0" err="1" smtClean="0"/>
              <a:t>for</a:t>
            </a:r>
            <a:r>
              <a:rPr lang="es-ES" sz="1200" dirty="0" smtClean="0"/>
              <a:t> </a:t>
            </a:r>
            <a:r>
              <a:rPr lang="es-ES" sz="1200" dirty="0" err="1" smtClean="0"/>
              <a:t>event-based</a:t>
            </a:r>
            <a:r>
              <a:rPr lang="es-ES" sz="1200" dirty="0" smtClean="0"/>
              <a:t> and </a:t>
            </a:r>
            <a:r>
              <a:rPr lang="es-ES" sz="1200" dirty="0" err="1" smtClean="0"/>
              <a:t>Classic+NL-fast</a:t>
            </a:r>
            <a:r>
              <a:rPr lang="es-ES" sz="1200" dirty="0" smtClean="0"/>
              <a:t>[2] </a:t>
            </a:r>
            <a:r>
              <a:rPr lang="es-ES" sz="1200" dirty="0" err="1" smtClean="0"/>
              <a:t>algortithm</a:t>
            </a:r>
            <a:r>
              <a:rPr lang="es-ES" sz="1200" dirty="0" smtClean="0"/>
              <a:t>.</a:t>
            </a:r>
            <a:endParaRPr lang="es-ES" sz="2400" dirty="0"/>
          </a:p>
        </p:txBody>
      </p:sp>
      <p:sp>
        <p:nvSpPr>
          <p:cNvPr id="31" name="30 CuadroTexto"/>
          <p:cNvSpPr txBox="1"/>
          <p:nvPr/>
        </p:nvSpPr>
        <p:spPr>
          <a:xfrm>
            <a:off x="6372200" y="764704"/>
            <a:ext cx="2736304" cy="1015663"/>
          </a:xfrm>
          <a:prstGeom prst="rect">
            <a:avLst/>
          </a:prstGeom>
          <a:noFill/>
        </p:spPr>
        <p:txBody>
          <a:bodyPr wrap="square" rtlCol="0">
            <a:spAutoFit/>
          </a:bodyPr>
          <a:lstStyle/>
          <a:p>
            <a:r>
              <a:rPr lang="es-ES" sz="2000" dirty="0" err="1" smtClean="0">
                <a:sym typeface="Wingdings" pitchFamily="2" charset="2"/>
              </a:rPr>
              <a:t>Occluded</a:t>
            </a:r>
            <a:r>
              <a:rPr lang="es-ES" sz="2000" dirty="0" smtClean="0">
                <a:sym typeface="Wingdings" pitchFamily="2" charset="2"/>
              </a:rPr>
              <a:t> </a:t>
            </a:r>
            <a:r>
              <a:rPr lang="es-ES" sz="2000" dirty="0" err="1" smtClean="0">
                <a:sym typeface="Wingdings" pitchFamily="2" charset="2"/>
              </a:rPr>
              <a:t>regions</a:t>
            </a:r>
            <a:r>
              <a:rPr lang="es-ES" sz="2000" dirty="0" smtClean="0">
                <a:sym typeface="Wingdings" pitchFamily="2" charset="2"/>
              </a:rPr>
              <a:t> + </a:t>
            </a:r>
            <a:r>
              <a:rPr lang="es-ES" sz="2000" dirty="0" err="1" smtClean="0">
                <a:sym typeface="Wingdings" pitchFamily="2" charset="2"/>
              </a:rPr>
              <a:t>smoothing</a:t>
            </a:r>
            <a:r>
              <a:rPr lang="es-ES" sz="2000" dirty="0" smtClean="0">
                <a:sym typeface="Wingdings" pitchFamily="2" charset="2"/>
              </a:rPr>
              <a:t> </a:t>
            </a:r>
            <a:r>
              <a:rPr lang="es-ES" sz="2000" dirty="0" err="1" smtClean="0">
                <a:sym typeface="Wingdings" pitchFamily="2" charset="2"/>
              </a:rPr>
              <a:t>constraint</a:t>
            </a:r>
            <a:r>
              <a:rPr lang="es-ES" sz="2000" dirty="0" smtClean="0">
                <a:sym typeface="Wingdings" pitchFamily="2" charset="2"/>
              </a:rPr>
              <a:t>  </a:t>
            </a:r>
          </a:p>
          <a:p>
            <a:r>
              <a:rPr lang="es-ES" sz="2000" dirty="0" smtClean="0">
                <a:sym typeface="Wingdings" pitchFamily="2" charset="2"/>
              </a:rPr>
              <a:t>Error </a:t>
            </a:r>
            <a:r>
              <a:rPr lang="es-ES" sz="2000" dirty="0" err="1" smtClean="0">
                <a:sym typeface="Wingdings" pitchFamily="2" charset="2"/>
              </a:rPr>
              <a:t>propagation</a:t>
            </a:r>
            <a:endParaRPr lang="es-E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16632"/>
            <a:ext cx="7272808" cy="523220"/>
          </a:xfrm>
          <a:prstGeom prst="rect">
            <a:avLst/>
          </a:prstGeom>
          <a:noFill/>
        </p:spPr>
        <p:txBody>
          <a:bodyPr wrap="square" rtlCol="0">
            <a:spAutoFit/>
          </a:bodyPr>
          <a:lstStyle/>
          <a:p>
            <a:pPr algn="ctr"/>
            <a:r>
              <a:rPr lang="es-ES" sz="2800" b="1" dirty="0" err="1" smtClean="0"/>
              <a:t>Problem</a:t>
            </a:r>
            <a:r>
              <a:rPr lang="es-ES" sz="2800" b="1" dirty="0" smtClean="0"/>
              <a:t> III: Performance</a:t>
            </a:r>
            <a:endParaRPr lang="es-ES" sz="2800" b="1" dirty="0"/>
          </a:p>
        </p:txBody>
      </p:sp>
      <p:graphicFrame>
        <p:nvGraphicFramePr>
          <p:cNvPr id="6" name="5 Tabla"/>
          <p:cNvGraphicFramePr>
            <a:graphicFrameLocks noGrp="1"/>
          </p:cNvGraphicFramePr>
          <p:nvPr/>
        </p:nvGraphicFramePr>
        <p:xfrm>
          <a:off x="5436096" y="3435464"/>
          <a:ext cx="3384376" cy="929640"/>
        </p:xfrm>
        <a:graphic>
          <a:graphicData uri="http://schemas.openxmlformats.org/drawingml/2006/table">
            <a:tbl>
              <a:tblPr firstRow="1" bandRow="1">
                <a:tableStyleId>{9D7B26C5-4107-4FEC-AEDC-1716B250A1EF}</a:tableStyleId>
              </a:tblPr>
              <a:tblGrid>
                <a:gridCol w="650842"/>
                <a:gridCol w="911178"/>
                <a:gridCol w="911178"/>
                <a:gridCol w="911178"/>
              </a:tblGrid>
              <a:tr h="298019">
                <a:tc>
                  <a:txBody>
                    <a:bodyPr/>
                    <a:lstStyle/>
                    <a:p>
                      <a:endParaRPr lang="es-ES" b="1" dirty="0"/>
                    </a:p>
                  </a:txBody>
                  <a:tcPr/>
                </a:tc>
                <a:tc>
                  <a:txBody>
                    <a:bodyPr/>
                    <a:lstStyle/>
                    <a:p>
                      <a:r>
                        <a:rPr lang="es-ES" sz="1400" baseline="0" dirty="0" err="1" smtClean="0"/>
                        <a:t>Frame</a:t>
                      </a:r>
                      <a:r>
                        <a:rPr lang="es-ES" sz="1400" baseline="0" dirty="0" smtClean="0"/>
                        <a:t> </a:t>
                      </a:r>
                      <a:r>
                        <a:rPr lang="es-ES" sz="1400" baseline="0" dirty="0" err="1" smtClean="0"/>
                        <a:t>rate</a:t>
                      </a:r>
                      <a:endParaRPr lang="es-ES" sz="4000" b="1" dirty="0"/>
                    </a:p>
                  </a:txBody>
                  <a:tcPr/>
                </a:tc>
                <a:tc>
                  <a:txBody>
                    <a:bodyPr/>
                    <a:lstStyle/>
                    <a:p>
                      <a:r>
                        <a:rPr lang="es-ES" sz="1400" baseline="0" dirty="0" err="1" smtClean="0"/>
                        <a:t>Frame</a:t>
                      </a:r>
                      <a:r>
                        <a:rPr lang="es-ES" sz="1400" baseline="0" dirty="0" smtClean="0"/>
                        <a:t> </a:t>
                      </a:r>
                      <a:r>
                        <a:rPr lang="es-ES" sz="1400" baseline="0" dirty="0" err="1" smtClean="0"/>
                        <a:t>rate</a:t>
                      </a:r>
                      <a:r>
                        <a:rPr lang="es-ES" sz="1400" baseline="0" dirty="0" smtClean="0"/>
                        <a:t> [2]</a:t>
                      </a:r>
                      <a:endParaRPr lang="es-ES" sz="4000" b="1" dirty="0"/>
                    </a:p>
                  </a:txBody>
                  <a:tcPr/>
                </a:tc>
                <a:tc>
                  <a:txBody>
                    <a:bodyPr/>
                    <a:lstStyle/>
                    <a:p>
                      <a:r>
                        <a:rPr lang="es-ES" sz="1400" b="1" kern="1200" baseline="0" dirty="0" err="1" smtClean="0">
                          <a:solidFill>
                            <a:schemeClr val="tx1"/>
                          </a:solidFill>
                          <a:latin typeface="+mn-lt"/>
                          <a:ea typeface="+mn-ea"/>
                          <a:cs typeface="+mn-cs"/>
                        </a:rPr>
                        <a:t>Events</a:t>
                      </a:r>
                      <a:endParaRPr lang="es-ES" sz="1400" b="1" kern="1200" baseline="0" dirty="0">
                        <a:solidFill>
                          <a:schemeClr val="tx1"/>
                        </a:solidFill>
                        <a:latin typeface="+mn-lt"/>
                        <a:ea typeface="+mn-ea"/>
                        <a:cs typeface="+mn-cs"/>
                      </a:endParaRPr>
                    </a:p>
                  </a:txBody>
                  <a:tcPr/>
                </a:tc>
              </a:tr>
              <a:tr h="242830">
                <a:tc>
                  <a:txBody>
                    <a:bodyPr/>
                    <a:lstStyle/>
                    <a:p>
                      <a:pPr>
                        <a:spcBef>
                          <a:spcPts val="0"/>
                        </a:spcBef>
                      </a:pPr>
                      <a:r>
                        <a:rPr lang="es-ES" sz="1050" dirty="0" err="1" smtClean="0"/>
                        <a:t>Satellite</a:t>
                      </a:r>
                      <a:r>
                        <a:rPr lang="es-ES" sz="1050" baseline="0" dirty="0" smtClean="0"/>
                        <a:t> 200x200</a:t>
                      </a:r>
                      <a:endParaRPr lang="es-ES" sz="1050" b="1" dirty="0"/>
                    </a:p>
                  </a:txBody>
                  <a:tcPr/>
                </a:tc>
                <a:tc>
                  <a:txBody>
                    <a:bodyPr/>
                    <a:lstStyle/>
                    <a:p>
                      <a:pPr>
                        <a:spcBef>
                          <a:spcPts val="0"/>
                        </a:spcBef>
                      </a:pPr>
                      <a:r>
                        <a:rPr lang="es-ES" sz="1200" dirty="0" smtClean="0"/>
                        <a:t>31.6 </a:t>
                      </a:r>
                      <a:r>
                        <a:rPr lang="es-ES" sz="1200" dirty="0" err="1" smtClean="0"/>
                        <a:t>fps</a:t>
                      </a:r>
                      <a:endParaRPr lang="es-ES" sz="1200" b="1" dirty="0"/>
                    </a:p>
                  </a:txBody>
                  <a:tcPr/>
                </a:tc>
                <a:tc>
                  <a:txBody>
                    <a:bodyPr/>
                    <a:lstStyle/>
                    <a:p>
                      <a:pPr>
                        <a:spcBef>
                          <a:spcPts val="0"/>
                        </a:spcBef>
                      </a:pPr>
                      <a:r>
                        <a:rPr lang="es-ES" sz="1200" dirty="0" smtClean="0"/>
                        <a:t>0.07 </a:t>
                      </a:r>
                      <a:r>
                        <a:rPr lang="es-ES" sz="1200" dirty="0" err="1" smtClean="0"/>
                        <a:t>fps</a:t>
                      </a:r>
                      <a:endParaRPr lang="es-ES" sz="1200" b="1" dirty="0"/>
                    </a:p>
                  </a:txBody>
                  <a:tcPr/>
                </a:tc>
                <a:tc>
                  <a:txBody>
                    <a:bodyPr/>
                    <a:lstStyle/>
                    <a:p>
                      <a:pPr>
                        <a:spcBef>
                          <a:spcPts val="0"/>
                        </a:spcBef>
                      </a:pPr>
                      <a:r>
                        <a:rPr lang="es-ES" sz="1200" b="0" dirty="0" smtClean="0"/>
                        <a:t>~15000</a:t>
                      </a:r>
                      <a:endParaRPr lang="es-ES" sz="1200" b="0" dirty="0"/>
                    </a:p>
                  </a:txBody>
                  <a:tcPr/>
                </a:tc>
              </a:tr>
            </a:tbl>
          </a:graphicData>
        </a:graphic>
      </p:graphicFrame>
      <p:sp>
        <p:nvSpPr>
          <p:cNvPr id="7" name="6 CuadroTexto"/>
          <p:cNvSpPr txBox="1"/>
          <p:nvPr/>
        </p:nvSpPr>
        <p:spPr>
          <a:xfrm>
            <a:off x="5364088" y="2931408"/>
            <a:ext cx="3600400" cy="400110"/>
          </a:xfrm>
          <a:prstGeom prst="rect">
            <a:avLst/>
          </a:prstGeom>
          <a:noFill/>
        </p:spPr>
        <p:txBody>
          <a:bodyPr wrap="square" rtlCol="0">
            <a:spAutoFit/>
          </a:bodyPr>
          <a:lstStyle/>
          <a:p>
            <a:r>
              <a:rPr lang="es-ES" sz="2000" dirty="0" smtClean="0"/>
              <a:t>Real-time performance </a:t>
            </a:r>
            <a:r>
              <a:rPr lang="es-ES" sz="2000" dirty="0" err="1" smtClean="0"/>
              <a:t>with</a:t>
            </a:r>
            <a:r>
              <a:rPr lang="es-ES" sz="2000" dirty="0" smtClean="0"/>
              <a:t> DVS</a:t>
            </a:r>
          </a:p>
        </p:txBody>
      </p:sp>
      <p:sp>
        <p:nvSpPr>
          <p:cNvPr id="8" name="7 Rectángulo"/>
          <p:cNvSpPr/>
          <p:nvPr/>
        </p:nvSpPr>
        <p:spPr>
          <a:xfrm>
            <a:off x="251520" y="893619"/>
            <a:ext cx="3528392" cy="2585323"/>
          </a:xfrm>
          <a:prstGeom prst="rect">
            <a:avLst/>
          </a:prstGeom>
        </p:spPr>
        <p:txBody>
          <a:bodyPr wrap="square">
            <a:spAutoFit/>
          </a:bodyPr>
          <a:lstStyle/>
          <a:p>
            <a:r>
              <a:rPr lang="en-US" dirty="0" smtClean="0"/>
              <a:t>Conventional sophisticated methods: </a:t>
            </a:r>
          </a:p>
          <a:p>
            <a:endParaRPr lang="en-US" dirty="0" smtClean="0"/>
          </a:p>
          <a:p>
            <a:pPr>
              <a:buFontTx/>
              <a:buChar char="-"/>
            </a:pPr>
            <a:r>
              <a:rPr lang="en-US" dirty="0" smtClean="0"/>
              <a:t>Texture </a:t>
            </a:r>
            <a:r>
              <a:rPr lang="es-ES" dirty="0" err="1" smtClean="0"/>
              <a:t>decomposition</a:t>
            </a:r>
            <a:endParaRPr lang="es-ES" dirty="0" smtClean="0"/>
          </a:p>
          <a:p>
            <a:pPr>
              <a:buFontTx/>
              <a:buChar char="-"/>
            </a:pPr>
            <a:r>
              <a:rPr lang="es-ES" dirty="0" smtClean="0"/>
              <a:t> </a:t>
            </a:r>
            <a:r>
              <a:rPr lang="es-ES" dirty="0" err="1" smtClean="0"/>
              <a:t>Multiresolution</a:t>
            </a:r>
            <a:r>
              <a:rPr lang="es-ES" dirty="0" smtClean="0"/>
              <a:t> </a:t>
            </a:r>
            <a:r>
              <a:rPr lang="es-ES" dirty="0" err="1" smtClean="0"/>
              <a:t>schemes</a:t>
            </a:r>
            <a:endParaRPr lang="es-ES" dirty="0" smtClean="0"/>
          </a:p>
          <a:p>
            <a:pPr>
              <a:buFontTx/>
              <a:buChar char="-"/>
            </a:pPr>
            <a:r>
              <a:rPr lang="es-ES" dirty="0" smtClean="0"/>
              <a:t> </a:t>
            </a:r>
            <a:r>
              <a:rPr lang="es-ES" dirty="0" err="1" smtClean="0"/>
              <a:t>Nonconvexity</a:t>
            </a:r>
            <a:r>
              <a:rPr lang="es-ES" dirty="0" smtClean="0"/>
              <a:t> </a:t>
            </a:r>
            <a:r>
              <a:rPr lang="en-US" dirty="0" smtClean="0"/>
              <a:t>weighing functions</a:t>
            </a:r>
          </a:p>
          <a:p>
            <a:pPr>
              <a:buFontTx/>
              <a:buChar char="-"/>
            </a:pPr>
            <a:r>
              <a:rPr lang="en-US" dirty="0" smtClean="0"/>
              <a:t> </a:t>
            </a:r>
            <a:r>
              <a:rPr lang="en-US" dirty="0" err="1" smtClean="0"/>
              <a:t>Spline</a:t>
            </a:r>
            <a:r>
              <a:rPr lang="en-US" dirty="0" smtClean="0"/>
              <a:t>-based </a:t>
            </a:r>
            <a:r>
              <a:rPr lang="en-US" dirty="0" err="1" smtClean="0"/>
              <a:t>bicubic</a:t>
            </a:r>
            <a:r>
              <a:rPr lang="en-US" dirty="0" smtClean="0"/>
              <a:t> interpolation</a:t>
            </a:r>
          </a:p>
          <a:p>
            <a:pPr>
              <a:buFontTx/>
              <a:buChar char="-"/>
            </a:pPr>
            <a:r>
              <a:rPr lang="en-US" dirty="0" smtClean="0"/>
              <a:t> Global smoothing terms</a:t>
            </a:r>
          </a:p>
          <a:p>
            <a:pPr>
              <a:buFontTx/>
              <a:buChar char="-"/>
            </a:pPr>
            <a:r>
              <a:rPr lang="en-US" dirty="0" smtClean="0"/>
              <a:t> Non-local regularization terms</a:t>
            </a:r>
          </a:p>
        </p:txBody>
      </p:sp>
      <p:sp>
        <p:nvSpPr>
          <p:cNvPr id="9" name="8 Rectángulo"/>
          <p:cNvSpPr/>
          <p:nvPr/>
        </p:nvSpPr>
        <p:spPr>
          <a:xfrm>
            <a:off x="4860032" y="943560"/>
            <a:ext cx="4104456" cy="1477328"/>
          </a:xfrm>
          <a:prstGeom prst="rect">
            <a:avLst/>
          </a:prstGeom>
        </p:spPr>
        <p:txBody>
          <a:bodyPr wrap="square">
            <a:spAutoFit/>
          </a:bodyPr>
          <a:lstStyle/>
          <a:p>
            <a:r>
              <a:rPr lang="en-US" dirty="0" smtClean="0"/>
              <a:t>Actual framework seems to be </a:t>
            </a:r>
            <a:r>
              <a:rPr lang="en-US" dirty="0" err="1" smtClean="0"/>
              <a:t>exahusted</a:t>
            </a:r>
            <a:endParaRPr lang="en-US" dirty="0" smtClean="0"/>
          </a:p>
          <a:p>
            <a:endParaRPr lang="en-US" dirty="0" smtClean="0"/>
          </a:p>
          <a:p>
            <a:r>
              <a:rPr lang="en-US" dirty="0" smtClean="0"/>
              <a:t>- Without an early motion boundary  segmentation obtaining more accurate methods is very hard</a:t>
            </a:r>
            <a:endParaRPr lang="es-ES" dirty="0"/>
          </a:p>
        </p:txBody>
      </p:sp>
      <p:cxnSp>
        <p:nvCxnSpPr>
          <p:cNvPr id="10" name="9 Conector recto de flecha"/>
          <p:cNvCxnSpPr/>
          <p:nvPr/>
        </p:nvCxnSpPr>
        <p:spPr>
          <a:xfrm>
            <a:off x="3779912" y="1916832"/>
            <a:ext cx="1008112"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195736" y="3501008"/>
            <a:ext cx="576064"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619672" y="3861048"/>
            <a:ext cx="3528392" cy="646331"/>
          </a:xfrm>
          <a:prstGeom prst="rect">
            <a:avLst/>
          </a:prstGeom>
        </p:spPr>
        <p:txBody>
          <a:bodyPr wrap="square">
            <a:spAutoFit/>
          </a:bodyPr>
          <a:lstStyle/>
          <a:p>
            <a:r>
              <a:rPr lang="en-US" dirty="0" smtClean="0"/>
              <a:t>Computationally  very expensive</a:t>
            </a:r>
          </a:p>
          <a:p>
            <a:r>
              <a:rPr lang="es-ES" dirty="0" err="1" smtClean="0"/>
              <a:t>It</a:t>
            </a:r>
            <a:r>
              <a:rPr lang="es-ES" dirty="0" smtClean="0"/>
              <a:t> </a:t>
            </a:r>
            <a:r>
              <a:rPr lang="es-ES" dirty="0" err="1" smtClean="0"/>
              <a:t>might</a:t>
            </a:r>
            <a:r>
              <a:rPr lang="es-ES" dirty="0" smtClean="0"/>
              <a:t> </a:t>
            </a:r>
            <a:r>
              <a:rPr lang="es-ES" dirty="0" err="1" smtClean="0"/>
              <a:t>take</a:t>
            </a:r>
            <a:r>
              <a:rPr lang="es-ES" dirty="0" smtClean="0"/>
              <a:t> </a:t>
            </a:r>
            <a:r>
              <a:rPr lang="es-ES" dirty="0" err="1" smtClean="0"/>
              <a:t>even</a:t>
            </a:r>
            <a:r>
              <a:rPr lang="es-ES" dirty="0" smtClean="0"/>
              <a:t> minutes</a:t>
            </a:r>
            <a:endParaRPr lang="es-ES" dirty="0"/>
          </a:p>
        </p:txBody>
      </p:sp>
      <p:graphicFrame>
        <p:nvGraphicFramePr>
          <p:cNvPr id="12" name="11 Tabla"/>
          <p:cNvGraphicFramePr>
            <a:graphicFrameLocks noGrp="1"/>
          </p:cNvGraphicFramePr>
          <p:nvPr/>
        </p:nvGraphicFramePr>
        <p:xfrm>
          <a:off x="179512" y="4653136"/>
          <a:ext cx="4777533" cy="2011680"/>
        </p:xfrm>
        <a:graphic>
          <a:graphicData uri="http://schemas.openxmlformats.org/drawingml/2006/table">
            <a:tbl>
              <a:tblPr firstRow="1" bandRow="1">
                <a:tableStyleId>{0E3FDE45-AF77-4B5C-9715-49D594BDF05E}</a:tableStyleId>
              </a:tblPr>
              <a:tblGrid>
                <a:gridCol w="1170130"/>
                <a:gridCol w="1170130"/>
                <a:gridCol w="1267143"/>
                <a:gridCol w="1170130"/>
              </a:tblGrid>
              <a:tr h="288032">
                <a:tc>
                  <a:txBody>
                    <a:bodyPr/>
                    <a:lstStyle/>
                    <a:p>
                      <a:endParaRPr lang="es-ES" b="1" dirty="0"/>
                    </a:p>
                  </a:txBody>
                  <a:tcPr/>
                </a:tc>
                <a:tc>
                  <a:txBody>
                    <a:bodyPr/>
                    <a:lstStyle/>
                    <a:p>
                      <a:r>
                        <a:rPr lang="es-ES" sz="1050" baseline="0" dirty="0" smtClean="0"/>
                        <a:t>AEPE </a:t>
                      </a:r>
                      <a:r>
                        <a:rPr lang="es-ES" sz="1050" baseline="0" dirty="0" err="1" smtClean="0"/>
                        <a:t>rel</a:t>
                      </a:r>
                      <a:r>
                        <a:rPr lang="es-ES" sz="1050" baseline="0" dirty="0" smtClean="0"/>
                        <a:t> (%)</a:t>
                      </a:r>
                      <a:endParaRPr lang="es-ES" sz="2800" b="1" dirty="0"/>
                    </a:p>
                  </a:txBody>
                  <a:tcPr/>
                </a:tc>
                <a:tc>
                  <a:txBody>
                    <a:bodyPr/>
                    <a:lstStyle/>
                    <a:p>
                      <a:r>
                        <a:rPr lang="es-ES" sz="1050" baseline="0" dirty="0" smtClean="0"/>
                        <a:t>AEPE </a:t>
                      </a:r>
                      <a:r>
                        <a:rPr lang="es-ES" sz="1050" baseline="0" dirty="0" err="1" smtClean="0"/>
                        <a:t>rel</a:t>
                      </a:r>
                      <a:r>
                        <a:rPr lang="es-ES" sz="1050" baseline="0" dirty="0" smtClean="0"/>
                        <a:t> (%) [2]</a:t>
                      </a:r>
                      <a:endParaRPr lang="es-ES" sz="2800" b="1" dirty="0"/>
                    </a:p>
                  </a:txBody>
                  <a:tcPr/>
                </a:tc>
                <a:tc>
                  <a:txBody>
                    <a:bodyPr/>
                    <a:lstStyle/>
                    <a:p>
                      <a:r>
                        <a:rPr lang="es-ES" sz="1050" baseline="0" dirty="0" err="1" smtClean="0"/>
                        <a:t>Density</a:t>
                      </a:r>
                      <a:r>
                        <a:rPr lang="es-ES" sz="1050" baseline="0" dirty="0" smtClean="0"/>
                        <a:t> (%)</a:t>
                      </a:r>
                      <a:endParaRPr lang="es-ES" sz="2800" b="1" dirty="0"/>
                    </a:p>
                  </a:txBody>
                  <a:tcPr/>
                </a:tc>
              </a:tr>
              <a:tr h="242830">
                <a:tc>
                  <a:txBody>
                    <a:bodyPr/>
                    <a:lstStyle/>
                    <a:p>
                      <a:pPr>
                        <a:spcBef>
                          <a:spcPts val="0"/>
                        </a:spcBef>
                      </a:pPr>
                      <a:r>
                        <a:rPr lang="es-ES" sz="1050" dirty="0" err="1" smtClean="0"/>
                        <a:t>Trans</a:t>
                      </a:r>
                      <a:endParaRPr lang="es-ES" sz="1050" b="1" dirty="0"/>
                    </a:p>
                  </a:txBody>
                  <a:tcPr/>
                </a:tc>
                <a:tc>
                  <a:txBody>
                    <a:bodyPr/>
                    <a:lstStyle/>
                    <a:p>
                      <a:pPr>
                        <a:spcBef>
                          <a:spcPts val="0"/>
                        </a:spcBef>
                      </a:pPr>
                      <a:r>
                        <a:rPr lang="es-ES" sz="1200" dirty="0" smtClean="0"/>
                        <a:t>0.003</a:t>
                      </a:r>
                      <a:endParaRPr lang="es-ES" sz="1200" b="1" dirty="0"/>
                    </a:p>
                  </a:txBody>
                  <a:tcPr/>
                </a:tc>
                <a:tc>
                  <a:txBody>
                    <a:bodyPr/>
                    <a:lstStyle/>
                    <a:p>
                      <a:pPr>
                        <a:spcBef>
                          <a:spcPts val="0"/>
                        </a:spcBef>
                      </a:pPr>
                      <a:r>
                        <a:rPr lang="es-ES" sz="1200" dirty="0" smtClean="0"/>
                        <a:t>7.5</a:t>
                      </a:r>
                      <a:endParaRPr lang="es-ES" sz="1200" b="1" dirty="0"/>
                    </a:p>
                  </a:txBody>
                  <a:tcPr/>
                </a:tc>
                <a:tc>
                  <a:txBody>
                    <a:bodyPr/>
                    <a:lstStyle/>
                    <a:p>
                      <a:pPr>
                        <a:spcBef>
                          <a:spcPts val="0"/>
                        </a:spcBef>
                      </a:pPr>
                      <a:r>
                        <a:rPr lang="es-ES" sz="1200" dirty="0" smtClean="0"/>
                        <a:t>9.72</a:t>
                      </a:r>
                      <a:endParaRPr lang="es-ES" sz="1200" b="1" dirty="0"/>
                    </a:p>
                  </a:txBody>
                  <a:tcPr/>
                </a:tc>
              </a:tr>
              <a:tr h="242830">
                <a:tc>
                  <a:txBody>
                    <a:bodyPr/>
                    <a:lstStyle/>
                    <a:p>
                      <a:pPr>
                        <a:spcBef>
                          <a:spcPts val="0"/>
                        </a:spcBef>
                      </a:pPr>
                      <a:r>
                        <a:rPr lang="es-ES" sz="1050" dirty="0" err="1" smtClean="0"/>
                        <a:t>Diver</a:t>
                      </a:r>
                      <a:endParaRPr lang="es-ES" sz="1050" b="1" dirty="0"/>
                    </a:p>
                  </a:txBody>
                  <a:tcPr/>
                </a:tc>
                <a:tc>
                  <a:txBody>
                    <a:bodyPr/>
                    <a:lstStyle/>
                    <a:p>
                      <a:pPr>
                        <a:spcBef>
                          <a:spcPts val="0"/>
                        </a:spcBef>
                      </a:pPr>
                      <a:r>
                        <a:rPr lang="es-ES" sz="1200" dirty="0" smtClean="0"/>
                        <a:t>15.4</a:t>
                      </a:r>
                      <a:endParaRPr lang="es-ES" sz="1200" b="1" dirty="0"/>
                    </a:p>
                  </a:txBody>
                  <a:tcPr/>
                </a:tc>
                <a:tc>
                  <a:txBody>
                    <a:bodyPr/>
                    <a:lstStyle/>
                    <a:p>
                      <a:pPr>
                        <a:spcBef>
                          <a:spcPts val="0"/>
                        </a:spcBef>
                      </a:pPr>
                      <a:r>
                        <a:rPr lang="es-ES" sz="1200" dirty="0" smtClean="0"/>
                        <a:t>19.4</a:t>
                      </a:r>
                      <a:endParaRPr lang="es-ES" sz="1200" b="1" dirty="0"/>
                    </a:p>
                  </a:txBody>
                  <a:tcPr/>
                </a:tc>
                <a:tc>
                  <a:txBody>
                    <a:bodyPr/>
                    <a:lstStyle/>
                    <a:p>
                      <a:pPr>
                        <a:spcBef>
                          <a:spcPts val="0"/>
                        </a:spcBef>
                      </a:pPr>
                      <a:r>
                        <a:rPr lang="es-ES" sz="1200" dirty="0" smtClean="0"/>
                        <a:t>5.4</a:t>
                      </a:r>
                      <a:endParaRPr lang="es-ES" sz="1200" b="1" dirty="0"/>
                    </a:p>
                  </a:txBody>
                  <a:tcPr/>
                </a:tc>
              </a:tr>
              <a:tr h="242830">
                <a:tc>
                  <a:txBody>
                    <a:bodyPr/>
                    <a:lstStyle/>
                    <a:p>
                      <a:pPr>
                        <a:spcBef>
                          <a:spcPts val="0"/>
                        </a:spcBef>
                      </a:pPr>
                      <a:r>
                        <a:rPr lang="es-ES" sz="1050" dirty="0" smtClean="0"/>
                        <a:t>Yosemite</a:t>
                      </a:r>
                      <a:endParaRPr lang="es-ES" sz="1050" b="1" dirty="0"/>
                    </a:p>
                  </a:txBody>
                  <a:tcPr/>
                </a:tc>
                <a:tc>
                  <a:txBody>
                    <a:bodyPr/>
                    <a:lstStyle/>
                    <a:p>
                      <a:pPr>
                        <a:spcBef>
                          <a:spcPts val="0"/>
                        </a:spcBef>
                      </a:pPr>
                      <a:r>
                        <a:rPr lang="es-ES" sz="1200" dirty="0" smtClean="0"/>
                        <a:t>12.8</a:t>
                      </a:r>
                      <a:endParaRPr lang="es-ES" sz="1200" b="1" dirty="0"/>
                    </a:p>
                  </a:txBody>
                  <a:tcPr/>
                </a:tc>
                <a:tc>
                  <a:txBody>
                    <a:bodyPr/>
                    <a:lstStyle/>
                    <a:p>
                      <a:pPr>
                        <a:spcBef>
                          <a:spcPts val="0"/>
                        </a:spcBef>
                      </a:pPr>
                      <a:r>
                        <a:rPr lang="es-ES" sz="1200" dirty="0" smtClean="0"/>
                        <a:t>11.7</a:t>
                      </a:r>
                      <a:endParaRPr lang="es-ES" sz="1200" b="1" dirty="0"/>
                    </a:p>
                  </a:txBody>
                  <a:tcPr/>
                </a:tc>
                <a:tc>
                  <a:txBody>
                    <a:bodyPr/>
                    <a:lstStyle/>
                    <a:p>
                      <a:pPr>
                        <a:spcBef>
                          <a:spcPts val="0"/>
                        </a:spcBef>
                      </a:pPr>
                      <a:r>
                        <a:rPr lang="es-ES" sz="1200" dirty="0" smtClean="0"/>
                        <a:t>1.37</a:t>
                      </a:r>
                      <a:endParaRPr lang="es-ES" sz="1200" b="1" dirty="0"/>
                    </a:p>
                  </a:txBody>
                  <a:tcPr/>
                </a:tc>
              </a:tr>
              <a:tr h="242830">
                <a:tc>
                  <a:txBody>
                    <a:bodyPr/>
                    <a:lstStyle/>
                    <a:p>
                      <a:pPr>
                        <a:spcBef>
                          <a:spcPts val="0"/>
                        </a:spcBef>
                      </a:pPr>
                      <a:r>
                        <a:rPr lang="es-ES" sz="1050" dirty="0" err="1" smtClean="0"/>
                        <a:t>Rubberwhale</a:t>
                      </a:r>
                      <a:endParaRPr lang="es-ES" sz="1050" b="1" dirty="0"/>
                    </a:p>
                  </a:txBody>
                  <a:tcPr/>
                </a:tc>
                <a:tc>
                  <a:txBody>
                    <a:bodyPr/>
                    <a:lstStyle/>
                    <a:p>
                      <a:pPr>
                        <a:spcBef>
                          <a:spcPts val="0"/>
                        </a:spcBef>
                      </a:pPr>
                      <a:r>
                        <a:rPr lang="es-ES" sz="1200" dirty="0" smtClean="0"/>
                        <a:t>25.2</a:t>
                      </a:r>
                      <a:endParaRPr lang="es-ES" sz="1200" b="1" dirty="0"/>
                    </a:p>
                  </a:txBody>
                  <a:tcPr/>
                </a:tc>
                <a:tc>
                  <a:txBody>
                    <a:bodyPr/>
                    <a:lstStyle/>
                    <a:p>
                      <a:pPr>
                        <a:spcBef>
                          <a:spcPts val="0"/>
                        </a:spcBef>
                      </a:pPr>
                      <a:r>
                        <a:rPr lang="es-ES" sz="1200" dirty="0" smtClean="0"/>
                        <a:t>40.1</a:t>
                      </a:r>
                      <a:endParaRPr lang="es-ES" sz="1200" b="1" dirty="0"/>
                    </a:p>
                  </a:txBody>
                  <a:tcPr/>
                </a:tc>
                <a:tc>
                  <a:txBody>
                    <a:bodyPr/>
                    <a:lstStyle/>
                    <a:p>
                      <a:pPr>
                        <a:spcBef>
                          <a:spcPts val="0"/>
                        </a:spcBef>
                      </a:pPr>
                      <a:r>
                        <a:rPr lang="es-ES" sz="1200" dirty="0" smtClean="0"/>
                        <a:t>0.53</a:t>
                      </a:r>
                      <a:endParaRPr lang="es-ES" sz="1200" b="1" dirty="0"/>
                    </a:p>
                  </a:txBody>
                  <a:tcPr/>
                </a:tc>
              </a:tr>
              <a:tr h="242830">
                <a:tc>
                  <a:txBody>
                    <a:bodyPr/>
                    <a:lstStyle/>
                    <a:p>
                      <a:pPr>
                        <a:spcBef>
                          <a:spcPts val="0"/>
                        </a:spcBef>
                      </a:pPr>
                      <a:r>
                        <a:rPr lang="es-ES" sz="1050" dirty="0" err="1" smtClean="0"/>
                        <a:t>Dimetrodon</a:t>
                      </a:r>
                      <a:endParaRPr lang="es-ES" sz="1050" b="1" dirty="0"/>
                    </a:p>
                  </a:txBody>
                  <a:tcPr/>
                </a:tc>
                <a:tc>
                  <a:txBody>
                    <a:bodyPr/>
                    <a:lstStyle/>
                    <a:p>
                      <a:pPr>
                        <a:spcBef>
                          <a:spcPts val="0"/>
                        </a:spcBef>
                      </a:pPr>
                      <a:r>
                        <a:rPr lang="es-ES" sz="1200" dirty="0" smtClean="0"/>
                        <a:t>7.2</a:t>
                      </a:r>
                      <a:endParaRPr lang="es-ES" sz="1200" b="1" dirty="0"/>
                    </a:p>
                  </a:txBody>
                  <a:tcPr/>
                </a:tc>
                <a:tc>
                  <a:txBody>
                    <a:bodyPr/>
                    <a:lstStyle/>
                    <a:p>
                      <a:pPr>
                        <a:spcBef>
                          <a:spcPts val="0"/>
                        </a:spcBef>
                      </a:pPr>
                      <a:r>
                        <a:rPr lang="es-ES" sz="1200" dirty="0" smtClean="0"/>
                        <a:t>9.1</a:t>
                      </a:r>
                      <a:endParaRPr lang="es-ES" sz="1200" b="1" dirty="0"/>
                    </a:p>
                  </a:txBody>
                  <a:tcPr/>
                </a:tc>
                <a:tc>
                  <a:txBody>
                    <a:bodyPr/>
                    <a:lstStyle/>
                    <a:p>
                      <a:pPr>
                        <a:spcBef>
                          <a:spcPts val="0"/>
                        </a:spcBef>
                      </a:pPr>
                      <a:r>
                        <a:rPr lang="es-ES" sz="1200" dirty="0" smtClean="0"/>
                        <a:t>0.78</a:t>
                      </a:r>
                      <a:endParaRPr lang="es-ES" sz="1200" b="1" dirty="0"/>
                    </a:p>
                  </a:txBody>
                  <a:tcPr/>
                </a:tc>
              </a:tr>
              <a:tr h="242830">
                <a:tc>
                  <a:txBody>
                    <a:bodyPr/>
                    <a:lstStyle/>
                    <a:p>
                      <a:pPr>
                        <a:spcBef>
                          <a:spcPts val="0"/>
                        </a:spcBef>
                      </a:pPr>
                      <a:r>
                        <a:rPr lang="es-ES" sz="1050" dirty="0" err="1" smtClean="0"/>
                        <a:t>Satellite</a:t>
                      </a:r>
                      <a:endParaRPr lang="es-ES" sz="1050" b="1" dirty="0"/>
                    </a:p>
                  </a:txBody>
                  <a:tcPr/>
                </a:tc>
                <a:tc>
                  <a:txBody>
                    <a:bodyPr/>
                    <a:lstStyle/>
                    <a:p>
                      <a:pPr>
                        <a:spcBef>
                          <a:spcPts val="0"/>
                        </a:spcBef>
                      </a:pPr>
                      <a:r>
                        <a:rPr lang="es-ES" sz="1200" dirty="0" smtClean="0"/>
                        <a:t>9.6</a:t>
                      </a:r>
                      <a:endParaRPr lang="es-ES" sz="1200" b="1" dirty="0"/>
                    </a:p>
                  </a:txBody>
                  <a:tcPr/>
                </a:tc>
                <a:tc>
                  <a:txBody>
                    <a:bodyPr/>
                    <a:lstStyle/>
                    <a:p>
                      <a:pPr>
                        <a:spcBef>
                          <a:spcPts val="0"/>
                        </a:spcBef>
                      </a:pPr>
                      <a:r>
                        <a:rPr lang="es-ES" sz="1200" dirty="0" smtClean="0"/>
                        <a:t>26.1</a:t>
                      </a:r>
                      <a:endParaRPr lang="es-ES" sz="1200" b="1" dirty="0"/>
                    </a:p>
                  </a:txBody>
                  <a:tcPr/>
                </a:tc>
                <a:tc>
                  <a:txBody>
                    <a:bodyPr/>
                    <a:lstStyle/>
                    <a:p>
                      <a:pPr>
                        <a:spcBef>
                          <a:spcPts val="0"/>
                        </a:spcBef>
                      </a:pPr>
                      <a:r>
                        <a:rPr lang="es-ES" sz="1200" dirty="0" smtClean="0"/>
                        <a:t>4.17</a:t>
                      </a:r>
                      <a:endParaRPr lang="es-ES" sz="1200" b="1" dirty="0"/>
                    </a:p>
                  </a:txBody>
                  <a:tcPr/>
                </a:tc>
              </a:tr>
            </a:tbl>
          </a:graphicData>
        </a:graphic>
      </p:graphicFrame>
      <p:sp>
        <p:nvSpPr>
          <p:cNvPr id="13" name="12 Rectángulo"/>
          <p:cNvSpPr/>
          <p:nvPr/>
        </p:nvSpPr>
        <p:spPr>
          <a:xfrm>
            <a:off x="5076056" y="4820959"/>
            <a:ext cx="4032448" cy="1200329"/>
          </a:xfrm>
          <a:prstGeom prst="rect">
            <a:avLst/>
          </a:prstGeom>
        </p:spPr>
        <p:txBody>
          <a:bodyPr wrap="square">
            <a:spAutoFit/>
          </a:bodyPr>
          <a:lstStyle/>
          <a:p>
            <a:pPr algn="just"/>
            <a:r>
              <a:rPr lang="en-US" dirty="0" smtClean="0"/>
              <a:t>Our contour motion estimation is more accurate than [2], algorithm ranked in Middlebury [4] as one of the first ones in December 2013!!</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893</Words>
  <Application>Microsoft Office PowerPoint</Application>
  <PresentationFormat>Presentación en pantalla (4:3)</PresentationFormat>
  <Paragraphs>182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Francisco Barranco Cornelia Fermüller Yiannis Aloimonos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dc:creator>
  <cp:lastModifiedBy>Fran</cp:lastModifiedBy>
  <cp:revision>129</cp:revision>
  <dcterms:created xsi:type="dcterms:W3CDTF">2014-04-14T14:46:32Z</dcterms:created>
  <dcterms:modified xsi:type="dcterms:W3CDTF">2014-09-15T09:37:41Z</dcterms:modified>
</cp:coreProperties>
</file>