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27" r:id="rId3"/>
    <p:sldId id="258" r:id="rId4"/>
    <p:sldId id="257" r:id="rId5"/>
    <p:sldId id="328" r:id="rId6"/>
    <p:sldId id="265" r:id="rId7"/>
    <p:sldId id="266" r:id="rId8"/>
    <p:sldId id="267" r:id="rId9"/>
    <p:sldId id="271" r:id="rId10"/>
    <p:sldId id="273" r:id="rId11"/>
    <p:sldId id="272" r:id="rId12"/>
    <p:sldId id="274" r:id="rId13"/>
    <p:sldId id="275" r:id="rId14"/>
    <p:sldId id="279" r:id="rId15"/>
    <p:sldId id="276" r:id="rId16"/>
    <p:sldId id="269" r:id="rId17"/>
    <p:sldId id="268" r:id="rId18"/>
    <p:sldId id="280" r:id="rId19"/>
    <p:sldId id="277" r:id="rId20"/>
    <p:sldId id="278" r:id="rId21"/>
    <p:sldId id="329" r:id="rId22"/>
    <p:sldId id="281" r:id="rId23"/>
    <p:sldId id="282" r:id="rId24"/>
    <p:sldId id="300" r:id="rId25"/>
    <p:sldId id="301" r:id="rId26"/>
    <p:sldId id="302" r:id="rId27"/>
    <p:sldId id="283" r:id="rId28"/>
    <p:sldId id="299" r:id="rId29"/>
    <p:sldId id="303" r:id="rId30"/>
    <p:sldId id="304" r:id="rId31"/>
    <p:sldId id="284" r:id="rId32"/>
    <p:sldId id="285" r:id="rId33"/>
    <p:sldId id="288" r:id="rId34"/>
    <p:sldId id="289" r:id="rId35"/>
    <p:sldId id="293" r:id="rId36"/>
    <p:sldId id="294" r:id="rId37"/>
    <p:sldId id="287" r:id="rId38"/>
    <p:sldId id="290" r:id="rId39"/>
    <p:sldId id="291" r:id="rId40"/>
    <p:sldId id="286" r:id="rId41"/>
    <p:sldId id="292" r:id="rId42"/>
    <p:sldId id="330" r:id="rId43"/>
    <p:sldId id="313" r:id="rId44"/>
    <p:sldId id="314" r:id="rId45"/>
    <p:sldId id="315" r:id="rId46"/>
    <p:sldId id="319" r:id="rId47"/>
    <p:sldId id="316" r:id="rId48"/>
    <p:sldId id="317" r:id="rId49"/>
    <p:sldId id="318" r:id="rId50"/>
    <p:sldId id="331" r:id="rId51"/>
    <p:sldId id="305" r:id="rId52"/>
    <p:sldId id="320" r:id="rId53"/>
    <p:sldId id="309" r:id="rId54"/>
    <p:sldId id="311" r:id="rId55"/>
    <p:sldId id="308" r:id="rId56"/>
    <p:sldId id="306" r:id="rId57"/>
    <p:sldId id="307" r:id="rId58"/>
    <p:sldId id="312" r:id="rId59"/>
    <p:sldId id="321" r:id="rId60"/>
    <p:sldId id="322" r:id="rId61"/>
    <p:sldId id="323" r:id="rId62"/>
    <p:sldId id="332" r:id="rId63"/>
    <p:sldId id="324" r:id="rId64"/>
    <p:sldId id="262" r:id="rId65"/>
    <p:sldId id="295" r:id="rId66"/>
    <p:sldId id="298" r:id="rId67"/>
    <p:sldId id="310" r:id="rId68"/>
    <p:sldId id="325" r:id="rId69"/>
    <p:sldId id="32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89055" autoAdjust="0"/>
  </p:normalViewPr>
  <p:slideViewPr>
    <p:cSldViewPr snapToGrid="0">
      <p:cViewPr varScale="1">
        <p:scale>
          <a:sx n="100" d="100"/>
          <a:sy n="10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E77DF-70B5-4E23-A9EF-BAE16F8A5EFA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6AF7-BD04-44D0-97B5-0B35A9D0F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52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DC81A-15C0-4F02-8D9D-4028A2FFF201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AB83-2861-4566-AA6D-601D9BA72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AB83-2861-4566-AA6D-601D9BA725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po</a:t>
            </a:r>
            <a:r>
              <a:rPr lang="en-GB" dirty="0" smtClean="0"/>
              <a:t>=relative </a:t>
            </a:r>
            <a:r>
              <a:rPr lang="en-GB" dirty="0" err="1" smtClean="0"/>
              <a:t>freq</a:t>
            </a:r>
            <a:r>
              <a:rPr lang="en-GB" dirty="0" smtClean="0"/>
              <a:t> in set O </a:t>
            </a:r>
            <a:r>
              <a:rPr lang="en-GB" baseline="0" dirty="0" smtClean="0"/>
              <a:t>of relevant and opinionated documents</a:t>
            </a:r>
          </a:p>
          <a:p>
            <a:r>
              <a:rPr lang="en-GB" dirty="0" err="1" smtClean="0"/>
              <a:t>pr</a:t>
            </a:r>
            <a:r>
              <a:rPr lang="en-GB" dirty="0" smtClean="0"/>
              <a:t> = relative </a:t>
            </a:r>
            <a:r>
              <a:rPr lang="en-GB" dirty="0" err="1" smtClean="0"/>
              <a:t>freq</a:t>
            </a:r>
            <a:r>
              <a:rPr lang="en-GB" dirty="0" smtClean="0"/>
              <a:t> in set R of relevant</a:t>
            </a:r>
            <a:r>
              <a:rPr lang="en-GB" baseline="0" dirty="0" smtClean="0"/>
              <a:t> and objective documents</a:t>
            </a:r>
          </a:p>
          <a:p>
            <a:r>
              <a:rPr lang="en-GB" baseline="0" dirty="0" err="1" smtClean="0"/>
              <a:t>pd</a:t>
            </a:r>
            <a:r>
              <a:rPr lang="en-GB" baseline="0" dirty="0" smtClean="0"/>
              <a:t> = relative frequency in document d</a:t>
            </a:r>
          </a:p>
          <a:p>
            <a:r>
              <a:rPr lang="en-GB" dirty="0" err="1" smtClean="0"/>
              <a:t>po</a:t>
            </a:r>
            <a:r>
              <a:rPr lang="en-GB" dirty="0" smtClean="0"/>
              <a:t> = relative</a:t>
            </a:r>
            <a:r>
              <a:rPr lang="en-GB" baseline="0" dirty="0" smtClean="0"/>
              <a:t> frequency in set D of all 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AB83-2861-4566-AA6D-601D9BA72513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26" name="Picture 2" descr="collogo5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218" y="6386512"/>
            <a:ext cx="2286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912"/>
            <a:ext cx="1403927" cy="5780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72033" y="655022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3D163B-36D1-4313-AE6C-02A37855E822}" type="slidenum">
              <a:rPr lang="en-GB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69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063340" y="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http://goo.gl/j46VEP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68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6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3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8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3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4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3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8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0F45-BD8B-4C94-B63A-45D34F06E3AF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040A-5A31-4D2B-AEDD-975D4045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v.ac.uk/~in0948" TargetMode="External"/><Relationship Id="rId2" Type="http://schemas.openxmlformats.org/officeDocument/2006/relationships/hyperlink" Target="mailto:g.paltoglou@wlv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bn.com/technology/speech/identifinder" TargetMode="External"/><Relationship Id="rId2" Type="http://schemas.openxmlformats.org/officeDocument/2006/relationships/hyperlink" Target="http://gate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nlp.apach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world-asia-pacific-1303694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" TargetMode="External"/><Relationship Id="rId2" Type="http://schemas.openxmlformats.org/officeDocument/2006/relationships/hyperlink" Target="http://svmlight.joachim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e.ntu.edu.tw/~cjlin/liblinea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i-linux.wlv.ac.uk/~0920433/project/tweetmining.html" TargetMode="External"/><Relationship Id="rId2" Type="http://schemas.openxmlformats.org/officeDocument/2006/relationships/hyperlink" Target="http://sentistrength.wlv.ac.u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2.wmf"/><Relationship Id="rId3" Type="http://schemas.openxmlformats.org/officeDocument/2006/relationships/hyperlink" Target="http://sentiwordnet.isti.cnr.it/" TargetMode="Externa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Opinion Retrieval: </a:t>
            </a:r>
            <a:br>
              <a:rPr lang="en-GB" dirty="0" smtClean="0"/>
            </a:br>
            <a:r>
              <a:rPr lang="en-GB" sz="4000" b="1" dirty="0"/>
              <a:t>Looking for </a:t>
            </a:r>
            <a:r>
              <a:rPr lang="en-GB" sz="4000" b="1" dirty="0" smtClean="0"/>
              <a:t>opinions </a:t>
            </a:r>
            <a:r>
              <a:rPr lang="en-GB" sz="4000" b="1" dirty="0"/>
              <a:t>in the </a:t>
            </a:r>
            <a:r>
              <a:rPr lang="en-GB" sz="4000" b="1" dirty="0" smtClean="0"/>
              <a:t>wild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0576"/>
            <a:ext cx="9144000" cy="2130389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Georgios Paltoglou</a:t>
            </a:r>
          </a:p>
          <a:p>
            <a:r>
              <a:rPr lang="en-GB" dirty="0" smtClean="0"/>
              <a:t>Senior Lecturer at Faculty of Science and Engineering</a:t>
            </a:r>
          </a:p>
          <a:p>
            <a:r>
              <a:rPr lang="en-GB" dirty="0" smtClean="0"/>
              <a:t>University of Wolverhampton, UK</a:t>
            </a:r>
          </a:p>
          <a:p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g.paltoglou@wlv.ac.uk</a:t>
            </a:r>
            <a:endParaRPr lang="en-GB" dirty="0" smtClean="0"/>
          </a:p>
          <a:p>
            <a:r>
              <a:rPr lang="en-GB" dirty="0" smtClean="0"/>
              <a:t>website: </a:t>
            </a:r>
            <a:r>
              <a:rPr lang="en-GB" dirty="0" smtClean="0">
                <a:hlinkClick r:id="rId3"/>
              </a:rPr>
              <a:t>www.wlv.ac.uk/~in0948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en-GB" i="1" dirty="0" smtClean="0"/>
              <a:t> </a:t>
            </a:r>
            <a:r>
              <a:rPr lang="en-GB" dirty="0" smtClean="0"/>
              <a:t>thinks how about what? - the Opinion Holder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279902"/>
          </a:xfrm>
        </p:spPr>
        <p:txBody>
          <a:bodyPr>
            <a:normAutofit/>
          </a:bodyPr>
          <a:lstStyle/>
          <a:p>
            <a:r>
              <a:rPr lang="en-GB" dirty="0" smtClean="0"/>
              <a:t>Extracting the Opinion Holder in practise [12, 14]: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Identify the </a:t>
            </a:r>
            <a:r>
              <a:rPr lang="en-GB" i="1" dirty="0" smtClean="0"/>
              <a:t>entities </a:t>
            </a:r>
            <a:r>
              <a:rPr lang="en-GB" dirty="0" smtClean="0"/>
              <a:t>in the text</a:t>
            </a:r>
          </a:p>
          <a:p>
            <a:pPr lvl="2"/>
            <a:r>
              <a:rPr lang="en-GB" dirty="0" smtClean="0"/>
              <a:t>e.g., persons, dates, organisations, locations</a:t>
            </a:r>
          </a:p>
          <a:p>
            <a:pPr lvl="2"/>
            <a:r>
              <a:rPr lang="en-GB" dirty="0" smtClean="0"/>
              <a:t>Can use toolkits like </a:t>
            </a:r>
            <a:r>
              <a:rPr lang="en-GB" dirty="0" smtClean="0">
                <a:hlinkClick r:id="rId2"/>
              </a:rPr>
              <a:t>Gate</a:t>
            </a:r>
            <a:r>
              <a:rPr lang="en-GB" dirty="0" smtClean="0"/>
              <a:t>, </a:t>
            </a:r>
            <a:r>
              <a:rPr lang="en-GB" dirty="0" err="1" smtClean="0">
                <a:hlinkClick r:id="rId3"/>
              </a:rPr>
              <a:t>IdentiFinder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Limit the pool to entities that can </a:t>
            </a:r>
            <a:r>
              <a:rPr lang="en-GB" i="1" dirty="0" smtClean="0"/>
              <a:t>hold </a:t>
            </a:r>
            <a:r>
              <a:rPr lang="en-GB" dirty="0" smtClean="0"/>
              <a:t>opinions (e.g., persons not dates)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Parse text to extract relationships between </a:t>
            </a:r>
            <a:r>
              <a:rPr lang="en-GB" i="1" dirty="0" smtClean="0"/>
              <a:t>potential holders </a:t>
            </a:r>
            <a:r>
              <a:rPr lang="en-GB" dirty="0" smtClean="0"/>
              <a:t>and </a:t>
            </a:r>
            <a:r>
              <a:rPr lang="en-GB" i="1" dirty="0" smtClean="0"/>
              <a:t>opinion segments</a:t>
            </a:r>
            <a:endParaRPr lang="en-GB" dirty="0" smtClean="0"/>
          </a:p>
          <a:p>
            <a:pPr lvl="2"/>
            <a:r>
              <a:rPr lang="en-GB" dirty="0" smtClean="0"/>
              <a:t>Or simply consider the </a:t>
            </a:r>
            <a:r>
              <a:rPr lang="en-GB" i="1" dirty="0" smtClean="0"/>
              <a:t>closest</a:t>
            </a:r>
            <a:r>
              <a:rPr lang="en-GB" dirty="0" smtClean="0"/>
              <a:t> entity to opinion segment</a:t>
            </a:r>
          </a:p>
          <a:p>
            <a:pPr lvl="2"/>
            <a:r>
              <a:rPr lang="en-GB" dirty="0" smtClean="0"/>
              <a:t>More about detecting opinion segments later…</a:t>
            </a:r>
          </a:p>
          <a:p>
            <a:r>
              <a:rPr lang="en-GB" dirty="0" smtClean="0"/>
              <a:t>Of course, in review-related content, the Holder is typically the author!</a:t>
            </a:r>
            <a:endParaRPr lang="en-GB" dirty="0"/>
          </a:p>
          <a:p>
            <a:r>
              <a:rPr lang="en-GB" dirty="0" smtClean="0"/>
              <a:t>Anaphora resolution can help increase coverage [13]:</a:t>
            </a:r>
            <a:endParaRPr lang="en-GB" sz="1600" dirty="0"/>
          </a:p>
          <a:p>
            <a:pPr lvl="3"/>
            <a:r>
              <a:rPr lang="en-GB" dirty="0"/>
              <a:t>… In a Washington Post interview, </a:t>
            </a:r>
            <a:r>
              <a:rPr lang="en-GB" b="1" dirty="0"/>
              <a:t>Romney</a:t>
            </a:r>
            <a:r>
              <a:rPr lang="en-GB" dirty="0"/>
              <a:t> stated that he believes Prime Minister Putin is currently “rebuilding the Russian empire.” </a:t>
            </a:r>
            <a:r>
              <a:rPr lang="en-GB" b="1" dirty="0"/>
              <a:t>He</a:t>
            </a:r>
            <a:r>
              <a:rPr lang="en-GB" dirty="0"/>
              <a:t> stated that reset “has to end,” and “We have to show strength.” …</a:t>
            </a:r>
          </a:p>
          <a:p>
            <a:pPr lvl="3"/>
            <a:r>
              <a:rPr lang="en-GB" dirty="0" smtClean="0"/>
              <a:t>Not always easy!</a:t>
            </a:r>
          </a:p>
          <a:p>
            <a:pPr lvl="2"/>
            <a:r>
              <a:rPr lang="en-GB" dirty="0" smtClean="0"/>
              <a:t>Toolkits: </a:t>
            </a:r>
            <a:r>
              <a:rPr lang="en-GB" dirty="0" err="1" smtClean="0">
                <a:hlinkClick r:id="rId4"/>
              </a:rPr>
              <a:t>OpenNLP</a:t>
            </a:r>
            <a:r>
              <a:rPr lang="en-GB" dirty="0" smtClean="0"/>
              <a:t>, </a:t>
            </a:r>
            <a:r>
              <a:rPr lang="en-GB" dirty="0" err="1" smtClean="0"/>
              <a:t>CogNIAC</a:t>
            </a:r>
            <a:r>
              <a:rPr lang="en-GB" dirty="0" smtClean="0"/>
              <a:t> [16]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62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entity about which an opinion is being expressed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object</a:t>
            </a:r>
            <a:r>
              <a:rPr lang="en-GB" dirty="0" smtClean="0"/>
              <a:t> of the private state</a:t>
            </a:r>
          </a:p>
          <a:p>
            <a:pPr lvl="1"/>
            <a:endParaRPr lang="en-GB" dirty="0"/>
          </a:p>
          <a:p>
            <a:r>
              <a:rPr lang="en-GB" dirty="0" smtClean="0"/>
              <a:t>Often,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not monolithic </a:t>
            </a:r>
            <a:r>
              <a:rPr lang="en-GB" dirty="0" smtClean="0"/>
              <a:t>entity, but comprising of hierarchy of components and attributes 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aspects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e.g., </a:t>
            </a:r>
            <a:r>
              <a:rPr lang="en-GB" i="1" dirty="0" smtClean="0"/>
              <a:t>cell phone</a:t>
            </a:r>
            <a:r>
              <a:rPr lang="en-GB" dirty="0" smtClean="0"/>
              <a:t>: design, reception, voice quality, features, weight, etc.</a:t>
            </a:r>
          </a:p>
          <a:p>
            <a:r>
              <a:rPr lang="en-GB" dirty="0" smtClean="0"/>
              <a:t>For each aspect, many synonyms may exist:</a:t>
            </a:r>
          </a:p>
          <a:p>
            <a:pPr lvl="1"/>
            <a:r>
              <a:rPr lang="en-GB" dirty="0" smtClean="0"/>
              <a:t>e.g., </a:t>
            </a:r>
            <a:r>
              <a:rPr lang="en-GB" i="1" dirty="0" smtClean="0"/>
              <a:t>design</a:t>
            </a:r>
            <a:r>
              <a:rPr lang="en-GB" dirty="0" smtClean="0"/>
              <a:t> can be described by </a:t>
            </a:r>
            <a:r>
              <a:rPr lang="en-GB" i="1" dirty="0" smtClean="0"/>
              <a:t>good-looking</a:t>
            </a:r>
            <a:r>
              <a:rPr lang="en-GB" dirty="0" smtClean="0"/>
              <a:t>, </a:t>
            </a:r>
            <a:r>
              <a:rPr lang="en-GB" i="1" dirty="0" smtClean="0"/>
              <a:t>classy</a:t>
            </a:r>
            <a:r>
              <a:rPr lang="en-GB" dirty="0" smtClean="0"/>
              <a:t>, </a:t>
            </a:r>
            <a:r>
              <a:rPr lang="en-GB" i="1" dirty="0" smtClean="0"/>
              <a:t>modern</a:t>
            </a:r>
            <a:r>
              <a:rPr lang="en-GB" dirty="0" smtClean="0"/>
              <a:t>, etc.</a:t>
            </a:r>
          </a:p>
          <a:p>
            <a:pPr lvl="1"/>
            <a:endParaRPr lang="en-GB" dirty="0"/>
          </a:p>
          <a:p>
            <a:r>
              <a:rPr lang="en-GB" dirty="0" smtClean="0"/>
              <a:t>Often, it is imperative to be able to detect the relevant aspects of an entity to be able to analyse how its is being discussed</a:t>
            </a:r>
          </a:p>
          <a:p>
            <a:pPr lvl="1"/>
            <a:r>
              <a:rPr lang="en-GB" dirty="0" smtClean="0"/>
              <a:t>e.g., “good reception, but quite heavy”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en-GB" dirty="0" smtClean="0"/>
              <a:t>Who thinks how about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GB" dirty="0" smtClean="0"/>
              <a:t>? - the Opinion Object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423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9" y="2539041"/>
            <a:ext cx="4136571" cy="43189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Extracting the Opinion Object </a:t>
            </a:r>
            <a:r>
              <a:rPr lang="en-GB" dirty="0"/>
              <a:t>in practise [</a:t>
            </a:r>
            <a:r>
              <a:rPr lang="en-GB" dirty="0" smtClean="0"/>
              <a:t>17,18]:</a:t>
            </a:r>
          </a:p>
          <a:p>
            <a:pPr lvl="1"/>
            <a:r>
              <a:rPr lang="en-GB" dirty="0" smtClean="0"/>
              <a:t>A lot of heuristics come into play</a:t>
            </a:r>
          </a:p>
          <a:p>
            <a:pPr lvl="2"/>
            <a:r>
              <a:rPr lang="en-GB" dirty="0" smtClean="0"/>
              <a:t>As before, detect </a:t>
            </a:r>
            <a:r>
              <a:rPr lang="en-GB" i="1" dirty="0" smtClean="0"/>
              <a:t>entities</a:t>
            </a:r>
            <a:r>
              <a:rPr lang="en-GB" dirty="0" smtClean="0"/>
              <a:t> and analyse their relationship to the </a:t>
            </a:r>
            <a:r>
              <a:rPr lang="en-GB" i="1" dirty="0" smtClean="0"/>
              <a:t>opinion segment</a:t>
            </a:r>
          </a:p>
          <a:p>
            <a:pPr lvl="3"/>
            <a:r>
              <a:rPr lang="en-GB" dirty="0" smtClean="0"/>
              <a:t>e.g., “Obama approved </a:t>
            </a:r>
            <a:r>
              <a:rPr lang="en-GB" i="1" dirty="0" smtClean="0"/>
              <a:t>intelligence leaks</a:t>
            </a:r>
            <a:r>
              <a:rPr lang="en-GB" dirty="0" smtClean="0"/>
              <a:t>… “</a:t>
            </a:r>
          </a:p>
          <a:p>
            <a:pPr lvl="3"/>
            <a:r>
              <a:rPr lang="en-GB" dirty="0" smtClean="0"/>
              <a:t>Depending on domain, limit </a:t>
            </a:r>
            <a:r>
              <a:rPr lang="en-GB" i="1" dirty="0" smtClean="0"/>
              <a:t>entities </a:t>
            </a:r>
            <a:r>
              <a:rPr lang="en-GB" dirty="0" smtClean="0"/>
              <a:t>to persons, organisations</a:t>
            </a:r>
          </a:p>
          <a:p>
            <a:pPr lvl="3"/>
            <a:r>
              <a:rPr lang="en-GB" dirty="0" smtClean="0"/>
              <a:t>Typically, nouns or phrases</a:t>
            </a:r>
          </a:p>
          <a:p>
            <a:pPr lvl="2"/>
            <a:r>
              <a:rPr lang="en-GB" dirty="0" smtClean="0"/>
              <a:t>If applying on Twitter, </a:t>
            </a:r>
            <a:r>
              <a:rPr lang="en-GB" dirty="0" smtClean="0">
                <a:solidFill>
                  <a:srgbClr val="FF0000"/>
                </a:solidFill>
              </a:rPr>
              <a:t>hashtags </a:t>
            </a:r>
            <a:r>
              <a:rPr lang="en-GB" dirty="0" smtClean="0"/>
              <a:t>come very handy</a:t>
            </a:r>
          </a:p>
          <a:p>
            <a:pPr lvl="3"/>
            <a:r>
              <a:rPr lang="en-GB" dirty="0" smtClean="0"/>
              <a:t>Identify entities through colocations with hashtags</a:t>
            </a:r>
          </a:p>
          <a:p>
            <a:pPr lvl="3"/>
            <a:endParaRPr lang="en-GB" dirty="0"/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Often, the target is </a:t>
            </a:r>
            <a:r>
              <a:rPr lang="en-GB" i="1" dirty="0" smtClean="0"/>
              <a:t>implicit (</a:t>
            </a:r>
            <a:r>
              <a:rPr lang="en-GB" dirty="0" smtClean="0"/>
              <a:t>e.g</a:t>
            </a:r>
            <a:r>
              <a:rPr lang="en-GB" dirty="0"/>
              <a:t>., in </a:t>
            </a:r>
            <a:r>
              <a:rPr lang="en-GB" dirty="0" smtClean="0"/>
              <a:t>comments, reviews)</a:t>
            </a:r>
            <a:endParaRPr lang="en-GB" i="1" dirty="0" smtClean="0"/>
          </a:p>
          <a:p>
            <a:pPr lvl="1"/>
            <a:r>
              <a:rPr lang="en-GB" dirty="0" smtClean="0"/>
              <a:t>Not directly mentioned in text or synonyms used</a:t>
            </a:r>
          </a:p>
          <a:p>
            <a:pPr lvl="1"/>
            <a:r>
              <a:rPr lang="en-GB" dirty="0" smtClean="0"/>
              <a:t>Need to </a:t>
            </a:r>
            <a:r>
              <a:rPr lang="en-GB" i="1" dirty="0" smtClean="0"/>
              <a:t>cluster </a:t>
            </a:r>
            <a:r>
              <a:rPr lang="en-GB" dirty="0" smtClean="0"/>
              <a:t>different nouns under the same </a:t>
            </a:r>
            <a:r>
              <a:rPr lang="en-GB" i="1" dirty="0" smtClean="0"/>
              <a:t>entity</a:t>
            </a:r>
            <a:endParaRPr lang="en-GB" dirty="0" smtClean="0"/>
          </a:p>
          <a:p>
            <a:pPr lvl="2"/>
            <a:r>
              <a:rPr lang="en-GB" dirty="0" smtClean="0"/>
              <a:t>e.g., via explicit semantic analysis (ESA) [19]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en-GB" dirty="0" smtClean="0"/>
              <a:t>Who thinks how about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GB" dirty="0" smtClean="0"/>
              <a:t>? - the Opinion Object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799" y="6519446"/>
            <a:ext cx="2026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image taken from [18]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972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r>
              <a:rPr lang="en-GB" dirty="0" smtClean="0"/>
              <a:t> of the private state</a:t>
            </a:r>
          </a:p>
          <a:p>
            <a:endParaRPr lang="en-GB" dirty="0" smtClean="0"/>
          </a:p>
          <a:p>
            <a:r>
              <a:rPr lang="en-GB" dirty="0" smtClean="0"/>
              <a:t>Multiple types of analyses are possible:</a:t>
            </a:r>
          </a:p>
          <a:p>
            <a:pPr lvl="1"/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Basic ternary</a:t>
            </a:r>
            <a:r>
              <a:rPr lang="en-GB" sz="2200" dirty="0" smtClean="0"/>
              <a:t>: {positive, negative, objective}</a:t>
            </a:r>
          </a:p>
          <a:p>
            <a:pPr lvl="2"/>
            <a:r>
              <a:rPr lang="en-GB" sz="2000" dirty="0" smtClean="0"/>
              <a:t>e.g., thumbs up/down, in favour/against </a:t>
            </a:r>
          </a:p>
          <a:p>
            <a:pPr lvl="1"/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Scaled</a:t>
            </a:r>
            <a:r>
              <a:rPr lang="en-GB" sz="2200" dirty="0" smtClean="0"/>
              <a:t>: positive and/or negative of a predetermined scale</a:t>
            </a:r>
          </a:p>
          <a:p>
            <a:pPr lvl="2"/>
            <a:r>
              <a:rPr lang="en-GB" sz="2000" dirty="0" smtClean="0"/>
              <a:t>e.g., 1-5 stars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Universal emotions</a:t>
            </a:r>
            <a:r>
              <a:rPr lang="en-GB" dirty="0" smtClean="0"/>
              <a:t>: fear, love, happiness, sadness, anger, disgust, surprise</a:t>
            </a:r>
          </a:p>
          <a:p>
            <a:pPr lvl="1"/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Russell’s circumplex model</a:t>
            </a:r>
            <a:r>
              <a:rPr lang="en-GB" dirty="0"/>
              <a:t> </a:t>
            </a:r>
            <a:r>
              <a:rPr lang="en-GB" dirty="0" smtClean="0"/>
              <a:t>…</a:t>
            </a:r>
            <a:endParaRPr lang="en-GB" sz="2200" dirty="0" smtClean="0"/>
          </a:p>
          <a:p>
            <a:pPr lvl="1"/>
            <a:endParaRPr lang="en-GB" sz="2200" dirty="0" smtClean="0"/>
          </a:p>
          <a:p>
            <a:pPr lvl="1"/>
            <a:endParaRPr lang="en-GB" sz="2200" dirty="0" smtClean="0"/>
          </a:p>
          <a:p>
            <a:pPr lvl="2"/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en-GB" dirty="0" smtClean="0"/>
              <a:t>Who thinks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HOW </a:t>
            </a:r>
            <a:r>
              <a:rPr lang="en-GB" dirty="0" smtClean="0"/>
              <a:t>about </a:t>
            </a:r>
            <a:r>
              <a:rPr lang="en-GB" dirty="0"/>
              <a:t>what</a:t>
            </a:r>
            <a:r>
              <a:rPr lang="en-GB" dirty="0" smtClean="0"/>
              <a:t>? - the Opinion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75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7" y="0"/>
            <a:ext cx="74670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6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5032499"/>
          </a:xfrm>
        </p:spPr>
        <p:txBody>
          <a:bodyPr>
            <a:normAutofit/>
          </a:bodyPr>
          <a:lstStyle/>
          <a:p>
            <a:r>
              <a:rPr lang="en-GB" dirty="0" smtClean="0"/>
              <a:t>Depending on the: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nvironment</a:t>
            </a:r>
          </a:p>
          <a:p>
            <a:pPr lvl="2"/>
            <a:r>
              <a:rPr lang="en-GB" dirty="0" smtClean="0"/>
              <a:t>short </a:t>
            </a:r>
            <a:r>
              <a:rPr lang="en-GB" dirty="0" smtClean="0"/>
              <a:t>vs</a:t>
            </a:r>
            <a:r>
              <a:rPr lang="en-GB" dirty="0" smtClean="0"/>
              <a:t>. long text spans</a:t>
            </a:r>
          </a:p>
          <a:p>
            <a:pPr lvl="2"/>
            <a:r>
              <a:rPr lang="en-GB" dirty="0" smtClean="0"/>
              <a:t>twitter vs. blog posts</a:t>
            </a:r>
            <a:endParaRPr lang="en-GB" dirty="0"/>
          </a:p>
          <a:p>
            <a:pPr lvl="1"/>
            <a:r>
              <a:rPr lang="en-GB" dirty="0"/>
              <a:t>a</a:t>
            </a:r>
            <a:r>
              <a:rPr lang="en-GB" dirty="0" smtClean="0"/>
              <a:t>pplication requirements</a:t>
            </a:r>
          </a:p>
          <a:p>
            <a:pPr lvl="2"/>
            <a:r>
              <a:rPr lang="en-GB" dirty="0" smtClean="0"/>
              <a:t>How will the output be used:</a:t>
            </a:r>
          </a:p>
          <a:p>
            <a:pPr lvl="3"/>
            <a:r>
              <a:rPr lang="en-GB" dirty="0" smtClean="0"/>
              <a:t>Public Opinion analysis</a:t>
            </a:r>
          </a:p>
          <a:p>
            <a:pPr lvl="3"/>
            <a:r>
              <a:rPr lang="en-GB" dirty="0" smtClean="0"/>
              <a:t>Product benchmarking</a:t>
            </a:r>
          </a:p>
          <a:p>
            <a:pPr lvl="3"/>
            <a:r>
              <a:rPr lang="en-GB" dirty="0" smtClean="0"/>
              <a:t>Social studies, etc. </a:t>
            </a:r>
            <a:endParaRPr lang="en-GB" dirty="0"/>
          </a:p>
          <a:p>
            <a:r>
              <a:rPr lang="en-GB" dirty="0" smtClean="0"/>
              <a:t>a type of analysis has to be selected. For example:</a:t>
            </a:r>
          </a:p>
          <a:p>
            <a:pPr lvl="1"/>
            <a:r>
              <a:rPr lang="en-GB" dirty="0" smtClean="0"/>
              <a:t>Ternary analysis is most common for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short</a:t>
            </a:r>
            <a:r>
              <a:rPr lang="en-GB" dirty="0" smtClean="0"/>
              <a:t> exchanges</a:t>
            </a:r>
          </a:p>
          <a:p>
            <a:pPr lvl="1"/>
            <a:r>
              <a:rPr lang="en-GB" dirty="0" smtClean="0"/>
              <a:t>Circumplex model has been successfully applied to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forum threads</a:t>
            </a:r>
          </a:p>
          <a:p>
            <a:pPr lvl="1"/>
            <a:r>
              <a:rPr lang="en-GB" dirty="0" smtClean="0"/>
              <a:t>Basic emotions may be inappropriate for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social studies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Scaled analysis has been applied to reviews, but only for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individual reviewers</a:t>
            </a:r>
            <a:r>
              <a:rPr lang="en-GB" dirty="0" smtClean="0"/>
              <a:t>!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en-GB" dirty="0" smtClean="0"/>
              <a:t>Who thinks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HOW </a:t>
            </a:r>
            <a:r>
              <a:rPr lang="en-GB" dirty="0" smtClean="0"/>
              <a:t>about </a:t>
            </a:r>
            <a:r>
              <a:rPr lang="en-GB" dirty="0"/>
              <a:t>what</a:t>
            </a:r>
            <a:r>
              <a:rPr lang="en-GB" dirty="0" smtClean="0"/>
              <a:t>? - the Opinion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68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relevant and important? - Academia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02953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Enhance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Question Answering (QA) </a:t>
            </a:r>
            <a:r>
              <a:rPr lang="en-GB" dirty="0" smtClean="0"/>
              <a:t>systems</a:t>
            </a:r>
          </a:p>
          <a:p>
            <a:pPr lvl="1"/>
            <a:r>
              <a:rPr lang="en-GB" dirty="0" smtClean="0"/>
              <a:t>Separate </a:t>
            </a:r>
            <a:r>
              <a:rPr lang="en-GB" i="1" dirty="0" smtClean="0"/>
              <a:t>facts </a:t>
            </a:r>
            <a:r>
              <a:rPr lang="en-GB" dirty="0" smtClean="0"/>
              <a:t>from </a:t>
            </a:r>
            <a:r>
              <a:rPr lang="en-GB" i="1" dirty="0" smtClean="0"/>
              <a:t>opinions</a:t>
            </a:r>
            <a:endParaRPr lang="en-GB" dirty="0" smtClean="0"/>
          </a:p>
          <a:p>
            <a:pPr lvl="2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Question</a:t>
            </a:r>
            <a:r>
              <a:rPr lang="en-GB" dirty="0" smtClean="0"/>
              <a:t>: What is the international reaction to the re-election of Robert </a:t>
            </a:r>
            <a:r>
              <a:rPr lang="en-GB" dirty="0" err="1" smtClean="0"/>
              <a:t>Mogabe</a:t>
            </a:r>
            <a:r>
              <a:rPr lang="en-GB" dirty="0" smtClean="0"/>
              <a:t> as President of Zimbabwe?</a:t>
            </a:r>
          </a:p>
          <a:p>
            <a:pPr lvl="2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r>
              <a:rPr lang="en-GB" dirty="0" smtClean="0"/>
              <a:t>: African observers </a:t>
            </a:r>
            <a:r>
              <a:rPr lang="en-GB" dirty="0" smtClean="0">
                <a:solidFill>
                  <a:srgbClr val="FF0000"/>
                </a:solidFill>
              </a:rPr>
              <a:t>generally approved </a:t>
            </a:r>
            <a:r>
              <a:rPr lang="en-GB" dirty="0" smtClean="0"/>
              <a:t>of his victory while Western Governments </a:t>
            </a:r>
            <a:r>
              <a:rPr lang="en-GB" dirty="0" smtClean="0">
                <a:solidFill>
                  <a:srgbClr val="FF0000"/>
                </a:solidFill>
              </a:rPr>
              <a:t>strongly denounced </a:t>
            </a:r>
            <a:r>
              <a:rPr lang="en-GB" dirty="0" smtClean="0"/>
              <a:t>it.</a:t>
            </a:r>
          </a:p>
          <a:p>
            <a:pPr lvl="1"/>
            <a:r>
              <a:rPr lang="en-GB" dirty="0" smtClean="0"/>
              <a:t>Opinion QA is more complex the fact-based QA</a:t>
            </a:r>
          </a:p>
          <a:p>
            <a:r>
              <a:rPr lang="en-GB" dirty="0" smtClean="0"/>
              <a:t>Opinion Retrieval for search engines</a:t>
            </a:r>
          </a:p>
          <a:p>
            <a:pPr lvl="1"/>
            <a:r>
              <a:rPr lang="en-GB" dirty="0" smtClean="0"/>
              <a:t>Especially useful for </a:t>
            </a:r>
            <a:r>
              <a:rPr lang="en-GB" i="1" dirty="0" smtClean="0"/>
              <a:t>transactional queries </a:t>
            </a:r>
            <a:r>
              <a:rPr lang="en-GB" i="1" dirty="0"/>
              <a:t> </a:t>
            </a:r>
            <a:r>
              <a:rPr lang="en-GB" i="1" dirty="0" smtClean="0"/>
              <a:t>- ecommerce</a:t>
            </a:r>
          </a:p>
          <a:p>
            <a:pPr lvl="3"/>
            <a:r>
              <a:rPr lang="en-GB" dirty="0" smtClean="0"/>
              <a:t>81% of internet users have done an online product research at least once (20% do daily!)</a:t>
            </a:r>
          </a:p>
          <a:p>
            <a:pPr lvl="2"/>
            <a:r>
              <a:rPr lang="en-GB" dirty="0" smtClean="0"/>
              <a:t>“Opinion: iPhone”</a:t>
            </a:r>
          </a:p>
          <a:p>
            <a:pPr lvl="2"/>
            <a:r>
              <a:rPr lang="en-GB" dirty="0" smtClean="0"/>
              <a:t>Comparison: iPhone vs. HTC”</a:t>
            </a:r>
          </a:p>
          <a:p>
            <a:pPr lvl="1"/>
            <a:r>
              <a:rPr lang="en-GB" dirty="0" smtClean="0"/>
              <a:t>Whole range of new problems/challenges</a:t>
            </a:r>
          </a:p>
          <a:p>
            <a:pPr lvl="2"/>
            <a:r>
              <a:rPr lang="en-GB" dirty="0" smtClean="0"/>
              <a:t>HCI: single/multiple rankings?</a:t>
            </a:r>
          </a:p>
          <a:p>
            <a:pPr lvl="2"/>
            <a:r>
              <a:rPr lang="en-GB" dirty="0" smtClean="0"/>
              <a:t>Summarising of results? Authoritative reviewers?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1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relevant and important? -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Phenomenal increase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user-generated </a:t>
            </a:r>
            <a:r>
              <a:rPr lang="en-GB" dirty="0"/>
              <a:t>content</a:t>
            </a:r>
          </a:p>
          <a:p>
            <a:pPr lvl="1"/>
            <a:r>
              <a:rPr lang="en-GB" dirty="0" smtClean="0"/>
              <a:t>Twitter: 1B tweets/week, 140M tweets/day</a:t>
            </a:r>
          </a:p>
          <a:p>
            <a:pPr lvl="1"/>
            <a:r>
              <a:rPr lang="en-GB" dirty="0" err="1" smtClean="0"/>
              <a:t>Tumblr</a:t>
            </a:r>
            <a:r>
              <a:rPr lang="en-GB" dirty="0" smtClean="0"/>
              <a:t>: 100M blogs, 72M posts/day</a:t>
            </a:r>
          </a:p>
          <a:p>
            <a:r>
              <a:rPr lang="en-GB" dirty="0" smtClean="0"/>
              <a:t>Businesses and organisations</a:t>
            </a:r>
          </a:p>
          <a:p>
            <a:pPr lvl="1"/>
            <a:r>
              <a:rPr lang="en-GB" dirty="0" smtClean="0"/>
              <a:t>Product and services benchmarking</a:t>
            </a:r>
          </a:p>
          <a:p>
            <a:pPr lvl="1"/>
            <a:r>
              <a:rPr lang="en-GB" dirty="0" smtClean="0"/>
              <a:t>Market intelligence</a:t>
            </a:r>
          </a:p>
          <a:p>
            <a:pPr lvl="2"/>
            <a:r>
              <a:rPr lang="en-GB" dirty="0" smtClean="0"/>
              <a:t>Businesses spend vast amounts of money to understand consumer sentiments/opinion</a:t>
            </a:r>
          </a:p>
          <a:p>
            <a:pPr lvl="3"/>
            <a:r>
              <a:rPr lang="en-GB" dirty="0" smtClean="0"/>
              <a:t>Consultants, surveys, focus groups, etc.</a:t>
            </a:r>
          </a:p>
          <a:p>
            <a:r>
              <a:rPr lang="en-GB" dirty="0" smtClean="0"/>
              <a:t>Ad placement: Placing ads in user-generated content</a:t>
            </a:r>
          </a:p>
          <a:p>
            <a:pPr lvl="1"/>
            <a:r>
              <a:rPr lang="en-GB" dirty="0" smtClean="0"/>
              <a:t>Place an ad when one praises a product. Avoid bad PR. [30]</a:t>
            </a:r>
          </a:p>
          <a:p>
            <a:r>
              <a:rPr lang="en-GB" dirty="0" smtClean="0"/>
              <a:t>Expressive text-to-speed synthesis/analysis</a:t>
            </a:r>
          </a:p>
          <a:p>
            <a:r>
              <a:rPr lang="en-GB" dirty="0" smtClean="0"/>
              <a:t>Prediction (election outcomes, market trends)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7" y="4046503"/>
            <a:ext cx="3770053" cy="28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Opinion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434" y="1392052"/>
            <a:ext cx="3728815" cy="522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Politics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11092" y="1414483"/>
            <a:ext cx="3641272" cy="52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Market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1" y="1926771"/>
            <a:ext cx="5498202" cy="3606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7" y="1926771"/>
            <a:ext cx="4844143" cy="3837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9657" y="5764609"/>
            <a:ext cx="5540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Monitoring of public opinion on Twitter for the keyword “milk”. </a:t>
            </a:r>
          </a:p>
          <a:p>
            <a:pPr algn="ctr"/>
            <a:r>
              <a:rPr lang="en-GB" sz="1100" dirty="0" smtClean="0"/>
              <a:t>Spike occurs on 8/4/2011 after a series of deaths in China relating to bad quality milk (</a:t>
            </a:r>
            <a:r>
              <a:rPr lang="en-GB" sz="1100" dirty="0" smtClean="0">
                <a:hlinkClick r:id="rId4"/>
              </a:rPr>
              <a:t>source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98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15626"/>
          </a:xfrm>
        </p:spPr>
        <p:txBody>
          <a:bodyPr>
            <a:normAutofit/>
          </a:bodyPr>
          <a:lstStyle/>
          <a:p>
            <a:r>
              <a:rPr lang="en-GB" dirty="0" smtClean="0"/>
              <a:t>Subtle ways of expressing private states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If you are reading this because it is your darling fragrance</a:t>
            </a:r>
            <a:r>
              <a:rPr lang="en-GB" dirty="0" smtClean="0"/>
              <a:t>, please </a:t>
            </a:r>
            <a:r>
              <a:rPr lang="en-GB" dirty="0"/>
              <a:t>wear it at home exclusively and tape the </a:t>
            </a:r>
            <a:r>
              <a:rPr lang="en-GB" dirty="0" smtClean="0"/>
              <a:t>windows shut</a:t>
            </a:r>
            <a:r>
              <a:rPr lang="en-GB" dirty="0"/>
              <a:t>” </a:t>
            </a:r>
            <a:r>
              <a:rPr lang="en-GB" dirty="0">
                <a:solidFill>
                  <a:srgbClr val="FF0000"/>
                </a:solidFill>
              </a:rPr>
              <a:t>No negative words</a:t>
            </a:r>
          </a:p>
          <a:p>
            <a:pPr lvl="1"/>
            <a:r>
              <a:rPr lang="en-GB" dirty="0"/>
              <a:t>“Miss Austen is not a poetess” </a:t>
            </a:r>
            <a:r>
              <a:rPr lang="en-GB" dirty="0">
                <a:solidFill>
                  <a:srgbClr val="FF0000"/>
                </a:solidFill>
              </a:rPr>
              <a:t>Fact or opinion?</a:t>
            </a:r>
          </a:p>
          <a:p>
            <a:pPr lvl="1"/>
            <a:r>
              <a:rPr lang="en-GB" dirty="0"/>
              <a:t>“Go read the book” </a:t>
            </a:r>
            <a:r>
              <a:rPr lang="en-GB" dirty="0">
                <a:solidFill>
                  <a:srgbClr val="FF0000"/>
                </a:solidFill>
              </a:rPr>
              <a:t>Context</a:t>
            </a:r>
          </a:p>
          <a:p>
            <a:pPr lvl="1"/>
            <a:r>
              <a:rPr lang="en-GB" dirty="0"/>
              <a:t>“Yeah, sure!” </a:t>
            </a:r>
            <a:r>
              <a:rPr lang="en-GB" dirty="0">
                <a:solidFill>
                  <a:srgbClr val="FF0000"/>
                </a:solidFill>
              </a:rPr>
              <a:t>Irony</a:t>
            </a:r>
          </a:p>
          <a:p>
            <a:pPr lvl="1"/>
            <a:r>
              <a:rPr lang="en-GB" dirty="0"/>
              <a:t>“I </a:t>
            </a:r>
            <a:r>
              <a:rPr lang="en-GB" dirty="0" smtClean="0"/>
              <a:t>feel blue</a:t>
            </a:r>
            <a:r>
              <a:rPr lang="en-GB" dirty="0"/>
              <a:t>” </a:t>
            </a:r>
            <a:r>
              <a:rPr lang="en-GB" dirty="0" err="1"/>
              <a:t>vs</a:t>
            </a:r>
            <a:r>
              <a:rPr lang="en-GB" dirty="0"/>
              <a:t> “The sky is blue” </a:t>
            </a:r>
            <a:r>
              <a:rPr lang="en-GB" dirty="0" smtClean="0">
                <a:solidFill>
                  <a:srgbClr val="FF0000"/>
                </a:solidFill>
              </a:rPr>
              <a:t>Idioms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“If you thought this was going to be a good movie, </a:t>
            </a:r>
            <a:r>
              <a:rPr lang="en-GB" dirty="0" smtClean="0"/>
              <a:t>this isn’t your day” </a:t>
            </a:r>
            <a:r>
              <a:rPr lang="en-GB" dirty="0" smtClean="0">
                <a:solidFill>
                  <a:srgbClr val="FF0000"/>
                </a:solidFill>
              </a:rPr>
              <a:t>Negation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Informal </a:t>
            </a:r>
            <a:r>
              <a:rPr lang="en-GB" dirty="0"/>
              <a:t>language</a:t>
            </a:r>
          </a:p>
          <a:p>
            <a:pPr lvl="1"/>
            <a:r>
              <a:rPr lang="en-GB" dirty="0"/>
              <a:t>90+% of language used in some social platforms deviates from standard English [3</a:t>
            </a:r>
            <a:r>
              <a:rPr lang="en-GB" dirty="0" smtClean="0"/>
              <a:t>]</a:t>
            </a:r>
          </a:p>
          <a:p>
            <a:pPr lvl="2"/>
            <a:r>
              <a:rPr lang="en-GB" dirty="0"/>
              <a:t>“</a:t>
            </a:r>
            <a:r>
              <a:rPr lang="en-GB" dirty="0" err="1"/>
              <a:t>wuddup</a:t>
            </a:r>
            <a:r>
              <a:rPr lang="en-GB" dirty="0"/>
              <a:t> doe </a:t>
            </a:r>
            <a:r>
              <a:rPr lang="en-GB" dirty="0" err="1"/>
              <a:t>mah</a:t>
            </a:r>
            <a:r>
              <a:rPr lang="en-GB" dirty="0"/>
              <a:t> nigga </a:t>
            </a:r>
            <a:r>
              <a:rPr lang="en-GB" dirty="0" err="1"/>
              <a:t>juz</a:t>
            </a:r>
            <a:r>
              <a:rPr lang="en-GB" dirty="0"/>
              <a:t> </a:t>
            </a:r>
            <a:r>
              <a:rPr lang="en-GB" dirty="0" err="1"/>
              <a:t>droppin</a:t>
            </a:r>
            <a:r>
              <a:rPr lang="en-GB" dirty="0"/>
              <a:t> sum </a:t>
            </a:r>
            <a:r>
              <a:rPr lang="en-GB" dirty="0" err="1"/>
              <a:t>cuzz</a:t>
            </a:r>
            <a:r>
              <a:rPr lang="en-GB" dirty="0"/>
              <a:t> luv on u </a:t>
            </a:r>
            <a:r>
              <a:rPr lang="en-GB" dirty="0" err="1"/>
              <a:t>DeUcEz</a:t>
            </a:r>
            <a:r>
              <a:rPr lang="en-GB" dirty="0"/>
              <a:t>”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As a result, even standard NLP processes need revisiting: </a:t>
            </a:r>
          </a:p>
          <a:p>
            <a:pPr lvl="2"/>
            <a:r>
              <a:rPr lang="en-GB" dirty="0" smtClean="0"/>
              <a:t>Part-of-speech tagging in Twitter [4]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0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things first!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You’ll notice the slides aren’t present in your ESSIR USB stick!</a:t>
            </a:r>
          </a:p>
          <a:p>
            <a:endParaRPr lang="en-GB" dirty="0"/>
          </a:p>
          <a:p>
            <a:r>
              <a:rPr lang="en-GB" dirty="0" smtClean="0"/>
              <a:t>They can be found and downloaded online from this </a:t>
            </a:r>
            <a:r>
              <a:rPr lang="en-GB" dirty="0" err="1" smtClean="0"/>
              <a:t>url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Don’t worry, the address will remain visible throughout the session</a:t>
            </a:r>
          </a:p>
        </p:txBody>
      </p:sp>
      <p:sp>
        <p:nvSpPr>
          <p:cNvPr id="4" name="Arc 3"/>
          <p:cNvSpPr/>
          <p:nvPr/>
        </p:nvSpPr>
        <p:spPr>
          <a:xfrm rot="7532102">
            <a:off x="6359846" y="-528649"/>
            <a:ext cx="8229479" cy="1227779"/>
          </a:xfrm>
          <a:prstGeom prst="arc">
            <a:avLst>
              <a:gd name="adj1" fmla="val 16200000"/>
              <a:gd name="adj2" fmla="val 21544060"/>
            </a:avLst>
          </a:prstGeom>
          <a:ln w="349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“This film should be </a:t>
            </a:r>
            <a:r>
              <a:rPr lang="en-GB" dirty="0">
                <a:solidFill>
                  <a:schemeClr val="accent1"/>
                </a:solidFill>
              </a:rPr>
              <a:t>brilliant</a:t>
            </a:r>
            <a:r>
              <a:rPr lang="en-GB" dirty="0"/>
              <a:t>. It sounds like a </a:t>
            </a:r>
            <a:r>
              <a:rPr lang="en-GB" dirty="0">
                <a:solidFill>
                  <a:schemeClr val="accent1"/>
                </a:solidFill>
              </a:rPr>
              <a:t>great</a:t>
            </a:r>
            <a:r>
              <a:rPr lang="en-GB" dirty="0"/>
              <a:t> </a:t>
            </a:r>
            <a:r>
              <a:rPr lang="en-GB" dirty="0" smtClean="0"/>
              <a:t>plot, the actors are </a:t>
            </a:r>
            <a:r>
              <a:rPr lang="en-GB" dirty="0" smtClean="0">
                <a:solidFill>
                  <a:schemeClr val="accent1"/>
                </a:solidFill>
              </a:rPr>
              <a:t>first grade</a:t>
            </a:r>
            <a:r>
              <a:rPr lang="en-GB" dirty="0" smtClean="0"/>
              <a:t>, and the supporting cast is </a:t>
            </a:r>
            <a:r>
              <a:rPr lang="en-GB" dirty="0" smtClean="0">
                <a:solidFill>
                  <a:schemeClr val="accent1"/>
                </a:solidFill>
              </a:rPr>
              <a:t>good as well</a:t>
            </a:r>
            <a:r>
              <a:rPr lang="en-GB" dirty="0" smtClean="0"/>
              <a:t>, and Stallone is attempting to deliver </a:t>
            </a:r>
            <a:r>
              <a:rPr lang="en-GB" dirty="0"/>
              <a:t>a </a:t>
            </a:r>
            <a:r>
              <a:rPr lang="en-GB" dirty="0">
                <a:solidFill>
                  <a:schemeClr val="accent1"/>
                </a:solidFill>
              </a:rPr>
              <a:t>good </a:t>
            </a:r>
            <a:r>
              <a:rPr lang="en-GB" dirty="0"/>
              <a:t>performance. However, </a:t>
            </a:r>
            <a:r>
              <a:rPr lang="en-GB" dirty="0">
                <a:solidFill>
                  <a:schemeClr val="accent1"/>
                </a:solidFill>
              </a:rPr>
              <a:t>it can’t hold up</a:t>
            </a:r>
            <a:r>
              <a:rPr lang="en-GB" dirty="0"/>
              <a:t>” </a:t>
            </a:r>
            <a:r>
              <a:rPr lang="en-GB" dirty="0" smtClean="0">
                <a:solidFill>
                  <a:srgbClr val="FF0000"/>
                </a:solidFill>
              </a:rPr>
              <a:t>Opinion reversal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I bought an iPhone a few days ago. It was such a </a:t>
            </a:r>
            <a:r>
              <a:rPr lang="en-GB" dirty="0">
                <a:solidFill>
                  <a:schemeClr val="accent1"/>
                </a:solidFill>
              </a:rPr>
              <a:t>nice</a:t>
            </a:r>
            <a:r>
              <a:rPr lang="en-GB" dirty="0"/>
              <a:t> phone. The touch screen was </a:t>
            </a:r>
            <a:r>
              <a:rPr lang="en-GB" dirty="0">
                <a:solidFill>
                  <a:schemeClr val="accent1"/>
                </a:solidFill>
              </a:rPr>
              <a:t>really cool</a:t>
            </a:r>
            <a:r>
              <a:rPr lang="en-GB" dirty="0"/>
              <a:t>. The voice quality was </a:t>
            </a:r>
            <a:r>
              <a:rPr lang="en-GB" dirty="0">
                <a:solidFill>
                  <a:schemeClr val="accent1"/>
                </a:solidFill>
              </a:rPr>
              <a:t>clear</a:t>
            </a:r>
            <a:r>
              <a:rPr lang="en-GB" dirty="0"/>
              <a:t> too. Although the battery life was not long, that is </a:t>
            </a:r>
            <a:r>
              <a:rPr lang="en-GB" dirty="0">
                <a:solidFill>
                  <a:schemeClr val="accent1"/>
                </a:solidFill>
              </a:rPr>
              <a:t>ok</a:t>
            </a:r>
            <a:r>
              <a:rPr lang="en-GB" dirty="0"/>
              <a:t> for me.  However, my mother was </a:t>
            </a:r>
            <a:r>
              <a:rPr lang="en-GB" dirty="0">
                <a:solidFill>
                  <a:schemeClr val="accent1"/>
                </a:solidFill>
              </a:rPr>
              <a:t>mad</a:t>
            </a:r>
            <a:r>
              <a:rPr lang="en-GB" dirty="0"/>
              <a:t> with </a:t>
            </a:r>
            <a:r>
              <a:rPr lang="en-GB" dirty="0" smtClean="0"/>
              <a:t>me… </a:t>
            </a:r>
            <a:r>
              <a:rPr lang="en-GB" dirty="0"/>
              <a:t>” </a:t>
            </a:r>
            <a:r>
              <a:rPr lang="en-GB" dirty="0" smtClean="0">
                <a:solidFill>
                  <a:srgbClr val="FF0000"/>
                </a:solidFill>
              </a:rPr>
              <a:t>Topic drift</a:t>
            </a:r>
          </a:p>
          <a:p>
            <a:r>
              <a:rPr lang="en-GB" dirty="0" smtClean="0"/>
              <a:t>Lastly, in contrast to IR which is typically based 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keywords</a:t>
            </a:r>
            <a:r>
              <a:rPr lang="en-GB" dirty="0"/>
              <a:t>, </a:t>
            </a:r>
            <a:r>
              <a:rPr lang="en-GB" dirty="0" smtClean="0"/>
              <a:t>opinions are NOT easily conveyed by keywords. </a:t>
            </a:r>
          </a:p>
          <a:p>
            <a:pPr lvl="1"/>
            <a:r>
              <a:rPr lang="en-GB" dirty="0" smtClean="0"/>
              <a:t>e.g. “unpredictable plot” vs. “unpredictable steering”</a:t>
            </a:r>
          </a:p>
          <a:p>
            <a:pPr lvl="1"/>
            <a:r>
              <a:rPr lang="en-GB" dirty="0" smtClean="0"/>
              <a:t>Example from [5]: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5" y="5049294"/>
            <a:ext cx="6719949" cy="18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Academic Background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Definition and motivation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Applications and challenges</a:t>
            </a:r>
          </a:p>
          <a:p>
            <a:r>
              <a:rPr lang="en-GB" dirty="0" smtClean="0"/>
              <a:t>Opinion Analysis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Relevant Benchmarking activities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TREC Blog/Microblog Tracks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NTCIR-6 Opinion Analysis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Bringing it all together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Summary and 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Opinion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approaches to the problem: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Machine-Learning (ML) solutions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Lexicon-based solutions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Hybrid solutions</a:t>
            </a:r>
          </a:p>
          <a:p>
            <a:endParaRPr lang="en-GB" dirty="0" smtClean="0"/>
          </a:p>
          <a:p>
            <a:r>
              <a:rPr lang="en-GB" dirty="0" smtClean="0"/>
              <a:t>Each has advantages and disadvantages…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Machine-Learning (ML)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275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‘Learn by example’ paradigm</a:t>
            </a:r>
          </a:p>
          <a:p>
            <a:pPr lvl="1"/>
            <a:r>
              <a:rPr lang="en-GB" dirty="0" smtClean="0"/>
              <a:t>Provide an algorithm with lots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</a:p>
          <a:p>
            <a:pPr lvl="2"/>
            <a:r>
              <a:rPr lang="en-GB" dirty="0" smtClean="0"/>
              <a:t>Documents that have been </a:t>
            </a:r>
            <a:r>
              <a:rPr lang="en-GB" i="1" dirty="0" smtClean="0"/>
              <a:t>manually/semi-automatically</a:t>
            </a:r>
            <a:r>
              <a:rPr lang="en-GB" dirty="0" smtClean="0"/>
              <a:t> annotated with a category</a:t>
            </a:r>
          </a:p>
          <a:p>
            <a:pPr lvl="3"/>
            <a:r>
              <a:rPr lang="en-GB" i="1" dirty="0" smtClean="0"/>
              <a:t>Supervised </a:t>
            </a:r>
            <a:r>
              <a:rPr lang="en-GB" dirty="0" smtClean="0"/>
              <a:t>learning</a:t>
            </a:r>
            <a:endParaRPr lang="en-GB" i="1" dirty="0" smtClean="0"/>
          </a:p>
          <a:p>
            <a:pPr lvl="3"/>
            <a:r>
              <a:rPr lang="en-GB" dirty="0" smtClean="0"/>
              <a:t>In our case: e.g., positive/negative reviews</a:t>
            </a:r>
          </a:p>
          <a:p>
            <a:pPr lvl="1"/>
            <a:r>
              <a:rPr lang="en-GB" dirty="0" smtClean="0"/>
              <a:t>Algorithm extracts characteristic patterns for each category and builds a </a:t>
            </a:r>
            <a:r>
              <a:rPr lang="en-GB" i="1" dirty="0" smtClean="0"/>
              <a:t>predictive model</a:t>
            </a:r>
            <a:endParaRPr lang="en-GB" dirty="0" smtClean="0"/>
          </a:p>
          <a:p>
            <a:pPr lvl="1"/>
            <a:r>
              <a:rPr lang="en-GB" dirty="0" smtClean="0"/>
              <a:t>Apply </a:t>
            </a:r>
            <a:r>
              <a:rPr lang="en-GB" i="1" dirty="0" smtClean="0"/>
              <a:t>model </a:t>
            </a:r>
            <a:r>
              <a:rPr lang="en-GB" dirty="0" smtClean="0"/>
              <a:t>to new text -&gt; get prediction</a:t>
            </a:r>
          </a:p>
          <a:p>
            <a:pPr lvl="1"/>
            <a:endParaRPr lang="en-GB" dirty="0"/>
          </a:p>
          <a:p>
            <a:r>
              <a:rPr lang="en-GB" dirty="0" smtClean="0"/>
              <a:t>Things to note:</a:t>
            </a:r>
          </a:p>
          <a:p>
            <a:pPr lvl="1"/>
            <a:r>
              <a:rPr lang="en-GB" dirty="0" smtClean="0"/>
              <a:t>Typical machine-learning algorithms are typically used</a:t>
            </a:r>
          </a:p>
          <a:p>
            <a:pPr lvl="2"/>
            <a:r>
              <a:rPr lang="en-GB" dirty="0" smtClean="0"/>
              <a:t>SVMs, Naïve Bayes, Maximum Entropy</a:t>
            </a:r>
          </a:p>
          <a:p>
            <a:pPr lvl="1"/>
            <a:r>
              <a:rPr lang="en-GB" dirty="0" smtClean="0"/>
              <a:t>Focus is mostly on better </a:t>
            </a:r>
            <a:r>
              <a:rPr lang="en-GB" i="1" dirty="0" smtClean="0"/>
              <a:t>modelling </a:t>
            </a:r>
            <a:r>
              <a:rPr lang="en-GB" dirty="0" smtClean="0"/>
              <a:t>the documents -&gt; design better features!</a:t>
            </a:r>
          </a:p>
          <a:p>
            <a:pPr lvl="2"/>
            <a:r>
              <a:rPr lang="en-GB" dirty="0" smtClean="0"/>
              <a:t>Enhance/replace standard bag-of-words approach</a:t>
            </a:r>
          </a:p>
          <a:p>
            <a:pPr lvl="3"/>
            <a:r>
              <a:rPr lang="en-GB" dirty="0" smtClean="0"/>
              <a:t>The aim is to address the challenges we saw before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Crash-course on ML for document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Bag-of-words</a:t>
            </a:r>
            <a:r>
              <a:rPr lang="en-GB" dirty="0" smtClean="0"/>
              <a:t> document representation: document -&gt; vector</a:t>
            </a:r>
          </a:p>
          <a:p>
            <a:pPr lvl="1"/>
            <a:r>
              <a:rPr lang="en-GB" dirty="0" smtClean="0"/>
              <a:t>Example</a:t>
            </a:r>
            <a:r>
              <a:rPr lang="en-GB" dirty="0"/>
              <a:t>:</a:t>
            </a:r>
          </a:p>
          <a:p>
            <a:pPr lvl="2">
              <a:buNone/>
            </a:pPr>
            <a:r>
              <a:rPr lang="en-GB" dirty="0">
                <a:ea typeface="ＭＳ Ｐゴシック" panose="020B0600070205080204" pitchFamily="34" charset="-128"/>
              </a:rPr>
              <a:t>	d</a:t>
            </a:r>
            <a:r>
              <a:rPr lang="en-GB" baseline="-25000" dirty="0">
                <a:ea typeface="ＭＳ Ｐゴシック" panose="020B0600070205080204" pitchFamily="34" charset="-128"/>
              </a:rPr>
              <a:t>1</a:t>
            </a:r>
            <a:r>
              <a:rPr lang="en-GB" dirty="0">
                <a:ea typeface="ＭＳ Ｐゴシック" panose="020B0600070205080204" pitchFamily="34" charset="-128"/>
              </a:rPr>
              <a:t>=“good average excellent good</a:t>
            </a:r>
            <a:r>
              <a:rPr lang="en-GB" dirty="0" smtClean="0">
                <a:ea typeface="ＭＳ Ｐゴシック" panose="020B0600070205080204" pitchFamily="34" charset="-128"/>
              </a:rPr>
              <a:t>” </a:t>
            </a:r>
            <a:endParaRPr lang="en-GB" dirty="0">
              <a:ea typeface="ＭＳ Ｐゴシック" panose="020B0600070205080204" pitchFamily="34" charset="-128"/>
            </a:endParaRPr>
          </a:p>
          <a:p>
            <a:pPr lvl="2">
              <a:buNone/>
            </a:pPr>
            <a:r>
              <a:rPr lang="en-GB" dirty="0">
                <a:ea typeface="ＭＳ Ｐゴシック" panose="020B0600070205080204" pitchFamily="34" charset="-128"/>
              </a:rPr>
              <a:t>	d</a:t>
            </a:r>
            <a:r>
              <a:rPr lang="en-GB" baseline="-25000" dirty="0">
                <a:ea typeface="ＭＳ Ｐゴシック" panose="020B0600070205080204" pitchFamily="34" charset="-128"/>
              </a:rPr>
              <a:t>2</a:t>
            </a:r>
            <a:r>
              <a:rPr lang="en-GB" dirty="0">
                <a:ea typeface="ＭＳ Ｐゴシック" panose="020B0600070205080204" pitchFamily="34" charset="-128"/>
              </a:rPr>
              <a:t>=“okay good average fine”</a:t>
            </a:r>
            <a:endParaRPr lang="en-US" dirty="0">
              <a:ea typeface="ＭＳ Ｐゴシック" panose="020B0600070205080204" pitchFamily="34" charset="-128"/>
            </a:endParaRPr>
          </a:p>
          <a:p>
            <a:pPr lvl="2">
              <a:buNone/>
            </a:pPr>
            <a:r>
              <a:rPr lang="en-GB" dirty="0">
                <a:ea typeface="ＭＳ Ｐゴシック" panose="020B0600070205080204" pitchFamily="34" charset="-128"/>
              </a:rPr>
              <a:t>	d</a:t>
            </a:r>
            <a:r>
              <a:rPr lang="en-GB" baseline="-25000" dirty="0">
                <a:ea typeface="ＭＳ Ｐゴシック" panose="020B0600070205080204" pitchFamily="34" charset="-128"/>
              </a:rPr>
              <a:t>3</a:t>
            </a:r>
            <a:r>
              <a:rPr lang="en-GB" dirty="0">
                <a:ea typeface="ＭＳ Ｐゴシック" panose="020B0600070205080204" pitchFamily="34" charset="-128"/>
              </a:rPr>
              <a:t>=“good okay </a:t>
            </a:r>
            <a:r>
              <a:rPr lang="en-GB" dirty="0" err="1">
                <a:ea typeface="ＭＳ Ｐゴシック" panose="020B0600070205080204" pitchFamily="34" charset="-128"/>
              </a:rPr>
              <a:t>okay</a:t>
            </a:r>
            <a:r>
              <a:rPr lang="en-GB" dirty="0">
                <a:ea typeface="ＭＳ Ｐゴシック" panose="020B0600070205080204" pitchFamily="34" charset="-128"/>
              </a:rPr>
              <a:t>”</a:t>
            </a:r>
          </a:p>
          <a:p>
            <a:pPr lvl="1"/>
            <a:r>
              <a:rPr lang="en-GB" dirty="0" smtClean="0">
                <a:ea typeface="ＭＳ Ｐゴシック" panose="020B0600070205080204" pitchFamily="34" charset="-128"/>
              </a:rPr>
              <a:t>Then </a:t>
            </a:r>
            <a:r>
              <a:rPr lang="en-GB" b="1" dirty="0" smtClean="0">
                <a:ea typeface="ＭＳ Ｐゴシック" panose="020B0600070205080204" pitchFamily="34" charset="-128"/>
              </a:rPr>
              <a:t>Vocabulary</a:t>
            </a:r>
            <a:r>
              <a:rPr lang="en-GB" dirty="0" smtClean="0">
                <a:ea typeface="ＭＳ Ｐゴシック" panose="020B0600070205080204" pitchFamily="34" charset="-128"/>
              </a:rPr>
              <a:t>={“</a:t>
            </a:r>
            <a:r>
              <a:rPr lang="en-GB" dirty="0">
                <a:ea typeface="ＭＳ Ｐゴシック" panose="020B0600070205080204" pitchFamily="34" charset="-128"/>
              </a:rPr>
              <a:t>good”, “average”, “excellent”, “fine”, “okay</a:t>
            </a:r>
            <a:r>
              <a:rPr lang="en-GB" dirty="0" smtClean="0">
                <a:ea typeface="ＭＳ Ｐゴシック" panose="020B0600070205080204" pitchFamily="34" charset="-128"/>
              </a:rPr>
              <a:t>”} and </a:t>
            </a:r>
            <a:r>
              <a:rPr lang="en-GB" dirty="0">
                <a:ea typeface="ＭＳ Ｐゴシック" panose="020B0600070205080204" pitchFamily="34" charset="-128"/>
              </a:rPr>
              <a:t>d</a:t>
            </a:r>
            <a:r>
              <a:rPr lang="en-GB" baseline="-25000" dirty="0">
                <a:ea typeface="ＭＳ Ｐゴシック" panose="020B0600070205080204" pitchFamily="34" charset="-128"/>
              </a:rPr>
              <a:t>1</a:t>
            </a:r>
            <a:r>
              <a:rPr lang="en-GB" dirty="0">
                <a:ea typeface="ＭＳ Ｐゴシック" panose="020B0600070205080204" pitchFamily="34" charset="-128"/>
              </a:rPr>
              <a:t> will be represented as: </a:t>
            </a:r>
            <a:endParaRPr lang="en-GB" dirty="0" smtClean="0">
              <a:ea typeface="ＭＳ Ｐゴシック" panose="020B0600070205080204" pitchFamily="34" charset="-128"/>
            </a:endParaRPr>
          </a:p>
          <a:p>
            <a:pPr lvl="2"/>
            <a:r>
              <a:rPr lang="en-GB" b="1" dirty="0" smtClean="0">
                <a:ea typeface="ＭＳ Ｐゴシック" panose="020B0600070205080204" pitchFamily="34" charset="-128"/>
              </a:rPr>
              <a:t>d</a:t>
            </a:r>
            <a:r>
              <a:rPr lang="en-GB" b="1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GB" b="1" dirty="0">
                <a:ea typeface="ＭＳ Ｐゴシック" panose="020B0600070205080204" pitchFamily="34" charset="-128"/>
              </a:rPr>
              <a:t>={2,1,1,0,0</a:t>
            </a:r>
            <a:r>
              <a:rPr lang="en-GB" b="1" dirty="0" smtClean="0">
                <a:ea typeface="ＭＳ Ｐゴシック" panose="020B0600070205080204" pitchFamily="34" charset="-128"/>
              </a:rPr>
              <a:t>} </a:t>
            </a:r>
            <a:r>
              <a:rPr lang="en-GB" dirty="0" smtClean="0">
                <a:ea typeface="ＭＳ Ｐゴシック" panose="020B0600070205080204" pitchFamily="34" charset="-128"/>
              </a:rPr>
              <a:t>if features are frequently-based or </a:t>
            </a:r>
          </a:p>
          <a:p>
            <a:pPr lvl="2"/>
            <a:r>
              <a:rPr lang="en-GB" b="1" dirty="0" smtClean="0">
                <a:ea typeface="ＭＳ Ｐゴシック" panose="020B0600070205080204" pitchFamily="34" charset="-128"/>
              </a:rPr>
              <a:t>d</a:t>
            </a:r>
            <a:r>
              <a:rPr lang="en-GB" b="1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GB" b="1" dirty="0" smtClean="0">
                <a:ea typeface="ＭＳ Ｐゴシック" panose="020B0600070205080204" pitchFamily="34" charset="-128"/>
              </a:rPr>
              <a:t>={1,1,1,0,0</a:t>
            </a:r>
            <a:r>
              <a:rPr lang="en-GB" b="1" dirty="0">
                <a:ea typeface="ＭＳ Ｐゴシック" panose="020B0600070205080204" pitchFamily="34" charset="-128"/>
              </a:rPr>
              <a:t>} </a:t>
            </a:r>
            <a:r>
              <a:rPr lang="en-GB" dirty="0" smtClean="0">
                <a:ea typeface="ＭＳ Ｐゴシック" panose="020B0600070205080204" pitchFamily="34" charset="-128"/>
              </a:rPr>
              <a:t>if </a:t>
            </a:r>
            <a:r>
              <a:rPr lang="en-GB" dirty="0" err="1" smtClean="0">
                <a:ea typeface="ＭＳ Ｐゴシック" panose="020B0600070205080204" pitchFamily="34" charset="-128"/>
              </a:rPr>
              <a:t>boolean</a:t>
            </a:r>
            <a:r>
              <a:rPr lang="en-GB" dirty="0" smtClean="0">
                <a:ea typeface="ＭＳ Ｐゴシック" panose="020B0600070205080204" pitchFamily="34" charset="-128"/>
              </a:rPr>
              <a:t>-based</a:t>
            </a:r>
          </a:p>
          <a:p>
            <a:r>
              <a:rPr lang="en-GB" dirty="0" smtClean="0">
                <a:ea typeface="ＭＳ Ｐゴシック" panose="020B0600070205080204" pitchFamily="34" charset="-128"/>
              </a:rPr>
              <a:t>Problems:</a:t>
            </a:r>
          </a:p>
          <a:p>
            <a:pPr lvl="1"/>
            <a:r>
              <a:rPr lang="en-GB" dirty="0" smtClean="0">
                <a:ea typeface="ＭＳ Ｐゴシック" panose="020B0600070205080204" pitchFamily="34" charset="-128"/>
              </a:rPr>
              <a:t>Order of tokens is lost</a:t>
            </a:r>
          </a:p>
          <a:p>
            <a:pPr lvl="1"/>
            <a:r>
              <a:rPr lang="en-GB" dirty="0" smtClean="0">
                <a:ea typeface="ＭＳ Ｐゴシック" panose="020B0600070205080204" pitchFamily="34" charset="-128"/>
              </a:rPr>
              <a:t>Long-distance relationships are lost</a:t>
            </a:r>
          </a:p>
          <a:p>
            <a:pPr lvl="2"/>
            <a:r>
              <a:rPr lang="en-GB" dirty="0" smtClean="0">
                <a:ea typeface="ＭＳ Ｐゴシック" panose="020B0600070205080204" pitchFamily="34" charset="-128"/>
              </a:rPr>
              <a:t>“Avengers was a good movie, but Iron Man sucked!”</a:t>
            </a:r>
            <a:endParaRPr lang="en-GB" dirty="0"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4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395860" cy="80789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Documents in a Vector Space - Classification</a:t>
            </a:r>
          </a:p>
        </p:txBody>
      </p:sp>
      <p:sp>
        <p:nvSpPr>
          <p:cNvPr id="54301" name="TextBox 28"/>
          <p:cNvSpPr txBox="1">
            <a:spLocks noChangeArrowheads="1"/>
          </p:cNvSpPr>
          <p:nvPr/>
        </p:nvSpPr>
        <p:spPr bwMode="auto">
          <a:xfrm>
            <a:off x="9144001" y="-33338"/>
            <a:ext cx="1033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1317163"/>
            <a:ext cx="5159830" cy="4419600"/>
            <a:chOff x="1" y="1317163"/>
            <a:chExt cx="5159830" cy="4419600"/>
          </a:xfrm>
        </p:grpSpPr>
        <p:sp>
          <p:nvSpPr>
            <p:cNvPr id="54276" name="Oval 3"/>
            <p:cNvSpPr>
              <a:spLocks noChangeArrowheads="1"/>
            </p:cNvSpPr>
            <p:nvPr/>
          </p:nvSpPr>
          <p:spPr bwMode="auto">
            <a:xfrm>
              <a:off x="2035630" y="2764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4245430" y="34507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2188030" y="32983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2340430" y="43651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3254830" y="2764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2" name="Oval 9"/>
            <p:cNvSpPr>
              <a:spLocks noChangeArrowheads="1"/>
            </p:cNvSpPr>
            <p:nvPr/>
          </p:nvSpPr>
          <p:spPr bwMode="auto">
            <a:xfrm>
              <a:off x="1730830" y="37555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3" name="Oval 10"/>
            <p:cNvSpPr>
              <a:spLocks noChangeArrowheads="1"/>
            </p:cNvSpPr>
            <p:nvPr/>
          </p:nvSpPr>
          <p:spPr bwMode="auto">
            <a:xfrm>
              <a:off x="2797630" y="3526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4" name="Oval 11"/>
            <p:cNvSpPr>
              <a:spLocks noChangeArrowheads="1"/>
            </p:cNvSpPr>
            <p:nvPr/>
          </p:nvSpPr>
          <p:spPr bwMode="auto">
            <a:xfrm>
              <a:off x="3483430" y="3145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5" name="Oval 12"/>
            <p:cNvSpPr>
              <a:spLocks noChangeArrowheads="1"/>
            </p:cNvSpPr>
            <p:nvPr/>
          </p:nvSpPr>
          <p:spPr bwMode="auto">
            <a:xfrm>
              <a:off x="3102430" y="43651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6" name="Oval 13"/>
            <p:cNvSpPr>
              <a:spLocks noChangeArrowheads="1"/>
            </p:cNvSpPr>
            <p:nvPr/>
          </p:nvSpPr>
          <p:spPr bwMode="auto">
            <a:xfrm>
              <a:off x="4397830" y="2536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7" name="Oval 14"/>
            <p:cNvSpPr>
              <a:spLocks noChangeArrowheads="1"/>
            </p:cNvSpPr>
            <p:nvPr/>
          </p:nvSpPr>
          <p:spPr bwMode="auto">
            <a:xfrm>
              <a:off x="4550230" y="4060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88" name="Oval 15"/>
            <p:cNvSpPr>
              <a:spLocks noChangeArrowheads="1"/>
            </p:cNvSpPr>
            <p:nvPr/>
          </p:nvSpPr>
          <p:spPr bwMode="auto">
            <a:xfrm>
              <a:off x="4702630" y="28411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90" name="Oval 17"/>
            <p:cNvSpPr>
              <a:spLocks noChangeArrowheads="1"/>
            </p:cNvSpPr>
            <p:nvPr/>
          </p:nvSpPr>
          <p:spPr bwMode="auto">
            <a:xfrm>
              <a:off x="5007430" y="31459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94" name="Oval 21"/>
            <p:cNvSpPr>
              <a:spLocks noChangeArrowheads="1"/>
            </p:cNvSpPr>
            <p:nvPr/>
          </p:nvSpPr>
          <p:spPr bwMode="auto">
            <a:xfrm>
              <a:off x="143618" y="1728199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95" name="Oval 22"/>
            <p:cNvSpPr>
              <a:spLocks noChangeArrowheads="1"/>
            </p:cNvSpPr>
            <p:nvPr/>
          </p:nvSpPr>
          <p:spPr bwMode="auto">
            <a:xfrm>
              <a:off x="143618" y="2185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4297" name="Line 24"/>
            <p:cNvSpPr>
              <a:spLocks noChangeShapeType="1"/>
            </p:cNvSpPr>
            <p:nvPr/>
          </p:nvSpPr>
          <p:spPr bwMode="auto">
            <a:xfrm>
              <a:off x="1567543" y="1317163"/>
              <a:ext cx="0" cy="441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96018" y="1590087"/>
              <a:ext cx="1097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dirty="0" smtClean="0">
                  <a:latin typeface="Rockwell" panose="02060603020205020403" pitchFamily="18" charset="0"/>
                </a:rPr>
                <a:t>negative</a:t>
              </a:r>
              <a:endParaRPr lang="en-US" sz="1400" dirty="0">
                <a:latin typeface="Rockwell" panose="02060603020205020403" pitchFamily="18" charset="0"/>
              </a:endParaRP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6019" y="2109199"/>
              <a:ext cx="1019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dirty="0" smtClean="0">
                  <a:latin typeface="Rockwell" panose="02060603020205020403" pitchFamily="18" charset="0"/>
                </a:rPr>
                <a:t>positive</a:t>
              </a:r>
              <a:endParaRPr lang="en-US" sz="1400" dirty="0">
                <a:latin typeface="Rockwell" panose="02060603020205020403" pitchFamily="18" charset="0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1" y="4966506"/>
              <a:ext cx="5159830" cy="8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97486" y="1317163"/>
            <a:ext cx="5018315" cy="4419600"/>
            <a:chOff x="1023256" y="1317163"/>
            <a:chExt cx="5018315" cy="4419600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2035630" y="2764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4245430" y="34507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2188030" y="32983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2340430" y="43651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3254830" y="2764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1730830" y="37555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2797630" y="3526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483430" y="31459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3102430" y="4365163"/>
              <a:ext cx="152400" cy="1524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4397830" y="2536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4550230" y="4060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4702630" y="28411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5007430" y="31459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1567543" y="1317163"/>
              <a:ext cx="0" cy="441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023256" y="4966505"/>
              <a:ext cx="501831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" name="Rectangle 32"/>
          <p:cNvSpPr>
            <a:spLocks noChangeArrowheads="1"/>
          </p:cNvSpPr>
          <p:nvPr/>
        </p:nvSpPr>
        <p:spPr bwMode="auto">
          <a:xfrm>
            <a:off x="9862460" y="3603163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450774" y="5906472"/>
            <a:ext cx="572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an in-depth analysis, see any of these books [22,23,24]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38460" y="1590087"/>
            <a:ext cx="321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document; which category?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2"/>
            <a:endCxn id="54" idx="0"/>
          </p:cNvCxnSpPr>
          <p:nvPr/>
        </p:nvCxnSpPr>
        <p:spPr>
          <a:xfrm flipH="1">
            <a:off x="9938660" y="1959419"/>
            <a:ext cx="6106" cy="1643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0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395860" cy="80789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Documents in a Vector Space - Classification</a:t>
            </a:r>
          </a:p>
        </p:txBody>
      </p:sp>
      <p:sp>
        <p:nvSpPr>
          <p:cNvPr id="54301" name="TextBox 28"/>
          <p:cNvSpPr txBox="1">
            <a:spLocks noChangeArrowheads="1"/>
          </p:cNvSpPr>
          <p:nvPr/>
        </p:nvSpPr>
        <p:spPr bwMode="auto">
          <a:xfrm>
            <a:off x="9144001" y="-33338"/>
            <a:ext cx="1033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Sec.14.1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97486" y="1317163"/>
            <a:ext cx="5018315" cy="4419600"/>
            <a:chOff x="7097486" y="1317163"/>
            <a:chExt cx="5018315" cy="4419600"/>
          </a:xfrm>
        </p:grpSpPr>
        <p:grpSp>
          <p:nvGrpSpPr>
            <p:cNvPr id="34" name="Group 33"/>
            <p:cNvGrpSpPr/>
            <p:nvPr/>
          </p:nvGrpSpPr>
          <p:grpSpPr>
            <a:xfrm>
              <a:off x="7097486" y="1317163"/>
              <a:ext cx="5018315" cy="4419600"/>
              <a:chOff x="1023256" y="1317163"/>
              <a:chExt cx="5018315" cy="4419600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2035630" y="2764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4245430" y="34507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2188030" y="32983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2340430" y="43651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254830" y="2764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>
                <a:off x="1730830" y="37555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2797630" y="3526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3483430" y="3145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>
                <a:off x="3102430" y="43651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" name="Oval 13"/>
              <p:cNvSpPr>
                <a:spLocks noChangeArrowheads="1"/>
              </p:cNvSpPr>
              <p:nvPr/>
            </p:nvSpPr>
            <p:spPr bwMode="auto">
              <a:xfrm>
                <a:off x="4397830" y="25363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auto">
              <a:xfrm>
                <a:off x="4550230" y="40603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4702630" y="28411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5007430" y="31459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567543" y="1317163"/>
                <a:ext cx="0" cy="441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1023256" y="4966505"/>
                <a:ext cx="501831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9862460" y="3603163"/>
              <a:ext cx="152400" cy="1524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450774" y="5906472"/>
            <a:ext cx="572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an in-depth analysis, see any of these books [22,23,24] 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6280" y="1329124"/>
            <a:ext cx="5018315" cy="4419600"/>
            <a:chOff x="7097486" y="1317163"/>
            <a:chExt cx="5018315" cy="4419600"/>
          </a:xfrm>
        </p:grpSpPr>
        <p:grpSp>
          <p:nvGrpSpPr>
            <p:cNvPr id="49" name="Group 48"/>
            <p:cNvGrpSpPr/>
            <p:nvPr/>
          </p:nvGrpSpPr>
          <p:grpSpPr>
            <a:xfrm>
              <a:off x="7097486" y="1317163"/>
              <a:ext cx="5018315" cy="4419600"/>
              <a:chOff x="1023256" y="1317163"/>
              <a:chExt cx="5018315" cy="4419600"/>
            </a:xfrm>
          </p:grpSpPr>
          <p:sp>
            <p:nvSpPr>
              <p:cNvPr id="52" name="Oval 3"/>
              <p:cNvSpPr>
                <a:spLocks noChangeArrowheads="1"/>
              </p:cNvSpPr>
              <p:nvPr/>
            </p:nvSpPr>
            <p:spPr bwMode="auto">
              <a:xfrm>
                <a:off x="2035630" y="2764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>
                <a:off x="4245430" y="34507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2188030" y="32983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8" name="Oval 7"/>
              <p:cNvSpPr>
                <a:spLocks noChangeArrowheads="1"/>
              </p:cNvSpPr>
              <p:nvPr/>
            </p:nvSpPr>
            <p:spPr bwMode="auto">
              <a:xfrm>
                <a:off x="2340430" y="43651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9" name="Oval 8"/>
              <p:cNvSpPr>
                <a:spLocks noChangeArrowheads="1"/>
              </p:cNvSpPr>
              <p:nvPr/>
            </p:nvSpPr>
            <p:spPr bwMode="auto">
              <a:xfrm>
                <a:off x="3254830" y="2764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0" name="Oval 9"/>
              <p:cNvSpPr>
                <a:spLocks noChangeArrowheads="1"/>
              </p:cNvSpPr>
              <p:nvPr/>
            </p:nvSpPr>
            <p:spPr bwMode="auto">
              <a:xfrm>
                <a:off x="1730830" y="37555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1" name="Oval 10"/>
              <p:cNvSpPr>
                <a:spLocks noChangeArrowheads="1"/>
              </p:cNvSpPr>
              <p:nvPr/>
            </p:nvSpPr>
            <p:spPr bwMode="auto">
              <a:xfrm>
                <a:off x="2797630" y="3526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2" name="Oval 11"/>
              <p:cNvSpPr>
                <a:spLocks noChangeArrowheads="1"/>
              </p:cNvSpPr>
              <p:nvPr/>
            </p:nvSpPr>
            <p:spPr bwMode="auto">
              <a:xfrm>
                <a:off x="3483430" y="31459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3" name="Oval 12"/>
              <p:cNvSpPr>
                <a:spLocks noChangeArrowheads="1"/>
              </p:cNvSpPr>
              <p:nvPr/>
            </p:nvSpPr>
            <p:spPr bwMode="auto">
              <a:xfrm>
                <a:off x="3102430" y="4365163"/>
                <a:ext cx="152400" cy="152400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4" name="Oval 13"/>
              <p:cNvSpPr>
                <a:spLocks noChangeArrowheads="1"/>
              </p:cNvSpPr>
              <p:nvPr/>
            </p:nvSpPr>
            <p:spPr bwMode="auto">
              <a:xfrm>
                <a:off x="4397830" y="25363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5" name="Oval 14"/>
              <p:cNvSpPr>
                <a:spLocks noChangeArrowheads="1"/>
              </p:cNvSpPr>
              <p:nvPr/>
            </p:nvSpPr>
            <p:spPr bwMode="auto">
              <a:xfrm>
                <a:off x="4550230" y="40603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auto">
              <a:xfrm>
                <a:off x="4702630" y="28411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>
                <a:off x="5007430" y="31459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>
                <a:off x="1567543" y="1317163"/>
                <a:ext cx="0" cy="441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1023256" y="4966505"/>
                <a:ext cx="501831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9862460" y="3603163"/>
              <a:ext cx="152400" cy="15240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2018811" y="2780304"/>
            <a:ext cx="1905000" cy="1905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32830"/>
            <a:ext cx="410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Example: k-Nearest Neighbours</a:t>
            </a:r>
            <a:endParaRPr lang="en-GB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7739973" y="1410661"/>
            <a:ext cx="454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Example: Support Vector Machines</a:t>
            </a:r>
            <a:endParaRPr lang="en-GB" sz="2400" dirty="0"/>
          </a:p>
        </p:txBody>
      </p:sp>
      <p:sp>
        <p:nvSpPr>
          <p:cNvPr id="72" name="Line 47"/>
          <p:cNvSpPr>
            <a:spLocks noChangeShapeType="1"/>
          </p:cNvSpPr>
          <p:nvPr/>
        </p:nvSpPr>
        <p:spPr bwMode="auto">
          <a:xfrm flipH="1">
            <a:off x="10014859" y="2209800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2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Machine-Learning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16616"/>
          </a:xfrm>
        </p:spPr>
        <p:txBody>
          <a:bodyPr>
            <a:normAutofit/>
          </a:bodyPr>
          <a:lstStyle/>
          <a:p>
            <a:r>
              <a:rPr lang="en-GB" dirty="0" smtClean="0"/>
              <a:t>Basic approach: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Get manually </a:t>
            </a:r>
            <a:r>
              <a:rPr lang="en-GB" dirty="0" smtClean="0"/>
              <a:t>annotated documents </a:t>
            </a:r>
            <a:r>
              <a:rPr lang="en-GB" dirty="0" smtClean="0"/>
              <a:t>from the domain you are interested in.</a:t>
            </a:r>
          </a:p>
          <a:p>
            <a:pPr lvl="2"/>
            <a:r>
              <a:rPr lang="en-GB" dirty="0" smtClean="0"/>
              <a:t>e.g., positive and negative reviews of electronics products</a:t>
            </a:r>
          </a:p>
          <a:p>
            <a:pPr lvl="2"/>
            <a:r>
              <a:rPr lang="en-GB" dirty="0" smtClean="0"/>
              <a:t>This will be your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training corpus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Train any standard classifier using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bag-of-words</a:t>
            </a:r>
            <a:r>
              <a:rPr lang="en-GB" dirty="0" smtClean="0"/>
              <a:t> as features </a:t>
            </a:r>
          </a:p>
          <a:p>
            <a:pPr lvl="3"/>
            <a:r>
              <a:rPr lang="en-GB" dirty="0" smtClean="0"/>
              <a:t>Typical classifiers: Support Vector Machines (SVMs), Naïve Bayes, Maximum Entropy</a:t>
            </a:r>
          </a:p>
          <a:p>
            <a:pPr lvl="3"/>
            <a:r>
              <a:rPr lang="en-GB" dirty="0" smtClean="0"/>
              <a:t>Naïve Bayes are super-easy to implement from scratch</a:t>
            </a:r>
          </a:p>
          <a:p>
            <a:pPr lvl="3"/>
            <a:r>
              <a:rPr lang="en-GB" dirty="0" smtClean="0"/>
              <a:t>Don’t try to implement SVMs yourself! Use existing implementations: </a:t>
            </a:r>
            <a:r>
              <a:rPr lang="en-GB" dirty="0" err="1" smtClean="0">
                <a:hlinkClick r:id="rId2"/>
              </a:rPr>
              <a:t>SVM</a:t>
            </a:r>
            <a:r>
              <a:rPr lang="en-GB" baseline="30000" dirty="0" err="1" smtClean="0">
                <a:hlinkClick r:id="rId2"/>
              </a:rPr>
              <a:t>light</a:t>
            </a:r>
            <a:r>
              <a:rPr lang="en-GB" dirty="0" smtClean="0"/>
              <a:t>, </a:t>
            </a:r>
            <a:r>
              <a:rPr lang="en-GB" dirty="0" err="1" smtClean="0">
                <a:hlinkClick r:id="rId3"/>
              </a:rPr>
              <a:t>LibSVM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dirty="0" err="1" smtClean="0">
                <a:hlinkClick r:id="rId4"/>
              </a:rPr>
              <a:t>LibLinear</a:t>
            </a:r>
            <a:r>
              <a:rPr lang="en-GB" dirty="0" smtClean="0"/>
              <a:t> (for larger datasets). Use </a:t>
            </a:r>
            <a:r>
              <a:rPr lang="en-GB" dirty="0" smtClean="0">
                <a:solidFill>
                  <a:srgbClr val="FF0000"/>
                </a:solidFill>
              </a:rPr>
              <a:t>linear kernels</a:t>
            </a:r>
          </a:p>
          <a:p>
            <a:pPr lvl="3"/>
            <a:r>
              <a:rPr lang="en-GB" dirty="0" smtClean="0"/>
              <a:t>Use </a:t>
            </a:r>
            <a:r>
              <a:rPr lang="en-GB" dirty="0" err="1">
                <a:solidFill>
                  <a:srgbClr val="FF0000"/>
                </a:solidFill>
              </a:rPr>
              <a:t>b</a:t>
            </a:r>
            <a:r>
              <a:rPr lang="en-GB" dirty="0" err="1" smtClean="0">
                <a:solidFill>
                  <a:srgbClr val="FF0000"/>
                </a:solidFill>
              </a:rPr>
              <a:t>oolean</a:t>
            </a:r>
            <a:r>
              <a:rPr lang="en-GB" dirty="0" smtClean="0">
                <a:solidFill>
                  <a:srgbClr val="FF0000"/>
                </a:solidFill>
              </a:rPr>
              <a:t> features </a:t>
            </a:r>
            <a:r>
              <a:rPr lang="en-GB" dirty="0" smtClean="0"/>
              <a:t>not frequency-based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Apply trained classifier to test corpus or application</a:t>
            </a:r>
          </a:p>
          <a:p>
            <a:r>
              <a:rPr lang="en-GB" dirty="0" smtClean="0"/>
              <a:t>If you want to predict a rating, e.g., 1-5 stars [20]</a:t>
            </a:r>
          </a:p>
          <a:p>
            <a:pPr lvl="1"/>
            <a:r>
              <a:rPr lang="en-GB" dirty="0" smtClean="0"/>
              <a:t>Same as above, but use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multi-class </a:t>
            </a:r>
            <a:r>
              <a:rPr lang="en-GB" dirty="0" smtClean="0"/>
              <a:t>classification 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regression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Linear Regression, Support Vector Regression</a:t>
            </a:r>
          </a:p>
          <a:p>
            <a:pPr lvl="2"/>
            <a:endParaRPr lang="en-GB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Machine-Learning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Typical extensions, focus on </a:t>
            </a:r>
            <a:r>
              <a:rPr lang="en-GB" i="1" dirty="0" smtClean="0"/>
              <a:t>extending/enhancing</a:t>
            </a:r>
            <a:r>
              <a:rPr lang="en-GB" dirty="0" smtClean="0"/>
              <a:t> the document representation. Instead of/in addition to bag-of-words features, they use [5]:</a:t>
            </a:r>
          </a:p>
          <a:p>
            <a:pPr lvl="1"/>
            <a:r>
              <a:rPr lang="en-GB" dirty="0" smtClean="0"/>
              <a:t>Extra features for </a:t>
            </a:r>
            <a:r>
              <a:rPr lang="en-GB" i="1" dirty="0" smtClean="0"/>
              <a:t>emphasised words, special symbols, document length </a:t>
            </a:r>
            <a:r>
              <a:rPr lang="en-GB" dirty="0" smtClean="0"/>
              <a:t>[21]</a:t>
            </a:r>
          </a:p>
          <a:p>
            <a:pPr lvl="1"/>
            <a:r>
              <a:rPr lang="en-GB" dirty="0" smtClean="0"/>
              <a:t>Higher order </a:t>
            </a:r>
            <a:r>
              <a:rPr lang="en-GB" i="1" dirty="0" smtClean="0"/>
              <a:t>n-grams </a:t>
            </a:r>
            <a:r>
              <a:rPr lang="en-GB" dirty="0" smtClean="0"/>
              <a:t>(e.g., bi-grams)</a:t>
            </a:r>
          </a:p>
          <a:p>
            <a:pPr lvl="3"/>
            <a:r>
              <a:rPr lang="en-GB" dirty="0"/>
              <a:t>“The movie was not very good, actually</a:t>
            </a:r>
            <a:r>
              <a:rPr lang="en-GB" dirty="0" smtClean="0"/>
              <a:t>”</a:t>
            </a:r>
          </a:p>
          <a:p>
            <a:pPr lvl="3"/>
            <a:r>
              <a:rPr lang="en-GB" dirty="0" smtClean="0"/>
              <a:t>“</a:t>
            </a:r>
            <a:r>
              <a:rPr lang="en-GB" dirty="0"/>
              <a:t>The_movie movie_was was_not not_very very_good </a:t>
            </a:r>
            <a:r>
              <a:rPr lang="en-GB" dirty="0" smtClean="0"/>
              <a:t>good_actually.”</a:t>
            </a:r>
          </a:p>
          <a:p>
            <a:pPr lvl="2"/>
            <a:r>
              <a:rPr lang="en-GB" dirty="0" smtClean="0"/>
              <a:t>Helps capture features like</a:t>
            </a:r>
            <a:r>
              <a:rPr lang="en-GB" dirty="0"/>
              <a:t>: </a:t>
            </a:r>
            <a:r>
              <a:rPr lang="en-GB" dirty="0" smtClean="0"/>
              <a:t>was_not (</a:t>
            </a:r>
            <a:r>
              <a:rPr lang="en-GB" i="1" dirty="0" smtClean="0"/>
              <a:t>negation)</a:t>
            </a:r>
            <a:r>
              <a:rPr lang="en-GB" dirty="0" smtClean="0"/>
              <a:t>, very_good (</a:t>
            </a:r>
            <a:r>
              <a:rPr lang="en-GB" i="1" dirty="0" smtClean="0"/>
              <a:t>intensifiers)</a:t>
            </a:r>
            <a:endParaRPr lang="en-GB" dirty="0" smtClean="0"/>
          </a:p>
          <a:p>
            <a:pPr lvl="1"/>
            <a:r>
              <a:rPr lang="en-GB" dirty="0" smtClean="0"/>
              <a:t>Part-of-speech (</a:t>
            </a:r>
            <a:r>
              <a:rPr lang="en-GB" i="1" dirty="0" err="1" smtClean="0"/>
              <a:t>pos</a:t>
            </a:r>
            <a:r>
              <a:rPr lang="en-GB" dirty="0" smtClean="0"/>
              <a:t>) tags</a:t>
            </a:r>
          </a:p>
          <a:p>
            <a:pPr lvl="3"/>
            <a:r>
              <a:rPr lang="en-GB" dirty="0"/>
              <a:t>“This is a love movie</a:t>
            </a:r>
            <a:r>
              <a:rPr lang="en-GB" dirty="0" smtClean="0"/>
              <a:t>.”</a:t>
            </a:r>
          </a:p>
          <a:p>
            <a:pPr lvl="3"/>
            <a:r>
              <a:rPr lang="en-GB" dirty="0" smtClean="0"/>
              <a:t>“</a:t>
            </a:r>
            <a:r>
              <a:rPr lang="en-GB" dirty="0"/>
              <a:t>This_DT is_VBZ a_DT love_NN movie_NN.” </a:t>
            </a:r>
            <a:endParaRPr lang="en-GB" dirty="0" smtClean="0"/>
          </a:p>
          <a:p>
            <a:pPr lvl="2"/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Position</a:t>
            </a:r>
          </a:p>
          <a:p>
            <a:pPr lvl="3"/>
            <a:r>
              <a:rPr lang="en-GB" dirty="0"/>
              <a:t>“I </a:t>
            </a:r>
            <a:r>
              <a:rPr lang="en-GB" dirty="0" smtClean="0"/>
              <a:t>loved </a:t>
            </a:r>
            <a:r>
              <a:rPr lang="en-GB" dirty="0"/>
              <a:t>this movie...... not so bad.... go see it</a:t>
            </a:r>
            <a:r>
              <a:rPr lang="en-GB" dirty="0" smtClean="0"/>
              <a:t>.”</a:t>
            </a:r>
          </a:p>
          <a:p>
            <a:pPr lvl="3"/>
            <a:r>
              <a:rPr lang="en-GB" dirty="0" smtClean="0"/>
              <a:t>“</a:t>
            </a:r>
            <a:r>
              <a:rPr lang="en-GB" dirty="0"/>
              <a:t>I_1 loved_1 this_1 movie_1...... not_2 so_2 bad_2.... </a:t>
            </a:r>
            <a:r>
              <a:rPr lang="en-GB" dirty="0" smtClean="0"/>
              <a:t>go_2 see_3 </a:t>
            </a:r>
            <a:r>
              <a:rPr lang="en-GB" dirty="0"/>
              <a:t>it_3.”</a:t>
            </a:r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53" y="3812217"/>
            <a:ext cx="9389493" cy="2452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Aspect-based Opinion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discussed, often the </a:t>
            </a:r>
            <a:r>
              <a:rPr lang="en-GB" i="1" dirty="0" smtClean="0"/>
              <a:t>Opinion Object</a:t>
            </a:r>
            <a:r>
              <a:rPr lang="en-GB" dirty="0" smtClean="0"/>
              <a:t> comprises of different aspects</a:t>
            </a:r>
          </a:p>
          <a:p>
            <a:pPr lvl="1"/>
            <a:r>
              <a:rPr lang="en-GB" dirty="0" smtClean="0"/>
              <a:t>e.g., camera: lens, quality, weight.</a:t>
            </a:r>
          </a:p>
          <a:p>
            <a:r>
              <a:rPr lang="en-GB" dirty="0" smtClean="0"/>
              <a:t>Often, such an aspect-based analysis is more valuable than a general +/-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Automatic extraction of those features is possible by:</a:t>
            </a:r>
          </a:p>
          <a:p>
            <a:pPr lvl="1"/>
            <a:r>
              <a:rPr lang="en-GB" dirty="0" smtClean="0"/>
              <a:t>Building Ontology Trees [25]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4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Academic Background</a:t>
            </a:r>
          </a:p>
          <a:p>
            <a:r>
              <a:rPr lang="en-GB" dirty="0" smtClean="0"/>
              <a:t>Opinion Retrieval</a:t>
            </a:r>
          </a:p>
          <a:p>
            <a:pPr lvl="1"/>
            <a:r>
              <a:rPr lang="en-GB" dirty="0" smtClean="0"/>
              <a:t>Definition and motivation</a:t>
            </a:r>
          </a:p>
          <a:p>
            <a:pPr lvl="1"/>
            <a:r>
              <a:rPr lang="en-GB" dirty="0" smtClean="0"/>
              <a:t>Applications and challenges</a:t>
            </a:r>
          </a:p>
          <a:p>
            <a:r>
              <a:rPr lang="en-GB" dirty="0" smtClean="0"/>
              <a:t>Opinion Analysis</a:t>
            </a:r>
          </a:p>
          <a:p>
            <a:r>
              <a:rPr lang="en-GB" dirty="0"/>
              <a:t>Relevant Benchmarking activities</a:t>
            </a:r>
          </a:p>
          <a:p>
            <a:pPr lvl="1"/>
            <a:r>
              <a:rPr lang="en-GB" dirty="0"/>
              <a:t>TREC Blog/Microblog Tracks</a:t>
            </a:r>
          </a:p>
          <a:p>
            <a:pPr lvl="1"/>
            <a:r>
              <a:rPr lang="en-GB" dirty="0"/>
              <a:t>NTCIR-6 Opinion Analysis</a:t>
            </a:r>
          </a:p>
          <a:p>
            <a:r>
              <a:rPr lang="en-GB" dirty="0" smtClean="0"/>
              <a:t>Bringing it all together</a:t>
            </a:r>
          </a:p>
          <a:p>
            <a:pPr lvl="1"/>
            <a:r>
              <a:rPr lang="en-GB" dirty="0" smtClean="0"/>
              <a:t>Opinion Retrieval</a:t>
            </a:r>
          </a:p>
          <a:p>
            <a:r>
              <a:rPr lang="en-GB" dirty="0" smtClean="0"/>
              <a:t>Summary and 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Aspect-based Opinion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Or by viewing reviews as </a:t>
            </a:r>
            <a:r>
              <a:rPr lang="en-GB" i="1" dirty="0" smtClean="0"/>
              <a:t>mixtures of topics</a:t>
            </a:r>
            <a:r>
              <a:rPr lang="en-GB" dirty="0" smtClean="0"/>
              <a:t> relating to different aspects of the product [26]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2" b="-402"/>
          <a:stretch/>
        </p:blipFill>
        <p:spPr>
          <a:xfrm>
            <a:off x="1317620" y="2160000"/>
            <a:ext cx="9004440" cy="38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Pros/Cons of the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Tend to attain good predictive accuracy</a:t>
            </a:r>
          </a:p>
          <a:p>
            <a:pPr lvl="2"/>
            <a:r>
              <a:rPr lang="en-GB" dirty="0" smtClean="0"/>
              <a:t>Assuming you avoid the typical ML mishaps (e.g., over/under-fitting)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Need for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training corpus</a:t>
            </a:r>
          </a:p>
          <a:p>
            <a:pPr lvl="2"/>
            <a:r>
              <a:rPr lang="en-GB" dirty="0" smtClean="0"/>
              <a:t>Solution: automated extraction (e.g., Amazon reviews, Rotten Tomatoes) or crowdsourcing the annotation process (e.g., Mechanical Turk)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Domain sensitivity</a:t>
            </a:r>
          </a:p>
          <a:p>
            <a:pPr lvl="2"/>
            <a:r>
              <a:rPr lang="en-GB" dirty="0" smtClean="0"/>
              <a:t>Trained models are well-fitted to particular product category (e.g., electronics) but underperform if applied to other categories (e.g., movies)</a:t>
            </a:r>
          </a:p>
          <a:p>
            <a:pPr lvl="2"/>
            <a:r>
              <a:rPr lang="en-GB" dirty="0" smtClean="0"/>
              <a:t>Solution: train a lot of domain-specific models or apply </a:t>
            </a:r>
            <a:r>
              <a:rPr lang="en-GB" i="1" dirty="0" smtClean="0"/>
              <a:t>domain-adaptation</a:t>
            </a:r>
            <a:r>
              <a:rPr lang="en-GB" dirty="0" smtClean="0"/>
              <a:t> </a:t>
            </a:r>
            <a:r>
              <a:rPr lang="en-GB" dirty="0" smtClean="0"/>
              <a:t>techniques</a:t>
            </a:r>
          </a:p>
          <a:p>
            <a:pPr lvl="2"/>
            <a:r>
              <a:rPr lang="en-GB" dirty="0" smtClean="0"/>
              <a:t>Particularly for Opinion Retrieval, you’ll also need to identify the domain of the query!</a:t>
            </a:r>
            <a:endParaRPr lang="en-GB" dirty="0" smtClean="0"/>
          </a:p>
          <a:p>
            <a:pPr lvl="1"/>
            <a:r>
              <a:rPr lang="en-GB" dirty="0" smtClean="0"/>
              <a:t>Often difficult/impossible to rationalise prediction 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Lexicon-based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Detect/extract the polarity of opinions, based 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affective</a:t>
            </a:r>
            <a:r>
              <a:rPr lang="en-GB" dirty="0" smtClean="0"/>
              <a:t> dictionaries </a:t>
            </a:r>
            <a:r>
              <a:rPr lang="en-GB" dirty="0"/>
              <a:t>[7,8]</a:t>
            </a:r>
            <a:endParaRPr lang="en-GB" dirty="0" smtClean="0"/>
          </a:p>
          <a:p>
            <a:pPr lvl="1"/>
            <a:r>
              <a:rPr lang="en-GB" dirty="0" smtClean="0"/>
              <a:t>Word-lists where each token is annotated with an ‘emotional’ value</a:t>
            </a:r>
          </a:p>
          <a:p>
            <a:pPr lvl="2"/>
            <a:r>
              <a:rPr lang="en-GB" dirty="0" smtClean="0"/>
              <a:t>e.g., positive/negative words or words that express anger, fear, happiness, etc.</a:t>
            </a:r>
          </a:p>
          <a:p>
            <a:pPr lvl="1"/>
            <a:r>
              <a:rPr lang="en-GB" dirty="0" smtClean="0"/>
              <a:t>More to follow…</a:t>
            </a:r>
          </a:p>
          <a:p>
            <a:r>
              <a:rPr lang="en-GB" dirty="0" smtClean="0"/>
              <a:t>Add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syntactic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prose</a:t>
            </a:r>
            <a:r>
              <a:rPr lang="en-GB" dirty="0" smtClean="0"/>
              <a:t> rules to estimate the overall polarity of text:</a:t>
            </a:r>
          </a:p>
          <a:p>
            <a:pPr lvl="1"/>
            <a:r>
              <a:rPr lang="en-GB" dirty="0" smtClean="0"/>
              <a:t>Negation detection: “the movie </a:t>
            </a:r>
            <a:r>
              <a:rPr lang="en-GB" dirty="0" smtClean="0">
                <a:solidFill>
                  <a:srgbClr val="FF0000"/>
                </a:solidFill>
              </a:rPr>
              <a:t>wasn’t</a:t>
            </a:r>
            <a:r>
              <a:rPr lang="en-GB" dirty="0" smtClean="0"/>
              <a:t> good”</a:t>
            </a:r>
          </a:p>
          <a:p>
            <a:pPr lvl="1"/>
            <a:r>
              <a:rPr lang="en-GB" dirty="0" smtClean="0"/>
              <a:t>Exclamation detection: “great show</a:t>
            </a:r>
            <a:r>
              <a:rPr lang="en-GB" dirty="0" smtClean="0">
                <a:solidFill>
                  <a:srgbClr val="FF0000"/>
                </a:solidFill>
              </a:rPr>
              <a:t>!!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Emoticon detection: “went to the movies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GB" dirty="0" smtClean="0">
                <a:sym typeface="Wingdings" panose="05000000000000000000" pitchFamily="2" charset="2"/>
              </a:rPr>
              <a:t>”</a:t>
            </a:r>
            <a:endParaRPr lang="en-GB" dirty="0" smtClean="0"/>
          </a:p>
          <a:p>
            <a:pPr lvl="1"/>
            <a:r>
              <a:rPr lang="en-GB" dirty="0" smtClean="0"/>
              <a:t>Emphasis detection: “You are </a:t>
            </a:r>
            <a:r>
              <a:rPr lang="en-GB" dirty="0" err="1" smtClean="0"/>
              <a:t>go</a:t>
            </a:r>
            <a:r>
              <a:rPr lang="en-GB" dirty="0" err="1" smtClean="0">
                <a:solidFill>
                  <a:srgbClr val="FF0000"/>
                </a:solidFill>
              </a:rPr>
              <a:t>ooooo</a:t>
            </a:r>
            <a:r>
              <a:rPr lang="en-GB" dirty="0" err="1" smtClean="0"/>
              <a:t>d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Intensifier, </a:t>
            </a:r>
            <a:r>
              <a:rPr lang="en-GB" dirty="0" err="1" smtClean="0"/>
              <a:t>diminisher</a:t>
            </a:r>
            <a:r>
              <a:rPr lang="en-GB" dirty="0" smtClean="0"/>
              <a:t> word detection: “</a:t>
            </a:r>
            <a:r>
              <a:rPr lang="en-GB" dirty="0" smtClean="0">
                <a:solidFill>
                  <a:srgbClr val="FF0000"/>
                </a:solidFill>
              </a:rPr>
              <a:t>Very</a:t>
            </a:r>
            <a:r>
              <a:rPr lang="en-GB" dirty="0" smtClean="0"/>
              <a:t> good movie” vs. “good movie”</a:t>
            </a:r>
          </a:p>
          <a:p>
            <a:r>
              <a:rPr lang="en-GB" dirty="0" smtClean="0"/>
              <a:t>Example of simplified process in next page…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3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(Basic) lexicon-based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5139377"/>
          </a:xfrm>
        </p:spPr>
        <p:txBody>
          <a:bodyPr>
            <a:normAutofit/>
          </a:bodyPr>
          <a:lstStyle/>
          <a:p>
            <a:r>
              <a:rPr lang="en-GB" dirty="0" smtClean="0"/>
              <a:t>Detect emotion in two independent dimensions:</a:t>
            </a:r>
          </a:p>
          <a:p>
            <a:pPr lvl="1"/>
            <a:r>
              <a:rPr lang="en-GB" dirty="0" smtClean="0"/>
              <a:t>Positive: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pos</a:t>
            </a:r>
            <a:r>
              <a:rPr lang="en-GB" dirty="0" smtClean="0"/>
              <a:t>: {1, 2,… 5}</a:t>
            </a:r>
          </a:p>
          <a:p>
            <a:pPr lvl="1"/>
            <a:r>
              <a:rPr lang="en-GB" dirty="0" smtClean="0"/>
              <a:t>Negative: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neg</a:t>
            </a:r>
            <a:r>
              <a:rPr lang="en-GB" dirty="0" smtClean="0"/>
              <a:t>: {-5, -4,… -1}</a:t>
            </a:r>
          </a:p>
          <a:p>
            <a:r>
              <a:rPr lang="en-GB" dirty="0" smtClean="0"/>
              <a:t>(optional) Predict overall polarity by comparing  them :</a:t>
            </a:r>
          </a:p>
          <a:p>
            <a:pPr lvl="1"/>
            <a:r>
              <a:rPr lang="en-GB" dirty="0" smtClean="0"/>
              <a:t>If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pos</a:t>
            </a:r>
            <a:r>
              <a:rPr lang="en-GB" dirty="0" smtClean="0"/>
              <a:t> &gt; |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neg</a:t>
            </a:r>
            <a:r>
              <a:rPr lang="en-GB" dirty="0" smtClean="0"/>
              <a:t>| then positive</a:t>
            </a:r>
          </a:p>
          <a:p>
            <a:r>
              <a:rPr lang="en-GB" dirty="0" smtClean="0"/>
              <a:t>Example: “He is </a:t>
            </a:r>
            <a:r>
              <a:rPr lang="en-GB" dirty="0" smtClean="0">
                <a:solidFill>
                  <a:srgbClr val="FF0000"/>
                </a:solidFill>
              </a:rPr>
              <a:t>brilliant</a:t>
            </a:r>
            <a:r>
              <a:rPr lang="en-GB" dirty="0" smtClean="0"/>
              <a:t> but </a:t>
            </a:r>
            <a:r>
              <a:rPr lang="en-GB" dirty="0" smtClean="0">
                <a:solidFill>
                  <a:srgbClr val="FF0000"/>
                </a:solidFill>
              </a:rPr>
              <a:t>boring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Emotion(‘brilliant’)=+3</a:t>
            </a:r>
          </a:p>
          <a:p>
            <a:pPr lvl="1"/>
            <a:r>
              <a:rPr lang="en-GB" dirty="0" smtClean="0"/>
              <a:t>Emotion(‘boring’)=-2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Negation</a:t>
            </a:r>
            <a:r>
              <a:rPr lang="en-GB" dirty="0" smtClean="0"/>
              <a:t> detection: “He </a:t>
            </a:r>
            <a:r>
              <a:rPr lang="en-GB" dirty="0" smtClean="0">
                <a:solidFill>
                  <a:srgbClr val="FF0000"/>
                </a:solidFill>
              </a:rPr>
              <a:t>isn’t</a:t>
            </a:r>
            <a:r>
              <a:rPr lang="en-GB" dirty="0" smtClean="0"/>
              <a:t> brilliant and he is boring” </a:t>
            </a:r>
          </a:p>
          <a:p>
            <a:pPr lvl="1"/>
            <a:r>
              <a:rPr lang="en-GB" dirty="0" smtClean="0"/>
              <a:t>Emotion(NOT ‘brilliant’) = -2</a:t>
            </a:r>
          </a:p>
          <a:p>
            <a:pPr lvl="2"/>
            <a:r>
              <a:rPr lang="en-GB" dirty="0" smtClean="0"/>
              <a:t>Decreased by 1 and sign reversed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Exclamation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/>
              <a:t>detection: “He is brilliant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</a:t>
            </a:r>
            <a:r>
              <a:rPr lang="en-GB" dirty="0" smtClean="0"/>
              <a:t>boring</a:t>
            </a:r>
            <a:r>
              <a:rPr lang="en-GB" dirty="0" smtClean="0">
                <a:solidFill>
                  <a:srgbClr val="FF0000"/>
                </a:solidFill>
              </a:rPr>
              <a:t>!!</a:t>
            </a:r>
            <a:r>
              <a:rPr lang="en-GB" dirty="0" smtClean="0"/>
              <a:t>”</a:t>
            </a:r>
            <a:endParaRPr lang="en-GB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80522" y="3944162"/>
            <a:ext cx="382989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GB" sz="2200" dirty="0" err="1" smtClean="0">
                <a:solidFill>
                  <a:prstClr val="black"/>
                </a:solidFill>
              </a:rPr>
              <a:t>D</a:t>
            </a:r>
            <a:r>
              <a:rPr lang="en-GB" sz="2200" baseline="-25000" dirty="0" err="1" smtClean="0">
                <a:solidFill>
                  <a:prstClr val="black"/>
                </a:solidFill>
              </a:rPr>
              <a:t>pos</a:t>
            </a:r>
            <a:r>
              <a:rPr lang="en-GB" sz="2200" dirty="0" smtClean="0">
                <a:solidFill>
                  <a:prstClr val="black"/>
                </a:solidFill>
              </a:rPr>
              <a:t> =+</a:t>
            </a:r>
            <a:r>
              <a:rPr lang="en-GB" sz="2200" dirty="0">
                <a:solidFill>
                  <a:prstClr val="black"/>
                </a:solidFill>
              </a:rPr>
              <a:t>3, </a:t>
            </a:r>
            <a:r>
              <a:rPr lang="en-GB" sz="2200" dirty="0" err="1">
                <a:solidFill>
                  <a:prstClr val="black"/>
                </a:solidFill>
              </a:rPr>
              <a:t>D</a:t>
            </a:r>
            <a:r>
              <a:rPr lang="en-GB" sz="2200" baseline="-25000" dirty="0" err="1">
                <a:solidFill>
                  <a:prstClr val="black"/>
                </a:solidFill>
              </a:rPr>
              <a:t>neg</a:t>
            </a:r>
            <a:r>
              <a:rPr lang="en-GB" sz="2200" dirty="0">
                <a:solidFill>
                  <a:prstClr val="black"/>
                </a:solidFill>
              </a:rPr>
              <a:t>=-2 =&gt; </a:t>
            </a:r>
            <a:r>
              <a:rPr lang="en-GB" sz="2200" i="1" dirty="0" smtClean="0">
                <a:solidFill>
                  <a:prstClr val="black"/>
                </a:solidFill>
              </a:rPr>
              <a:t>positive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270917" y="3815165"/>
            <a:ext cx="491088" cy="70252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6706" y="5129720"/>
            <a:ext cx="497764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GB" sz="2200" dirty="0" err="1" smtClean="0">
                <a:solidFill>
                  <a:prstClr val="black"/>
                </a:solidFill>
              </a:rPr>
              <a:t>D</a:t>
            </a:r>
            <a:r>
              <a:rPr lang="en-GB" sz="2200" baseline="-25000" dirty="0" err="1" smtClean="0">
                <a:solidFill>
                  <a:prstClr val="black"/>
                </a:solidFill>
              </a:rPr>
              <a:t>pos</a:t>
            </a:r>
            <a:r>
              <a:rPr lang="en-GB" sz="2200" dirty="0" smtClean="0">
                <a:solidFill>
                  <a:prstClr val="black"/>
                </a:solidFill>
              </a:rPr>
              <a:t> =+1 (default), </a:t>
            </a:r>
            <a:r>
              <a:rPr lang="en-GB" sz="2200" dirty="0" err="1">
                <a:solidFill>
                  <a:prstClr val="black"/>
                </a:solidFill>
              </a:rPr>
              <a:t>D</a:t>
            </a:r>
            <a:r>
              <a:rPr lang="en-GB" sz="2200" baseline="-25000" dirty="0" err="1">
                <a:solidFill>
                  <a:prstClr val="black"/>
                </a:solidFill>
              </a:rPr>
              <a:t>neg</a:t>
            </a:r>
            <a:r>
              <a:rPr lang="en-GB" sz="2200" dirty="0" smtClean="0">
                <a:solidFill>
                  <a:prstClr val="black"/>
                </a:solidFill>
              </a:rPr>
              <a:t>=-3 </a:t>
            </a:r>
            <a:r>
              <a:rPr lang="en-GB" sz="2200" dirty="0">
                <a:solidFill>
                  <a:prstClr val="black"/>
                </a:solidFill>
              </a:rPr>
              <a:t>=&gt; </a:t>
            </a:r>
            <a:r>
              <a:rPr lang="en-GB" sz="2200" i="1" dirty="0" smtClean="0">
                <a:solidFill>
                  <a:prstClr val="black"/>
                </a:solidFill>
              </a:rPr>
              <a:t>negative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587101" y="5000723"/>
            <a:ext cx="491088" cy="70252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01648"/>
          </a:xfrm>
        </p:spPr>
        <p:txBody>
          <a:bodyPr>
            <a:normAutofit/>
          </a:bodyPr>
          <a:lstStyle/>
          <a:p>
            <a:r>
              <a:rPr lang="en-GB" dirty="0" smtClean="0"/>
              <a:t>Naturally, this is a </a:t>
            </a:r>
            <a:r>
              <a:rPr lang="en-GB" i="1" dirty="0" smtClean="0"/>
              <a:t>very </a:t>
            </a:r>
            <a:r>
              <a:rPr lang="en-GB" dirty="0" smtClean="0"/>
              <a:t>simplified description</a:t>
            </a:r>
          </a:p>
          <a:p>
            <a:r>
              <a:rPr lang="en-GB" dirty="0" smtClean="0"/>
              <a:t>Typical extensions include:</a:t>
            </a:r>
          </a:p>
          <a:p>
            <a:pPr lvl="1"/>
            <a:r>
              <a:rPr lang="en-GB" dirty="0" smtClean="0"/>
              <a:t>Ability to </a:t>
            </a:r>
            <a:r>
              <a:rPr lang="en-GB" i="1" dirty="0" smtClean="0"/>
              <a:t>optimize </a:t>
            </a:r>
            <a:r>
              <a:rPr lang="en-GB" dirty="0" smtClean="0"/>
              <a:t>affective lexicon</a:t>
            </a:r>
          </a:p>
          <a:p>
            <a:pPr lvl="2"/>
            <a:r>
              <a:rPr lang="en-GB" dirty="0" smtClean="0"/>
              <a:t>Add / remove words on-the-fly</a:t>
            </a:r>
          </a:p>
          <a:p>
            <a:pPr lvl="2"/>
            <a:r>
              <a:rPr lang="en-GB" dirty="0" smtClean="0"/>
              <a:t>Manipulate affective weight based on training data</a:t>
            </a:r>
          </a:p>
          <a:p>
            <a:pPr lvl="2"/>
            <a:r>
              <a:rPr lang="en-GB" dirty="0" smtClean="0"/>
              <a:t>We’ll see examples of both later…</a:t>
            </a:r>
          </a:p>
          <a:p>
            <a:pPr lvl="1"/>
            <a:r>
              <a:rPr lang="en-GB" dirty="0" smtClean="0"/>
              <a:t>Proper syntax analysis</a:t>
            </a:r>
          </a:p>
          <a:p>
            <a:pPr lvl="2"/>
            <a:r>
              <a:rPr lang="en-GB" dirty="0" smtClean="0"/>
              <a:t>To locate the interdependencies between affective words and modifiers</a:t>
            </a:r>
          </a:p>
          <a:p>
            <a:pPr lvl="1"/>
            <a:r>
              <a:rPr lang="en-GB" dirty="0" smtClean="0"/>
              <a:t>Detection of user-defined keywords and their relation to affective text spans:</a:t>
            </a:r>
          </a:p>
          <a:p>
            <a:pPr lvl="2"/>
            <a:r>
              <a:rPr lang="en-GB" dirty="0" smtClean="0"/>
              <a:t>“ESSIR rocks, but the weather is too hot”</a:t>
            </a:r>
          </a:p>
          <a:p>
            <a:r>
              <a:rPr lang="en-GB" dirty="0" smtClean="0"/>
              <a:t>Demo:</a:t>
            </a:r>
          </a:p>
          <a:p>
            <a:pPr lvl="1"/>
            <a:r>
              <a:rPr lang="en-GB" dirty="0" smtClean="0"/>
              <a:t>SentiStrength: </a:t>
            </a:r>
            <a:r>
              <a:rPr lang="en-GB" dirty="0">
                <a:hlinkClick r:id="rId2"/>
              </a:rPr>
              <a:t>http://sentistrength.wlv.ac.uk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err="1" smtClean="0"/>
              <a:t>TweetMiner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http://mi-linux.wlv.ac.uk/~</a:t>
            </a:r>
            <a:r>
              <a:rPr lang="en-GB" dirty="0" smtClean="0">
                <a:hlinkClick r:id="rId3"/>
              </a:rPr>
              <a:t>0920433/project/tweetmining.html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Pros/Cons of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Can be fairly accurate independent of environment</a:t>
            </a:r>
          </a:p>
          <a:p>
            <a:pPr lvl="1"/>
            <a:r>
              <a:rPr lang="en-GB" dirty="0" smtClean="0"/>
              <a:t>No need for training corpus</a:t>
            </a:r>
          </a:p>
          <a:p>
            <a:pPr lvl="1"/>
            <a:r>
              <a:rPr lang="en-GB" dirty="0" smtClean="0"/>
              <a:t>Can be easily extended to new domains with additional affective words</a:t>
            </a:r>
          </a:p>
          <a:p>
            <a:pPr lvl="2"/>
            <a:r>
              <a:rPr lang="en-GB" dirty="0" smtClean="0"/>
              <a:t>e.g., “</a:t>
            </a:r>
            <a:r>
              <a:rPr lang="en-GB" dirty="0" err="1" smtClean="0"/>
              <a:t>amazeballs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Can be easy to rationalise prediction output</a:t>
            </a:r>
          </a:p>
          <a:p>
            <a:pPr lvl="1"/>
            <a:r>
              <a:rPr lang="en-GB" dirty="0" smtClean="0"/>
              <a:t>More often used in Opinion Retrieval (in TREC, at least!)</a:t>
            </a:r>
            <a:endParaRPr lang="en-GB" dirty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Compared to a well-trained, in-domain ML model they typically underperform</a:t>
            </a:r>
          </a:p>
          <a:p>
            <a:pPr lvl="1"/>
            <a:r>
              <a:rPr lang="en-GB" dirty="0" smtClean="0"/>
              <a:t>Sensitive to affective dictionary coverage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0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36" y="1722290"/>
            <a:ext cx="4569791" cy="5135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Lexicons + Machine-Learning, e.g.,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SELC</a:t>
            </a:r>
            <a:r>
              <a:rPr lang="en-GB" dirty="0" smtClean="0"/>
              <a:t> 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en-GB" dirty="0" err="1" smtClean="0"/>
              <a:t>lf</a:t>
            </a:r>
            <a:r>
              <a:rPr lang="en-GB" dirty="0" smtClean="0"/>
              <a:t>-Supervised,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GB" dirty="0" smtClean="0"/>
              <a:t>exicon-based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smtClean="0"/>
              <a:t>orpus-based) [11]</a:t>
            </a:r>
          </a:p>
        </p:txBody>
      </p:sp>
    </p:spTree>
    <p:extLst>
      <p:ext uri="{BB962C8B-B14F-4D97-AF65-F5344CB8AC3E}">
        <p14:creationId xmlns:p14="http://schemas.microsoft.com/office/powerpoint/2010/main" val="4149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Affective Lexicons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5139377"/>
          </a:xfrm>
        </p:spPr>
        <p:txBody>
          <a:bodyPr>
            <a:normAutofit/>
          </a:bodyPr>
          <a:lstStyle/>
          <a:p>
            <a:r>
              <a:rPr lang="en-GB" dirty="0" smtClean="0"/>
              <a:t>They have been extensively used in the field either for lexicon-based approaches or in machine-learning solutions</a:t>
            </a:r>
          </a:p>
          <a:p>
            <a:pPr lvl="1"/>
            <a:r>
              <a:rPr lang="en-GB" dirty="0" smtClean="0"/>
              <a:t>Additional features</a:t>
            </a:r>
          </a:p>
          <a:p>
            <a:pPr lvl="1"/>
            <a:r>
              <a:rPr lang="en-GB" dirty="0" smtClean="0"/>
              <a:t>Bootstrapping: unsupervised solutions (see previous)</a:t>
            </a:r>
          </a:p>
          <a:p>
            <a:r>
              <a:rPr lang="en-GB" dirty="0" smtClean="0"/>
              <a:t>Can </a:t>
            </a:r>
            <a:r>
              <a:rPr lang="en-GB" dirty="0"/>
              <a:t>be created manually, automatically or </a:t>
            </a:r>
            <a:r>
              <a:rPr lang="en-GB" dirty="0" smtClean="0"/>
              <a:t>semi-automatically</a:t>
            </a:r>
          </a:p>
          <a:p>
            <a:r>
              <a:rPr lang="en-GB" dirty="0" smtClean="0"/>
              <a:t>Can be domain-dependent or independent</a:t>
            </a:r>
          </a:p>
          <a:p>
            <a:r>
              <a:rPr lang="en-GB" dirty="0" smtClean="0"/>
              <a:t>A lot of them are already available: </a:t>
            </a:r>
          </a:p>
          <a:p>
            <a:pPr lvl="1"/>
            <a:r>
              <a:rPr lang="en-GB" dirty="0" smtClean="0"/>
              <a:t>Manual</a:t>
            </a:r>
          </a:p>
          <a:p>
            <a:pPr lvl="2"/>
            <a:r>
              <a:rPr lang="en-GB" dirty="0" smtClean="0"/>
              <a:t>LIWC</a:t>
            </a:r>
            <a:r>
              <a:rPr lang="en-GB" dirty="0"/>
              <a:t>: Linguistic Inquiry and Word </a:t>
            </a:r>
            <a:r>
              <a:rPr lang="en-GB" dirty="0" smtClean="0"/>
              <a:t>Count [10]</a:t>
            </a:r>
          </a:p>
          <a:p>
            <a:pPr lvl="2"/>
            <a:r>
              <a:rPr lang="en-GB" dirty="0" smtClean="0"/>
              <a:t>ANEW: Affective norms for English words [11]</a:t>
            </a:r>
          </a:p>
          <a:p>
            <a:pPr lvl="1"/>
            <a:r>
              <a:rPr lang="en-GB" dirty="0" smtClean="0"/>
              <a:t>Automatic:</a:t>
            </a:r>
          </a:p>
          <a:p>
            <a:pPr lvl="2"/>
            <a:r>
              <a:rPr lang="en-GB" dirty="0" err="1" smtClean="0"/>
              <a:t>WordNet</a:t>
            </a:r>
            <a:r>
              <a:rPr lang="en-GB" dirty="0" smtClean="0"/>
              <a:t>-Affect [9]</a:t>
            </a:r>
          </a:p>
          <a:p>
            <a:pPr lvl="2"/>
            <a:r>
              <a:rPr lang="en-GB" dirty="0" err="1" smtClean="0"/>
              <a:t>SentiWordNet</a:t>
            </a:r>
            <a:r>
              <a:rPr lang="en-GB" dirty="0"/>
              <a:t> </a:t>
            </a:r>
            <a:r>
              <a:rPr lang="en-GB" dirty="0" smtClean="0"/>
              <a:t>[31] …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8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LIWC: Linguistic </a:t>
            </a:r>
            <a:r>
              <a:rPr lang="en-GB" dirty="0"/>
              <a:t>Inquiry and Word Count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91" y="1403350"/>
            <a:ext cx="8051018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8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ANEW: Affective norms for English </a:t>
            </a:r>
            <a:r>
              <a:rPr lang="en-GB" dirty="0" smtClean="0"/>
              <a:t>words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418815"/>
            <a:ext cx="7048727" cy="50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2002</a:t>
            </a:r>
            <a:r>
              <a:rPr lang="en-GB" dirty="0" smtClean="0"/>
              <a:t>: Bachelor in Mathematics </a:t>
            </a:r>
          </a:p>
          <a:p>
            <a:pPr lvl="1"/>
            <a:r>
              <a:rPr lang="en-GB" dirty="0" smtClean="0"/>
              <a:t>Aristotle University of Thessaloniki, Greece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2003-05</a:t>
            </a:r>
            <a:r>
              <a:rPr lang="en-GB" dirty="0" smtClean="0"/>
              <a:t>: M.Sc. in Advanced Informatics and Communication Systems </a:t>
            </a:r>
          </a:p>
          <a:p>
            <a:pPr lvl="1"/>
            <a:r>
              <a:rPr lang="en-GB" dirty="0" smtClean="0"/>
              <a:t>Aristotle University of Thessaloniki, Greece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2005-08</a:t>
            </a:r>
            <a:r>
              <a:rPr lang="en-GB" dirty="0" smtClean="0"/>
              <a:t>: Ph.D. in Information Retrieval</a:t>
            </a:r>
          </a:p>
          <a:p>
            <a:pPr lvl="1"/>
            <a:r>
              <a:rPr lang="en-GB" dirty="0" smtClean="0"/>
              <a:t>Department of Applied Informatics, University of Macedonia, Greece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2009-11</a:t>
            </a:r>
            <a:r>
              <a:rPr lang="en-GB" dirty="0" smtClean="0"/>
              <a:t>: Post-doctoral Research Fellow</a:t>
            </a:r>
          </a:p>
          <a:p>
            <a:pPr lvl="1"/>
            <a:r>
              <a:rPr lang="en-GB" dirty="0" smtClean="0"/>
              <a:t>Statistical </a:t>
            </a:r>
            <a:r>
              <a:rPr lang="en-GB" dirty="0" err="1" smtClean="0"/>
              <a:t>Cybermetrics</a:t>
            </a:r>
            <a:r>
              <a:rPr lang="en-GB" dirty="0" smtClean="0"/>
              <a:t> Research Group, University of Wolverhampton, UK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2011-13</a:t>
            </a:r>
            <a:r>
              <a:rPr lang="en-GB" dirty="0" smtClean="0"/>
              <a:t>: Lecturer in Computer Science</a:t>
            </a:r>
          </a:p>
          <a:p>
            <a:pPr lvl="1"/>
            <a:r>
              <a:rPr lang="en-GB" dirty="0" smtClean="0"/>
              <a:t>School of Technology, University of Wolverhampton, UK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2013-present</a:t>
            </a:r>
            <a:r>
              <a:rPr lang="en-GB" dirty="0" smtClean="0"/>
              <a:t>: Senior Lecturer in Computer Science</a:t>
            </a:r>
          </a:p>
          <a:p>
            <a:pPr lvl="1"/>
            <a:r>
              <a:rPr lang="en-GB" dirty="0" smtClean="0"/>
              <a:t>Faculty of Science and Engineering, University of Wolverhampton, UK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affective </a:t>
            </a:r>
            <a:r>
              <a:rPr lang="en-GB" dirty="0" smtClean="0"/>
              <a:t>lexicons: using </a:t>
            </a:r>
            <a:r>
              <a:rPr lang="en-GB" dirty="0" err="1" smtClean="0"/>
              <a:t>WordNet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WordNet</a:t>
            </a:r>
            <a:r>
              <a:rPr lang="en-GB" dirty="0" smtClean="0"/>
              <a:t>: A lexical database for the English language, that provides various semantic relations between tokens (e.g., synonyms, antonyms)</a:t>
            </a:r>
          </a:p>
          <a:p>
            <a:r>
              <a:rPr lang="en-GB" dirty="0" smtClean="0"/>
              <a:t>Can be used to classify positive/negative tokens, based on distance from </a:t>
            </a:r>
            <a:r>
              <a:rPr lang="en-GB" i="1" dirty="0" smtClean="0"/>
              <a:t>seed</a:t>
            </a:r>
            <a:r>
              <a:rPr lang="en-GB" dirty="0" smtClean="0"/>
              <a:t> words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4" y="2638964"/>
            <a:ext cx="7367247" cy="421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0678" y="5163015"/>
            <a:ext cx="2251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Links between ‘good’</a:t>
            </a:r>
          </a:p>
          <a:p>
            <a:r>
              <a:rPr lang="en-GB" dirty="0" smtClean="0"/>
              <a:t> and ‘bad’ in </a:t>
            </a:r>
            <a:r>
              <a:rPr lang="en-GB" dirty="0" err="1" smtClean="0"/>
              <a:t>WordNet</a:t>
            </a:r>
            <a:endParaRPr lang="en-GB" dirty="0" smtClean="0"/>
          </a:p>
          <a:p>
            <a:r>
              <a:rPr lang="en-GB" dirty="0" smtClean="0"/>
              <a:t>image taken from [5]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7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affective lexicons: using conjunction</a:t>
            </a:r>
            <a:endParaRPr lang="en-GB" dirty="0"/>
          </a:p>
        </p:txBody>
      </p:sp>
      <p:pic>
        <p:nvPicPr>
          <p:cNvPr id="4" name="Picture 5" descr="verynice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3018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006935" y="5784026"/>
            <a:ext cx="1143000" cy="304800"/>
          </a:xfrm>
          <a:prstGeom prst="ellips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>
              <a:latin typeface="Perpetua" panose="02020502060401020303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105893" y="4563506"/>
            <a:ext cx="1143000" cy="304800"/>
          </a:xfrm>
          <a:prstGeom prst="ellips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>
              <a:latin typeface="Perpetua" panose="02020502060401020303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863935" y="3402322"/>
            <a:ext cx="1143000" cy="304800"/>
          </a:xfrm>
          <a:prstGeom prst="ellips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>
              <a:latin typeface="Perpetua" panose="02020502060401020303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48100" y="1980911"/>
            <a:ext cx="1143000" cy="304800"/>
          </a:xfrm>
          <a:prstGeom prst="ellips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Academic Background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Definition and motivation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Applications and challenges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Analysis</a:t>
            </a:r>
          </a:p>
          <a:p>
            <a:r>
              <a:rPr lang="en-GB" dirty="0"/>
              <a:t>Relevant Benchmarking activities</a:t>
            </a:r>
          </a:p>
          <a:p>
            <a:pPr lvl="1"/>
            <a:r>
              <a:rPr lang="en-GB" dirty="0"/>
              <a:t>TREC Blog/Microblog Tracks</a:t>
            </a:r>
          </a:p>
          <a:p>
            <a:pPr lvl="1"/>
            <a:r>
              <a:rPr lang="en-GB" dirty="0"/>
              <a:t>NTCIR-6 Opinion Analysis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Bringing it all together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Summary and 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TREC Blog Track: Opinion Retrieval task (2006 – 2008)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547986"/>
          </a:xfrm>
        </p:spPr>
        <p:txBody>
          <a:bodyPr>
            <a:normAutofit/>
          </a:bodyPr>
          <a:lstStyle/>
          <a:p>
            <a:r>
              <a:rPr lang="en-GB" dirty="0" smtClean="0"/>
              <a:t>Task: locate blog posts that express an opinion about a given </a:t>
            </a:r>
            <a:r>
              <a:rPr lang="en-GB" i="1" dirty="0" smtClean="0"/>
              <a:t>target</a:t>
            </a:r>
            <a:endParaRPr lang="en-GB" dirty="0" smtClean="0"/>
          </a:p>
          <a:p>
            <a:pPr lvl="1"/>
            <a:r>
              <a:rPr lang="en-GB" i="1" dirty="0" smtClean="0"/>
              <a:t>target: </a:t>
            </a:r>
            <a:r>
              <a:rPr lang="en-GB" dirty="0" smtClean="0"/>
              <a:t>any named entity, e.g., person, location, organisation, concept, event</a:t>
            </a:r>
            <a:endParaRPr lang="en-GB" i="1" dirty="0"/>
          </a:p>
          <a:p>
            <a:r>
              <a:rPr lang="en-GB" dirty="0" smtClean="0"/>
              <a:t>“</a:t>
            </a:r>
            <a:r>
              <a:rPr lang="en-GB" i="1" dirty="0" smtClean="0"/>
              <a:t>What do people think about X?”</a:t>
            </a:r>
          </a:p>
          <a:p>
            <a:r>
              <a:rPr lang="en-GB" dirty="0" smtClean="0"/>
              <a:t>Topic example:</a:t>
            </a:r>
          </a:p>
          <a:p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73614"/>
            <a:ext cx="1063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&lt;top&gt;</a:t>
            </a:r>
          </a:p>
          <a:p>
            <a:r>
              <a:rPr lang="en-GB" dirty="0" smtClean="0"/>
              <a:t>	&lt;</a:t>
            </a:r>
            <a:r>
              <a:rPr lang="en-GB" dirty="0" err="1"/>
              <a:t>num</a:t>
            </a:r>
            <a:r>
              <a:rPr lang="en-GB" dirty="0"/>
              <a:t>&gt; Number: </a:t>
            </a:r>
            <a:r>
              <a:rPr lang="en-GB" dirty="0" smtClean="0"/>
              <a:t>930 &lt;/</a:t>
            </a:r>
            <a:r>
              <a:rPr lang="en-GB" dirty="0" err="1" smtClean="0"/>
              <a:t>num</a:t>
            </a:r>
            <a:r>
              <a:rPr lang="en-GB" dirty="0" smtClean="0"/>
              <a:t>&gt;</a:t>
            </a:r>
            <a:endParaRPr lang="en-GB" dirty="0"/>
          </a:p>
          <a:p>
            <a:r>
              <a:rPr lang="en-GB" dirty="0" smtClean="0"/>
              <a:t>	&lt;</a:t>
            </a:r>
            <a:r>
              <a:rPr lang="en-GB" dirty="0"/>
              <a:t>title&gt; </a:t>
            </a:r>
            <a:r>
              <a:rPr lang="en-GB" dirty="0" err="1" smtClean="0"/>
              <a:t>ikea</a:t>
            </a:r>
            <a:r>
              <a:rPr lang="en-GB" dirty="0" smtClean="0"/>
              <a:t> &lt;/title&gt;</a:t>
            </a:r>
            <a:endParaRPr lang="en-GB" dirty="0"/>
          </a:p>
          <a:p>
            <a:r>
              <a:rPr lang="en-GB" dirty="0" smtClean="0"/>
              <a:t>	&lt;</a:t>
            </a:r>
            <a:r>
              <a:rPr lang="en-GB" dirty="0" err="1"/>
              <a:t>desc</a:t>
            </a:r>
            <a:r>
              <a:rPr lang="en-GB" dirty="0"/>
              <a:t>&gt; Description: Find opinions on Ikea or its products </a:t>
            </a:r>
            <a:r>
              <a:rPr lang="en-GB" dirty="0" smtClean="0"/>
              <a:t>&lt;/</a:t>
            </a:r>
            <a:r>
              <a:rPr lang="en-GB" dirty="0" err="1" smtClean="0"/>
              <a:t>desc</a:t>
            </a:r>
            <a:r>
              <a:rPr lang="en-GB" dirty="0" smtClean="0"/>
              <a:t>&gt;</a:t>
            </a:r>
          </a:p>
          <a:p>
            <a:r>
              <a:rPr lang="en-GB" dirty="0" smtClean="0"/>
              <a:t>	&lt;</a:t>
            </a:r>
            <a:r>
              <a:rPr lang="en-GB" dirty="0" err="1"/>
              <a:t>narr</a:t>
            </a:r>
            <a:r>
              <a:rPr lang="en-GB" dirty="0"/>
              <a:t>&gt; Narrative: Recommendations to shop at Ikea </a:t>
            </a:r>
            <a:r>
              <a:rPr lang="en-GB" dirty="0" smtClean="0"/>
              <a:t>are relevant </a:t>
            </a:r>
            <a:r>
              <a:rPr lang="en-GB" dirty="0"/>
              <a:t>opinions. Recommendations </a:t>
            </a:r>
            <a:r>
              <a:rPr lang="en-GB" dirty="0" smtClean="0"/>
              <a:t>of Ikea 	             products </a:t>
            </a:r>
            <a:r>
              <a:rPr lang="en-GB" dirty="0"/>
              <a:t>are relevant opinions</a:t>
            </a:r>
            <a:r>
              <a:rPr lang="en-GB" dirty="0" smtClean="0"/>
              <a:t>. Pictures </a:t>
            </a:r>
            <a:r>
              <a:rPr lang="en-GB" dirty="0"/>
              <a:t>on an Ikea-related site </a:t>
            </a:r>
            <a:r>
              <a:rPr lang="en-GB" dirty="0" smtClean="0"/>
              <a:t>that are </a:t>
            </a:r>
            <a:r>
              <a:rPr lang="en-GB" dirty="0"/>
              <a:t>not related to the store </a:t>
            </a:r>
            <a:r>
              <a:rPr lang="en-GB" dirty="0" smtClean="0"/>
              <a:t>	             or its products </a:t>
            </a:r>
            <a:r>
              <a:rPr lang="en-GB" dirty="0"/>
              <a:t>are not relevant</a:t>
            </a:r>
            <a:r>
              <a:rPr lang="en-GB" dirty="0" smtClean="0"/>
              <a:t>. &lt;/</a:t>
            </a:r>
            <a:r>
              <a:rPr lang="en-GB" dirty="0" err="1" smtClean="0"/>
              <a:t>narr</a:t>
            </a:r>
            <a:r>
              <a:rPr lang="en-GB" dirty="0" smtClean="0"/>
              <a:t>&gt;</a:t>
            </a:r>
            <a:endParaRPr lang="en-GB" dirty="0"/>
          </a:p>
          <a:p>
            <a:r>
              <a:rPr lang="en-GB" dirty="0"/>
              <a:t>&lt;/top&gt;</a:t>
            </a:r>
          </a:p>
        </p:txBody>
      </p:sp>
    </p:spTree>
    <p:extLst>
      <p:ext uri="{BB962C8B-B14F-4D97-AF65-F5344CB8AC3E}">
        <p14:creationId xmlns:p14="http://schemas.microsoft.com/office/powerpoint/2010/main" val="33403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TREC Blog Track: Opinion Retrieval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697615"/>
          </a:xfrm>
        </p:spPr>
        <p:txBody>
          <a:bodyPr/>
          <a:lstStyle/>
          <a:p>
            <a:r>
              <a:rPr lang="en-GB" dirty="0" smtClean="0"/>
              <a:t>Assessment in 2 levels: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 smtClean="0"/>
              <a:t>relevant vs. non-relevant </a:t>
            </a:r>
            <a:r>
              <a:rPr lang="en-GB" b="1" i="1" dirty="0" smtClean="0"/>
              <a:t>(-1, 0, 1)</a:t>
            </a:r>
          </a:p>
          <a:p>
            <a:pPr lvl="2"/>
            <a:r>
              <a:rPr lang="en-GB" b="1" i="1" dirty="0" smtClean="0"/>
              <a:t>-1: </a:t>
            </a:r>
            <a:r>
              <a:rPr lang="en-GB" dirty="0" smtClean="0"/>
              <a:t>not-judged</a:t>
            </a:r>
            <a:endParaRPr lang="en-GB" b="1" i="1" dirty="0" smtClean="0"/>
          </a:p>
          <a:p>
            <a:pPr lvl="2"/>
            <a:r>
              <a:rPr lang="en-GB" b="1" i="1" dirty="0" smtClean="0"/>
              <a:t>0: </a:t>
            </a:r>
            <a:r>
              <a:rPr lang="en-GB" dirty="0" smtClean="0"/>
              <a:t>not-relevant</a:t>
            </a:r>
            <a:endParaRPr lang="en-GB" b="1" i="1" dirty="0" smtClean="0"/>
          </a:p>
          <a:p>
            <a:pPr lvl="2"/>
            <a:r>
              <a:rPr lang="en-GB" b="1" i="1" dirty="0" smtClean="0"/>
              <a:t>1:</a:t>
            </a:r>
            <a:r>
              <a:rPr lang="en-GB" dirty="0" smtClean="0"/>
              <a:t>  relevant, but non-opinionated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 smtClean="0"/>
              <a:t>opinionated vs. non-opinionated </a:t>
            </a:r>
            <a:r>
              <a:rPr lang="en-GB" b="1" i="1" dirty="0" smtClean="0"/>
              <a:t>(2, 3, 4)</a:t>
            </a:r>
          </a:p>
          <a:p>
            <a:pPr lvl="2"/>
            <a:r>
              <a:rPr lang="en-GB" b="1" i="1" dirty="0" smtClean="0"/>
              <a:t>2: </a:t>
            </a:r>
            <a:r>
              <a:rPr lang="en-GB" dirty="0" smtClean="0"/>
              <a:t>opinion expressed explicitly negative/against target</a:t>
            </a:r>
            <a:endParaRPr lang="en-GB" b="1" i="1" dirty="0" smtClean="0"/>
          </a:p>
          <a:p>
            <a:pPr lvl="2"/>
            <a:r>
              <a:rPr lang="en-GB" b="1" i="1" dirty="0" smtClean="0"/>
              <a:t>3: </a:t>
            </a:r>
            <a:r>
              <a:rPr lang="en-GB" dirty="0"/>
              <a:t>opinion expressed </a:t>
            </a:r>
            <a:r>
              <a:rPr lang="en-GB" dirty="0" smtClean="0"/>
              <a:t>both positive and negative towards target (i.e., mixed)</a:t>
            </a:r>
            <a:endParaRPr lang="en-GB" b="1" i="1" dirty="0"/>
          </a:p>
          <a:p>
            <a:pPr lvl="2"/>
            <a:r>
              <a:rPr lang="en-GB" b="1" i="1" dirty="0" smtClean="0"/>
              <a:t>4: </a:t>
            </a:r>
            <a:r>
              <a:rPr lang="en-GB" dirty="0"/>
              <a:t>opinion expressed explicitly </a:t>
            </a:r>
            <a:r>
              <a:rPr lang="en-GB" dirty="0" smtClean="0"/>
              <a:t>positive/supporting target</a:t>
            </a:r>
          </a:p>
          <a:p>
            <a:r>
              <a:rPr lang="en-GB" dirty="0" smtClean="0"/>
              <a:t>Dataset: </a:t>
            </a:r>
            <a:r>
              <a:rPr lang="en-GB" b="1" i="1" dirty="0" smtClean="0"/>
              <a:t>Blog06</a:t>
            </a:r>
            <a:r>
              <a:rPr lang="en-GB" dirty="0" smtClean="0"/>
              <a:t> collection</a:t>
            </a:r>
            <a:endParaRPr lang="en-GB" dirty="0"/>
          </a:p>
          <a:p>
            <a:pPr marL="914400" lvl="1" indent="-457200">
              <a:buFont typeface="+mj-lt"/>
              <a:buAutoNum type="arabicParenR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18112" y="5072830"/>
            <a:ext cx="2455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Selection of “top blogs” </a:t>
            </a:r>
          </a:p>
          <a:p>
            <a:r>
              <a:rPr lang="en-GB" dirty="0" smtClean="0"/>
              <a:t>by Nielsen </a:t>
            </a:r>
            <a:r>
              <a:rPr lang="en-GB" dirty="0" err="1" smtClean="0"/>
              <a:t>BuzzMetrics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24832" y="4621881"/>
          <a:ext cx="4522126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79255"/>
                <a:gridCol w="1942871"/>
              </a:tblGrid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</a:tr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# unique blogs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100K</a:t>
                      </a:r>
                      <a:endParaRPr lang="en-GB" dirty="0"/>
                    </a:p>
                  </a:txBody>
                  <a:tcPr/>
                </a:tc>
              </a:tr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Uncompressed</a:t>
                      </a:r>
                      <a:r>
                        <a:rPr lang="en-GB" baseline="0" dirty="0" smtClean="0"/>
                        <a:t>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148GB</a:t>
                      </a:r>
                      <a:endParaRPr lang="en-GB" dirty="0"/>
                    </a:p>
                  </a:txBody>
                  <a:tcPr/>
                </a:tc>
              </a:tr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Crawling</a:t>
                      </a:r>
                      <a:r>
                        <a:rPr lang="en-GB" baseline="0" dirty="0" smtClean="0"/>
                        <a:t>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11/2005 – 2/2006</a:t>
                      </a:r>
                      <a:endParaRPr lang="en-GB" dirty="0"/>
                    </a:p>
                  </a:txBody>
                  <a:tcPr/>
                </a:tc>
              </a:tr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# homepages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324K</a:t>
                      </a:r>
                      <a:endParaRPr lang="en-GB" dirty="0"/>
                    </a:p>
                  </a:txBody>
                  <a:tcPr/>
                </a:tc>
              </a:tr>
              <a:tr h="319446">
                <a:tc>
                  <a:txBody>
                    <a:bodyPr/>
                    <a:lstStyle/>
                    <a:p>
                      <a:r>
                        <a:rPr lang="en-GB" dirty="0" smtClean="0"/>
                        <a:t># permalinks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posts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relevant, negative blog post [1]: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relevant, non-opinionated blog post [1]: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83" y="1828800"/>
            <a:ext cx="9429433" cy="136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83" y="4153820"/>
            <a:ext cx="9115564" cy="10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TREC Blog Track: </a:t>
            </a:r>
            <a:r>
              <a:rPr lang="en-GB" dirty="0" smtClean="0"/>
              <a:t>Polarity subtask (2007-8)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Detect the </a:t>
                </a:r>
                <a:r>
                  <a:rPr lang="en-GB" i="1" dirty="0" smtClean="0"/>
                  <a:t>polarity </a:t>
                </a:r>
                <a:r>
                  <a:rPr lang="en-GB" dirty="0" smtClean="0"/>
                  <a:t>of the expressed opinion</a:t>
                </a:r>
              </a:p>
              <a:p>
                <a:pPr lvl="1"/>
                <a:r>
                  <a:rPr lang="en-GB" dirty="0" smtClean="0"/>
                  <a:t>positive vs. negative</a:t>
                </a:r>
              </a:p>
              <a:p>
                <a:pPr lvl="1"/>
                <a:r>
                  <a:rPr lang="en-GB" dirty="0" smtClean="0"/>
                  <a:t>Main Metric: </a:t>
                </a:r>
              </a:p>
              <a:p>
                <a:pPr lvl="2"/>
                <a:r>
                  <a:rPr lang="en-GB" dirty="0" smtClean="0"/>
                  <a:t>R-accuracy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𝑜𝑝𝑖𝑜𝑛𝑖𝑜𝑛𝑎𝑡𝑒𝑑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𝑑𝑜𝑐𝑢𝑚𝑒𝑛𝑡𝑠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𝑎𝑏𝑜𝑣𝑒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𝑡h𝑎𝑡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𝑎𝑟𝑒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𝒄𝒐𝒓𝒓𝒆𝒄𝒕𝒍𝒚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𝑐𝑙𝑎𝑠𝑠𝑖𝑓𝑖𝑒𝑑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𝑜𝑝𝑖𝑛𝑖𝑜𝑛𝑎𝑡𝑒𝑑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𝑑𝑜𝑐𝑢𝑚𝑒𝑛𝑡𝑠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𝑎𝑏𝑜𝑣𝑒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pPr lvl="2"/>
                <a:r>
                  <a:rPr lang="en-GB" dirty="0" smtClean="0"/>
                  <a:t>R=opinionated documents for particular query</a:t>
                </a:r>
              </a:p>
              <a:p>
                <a:pPr lvl="1"/>
                <a:r>
                  <a:rPr lang="en-GB" dirty="0" smtClean="0"/>
                  <a:t>Alternative metrics:</a:t>
                </a:r>
              </a:p>
              <a:p>
                <a:pPr lvl="2"/>
                <a:r>
                  <a:rPr lang="en-GB" dirty="0" smtClean="0"/>
                  <a:t>R-Accuracy at specific rank cut-offs (A@10 and A@1000)</a:t>
                </a:r>
              </a:p>
              <a:p>
                <a:pPr lvl="2"/>
                <a:endParaRPr lang="en-GB" dirty="0"/>
              </a:p>
              <a:p>
                <a:r>
                  <a:rPr lang="en-GB" dirty="0" smtClean="0"/>
                  <a:t>In contrast, Opinion Retrieval uses standard IR metrics, such as MAP, P@10, etc.</a:t>
                </a:r>
              </a:p>
              <a:p>
                <a:pPr lvl="1"/>
                <a:r>
                  <a:rPr lang="en-GB" dirty="0" smtClean="0"/>
                  <a:t>Using opinionated-only documents as relevant.</a:t>
                </a:r>
              </a:p>
              <a:p>
                <a:pPr lvl="1"/>
                <a:r>
                  <a:rPr lang="en-GB" dirty="0" smtClean="0"/>
                  <a:t>i.e., </a:t>
                </a:r>
                <a:r>
                  <a:rPr lang="en-GB" sz="2000" b="1" i="1" dirty="0" smtClean="0"/>
                  <a:t>1</a:t>
                </a:r>
                <a:r>
                  <a:rPr lang="en-GB" dirty="0" smtClean="0"/>
                  <a:t> documents are considered as </a:t>
                </a:r>
                <a:r>
                  <a:rPr lang="en-GB" sz="2000" b="1" i="1" dirty="0"/>
                  <a:t>0</a:t>
                </a: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3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TREC Microblog Track (2011-12)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5292149"/>
          </a:xfrm>
        </p:spPr>
        <p:txBody>
          <a:bodyPr>
            <a:normAutofit/>
          </a:bodyPr>
          <a:lstStyle/>
          <a:p>
            <a:r>
              <a:rPr lang="en-GB" dirty="0" smtClean="0"/>
              <a:t>Focus on search tasks in microblogging environments (i.e., Twitter)</a:t>
            </a:r>
          </a:p>
          <a:p>
            <a:r>
              <a:rPr lang="en-GB" dirty="0" smtClean="0"/>
              <a:t>Tweets11 corpus [38]</a:t>
            </a:r>
          </a:p>
          <a:p>
            <a:pPr lvl="1"/>
            <a:r>
              <a:rPr lang="en-GB" dirty="0" smtClean="0"/>
              <a:t>16M tweets</a:t>
            </a:r>
          </a:p>
          <a:p>
            <a:pPr lvl="1"/>
            <a:r>
              <a:rPr lang="en-GB" dirty="0" smtClean="0"/>
              <a:t>23 Jan 2011 – 7 Feb 2011</a:t>
            </a:r>
          </a:p>
          <a:p>
            <a:pPr lvl="1"/>
            <a:r>
              <a:rPr lang="en-GB" dirty="0" smtClean="0"/>
              <a:t>Sample of Twitter </a:t>
            </a:r>
            <a:r>
              <a:rPr lang="en-GB" dirty="0" err="1" smtClean="0"/>
              <a:t>firehose</a:t>
            </a:r>
            <a:r>
              <a:rPr lang="en-GB" dirty="0" smtClean="0"/>
              <a:t> (1%)</a:t>
            </a:r>
          </a:p>
          <a:p>
            <a:r>
              <a:rPr lang="en-GB" dirty="0" smtClean="0"/>
              <a:t>Real-time Task</a:t>
            </a:r>
          </a:p>
          <a:p>
            <a:pPr lvl="1"/>
            <a:r>
              <a:rPr lang="en-GB" dirty="0" smtClean="0"/>
              <a:t>“At time </a:t>
            </a:r>
            <a:r>
              <a:rPr lang="en-GB" i="1" dirty="0" smtClean="0"/>
              <a:t>t</a:t>
            </a:r>
            <a:r>
              <a:rPr lang="en-GB" dirty="0" smtClean="0"/>
              <a:t>, find tweets about topic X”</a:t>
            </a:r>
          </a:p>
          <a:p>
            <a:pPr lvl="1"/>
            <a:r>
              <a:rPr lang="en-GB" dirty="0" smtClean="0"/>
              <a:t>Rank tweets by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relevancy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GB" dirty="0" smtClean="0"/>
              <a:t>!</a:t>
            </a:r>
          </a:p>
          <a:p>
            <a:pPr lvl="2"/>
            <a:r>
              <a:rPr lang="en-GB" dirty="0" smtClean="0"/>
              <a:t>Newer posts should be higher than older</a:t>
            </a:r>
          </a:p>
          <a:p>
            <a:pPr lvl="1"/>
            <a:r>
              <a:rPr lang="en-GB" dirty="0" smtClean="0"/>
              <a:t>Both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tweet </a:t>
            </a:r>
            <a:r>
              <a:rPr lang="en-GB" dirty="0"/>
              <a:t>and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linked content </a:t>
            </a:r>
            <a:r>
              <a:rPr lang="en-GB" dirty="0" smtClean="0"/>
              <a:t>were judged for relevancy</a:t>
            </a:r>
          </a:p>
          <a:p>
            <a:r>
              <a:rPr lang="en-GB" dirty="0" smtClean="0"/>
              <a:t>No </a:t>
            </a:r>
            <a:r>
              <a:rPr lang="en-GB" dirty="0" smtClean="0"/>
              <a:t>opinion </a:t>
            </a:r>
            <a:r>
              <a:rPr lang="en-GB" dirty="0" smtClean="0"/>
              <a:t>component in TREC tasks</a:t>
            </a:r>
          </a:p>
          <a:p>
            <a:pPr lvl="1"/>
            <a:r>
              <a:rPr lang="en-GB" dirty="0" smtClean="0"/>
              <a:t>Opinion judgements have been made available for 2011 </a:t>
            </a:r>
            <a:r>
              <a:rPr lang="en-GB" dirty="0" err="1" smtClean="0"/>
              <a:t>qrels</a:t>
            </a:r>
            <a:r>
              <a:rPr lang="en-GB" dirty="0" smtClean="0"/>
              <a:t> [39]</a:t>
            </a:r>
          </a:p>
          <a:p>
            <a:pPr lvl="1"/>
            <a:r>
              <a:rPr lang="en-GB" dirty="0" smtClean="0"/>
              <a:t>Some work on opinion retrieval on Twitter exists [40</a:t>
            </a:r>
            <a:r>
              <a:rPr lang="en-GB" dirty="0" smtClean="0"/>
              <a:t>]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24850" y="4771510"/>
            <a:ext cx="135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 from [38]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99" y="3609976"/>
            <a:ext cx="5895101" cy="11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NTCIR-6 Opinion Analysis Pilot </a:t>
            </a: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NTCIR: NII </a:t>
            </a:r>
            <a:r>
              <a:rPr lang="en-GB" dirty="0" err="1" smtClean="0"/>
              <a:t>Testbeds</a:t>
            </a:r>
            <a:r>
              <a:rPr lang="en-GB" dirty="0" smtClean="0"/>
              <a:t> and Community for Information access Research</a:t>
            </a:r>
          </a:p>
          <a:p>
            <a:pPr lvl="1"/>
            <a:r>
              <a:rPr lang="en-GB" dirty="0" smtClean="0"/>
              <a:t>Series of evaluation workshops (think TREC)</a:t>
            </a:r>
          </a:p>
          <a:p>
            <a:pPr lvl="1"/>
            <a:r>
              <a:rPr lang="en-GB" dirty="0" smtClean="0"/>
              <a:t>Themes: IE, QA, text summarisation, extraction, IR, etc.</a:t>
            </a:r>
          </a:p>
          <a:p>
            <a:endParaRPr lang="en-GB" dirty="0"/>
          </a:p>
          <a:p>
            <a:r>
              <a:rPr lang="en-GB" dirty="0" smtClean="0"/>
              <a:t>Opinion Analysis [15] task’s aim was for participants to detect: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Opinionated sentences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Opinion holders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Relevant sentences </a:t>
            </a:r>
          </a:p>
          <a:p>
            <a:pPr lvl="2"/>
            <a:r>
              <a:rPr lang="en-GB" dirty="0" smtClean="0"/>
              <a:t>To the predefined topic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Opinion polarities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In dataset comprising of Japanese, Chinese and English news articles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7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NTCIR-6 Topic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314" y="1173018"/>
            <a:ext cx="6704402" cy="43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Academic Background</a:t>
            </a:r>
          </a:p>
          <a:p>
            <a:r>
              <a:rPr lang="en-GB" dirty="0" smtClean="0"/>
              <a:t>Opinion Retrieval</a:t>
            </a:r>
          </a:p>
          <a:p>
            <a:pPr lvl="1"/>
            <a:r>
              <a:rPr lang="en-GB" dirty="0" smtClean="0"/>
              <a:t>Definition and motivation</a:t>
            </a:r>
          </a:p>
          <a:p>
            <a:pPr lvl="1"/>
            <a:r>
              <a:rPr lang="en-GB" dirty="0" smtClean="0"/>
              <a:t>Applications and challenges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Opinion Analysis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Relevant Benchmarking activities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TREC Blog/Microblog Tracks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NTCIR-6 Opinion Analysis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Bringing it all together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Opinion Retrieval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Summary and conclusions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Academic Background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Definition and motivation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Applications and challenges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Analysis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Relevant Benchmarking activities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TREC Blog/Microblog Tracks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NTCIR-6 Opinion Analysis</a:t>
            </a:r>
          </a:p>
          <a:p>
            <a:r>
              <a:rPr lang="en-GB" dirty="0" smtClean="0"/>
              <a:t>Bringing it all together</a:t>
            </a:r>
          </a:p>
          <a:p>
            <a:pPr lvl="1"/>
            <a:r>
              <a:rPr lang="en-GB" dirty="0" smtClean="0"/>
              <a:t>Opinion Retrieval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Summary and 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Opinion Retrieval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305792"/>
          </a:xfrm>
        </p:spPr>
        <p:txBody>
          <a:bodyPr>
            <a:normAutofit/>
          </a:bodyPr>
          <a:lstStyle/>
          <a:p>
            <a:r>
              <a:rPr lang="en-GB" dirty="0" smtClean="0"/>
              <a:t>Typical approaches: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Standard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topical</a:t>
            </a:r>
            <a:r>
              <a:rPr lang="en-GB" dirty="0" smtClean="0"/>
              <a:t> retrieval</a:t>
            </a:r>
          </a:p>
          <a:p>
            <a:pPr lvl="2"/>
            <a:r>
              <a:rPr lang="en-GB" dirty="0" err="1" smtClean="0"/>
              <a:t>tf</a:t>
            </a:r>
            <a:r>
              <a:rPr lang="en-GB" dirty="0" smtClean="0"/>
              <a:t>*</a:t>
            </a:r>
            <a:r>
              <a:rPr lang="en-GB" dirty="0" err="1" smtClean="0"/>
              <a:t>idf</a:t>
            </a:r>
            <a:r>
              <a:rPr lang="en-GB" dirty="0" smtClean="0"/>
              <a:t>, off-the-self retrieval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Opinion Analysis on top-retrieved results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filtering/re-ranking</a:t>
            </a:r>
          </a:p>
          <a:p>
            <a:pPr lvl="2"/>
            <a:r>
              <a:rPr lang="en-GB" dirty="0" smtClean="0"/>
              <a:t>Filtering: removing non-opinionated retrieved documents</a:t>
            </a:r>
          </a:p>
          <a:p>
            <a:pPr lvl="2"/>
            <a:r>
              <a:rPr lang="en-GB" dirty="0" smtClean="0"/>
              <a:t>Re-ranking: opinionated documents are “moved up” the rankings</a:t>
            </a:r>
          </a:p>
          <a:p>
            <a:pPr lvl="2"/>
            <a:r>
              <a:rPr lang="en-GB" dirty="0" smtClean="0"/>
              <a:t>Lexicon-based </a:t>
            </a:r>
            <a:r>
              <a:rPr lang="en-GB" dirty="0"/>
              <a:t>or machine-learning </a:t>
            </a:r>
            <a:r>
              <a:rPr lang="en-GB" dirty="0" smtClean="0"/>
              <a:t>approaches (see previous)</a:t>
            </a:r>
          </a:p>
          <a:p>
            <a:r>
              <a:rPr lang="en-GB" dirty="0" smtClean="0"/>
              <a:t>Or combine two independent scores: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000" dirty="0" smtClean="0"/>
              <a:t>where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relevance_score</a:t>
            </a:r>
            <a:r>
              <a:rPr lang="en-GB" sz="2000" dirty="0"/>
              <a:t> </a:t>
            </a:r>
            <a:r>
              <a:rPr lang="en-GB" sz="2000" dirty="0" smtClean="0"/>
              <a:t>can be estimated by standard IR algorithms (LM,BM25,DFR).</a:t>
            </a:r>
            <a:endParaRPr lang="en-GB" dirty="0" smtClean="0"/>
          </a:p>
          <a:p>
            <a:r>
              <a:rPr lang="en-GB" dirty="0" smtClean="0"/>
              <a:t>Subsequently, the issue is how to estimate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opinion_score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GB" dirty="0" smtClean="0"/>
              <a:t>Initial approach: again, lexicon-based or machine-learning solutions (see previous)</a:t>
            </a: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25456"/>
              </p:ext>
            </p:extLst>
          </p:nvPr>
        </p:nvGraphicFramePr>
        <p:xfrm>
          <a:off x="2343150" y="4386591"/>
          <a:ext cx="8124640" cy="36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4572000" imgH="203040" progId="Equation.DSMT4">
                  <p:embed/>
                </p:oleObj>
              </mc:Choice>
              <mc:Fallback>
                <p:oleObj name="Equation" r:id="rId3" imgW="4572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3150" y="4386591"/>
                        <a:ext cx="8124640" cy="361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2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of 2-stage retrieval: Indiana University, USA [2, 32]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00" y="1173018"/>
            <a:ext cx="8211358" cy="52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models for opinion retrieval [29]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3927"/>
            <a:ext cx="11098427" cy="49968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Let’s see some more approaches for estimating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opinion_score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(Q,D)</a:t>
            </a:r>
            <a:endParaRPr lang="en-GB" dirty="0"/>
          </a:p>
          <a:p>
            <a:r>
              <a:rPr lang="en-GB" dirty="0" smtClean="0"/>
              <a:t>Formally, under the LM approach:</a:t>
            </a:r>
          </a:p>
          <a:p>
            <a:pPr marL="457200" lvl="1" indent="0">
              <a:buNone/>
            </a:pPr>
            <a:r>
              <a:rPr lang="en-GB" dirty="0" smtClean="0"/>
              <a:t>where OV=opinion word vocabulary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= probability the opinion model for the query (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 smtClean="0"/>
              <a:t>) generated the opinion words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lvl="1"/>
            <a:r>
              <a:rPr lang="en-GB" dirty="0" smtClean="0"/>
              <a:t>Can be viewed as a special case of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query expansion</a:t>
            </a:r>
          </a:p>
          <a:p>
            <a:pPr lvl="2"/>
            <a:r>
              <a:rPr lang="en-GB" i="1" dirty="0" smtClean="0"/>
              <a:t>Find the most relevant opinion terms and add them to query</a:t>
            </a:r>
            <a:endParaRPr lang="en-GB" dirty="0" smtClean="0"/>
          </a:p>
          <a:p>
            <a:r>
              <a:rPr lang="en-GB" dirty="0" smtClean="0"/>
              <a:t>Query-independent: </a:t>
            </a:r>
          </a:p>
          <a:p>
            <a:pPr lvl="1"/>
            <a:r>
              <a:rPr lang="en-GB" i="1" dirty="0"/>
              <a:t>S</a:t>
            </a:r>
            <a:r>
              <a:rPr lang="en-GB" i="1" dirty="0" smtClean="0"/>
              <a:t>eed </a:t>
            </a:r>
            <a:r>
              <a:rPr lang="en-GB" dirty="0" smtClean="0"/>
              <a:t>words from affective lexicons (e.g., </a:t>
            </a:r>
            <a:r>
              <a:rPr lang="en-GB" i="1" dirty="0" smtClean="0"/>
              <a:t>good, bad)</a:t>
            </a:r>
          </a:p>
          <a:p>
            <a:pPr lvl="1"/>
            <a:r>
              <a:rPr lang="en-GB" i="1" dirty="0" smtClean="0"/>
              <a:t>Learning to Rank</a:t>
            </a:r>
            <a:r>
              <a:rPr lang="en-GB" dirty="0"/>
              <a:t>:</a:t>
            </a:r>
            <a:r>
              <a:rPr lang="en-GB" dirty="0" smtClean="0"/>
              <a:t> find the opinion words that maximise MAP on training data</a:t>
            </a:r>
          </a:p>
          <a:p>
            <a:r>
              <a:rPr lang="en-GB" dirty="0" smtClean="0"/>
              <a:t>Query-dependent:</a:t>
            </a:r>
          </a:p>
          <a:p>
            <a:pPr lvl="1"/>
            <a:r>
              <a:rPr lang="en-GB" dirty="0" smtClean="0"/>
              <a:t>Through pseudo-relevant feedback, locate the most probable opinion terms that co-occur with query terms.</a:t>
            </a:r>
          </a:p>
          <a:p>
            <a:r>
              <a:rPr lang="en-GB" dirty="0" smtClean="0"/>
              <a:t>Mixture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06651"/>
              </p:ext>
            </p:extLst>
          </p:nvPr>
        </p:nvGraphicFramePr>
        <p:xfrm>
          <a:off x="5466305" y="1804086"/>
          <a:ext cx="5887495" cy="66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3022560" imgH="342720" progId="Equation.DSMT4">
                  <p:embed/>
                </p:oleObj>
              </mc:Choice>
              <mc:Fallback>
                <p:oleObj name="Equation" r:id="rId3" imgW="3022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6305" y="1804086"/>
                        <a:ext cx="5887495" cy="66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15977"/>
              </p:ext>
            </p:extLst>
          </p:nvPr>
        </p:nvGraphicFramePr>
        <p:xfrm>
          <a:off x="631926" y="2410214"/>
          <a:ext cx="1580137" cy="66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812520" imgH="342720" progId="Equation.DSMT4">
                  <p:embed/>
                </p:oleObj>
              </mc:Choice>
              <mc:Fallback>
                <p:oleObj name="Equation" r:id="rId5" imgW="812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926" y="2410214"/>
                        <a:ext cx="1580137" cy="66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IR and OA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5205595"/>
          </a:xfrm>
        </p:spPr>
        <p:txBody>
          <a:bodyPr>
            <a:normAutofit/>
          </a:bodyPr>
          <a:lstStyle/>
          <a:p>
            <a:r>
              <a:rPr lang="en-GB" dirty="0" err="1" smtClean="0"/>
              <a:t>OpinionFinder</a:t>
            </a:r>
            <a:r>
              <a:rPr lang="en-GB" dirty="0" smtClean="0"/>
              <a:t> (OF) [33]</a:t>
            </a:r>
          </a:p>
          <a:p>
            <a:pPr lvl="1"/>
            <a:r>
              <a:rPr lang="en-GB" dirty="0" smtClean="0"/>
              <a:t>Freely available toolkit for identifying </a:t>
            </a:r>
            <a:r>
              <a:rPr lang="en-GB" dirty="0" err="1" smtClean="0"/>
              <a:t>subj</a:t>
            </a:r>
            <a:r>
              <a:rPr lang="en-GB" dirty="0" smtClean="0"/>
              <a:t>/</a:t>
            </a:r>
            <a:r>
              <a:rPr lang="en-GB" dirty="0" err="1" smtClean="0"/>
              <a:t>obj</a:t>
            </a:r>
            <a:r>
              <a:rPr lang="en-GB" dirty="0" smtClean="0"/>
              <a:t> sentences</a:t>
            </a:r>
          </a:p>
          <a:p>
            <a:pPr lvl="2"/>
            <a:r>
              <a:rPr lang="en-GB" dirty="0" smtClean="0"/>
              <a:t>Comes with trained models, rules, affective lexicons</a:t>
            </a:r>
          </a:p>
          <a:p>
            <a:pPr lvl="2"/>
            <a:r>
              <a:rPr lang="en-GB" dirty="0" smtClean="0"/>
              <a:t>Can be used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off-the-shelf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opinion_score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can be estimated </a:t>
            </a:r>
            <a:r>
              <a:rPr lang="en-GB" dirty="0" smtClean="0"/>
              <a:t>as [34]:</a:t>
            </a:r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			  where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sum(diff) = sum of the </a:t>
            </a:r>
            <a:r>
              <a:rPr lang="en-GB" sz="1800" i="1" dirty="0" smtClean="0"/>
              <a:t>diff</a:t>
            </a:r>
            <a:r>
              <a:rPr lang="en-GB" sz="1800" dirty="0" smtClean="0"/>
              <a:t> values that OF outputs (i.e., confidence in prediction)</a:t>
            </a:r>
          </a:p>
          <a:p>
            <a:r>
              <a:rPr lang="en-GB" dirty="0" smtClean="0"/>
              <a:t>Scores are combined slightly different in this case: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Because OF is slow to analyse text, we only apply it to top k-ranked documents</a:t>
            </a:r>
          </a:p>
          <a:p>
            <a:pPr lvl="3"/>
            <a:r>
              <a:rPr lang="en-GB" dirty="0" smtClean="0"/>
              <a:t>That is, in practise, we apply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re-ranking</a:t>
            </a:r>
            <a:r>
              <a:rPr lang="en-GB" i="1" dirty="0" smtClean="0"/>
              <a:t>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16620"/>
              </p:ext>
            </p:extLst>
          </p:nvPr>
        </p:nvGraphicFramePr>
        <p:xfrm>
          <a:off x="838200" y="3354941"/>
          <a:ext cx="4513400" cy="87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3" imgW="2895480" imgH="558720" progId="Equation.DSMT4">
                  <p:embed/>
                </p:oleObj>
              </mc:Choice>
              <mc:Fallback>
                <p:oleObj name="Equation" r:id="rId3" imgW="28954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354941"/>
                        <a:ext cx="4513400" cy="871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24615"/>
              </p:ext>
            </p:extLst>
          </p:nvPr>
        </p:nvGraphicFramePr>
        <p:xfrm>
          <a:off x="6464385" y="3354941"/>
          <a:ext cx="3109671" cy="60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5" imgW="2019240" imgH="393480" progId="Equation.DSMT4">
                  <p:embed/>
                </p:oleObj>
              </mc:Choice>
              <mc:Fallback>
                <p:oleObj name="Equation" r:id="rId5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4385" y="3354941"/>
                        <a:ext cx="3109671" cy="60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84396"/>
              </p:ext>
            </p:extLst>
          </p:nvPr>
        </p:nvGraphicFramePr>
        <p:xfrm>
          <a:off x="2524125" y="4999038"/>
          <a:ext cx="56149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7" imgW="4127400" imgH="431640" progId="Equation.DSMT4">
                  <p:embed/>
                </p:oleObj>
              </mc:Choice>
              <mc:Fallback>
                <p:oleObj name="Equation" r:id="rId7" imgW="412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4125" y="4999038"/>
                        <a:ext cx="5614988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Query-dependent opinion lexicons [28]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6"/>
            <a:ext cx="10515600" cy="4996873"/>
          </a:xfrm>
        </p:spPr>
        <p:txBody>
          <a:bodyPr>
            <a:normAutofit/>
          </a:bodyPr>
          <a:lstStyle/>
          <a:p>
            <a:r>
              <a:rPr lang="en-GB" dirty="0" smtClean="0"/>
              <a:t>Assume initial affective weight is given:                        (e.g., by </a:t>
            </a:r>
            <a:r>
              <a:rPr lang="en-GB" dirty="0" err="1" smtClean="0">
                <a:hlinkClick r:id="rId3"/>
              </a:rPr>
              <a:t>SentiWordNet</a:t>
            </a:r>
            <a:r>
              <a:rPr lang="en-GB" dirty="0" smtClean="0"/>
              <a:t> [31])</a:t>
            </a:r>
          </a:p>
          <a:p>
            <a:r>
              <a:rPr lang="en-GB" dirty="0" smtClean="0"/>
              <a:t>Then: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where: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Practically, we are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updating</a:t>
            </a:r>
            <a:r>
              <a:rPr lang="en-GB" dirty="0" smtClean="0"/>
              <a:t> </a:t>
            </a:r>
            <a:r>
              <a:rPr lang="en-GB" dirty="0"/>
              <a:t>token affective </a:t>
            </a:r>
            <a:r>
              <a:rPr lang="en-GB" dirty="0" smtClean="0"/>
              <a:t>weights in real-time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52341"/>
              </p:ext>
            </p:extLst>
          </p:nvPr>
        </p:nvGraphicFramePr>
        <p:xfrm>
          <a:off x="2813050" y="1897614"/>
          <a:ext cx="43005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4" imgW="2070000" imgH="342720" progId="Equation.DSMT4">
                  <p:embed/>
                </p:oleObj>
              </mc:Choice>
              <mc:Fallback>
                <p:oleObj name="Equation" r:id="rId4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050" y="1897614"/>
                        <a:ext cx="4300538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94969"/>
              </p:ext>
            </p:extLst>
          </p:nvPr>
        </p:nvGraphicFramePr>
        <p:xfrm>
          <a:off x="6104235" y="1408044"/>
          <a:ext cx="1514306" cy="43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4235" y="1408044"/>
                        <a:ext cx="1514306" cy="43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56262"/>
              </p:ext>
            </p:extLst>
          </p:nvPr>
        </p:nvGraphicFramePr>
        <p:xfrm>
          <a:off x="2813050" y="2571605"/>
          <a:ext cx="37417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8" imgW="1879560" imgH="431640" progId="Equation.DSMT4">
                  <p:embed/>
                </p:oleObj>
              </mc:Choice>
              <mc:Fallback>
                <p:oleObj name="Equation" r:id="rId8" imgW="1879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3050" y="2571605"/>
                        <a:ext cx="3741737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44860"/>
              </p:ext>
            </p:extLst>
          </p:nvPr>
        </p:nvGraphicFramePr>
        <p:xfrm>
          <a:off x="2813050" y="3834605"/>
          <a:ext cx="4446252" cy="66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Equation" r:id="rId10" imgW="2298600" imgH="342720" progId="Equation.DSMT4">
                  <p:embed/>
                </p:oleObj>
              </mc:Choice>
              <mc:Fallback>
                <p:oleObj name="Equation" r:id="rId10" imgW="2298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3050" y="3834605"/>
                        <a:ext cx="4446252" cy="663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7347"/>
              </p:ext>
            </p:extLst>
          </p:nvPr>
        </p:nvGraphicFramePr>
        <p:xfrm>
          <a:off x="1894598" y="4827877"/>
          <a:ext cx="3688499" cy="9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12" imgW="1854000" imgH="457200" progId="Equation.DSMT4">
                  <p:embed/>
                </p:oleObj>
              </mc:Choice>
              <mc:Fallback>
                <p:oleObj name="Equation" r:id="rId12" imgW="1854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94598" y="4827877"/>
                        <a:ext cx="3688499" cy="9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5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Query-independent opinion lexicons [27]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1049000" cy="4773036"/>
          </a:xfrm>
        </p:spPr>
        <p:txBody>
          <a:bodyPr/>
          <a:lstStyle/>
          <a:p>
            <a:r>
              <a:rPr lang="en-GB" dirty="0" smtClean="0"/>
              <a:t>Basic idea:</a:t>
            </a:r>
          </a:p>
          <a:p>
            <a:pPr lvl="1"/>
            <a:r>
              <a:rPr lang="en-GB" dirty="0" smtClean="0"/>
              <a:t>Compare the different patterns of term occurrence between:</a:t>
            </a:r>
          </a:p>
          <a:p>
            <a:pPr lvl="2"/>
            <a:r>
              <a:rPr lang="en-GB" dirty="0" smtClean="0"/>
              <a:t> objective and </a:t>
            </a:r>
          </a:p>
          <a:p>
            <a:pPr lvl="2"/>
            <a:r>
              <a:rPr lang="en-GB" dirty="0" smtClean="0"/>
              <a:t>non-objective documents</a:t>
            </a:r>
          </a:p>
          <a:p>
            <a:r>
              <a:rPr lang="en-GB" dirty="0" smtClean="0"/>
              <a:t>Terms that occur mostly in objective documents are non-opinionated</a:t>
            </a:r>
          </a:p>
          <a:p>
            <a:r>
              <a:rPr lang="en-GB" dirty="0" smtClean="0"/>
              <a:t>Terms that occur mostly in subjective documents are opinionated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“Normalize” by considering the occurrence of terms in the general collection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Add the extracted terms to the original query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45861"/>
              </p:ext>
            </p:extLst>
          </p:nvPr>
        </p:nvGraphicFramePr>
        <p:xfrm>
          <a:off x="3447281" y="3744098"/>
          <a:ext cx="5342663" cy="50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4" imgW="2400120" imgH="228600" progId="Equation.DSMT4">
                  <p:embed/>
                </p:oleObj>
              </mc:Choice>
              <mc:Fallback>
                <p:oleObj name="Equation" r:id="rId4" imgW="240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281" y="3744098"/>
                        <a:ext cx="5342663" cy="50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12381"/>
              </p:ext>
            </p:extLst>
          </p:nvPr>
        </p:nvGraphicFramePr>
        <p:xfrm>
          <a:off x="4020065" y="4483832"/>
          <a:ext cx="37036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6" imgW="1663560" imgH="419040" progId="Equation.DSMT4">
                  <p:embed/>
                </p:oleObj>
              </mc:Choice>
              <mc:Fallback>
                <p:oleObj name="Equation" r:id="rId6" imgW="1663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0065" y="4483832"/>
                        <a:ext cx="3703638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7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proximity?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1158330" cy="5235412"/>
          </a:xfrm>
        </p:spPr>
        <p:txBody>
          <a:bodyPr>
            <a:normAutofit/>
          </a:bodyPr>
          <a:lstStyle/>
          <a:p>
            <a:r>
              <a:rPr lang="en-GB" dirty="0" smtClean="0"/>
              <a:t>All opinions expressed in a document don’t necessarily refer to the entity in the query.</a:t>
            </a:r>
          </a:p>
          <a:p>
            <a:pPr lvl="1"/>
            <a:r>
              <a:rPr lang="en-GB" dirty="0" smtClean="0"/>
              <a:t>e.g., a blog post may refer to multiple entities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       a review may compare multiple products</a:t>
            </a:r>
          </a:p>
          <a:p>
            <a:r>
              <a:rPr lang="en-GB" dirty="0" smtClean="0"/>
              <a:t>How can we capture relatedness between query terms and opinionatedness?</a:t>
            </a:r>
          </a:p>
          <a:p>
            <a:endParaRPr lang="en-GB" dirty="0" smtClean="0"/>
          </a:p>
          <a:p>
            <a:r>
              <a:rPr lang="en-GB" dirty="0" smtClean="0"/>
              <a:t>One solution:</a:t>
            </a:r>
          </a:p>
          <a:p>
            <a:pPr lvl="1"/>
            <a:r>
              <a:rPr lang="en-GB" dirty="0" smtClean="0"/>
              <a:t>Use query-dependent affective lexicons</a:t>
            </a:r>
          </a:p>
          <a:p>
            <a:pPr lvl="1"/>
            <a:r>
              <a:rPr lang="en-GB" dirty="0" smtClean="0"/>
              <a:t>We discussed such solutions previously (e.g., [28])</a:t>
            </a:r>
          </a:p>
          <a:p>
            <a:r>
              <a:rPr lang="en-GB" dirty="0" smtClean="0"/>
              <a:t>Better solution:</a:t>
            </a:r>
          </a:p>
          <a:p>
            <a:pPr lvl="1"/>
            <a:r>
              <a:rPr lang="en-GB" dirty="0" smtClean="0"/>
              <a:t>Is </a:t>
            </a:r>
            <a:r>
              <a:rPr lang="en-GB" dirty="0"/>
              <a:t>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en-GB" dirty="0"/>
              <a:t> between </a:t>
            </a:r>
            <a:r>
              <a:rPr lang="en-GB" i="1" dirty="0"/>
              <a:t>query terms </a:t>
            </a:r>
            <a:r>
              <a:rPr lang="en-GB" dirty="0"/>
              <a:t>and </a:t>
            </a:r>
            <a:r>
              <a:rPr lang="en-GB" i="1" dirty="0"/>
              <a:t>affective words </a:t>
            </a:r>
            <a:r>
              <a:rPr lang="en-GB" dirty="0"/>
              <a:t>important?</a:t>
            </a:r>
          </a:p>
          <a:p>
            <a:pPr lvl="2"/>
            <a:r>
              <a:rPr lang="en-GB" dirty="0"/>
              <a:t>i.e., should we consider the proximity as a factor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YES!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proximity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3926"/>
            <a:ext cx="11247783" cy="52254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closer the </a:t>
            </a:r>
            <a:r>
              <a:rPr lang="en-GB" dirty="0"/>
              <a:t>query terms are to subjective sentences, the higher the score [35]: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400" dirty="0"/>
          </a:p>
          <a:p>
            <a:pPr marL="457200" lvl="1" indent="0">
              <a:buNone/>
            </a:pPr>
            <a:r>
              <a:rPr lang="en-GB" sz="1800" dirty="0"/>
              <a:t>where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/>
              <a:t>= set of subjective sentences</a:t>
            </a:r>
          </a:p>
          <a:p>
            <a:pPr marL="457200" lvl="1" indent="0">
              <a:buNone/>
            </a:pP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t,s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800" dirty="0"/>
              <a:t>is estimated in a similar way to estimating proximity of query terms in the DFR </a:t>
            </a:r>
            <a:r>
              <a:rPr lang="en-GB" sz="1800" dirty="0" smtClean="0"/>
              <a:t>framework</a:t>
            </a:r>
            <a:endParaRPr lang="en-GB" dirty="0" smtClean="0"/>
          </a:p>
          <a:p>
            <a:pPr marL="228600" lvl="1">
              <a:spcBef>
                <a:spcPts val="1000"/>
              </a:spcBef>
            </a:pPr>
            <a:endParaRPr lang="en-GB" dirty="0" smtClean="0"/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Calculate the probability of opinion at </a:t>
            </a:r>
            <a:r>
              <a:rPr lang="en-GB" dirty="0"/>
              <a:t>each point in the document [36</a:t>
            </a:r>
            <a:r>
              <a:rPr lang="en-GB" dirty="0" smtClean="0"/>
              <a:t>]: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Locate the </a:t>
            </a:r>
            <a:r>
              <a:rPr lang="en-GB" i="1" dirty="0" smtClean="0"/>
              <a:t>affective words in the document </a:t>
            </a:r>
            <a:r>
              <a:rPr lang="en-GB" dirty="0" smtClean="0"/>
              <a:t>(e.g., using </a:t>
            </a:r>
            <a:r>
              <a:rPr lang="en-GB" dirty="0" err="1" smtClean="0"/>
              <a:t>SentiWordNet</a:t>
            </a:r>
            <a:r>
              <a:rPr lang="en-GB" dirty="0" smtClean="0"/>
              <a:t>)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Assume that </a:t>
            </a:r>
            <a:r>
              <a:rPr lang="en-GB" dirty="0"/>
              <a:t>their opinionatedness, slowly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diffuses</a:t>
            </a:r>
            <a:r>
              <a:rPr lang="en-GB" dirty="0" smtClean="0"/>
              <a:t> the further a query term from them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3" indent="-457200">
              <a:spcBef>
                <a:spcPts val="1000"/>
              </a:spcBef>
            </a:pPr>
            <a:r>
              <a:rPr lang="en-GB" dirty="0" smtClean="0"/>
              <a:t>e.g., “</a:t>
            </a:r>
            <a:r>
              <a:rPr lang="en-GB" u="sng" dirty="0" smtClean="0"/>
              <a:t>ESSIR</a:t>
            </a:r>
            <a:r>
              <a:rPr lang="en-GB" dirty="0" smtClean="0"/>
              <a:t> is great, but the weather sucks!”: </a:t>
            </a:r>
            <a:r>
              <a:rPr lang="en-GB" i="1" dirty="0" smtClean="0"/>
              <a:t>‘</a:t>
            </a:r>
            <a:r>
              <a:rPr lang="en-GB" dirty="0" smtClean="0"/>
              <a:t>great</a:t>
            </a:r>
            <a:r>
              <a:rPr lang="en-GB" i="1" dirty="0" smtClean="0"/>
              <a:t>’</a:t>
            </a:r>
            <a:r>
              <a:rPr lang="en-GB" dirty="0" smtClean="0"/>
              <a:t> is close to ESSIR, so it would apply more weight to ‘ESSIR’ than ‘sucks’.</a:t>
            </a:r>
          </a:p>
          <a:p>
            <a:pPr marL="1371600" lvl="3" indent="-457200">
              <a:spcBef>
                <a:spcPts val="1000"/>
              </a:spcBef>
            </a:pPr>
            <a:r>
              <a:rPr lang="en-GB" dirty="0"/>
              <a:t>calculate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opinion|i,d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dirty="0"/>
              <a:t>the probability that there is an opinion expressed at position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 smtClean="0"/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Calculate the </a:t>
            </a:r>
            <a:r>
              <a:rPr lang="en-GB" i="1" dirty="0" smtClean="0"/>
              <a:t>overall</a:t>
            </a:r>
            <a:r>
              <a:rPr lang="en-GB" dirty="0" smtClean="0"/>
              <a:t> opinionatedness of the document in relation to the query: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endParaRPr lang="en-GB" dirty="0"/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Combine </a:t>
            </a:r>
            <a:r>
              <a:rPr lang="en-GB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opinion_score</a:t>
            </a:r>
            <a:r>
              <a:rPr lang="en-GB" dirty="0" smtClean="0"/>
              <a:t> with </a:t>
            </a:r>
            <a:r>
              <a:rPr lang="en-GB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relevance_score</a:t>
            </a:r>
            <a:r>
              <a:rPr lang="en-GB" dirty="0" smtClean="0"/>
              <a:t>    </a:t>
            </a:r>
          </a:p>
          <a:p>
            <a:pPr marL="685800" lvl="2">
              <a:spcBef>
                <a:spcPts val="1000"/>
              </a:spcBef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437858"/>
              </p:ext>
            </p:extLst>
          </p:nvPr>
        </p:nvGraphicFramePr>
        <p:xfrm>
          <a:off x="1834920" y="1754146"/>
          <a:ext cx="7886056" cy="68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4228920" imgH="368280" progId="Equation.DSMT4">
                  <p:embed/>
                </p:oleObj>
              </mc:Choice>
              <mc:Fallback>
                <p:oleObj name="Equation" r:id="rId3" imgW="4228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4920" y="1754146"/>
                        <a:ext cx="7886056" cy="68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09102"/>
              </p:ext>
            </p:extLst>
          </p:nvPr>
        </p:nvGraphicFramePr>
        <p:xfrm>
          <a:off x="4390907" y="5551972"/>
          <a:ext cx="3907139" cy="56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5" imgW="2971800" imgH="431640" progId="Equation.DSMT4">
                  <p:embed/>
                </p:oleObj>
              </mc:Choice>
              <mc:Fallback>
                <p:oleObj name="Equation" r:id="rId5" imgW="2971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0907" y="5551972"/>
                        <a:ext cx="3907139" cy="567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Polarity identification in Opinion Retrieval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solutions we discussed so far, the focus was to find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relevant and opinionated documents</a:t>
            </a:r>
            <a:r>
              <a:rPr lang="en-GB" i="1" dirty="0" smtClean="0"/>
              <a:t> </a:t>
            </a:r>
            <a:r>
              <a:rPr lang="en-GB" dirty="0" smtClean="0"/>
              <a:t>in relation to the user’s information needs.</a:t>
            </a:r>
          </a:p>
          <a:p>
            <a:endParaRPr lang="en-GB" dirty="0"/>
          </a:p>
          <a:p>
            <a:r>
              <a:rPr lang="en-GB" dirty="0" smtClean="0"/>
              <a:t>We often want to distil them by their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polarity</a:t>
            </a:r>
          </a:p>
          <a:p>
            <a:pPr lvl="1"/>
            <a:r>
              <a:rPr lang="en-GB" dirty="0" smtClean="0"/>
              <a:t>i.e., relevant positive and relevant negative</a:t>
            </a:r>
          </a:p>
          <a:p>
            <a:pPr lvl="1"/>
            <a:endParaRPr lang="en-GB" dirty="0"/>
          </a:p>
          <a:p>
            <a:r>
              <a:rPr lang="en-GB" dirty="0" smtClean="0"/>
              <a:t>We might want to produce two different rankings (aka, TREC-style) or, for practical applications, mix them.</a:t>
            </a:r>
          </a:p>
          <a:p>
            <a:pPr lvl="1"/>
            <a:r>
              <a:rPr lang="en-GB" dirty="0" smtClean="0"/>
              <a:t>e.g., one column for positive, one column for </a:t>
            </a:r>
            <a:r>
              <a:rPr lang="en-GB" dirty="0" smtClean="0"/>
              <a:t>negative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       provide summary statistics based on number of positive/negative reviews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814222" cy="500923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Opinion Retrieval               2 constituent parts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Information Retrieval 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IR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with a particular focus on IR in social media (e.g., blogs, </a:t>
            </a:r>
            <a:r>
              <a:rPr lang="en-GB" dirty="0"/>
              <a:t>forums, Twitter)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Opinion Analysis 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also known as </a:t>
            </a:r>
            <a:r>
              <a:rPr lang="en-GB" i="1" dirty="0"/>
              <a:t>S</a:t>
            </a:r>
            <a:r>
              <a:rPr lang="en-GB" i="1" dirty="0" smtClean="0"/>
              <a:t>entiment Analysis </a:t>
            </a:r>
            <a:r>
              <a:rPr lang="en-GB" dirty="0" smtClean="0"/>
              <a:t>or </a:t>
            </a:r>
            <a:r>
              <a:rPr lang="en-GB" i="1" dirty="0" smtClean="0"/>
              <a:t>Opinion </a:t>
            </a:r>
            <a:r>
              <a:rPr lang="en-GB" i="1" dirty="0"/>
              <a:t>M</a:t>
            </a:r>
            <a:r>
              <a:rPr lang="en-GB" i="1" dirty="0" smtClean="0"/>
              <a:t>ining</a:t>
            </a:r>
            <a:r>
              <a:rPr lang="en-GB" dirty="0" smtClean="0"/>
              <a:t>.</a:t>
            </a:r>
          </a:p>
          <a:p>
            <a:r>
              <a:rPr lang="en-GB" dirty="0"/>
              <a:t>Opinion Retrieval refers to the ranking of </a:t>
            </a:r>
            <a:r>
              <a:rPr lang="en-GB" dirty="0" smtClean="0"/>
              <a:t>documents 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relevance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opinionatedness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 smtClean="0"/>
              <a:t>The user’s aim is to find relevant content that contains opinions.</a:t>
            </a:r>
          </a:p>
          <a:p>
            <a:pPr lvl="1"/>
            <a:r>
              <a:rPr lang="en-GB" dirty="0" smtClean="0"/>
              <a:t>e.g., “What is Obama’s opinion on the recent events in Egypt?”, “What do people think about the new </a:t>
            </a:r>
            <a:r>
              <a:rPr lang="en-GB" dirty="0" err="1" smtClean="0"/>
              <a:t>iphone</a:t>
            </a:r>
            <a:r>
              <a:rPr lang="en-GB" dirty="0" smtClean="0"/>
              <a:t>?”</a:t>
            </a:r>
          </a:p>
          <a:p>
            <a:endParaRPr lang="en-GB" dirty="0" smtClean="0"/>
          </a:p>
          <a:p>
            <a:r>
              <a:rPr lang="en-GB" dirty="0" smtClean="0"/>
              <a:t>IR has and will been discussed in great depth in this Summer School</a:t>
            </a:r>
          </a:p>
          <a:p>
            <a:r>
              <a:rPr lang="en-GB" dirty="0" smtClean="0"/>
              <a:t>We’ll focus on the novel aspects that are relevant to Opinion Retrieval</a:t>
            </a:r>
          </a:p>
          <a:p>
            <a:pPr lvl="1"/>
            <a:r>
              <a:rPr lang="en-GB" dirty="0" smtClean="0"/>
              <a:t>IR in social media, with a focus on Twitter (as one of the most prevalent platforms)</a:t>
            </a:r>
          </a:p>
          <a:p>
            <a:pPr lvl="1"/>
            <a:r>
              <a:rPr lang="en-GB" dirty="0" smtClean="0"/>
              <a:t>Opinion Analysis</a:t>
            </a:r>
          </a:p>
          <a:p>
            <a:pPr lvl="1"/>
            <a:r>
              <a:rPr lang="en-GB" dirty="0" smtClean="0"/>
              <a:t>…and importantly, bringing the two together!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74402" y="1540904"/>
            <a:ext cx="8312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Illinois at Chicago [37]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Opinion Retrieval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Polarity Classification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91" y="1173018"/>
            <a:ext cx="5305276" cy="2256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91" y="3660754"/>
            <a:ext cx="5752492" cy="25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Polarity identification using query expansion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1201400" cy="4844473"/>
          </a:xfrm>
        </p:spPr>
        <p:txBody>
          <a:bodyPr>
            <a:normAutofit/>
          </a:bodyPr>
          <a:lstStyle/>
          <a:p>
            <a:r>
              <a:rPr lang="en-GB" dirty="0" smtClean="0"/>
              <a:t>Add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affective words </a:t>
            </a:r>
            <a:r>
              <a:rPr lang="en-GB" dirty="0" smtClean="0"/>
              <a:t>to the original query and search index with expanded query [38]</a:t>
            </a:r>
          </a:p>
          <a:p>
            <a:pPr lvl="1"/>
            <a:r>
              <a:rPr lang="en-GB" dirty="0" smtClean="0"/>
              <a:t>i.e., if original query is “</a:t>
            </a:r>
            <a:r>
              <a:rPr lang="en-GB" dirty="0" err="1" smtClean="0"/>
              <a:t>iphone</a:t>
            </a:r>
            <a:r>
              <a:rPr lang="en-GB" dirty="0" smtClean="0"/>
              <a:t>”, create two new versions for </a:t>
            </a:r>
            <a:r>
              <a:rPr lang="en-GB" dirty="0" err="1" smtClean="0"/>
              <a:t>pos</a:t>
            </a:r>
            <a:r>
              <a:rPr lang="en-GB" dirty="0" smtClean="0"/>
              <a:t>/</a:t>
            </a:r>
            <a:r>
              <a:rPr lang="en-GB" dirty="0" err="1" smtClean="0"/>
              <a:t>neg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Negative: “</a:t>
            </a:r>
            <a:r>
              <a:rPr lang="en-GB" dirty="0" err="1" smtClean="0"/>
              <a:t>iphone</a:t>
            </a:r>
            <a:r>
              <a:rPr lang="en-GB" dirty="0" smtClean="0"/>
              <a:t> bad terrible awful…”</a:t>
            </a:r>
          </a:p>
          <a:p>
            <a:pPr lvl="2"/>
            <a:r>
              <a:rPr lang="en-GB" dirty="0" smtClean="0"/>
              <a:t>Positive: “</a:t>
            </a:r>
            <a:r>
              <a:rPr lang="en-GB" dirty="0" err="1" smtClean="0"/>
              <a:t>iphone</a:t>
            </a:r>
            <a:r>
              <a:rPr lang="en-GB" dirty="0" smtClean="0"/>
              <a:t> good excellent superb…”</a:t>
            </a:r>
          </a:p>
          <a:p>
            <a:r>
              <a:rPr lang="en-GB" dirty="0" smtClean="0"/>
              <a:t>Off-the-shelf affective lexicons	</a:t>
            </a:r>
          </a:p>
          <a:p>
            <a:r>
              <a:rPr lang="en-GB" dirty="0" smtClean="0"/>
              <a:t>Machine-learning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Crawl positive/negative reviews from product-review website (e.g., Amazon)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Distil positive/negative terms based on some measure (EM, chi-square)</a:t>
            </a:r>
          </a:p>
          <a:p>
            <a:pPr lvl="2"/>
            <a:r>
              <a:rPr lang="en-GB" dirty="0" smtClean="0"/>
              <a:t>By comparing the frequency of terms in documents of different polarity</a:t>
            </a:r>
          </a:p>
          <a:p>
            <a:r>
              <a:rPr lang="en-GB" dirty="0" smtClean="0"/>
              <a:t>Same technique can be used for basic Opinion Retrieval</a:t>
            </a:r>
          </a:p>
          <a:p>
            <a:pPr lvl="1"/>
            <a:r>
              <a:rPr lang="en-GB" dirty="0" smtClean="0"/>
              <a:t>Using </a:t>
            </a:r>
            <a:r>
              <a:rPr lang="en-GB" dirty="0" err="1" smtClean="0"/>
              <a:t>obj</a:t>
            </a:r>
            <a:r>
              <a:rPr lang="en-GB" dirty="0" smtClean="0"/>
              <a:t>/</a:t>
            </a:r>
            <a:r>
              <a:rPr lang="en-GB" dirty="0" err="1" smtClean="0"/>
              <a:t>subj</a:t>
            </a:r>
            <a:r>
              <a:rPr lang="en-GB" dirty="0" smtClean="0"/>
              <a:t> documents (e.g., reviews vs. Wikipedia pages)</a:t>
            </a:r>
          </a:p>
          <a:p>
            <a:r>
              <a:rPr lang="en-GB" dirty="0" smtClean="0"/>
              <a:t>Of course, </a:t>
            </a:r>
            <a:r>
              <a:rPr lang="en-GB" dirty="0" smtClean="0"/>
              <a:t>having a lot of query </a:t>
            </a:r>
            <a:r>
              <a:rPr lang="en-GB" dirty="0" smtClean="0"/>
              <a:t>terms typically </a:t>
            </a:r>
            <a:r>
              <a:rPr lang="en-GB" dirty="0" smtClean="0"/>
              <a:t>results in decreased efficiency.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Academic Background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Definition and motivation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Applications and challenges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Analysis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Relevant Benchmarking activities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TREC Blog/Microblog Tracks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NTCIR-6 Opinion Analysis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Bringing it all together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Opinion Retrieval</a:t>
            </a:r>
          </a:p>
          <a:p>
            <a:r>
              <a:rPr lang="en-GB" dirty="0" smtClean="0"/>
              <a:t>Summary and 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session, we focused on Opinion Retrieval</a:t>
            </a:r>
          </a:p>
          <a:p>
            <a:r>
              <a:rPr lang="en-GB" dirty="0" smtClean="0"/>
              <a:t>Its aims are to study relevancy and opinionatedness, focusing on social media</a:t>
            </a:r>
          </a:p>
          <a:p>
            <a:r>
              <a:rPr lang="en-GB" dirty="0" smtClean="0"/>
              <a:t>We saw why this is an important area of research, both for academia and industry</a:t>
            </a:r>
          </a:p>
          <a:p>
            <a:r>
              <a:rPr lang="en-GB" dirty="0" smtClean="0"/>
              <a:t>We presented a quick introduction to Opinion Analysis</a:t>
            </a:r>
          </a:p>
          <a:p>
            <a:r>
              <a:rPr lang="en-GB" dirty="0" smtClean="0"/>
              <a:t>And we discussed its challenges in social media</a:t>
            </a:r>
          </a:p>
          <a:p>
            <a:pPr lvl="1"/>
            <a:r>
              <a:rPr lang="en-GB" dirty="0" smtClean="0"/>
              <a:t>We also saw how some of those issues can be solved</a:t>
            </a:r>
          </a:p>
          <a:p>
            <a:r>
              <a:rPr lang="en-GB" dirty="0" smtClean="0"/>
              <a:t>Lastly, we saw different approaches on combining standard IR techniques with opinion analysis methods for Opinion Retrieval</a:t>
            </a:r>
          </a:p>
          <a:p>
            <a:r>
              <a:rPr lang="en-GB" dirty="0" smtClean="0"/>
              <a:t>Importantly, we discussed a number of benchmarks that you can use/utilize to explore new methods of tackling the problem.</a:t>
            </a:r>
          </a:p>
          <a:p>
            <a:r>
              <a:rPr lang="en-GB" dirty="0" smtClean="0"/>
              <a:t>A list of references follows…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29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err="1"/>
              <a:t>Iadh</a:t>
            </a:r>
            <a:r>
              <a:rPr lang="en-GB" sz="1400" dirty="0"/>
              <a:t> </a:t>
            </a:r>
            <a:r>
              <a:rPr lang="en-GB" sz="1400" dirty="0" err="1"/>
              <a:t>Ounis</a:t>
            </a:r>
            <a:r>
              <a:rPr lang="en-GB" sz="1400" dirty="0"/>
              <a:t>, Craig Macdonald, Maarten de </a:t>
            </a:r>
            <a:r>
              <a:rPr lang="en-GB" sz="1400" dirty="0" err="1"/>
              <a:t>Rijke</a:t>
            </a:r>
            <a:r>
              <a:rPr lang="en-GB" sz="1400" dirty="0"/>
              <a:t>, </a:t>
            </a:r>
            <a:r>
              <a:rPr lang="en-GB" sz="1400" dirty="0" err="1"/>
              <a:t>Gilad</a:t>
            </a:r>
            <a:r>
              <a:rPr lang="en-GB" sz="1400" dirty="0"/>
              <a:t> </a:t>
            </a:r>
            <a:r>
              <a:rPr lang="en-GB" sz="1400" dirty="0" err="1"/>
              <a:t>Mishne</a:t>
            </a:r>
            <a:r>
              <a:rPr lang="en-GB" sz="1400" dirty="0"/>
              <a:t>, Ian </a:t>
            </a:r>
            <a:r>
              <a:rPr lang="en-GB" sz="1400" dirty="0" err="1" smtClean="0"/>
              <a:t>Soboroff</a:t>
            </a:r>
            <a:r>
              <a:rPr lang="en-GB" sz="1400" dirty="0" smtClean="0"/>
              <a:t>. 2009. Overview </a:t>
            </a:r>
            <a:r>
              <a:rPr lang="en-GB" sz="1400" dirty="0"/>
              <a:t>of the TREC 2006 Blog Track. TREC </a:t>
            </a:r>
            <a:r>
              <a:rPr lang="en-GB" sz="1400" dirty="0" smtClean="0"/>
              <a:t>2006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err="1"/>
              <a:t>Kiduk</a:t>
            </a:r>
            <a:r>
              <a:rPr lang="en-GB" sz="1400" dirty="0"/>
              <a:t> Yang, </a:t>
            </a:r>
            <a:r>
              <a:rPr lang="en-GB" sz="1400" dirty="0" err="1"/>
              <a:t>Ning</a:t>
            </a:r>
            <a:r>
              <a:rPr lang="en-GB" sz="1400" dirty="0"/>
              <a:t> Yu, Alejandro Valerio, </a:t>
            </a:r>
            <a:r>
              <a:rPr lang="en-GB" sz="1400" dirty="0" err="1"/>
              <a:t>Hui</a:t>
            </a:r>
            <a:r>
              <a:rPr lang="en-GB" sz="1400" dirty="0"/>
              <a:t> </a:t>
            </a:r>
            <a:r>
              <a:rPr lang="en-GB" sz="1400" dirty="0" smtClean="0"/>
              <a:t>Zhang. 2009. </a:t>
            </a:r>
            <a:r>
              <a:rPr lang="en-GB" sz="1400" dirty="0"/>
              <a:t>WIDIT in TREC 2006 Blog Track. TREC </a:t>
            </a:r>
            <a:r>
              <a:rPr lang="en-GB" sz="1400" dirty="0" smtClean="0"/>
              <a:t>2006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Thelwall, </a:t>
            </a:r>
            <a:r>
              <a:rPr lang="en-GB" sz="1400" dirty="0" smtClean="0"/>
              <a:t>M. 2009.  </a:t>
            </a:r>
            <a:r>
              <a:rPr lang="en-GB" sz="1400" dirty="0" err="1"/>
              <a:t>MySpace</a:t>
            </a:r>
            <a:r>
              <a:rPr lang="en-GB" sz="1400" dirty="0"/>
              <a:t> comments. Online Information Review, 33(1), </a:t>
            </a:r>
            <a:r>
              <a:rPr lang="en-GB" sz="1400" dirty="0" smtClean="0"/>
              <a:t>58–76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Kevin </a:t>
            </a:r>
            <a:r>
              <a:rPr lang="en-GB" sz="1400" dirty="0" err="1"/>
              <a:t>Gimpel</a:t>
            </a:r>
            <a:r>
              <a:rPr lang="en-GB" sz="1400" dirty="0"/>
              <a:t>, Nathan Schneider, Brendan O'Connor, </a:t>
            </a:r>
            <a:r>
              <a:rPr lang="en-GB" sz="1400" dirty="0" err="1"/>
              <a:t>Dipanjan</a:t>
            </a:r>
            <a:r>
              <a:rPr lang="en-GB" sz="1400" dirty="0"/>
              <a:t> Das, Daniel Mills, Jacob Eisenstein, Michael </a:t>
            </a:r>
            <a:r>
              <a:rPr lang="en-GB" sz="1400" dirty="0" err="1"/>
              <a:t>Heilman</a:t>
            </a:r>
            <a:r>
              <a:rPr lang="en-GB" sz="1400" dirty="0"/>
              <a:t>, </a:t>
            </a:r>
            <a:r>
              <a:rPr lang="en-GB" sz="1400" dirty="0" err="1"/>
              <a:t>Dani</a:t>
            </a:r>
            <a:r>
              <a:rPr lang="en-GB" sz="1400" dirty="0"/>
              <a:t> </a:t>
            </a:r>
            <a:r>
              <a:rPr lang="en-GB" sz="1400" dirty="0" err="1"/>
              <a:t>Yogatama</a:t>
            </a:r>
            <a:r>
              <a:rPr lang="en-GB" sz="1400" dirty="0"/>
              <a:t>, Jeffrey </a:t>
            </a:r>
            <a:r>
              <a:rPr lang="en-GB" sz="1400" dirty="0" err="1"/>
              <a:t>Flanigan</a:t>
            </a:r>
            <a:r>
              <a:rPr lang="en-GB" sz="1400" dirty="0"/>
              <a:t>, and Noah A. Smith. 2011. Part-of-speech tagging for Twitter: annotation, features, and experiments. In </a:t>
            </a:r>
            <a:r>
              <a:rPr lang="en-GB" sz="1400" i="1" dirty="0" smtClean="0"/>
              <a:t>Proceedings of </a:t>
            </a:r>
            <a:r>
              <a:rPr lang="en-GB" sz="1400" dirty="0" smtClean="0"/>
              <a:t>HLT '11, </a:t>
            </a:r>
            <a:r>
              <a:rPr lang="en-GB" sz="1400" dirty="0"/>
              <a:t>42-47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Bo Pang, Lillian Lee, and </a:t>
            </a:r>
            <a:r>
              <a:rPr lang="en-GB" sz="1400" dirty="0" err="1"/>
              <a:t>Shivakumar</a:t>
            </a:r>
            <a:r>
              <a:rPr lang="en-GB" sz="1400" dirty="0"/>
              <a:t> </a:t>
            </a:r>
            <a:r>
              <a:rPr lang="en-GB" sz="1400" dirty="0" err="1"/>
              <a:t>Vaithyanathan</a:t>
            </a:r>
            <a:r>
              <a:rPr lang="en-GB" sz="1400" dirty="0"/>
              <a:t>. 2002. Thumbs up?: sentiment classification using machine learning techniques. In </a:t>
            </a:r>
            <a:r>
              <a:rPr lang="en-GB" sz="1400" i="1" dirty="0"/>
              <a:t>Proceedings of </a:t>
            </a:r>
            <a:r>
              <a:rPr lang="en-GB" sz="1400" dirty="0" smtClean="0"/>
              <a:t>EMNLP '02, 79-86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err="1"/>
              <a:t>Jaap</a:t>
            </a:r>
            <a:r>
              <a:rPr lang="en-GB" sz="1400" dirty="0"/>
              <a:t> </a:t>
            </a:r>
            <a:r>
              <a:rPr lang="en-GB" sz="1400" dirty="0" err="1"/>
              <a:t>Kamps</a:t>
            </a:r>
            <a:r>
              <a:rPr lang="en-GB" sz="1400" dirty="0"/>
              <a:t>, Robert J. </a:t>
            </a:r>
            <a:r>
              <a:rPr lang="en-GB" sz="1400" dirty="0" err="1"/>
              <a:t>Mokken</a:t>
            </a:r>
            <a:r>
              <a:rPr lang="en-GB" sz="1400" dirty="0"/>
              <a:t>, Maarten Marx, and Maarten de </a:t>
            </a:r>
            <a:r>
              <a:rPr lang="en-GB" sz="1400" dirty="0" err="1"/>
              <a:t>Rijke</a:t>
            </a:r>
            <a:r>
              <a:rPr lang="en-GB" sz="1400" dirty="0"/>
              <a:t>. Proceedings of the 4th International Conference on Language Resources and Evaluation LREC 2004, IV, page 1115-1118. Paris, France, European Language Resources Association, (2004</a:t>
            </a:r>
            <a:r>
              <a:rPr lang="en-GB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Georgios Paltoglou and Mike Thelwall. 2012. Twitter, </a:t>
            </a:r>
            <a:r>
              <a:rPr lang="en-GB" sz="1400" dirty="0" err="1"/>
              <a:t>MySpace</a:t>
            </a:r>
            <a:r>
              <a:rPr lang="en-GB" sz="1400" dirty="0"/>
              <a:t>, Digg: Unsupervised Sentiment Analysis in Social Media. ACM Trans. </a:t>
            </a:r>
            <a:r>
              <a:rPr lang="en-GB" sz="1400" dirty="0" err="1"/>
              <a:t>Intell</a:t>
            </a:r>
            <a:r>
              <a:rPr lang="en-GB" sz="1400" dirty="0"/>
              <a:t>. Syst. Technol. 3, 4, Article 66 (September 2012</a:t>
            </a:r>
            <a:r>
              <a:rPr lang="en-GB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Thelwall, M., Buckley, K., Paltoglou, G. Cai, D., &amp; </a:t>
            </a:r>
            <a:r>
              <a:rPr lang="en-GB" sz="1400" dirty="0" err="1"/>
              <a:t>Kappas</a:t>
            </a:r>
            <a:r>
              <a:rPr lang="en-GB" sz="1400" dirty="0"/>
              <a:t>, A. (2010). Sentiment strength detection in short informal text. Journal of the American Society for Information Science and Technology, 61(12), 2544–2558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err="1"/>
              <a:t>Strapparava</a:t>
            </a:r>
            <a:r>
              <a:rPr lang="en-GB" sz="1400" dirty="0"/>
              <a:t>, C., &amp; </a:t>
            </a:r>
            <a:r>
              <a:rPr lang="en-GB" sz="1400" dirty="0" err="1"/>
              <a:t>Valitutti</a:t>
            </a:r>
            <a:r>
              <a:rPr lang="en-GB" sz="1400" dirty="0"/>
              <a:t>, A. (2004). </a:t>
            </a:r>
            <a:r>
              <a:rPr lang="en-GB" sz="1400" dirty="0" err="1"/>
              <a:t>WordNet</a:t>
            </a:r>
            <a:r>
              <a:rPr lang="en-GB" sz="1400" dirty="0"/>
              <a:t>-Affect: an affective extension of </a:t>
            </a:r>
            <a:r>
              <a:rPr lang="en-GB" sz="1400" dirty="0" err="1"/>
              <a:t>WordNet</a:t>
            </a:r>
            <a:r>
              <a:rPr lang="en-GB" sz="1400" dirty="0"/>
              <a:t>. </a:t>
            </a:r>
            <a:r>
              <a:rPr lang="en-GB" sz="1400" i="1" dirty="0"/>
              <a:t>Proceedings of the 4th International Conference on Language Resources and Evaluation</a:t>
            </a:r>
            <a:r>
              <a:rPr lang="en-GB" sz="1400" dirty="0"/>
              <a:t>, 1083–1086. </a:t>
            </a: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James W. </a:t>
            </a:r>
            <a:r>
              <a:rPr lang="en-GB" sz="1400" dirty="0" err="1"/>
              <a:t>Pennebaker</a:t>
            </a:r>
            <a:r>
              <a:rPr lang="en-GB" sz="1400" dirty="0"/>
              <a:t>, Martha E. Francis, and Roger J. Booth. </a:t>
            </a:r>
            <a:r>
              <a:rPr lang="en-GB" sz="1400" dirty="0" err="1"/>
              <a:t>Lawerence</a:t>
            </a:r>
            <a:r>
              <a:rPr lang="en-GB" sz="1400" dirty="0"/>
              <a:t> Erlbaum Associates, Mahwah, NJ, (2001</a:t>
            </a:r>
            <a:r>
              <a:rPr lang="en-GB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Bradley, M. M., &amp; Lang, P. J. (1999). Affective norms for English words (ANEW): Instruction manual and affective ratings. </a:t>
            </a:r>
            <a:r>
              <a:rPr lang="en-GB" sz="1400" i="1" dirty="0"/>
              <a:t>University of Florida: The </a:t>
            </a:r>
            <a:r>
              <a:rPr lang="en-GB" sz="1400" i="1" dirty="0" err="1"/>
              <a:t>Center</a:t>
            </a:r>
            <a:r>
              <a:rPr lang="en-GB" sz="1400" i="1" dirty="0"/>
              <a:t> for Research in Psychophysiology</a:t>
            </a:r>
            <a:r>
              <a:rPr lang="en-GB" sz="1400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2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Likun</a:t>
            </a:r>
            <a:r>
              <a:rPr lang="en-GB" sz="1400" dirty="0"/>
              <a:t> </a:t>
            </a:r>
            <a:r>
              <a:rPr lang="en-GB" sz="1400" dirty="0" err="1"/>
              <a:t>Qiu</a:t>
            </a:r>
            <a:r>
              <a:rPr lang="en-GB" sz="1400" dirty="0"/>
              <a:t>, </a:t>
            </a:r>
            <a:r>
              <a:rPr lang="en-GB" sz="1400" dirty="0" err="1"/>
              <a:t>Weishi</a:t>
            </a:r>
            <a:r>
              <a:rPr lang="en-GB" sz="1400" dirty="0"/>
              <a:t> Zhang, </a:t>
            </a:r>
            <a:r>
              <a:rPr lang="en-GB" sz="1400" dirty="0" err="1"/>
              <a:t>Changjian</a:t>
            </a:r>
            <a:r>
              <a:rPr lang="en-GB" sz="1400" dirty="0"/>
              <a:t> Hu, and Kai Zhao. 2009. SELC: a self-supervised model for sentiment classification. In </a:t>
            </a:r>
            <a:r>
              <a:rPr lang="en-GB" sz="1400" i="1" dirty="0"/>
              <a:t>Proceedings of the 18th ACM conference on Information and knowledge management</a:t>
            </a:r>
            <a:r>
              <a:rPr lang="en-GB" sz="1400" dirty="0"/>
              <a:t> (CIKM '09</a:t>
            </a:r>
            <a:r>
              <a:rPr lang="en-GB" sz="1400" dirty="0" smtClean="0"/>
              <a:t>).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Soo</a:t>
            </a:r>
            <a:r>
              <a:rPr lang="en-GB" sz="1400" dirty="0"/>
              <a:t>-Min Kim and Eduard </a:t>
            </a:r>
            <a:r>
              <a:rPr lang="en-GB" sz="1400" dirty="0" err="1"/>
              <a:t>Hovy</a:t>
            </a:r>
            <a:r>
              <a:rPr lang="en-GB" sz="1400" dirty="0"/>
              <a:t>. 2004. Determining the sentiment of opinions. In </a:t>
            </a:r>
            <a:r>
              <a:rPr lang="en-GB" sz="1400" i="1" dirty="0"/>
              <a:t>Proceedings of the 20th international conference on Computational Linguistics</a:t>
            </a:r>
            <a:r>
              <a:rPr lang="en-GB" sz="1400" dirty="0"/>
              <a:t> (COLING '04). Association for Computational Linguistics, Stroudsburg, PA, USA, , Article </a:t>
            </a:r>
            <a:r>
              <a:rPr lang="en-GB" sz="1400" dirty="0" smtClean="0"/>
              <a:t>1367.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Niklas</a:t>
            </a:r>
            <a:r>
              <a:rPr lang="en-GB" sz="1400" dirty="0"/>
              <a:t> </a:t>
            </a:r>
            <a:r>
              <a:rPr lang="en-GB" sz="1400" dirty="0" err="1"/>
              <a:t>Jakob</a:t>
            </a:r>
            <a:r>
              <a:rPr lang="en-GB" sz="1400" dirty="0"/>
              <a:t> and </a:t>
            </a:r>
            <a:r>
              <a:rPr lang="en-GB" sz="1400" dirty="0" err="1"/>
              <a:t>Iryna</a:t>
            </a:r>
            <a:r>
              <a:rPr lang="en-GB" sz="1400" dirty="0"/>
              <a:t> </a:t>
            </a:r>
            <a:r>
              <a:rPr lang="en-GB" sz="1400" dirty="0" err="1"/>
              <a:t>Gurevych</a:t>
            </a:r>
            <a:r>
              <a:rPr lang="en-GB" sz="1400" dirty="0"/>
              <a:t>. 2010. Using anaphora resolution to improve opinion target identification in movie reviews. In </a:t>
            </a:r>
            <a:r>
              <a:rPr lang="en-GB" sz="1400" i="1" dirty="0"/>
              <a:t>Proceedings of the ACL 2010 Conference Short </a:t>
            </a:r>
            <a:r>
              <a:rPr lang="en-GB" sz="1400" i="1" dirty="0" smtClean="0"/>
              <a:t>Papers</a:t>
            </a:r>
            <a:r>
              <a:rPr lang="en-GB" sz="1400" dirty="0" smtClean="0"/>
              <a:t>(ACL Short </a:t>
            </a:r>
            <a:r>
              <a:rPr lang="en-GB" sz="1400" dirty="0"/>
              <a:t>'10</a:t>
            </a:r>
            <a:r>
              <a:rPr lang="en-GB" sz="1400" dirty="0" smtClean="0"/>
              <a:t>).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Yohei</a:t>
            </a:r>
            <a:r>
              <a:rPr lang="en-GB" sz="1400" dirty="0"/>
              <a:t> Seki, Noriko </a:t>
            </a:r>
            <a:r>
              <a:rPr lang="en-GB" sz="1400" dirty="0" err="1"/>
              <a:t>Kando</a:t>
            </a:r>
            <a:r>
              <a:rPr lang="en-GB" sz="1400" dirty="0"/>
              <a:t>, and Masaki </a:t>
            </a:r>
            <a:r>
              <a:rPr lang="en-GB" sz="1400" dirty="0" err="1"/>
              <a:t>Aono</a:t>
            </a:r>
            <a:r>
              <a:rPr lang="en-GB" sz="1400" dirty="0"/>
              <a:t>. 2009. Multilingual opinion holder identification using author and authority viewpoints. </a:t>
            </a:r>
            <a:r>
              <a:rPr lang="en-GB" sz="1400" i="1" dirty="0"/>
              <a:t>Inf. Process. Manage.</a:t>
            </a:r>
            <a:r>
              <a:rPr lang="en-GB" sz="1400" dirty="0"/>
              <a:t> 45, 2 (March 2009), </a:t>
            </a:r>
            <a:r>
              <a:rPr lang="en-GB" sz="1400" dirty="0" smtClean="0"/>
              <a:t>189-199.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Yohei</a:t>
            </a:r>
            <a:r>
              <a:rPr lang="en-GB" sz="1400" dirty="0"/>
              <a:t> Seki, David Kirk Evans, </a:t>
            </a:r>
            <a:r>
              <a:rPr lang="en-GB" sz="1400" dirty="0" err="1"/>
              <a:t>Lun</a:t>
            </a:r>
            <a:r>
              <a:rPr lang="en-GB" sz="1400" dirty="0"/>
              <a:t>-Wei Ku, </a:t>
            </a:r>
            <a:r>
              <a:rPr lang="en-GB" sz="1400" dirty="0" err="1"/>
              <a:t>Hsin-Hsi</a:t>
            </a:r>
            <a:r>
              <a:rPr lang="en-GB" sz="1400" dirty="0"/>
              <a:t> Chen, Noriko </a:t>
            </a:r>
            <a:r>
              <a:rPr lang="en-GB" sz="1400" dirty="0" err="1"/>
              <a:t>Kando</a:t>
            </a:r>
            <a:r>
              <a:rPr lang="en-GB" sz="1400" dirty="0"/>
              <a:t>, and Chin-Yew Lin. Proceedings of the Workshop Meeting of the National Institute of Informatics NII Test Collection for Information Retrieval Systems NTCIR, page 265--278. (2007</a:t>
            </a:r>
            <a:r>
              <a:rPr lang="en-GB" sz="1400" dirty="0" smtClean="0"/>
              <a:t>)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Breck</a:t>
            </a:r>
            <a:r>
              <a:rPr lang="en-GB" sz="1400" dirty="0"/>
              <a:t> Baldwin. 1997. </a:t>
            </a:r>
            <a:r>
              <a:rPr lang="en-GB" sz="1400" dirty="0" err="1"/>
              <a:t>Cogniac</a:t>
            </a:r>
            <a:r>
              <a:rPr lang="en-GB" sz="1400" dirty="0"/>
              <a:t>: High precision </a:t>
            </a:r>
            <a:r>
              <a:rPr lang="en-GB" sz="1400" dirty="0" smtClean="0"/>
              <a:t>conference </a:t>
            </a:r>
            <a:r>
              <a:rPr lang="en-GB" sz="1400" dirty="0"/>
              <a:t>with limited knowledge and linguistic </a:t>
            </a:r>
            <a:r>
              <a:rPr lang="en-GB" sz="1400" dirty="0" smtClean="0"/>
              <a:t>resources</a:t>
            </a:r>
            <a:r>
              <a:rPr lang="en-GB" sz="1400" dirty="0"/>
              <a:t>. In Proceedings of a </a:t>
            </a:r>
            <a:r>
              <a:rPr lang="en-GB" sz="1400" dirty="0" smtClean="0"/>
              <a:t>Workshop on Operational </a:t>
            </a:r>
            <a:r>
              <a:rPr lang="en-GB" sz="1400" dirty="0"/>
              <a:t>Factors in Practical, Robust Anaphora </a:t>
            </a:r>
            <a:r>
              <a:rPr lang="en-GB" sz="1400" dirty="0" smtClean="0"/>
              <a:t>Resolution </a:t>
            </a:r>
            <a:r>
              <a:rPr lang="en-GB" sz="1400" dirty="0"/>
              <a:t>for Unrestricted Texts, pages 38–45, Madrid, Spain, July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/>
              <a:t>Bin Lu. 2010. Identifying opinion holders and targets with dependency parser in Chinese news texts. In </a:t>
            </a:r>
            <a:r>
              <a:rPr lang="en-GB" sz="1400" i="1" dirty="0"/>
              <a:t>Proceedings of the NAACL HLT 2010 Student Research Workshop</a:t>
            </a:r>
            <a:r>
              <a:rPr lang="en-GB" sz="1400" dirty="0"/>
              <a:t> (HLT-SRWS '10). Association for Computational Linguistics, Stroudsburg, PA, USA, 46-51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Tengfei</a:t>
            </a:r>
            <a:r>
              <a:rPr lang="en-GB" sz="1400" dirty="0"/>
              <a:t> Ma and </a:t>
            </a:r>
            <a:r>
              <a:rPr lang="en-GB" sz="1400" dirty="0" err="1"/>
              <a:t>Xiaojun</a:t>
            </a:r>
            <a:r>
              <a:rPr lang="en-GB" sz="1400" dirty="0"/>
              <a:t> Wan. 2010. Opinion target extraction in Chinese news comments. </a:t>
            </a:r>
            <a:r>
              <a:rPr lang="en-GB" sz="1400" dirty="0" err="1"/>
              <a:t>In</a:t>
            </a:r>
            <a:r>
              <a:rPr lang="en-GB" sz="1400" i="1" dirty="0" err="1"/>
              <a:t>Proceedings</a:t>
            </a:r>
            <a:r>
              <a:rPr lang="en-GB" sz="1400" i="1" dirty="0"/>
              <a:t> of the 23rd International Conference on Computational Linguistics: Posters</a:t>
            </a:r>
            <a:r>
              <a:rPr lang="en-GB" sz="1400" dirty="0"/>
              <a:t>(COLING '10). Association for Computational Linguistics, Stroudsburg, PA, USA, </a:t>
            </a:r>
            <a:r>
              <a:rPr lang="en-GB" sz="1400" dirty="0" smtClean="0"/>
              <a:t>782-790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 err="1"/>
              <a:t>Gabrilovich</a:t>
            </a:r>
            <a:r>
              <a:rPr lang="en-GB" sz="1400" dirty="0"/>
              <a:t>,  </a:t>
            </a:r>
            <a:r>
              <a:rPr lang="en-GB" sz="1400" dirty="0" err="1"/>
              <a:t>Evgeniy</a:t>
            </a:r>
            <a:r>
              <a:rPr lang="en-GB" sz="1400" dirty="0"/>
              <a:t>.  and  </a:t>
            </a:r>
            <a:r>
              <a:rPr lang="en-GB" sz="1400" dirty="0" err="1"/>
              <a:t>Shaul</a:t>
            </a:r>
            <a:r>
              <a:rPr lang="en-GB" sz="1400" dirty="0"/>
              <a:t>  </a:t>
            </a:r>
            <a:r>
              <a:rPr lang="en-GB" sz="1400" dirty="0" err="1"/>
              <a:t>Markovitch</a:t>
            </a:r>
            <a:r>
              <a:rPr lang="en-GB" sz="1400" dirty="0"/>
              <a:t>.  2007. </a:t>
            </a:r>
            <a:r>
              <a:rPr lang="en-GB" sz="1400" dirty="0" smtClean="0"/>
              <a:t>Computing </a:t>
            </a:r>
            <a:r>
              <a:rPr lang="en-GB" sz="1400" dirty="0"/>
              <a:t>Semantic Relatedness using </a:t>
            </a:r>
            <a:r>
              <a:rPr lang="en-GB" sz="1400" dirty="0" smtClean="0"/>
              <a:t>Wikipedia-based  </a:t>
            </a:r>
            <a:r>
              <a:rPr lang="en-GB" sz="1400" dirty="0"/>
              <a:t>Explicit  Semantic  Analysis.  In  Proceedings </a:t>
            </a:r>
            <a:r>
              <a:rPr lang="en-GB" sz="1400" dirty="0" smtClean="0"/>
              <a:t>of  </a:t>
            </a:r>
            <a:r>
              <a:rPr lang="en-GB" sz="1400" dirty="0"/>
              <a:t>the  20th  International  Joint  Conference  on  </a:t>
            </a:r>
            <a:r>
              <a:rPr lang="en-GB" sz="1400" dirty="0" smtClean="0"/>
              <a:t>Artificial </a:t>
            </a:r>
            <a:r>
              <a:rPr lang="en-GB" sz="1400" dirty="0"/>
              <a:t>Intelligence (IJCAI</a:t>
            </a:r>
            <a:r>
              <a:rPr lang="en-GB" sz="1400" dirty="0" smtClean="0"/>
              <a:t>).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GB" sz="1400" dirty="0"/>
              <a:t>G. Paltoglou, M. Thelwall. Seeing stars of valence and arousal in blog posts. Journal of IEEE Transactions of Affective Computing, 99 (</a:t>
            </a:r>
            <a:r>
              <a:rPr lang="en-GB" sz="1400" dirty="0" err="1"/>
              <a:t>PrePrints</a:t>
            </a:r>
            <a:r>
              <a:rPr lang="en-GB" sz="1400" dirty="0"/>
              <a:t>):1, 2012</a:t>
            </a:r>
          </a:p>
        </p:txBody>
      </p:sp>
    </p:spTree>
    <p:extLst>
      <p:ext uri="{BB962C8B-B14F-4D97-AF65-F5344CB8AC3E}">
        <p14:creationId xmlns:p14="http://schemas.microsoft.com/office/powerpoint/2010/main" val="41012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Mishne</a:t>
            </a:r>
            <a:r>
              <a:rPr lang="en-GB" sz="1400" dirty="0"/>
              <a:t>, G. (2005). Experiments with mood classification in blog posts. </a:t>
            </a:r>
            <a:r>
              <a:rPr lang="en-GB" sz="1400" i="1" dirty="0"/>
              <a:t>Proceedings of ACM SIGIR 2005 Workshop on Stylistic Analysis of Text for Information Access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Smola</a:t>
            </a:r>
            <a:r>
              <a:rPr lang="en-GB" sz="1400" dirty="0"/>
              <a:t>, A., &amp; </a:t>
            </a:r>
            <a:r>
              <a:rPr lang="en-GB" sz="1400" dirty="0" err="1"/>
              <a:t>Vishwanathan</a:t>
            </a:r>
            <a:r>
              <a:rPr lang="en-GB" sz="1400" dirty="0"/>
              <a:t>, S. (2008). </a:t>
            </a:r>
            <a:r>
              <a:rPr lang="en-GB" sz="1400" i="1" dirty="0"/>
              <a:t>Introduction to machine learning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/>
              <a:t>Bishop, C. M. (2006). </a:t>
            </a:r>
            <a:r>
              <a:rPr lang="en-GB" sz="1400" i="1" dirty="0"/>
              <a:t>Pattern Recognition and Machine Learning (Information Science and Statistics)</a:t>
            </a:r>
            <a:r>
              <a:rPr lang="en-GB" sz="1400" dirty="0"/>
              <a:t>. Secaucus, NJ, USA: Springer-</a:t>
            </a:r>
            <a:r>
              <a:rPr lang="en-GB" sz="1400" dirty="0" err="1"/>
              <a:t>Verlag</a:t>
            </a:r>
            <a:r>
              <a:rPr lang="en-GB" sz="1400" dirty="0"/>
              <a:t> New York, Inc. </a:t>
            </a:r>
            <a:endParaRPr lang="en-GB" sz="1400" dirty="0" smtClean="0"/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Mohri</a:t>
            </a:r>
            <a:r>
              <a:rPr lang="en-GB" sz="1400" dirty="0"/>
              <a:t>, M., </a:t>
            </a:r>
            <a:r>
              <a:rPr lang="en-GB" sz="1400" dirty="0" err="1"/>
              <a:t>Rostamizadeh</a:t>
            </a:r>
            <a:r>
              <a:rPr lang="en-GB" sz="1400" dirty="0"/>
              <a:t>, A., &amp; </a:t>
            </a:r>
            <a:r>
              <a:rPr lang="en-GB" sz="1400" dirty="0" err="1"/>
              <a:t>Talwalkar</a:t>
            </a:r>
            <a:r>
              <a:rPr lang="en-GB" sz="1400" dirty="0"/>
              <a:t>, A. (2012). </a:t>
            </a:r>
            <a:r>
              <a:rPr lang="en-GB" sz="1400" i="1" dirty="0"/>
              <a:t>Foundations of machine learning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/>
              <a:t>Wei </a:t>
            </a:r>
            <a:r>
              <a:rPr lang="en-GB" sz="1400" dirty="0" err="1"/>
              <a:t>Wei</a:t>
            </a:r>
            <a:r>
              <a:rPr lang="en-GB" sz="1400" dirty="0"/>
              <a:t> and Jon </a:t>
            </a:r>
            <a:r>
              <a:rPr lang="en-GB" sz="1400" dirty="0" err="1"/>
              <a:t>Atle</a:t>
            </a:r>
            <a:r>
              <a:rPr lang="en-GB" sz="1400" dirty="0"/>
              <a:t> </a:t>
            </a:r>
            <a:r>
              <a:rPr lang="en-GB" sz="1400" dirty="0" err="1"/>
              <a:t>Gulla</a:t>
            </a:r>
            <a:r>
              <a:rPr lang="en-GB" sz="1400" dirty="0"/>
              <a:t>. 2010. Sentiment learning on product reviews via sentiment ontology tree. In </a:t>
            </a:r>
            <a:r>
              <a:rPr lang="en-GB" sz="1400" i="1" dirty="0"/>
              <a:t>Proceedings of the 48th Annual Meeting of the Association for Computational Linguistics</a:t>
            </a:r>
            <a:r>
              <a:rPr lang="en-GB" sz="1400" dirty="0"/>
              <a:t> (ACL '10). Association for Computational </a:t>
            </a:r>
            <a:r>
              <a:rPr lang="en-GB" sz="1400" dirty="0" smtClean="0"/>
              <a:t>Linguistics, </a:t>
            </a:r>
            <a:r>
              <a:rPr lang="en-GB" sz="1400" dirty="0"/>
              <a:t>USA, 404-413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/>
              <a:t>Ivan </a:t>
            </a:r>
            <a:r>
              <a:rPr lang="en-GB" sz="1400" dirty="0" err="1"/>
              <a:t>Titov</a:t>
            </a:r>
            <a:r>
              <a:rPr lang="en-GB" sz="1400" dirty="0"/>
              <a:t> and Ryan McDonald. 2008. </a:t>
            </a:r>
            <a:r>
              <a:rPr lang="en-GB" sz="1400" dirty="0" err="1"/>
              <a:t>Modeling</a:t>
            </a:r>
            <a:r>
              <a:rPr lang="en-GB" sz="1400" dirty="0"/>
              <a:t> online reviews with multi-grain topic models. </a:t>
            </a:r>
            <a:r>
              <a:rPr lang="en-GB" sz="1400" dirty="0" smtClean="0"/>
              <a:t>In </a:t>
            </a:r>
            <a:r>
              <a:rPr lang="en-GB" sz="1400" i="1" dirty="0" smtClean="0"/>
              <a:t>Proceedings </a:t>
            </a:r>
            <a:r>
              <a:rPr lang="en-GB" sz="1400" i="1" dirty="0"/>
              <a:t>of the 17th international conference on World Wide Web</a:t>
            </a:r>
            <a:r>
              <a:rPr lang="en-GB" sz="1400" dirty="0"/>
              <a:t> (WWW '08). ACM, New York, NY, USA, 111-120. </a:t>
            </a:r>
            <a:endParaRPr lang="en-GB" sz="1400" dirty="0" smtClean="0"/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Giambattista</a:t>
            </a:r>
            <a:r>
              <a:rPr lang="en-GB" sz="1400" dirty="0"/>
              <a:t> Amati, Edgardo </a:t>
            </a:r>
            <a:r>
              <a:rPr lang="en-GB" sz="1400" dirty="0" err="1"/>
              <a:t>Ambrosi</a:t>
            </a:r>
            <a:r>
              <a:rPr lang="en-GB" sz="1400" dirty="0"/>
              <a:t>, Marco Bianchi, Carlo </a:t>
            </a:r>
            <a:r>
              <a:rPr lang="en-GB" sz="1400" dirty="0" err="1"/>
              <a:t>Gaibisso</a:t>
            </a:r>
            <a:r>
              <a:rPr lang="en-GB" sz="1400" dirty="0"/>
              <a:t>, and Giorgio </a:t>
            </a:r>
            <a:r>
              <a:rPr lang="en-GB" sz="1400" dirty="0" err="1"/>
              <a:t>Gambosi</a:t>
            </a:r>
            <a:r>
              <a:rPr lang="en-GB" sz="1400" dirty="0"/>
              <a:t>. 2008. Automatic construction of an opinion-term vocabulary for ad hoc retrieval. </a:t>
            </a:r>
            <a:r>
              <a:rPr lang="en-GB" sz="1400" dirty="0" err="1"/>
              <a:t>In</a:t>
            </a:r>
            <a:r>
              <a:rPr lang="en-GB" sz="1400" i="1" dirty="0" err="1"/>
              <a:t>Proceedings</a:t>
            </a:r>
            <a:r>
              <a:rPr lang="en-GB" sz="1400" i="1" dirty="0"/>
              <a:t> of the IR research, 30th European conference on Advances in information retrieval</a:t>
            </a:r>
            <a:r>
              <a:rPr lang="en-GB" sz="1400" dirty="0"/>
              <a:t> (ECIR'08</a:t>
            </a:r>
            <a:r>
              <a:rPr lang="en-GB" sz="1400" dirty="0" smtClean="0"/>
              <a:t>), </a:t>
            </a:r>
            <a:r>
              <a:rPr lang="en-GB" sz="1400" dirty="0"/>
              <a:t>89-100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Seung-Hoon</a:t>
            </a:r>
            <a:r>
              <a:rPr lang="en-GB" sz="1400" dirty="0"/>
              <a:t> Na, </a:t>
            </a:r>
            <a:r>
              <a:rPr lang="en-GB" sz="1400" dirty="0" err="1"/>
              <a:t>Yeha</a:t>
            </a:r>
            <a:r>
              <a:rPr lang="en-GB" sz="1400" dirty="0"/>
              <a:t> Lee, Sang-</a:t>
            </a:r>
            <a:r>
              <a:rPr lang="en-GB" sz="1400" dirty="0" err="1"/>
              <a:t>Hyob</a:t>
            </a:r>
            <a:r>
              <a:rPr lang="en-GB" sz="1400" dirty="0"/>
              <a:t> Nam, and Jong-</a:t>
            </a:r>
            <a:r>
              <a:rPr lang="en-GB" sz="1400" dirty="0" err="1"/>
              <a:t>Hyeok</a:t>
            </a:r>
            <a:r>
              <a:rPr lang="en-GB" sz="1400" dirty="0"/>
              <a:t> Lee. 2009. Improving Opinion Retrieval Based on Query-Specific Sentiment Lexicon. In </a:t>
            </a:r>
            <a:r>
              <a:rPr lang="en-GB" sz="1400" i="1" dirty="0"/>
              <a:t>Proceedings of the 31th European Conference on IR Research on Advances in Information Retrieval</a:t>
            </a:r>
            <a:r>
              <a:rPr lang="en-GB" sz="1400" dirty="0"/>
              <a:t> (ECIR '09</a:t>
            </a:r>
            <a:r>
              <a:rPr lang="en-GB" sz="1400" dirty="0" smtClean="0"/>
              <a:t>), 734-738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GB" sz="1400" dirty="0" err="1"/>
              <a:t>Xuanjing</a:t>
            </a:r>
            <a:r>
              <a:rPr lang="en-GB" sz="1400" dirty="0"/>
              <a:t> Huang and W. Bruce Croft. 2009. A unified relevance model for opinion retrieval. </a:t>
            </a:r>
            <a:r>
              <a:rPr lang="en-GB" sz="1400" dirty="0" smtClean="0"/>
              <a:t>In </a:t>
            </a:r>
            <a:r>
              <a:rPr lang="en-GB" sz="1400" i="1" dirty="0" smtClean="0"/>
              <a:t>Proceedings </a:t>
            </a:r>
            <a:r>
              <a:rPr lang="en-GB" sz="1400" i="1" dirty="0"/>
              <a:t>of the 18th ACM conference on Information and knowledge management</a:t>
            </a:r>
            <a:r>
              <a:rPr lang="en-GB" sz="1400" dirty="0"/>
              <a:t> (CIKM '09). ACM, New York, NY, USA, 947-956</a:t>
            </a:r>
          </a:p>
          <a:p>
            <a:pPr marL="342900" indent="-342900">
              <a:buFont typeface="+mj-lt"/>
              <a:buAutoNum type="arabicPeriod" startAt="21"/>
            </a:pPr>
            <a:endParaRPr lang="en-GB" sz="1400" dirty="0"/>
          </a:p>
          <a:p>
            <a:pPr marL="342900" indent="-342900">
              <a:buFont typeface="+mj-lt"/>
              <a:buAutoNum type="arabicPeriod" startAt="21"/>
            </a:pPr>
            <a:endParaRPr lang="en-GB" sz="1400" dirty="0"/>
          </a:p>
          <a:p>
            <a:pPr marL="342900" indent="-342900">
              <a:buFont typeface="+mj-lt"/>
              <a:buAutoNum type="arabicPeriod" startAt="21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06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30"/>
            </a:pPr>
            <a:r>
              <a:rPr lang="en-GB" sz="1400" dirty="0" err="1"/>
              <a:t>Teng</a:t>
            </a:r>
            <a:r>
              <a:rPr lang="en-GB" sz="1400" dirty="0"/>
              <a:t>-Kai Fan and Chia-</a:t>
            </a:r>
            <a:r>
              <a:rPr lang="en-GB" sz="1400" dirty="0" err="1"/>
              <a:t>Hui</a:t>
            </a:r>
            <a:r>
              <a:rPr lang="en-GB" sz="1400" dirty="0"/>
              <a:t> Chang. 2009. Sentiment-Oriented Contextual Advertising. </a:t>
            </a:r>
            <a:r>
              <a:rPr lang="en-GB" sz="1400" dirty="0" err="1"/>
              <a:t>In</a:t>
            </a:r>
            <a:r>
              <a:rPr lang="en-GB" sz="1400" i="1" dirty="0" err="1"/>
              <a:t>Proceedings</a:t>
            </a:r>
            <a:r>
              <a:rPr lang="en-GB" sz="1400" i="1" dirty="0"/>
              <a:t> of </a:t>
            </a:r>
            <a:r>
              <a:rPr lang="en-GB" sz="1400" dirty="0" smtClean="0"/>
              <a:t>ECIR '09, </a:t>
            </a:r>
            <a:r>
              <a:rPr lang="en-GB" sz="1400" dirty="0" err="1"/>
              <a:t>Mohand</a:t>
            </a:r>
            <a:r>
              <a:rPr lang="en-GB" sz="1400" dirty="0"/>
              <a:t> </a:t>
            </a:r>
            <a:r>
              <a:rPr lang="en-GB" sz="1400" dirty="0" err="1"/>
              <a:t>Boughanem</a:t>
            </a:r>
            <a:r>
              <a:rPr lang="en-GB" sz="1400" dirty="0"/>
              <a:t>, Catherine </a:t>
            </a:r>
            <a:r>
              <a:rPr lang="en-GB" sz="1400" dirty="0" err="1"/>
              <a:t>Berrut</a:t>
            </a:r>
            <a:r>
              <a:rPr lang="en-GB" sz="1400" dirty="0"/>
              <a:t>, </a:t>
            </a:r>
            <a:r>
              <a:rPr lang="en-GB" sz="1400" dirty="0" err="1"/>
              <a:t>Josiane</a:t>
            </a:r>
            <a:r>
              <a:rPr lang="en-GB" sz="1400" dirty="0"/>
              <a:t> </a:t>
            </a:r>
            <a:r>
              <a:rPr lang="en-GB" sz="1400" dirty="0" err="1"/>
              <a:t>Mothe</a:t>
            </a:r>
            <a:r>
              <a:rPr lang="en-GB" sz="1400" dirty="0"/>
              <a:t>, and Chantal Soule-</a:t>
            </a:r>
            <a:r>
              <a:rPr lang="en-GB" sz="1400" dirty="0" err="1"/>
              <a:t>Dupuy</a:t>
            </a:r>
            <a:r>
              <a:rPr lang="en-GB" sz="1400" dirty="0"/>
              <a:t> (Eds.). Springer-</a:t>
            </a:r>
            <a:r>
              <a:rPr lang="en-GB" sz="1400" dirty="0" err="1"/>
              <a:t>Verlag</a:t>
            </a:r>
            <a:r>
              <a:rPr lang="en-GB" sz="1400" dirty="0"/>
              <a:t>, Berlin, Heidelberg, </a:t>
            </a:r>
            <a:r>
              <a:rPr lang="en-GB" sz="1400" dirty="0" smtClean="0"/>
              <a:t>202-215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 err="1"/>
              <a:t>Esuli</a:t>
            </a:r>
            <a:r>
              <a:rPr lang="en-GB" sz="1400" dirty="0"/>
              <a:t>, A., &amp; </a:t>
            </a:r>
            <a:r>
              <a:rPr lang="en-GB" sz="1400" dirty="0" err="1"/>
              <a:t>Sebastiani</a:t>
            </a:r>
            <a:r>
              <a:rPr lang="en-GB" sz="1400" dirty="0"/>
              <a:t>, F. (2006). </a:t>
            </a:r>
            <a:r>
              <a:rPr lang="en-GB" sz="1400" dirty="0" err="1"/>
              <a:t>SentiWordNet</a:t>
            </a:r>
            <a:r>
              <a:rPr lang="en-GB" sz="1400" dirty="0"/>
              <a:t>: A publicly available lexical resource for opinion mining. </a:t>
            </a:r>
            <a:r>
              <a:rPr lang="en-GB" sz="1400" i="1" dirty="0"/>
              <a:t>Proceedings of LREC</a:t>
            </a:r>
            <a:r>
              <a:rPr lang="en-GB" sz="1400" dirty="0"/>
              <a:t>, </a:t>
            </a:r>
            <a:r>
              <a:rPr lang="en-GB" sz="1400" dirty="0" smtClean="0"/>
              <a:t>200</a:t>
            </a:r>
            <a:r>
              <a:rPr lang="en-GB" sz="1400" i="1" dirty="0" smtClean="0"/>
              <a:t>6</a:t>
            </a:r>
            <a:r>
              <a:rPr lang="en-GB" sz="1400" dirty="0"/>
              <a:t>. 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Yang, </a:t>
            </a:r>
            <a:r>
              <a:rPr lang="en-GB" sz="1400" dirty="0" err="1"/>
              <a:t>Kiduk</a:t>
            </a:r>
            <a:r>
              <a:rPr lang="en-GB" sz="1400" dirty="0"/>
              <a:t>, </a:t>
            </a:r>
            <a:r>
              <a:rPr lang="en-GB" sz="1400" dirty="0" err="1"/>
              <a:t>Ning</a:t>
            </a:r>
            <a:r>
              <a:rPr lang="en-GB" sz="1400" dirty="0"/>
              <a:t> Yu, Alejandro Valerio, </a:t>
            </a:r>
            <a:r>
              <a:rPr lang="en-GB" sz="1400" dirty="0" err="1"/>
              <a:t>Hui</a:t>
            </a:r>
            <a:r>
              <a:rPr lang="en-GB" sz="1400" dirty="0"/>
              <a:t> Zhang, and </a:t>
            </a:r>
            <a:r>
              <a:rPr lang="en-GB" sz="1400" dirty="0" err="1"/>
              <a:t>Weimao</a:t>
            </a:r>
            <a:r>
              <a:rPr lang="en-GB" sz="1400" dirty="0"/>
              <a:t> </a:t>
            </a:r>
            <a:r>
              <a:rPr lang="en-GB" sz="1400" dirty="0" err="1"/>
              <a:t>Ke</a:t>
            </a:r>
            <a:r>
              <a:rPr lang="en-GB" sz="1400" dirty="0"/>
              <a:t>. "Fusion Approach to Finding opinions in Blogosphere." In </a:t>
            </a:r>
            <a:r>
              <a:rPr lang="en-GB" sz="1400" i="1" dirty="0"/>
              <a:t>ICWSM</a:t>
            </a:r>
            <a:r>
              <a:rPr lang="en-GB" sz="1400" dirty="0"/>
              <a:t>. 2007.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T. Wilson, P. Hoffmann, S. </a:t>
            </a:r>
            <a:r>
              <a:rPr lang="en-GB" sz="1400" dirty="0" err="1"/>
              <a:t>Somasundaran</a:t>
            </a:r>
            <a:r>
              <a:rPr lang="en-GB" sz="1400" dirty="0"/>
              <a:t>, J. Kessler, J. </a:t>
            </a:r>
            <a:r>
              <a:rPr lang="en-GB" sz="1400" dirty="0" err="1"/>
              <a:t>Wiebe</a:t>
            </a:r>
            <a:r>
              <a:rPr lang="en-GB" sz="1400" dirty="0"/>
              <a:t>, Y. Choi, C. </a:t>
            </a:r>
            <a:r>
              <a:rPr lang="en-GB" sz="1400" dirty="0" err="1"/>
              <a:t>Cardie</a:t>
            </a:r>
            <a:r>
              <a:rPr lang="en-GB" sz="1400" dirty="0"/>
              <a:t>, E. </a:t>
            </a:r>
            <a:r>
              <a:rPr lang="en-GB" sz="1400" dirty="0" err="1"/>
              <a:t>Riloff</a:t>
            </a:r>
            <a:r>
              <a:rPr lang="en-GB" sz="1400" dirty="0"/>
              <a:t>, and S. </a:t>
            </a:r>
            <a:r>
              <a:rPr lang="en-GB" sz="1400" dirty="0" err="1"/>
              <a:t>Patwardhan</a:t>
            </a:r>
            <a:r>
              <a:rPr lang="en-GB" sz="1400" dirty="0"/>
              <a:t>. </a:t>
            </a:r>
            <a:r>
              <a:rPr lang="en-GB" sz="1400" dirty="0" err="1"/>
              <a:t>OpinionFinder</a:t>
            </a:r>
            <a:r>
              <a:rPr lang="en-GB" sz="1400" dirty="0"/>
              <a:t>: a system for subjectivity analysis. In Proceedings of HLT/EMNLP on Interactive Demos, </a:t>
            </a:r>
            <a:r>
              <a:rPr lang="en-GB" sz="1400" dirty="0" smtClean="0"/>
              <a:t>2005.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Ben He, Craig Macdonald, and </a:t>
            </a:r>
            <a:r>
              <a:rPr lang="en-GB" sz="1400" dirty="0" err="1"/>
              <a:t>Iadh</a:t>
            </a:r>
            <a:r>
              <a:rPr lang="en-GB" sz="1400" dirty="0"/>
              <a:t> </a:t>
            </a:r>
            <a:r>
              <a:rPr lang="en-GB" sz="1400" dirty="0" err="1"/>
              <a:t>Ounis</a:t>
            </a:r>
            <a:r>
              <a:rPr lang="en-GB" sz="1400" dirty="0"/>
              <a:t>. 2008. Ranking opinionated blog posts using </a:t>
            </a:r>
            <a:r>
              <a:rPr lang="en-GB" sz="1400" dirty="0" err="1"/>
              <a:t>OpinionFinder</a:t>
            </a:r>
            <a:r>
              <a:rPr lang="en-GB" sz="1400" dirty="0"/>
              <a:t>. In </a:t>
            </a:r>
            <a:r>
              <a:rPr lang="en-GB" sz="1400" i="1" dirty="0"/>
              <a:t>Proceedings of the 31st annual international ACM SIGIR conference on Research and development in information retrieval</a:t>
            </a:r>
            <a:r>
              <a:rPr lang="en-GB" sz="1400" dirty="0"/>
              <a:t> (SIGIR '08</a:t>
            </a:r>
            <a:r>
              <a:rPr lang="en-GB" sz="1400" dirty="0" smtClean="0"/>
              <a:t>).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 err="1"/>
              <a:t>Rodrygo</a:t>
            </a:r>
            <a:r>
              <a:rPr lang="en-GB" sz="1400" dirty="0"/>
              <a:t> L. T. Santos, Ben He, Craig Macdonald, and </a:t>
            </a:r>
            <a:r>
              <a:rPr lang="en-GB" sz="1400" dirty="0" err="1"/>
              <a:t>Iadh</a:t>
            </a:r>
            <a:r>
              <a:rPr lang="en-GB" sz="1400" dirty="0"/>
              <a:t> </a:t>
            </a:r>
            <a:r>
              <a:rPr lang="en-GB" sz="1400" dirty="0" err="1"/>
              <a:t>Ounis</a:t>
            </a:r>
            <a:r>
              <a:rPr lang="en-GB" sz="1400" dirty="0"/>
              <a:t>. 2009. Integrating Proximity to Subjective Sentences for Blog Opinion Retrieval. In </a:t>
            </a:r>
            <a:r>
              <a:rPr lang="en-GB" sz="1400" i="1" dirty="0"/>
              <a:t>Proceedings of the 31th European Conference on IR Research on Advances in Information Retrieval</a:t>
            </a:r>
            <a:r>
              <a:rPr lang="en-GB" sz="1400" dirty="0"/>
              <a:t> (ECIR '09), </a:t>
            </a:r>
            <a:r>
              <a:rPr lang="en-GB" sz="1400" dirty="0" err="1"/>
              <a:t>Mohand</a:t>
            </a:r>
            <a:r>
              <a:rPr lang="en-GB" sz="1400" dirty="0"/>
              <a:t> </a:t>
            </a:r>
            <a:r>
              <a:rPr lang="en-GB" sz="1400" dirty="0" err="1"/>
              <a:t>Boughanem</a:t>
            </a:r>
            <a:r>
              <a:rPr lang="en-GB" sz="1400" dirty="0"/>
              <a:t>, Catherine </a:t>
            </a:r>
            <a:r>
              <a:rPr lang="en-GB" sz="1400" dirty="0" err="1"/>
              <a:t>Berrut</a:t>
            </a:r>
            <a:r>
              <a:rPr lang="en-GB" sz="1400" dirty="0"/>
              <a:t>, </a:t>
            </a:r>
            <a:r>
              <a:rPr lang="en-GB" sz="1400" dirty="0" err="1"/>
              <a:t>Josiane</a:t>
            </a:r>
            <a:r>
              <a:rPr lang="en-GB" sz="1400" dirty="0"/>
              <a:t> </a:t>
            </a:r>
            <a:r>
              <a:rPr lang="en-GB" sz="1400" dirty="0" err="1"/>
              <a:t>Mothe</a:t>
            </a:r>
            <a:r>
              <a:rPr lang="en-GB" sz="1400" dirty="0"/>
              <a:t>, and Chantal Soule-</a:t>
            </a:r>
            <a:r>
              <a:rPr lang="en-GB" sz="1400" dirty="0" err="1"/>
              <a:t>Dupuy</a:t>
            </a:r>
            <a:r>
              <a:rPr lang="en-GB" sz="1400" dirty="0"/>
              <a:t> (Eds.). Springer-</a:t>
            </a:r>
            <a:r>
              <a:rPr lang="en-GB" sz="1400" dirty="0" err="1"/>
              <a:t>Verlag</a:t>
            </a:r>
            <a:r>
              <a:rPr lang="en-GB" sz="1400" dirty="0"/>
              <a:t>, Berlin, Heidelberg, </a:t>
            </a:r>
            <a:r>
              <a:rPr lang="en-GB" sz="1400" dirty="0" smtClean="0"/>
              <a:t>325-336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 err="1"/>
              <a:t>Shima</a:t>
            </a:r>
            <a:r>
              <a:rPr lang="en-GB" sz="1400" dirty="0"/>
              <a:t> </a:t>
            </a:r>
            <a:r>
              <a:rPr lang="en-GB" sz="1400" dirty="0" err="1"/>
              <a:t>Gerani</a:t>
            </a:r>
            <a:r>
              <a:rPr lang="en-GB" sz="1400" dirty="0"/>
              <a:t>, Mark James Carman, and Fabio </a:t>
            </a:r>
            <a:r>
              <a:rPr lang="en-GB" sz="1400" dirty="0" err="1"/>
              <a:t>Crestani</a:t>
            </a:r>
            <a:r>
              <a:rPr lang="en-GB" sz="1400" dirty="0"/>
              <a:t>. 2010. Proximity-based opinion retrieval. In </a:t>
            </a:r>
            <a:r>
              <a:rPr lang="en-GB" sz="1400" i="1" dirty="0"/>
              <a:t>Proceedings of the 33rd international ACM SIGIR conference on Research and development in information retrieval</a:t>
            </a:r>
            <a:r>
              <a:rPr lang="en-GB" sz="1400" dirty="0"/>
              <a:t> (SIGIR '10). ACM, New York, NY, USA, 403-410. 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Wei Zhang</a:t>
            </a:r>
            <a:r>
              <a:rPr lang="en-GB" sz="1400" dirty="0" smtClean="0"/>
              <a:t>, </a:t>
            </a:r>
            <a:r>
              <a:rPr lang="en-GB" sz="1400" dirty="0"/>
              <a:t>Clement </a:t>
            </a:r>
            <a:r>
              <a:rPr lang="en-GB" sz="1400" dirty="0" smtClean="0"/>
              <a:t>Yu.</a:t>
            </a:r>
            <a:r>
              <a:rPr lang="en-GB" sz="1400" dirty="0"/>
              <a:t> </a:t>
            </a:r>
            <a:r>
              <a:rPr lang="en-GB" sz="1400" i="1" dirty="0"/>
              <a:t>UIC at TREC </a:t>
            </a:r>
            <a:r>
              <a:rPr lang="en-GB" sz="1400" i="1" dirty="0" smtClean="0"/>
              <a:t>2007 </a:t>
            </a:r>
            <a:r>
              <a:rPr lang="en-GB" sz="1400" i="1" dirty="0"/>
              <a:t>blog track</a:t>
            </a:r>
            <a:r>
              <a:rPr lang="en-GB" sz="1400" dirty="0" smtClean="0"/>
              <a:t>.</a:t>
            </a:r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Lee, Y., Na, S. H., Kim, J., Nam, S. H., </a:t>
            </a:r>
            <a:r>
              <a:rPr lang="en-GB" sz="1400" dirty="0" err="1"/>
              <a:t>Jng</a:t>
            </a:r>
            <a:r>
              <a:rPr lang="en-GB" sz="1400" dirty="0"/>
              <a:t>, H. Y., &amp; Lee, J. H. (2008). </a:t>
            </a:r>
            <a:r>
              <a:rPr lang="en-GB" sz="1400" i="1" dirty="0" err="1"/>
              <a:t>Kle</a:t>
            </a:r>
            <a:r>
              <a:rPr lang="en-GB" sz="1400" i="1" dirty="0"/>
              <a:t> at </a:t>
            </a:r>
            <a:r>
              <a:rPr lang="en-GB" sz="1400" i="1" dirty="0" err="1"/>
              <a:t>trec</a:t>
            </a:r>
            <a:r>
              <a:rPr lang="en-GB" sz="1400" i="1" dirty="0"/>
              <a:t> 2008 blog track: Blog post and feed retrieval</a:t>
            </a:r>
            <a:r>
              <a:rPr lang="en-GB" sz="1400" dirty="0"/>
              <a:t>. </a:t>
            </a:r>
            <a:r>
              <a:rPr lang="en-GB" sz="1400" dirty="0" err="1" smtClean="0"/>
              <a:t>Soboroff</a:t>
            </a:r>
            <a:r>
              <a:rPr lang="en-GB" sz="1400" dirty="0"/>
              <a:t>, I., McCullough, D., Lin, J., &amp; Macdonald, C. (2012). Evaluating real-time search over tweets. In </a:t>
            </a:r>
            <a:r>
              <a:rPr lang="en-GB" sz="1400" i="1" dirty="0"/>
              <a:t>Proc. ICWSM</a:t>
            </a:r>
            <a:r>
              <a:rPr lang="en-GB" sz="1400" dirty="0"/>
              <a:t> (pp. 579–582). </a:t>
            </a:r>
            <a:endParaRPr lang="en-GB" sz="1400" dirty="0" smtClean="0"/>
          </a:p>
          <a:p>
            <a:pPr marL="342900" indent="-342900">
              <a:buFont typeface="+mj-lt"/>
              <a:buAutoNum type="arabicPeriod" startAt="30"/>
            </a:pPr>
            <a:r>
              <a:rPr lang="en-GB" sz="1400" dirty="0"/>
              <a:t>G. Paltoglou, K. Buckley. Subjectivity annotation of the Microblog 2011 </a:t>
            </a:r>
            <a:r>
              <a:rPr lang="en-GB" sz="1400" dirty="0" err="1"/>
              <a:t>Realtime</a:t>
            </a:r>
            <a:r>
              <a:rPr lang="en-GB" sz="1400" dirty="0"/>
              <a:t> </a:t>
            </a:r>
            <a:r>
              <a:rPr lang="en-GB" sz="1400" dirty="0" err="1"/>
              <a:t>Adhoc</a:t>
            </a:r>
            <a:r>
              <a:rPr lang="en-GB" sz="1400" dirty="0"/>
              <a:t> relevance judgments. In ECIR 2013: 35th European Conference on Information Retrieval, pages 344 - 355, 201</a:t>
            </a:r>
          </a:p>
        </p:txBody>
      </p:sp>
    </p:spTree>
    <p:extLst>
      <p:ext uri="{BB962C8B-B14F-4D97-AF65-F5344CB8AC3E}">
        <p14:creationId xmlns:p14="http://schemas.microsoft.com/office/powerpoint/2010/main" val="35190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0"/>
            </a:pPr>
            <a:r>
              <a:rPr lang="en-GB" sz="1400" dirty="0" err="1"/>
              <a:t>Luo</a:t>
            </a:r>
            <a:r>
              <a:rPr lang="en-GB" sz="1400" dirty="0"/>
              <a:t>, Z., Osborne, M., &amp; Wang, T. (2012). Opinion Retrieval in Twitter, ICWSM </a:t>
            </a:r>
            <a:r>
              <a:rPr lang="en-GB" sz="1400" dirty="0" smtClean="0"/>
              <a:t>2012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3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718377"/>
            <a:ext cx="10515600" cy="16440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you for your time</a:t>
            </a:r>
          </a:p>
          <a:p>
            <a:pPr marL="0" indent="0" algn="ctr">
              <a:buNone/>
            </a:pPr>
            <a:r>
              <a:rPr lang="en-GB" dirty="0" smtClean="0"/>
              <a:t>I’d love to answer </a:t>
            </a:r>
            <a:r>
              <a:rPr lang="en-GB" dirty="0" smtClean="0"/>
              <a:t>any </a:t>
            </a: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9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in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96898"/>
          </a:xfrm>
        </p:spPr>
        <p:txBody>
          <a:bodyPr>
            <a:normAutofit/>
          </a:bodyPr>
          <a:lstStyle/>
          <a:p>
            <a:r>
              <a:rPr lang="en-GB" dirty="0" smtClean="0"/>
              <a:t>For a thorough discussion, refer to yesterday’s session by </a:t>
            </a:r>
            <a:r>
              <a:rPr lang="en-GB" dirty="0" err="1" smtClean="0"/>
              <a:t>Arjen</a:t>
            </a:r>
            <a:r>
              <a:rPr lang="en-GB" dirty="0" smtClean="0"/>
              <a:t> de </a:t>
            </a:r>
            <a:r>
              <a:rPr lang="en-GB" dirty="0" err="1" smtClean="0"/>
              <a:t>Vries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summary, Social Search has a number of distinct features, different from general web search:</a:t>
            </a:r>
          </a:p>
          <a:p>
            <a:pPr lvl="1"/>
            <a:r>
              <a:rPr lang="en-GB" dirty="0" smtClean="0"/>
              <a:t>Content is ephemeral</a:t>
            </a:r>
          </a:p>
          <a:p>
            <a:pPr lvl="1"/>
            <a:r>
              <a:rPr lang="en-GB" dirty="0" smtClean="0"/>
              <a:t>Timeliness is vital</a:t>
            </a:r>
          </a:p>
          <a:p>
            <a:pPr lvl="1"/>
            <a:r>
              <a:rPr lang="en-GB" dirty="0" smtClean="0"/>
              <a:t>Document length significantly varies</a:t>
            </a:r>
          </a:p>
          <a:p>
            <a:pPr lvl="2"/>
            <a:r>
              <a:rPr lang="en-GB" dirty="0" smtClean="0"/>
              <a:t>Think Twitter’s 140 character limit</a:t>
            </a:r>
          </a:p>
          <a:p>
            <a:pPr lvl="1"/>
            <a:r>
              <a:rPr lang="en-GB" dirty="0" smtClean="0"/>
              <a:t>Authorship is important</a:t>
            </a:r>
          </a:p>
          <a:p>
            <a:pPr lvl="2"/>
            <a:r>
              <a:rPr lang="en-GB" dirty="0" smtClean="0"/>
              <a:t>Look for trend setters</a:t>
            </a:r>
          </a:p>
          <a:p>
            <a:pPr lvl="1"/>
            <a:r>
              <a:rPr lang="en-GB" dirty="0" smtClean="0"/>
              <a:t>Unique syntax</a:t>
            </a:r>
          </a:p>
          <a:p>
            <a:pPr lvl="2"/>
            <a:r>
              <a:rPr lang="en-GB" dirty="0" smtClean="0"/>
              <a:t>Abbreviations, </a:t>
            </a:r>
            <a:r>
              <a:rPr lang="en-GB" dirty="0" smtClean="0"/>
              <a:t>hashtags, mentions</a:t>
            </a:r>
            <a:endParaRPr lang="en-GB" dirty="0" smtClean="0"/>
          </a:p>
          <a:p>
            <a:pPr lvl="1"/>
            <a:r>
              <a:rPr lang="en-GB" dirty="0" smtClean="0"/>
              <a:t>Often main content is linked to, rather than present in the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8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Opinion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computational </a:t>
            </a:r>
            <a:r>
              <a:rPr lang="en-GB" dirty="0" smtClean="0"/>
              <a:t>treatment</a:t>
            </a:r>
            <a:r>
              <a:rPr lang="en-GB" i="1" dirty="0" smtClean="0"/>
              <a:t> </a:t>
            </a:r>
            <a:r>
              <a:rPr lang="en-GB" dirty="0" smtClean="0"/>
              <a:t>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subjectivity</a:t>
            </a:r>
            <a:r>
              <a:rPr lang="en-GB" dirty="0" smtClean="0"/>
              <a:t> in text</a:t>
            </a:r>
          </a:p>
          <a:p>
            <a:r>
              <a:rPr lang="en-GB" dirty="0" smtClean="0"/>
              <a:t>Subjectivity:</a:t>
            </a:r>
          </a:p>
          <a:p>
            <a:pPr lvl="1"/>
            <a:r>
              <a:rPr lang="en-GB" dirty="0" smtClean="0"/>
              <a:t>The linguistic expression of somebody’s opinions, sentiments, emotions, evaluations, beliefs, speculations (i.e.,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private states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States that are </a:t>
            </a:r>
            <a:r>
              <a:rPr lang="en-GB" i="1" dirty="0" smtClean="0"/>
              <a:t>not</a:t>
            </a:r>
            <a:r>
              <a:rPr lang="en-GB" dirty="0" smtClean="0"/>
              <a:t> open to objective observation or verification.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 sub-discipline within Natural Language Processing (NLP), heavily influenced by Machine Learning and Psychology.</a:t>
            </a:r>
          </a:p>
          <a:p>
            <a:endParaRPr lang="en-GB" dirty="0" smtClean="0"/>
          </a:p>
          <a:p>
            <a:r>
              <a:rPr lang="en-GB" dirty="0"/>
              <a:t>Aim: design </a:t>
            </a:r>
            <a:r>
              <a:rPr lang="en-GB" dirty="0" smtClean="0"/>
              <a:t>and implement algorithms that can automatically detect and analyse expressions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private states </a:t>
            </a:r>
            <a:r>
              <a:rPr lang="en-GB" dirty="0" smtClean="0"/>
              <a:t>in text</a:t>
            </a:r>
          </a:p>
          <a:p>
            <a:pPr lvl="1"/>
            <a:r>
              <a:rPr lang="en-GB" i="1" dirty="0" smtClean="0"/>
              <a:t>Who</a:t>
            </a:r>
            <a:r>
              <a:rPr lang="en-GB" dirty="0" smtClean="0"/>
              <a:t> thinks/feels </a:t>
            </a:r>
            <a:r>
              <a:rPr lang="en-GB" i="1" dirty="0" smtClean="0"/>
              <a:t>how</a:t>
            </a:r>
            <a:r>
              <a:rPr lang="en-GB" dirty="0" smtClean="0"/>
              <a:t> about </a:t>
            </a:r>
            <a:r>
              <a:rPr lang="en-GB" i="1" dirty="0" smtClean="0"/>
              <a:t>what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0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en-GB" i="1" dirty="0" smtClean="0"/>
              <a:t> </a:t>
            </a:r>
            <a:r>
              <a:rPr lang="en-GB" dirty="0" smtClean="0"/>
              <a:t>thinks how about what? - the Opinion Holder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entity that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holds</a:t>
            </a:r>
            <a:r>
              <a:rPr lang="en-GB" dirty="0" smtClean="0"/>
              <a:t> the particular opinion about another entity</a:t>
            </a:r>
          </a:p>
          <a:p>
            <a:pPr lvl="1"/>
            <a:r>
              <a:rPr lang="en-GB" dirty="0" smtClean="0"/>
              <a:t>Can be person, organisation, group, etc.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owner</a:t>
            </a:r>
            <a:r>
              <a:rPr lang="en-GB" dirty="0" smtClean="0"/>
              <a:t> of the private state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Direct</a:t>
            </a:r>
            <a:r>
              <a:rPr lang="en-GB" dirty="0" smtClean="0"/>
              <a:t> opinion holders</a:t>
            </a:r>
          </a:p>
          <a:p>
            <a:pPr lvl="1"/>
            <a:r>
              <a:rPr lang="en-GB" dirty="0" smtClean="0"/>
              <a:t>Authors of forum posts, tweets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Indirect</a:t>
            </a:r>
            <a:r>
              <a:rPr lang="en-GB" dirty="0" smtClean="0"/>
              <a:t> opinion holders</a:t>
            </a:r>
          </a:p>
          <a:p>
            <a:pPr lvl="1"/>
            <a:r>
              <a:rPr lang="en-GB" dirty="0" smtClean="0"/>
              <a:t>When a third party (e.g., reporter) presents the opinion of other entities</a:t>
            </a:r>
          </a:p>
          <a:p>
            <a:pPr lvl="1"/>
            <a:r>
              <a:rPr lang="en-GB" dirty="0" smtClean="0"/>
              <a:t>“The Parliament exploded into fury against the government when…”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4741</Words>
  <Application>Microsoft Office PowerPoint</Application>
  <PresentationFormat>Widescreen</PresentationFormat>
  <Paragraphs>722</Paragraphs>
  <Slides>69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ＭＳ Ｐゴシック</vt:lpstr>
      <vt:lpstr>Arial</vt:lpstr>
      <vt:lpstr>Calibri</vt:lpstr>
      <vt:lpstr>Calibri Light</vt:lpstr>
      <vt:lpstr>Cambria Math</vt:lpstr>
      <vt:lpstr>Perpetua</vt:lpstr>
      <vt:lpstr>Rockwell</vt:lpstr>
      <vt:lpstr>Times New Roman</vt:lpstr>
      <vt:lpstr>Wingdings</vt:lpstr>
      <vt:lpstr>Office Theme</vt:lpstr>
      <vt:lpstr>Equation</vt:lpstr>
      <vt:lpstr>Opinion Retrieval:  Looking for opinions in the wild</vt:lpstr>
      <vt:lpstr>First things first!</vt:lpstr>
      <vt:lpstr>Overview</vt:lpstr>
      <vt:lpstr>Academic Background</vt:lpstr>
      <vt:lpstr>Overview</vt:lpstr>
      <vt:lpstr>Definitions</vt:lpstr>
      <vt:lpstr>IR in Social Media</vt:lpstr>
      <vt:lpstr>Opinion Analysis</vt:lpstr>
      <vt:lpstr>Who thinks how about what? - the Opinion Holder</vt:lpstr>
      <vt:lpstr>Who thinks how about what? - the Opinion Holder</vt:lpstr>
      <vt:lpstr>Who thinks how about what? - the Opinion Object</vt:lpstr>
      <vt:lpstr>Who thinks how about what? - the Opinion Object</vt:lpstr>
      <vt:lpstr>Who thinks HOW about what? - the Opinion</vt:lpstr>
      <vt:lpstr>PowerPoint Presentation</vt:lpstr>
      <vt:lpstr>Who thinks HOW about what? - the Opinion</vt:lpstr>
      <vt:lpstr>Why is this relevant and important? - Academia</vt:lpstr>
      <vt:lpstr>Why is this relevant and important? - Industry</vt:lpstr>
      <vt:lpstr>Public Opinion Tracking</vt:lpstr>
      <vt:lpstr>Challenges (I)</vt:lpstr>
      <vt:lpstr>Challenges (II)</vt:lpstr>
      <vt:lpstr>Overview</vt:lpstr>
      <vt:lpstr>Opinion Analysis</vt:lpstr>
      <vt:lpstr>Machine-Learning (ML) solutions</vt:lpstr>
      <vt:lpstr>Crash-course on ML for document classification</vt:lpstr>
      <vt:lpstr>Documents in a Vector Space - Classification</vt:lpstr>
      <vt:lpstr>Documents in a Vector Space - Classification</vt:lpstr>
      <vt:lpstr>Machine-Learning solutions</vt:lpstr>
      <vt:lpstr>Machine-Learning solutions</vt:lpstr>
      <vt:lpstr>Aspect-based Opinion Analysis</vt:lpstr>
      <vt:lpstr>Aspect-based Opinion Analysis</vt:lpstr>
      <vt:lpstr>Pros/Cons of the approach</vt:lpstr>
      <vt:lpstr>Lexicon-based solutions</vt:lpstr>
      <vt:lpstr>(Basic) lexicon-based approach</vt:lpstr>
      <vt:lpstr>Extensions</vt:lpstr>
      <vt:lpstr>Pros/Cons of the approach</vt:lpstr>
      <vt:lpstr>Hybrid solutions</vt:lpstr>
      <vt:lpstr>Affective Lexicons</vt:lpstr>
      <vt:lpstr>LIWC: Linguistic Inquiry and Word Count</vt:lpstr>
      <vt:lpstr>ANEW: Affective norms for English words</vt:lpstr>
      <vt:lpstr>Creating affective lexicons: using WordNet</vt:lpstr>
      <vt:lpstr>Creating affective lexicons: using conjunction</vt:lpstr>
      <vt:lpstr>Overview</vt:lpstr>
      <vt:lpstr>TREC Blog Track: Opinion Retrieval task (2006 – 2008)</vt:lpstr>
      <vt:lpstr>TREC Blog Track: Opinion Retrieval task</vt:lpstr>
      <vt:lpstr>Examples of posts</vt:lpstr>
      <vt:lpstr>TREC Blog Track: Polarity subtask (2007-8)</vt:lpstr>
      <vt:lpstr>TREC Microblog Track (2011-12)</vt:lpstr>
      <vt:lpstr>NTCIR-6 Opinion Analysis Pilot Task</vt:lpstr>
      <vt:lpstr>NTCIR-6 Topic example</vt:lpstr>
      <vt:lpstr>Overview</vt:lpstr>
      <vt:lpstr>Opinion Retrieval</vt:lpstr>
      <vt:lpstr>Example of 2-stage retrieval: Indiana University, USA [2, 32]</vt:lpstr>
      <vt:lpstr>Language models for opinion retrieval [29]</vt:lpstr>
      <vt:lpstr>Integrating IR and OA tools</vt:lpstr>
      <vt:lpstr>Query-dependent opinion lexicons [28]</vt:lpstr>
      <vt:lpstr>Query-independent opinion lexicons [27]</vt:lpstr>
      <vt:lpstr>What about proximity?</vt:lpstr>
      <vt:lpstr>What about proximity?</vt:lpstr>
      <vt:lpstr>Polarity identification in Opinion Retrieval</vt:lpstr>
      <vt:lpstr>University of Illinois at Chicago [37]</vt:lpstr>
      <vt:lpstr>Polarity identification using query expansion</vt:lpstr>
      <vt:lpstr>Overview</vt:lpstr>
      <vt:lpstr>Summary</vt:lpstr>
      <vt:lpstr>References</vt:lpstr>
      <vt:lpstr>References</vt:lpstr>
      <vt:lpstr>References</vt:lpstr>
      <vt:lpstr>References</vt:lpstr>
      <vt:lpstr>References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Paltoglou, Georgios (Dr)</dc:creator>
  <cp:lastModifiedBy>George Paltoglou</cp:lastModifiedBy>
  <cp:revision>184</cp:revision>
  <dcterms:created xsi:type="dcterms:W3CDTF">2013-07-02T13:28:22Z</dcterms:created>
  <dcterms:modified xsi:type="dcterms:W3CDTF">2013-08-20T10:00:47Z</dcterms:modified>
</cp:coreProperties>
</file>