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3" r:id="rId3"/>
  </p:sldMasterIdLst>
  <p:notesMasterIdLst>
    <p:notesMasterId r:id="rId56"/>
  </p:notesMasterIdLst>
  <p:sldIdLst>
    <p:sldId id="256" r:id="rId4"/>
    <p:sldId id="262" r:id="rId5"/>
    <p:sldId id="257" r:id="rId6"/>
    <p:sldId id="322" r:id="rId7"/>
    <p:sldId id="268" r:id="rId8"/>
    <p:sldId id="266" r:id="rId9"/>
    <p:sldId id="267" r:id="rId10"/>
    <p:sldId id="269" r:id="rId11"/>
    <p:sldId id="271" r:id="rId12"/>
    <p:sldId id="274" r:id="rId13"/>
    <p:sldId id="272" r:id="rId14"/>
    <p:sldId id="275" r:id="rId15"/>
    <p:sldId id="300" r:id="rId16"/>
    <p:sldId id="298" r:id="rId17"/>
    <p:sldId id="277" r:id="rId18"/>
    <p:sldId id="278" r:id="rId19"/>
    <p:sldId id="284" r:id="rId20"/>
    <p:sldId id="285" r:id="rId21"/>
    <p:sldId id="279" r:id="rId22"/>
    <p:sldId id="280" r:id="rId23"/>
    <p:sldId id="261" r:id="rId24"/>
    <p:sldId id="282" r:id="rId25"/>
    <p:sldId id="281" r:id="rId26"/>
    <p:sldId id="288" r:id="rId27"/>
    <p:sldId id="289" r:id="rId28"/>
    <p:sldId id="320" r:id="rId29"/>
    <p:sldId id="259" r:id="rId30"/>
    <p:sldId id="316" r:id="rId31"/>
    <p:sldId id="317" r:id="rId32"/>
    <p:sldId id="324" r:id="rId33"/>
    <p:sldId id="318" r:id="rId34"/>
    <p:sldId id="319" r:id="rId35"/>
    <p:sldId id="315" r:id="rId36"/>
    <p:sldId id="290" r:id="rId37"/>
    <p:sldId id="295" r:id="rId38"/>
    <p:sldId id="296" r:id="rId39"/>
    <p:sldId id="297" r:id="rId40"/>
    <p:sldId id="309" r:id="rId41"/>
    <p:sldId id="310" r:id="rId42"/>
    <p:sldId id="311" r:id="rId43"/>
    <p:sldId id="312" r:id="rId44"/>
    <p:sldId id="313" r:id="rId45"/>
    <p:sldId id="314" r:id="rId46"/>
    <p:sldId id="323" r:id="rId47"/>
    <p:sldId id="302" r:id="rId48"/>
    <p:sldId id="303" r:id="rId49"/>
    <p:sldId id="304" r:id="rId50"/>
    <p:sldId id="305" r:id="rId51"/>
    <p:sldId id="306" r:id="rId52"/>
    <p:sldId id="321" r:id="rId53"/>
    <p:sldId id="294" r:id="rId54"/>
    <p:sldId id="258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5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notesMaster" Target="notesMasters/notes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77733-D3E8-4A4E-852D-366FCD10863F}" type="datetimeFigureOut">
              <a:rPr lang="en-US" smtClean="0"/>
              <a:t>04/09/13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EA26F-666C-7F4C-89E2-D25E62FB2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6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Relationship Id="rId3" Type="http://schemas.openxmlformats.org/officeDocument/2006/relationships/hyperlink" Target="http://www.it.iitb.ac.in/~sunita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Harappan</a:t>
            </a:r>
            <a:r>
              <a:rPr lang="en-US" baseline="0" dirty="0" smtClean="0"/>
              <a:t> Script (</a:t>
            </a:r>
            <a:r>
              <a:rPr lang="en-US" baseline="0" dirty="0" err="1" smtClean="0"/>
              <a:t>Harappan</a:t>
            </a:r>
            <a:r>
              <a:rPr lang="en-US" baseline="0" dirty="0" smtClean="0"/>
              <a:t>, 26</a:t>
            </a:r>
            <a:r>
              <a:rPr lang="en-US" baseline="30000" dirty="0" smtClean="0"/>
              <a:t>th</a:t>
            </a:r>
            <a:r>
              <a:rPr lang="en-US" baseline="0" dirty="0" smtClean="0"/>
              <a:t>-20</a:t>
            </a:r>
            <a:r>
              <a:rPr lang="en-US" baseline="30000" dirty="0" smtClean="0"/>
              <a:t>th</a:t>
            </a:r>
            <a:r>
              <a:rPr lang="en-US" baseline="0" dirty="0" smtClean="0"/>
              <a:t> cent. BC)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88BC7-5815-4A23-ACC4-7F7EA5048B3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54B13E-303A-4115-8938-04E4A9F426DB}" type="slidenum">
              <a:rPr lang="en-US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Many reasons, some </a:t>
            </a:r>
            <a:r>
              <a:rPr lang="es-ES" b="1"/>
              <a:t>BIG</a:t>
            </a:r>
            <a:r>
              <a:rPr lang="es-ES"/>
              <a:t>:</a:t>
            </a:r>
            <a:br>
              <a:rPr lang="es-ES"/>
            </a:br>
            <a:endParaRPr lang="es-ES"/>
          </a:p>
          <a:p>
            <a:pPr lvl="1"/>
            <a:r>
              <a:rPr lang="es-ES"/>
              <a:t>Knowledge Representation problem (Plato)</a:t>
            </a:r>
            <a:br>
              <a:rPr lang="es-ES"/>
            </a:br>
            <a:endParaRPr lang="es-ES"/>
          </a:p>
          <a:p>
            <a:pPr lvl="1"/>
            <a:r>
              <a:rPr lang="es-ES"/>
              <a:t>Language Semantics problem (Witgenstein)</a:t>
            </a:r>
          </a:p>
          <a:p>
            <a:pPr lvl="1"/>
            <a:endParaRPr lang="es-ES"/>
          </a:p>
          <a:p>
            <a:pPr lvl="1"/>
            <a:r>
              <a:rPr lang="es-ES"/>
              <a:t>Language Parsing problem</a:t>
            </a:r>
          </a:p>
          <a:p>
            <a:pPr lvl="1"/>
            <a:endParaRPr lang="es-ES"/>
          </a:p>
          <a:p>
            <a:pPr lvl="1"/>
            <a:r>
              <a:rPr lang="es-ES"/>
              <a:t>Application (?)</a:t>
            </a:r>
          </a:p>
          <a:p>
            <a:pPr lvl="2"/>
            <a:r>
              <a:rPr lang="es-ES"/>
              <a:t>Dissambuguation</a:t>
            </a:r>
          </a:p>
          <a:p>
            <a:pPr lvl="2"/>
            <a:r>
              <a:rPr lang="es-ES"/>
              <a:t>Ranking</a:t>
            </a:r>
          </a:p>
          <a:p>
            <a:pPr lvl="2"/>
            <a:r>
              <a:rPr lang="es-ES"/>
              <a:t>Similarity</a:t>
            </a:r>
          </a:p>
          <a:p>
            <a:pPr lvl="2"/>
            <a:r>
              <a:rPr lang="es-ES"/>
              <a:t>…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A094D3-40B0-4200-8BFB-2642E4F5D560}" type="slidenum">
              <a:rPr lang="en-US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6306" name="Text Box 2"/>
          <p:cNvSpPr txBox="1">
            <a:spLocks noChangeArrowheads="1"/>
          </p:cNvSpPr>
          <p:nvPr/>
        </p:nvSpPr>
        <p:spPr bwMode="auto">
          <a:xfrm>
            <a:off x="1143001" y="686405"/>
            <a:ext cx="4557117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6493" tIns="43247" rIns="86493" bIns="43247" anchor="ctr"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630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6098" y="4343704"/>
            <a:ext cx="5464969" cy="4113892"/>
          </a:xfrm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1B7E1E-CE36-4D53-B57B-9B5CDD7D15A2}" type="slidenum">
              <a:rPr lang="en-US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8354" name="Text Box 2"/>
          <p:cNvSpPr txBox="1">
            <a:spLocks noChangeArrowheads="1"/>
          </p:cNvSpPr>
          <p:nvPr/>
        </p:nvSpPr>
        <p:spPr bwMode="auto">
          <a:xfrm>
            <a:off x="1143001" y="686405"/>
            <a:ext cx="4557117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6493" tIns="43247" rIns="86493" bIns="43247" anchor="ctr"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835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6098" y="4343704"/>
            <a:ext cx="5464969" cy="4113892"/>
          </a:xfrm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D97082-D03E-4B04-86E0-CBCCD623C4C3}" type="slidenum">
              <a:rPr lang="en-US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0402" name="Text Box 2"/>
          <p:cNvSpPr txBox="1">
            <a:spLocks noChangeArrowheads="1"/>
          </p:cNvSpPr>
          <p:nvPr/>
        </p:nvSpPr>
        <p:spPr bwMode="auto">
          <a:xfrm>
            <a:off x="1143001" y="686405"/>
            <a:ext cx="4557117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6493" tIns="43247" rIns="86493" bIns="43247" anchor="ctr"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04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6098" y="4343704"/>
            <a:ext cx="5464969" cy="4113892"/>
          </a:xfrm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A036C5-5CAA-46F2-AA0F-838BA912CDE4}" type="slidenum">
              <a:rPr lang="en-US">
                <a:solidFill>
                  <a:prstClr val="black"/>
                </a:solidFill>
                <a:latin typeface="Calibri"/>
              </a:rPr>
              <a:pPr/>
              <a:t>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2450" name="Text Box 2"/>
          <p:cNvSpPr txBox="1">
            <a:spLocks noChangeArrowheads="1"/>
          </p:cNvSpPr>
          <p:nvPr/>
        </p:nvSpPr>
        <p:spPr bwMode="auto">
          <a:xfrm>
            <a:off x="1143001" y="686405"/>
            <a:ext cx="4557117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6493" tIns="43247" rIns="86493" bIns="43247" anchor="ctr"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2451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6098" y="4343704"/>
            <a:ext cx="5464969" cy="4113892"/>
          </a:xfrm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err="1" smtClean="0">
                <a:hlinkClick r:id="rId3"/>
              </a:rPr>
              <a:t>Sunita</a:t>
            </a:r>
            <a:r>
              <a:rPr lang="en-US" b="1" dirty="0" smtClean="0">
                <a:hlinkClick r:id="rId3"/>
              </a:rPr>
              <a:t> </a:t>
            </a:r>
            <a:r>
              <a:rPr lang="en-US" b="1" dirty="0" err="1" smtClean="0">
                <a:hlinkClick r:id="rId3"/>
              </a:rPr>
              <a:t>Sarawagi</a:t>
            </a:r>
            <a:r>
              <a:rPr lang="en-US" b="1" dirty="0" smtClean="0"/>
              <a:t> (IIT </a:t>
            </a:r>
            <a:r>
              <a:rPr lang="en-US" b="1" dirty="0" err="1" smtClean="0"/>
              <a:t>Mombai</a:t>
            </a:r>
            <a:r>
              <a:rPr lang="en-US" b="1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88BC7-5815-4A23-ACC4-7F7EA5048B3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B3B9-98A6-4F4B-BA4B-A4A00339154D}" type="datetimeFigureOut">
              <a:rPr lang="en-US" smtClean="0"/>
              <a:t>04/09/13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264A-8D47-4546-B0F8-5D5935BA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18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B3B9-98A6-4F4B-BA4B-A4A00339154D}" type="datetimeFigureOut">
              <a:rPr lang="en-US" smtClean="0"/>
              <a:t>04/09/13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264A-8D47-4546-B0F8-5D5935BA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73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B3B9-98A6-4F4B-BA4B-A4A00339154D}" type="datetimeFigureOut">
              <a:rPr lang="en-US" smtClean="0"/>
              <a:t>04/09/13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264A-8D47-4546-B0F8-5D5935BA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13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3180-07F8-454D-B709-BD52D87CF374}" type="datetimeFigureOut">
              <a:rPr lang="en-US" smtClean="0">
                <a:solidFill>
                  <a:srgbClr val="696464"/>
                </a:solidFill>
                <a:latin typeface="Perpetua"/>
              </a:rPr>
              <a:pPr/>
              <a:t>04/09/13</a:t>
            </a:fld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FC72AF2-E785-414F-B791-B22AF09A5CC0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74271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868346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3180-07F8-454D-B709-BD52D87CF374}" type="datetimeFigureOut">
              <a:rPr lang="en-US" smtClean="0">
                <a:solidFill>
                  <a:srgbClr val="696464"/>
                </a:solidFill>
                <a:latin typeface="Perpetua"/>
              </a:rPr>
              <a:pPr/>
              <a:t>04/09/13</a:t>
            </a:fld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2AF2-E785-414F-B791-B22AF09A5CC0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71472" y="1447800"/>
            <a:ext cx="8115328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66354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3180-07F8-454D-B709-BD52D87CF374}" type="datetimeFigureOut">
              <a:rPr lang="en-US" smtClean="0">
                <a:solidFill>
                  <a:srgbClr val="696464"/>
                </a:solidFill>
                <a:latin typeface="Perpetua"/>
              </a:rPr>
              <a:pPr/>
              <a:t>04/09/13</a:t>
            </a:fld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FC72AF2-E785-414F-B791-B22AF09A5CC0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597256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3180-07F8-454D-B709-BD52D87CF374}" type="datetimeFigureOut">
              <a:rPr lang="en-US" smtClean="0">
                <a:solidFill>
                  <a:srgbClr val="696464"/>
                </a:solidFill>
                <a:latin typeface="Perpetua"/>
              </a:rPr>
              <a:pPr/>
              <a:t>04/09/13</a:t>
            </a:fld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2AF2-E785-414F-B791-B22AF09A5CC0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0806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3180-07F8-454D-B709-BD52D87CF374}" type="datetimeFigureOut">
              <a:rPr lang="en-US" smtClean="0">
                <a:solidFill>
                  <a:srgbClr val="696464"/>
                </a:solidFill>
                <a:latin typeface="Perpetua"/>
              </a:rPr>
              <a:pPr/>
              <a:t>04/09/13</a:t>
            </a:fld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2AF2-E785-414F-B791-B22AF09A5CC0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01221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3180-07F8-454D-B709-BD52D87CF374}" type="datetimeFigureOut">
              <a:rPr lang="en-US" smtClean="0">
                <a:solidFill>
                  <a:srgbClr val="696464"/>
                </a:solidFill>
                <a:latin typeface="Perpetua"/>
              </a:rPr>
              <a:pPr/>
              <a:t>04/09/13</a:t>
            </a:fld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2AF2-E785-414F-B791-B22AF09A5CC0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3560344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3180-07F8-454D-B709-BD52D87CF374}" type="datetimeFigureOut">
              <a:rPr lang="en-US" smtClean="0">
                <a:solidFill>
                  <a:srgbClr val="696464"/>
                </a:solidFill>
                <a:latin typeface="Perpetua"/>
              </a:rPr>
              <a:pPr/>
              <a:t>04/09/13</a:t>
            </a:fld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2AF2-E785-414F-B791-B22AF09A5CC0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516134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3180-07F8-454D-B709-BD52D87CF374}" type="datetimeFigureOut">
              <a:rPr lang="en-US" smtClean="0">
                <a:solidFill>
                  <a:srgbClr val="696464"/>
                </a:solidFill>
                <a:latin typeface="Perpetua"/>
              </a:rPr>
              <a:pPr/>
              <a:t>04/09/13</a:t>
            </a:fld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2AF2-E785-414F-B791-B22AF09A5CC0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18177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B3B9-98A6-4F4B-BA4B-A4A00339154D}" type="datetimeFigureOut">
              <a:rPr lang="en-US" smtClean="0"/>
              <a:t>04/09/13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264A-8D47-4546-B0F8-5D5935BA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82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3180-07F8-454D-B709-BD52D87CF374}" type="datetimeFigureOut">
              <a:rPr lang="en-US" smtClean="0">
                <a:solidFill>
                  <a:srgbClr val="696464"/>
                </a:solidFill>
                <a:latin typeface="Perpetua"/>
              </a:rPr>
              <a:pPr/>
              <a:t>04/09/13</a:t>
            </a:fld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FC72AF2-E785-414F-B791-B22AF09A5CC0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01947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3180-07F8-454D-B709-BD52D87CF374}" type="datetimeFigureOut">
              <a:rPr lang="en-US" smtClean="0">
                <a:solidFill>
                  <a:srgbClr val="696464"/>
                </a:solidFill>
                <a:latin typeface="Perpetua"/>
              </a:rPr>
              <a:pPr/>
              <a:t>04/09/13</a:t>
            </a:fld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2AF2-E785-414F-B791-B22AF09A5CC0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756978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3180-07F8-454D-B709-BD52D87CF374}" type="datetimeFigureOut">
              <a:rPr lang="en-US" smtClean="0">
                <a:solidFill>
                  <a:srgbClr val="696464"/>
                </a:solidFill>
                <a:latin typeface="Perpetua"/>
              </a:rPr>
              <a:pPr/>
              <a:t>04/09/13</a:t>
            </a:fld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2AF2-E785-414F-B791-B22AF09A5CC0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5957183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633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4625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696464"/>
                </a:solidFill>
                <a:latin typeface="Perpetua"/>
              </a:rPr>
              <a:t>Hugo Zaragoza, ALA09.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8125" y="6524625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fld id="{37029241-0485-416E-A672-4BC899696F1D}" type="slidenum">
              <a:rPr lang="en-US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0047856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C5B3911-C02F-CB45-BF44-307494793C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465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E1BC8-5153-D440-9A70-6A8D4F2F0F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5468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B729C-2B84-B74D-866B-852CEA6549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9494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F3CE0-F877-4C40-83E3-4472A720ED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5233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57897-5804-5C41-94AF-DB6797C067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5525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B554E-FE64-6E46-87BF-C6C0BBCD2B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653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B3B9-98A6-4F4B-BA4B-A4A00339154D}" type="datetimeFigureOut">
              <a:rPr lang="en-US" smtClean="0"/>
              <a:t>04/09/13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264A-8D47-4546-B0F8-5D5935BA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249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C1CD1-A8E5-4D41-99C1-445E7C7121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6280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11018-FD0C-4540-8BC4-146920019D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6105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D4892-885A-2F41-8019-B26F056850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3356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FE74C-E36A-3C4B-8946-EBFCBCED080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064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5B2EF-EABC-F742-886D-0E0B6AF9E58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5080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17CA8-DECA-5D46-9FE2-5303B06C972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678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B3B9-98A6-4F4B-BA4B-A4A00339154D}" type="datetimeFigureOut">
              <a:rPr lang="en-US" smtClean="0"/>
              <a:t>04/09/13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264A-8D47-4546-B0F8-5D5935BA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26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B3B9-98A6-4F4B-BA4B-A4A00339154D}" type="datetimeFigureOut">
              <a:rPr lang="en-US" smtClean="0"/>
              <a:t>04/09/13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264A-8D47-4546-B0F8-5D5935BA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30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B3B9-98A6-4F4B-BA4B-A4A00339154D}" type="datetimeFigureOut">
              <a:rPr lang="en-US" smtClean="0"/>
              <a:t>04/09/13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264A-8D47-4546-B0F8-5D5935BA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4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B3B9-98A6-4F4B-BA4B-A4A00339154D}" type="datetimeFigureOut">
              <a:rPr lang="en-US" smtClean="0"/>
              <a:t>04/09/13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264A-8D47-4546-B0F8-5D5935BA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60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B3B9-98A6-4F4B-BA4B-A4A00339154D}" type="datetimeFigureOut">
              <a:rPr lang="en-US" smtClean="0"/>
              <a:t>04/09/13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264A-8D47-4546-B0F8-5D5935BA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56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B3B9-98A6-4F4B-BA4B-A4A00339154D}" type="datetimeFigureOut">
              <a:rPr lang="en-US" smtClean="0"/>
              <a:t>04/09/13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264A-8D47-4546-B0F8-5D5935BA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98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0B3B9-98A6-4F4B-BA4B-A4A00339154D}" type="datetimeFigureOut">
              <a:rPr lang="en-US" smtClean="0"/>
              <a:t>04/09/13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7264A-8D47-4546-B0F8-5D5935BA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94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/>
            <a:fld id="{62343180-07F8-454D-B709-BD52D87CF374}" type="datetimeFigureOut">
              <a:rPr lang="en-US" smtClean="0">
                <a:solidFill>
                  <a:srgbClr val="696464"/>
                </a:solidFill>
                <a:latin typeface="Perpetua"/>
              </a:rPr>
              <a:pPr defTabSz="914400"/>
              <a:t>04/09/13</a:t>
            </a:fld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/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fld id="{1FC72AF2-E785-414F-B791-B22AF09A5CC0}" type="slidenum">
              <a:rPr lang="en-US" smtClean="0">
                <a:latin typeface="Franklin Gothic Book"/>
              </a:rPr>
              <a:pPr defTabSz="914400"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386134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5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CC2F0DE-263E-2A41-A49C-7F2C07DF6753}" type="slidenum"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26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lframalpha.com/input/?i=chicken&amp;a=*C.chicken-_*Word-&amp;a=*DPClash.ExpandedFoodE.chicken-_*Chicken.dflt-&amp;a=*EAC.ExpandedFood.Chicken-_**a.Chicken-.dflt-" TargetMode="External"/><Relationship Id="rId4" Type="http://schemas.openxmlformats.org/officeDocument/2006/relationships/hyperlink" Target="http://en.wikipedia.org/wiki/Apple_(disambiguation)" TargetMode="External"/><Relationship Id="rId5" Type="http://schemas.openxmlformats.org/officeDocument/2006/relationships/hyperlink" Target="http://en.wikipedia.org/wiki/India_(disambiguation)" TargetMode="External"/><Relationship Id="rId6" Type="http://schemas.openxmlformats.org/officeDocument/2006/relationships/hyperlink" Target="http://en.wikipedia.org/wiki/Car_(disambiguation)" TargetMode="External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en.wikipedia.org/wiki/Morphology_(linguistics)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cnts.ua.ac.be/conll2003/ner/" TargetMode="External"/><Relationship Id="rId3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2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lframalpha.com/input/?i=chicken" TargetMode="External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wolframalpha.com/input/?i=pepper&amp;a=*C.pepper-_*Word-&amp;a=*EAC.ExpandedFood.Pepper-_**a.Pepper-.dflt-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hyperlink" Target="http://ov-research.uwaterloo.ca/papers/IR-2006.pdf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nap.stanford.edu/nifty/monthly.html?date=2013-08-01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rxiv.org/pdf/cmp-lg/9808002v1.pdf" TargetMode="External"/><Relationship Id="rId3" Type="http://schemas.openxmlformats.org/officeDocument/2006/relationships/hyperlink" Target="http://nlp.lsi.upc.edu/seminari/mciaramita-2008-05-07.pdf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nap.stanford.edu/nifty/monthly.html?date=2013-08-01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search.yahoo.com/search?p=spanish+artist+eat+his+wife&amp;ei=UTF-8&amp;fr=chrf-ytbm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42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43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44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45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4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arxiv.org/pdf/cmp-lg/9808002v1.pdf" TargetMode="External"/><Relationship Id="rId3" Type="http://schemas.openxmlformats.org/officeDocument/2006/relationships/hyperlink" Target="http://nlp.lsi.upc.edu/seminari/mciaramita-2008-05-07.pdf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www.google.es/?gws_rd=cr&amp;ei=qOMmUtfVIOeN0AWSvIGYAQ%23q=flights+to+ny" TargetMode="External"/><Relationship Id="rId3" Type="http://schemas.openxmlformats.org/officeDocument/2006/relationships/hyperlink" Target="https://www.google.es/?gws_rd=cr&amp;ei=qOMmUtfVIOeN0AWSvIGYAQ%23q=britney+spears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hugo-zaragoza-net" TargetMode="External"/><Relationship Id="rId4" Type="http://schemas.openxmlformats.org/officeDocument/2006/relationships/hyperlink" Target="http://websays.com" TargetMode="External"/><Relationship Id="rId5" Type="http://schemas.openxmlformats.org/officeDocument/2006/relationships/hyperlink" Target="http://bit.ly/18rf5Ne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hugo@hugo-zaragoza.net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Natural Language Processing</a:t>
            </a:r>
            <a:br>
              <a:rPr lang="en-US" dirty="0" smtClean="0"/>
            </a:br>
            <a:r>
              <a:rPr lang="en-US" dirty="0" smtClean="0"/>
              <a:t>for</a:t>
            </a:r>
            <a:br>
              <a:rPr lang="en-US" dirty="0" smtClean="0"/>
            </a:br>
            <a:r>
              <a:rPr lang="en-US" dirty="0" smtClean="0"/>
              <a:t>Information Retrieval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Hugo Zaragoza</a:t>
            </a:r>
          </a:p>
          <a:p>
            <a:endParaRPr lang="en-US" dirty="0"/>
          </a:p>
        </p:txBody>
      </p:sp>
      <p:pic>
        <p:nvPicPr>
          <p:cNvPr id="4" name="Picture 3" descr="logo+tagline-transpar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558" y="4797024"/>
            <a:ext cx="3902945" cy="84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68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Strings and Characters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2910" y="1447800"/>
            <a:ext cx="8043890" cy="4572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What’s a document / page?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i="1" dirty="0" smtClean="0"/>
              <a:t>A document is a sequence of paragraphs…</a:t>
            </a:r>
            <a:br>
              <a:rPr lang="en-US" i="1" dirty="0" smtClean="0"/>
            </a:br>
            <a:r>
              <a:rPr lang="en-US" i="1" dirty="0" smtClean="0"/>
              <a:t>  which is a sequence of sentences…</a:t>
            </a:r>
            <a:br>
              <a:rPr lang="en-US" i="1" dirty="0" smtClean="0"/>
            </a:br>
            <a:r>
              <a:rPr lang="en-US" i="1" dirty="0" smtClean="0"/>
              <a:t>    which is a sequence of words…</a:t>
            </a:r>
            <a:br>
              <a:rPr lang="en-US" i="1" dirty="0" smtClean="0"/>
            </a:br>
            <a:r>
              <a:rPr lang="en-US" i="1" dirty="0" smtClean="0"/>
              <a:t>      which is a sequence of characters…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But with an awful lot of hidden structure!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“run”, “jog”, “walks very fast”.</a:t>
            </a:r>
          </a:p>
          <a:p>
            <a:pPr lvl="1"/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“runny egg”, “scoring a run”</a:t>
            </a:r>
          </a:p>
          <a:p>
            <a:pPr lvl="1"/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“run”, “runs”, “running”.</a:t>
            </a:r>
          </a:p>
          <a:p>
            <a:pPr lvl="1">
              <a:buNone/>
            </a:pP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US" sz="16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lvl="1"/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endParaRPr lang="en-US" sz="1800" baseline="30000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endParaRPr lang="en-US" baseline="30000" dirty="0" smtClean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643446"/>
            <a:ext cx="2674492" cy="177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6298245" y="4367567"/>
            <a:ext cx="23181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1600" i="1" dirty="0" smtClean="0">
                <a:solidFill>
                  <a:prstClr val="black"/>
                </a:solidFill>
                <a:latin typeface="Perpetua"/>
              </a:rPr>
              <a:t>Tamil  </a:t>
            </a:r>
            <a:r>
              <a:rPr lang="fr-FR" sz="1600" i="1" dirty="0" err="1" smtClean="0">
                <a:solidFill>
                  <a:prstClr val="black"/>
                </a:solidFill>
                <a:latin typeface="Perpetua"/>
              </a:rPr>
              <a:t>Vatteluttu</a:t>
            </a:r>
            <a:r>
              <a:rPr lang="fr-FR" sz="1600" i="1" dirty="0" smtClean="0">
                <a:solidFill>
                  <a:prstClr val="black"/>
                </a:solidFill>
                <a:latin typeface="Perpetua"/>
              </a:rPr>
              <a:t> script, 3 c. BCE</a:t>
            </a:r>
            <a:endParaRPr lang="en-US" sz="1600" i="1" dirty="0">
              <a:solidFill>
                <a:prstClr val="black"/>
              </a:solidFill>
              <a:latin typeface="Perpetua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7108049" y="3821115"/>
            <a:ext cx="928694" cy="1588"/>
          </a:xfrm>
          <a:prstGeom prst="straightConnector1">
            <a:avLst/>
          </a:prstGeom>
          <a:ln w="79375">
            <a:solidFill>
              <a:srgbClr val="C00000"/>
            </a:solidFill>
            <a:tailEnd type="arrow"/>
          </a:ln>
          <a:effectLst>
            <a:outerShdw blurRad="50800" dist="50800" dir="5400000" algn="ctr" rotWithShape="0">
              <a:srgbClr val="000000">
                <a:alpha val="39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428604"/>
            <a:ext cx="1619254" cy="249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800px-IndusValleySeal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074" y="1571612"/>
            <a:ext cx="1466850" cy="15335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15074" y="3071810"/>
            <a:ext cx="2923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1600" i="1" dirty="0" err="1" smtClean="0">
                <a:solidFill>
                  <a:prstClr val="black"/>
                </a:solidFill>
                <a:latin typeface="Perpetua"/>
              </a:rPr>
              <a:t>Harappan</a:t>
            </a:r>
            <a:r>
              <a:rPr lang="fr-FR" sz="1600" i="1" dirty="0" smtClean="0">
                <a:solidFill>
                  <a:prstClr val="black"/>
                </a:solidFill>
                <a:latin typeface="Perpetua"/>
              </a:rPr>
              <a:t> Script  &amp;  </a:t>
            </a:r>
            <a:r>
              <a:rPr lang="fr-FR" sz="1600" i="1" dirty="0" err="1" smtClean="0">
                <a:solidFill>
                  <a:prstClr val="black"/>
                </a:solidFill>
                <a:latin typeface="Perpetua"/>
              </a:rPr>
              <a:t>Chinese</a:t>
            </a:r>
            <a:r>
              <a:rPr lang="fr-FR" sz="1600" i="1" dirty="0" smtClean="0">
                <a:solidFill>
                  <a:prstClr val="black"/>
                </a:solidFill>
                <a:latin typeface="Perpetua"/>
              </a:rPr>
              <a:t> Oracle </a:t>
            </a:r>
            <a:r>
              <a:rPr lang="fr-FR" sz="1600" i="1" dirty="0" err="1" smtClean="0">
                <a:solidFill>
                  <a:prstClr val="black"/>
                </a:solidFill>
                <a:latin typeface="Perpetua"/>
              </a:rPr>
              <a:t>Bone</a:t>
            </a:r>
            <a:r>
              <a:rPr lang="fr-FR" sz="1600" i="1" dirty="0" smtClean="0">
                <a:solidFill>
                  <a:prstClr val="black"/>
                </a:solidFill>
                <a:latin typeface="Perpetua"/>
              </a:rPr>
              <a:t/>
            </a:r>
            <a:br>
              <a:rPr lang="fr-FR" sz="1600" i="1" dirty="0" smtClean="0">
                <a:solidFill>
                  <a:prstClr val="black"/>
                </a:solidFill>
                <a:latin typeface="Perpetua"/>
              </a:rPr>
            </a:br>
            <a:r>
              <a:rPr lang="fr-FR" sz="1600" i="1" dirty="0" smtClean="0">
                <a:solidFill>
                  <a:prstClr val="black"/>
                </a:solidFill>
                <a:latin typeface="Perpetua"/>
              </a:rPr>
              <a:t>26-20 c. BCE                  16-10 c. BCE</a:t>
            </a:r>
            <a:endParaRPr lang="en-US" sz="1600" i="1" dirty="0">
              <a:solidFill>
                <a:prstClr val="black"/>
              </a:solidFill>
              <a:latin typeface="Perpetua"/>
            </a:endParaRPr>
          </a:p>
        </p:txBody>
      </p:sp>
    </p:spTree>
    <p:extLst>
      <p:ext uri="{BB962C8B-B14F-4D97-AF65-F5344CB8AC3E}">
        <p14:creationId xmlns:p14="http://schemas.microsoft.com/office/powerpoint/2010/main" val="3508330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Levels of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2910" y="1447800"/>
            <a:ext cx="77724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Characters </a:t>
            </a:r>
            <a:r>
              <a:rPr lang="en-US" dirty="0" smtClean="0">
                <a:sym typeface="Wingdings" pitchFamily="2" charset="2"/>
              </a:rPr>
              <a:t> Words			</a:t>
            </a:r>
            <a:r>
              <a:rPr lang="en-US" sz="2400" dirty="0" smtClean="0">
                <a:solidFill>
                  <a:schemeClr val="accent1"/>
                </a:solidFill>
                <a:sym typeface="Wingdings" pitchFamily="2" charset="2"/>
              </a:rPr>
              <a:t>(</a:t>
            </a:r>
            <a:r>
              <a:rPr lang="en-US" sz="2400" dirty="0" smtClean="0">
                <a:solidFill>
                  <a:schemeClr val="accent1"/>
                </a:solidFill>
                <a:sym typeface="Wingdings" pitchFamily="2" charset="2"/>
                <a:hlinkClick r:id="rId2"/>
              </a:rPr>
              <a:t>Morphology</a:t>
            </a:r>
            <a:r>
              <a:rPr lang="en-US" sz="2400" dirty="0" smtClean="0">
                <a:solidFill>
                  <a:schemeClr val="accent1"/>
                </a:solidFill>
                <a:sym typeface="Wingdings" pitchFamily="2" charset="2"/>
              </a:rPr>
              <a:t>, Phonology)</a:t>
            </a:r>
          </a:p>
          <a:p>
            <a:pPr lvl="1"/>
            <a:r>
              <a:rPr lang="en-US" i="1" dirty="0" smtClean="0">
                <a:solidFill>
                  <a:srgbClr val="C00000"/>
                </a:solidFill>
                <a:sym typeface="Wingdings" pitchFamily="2" charset="2"/>
              </a:rPr>
              <a:t>Birds can fly but flies can’t bird!</a:t>
            </a:r>
          </a:p>
          <a:p>
            <a:r>
              <a:rPr lang="en-US" dirty="0" smtClean="0">
                <a:sym typeface="Wingdings" pitchFamily="2" charset="2"/>
              </a:rPr>
              <a:t>Words  Meaning			</a:t>
            </a:r>
            <a:r>
              <a:rPr lang="en-US" sz="2400" dirty="0" smtClean="0">
                <a:solidFill>
                  <a:schemeClr val="accent1"/>
                </a:solidFill>
                <a:sym typeface="Wingdings" pitchFamily="2" charset="2"/>
              </a:rPr>
              <a:t>(</a:t>
            </a:r>
            <a:r>
              <a:rPr lang="en-US" sz="2400" dirty="0" smtClean="0">
                <a:solidFill>
                  <a:schemeClr val="accent1"/>
                </a:solidFill>
                <a:sym typeface="Wingdings" pitchFamily="2" charset="2"/>
                <a:hlinkClick r:id="rId3"/>
              </a:rPr>
              <a:t>Lexical Semantics</a:t>
            </a:r>
            <a:r>
              <a:rPr lang="en-US" sz="2400" dirty="0" smtClean="0">
                <a:solidFill>
                  <a:schemeClr val="accent1"/>
                </a:solidFill>
                <a:sym typeface="Wingdings" pitchFamily="2" charset="2"/>
              </a:rPr>
              <a:t>)</a:t>
            </a:r>
          </a:p>
          <a:p>
            <a:pPr lvl="1"/>
            <a:r>
              <a:rPr lang="en-US" sz="2200" dirty="0" smtClean="0">
                <a:solidFill>
                  <a:srgbClr val="C00000"/>
                </a:solidFill>
                <a:sym typeface="Wingdings" pitchFamily="2" charset="2"/>
              </a:rPr>
              <a:t>Jaguar, bank, </a:t>
            </a:r>
            <a:r>
              <a:rPr lang="en-US" sz="2000" dirty="0" smtClean="0">
                <a:solidFill>
                  <a:srgbClr val="C00000"/>
                </a:solidFill>
                <a:hlinkClick r:id="rId4"/>
              </a:rPr>
              <a:t>apple</a:t>
            </a:r>
            <a:r>
              <a:rPr lang="en-US" sz="2000" dirty="0" smtClean="0">
                <a:solidFill>
                  <a:srgbClr val="C00000"/>
                </a:solidFill>
              </a:rPr>
              <a:t>, </a:t>
            </a:r>
            <a:r>
              <a:rPr lang="en-US" sz="2000" dirty="0" smtClean="0">
                <a:solidFill>
                  <a:srgbClr val="C00000"/>
                </a:solidFill>
                <a:hlinkClick r:id="rId5"/>
              </a:rPr>
              <a:t>India</a:t>
            </a:r>
            <a:r>
              <a:rPr lang="en-US" sz="2000" dirty="0" smtClean="0">
                <a:solidFill>
                  <a:srgbClr val="C00000"/>
                </a:solidFill>
              </a:rPr>
              <a:t>, </a:t>
            </a:r>
            <a:r>
              <a:rPr lang="en-US" sz="2000" dirty="0" smtClean="0">
                <a:solidFill>
                  <a:srgbClr val="C00000"/>
                </a:solidFill>
                <a:hlinkClick r:id="rId6"/>
              </a:rPr>
              <a:t>car</a:t>
            </a:r>
            <a:r>
              <a:rPr lang="en-US" sz="2200" dirty="0" smtClean="0">
                <a:solidFill>
                  <a:srgbClr val="C00000"/>
                </a:solidFill>
                <a:sym typeface="Wingdings" pitchFamily="2" charset="2"/>
              </a:rPr>
              <a:t>…</a:t>
            </a:r>
          </a:p>
          <a:p>
            <a:r>
              <a:rPr lang="en-US" dirty="0" smtClean="0">
                <a:sym typeface="Wingdings" pitchFamily="2" charset="2"/>
              </a:rPr>
              <a:t>Words  Sentence			</a:t>
            </a:r>
            <a:r>
              <a:rPr lang="en-US" sz="2400" dirty="0" smtClean="0">
                <a:solidFill>
                  <a:schemeClr val="accent1"/>
                </a:solidFill>
                <a:sym typeface="Wingdings" pitchFamily="2" charset="2"/>
              </a:rPr>
              <a:t>(Syntax)</a:t>
            </a:r>
            <a:endParaRPr lang="en-US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lvl="1"/>
            <a:r>
              <a:rPr lang="en-US" i="1" dirty="0" smtClean="0">
                <a:solidFill>
                  <a:srgbClr val="C00000"/>
                </a:solidFill>
                <a:sym typeface="Wingdings" pitchFamily="2" charset="2"/>
              </a:rPr>
              <a:t>I, wait,  for, airport, you, will, at</a:t>
            </a:r>
          </a:p>
          <a:p>
            <a:r>
              <a:rPr lang="en-US" dirty="0" smtClean="0">
                <a:sym typeface="Wingdings" pitchFamily="2" charset="2"/>
              </a:rPr>
              <a:t>Sentence  Meaning			</a:t>
            </a:r>
            <a:r>
              <a:rPr lang="en-US" sz="2400" dirty="0" smtClean="0">
                <a:solidFill>
                  <a:schemeClr val="accent1"/>
                </a:solidFill>
                <a:sym typeface="Wingdings" pitchFamily="2" charset="2"/>
              </a:rPr>
              <a:t>(Semantics)</a:t>
            </a:r>
            <a:endParaRPr lang="en-US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lvl="1"/>
            <a:r>
              <a:rPr lang="en-US" i="1" dirty="0" smtClean="0">
                <a:solidFill>
                  <a:srgbClr val="C00000"/>
                </a:solidFill>
                <a:sym typeface="Wingdings" pitchFamily="2" charset="2"/>
              </a:rPr>
              <a:t>Indians eat food with chili / with their fingers.  </a:t>
            </a:r>
            <a:endParaRPr lang="en-US" dirty="0" smtClean="0">
              <a:solidFill>
                <a:srgbClr val="C00000"/>
              </a:solidFill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Sentence  Paragraph  Document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			</a:t>
            </a:r>
            <a:r>
              <a:rPr lang="en-US" sz="2400" dirty="0" smtClean="0">
                <a:solidFill>
                  <a:schemeClr val="accent1"/>
                </a:solidFill>
                <a:sym typeface="Wingdings" pitchFamily="2" charset="2"/>
              </a:rPr>
              <a:t>(Co-reference, Pragmatics, Discourse…)</a:t>
            </a:r>
          </a:p>
          <a:p>
            <a:endParaRPr lang="en-US" sz="2400" dirty="0" smtClean="0">
              <a:sym typeface="Wingdings" pitchFamily="2" charset="2"/>
            </a:endParaRPr>
          </a:p>
          <a:p>
            <a:r>
              <a:rPr lang="en-US" sz="2400" dirty="0" smtClean="0">
                <a:sym typeface="Wingdings" pitchFamily="2" charset="2"/>
              </a:rPr>
              <a:t>Like botanists before Darwin, </a:t>
            </a:r>
            <a:br>
              <a:rPr lang="en-US" sz="2400" dirty="0" smtClean="0">
                <a:sym typeface="Wingdings" pitchFamily="2" charset="2"/>
              </a:rPr>
            </a:br>
            <a:r>
              <a:rPr lang="en-US" sz="2400" dirty="0" smtClean="0">
                <a:sym typeface="Wingdings" pitchFamily="2" charset="2"/>
              </a:rPr>
              <a:t>we know VERY MUCH about human languages… </a:t>
            </a:r>
            <a:br>
              <a:rPr lang="en-US" sz="2400" dirty="0" smtClean="0">
                <a:sym typeface="Wingdings" pitchFamily="2" charset="2"/>
              </a:rPr>
            </a:br>
            <a:r>
              <a:rPr lang="en-US" sz="2400" dirty="0" smtClean="0">
                <a:sym typeface="Wingdings" pitchFamily="2" charset="2"/>
              </a:rPr>
              <a:t>but can explain VERY LITTLE!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4786322"/>
            <a:ext cx="2509684" cy="191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03342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696464"/>
                </a:solidFill>
                <a:latin typeface="Perpetua"/>
              </a:rPr>
              <a:t>Hugo Zaragoza, ALA09.</a:t>
            </a: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2F43-8E7A-4FF9-BD03-79AD41346C73}" type="slidenum">
              <a:rPr lang="en-US">
                <a:latin typeface="Franklin Gothic Book"/>
              </a:rPr>
              <a:pPr/>
              <a:t>12</a:t>
            </a:fld>
            <a:endParaRPr lang="en-US">
              <a:latin typeface="Franklin Gothic Book"/>
            </a:endParaRPr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grand scheme of things</a:t>
            </a:r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1657350" y="5934075"/>
            <a:ext cx="7486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hangingPunct="0"/>
            <a:r>
              <a:rPr lang="en-US" sz="2400" b="1">
                <a:solidFill>
                  <a:prstClr val="black"/>
                </a:solidFill>
                <a:latin typeface="Courier New" pitchFamily="49" charset="0"/>
              </a:rPr>
              <a:t>Pablo Picasso was born in M</a:t>
            </a:r>
            <a:r>
              <a:rPr lang="hu-HU" sz="2400" b="1">
                <a:solidFill>
                  <a:prstClr val="black"/>
                </a:solidFill>
                <a:latin typeface="Courier New" pitchFamily="49" charset="0"/>
              </a:rPr>
              <a:t>álaga</a:t>
            </a:r>
            <a:r>
              <a:rPr lang="en-US" sz="2400" b="1">
                <a:solidFill>
                  <a:prstClr val="black"/>
                </a:solidFill>
                <a:latin typeface="Courier New" pitchFamily="49" charset="0"/>
              </a:rPr>
              <a:t>, Spain.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10000" y="3952875"/>
            <a:ext cx="2909888" cy="1143000"/>
            <a:chOff x="2304" y="2784"/>
            <a:chExt cx="1833" cy="720"/>
          </a:xfrm>
        </p:grpSpPr>
        <p:sp>
          <p:nvSpPr>
            <p:cNvPr id="115717" name="Text Box 5"/>
            <p:cNvSpPr txBox="1">
              <a:spLocks noChangeArrowheads="1"/>
            </p:cNvSpPr>
            <p:nvPr/>
          </p:nvSpPr>
          <p:spPr bwMode="auto">
            <a:xfrm>
              <a:off x="2880" y="3120"/>
              <a:ext cx="69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 eaLnBrk="0" hangingPunct="0"/>
              <a:r>
                <a:rPr lang="en-US" sz="2400" b="1">
                  <a:solidFill>
                    <a:prstClr val="black"/>
                  </a:solidFill>
                  <a:latin typeface="Courier New" pitchFamily="49" charset="0"/>
                </a:rPr>
                <a:t>Pablo</a:t>
              </a:r>
            </a:p>
          </p:txBody>
        </p:sp>
        <p:sp>
          <p:nvSpPr>
            <p:cNvPr id="115718" name="Text Box 6"/>
            <p:cNvSpPr txBox="1">
              <a:spLocks noChangeArrowheads="1"/>
            </p:cNvSpPr>
            <p:nvPr/>
          </p:nvSpPr>
          <p:spPr bwMode="auto">
            <a:xfrm>
              <a:off x="3216" y="2880"/>
              <a:ext cx="9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 eaLnBrk="0" hangingPunct="0"/>
              <a:r>
                <a:rPr lang="en-US" sz="2400" b="1">
                  <a:solidFill>
                    <a:prstClr val="black"/>
                  </a:solidFill>
                  <a:latin typeface="Courier New" pitchFamily="49" charset="0"/>
                </a:rPr>
                <a:t>Picasso</a:t>
              </a:r>
            </a:p>
          </p:txBody>
        </p:sp>
        <p:sp>
          <p:nvSpPr>
            <p:cNvPr id="115719" name="Text Box 7"/>
            <p:cNvSpPr txBox="1">
              <a:spLocks noChangeArrowheads="1"/>
            </p:cNvSpPr>
            <p:nvPr/>
          </p:nvSpPr>
          <p:spPr bwMode="auto">
            <a:xfrm>
              <a:off x="2592" y="2784"/>
              <a:ext cx="46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 eaLnBrk="0" hangingPunct="0"/>
              <a:r>
                <a:rPr lang="hu-HU" sz="2400" b="1">
                  <a:solidFill>
                    <a:prstClr val="black"/>
                  </a:solidFill>
                  <a:latin typeface="Courier New" pitchFamily="49" charset="0"/>
                </a:rPr>
                <a:t>was</a:t>
              </a:r>
              <a:endParaRPr lang="en-US" sz="2400" b="1">
                <a:solidFill>
                  <a:prstClr val="black"/>
                </a:solidFill>
                <a:latin typeface="Courier New" pitchFamily="49" charset="0"/>
              </a:endParaRPr>
            </a:p>
          </p:txBody>
        </p:sp>
        <p:sp>
          <p:nvSpPr>
            <p:cNvPr id="115720" name="Text Box 8"/>
            <p:cNvSpPr txBox="1">
              <a:spLocks noChangeArrowheads="1"/>
            </p:cNvSpPr>
            <p:nvPr/>
          </p:nvSpPr>
          <p:spPr bwMode="auto">
            <a:xfrm>
              <a:off x="2784" y="2928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 eaLnBrk="0" hangingPunct="0"/>
              <a:r>
                <a:rPr lang="en-US" sz="2400" b="1">
                  <a:solidFill>
                    <a:prstClr val="black"/>
                  </a:solidFill>
                  <a:latin typeface="Courier New" pitchFamily="49" charset="0"/>
                </a:rPr>
                <a:t>born</a:t>
              </a:r>
            </a:p>
          </p:txBody>
        </p:sp>
        <p:sp>
          <p:nvSpPr>
            <p:cNvPr id="115721" name="Text Box 9"/>
            <p:cNvSpPr txBox="1">
              <a:spLocks noChangeArrowheads="1"/>
            </p:cNvSpPr>
            <p:nvPr/>
          </p:nvSpPr>
          <p:spPr bwMode="auto">
            <a:xfrm>
              <a:off x="2304" y="3168"/>
              <a:ext cx="80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 eaLnBrk="0" hangingPunct="0"/>
              <a:r>
                <a:rPr lang="en-US" sz="2400" b="1">
                  <a:solidFill>
                    <a:prstClr val="black"/>
                  </a:solidFill>
                  <a:latin typeface="Courier New" pitchFamily="49" charset="0"/>
                </a:rPr>
                <a:t>M</a:t>
              </a:r>
              <a:r>
                <a:rPr lang="hu-HU" sz="2400" b="1">
                  <a:solidFill>
                    <a:prstClr val="black"/>
                  </a:solidFill>
                  <a:latin typeface="Courier New" pitchFamily="49" charset="0"/>
                </a:rPr>
                <a:t>álaga</a:t>
              </a:r>
              <a:endParaRPr lang="en-US" sz="2400" b="1">
                <a:solidFill>
                  <a:prstClr val="black"/>
                </a:solidFill>
                <a:latin typeface="Courier New" pitchFamily="49" charset="0"/>
              </a:endParaRPr>
            </a:p>
          </p:txBody>
        </p:sp>
        <p:sp>
          <p:nvSpPr>
            <p:cNvPr id="115722" name="Text Box 10"/>
            <p:cNvSpPr txBox="1">
              <a:spLocks noChangeArrowheads="1"/>
            </p:cNvSpPr>
            <p:nvPr/>
          </p:nvSpPr>
          <p:spPr bwMode="auto">
            <a:xfrm>
              <a:off x="3168" y="3216"/>
              <a:ext cx="69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 eaLnBrk="0" hangingPunct="0"/>
              <a:r>
                <a:rPr lang="en-US" sz="2400" b="1">
                  <a:solidFill>
                    <a:prstClr val="black"/>
                  </a:solidFill>
                  <a:latin typeface="Courier New" pitchFamily="49" charset="0"/>
                </a:rPr>
                <a:t>Spain</a:t>
              </a:r>
            </a:p>
          </p:txBody>
        </p:sp>
      </p:grpSp>
      <p:sp>
        <p:nvSpPr>
          <p:cNvPr id="115723" name="Rectangle 11"/>
          <p:cNvSpPr>
            <a:spLocks noChangeArrowheads="1"/>
          </p:cNvSpPr>
          <p:nvPr/>
        </p:nvSpPr>
        <p:spPr bwMode="auto">
          <a:xfrm>
            <a:off x="1657350" y="5553075"/>
            <a:ext cx="7486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hangingPunct="0"/>
            <a:r>
              <a:rPr lang="en-US" sz="2400" b="1" dirty="0">
                <a:solidFill>
                  <a:prstClr val="black"/>
                </a:solidFill>
                <a:latin typeface="Courier New" pitchFamily="49" charset="0"/>
              </a:rPr>
              <a:t>÷£¿≠¥ ÷</a:t>
            </a:r>
            <a:r>
              <a:rPr lang="en-US" sz="2400" b="1" dirty="0" err="1" smtClean="0">
                <a:solidFill>
                  <a:prstClr val="black"/>
                </a:solidFill>
                <a:latin typeface="Courier New" pitchFamily="49" charset="0"/>
              </a:rPr>
              <a:t>ŝc£ËËð</a:t>
            </a:r>
            <a:r>
              <a:rPr lang="en-US" sz="2400" b="1" dirty="0" smtClean="0">
                <a:solidFill>
                  <a:prstClr val="black"/>
                </a:solidFill>
                <a:latin typeface="Courier New" pitchFamily="49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</a:rPr>
              <a:t>№£Ë</a:t>
            </a:r>
            <a:r>
              <a:rPr lang="hu-HU" sz="2400" b="1" dirty="0">
                <a:solidFill>
                  <a:prstClr val="black"/>
                </a:solidFill>
                <a:latin typeface="Courier New" pitchFamily="49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</a:rPr>
              <a:t>¿¥</a:t>
            </a:r>
            <a:r>
              <a:rPr lang="en-US" sz="2400" b="1" dirty="0" err="1">
                <a:solidFill>
                  <a:prstClr val="black"/>
                </a:solidFill>
                <a:latin typeface="Courier New" pitchFamily="49" charset="0"/>
              </a:rPr>
              <a:t>r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</a:rPr>
              <a:t>© ŝ© X£≠£</a:t>
            </a:r>
            <a:r>
              <a:rPr lang="hu-HU" sz="2400" b="1" dirty="0">
                <a:solidFill>
                  <a:prstClr val="black"/>
                </a:solidFill>
                <a:latin typeface="Courier New" pitchFamily="49" charset="0"/>
              </a:rPr>
              <a:t>g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</a:rPr>
              <a:t>£, </a:t>
            </a:r>
            <a:r>
              <a:rPr lang="en-US" sz="2400" b="1" dirty="0" err="1">
                <a:solidFill>
                  <a:prstClr val="black"/>
                </a:solidFill>
                <a:latin typeface="Courier New" pitchFamily="49" charset="0"/>
              </a:rPr>
              <a:t>Ë÷£ŝ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</a:rPr>
              <a:t>©.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733800" y="3952875"/>
            <a:ext cx="2986088" cy="1143000"/>
            <a:chOff x="2400" y="2256"/>
            <a:chExt cx="1881" cy="720"/>
          </a:xfrm>
        </p:grpSpPr>
        <p:sp>
          <p:nvSpPr>
            <p:cNvPr id="115725" name="Text Box 13"/>
            <p:cNvSpPr txBox="1">
              <a:spLocks noChangeArrowheads="1"/>
            </p:cNvSpPr>
            <p:nvPr/>
          </p:nvSpPr>
          <p:spPr bwMode="auto">
            <a:xfrm>
              <a:off x="2736" y="2256"/>
              <a:ext cx="46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 eaLnBrk="0" hangingPunct="0"/>
              <a:r>
                <a:rPr lang="en-US" sz="2400" b="1" dirty="0">
                  <a:solidFill>
                    <a:prstClr val="black"/>
                  </a:solidFill>
                  <a:latin typeface="Courier New" pitchFamily="49" charset="0"/>
                </a:rPr>
                <a:t>№£Ë</a:t>
              </a:r>
            </a:p>
          </p:txBody>
        </p:sp>
        <p:sp>
          <p:nvSpPr>
            <p:cNvPr id="115726" name="Text Box 14"/>
            <p:cNvSpPr txBox="1">
              <a:spLocks noChangeArrowheads="1"/>
            </p:cNvSpPr>
            <p:nvPr/>
          </p:nvSpPr>
          <p:spPr bwMode="auto">
            <a:xfrm>
              <a:off x="2928" y="2400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 eaLnBrk="0" hangingPunct="0"/>
              <a:r>
                <a:rPr lang="en-US" sz="2400" b="1">
                  <a:solidFill>
                    <a:prstClr val="black"/>
                  </a:solidFill>
                  <a:latin typeface="Courier New" pitchFamily="49" charset="0"/>
                </a:rPr>
                <a:t>¿¥r©</a:t>
              </a:r>
            </a:p>
          </p:txBody>
        </p:sp>
        <p:sp>
          <p:nvSpPr>
            <p:cNvPr id="115727" name="Text Box 15"/>
            <p:cNvSpPr txBox="1">
              <a:spLocks noChangeArrowheads="1"/>
            </p:cNvSpPr>
            <p:nvPr/>
          </p:nvSpPr>
          <p:spPr bwMode="auto">
            <a:xfrm>
              <a:off x="3360" y="2352"/>
              <a:ext cx="9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 eaLnBrk="0" hangingPunct="0"/>
              <a:r>
                <a:rPr lang="en-US" sz="2400" b="1">
                  <a:solidFill>
                    <a:prstClr val="black"/>
                  </a:solidFill>
                  <a:latin typeface="Courier New" pitchFamily="49" charset="0"/>
                </a:rPr>
                <a:t>÷ŝc£ËËð</a:t>
              </a:r>
            </a:p>
          </p:txBody>
        </p:sp>
        <p:sp>
          <p:nvSpPr>
            <p:cNvPr id="115728" name="Text Box 16"/>
            <p:cNvSpPr txBox="1">
              <a:spLocks noChangeArrowheads="1"/>
            </p:cNvSpPr>
            <p:nvPr/>
          </p:nvSpPr>
          <p:spPr bwMode="auto">
            <a:xfrm>
              <a:off x="3024" y="2592"/>
              <a:ext cx="69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 eaLnBrk="0" hangingPunct="0"/>
              <a:r>
                <a:rPr lang="en-US" sz="2400" b="1">
                  <a:solidFill>
                    <a:prstClr val="black"/>
                  </a:solidFill>
                  <a:latin typeface="Courier New" pitchFamily="49" charset="0"/>
                </a:rPr>
                <a:t>÷£¿≠¥</a:t>
              </a:r>
            </a:p>
          </p:txBody>
        </p:sp>
        <p:sp>
          <p:nvSpPr>
            <p:cNvPr id="115729" name="Text Box 17"/>
            <p:cNvSpPr txBox="1">
              <a:spLocks noChangeArrowheads="1"/>
            </p:cNvSpPr>
            <p:nvPr/>
          </p:nvSpPr>
          <p:spPr bwMode="auto">
            <a:xfrm>
              <a:off x="2400" y="2640"/>
              <a:ext cx="80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 eaLnBrk="0" hangingPunct="0"/>
              <a:r>
                <a:rPr lang="en-US" sz="2400" b="1">
                  <a:solidFill>
                    <a:prstClr val="black"/>
                  </a:solidFill>
                  <a:latin typeface="Courier New" pitchFamily="49" charset="0"/>
                </a:rPr>
                <a:t>X£≠£</a:t>
              </a:r>
              <a:r>
                <a:rPr lang="hu-HU" sz="2400" b="1">
                  <a:solidFill>
                    <a:prstClr val="black"/>
                  </a:solidFill>
                  <a:latin typeface="Courier New" pitchFamily="49" charset="0"/>
                </a:rPr>
                <a:t>g</a:t>
              </a:r>
              <a:r>
                <a:rPr lang="en-US" sz="2400" b="1">
                  <a:solidFill>
                    <a:prstClr val="black"/>
                  </a:solidFill>
                  <a:latin typeface="Courier New" pitchFamily="49" charset="0"/>
                </a:rPr>
                <a:t>£</a:t>
              </a:r>
            </a:p>
          </p:txBody>
        </p:sp>
        <p:sp>
          <p:nvSpPr>
            <p:cNvPr id="115730" name="Text Box 18"/>
            <p:cNvSpPr txBox="1">
              <a:spLocks noChangeArrowheads="1"/>
            </p:cNvSpPr>
            <p:nvPr/>
          </p:nvSpPr>
          <p:spPr bwMode="auto">
            <a:xfrm>
              <a:off x="3312" y="2688"/>
              <a:ext cx="69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 eaLnBrk="0" hangingPunct="0"/>
              <a:r>
                <a:rPr lang="en-US" sz="2400" b="1">
                  <a:solidFill>
                    <a:prstClr val="black"/>
                  </a:solidFill>
                  <a:latin typeface="Courier New" pitchFamily="49" charset="0"/>
                </a:rPr>
                <a:t>Ë÷£ŝ©</a:t>
              </a:r>
            </a:p>
          </p:txBody>
        </p:sp>
      </p:grpSp>
      <p:sp>
        <p:nvSpPr>
          <p:cNvPr id="115731" name="Oval 19"/>
          <p:cNvSpPr>
            <a:spLocks noChangeArrowheads="1"/>
          </p:cNvSpPr>
          <p:nvPr/>
        </p:nvSpPr>
        <p:spPr bwMode="auto">
          <a:xfrm>
            <a:off x="3429000" y="3800475"/>
            <a:ext cx="3429000" cy="14478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defTabSz="914400"/>
            <a:endParaRPr lang="en-US">
              <a:solidFill>
                <a:prstClr val="black"/>
              </a:solidFill>
              <a:latin typeface="Perpetua"/>
            </a:endParaRP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1657350" y="2886075"/>
            <a:ext cx="7486650" cy="762000"/>
            <a:chOff x="996" y="2208"/>
            <a:chExt cx="4716" cy="480"/>
          </a:xfrm>
        </p:grpSpPr>
        <p:sp>
          <p:nvSpPr>
            <p:cNvPr id="115733" name="Rectangle 21"/>
            <p:cNvSpPr>
              <a:spLocks noChangeArrowheads="1"/>
            </p:cNvSpPr>
            <p:nvPr/>
          </p:nvSpPr>
          <p:spPr bwMode="auto">
            <a:xfrm>
              <a:off x="996" y="2208"/>
              <a:ext cx="47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 eaLnBrk="0" hangingPunct="0"/>
              <a:r>
                <a:rPr lang="en-US" sz="2400" b="1" u="sng">
                  <a:solidFill>
                    <a:srgbClr val="FF0000"/>
                  </a:solidFill>
                  <a:latin typeface="Courier New" pitchFamily="49" charset="0"/>
                </a:rPr>
                <a:t>÷£¿≠¥ ÷ŝc£ËËð</a:t>
              </a:r>
              <a:r>
                <a:rPr lang="en-US" sz="2400" b="1">
                  <a:solidFill>
                    <a:prstClr val="black"/>
                  </a:solidFill>
                  <a:latin typeface="Courier New" pitchFamily="49" charset="0"/>
                </a:rPr>
                <a:t> №£Ë</a:t>
              </a:r>
              <a:r>
                <a:rPr lang="hu-HU" sz="2400" b="1">
                  <a:solidFill>
                    <a:prstClr val="black"/>
                  </a:solidFill>
                  <a:latin typeface="Courier New" pitchFamily="49" charset="0"/>
                </a:rPr>
                <a:t> </a:t>
              </a:r>
              <a:r>
                <a:rPr lang="en-US" sz="2400" b="1">
                  <a:solidFill>
                    <a:prstClr val="black"/>
                  </a:solidFill>
                  <a:latin typeface="Courier New" pitchFamily="49" charset="0"/>
                </a:rPr>
                <a:t>¿¥r© ŝ© </a:t>
              </a:r>
              <a:r>
                <a:rPr lang="en-US" sz="2400" b="1" u="sng">
                  <a:solidFill>
                    <a:srgbClr val="FF9900"/>
                  </a:solidFill>
                  <a:latin typeface="Courier New" pitchFamily="49" charset="0"/>
                </a:rPr>
                <a:t>X£≠£</a:t>
              </a:r>
              <a:r>
                <a:rPr lang="hu-HU" sz="2400" b="1" u="sng">
                  <a:solidFill>
                    <a:srgbClr val="FF9900"/>
                  </a:solidFill>
                  <a:latin typeface="Courier New" pitchFamily="49" charset="0"/>
                </a:rPr>
                <a:t>g</a:t>
              </a:r>
              <a:r>
                <a:rPr lang="en-US" sz="2400" b="1" u="sng">
                  <a:solidFill>
                    <a:srgbClr val="FF9900"/>
                  </a:solidFill>
                  <a:latin typeface="Courier New" pitchFamily="49" charset="0"/>
                </a:rPr>
                <a:t>£</a:t>
              </a:r>
              <a:r>
                <a:rPr lang="en-US" sz="2400" b="1">
                  <a:solidFill>
                    <a:prstClr val="black"/>
                  </a:solidFill>
                  <a:latin typeface="Courier New" pitchFamily="49" charset="0"/>
                </a:rPr>
                <a:t>, </a:t>
              </a:r>
              <a:r>
                <a:rPr lang="en-US" sz="2400" b="1" u="sng">
                  <a:solidFill>
                    <a:srgbClr val="FF9900"/>
                  </a:solidFill>
                  <a:latin typeface="Courier New" pitchFamily="49" charset="0"/>
                </a:rPr>
                <a:t>Ë÷£ŝ©</a:t>
              </a:r>
              <a:r>
                <a:rPr lang="en-US" sz="2400" b="1">
                  <a:solidFill>
                    <a:prstClr val="black"/>
                  </a:solidFill>
                  <a:latin typeface="Courier New" pitchFamily="49" charset="0"/>
                </a:rPr>
                <a:t>.</a:t>
              </a:r>
            </a:p>
          </p:txBody>
        </p:sp>
        <p:sp>
          <p:nvSpPr>
            <p:cNvPr id="115734" name="Text Box 22"/>
            <p:cNvSpPr txBox="1">
              <a:spLocks noChangeArrowheads="1"/>
            </p:cNvSpPr>
            <p:nvPr/>
          </p:nvSpPr>
          <p:spPr bwMode="auto">
            <a:xfrm>
              <a:off x="4116" y="2400"/>
              <a:ext cx="46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 eaLnBrk="0" hangingPunct="0"/>
              <a:r>
                <a:rPr lang="hu-HU" sz="2400" b="1">
                  <a:solidFill>
                    <a:srgbClr val="FF9900"/>
                  </a:solidFill>
                  <a:latin typeface="Courier New" pitchFamily="49" charset="0"/>
                </a:rPr>
                <a:t>LOC</a:t>
              </a:r>
              <a:endParaRPr lang="en-US" sz="2400" b="1">
                <a:solidFill>
                  <a:srgbClr val="FF9900"/>
                </a:solidFill>
                <a:latin typeface="Courier New" pitchFamily="49" charset="0"/>
              </a:endParaRPr>
            </a:p>
          </p:txBody>
        </p:sp>
        <p:sp>
          <p:nvSpPr>
            <p:cNvPr id="115735" name="Text Box 23"/>
            <p:cNvSpPr txBox="1">
              <a:spLocks noChangeArrowheads="1"/>
            </p:cNvSpPr>
            <p:nvPr/>
          </p:nvSpPr>
          <p:spPr bwMode="auto">
            <a:xfrm>
              <a:off x="5028" y="2400"/>
              <a:ext cx="46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 eaLnBrk="0" hangingPunct="0"/>
              <a:r>
                <a:rPr lang="hu-HU" sz="2400" b="1">
                  <a:solidFill>
                    <a:srgbClr val="FF9900"/>
                  </a:solidFill>
                  <a:latin typeface="Courier New" pitchFamily="49" charset="0"/>
                </a:rPr>
                <a:t>LOC</a:t>
              </a:r>
              <a:endParaRPr lang="en-US" sz="2400" b="1">
                <a:solidFill>
                  <a:srgbClr val="FF9900"/>
                </a:solidFill>
                <a:latin typeface="Courier New" pitchFamily="49" charset="0"/>
              </a:endParaRPr>
            </a:p>
          </p:txBody>
        </p:sp>
        <p:sp>
          <p:nvSpPr>
            <p:cNvPr id="115736" name="Text Box 24"/>
            <p:cNvSpPr txBox="1">
              <a:spLocks noChangeArrowheads="1"/>
            </p:cNvSpPr>
            <p:nvPr/>
          </p:nvSpPr>
          <p:spPr bwMode="auto">
            <a:xfrm>
              <a:off x="1476" y="2400"/>
              <a:ext cx="46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 eaLnBrk="0" hangingPunct="0"/>
              <a:r>
                <a:rPr lang="hu-HU" sz="2400" b="1" dirty="0" smtClean="0">
                  <a:solidFill>
                    <a:srgbClr val="FF0000"/>
                  </a:solidFill>
                  <a:latin typeface="Courier New" pitchFamily="49" charset="0"/>
                </a:rPr>
                <a:t>PER</a:t>
              </a:r>
              <a:endParaRPr lang="en-US" sz="2400" b="1" dirty="0">
                <a:solidFill>
                  <a:srgbClr val="FF0000"/>
                </a:solidFill>
                <a:latin typeface="Courier New" pitchFamily="49" charset="0"/>
              </a:endParaRPr>
            </a:p>
          </p:txBody>
        </p:sp>
      </p:grpSp>
      <p:sp>
        <p:nvSpPr>
          <p:cNvPr id="115737" name="Rectangle 25"/>
          <p:cNvSpPr>
            <a:spLocks noChangeArrowheads="1"/>
          </p:cNvSpPr>
          <p:nvPr/>
        </p:nvSpPr>
        <p:spPr bwMode="auto">
          <a:xfrm>
            <a:off x="1657350" y="2886075"/>
            <a:ext cx="7486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hangingPunct="0"/>
            <a:r>
              <a:rPr lang="en-US" sz="2400" b="1">
                <a:solidFill>
                  <a:prstClr val="black"/>
                </a:solidFill>
                <a:latin typeface="Courier New" pitchFamily="49" charset="0"/>
              </a:rPr>
              <a:t>÷£¿≠¥ ÷ŝc£ËËð №£Ë</a:t>
            </a:r>
            <a:r>
              <a:rPr lang="hu-HU" sz="2400" b="1">
                <a:solidFill>
                  <a:prstClr val="black"/>
                </a:solidFill>
                <a:latin typeface="Courier New" pitchFamily="49" charset="0"/>
              </a:rPr>
              <a:t> </a:t>
            </a:r>
            <a:r>
              <a:rPr lang="en-US" sz="2400" b="1">
                <a:solidFill>
                  <a:prstClr val="black"/>
                </a:solidFill>
                <a:latin typeface="Courier New" pitchFamily="49" charset="0"/>
              </a:rPr>
              <a:t>¿¥r© ŝ© X£≠£</a:t>
            </a:r>
            <a:r>
              <a:rPr lang="hu-HU" sz="2400" b="1">
                <a:solidFill>
                  <a:prstClr val="black"/>
                </a:solidFill>
                <a:latin typeface="Courier New" pitchFamily="49" charset="0"/>
              </a:rPr>
              <a:t>g</a:t>
            </a:r>
            <a:r>
              <a:rPr lang="en-US" sz="2400" b="1">
                <a:solidFill>
                  <a:prstClr val="black"/>
                </a:solidFill>
                <a:latin typeface="Courier New" pitchFamily="49" charset="0"/>
              </a:rPr>
              <a:t>£, Ë÷£ŝ©.</a:t>
            </a:r>
          </a:p>
        </p:txBody>
      </p:sp>
      <p:sp>
        <p:nvSpPr>
          <p:cNvPr id="115738" name="Text Box 26"/>
          <p:cNvSpPr txBox="1">
            <a:spLocks noChangeArrowheads="1"/>
          </p:cNvSpPr>
          <p:nvPr/>
        </p:nvSpPr>
        <p:spPr bwMode="auto">
          <a:xfrm>
            <a:off x="381000" y="418147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hangingPunct="0"/>
            <a:r>
              <a:rPr lang="hu-HU" sz="2400" b="1">
                <a:solidFill>
                  <a:srgbClr val="7B0099"/>
                </a:solidFill>
                <a:latin typeface="Times" pitchFamily="48" charset="0"/>
              </a:rPr>
              <a:t>IR</a:t>
            </a:r>
          </a:p>
        </p:txBody>
      </p:sp>
      <p:sp>
        <p:nvSpPr>
          <p:cNvPr id="115739" name="Text Box 27"/>
          <p:cNvSpPr txBox="1">
            <a:spLocks noChangeArrowheads="1"/>
          </p:cNvSpPr>
          <p:nvPr/>
        </p:nvSpPr>
        <p:spPr bwMode="auto">
          <a:xfrm>
            <a:off x="228600" y="5705475"/>
            <a:ext cx="776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hangingPunct="0"/>
            <a:r>
              <a:rPr lang="hu-HU" sz="2400" b="1">
                <a:solidFill>
                  <a:srgbClr val="7B0099"/>
                </a:solidFill>
                <a:latin typeface="Times" pitchFamily="48" charset="0"/>
              </a:rPr>
              <a:t>Text</a:t>
            </a:r>
            <a:endParaRPr lang="en-US" sz="2400" b="1">
              <a:solidFill>
                <a:srgbClr val="7B0099"/>
              </a:solidFill>
              <a:latin typeface="Times" pitchFamily="48" charset="0"/>
            </a:endParaRPr>
          </a:p>
        </p:txBody>
      </p:sp>
      <p:sp>
        <p:nvSpPr>
          <p:cNvPr id="115740" name="Line 28"/>
          <p:cNvSpPr>
            <a:spLocks noChangeShapeType="1"/>
          </p:cNvSpPr>
          <p:nvPr/>
        </p:nvSpPr>
        <p:spPr bwMode="auto">
          <a:xfrm>
            <a:off x="1447800" y="1285875"/>
            <a:ext cx="0" cy="4953000"/>
          </a:xfrm>
          <a:prstGeom prst="line">
            <a:avLst/>
          </a:prstGeom>
          <a:noFill/>
          <a:ln w="38100">
            <a:solidFill>
              <a:srgbClr val="7B0099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15741" name="Text Box 29"/>
          <p:cNvSpPr txBox="1">
            <a:spLocks noChangeArrowheads="1"/>
          </p:cNvSpPr>
          <p:nvPr/>
        </p:nvSpPr>
        <p:spPr bwMode="auto">
          <a:xfrm>
            <a:off x="304800" y="2962275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hangingPunct="0"/>
            <a:r>
              <a:rPr lang="hu-HU" sz="2400" b="1">
                <a:solidFill>
                  <a:srgbClr val="7B0099"/>
                </a:solidFill>
                <a:latin typeface="Times" pitchFamily="48" charset="0"/>
              </a:rPr>
              <a:t>NLP</a:t>
            </a:r>
          </a:p>
        </p:txBody>
      </p:sp>
      <p:sp>
        <p:nvSpPr>
          <p:cNvPr id="115742" name="Text Box 30"/>
          <p:cNvSpPr txBox="1">
            <a:spLocks noChangeArrowheads="1"/>
          </p:cNvSpPr>
          <p:nvPr/>
        </p:nvSpPr>
        <p:spPr bwMode="auto">
          <a:xfrm>
            <a:off x="0" y="1819275"/>
            <a:ext cx="1504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hangingPunct="0"/>
            <a:r>
              <a:rPr lang="hu-HU" sz="2400" b="1">
                <a:solidFill>
                  <a:srgbClr val="7B0099"/>
                </a:solidFill>
                <a:latin typeface="Times" pitchFamily="48" charset="0"/>
              </a:rPr>
              <a:t>Semantics</a:t>
            </a:r>
          </a:p>
        </p:txBody>
      </p: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2209800" y="1438275"/>
            <a:ext cx="6677025" cy="1362075"/>
            <a:chOff x="1296" y="1008"/>
            <a:chExt cx="4206" cy="858"/>
          </a:xfrm>
        </p:grpSpPr>
        <p:pic>
          <p:nvPicPr>
            <p:cNvPr id="115744" name="Picture 3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96" y="1056"/>
              <a:ext cx="656" cy="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5745" name="Picture 3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36" y="1008"/>
              <a:ext cx="600" cy="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5746" name="Picture 3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752" y="1296"/>
              <a:ext cx="750" cy="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5747" name="Line 35"/>
            <p:cNvSpPr>
              <a:spLocks noChangeShapeType="1"/>
            </p:cNvSpPr>
            <p:nvPr/>
          </p:nvSpPr>
          <p:spPr bwMode="auto">
            <a:xfrm>
              <a:off x="2160" y="1488"/>
              <a:ext cx="15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defTabSz="914400"/>
              <a:endParaRPr lang="en-US">
                <a:solidFill>
                  <a:prstClr val="black"/>
                </a:solidFill>
                <a:latin typeface="Perpetua"/>
              </a:endParaRPr>
            </a:p>
          </p:txBody>
        </p:sp>
        <p:sp>
          <p:nvSpPr>
            <p:cNvPr id="115748" name="Text Box 36"/>
            <p:cNvSpPr txBox="1">
              <a:spLocks noChangeArrowheads="1"/>
            </p:cNvSpPr>
            <p:nvPr/>
          </p:nvSpPr>
          <p:spPr bwMode="auto">
            <a:xfrm>
              <a:off x="2534" y="1226"/>
              <a:ext cx="68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 eaLnBrk="0" hangingPunct="0"/>
              <a:r>
                <a:rPr lang="en-US" sz="2400">
                  <a:solidFill>
                    <a:prstClr val="black"/>
                  </a:solidFill>
                  <a:latin typeface="Times" pitchFamily="48" charset="0"/>
                </a:rPr>
                <a:t>b</a:t>
              </a:r>
              <a:r>
                <a:rPr lang="hu-HU" sz="2400">
                  <a:solidFill>
                    <a:prstClr val="black"/>
                  </a:solidFill>
                  <a:latin typeface="Times" pitchFamily="48" charset="0"/>
                </a:rPr>
                <a:t>orn</a:t>
              </a:r>
              <a:r>
                <a:rPr lang="en-US" sz="2400">
                  <a:solidFill>
                    <a:prstClr val="black"/>
                  </a:solidFill>
                  <a:latin typeface="Times" pitchFamily="48" charset="0"/>
                </a:rPr>
                <a:t>-in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0628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/>
      <p:bldP spid="115723" grpId="0"/>
      <p:bldP spid="115731" grpId="0" animBg="1"/>
      <p:bldP spid="1157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NLP Stack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</p:sp>
    </p:spTree>
    <p:extLst>
      <p:ext uri="{BB962C8B-B14F-4D97-AF65-F5344CB8AC3E}">
        <p14:creationId xmlns:p14="http://schemas.microsoft.com/office/powerpoint/2010/main" val="4287936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115328" cy="8683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Dependency Parsing </a:t>
            </a:r>
            <a:br>
              <a:rPr lang="en-US" dirty="0" smtClean="0"/>
            </a:br>
            <a:r>
              <a:rPr lang="en-US" dirty="0" smtClean="0"/>
              <a:t>to Extract Phrases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3400420" cy="4525963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More phrases:</a:t>
            </a:r>
          </a:p>
          <a:p>
            <a:pPr lvl="1"/>
            <a:r>
              <a:rPr lang="en-US" sz="2400" dirty="0" smtClean="0"/>
              <a:t>Non-contiguous</a:t>
            </a:r>
          </a:p>
          <a:p>
            <a:pPr lvl="1"/>
            <a:r>
              <a:rPr lang="en-US" sz="2400" dirty="0" smtClean="0"/>
              <a:t>Coordination</a:t>
            </a:r>
          </a:p>
          <a:p>
            <a:endParaRPr lang="en-US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643050"/>
            <a:ext cx="571083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928926" y="1785926"/>
            <a:ext cx="3400420" cy="45720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 defTabSz="9144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prstClr val="black"/>
              </a:solidFill>
              <a:latin typeface="Perpetua"/>
            </a:endParaRPr>
          </a:p>
          <a:p>
            <a:pPr marL="342900" indent="-342900" defTabSz="9144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prstClr val="black"/>
              </a:solidFill>
              <a:latin typeface="Perpetua"/>
            </a:endParaRPr>
          </a:p>
          <a:p>
            <a:pPr marL="342900" indent="-342900" defTabSz="9144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prstClr val="black"/>
              </a:solidFill>
              <a:latin typeface="Perpetua"/>
            </a:endParaRPr>
          </a:p>
          <a:p>
            <a:pPr marL="342900" indent="-342900" defTabSz="9144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prstClr val="black"/>
              </a:solidFill>
              <a:latin typeface="Perpetua"/>
            </a:endParaRPr>
          </a:p>
          <a:p>
            <a:pPr marL="342900" indent="-342900" defTabSz="9144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Perpetua"/>
            </a:endParaRPr>
          </a:p>
          <a:p>
            <a:pPr marL="342900" indent="-342900" defTabSz="9144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prstClr val="black"/>
              </a:solidFill>
              <a:latin typeface="Perpetua"/>
            </a:endParaRPr>
          </a:p>
          <a:p>
            <a:pPr marL="342900" indent="-342900" defTabSz="9144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  <a:latin typeface="Perpetua"/>
              </a:rPr>
              <a:t>Better phrases:</a:t>
            </a:r>
          </a:p>
          <a:p>
            <a:pPr marL="742950" lvl="1" indent="-285750" defTabSz="91440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 smtClean="0">
                <a:solidFill>
                  <a:prstClr val="black"/>
                </a:solidFill>
                <a:latin typeface="Perpetua"/>
              </a:rPr>
              <a:t>Clean POS errors (link)</a:t>
            </a:r>
          </a:p>
          <a:p>
            <a:pPr marL="742950" lvl="1" indent="-285750" defTabSz="91440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400" dirty="0" smtClean="0">
                <a:solidFill>
                  <a:prstClr val="black"/>
                </a:solidFill>
                <a:latin typeface="Perpetua"/>
              </a:rPr>
              <a:t>Head structure</a:t>
            </a:r>
          </a:p>
          <a:p>
            <a:pPr marL="742950" lvl="1" indent="-285750" defTabSz="91440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 smtClean="0">
                <a:solidFill>
                  <a:prstClr val="black"/>
                </a:solidFill>
                <a:latin typeface="Perpetua"/>
              </a:rPr>
              <a:t>Better patterns</a:t>
            </a:r>
          </a:p>
          <a:p>
            <a:pPr marL="342900" indent="-342900" defTabSz="9144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prstClr val="black"/>
              </a:solidFill>
              <a:latin typeface="Perpetua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786446" y="1500174"/>
            <a:ext cx="34004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prstClr val="black"/>
              </a:solidFill>
              <a:latin typeface="Perpetua"/>
            </a:endParaRPr>
          </a:p>
          <a:p>
            <a:pPr marL="342900" indent="-342900" defTabSz="9144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prstClr val="black"/>
              </a:solidFill>
              <a:latin typeface="Perpetua"/>
            </a:endParaRPr>
          </a:p>
          <a:p>
            <a:pPr marL="342900" indent="-342900" defTabSz="9144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prstClr val="black"/>
              </a:solidFill>
              <a:latin typeface="Perpetua"/>
            </a:endParaRPr>
          </a:p>
          <a:p>
            <a:pPr marL="342900" indent="-342900" defTabSz="9144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prstClr val="black"/>
              </a:solidFill>
              <a:latin typeface="Perpetua"/>
            </a:endParaRPr>
          </a:p>
          <a:p>
            <a:pPr marL="342900" indent="-342900" defTabSz="9144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Perpetua"/>
            </a:endParaRPr>
          </a:p>
          <a:p>
            <a:pPr marL="342900" indent="-342900" defTabSz="9144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prstClr val="black"/>
              </a:solidFill>
              <a:latin typeface="Perpetua"/>
            </a:endParaRPr>
          </a:p>
          <a:p>
            <a:pPr marL="342900" indent="-342900" defTabSz="9144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  <a:latin typeface="Perpetua"/>
              </a:rPr>
              <a:t>Replaces </a:t>
            </a:r>
            <a:r>
              <a:rPr lang="en-US" sz="2400" dirty="0" err="1" smtClean="0">
                <a:solidFill>
                  <a:prstClr val="black"/>
                </a:solidFill>
                <a:latin typeface="Perpetua"/>
              </a:rPr>
              <a:t>SemRoleLab</a:t>
            </a:r>
            <a:r>
              <a:rPr lang="en-US" sz="2400" dirty="0" smtClean="0">
                <a:solidFill>
                  <a:prstClr val="black"/>
                </a:solidFill>
                <a:latin typeface="Perpetua"/>
              </a:rPr>
              <a:t>:</a:t>
            </a:r>
          </a:p>
          <a:p>
            <a:pPr marL="742950" lvl="1" indent="-285750" defTabSz="91440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 smtClean="0">
                <a:solidFill>
                  <a:prstClr val="black"/>
                </a:solidFill>
                <a:latin typeface="Perpetua"/>
              </a:rPr>
              <a:t>Hard to use Roles beyond NP, VP</a:t>
            </a:r>
          </a:p>
          <a:p>
            <a:pPr marL="342900" indent="-342900" defTabSz="9144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prstClr val="black"/>
              </a:solidFill>
              <a:latin typeface="Perpetua"/>
            </a:endParaRPr>
          </a:p>
        </p:txBody>
      </p:sp>
    </p:spTree>
    <p:extLst>
      <p:ext uri="{BB962C8B-B14F-4D97-AF65-F5344CB8AC3E}">
        <p14:creationId xmlns:p14="http://schemas.microsoft.com/office/powerpoint/2010/main" val="21586314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4E58B-0813-42DB-9A18-52D8323EAF63}" type="slidenum">
              <a:rPr lang="en-US">
                <a:solidFill>
                  <a:srgbClr val="696464"/>
                </a:solidFill>
                <a:latin typeface="Perpetua"/>
              </a:rPr>
              <a:pPr/>
              <a:t>15</a:t>
            </a:fld>
            <a:endParaRPr lang="en-US">
              <a:solidFill>
                <a:prstClr val="black"/>
              </a:solidFill>
              <a:latin typeface="Times" pitchFamily="48" charset="0"/>
            </a:endParaRPr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15313" cy="1344613"/>
          </a:xfrm>
          <a:ln/>
        </p:spPr>
        <p:txBody>
          <a:bodyPr lIns="0" tIns="0" rIns="0" bIns="0"/>
          <a:lstStyle/>
          <a:p>
            <a:pPr defTabSz="449263">
              <a:lnSpc>
                <a:spcPct val="7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Semantic Tagging</a:t>
            </a:r>
          </a:p>
        </p:txBody>
      </p:sp>
      <p:pic>
        <p:nvPicPr>
          <p:cNvPr id="2252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619250"/>
            <a:ext cx="8820150" cy="3656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25284" name="Text Box 4"/>
          <p:cNvSpPr txBox="1">
            <a:spLocks noChangeArrowheads="1"/>
          </p:cNvSpPr>
          <p:nvPr/>
        </p:nvSpPr>
        <p:spPr bwMode="auto">
          <a:xfrm rot="-2642424">
            <a:off x="4806950" y="2214563"/>
            <a:ext cx="2827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hangingPunct="0"/>
            <a:r>
              <a:rPr lang="es-ES" sz="2400">
                <a:solidFill>
                  <a:srgbClr val="CC0000"/>
                </a:solidFill>
                <a:latin typeface="Times" pitchFamily="48" charset="0"/>
              </a:rPr>
              <a:t>Communication Verb</a:t>
            </a:r>
            <a:endParaRPr lang="en-US" sz="2400">
              <a:solidFill>
                <a:srgbClr val="CC0000"/>
              </a:solidFill>
              <a:latin typeface="Times" pitchFamily="48" charset="0"/>
            </a:endParaRPr>
          </a:p>
        </p:txBody>
      </p:sp>
      <p:sp>
        <p:nvSpPr>
          <p:cNvPr id="225285" name="Text Box 5"/>
          <p:cNvSpPr txBox="1">
            <a:spLocks noChangeArrowheads="1"/>
          </p:cNvSpPr>
          <p:nvPr/>
        </p:nvSpPr>
        <p:spPr bwMode="auto">
          <a:xfrm rot="-2649695">
            <a:off x="5059363" y="46085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hangingPunct="0"/>
            <a:r>
              <a:rPr lang="es-ES" sz="2400">
                <a:solidFill>
                  <a:srgbClr val="CC0000"/>
                </a:solidFill>
                <a:latin typeface="Times" pitchFamily="48" charset="0"/>
              </a:rPr>
              <a:t>Communication Noun</a:t>
            </a:r>
            <a:endParaRPr lang="en-US" sz="2400">
              <a:solidFill>
                <a:srgbClr val="CC0000"/>
              </a:solidFill>
              <a:latin typeface="Times" pitchFamily="48" charset="0"/>
            </a:endParaRPr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 rot="-2649695">
            <a:off x="1404938" y="2530475"/>
            <a:ext cx="157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hangingPunct="0"/>
            <a:r>
              <a:rPr lang="es-ES" sz="2400">
                <a:solidFill>
                  <a:srgbClr val="CC0000"/>
                </a:solidFill>
                <a:latin typeface="Times" pitchFamily="48" charset="0"/>
              </a:rPr>
              <a:t>Time Noun</a:t>
            </a:r>
            <a:endParaRPr lang="en-US" sz="2400">
              <a:solidFill>
                <a:srgbClr val="CC0000"/>
              </a:solidFill>
              <a:latin typeface="Times" pitchFamily="48" charset="0"/>
            </a:endParaRPr>
          </a:p>
        </p:txBody>
      </p:sp>
      <p:sp>
        <p:nvSpPr>
          <p:cNvPr id="225287" name="Text Box 7"/>
          <p:cNvSpPr txBox="1">
            <a:spLocks noChangeArrowheads="1"/>
          </p:cNvSpPr>
          <p:nvPr/>
        </p:nvSpPr>
        <p:spPr bwMode="auto">
          <a:xfrm rot="-2642424">
            <a:off x="1495425" y="4276725"/>
            <a:ext cx="163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hangingPunct="0"/>
            <a:r>
              <a:rPr lang="es-ES" sz="2400">
                <a:solidFill>
                  <a:srgbClr val="CC0000"/>
                </a:solidFill>
                <a:latin typeface="Times" pitchFamily="48" charset="0"/>
              </a:rPr>
              <a:t>Social Verb</a:t>
            </a:r>
            <a:endParaRPr lang="en-US" sz="2400">
              <a:solidFill>
                <a:srgbClr val="CC0000"/>
              </a:solidFill>
              <a:latin typeface="Times" pitchFamily="48" charset="0"/>
            </a:endParaRPr>
          </a:p>
        </p:txBody>
      </p:sp>
      <p:sp>
        <p:nvSpPr>
          <p:cNvPr id="225288" name="Text Box 8"/>
          <p:cNvSpPr txBox="1">
            <a:spLocks noChangeArrowheads="1"/>
          </p:cNvSpPr>
          <p:nvPr/>
        </p:nvSpPr>
        <p:spPr bwMode="auto">
          <a:xfrm rot="-2649695">
            <a:off x="3638550" y="2517775"/>
            <a:ext cx="2019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hangingPunct="0"/>
            <a:r>
              <a:rPr lang="es-ES" sz="2400">
                <a:solidFill>
                  <a:srgbClr val="CC0000"/>
                </a:solidFill>
                <a:latin typeface="Times" pitchFamily="48" charset="0"/>
              </a:rPr>
              <a:t>Location Noun</a:t>
            </a:r>
            <a:endParaRPr lang="en-US" sz="2400">
              <a:solidFill>
                <a:srgbClr val="CC0000"/>
              </a:solidFill>
              <a:latin typeface="Times" pitchFamily="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1404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4" grpId="0"/>
      <p:bldP spid="225285" grpId="0"/>
      <p:bldP spid="225286" grpId="0"/>
      <p:bldP spid="225287" grpId="0"/>
      <p:bldP spid="22528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E9DD2-0B28-4F03-B811-90CEA43C6F09}" type="slidenum">
              <a:rPr lang="en-US">
                <a:solidFill>
                  <a:srgbClr val="696464"/>
                </a:solidFill>
                <a:latin typeface="Perpetua"/>
              </a:rPr>
              <a:pPr/>
              <a:t>16</a:t>
            </a:fld>
            <a:endParaRPr lang="en-US">
              <a:solidFill>
                <a:prstClr val="black"/>
              </a:solidFill>
              <a:latin typeface="Times" pitchFamily="48" charset="0"/>
            </a:endParaRPr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15313" cy="1347788"/>
          </a:xfrm>
          <a:ln/>
        </p:spPr>
        <p:txBody>
          <a:bodyPr lIns="0" tIns="0" rIns="0" bIns="0"/>
          <a:lstStyle/>
          <a:p>
            <a:pPr defTabSz="449263">
              <a:lnSpc>
                <a:spcPct val="7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Named Entity Extraction</a:t>
            </a:r>
          </a:p>
        </p:txBody>
      </p:sp>
      <p:pic>
        <p:nvPicPr>
          <p:cNvPr id="2273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619250"/>
            <a:ext cx="8820150" cy="3656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27332" name="Text Box 4"/>
          <p:cNvSpPr txBox="1">
            <a:spLocks noChangeArrowheads="1"/>
          </p:cNvSpPr>
          <p:nvPr/>
        </p:nvSpPr>
        <p:spPr bwMode="auto">
          <a:xfrm rot="-1572683">
            <a:off x="1131888" y="3032125"/>
            <a:ext cx="75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hangingPunct="0"/>
            <a:r>
              <a:rPr lang="es-ES" sz="2400">
                <a:solidFill>
                  <a:srgbClr val="9B2D1F"/>
                </a:solidFill>
                <a:latin typeface="Times" pitchFamily="48" charset="0"/>
              </a:rPr>
              <a:t>Date</a:t>
            </a:r>
            <a:endParaRPr lang="en-US" sz="2400">
              <a:solidFill>
                <a:srgbClr val="9B2D1F"/>
              </a:solidFill>
              <a:latin typeface="Times" pitchFamily="48" charset="0"/>
            </a:endParaRPr>
          </a:p>
        </p:txBody>
      </p:sp>
      <p:sp>
        <p:nvSpPr>
          <p:cNvPr id="227333" name="Text Box 5"/>
          <p:cNvSpPr txBox="1">
            <a:spLocks noChangeArrowheads="1"/>
          </p:cNvSpPr>
          <p:nvPr/>
        </p:nvSpPr>
        <p:spPr bwMode="auto">
          <a:xfrm rot="-1548810">
            <a:off x="1674813" y="4051300"/>
            <a:ext cx="1757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hangingPunct="0"/>
            <a:r>
              <a:rPr lang="es-ES" sz="2400">
                <a:solidFill>
                  <a:srgbClr val="9B2D1F"/>
                </a:solidFill>
                <a:latin typeface="Times" pitchFamily="48" charset="0"/>
              </a:rPr>
              <a:t>Organisation</a:t>
            </a:r>
            <a:endParaRPr lang="en-US" sz="2400">
              <a:solidFill>
                <a:srgbClr val="9B2D1F"/>
              </a:solidFill>
              <a:latin typeface="Times" pitchFamily="48" charset="0"/>
            </a:endParaRPr>
          </a:p>
        </p:txBody>
      </p:sp>
      <p:sp>
        <p:nvSpPr>
          <p:cNvPr id="227334" name="Text Box 6"/>
          <p:cNvSpPr txBox="1">
            <a:spLocks noChangeArrowheads="1"/>
          </p:cNvSpPr>
          <p:nvPr/>
        </p:nvSpPr>
        <p:spPr bwMode="auto">
          <a:xfrm rot="-1548810">
            <a:off x="4611688" y="2362200"/>
            <a:ext cx="3201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hangingPunct="0"/>
            <a:r>
              <a:rPr lang="es-ES" sz="2400">
                <a:solidFill>
                  <a:srgbClr val="9B2D1F"/>
                </a:solidFill>
                <a:latin typeface="Times" pitchFamily="48" charset="0"/>
              </a:rPr>
              <a:t>Goverment Organisation</a:t>
            </a:r>
            <a:endParaRPr lang="en-US" sz="2400">
              <a:solidFill>
                <a:srgbClr val="9B2D1F"/>
              </a:solidFill>
              <a:latin typeface="Times" pitchFamily="48" charset="0"/>
            </a:endParaRPr>
          </a:p>
        </p:txBody>
      </p:sp>
      <p:sp>
        <p:nvSpPr>
          <p:cNvPr id="227335" name="Text Box 7"/>
          <p:cNvSpPr txBox="1">
            <a:spLocks noChangeArrowheads="1"/>
          </p:cNvSpPr>
          <p:nvPr/>
        </p:nvSpPr>
        <p:spPr bwMode="auto">
          <a:xfrm rot="-1548810">
            <a:off x="5043488" y="4003675"/>
            <a:ext cx="1757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hangingPunct="0"/>
            <a:r>
              <a:rPr lang="es-ES" sz="2400">
                <a:solidFill>
                  <a:srgbClr val="9B2D1F"/>
                </a:solidFill>
                <a:latin typeface="Times" pitchFamily="48" charset="0"/>
              </a:rPr>
              <a:t>Organisation</a:t>
            </a:r>
            <a:endParaRPr lang="en-US" sz="2400">
              <a:solidFill>
                <a:srgbClr val="9B2D1F"/>
              </a:solidFill>
              <a:latin typeface="Times" pitchFamily="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8229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2" grpId="0"/>
      <p:bldP spid="227333" grpId="0"/>
      <p:bldP spid="227334" grpId="0"/>
      <p:bldP spid="2273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D08D9-A8AB-442D-9945-BB266BE0A5C0}" type="slidenum">
              <a:rPr lang="en-US">
                <a:solidFill>
                  <a:srgbClr val="696464"/>
                </a:solidFill>
                <a:latin typeface="Perpetua"/>
              </a:rPr>
              <a:pPr/>
              <a:t>17</a:t>
            </a:fld>
            <a:endParaRPr lang="en-US">
              <a:solidFill>
                <a:prstClr val="black"/>
              </a:solidFill>
              <a:latin typeface="Times" pitchFamily="48" charset="0"/>
            </a:endParaRPr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15313" cy="1344613"/>
          </a:xfrm>
          <a:ln/>
        </p:spPr>
        <p:txBody>
          <a:bodyPr lIns="0" tIns="0" rIns="0" bIns="0"/>
          <a:lstStyle/>
          <a:p>
            <a:pPr defTabSz="449263">
              <a:lnSpc>
                <a:spcPct val="7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Dependency Parsing</a:t>
            </a:r>
          </a:p>
        </p:txBody>
      </p:sp>
      <p:pic>
        <p:nvPicPr>
          <p:cNvPr id="2293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619250"/>
            <a:ext cx="8820150" cy="3656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166502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F66EF-1D46-4445-8031-2742C0ED7AD3}" type="slidenum">
              <a:rPr lang="en-US">
                <a:solidFill>
                  <a:srgbClr val="696464"/>
                </a:solidFill>
                <a:latin typeface="Perpetua"/>
              </a:rPr>
              <a:pPr/>
              <a:t>18</a:t>
            </a:fld>
            <a:endParaRPr lang="en-US">
              <a:solidFill>
                <a:prstClr val="black"/>
              </a:solidFill>
              <a:latin typeface="Times" pitchFamily="48" charset="0"/>
            </a:endParaRPr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15313" cy="1344613"/>
          </a:xfrm>
          <a:ln/>
        </p:spPr>
        <p:txBody>
          <a:bodyPr lIns="0" tIns="0" rIns="0" bIns="0"/>
          <a:lstStyle/>
          <a:p>
            <a:pPr defTabSz="449263">
              <a:lnSpc>
                <a:spcPct val="7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Semantic Role Labeling</a:t>
            </a:r>
          </a:p>
        </p:txBody>
      </p:sp>
      <p:pic>
        <p:nvPicPr>
          <p:cNvPr id="2314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0575" y="1208088"/>
            <a:ext cx="5038725" cy="5038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31429" name="Freeform 5"/>
          <p:cNvSpPr>
            <a:spLocks/>
          </p:cNvSpPr>
          <p:nvPr/>
        </p:nvSpPr>
        <p:spPr bwMode="auto">
          <a:xfrm>
            <a:off x="1031875" y="2300288"/>
            <a:ext cx="4156075" cy="3787775"/>
          </a:xfrm>
          <a:custGeom>
            <a:avLst/>
            <a:gdLst/>
            <a:ahLst/>
            <a:cxnLst>
              <a:cxn ang="0">
                <a:pos x="618" y="240"/>
              </a:cxn>
              <a:cxn ang="0">
                <a:pos x="800" y="14"/>
              </a:cxn>
              <a:cxn ang="0">
                <a:pos x="1356" y="156"/>
              </a:cxn>
              <a:cxn ang="0">
                <a:pos x="1253" y="460"/>
              </a:cxn>
              <a:cxn ang="0">
                <a:pos x="1337" y="421"/>
              </a:cxn>
              <a:cxn ang="0">
                <a:pos x="1706" y="596"/>
              </a:cxn>
              <a:cxn ang="0">
                <a:pos x="1900" y="1004"/>
              </a:cxn>
              <a:cxn ang="0">
                <a:pos x="2528" y="1573"/>
              </a:cxn>
              <a:cxn ang="0">
                <a:pos x="2437" y="2169"/>
              </a:cxn>
              <a:cxn ang="0">
                <a:pos x="1473" y="2344"/>
              </a:cxn>
              <a:cxn ang="0">
                <a:pos x="198" y="1916"/>
              </a:cxn>
              <a:cxn ang="0">
                <a:pos x="282" y="842"/>
              </a:cxn>
              <a:cxn ang="0">
                <a:pos x="618" y="240"/>
              </a:cxn>
            </a:cxnLst>
            <a:rect l="0" t="0" r="r" b="b"/>
            <a:pathLst>
              <a:path w="2618" h="2386">
                <a:moveTo>
                  <a:pt x="618" y="240"/>
                </a:moveTo>
                <a:cubicBezTo>
                  <a:pt x="704" y="102"/>
                  <a:pt x="677" y="28"/>
                  <a:pt x="800" y="14"/>
                </a:cubicBezTo>
                <a:cubicBezTo>
                  <a:pt x="923" y="0"/>
                  <a:pt x="1281" y="82"/>
                  <a:pt x="1356" y="156"/>
                </a:cubicBezTo>
                <a:cubicBezTo>
                  <a:pt x="1431" y="230"/>
                  <a:pt x="1256" y="416"/>
                  <a:pt x="1253" y="460"/>
                </a:cubicBezTo>
                <a:cubicBezTo>
                  <a:pt x="1250" y="504"/>
                  <a:pt x="1262" y="398"/>
                  <a:pt x="1337" y="421"/>
                </a:cubicBezTo>
                <a:cubicBezTo>
                  <a:pt x="1412" y="444"/>
                  <a:pt x="1612" y="499"/>
                  <a:pt x="1706" y="596"/>
                </a:cubicBezTo>
                <a:cubicBezTo>
                  <a:pt x="1800" y="693"/>
                  <a:pt x="1763" y="841"/>
                  <a:pt x="1900" y="1004"/>
                </a:cubicBezTo>
                <a:cubicBezTo>
                  <a:pt x="2037" y="1167"/>
                  <a:pt x="2438" y="1379"/>
                  <a:pt x="2528" y="1573"/>
                </a:cubicBezTo>
                <a:cubicBezTo>
                  <a:pt x="2618" y="1767"/>
                  <a:pt x="2613" y="2041"/>
                  <a:pt x="2437" y="2169"/>
                </a:cubicBezTo>
                <a:cubicBezTo>
                  <a:pt x="2261" y="2297"/>
                  <a:pt x="1846" y="2386"/>
                  <a:pt x="1473" y="2344"/>
                </a:cubicBezTo>
                <a:cubicBezTo>
                  <a:pt x="1100" y="2302"/>
                  <a:pt x="396" y="2166"/>
                  <a:pt x="198" y="1916"/>
                </a:cubicBezTo>
                <a:cubicBezTo>
                  <a:pt x="0" y="1666"/>
                  <a:pt x="211" y="1121"/>
                  <a:pt x="282" y="842"/>
                </a:cubicBezTo>
                <a:cubicBezTo>
                  <a:pt x="353" y="563"/>
                  <a:pt x="532" y="378"/>
                  <a:pt x="618" y="24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Perpetua"/>
            </a:endParaRPr>
          </a:p>
        </p:txBody>
      </p:sp>
      <p:sp>
        <p:nvSpPr>
          <p:cNvPr id="231430" name="Freeform 6"/>
          <p:cNvSpPr>
            <a:spLocks/>
          </p:cNvSpPr>
          <p:nvPr/>
        </p:nvSpPr>
        <p:spPr bwMode="auto">
          <a:xfrm>
            <a:off x="3635375" y="2952750"/>
            <a:ext cx="4100513" cy="1997075"/>
          </a:xfrm>
          <a:custGeom>
            <a:avLst/>
            <a:gdLst/>
            <a:ahLst/>
            <a:cxnLst>
              <a:cxn ang="0">
                <a:pos x="279" y="36"/>
              </a:cxn>
              <a:cxn ang="0">
                <a:pos x="752" y="36"/>
              </a:cxn>
              <a:cxn ang="0">
                <a:pos x="810" y="101"/>
              </a:cxn>
              <a:cxn ang="0">
                <a:pos x="1561" y="133"/>
              </a:cxn>
              <a:cxn ang="0">
                <a:pos x="2570" y="839"/>
              </a:cxn>
              <a:cxn ang="0">
                <a:pos x="1638" y="1234"/>
              </a:cxn>
              <a:cxn ang="0">
                <a:pos x="247" y="981"/>
              </a:cxn>
              <a:cxn ang="0">
                <a:pos x="156" y="140"/>
              </a:cxn>
              <a:cxn ang="0">
                <a:pos x="312" y="250"/>
              </a:cxn>
              <a:cxn ang="0">
                <a:pos x="279" y="36"/>
              </a:cxn>
            </a:cxnLst>
            <a:rect l="0" t="0" r="r" b="b"/>
            <a:pathLst>
              <a:path w="2583" h="1258">
                <a:moveTo>
                  <a:pt x="279" y="36"/>
                </a:moveTo>
                <a:cubicBezTo>
                  <a:pt x="352" y="0"/>
                  <a:pt x="664" y="25"/>
                  <a:pt x="752" y="36"/>
                </a:cubicBezTo>
                <a:cubicBezTo>
                  <a:pt x="840" y="47"/>
                  <a:pt x="675" y="85"/>
                  <a:pt x="810" y="101"/>
                </a:cubicBezTo>
                <a:cubicBezTo>
                  <a:pt x="945" y="117"/>
                  <a:pt x="1268" y="10"/>
                  <a:pt x="1561" y="133"/>
                </a:cubicBezTo>
                <a:cubicBezTo>
                  <a:pt x="1854" y="256"/>
                  <a:pt x="2557" y="656"/>
                  <a:pt x="2570" y="839"/>
                </a:cubicBezTo>
                <a:cubicBezTo>
                  <a:pt x="2583" y="1022"/>
                  <a:pt x="2025" y="1210"/>
                  <a:pt x="1638" y="1234"/>
                </a:cubicBezTo>
                <a:cubicBezTo>
                  <a:pt x="1251" y="1258"/>
                  <a:pt x="494" y="1163"/>
                  <a:pt x="247" y="981"/>
                </a:cubicBezTo>
                <a:cubicBezTo>
                  <a:pt x="0" y="799"/>
                  <a:pt x="145" y="262"/>
                  <a:pt x="156" y="140"/>
                </a:cubicBezTo>
                <a:cubicBezTo>
                  <a:pt x="167" y="18"/>
                  <a:pt x="289" y="267"/>
                  <a:pt x="312" y="250"/>
                </a:cubicBezTo>
                <a:cubicBezTo>
                  <a:pt x="335" y="233"/>
                  <a:pt x="206" y="72"/>
                  <a:pt x="279" y="3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Perpetua"/>
            </a:endParaRPr>
          </a:p>
        </p:txBody>
      </p:sp>
    </p:spTree>
    <p:extLst>
      <p:ext uri="{BB962C8B-B14F-4D97-AF65-F5344CB8AC3E}">
        <p14:creationId xmlns:p14="http://schemas.microsoft.com/office/powerpoint/2010/main" val="387972323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31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31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9" grpId="0" animBg="1"/>
      <p:bldP spid="2314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B566-4337-4087-86D1-14B9F0E97732}" type="slidenum">
              <a:rPr lang="en-US">
                <a:solidFill>
                  <a:srgbClr val="696464"/>
                </a:solidFill>
                <a:latin typeface="Perpetua"/>
              </a:rPr>
              <a:pPr/>
              <a:t>19</a:t>
            </a:fld>
            <a:endParaRPr lang="en-US">
              <a:solidFill>
                <a:prstClr val="black"/>
              </a:solidFill>
              <a:latin typeface="Times" pitchFamily="48" charset="0"/>
            </a:endParaRPr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Why not use dictionaries?</a:t>
            </a:r>
            <a:endParaRPr lang="en-US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233476" name="Text Box 4"/>
          <p:cNvSpPr txBox="1">
            <a:spLocks noChangeArrowheads="1"/>
          </p:cNvSpPr>
          <p:nvPr/>
        </p:nvSpPr>
        <p:spPr bwMode="auto">
          <a:xfrm>
            <a:off x="3057525" y="5924550"/>
            <a:ext cx="5762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hangingPunct="0"/>
            <a:r>
              <a:rPr lang="en-US" sz="1600">
                <a:solidFill>
                  <a:prstClr val="black"/>
                </a:solidFill>
                <a:latin typeface="Times" pitchFamily="48" charset="0"/>
              </a:rPr>
              <a:t>[CONL NER Competition, </a:t>
            </a:r>
            <a:r>
              <a:rPr lang="en-US" sz="1600">
                <a:solidFill>
                  <a:prstClr val="black"/>
                </a:solidFill>
                <a:latin typeface="Times" pitchFamily="48" charset="0"/>
                <a:hlinkClick r:id="rId2"/>
              </a:rPr>
              <a:t>http://www.cnts.ua.ac.be/conll2003/ner/</a:t>
            </a:r>
            <a:r>
              <a:rPr lang="en-US" sz="1600">
                <a:solidFill>
                  <a:prstClr val="black"/>
                </a:solidFill>
                <a:latin typeface="Times" pitchFamily="48" charset="0"/>
              </a:rPr>
              <a:t>]</a:t>
            </a:r>
          </a:p>
        </p:txBody>
      </p:sp>
      <p:graphicFrame>
        <p:nvGraphicFramePr>
          <p:cNvPr id="233477" name="Group 5"/>
          <p:cNvGraphicFramePr>
            <a:graphicFrameLocks noGrp="1"/>
          </p:cNvGraphicFramePr>
          <p:nvPr/>
        </p:nvGraphicFramePr>
        <p:xfrm>
          <a:off x="420688" y="2460625"/>
          <a:ext cx="5021262" cy="3019743"/>
        </p:xfrm>
        <a:graphic>
          <a:graphicData uri="http://schemas.openxmlformats.org/drawingml/2006/table">
            <a:tbl>
              <a:tblPr/>
              <a:tblGrid>
                <a:gridCol w="1479550"/>
                <a:gridCol w="1243012"/>
                <a:gridCol w="1044575"/>
                <a:gridCol w="1254125"/>
              </a:tblGrid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2F2F2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charset="0"/>
                          <a:cs typeface="Arial" charset="0"/>
                        </a:rPr>
                        <a:t>Precision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F2F2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charset="0"/>
                          <a:cs typeface="Arial" charset="0"/>
                        </a:rPr>
                        <a:t>Recall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F2F2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F2F2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English</a:t>
                      </a: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2F2F2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charset="0"/>
                          <a:cs typeface="Arial" charset="0"/>
                        </a:rPr>
                        <a:t>Dictionary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F2F2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C3E18"/>
                          </a:solidFill>
                          <a:effectLst/>
                          <a:latin typeface="Arial" charset="0"/>
                          <a:cs typeface="Arial" charset="0"/>
                        </a:rPr>
                        <a:t>72%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C3E18"/>
                          </a:solidFill>
                          <a:effectLst/>
                          <a:latin typeface="Arial" charset="0"/>
                          <a:cs typeface="Arial" charset="0"/>
                        </a:rPr>
                        <a:t>51%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C3E18"/>
                          </a:solidFill>
                          <a:effectLst/>
                          <a:latin typeface="Arial" charset="0"/>
                          <a:cs typeface="Arial" charset="0"/>
                        </a:rPr>
                        <a:t>60%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charset="0"/>
                          <a:cs typeface="Arial" charset="0"/>
                        </a:rPr>
                        <a:t>ML Tagger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F2F2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2DA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89%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2DA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2DA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89%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2DA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2DA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89%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2DA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German</a:t>
                      </a: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2F2F2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charset="0"/>
                          <a:cs typeface="Arial" charset="0"/>
                        </a:rPr>
                        <a:t>Dictionary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F2F2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C3E18"/>
                          </a:solidFill>
                          <a:effectLst/>
                          <a:latin typeface="Arial" charset="0"/>
                          <a:cs typeface="Arial" charset="0"/>
                        </a:rPr>
                        <a:t>32%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FC3E18"/>
                        </a:solidFill>
                        <a:effectLst/>
                        <a:latin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C3E18"/>
                          </a:solidFill>
                          <a:effectLst/>
                          <a:latin typeface="Arial" charset="0"/>
                          <a:cs typeface="Arial" charset="0"/>
                        </a:rPr>
                        <a:t>29%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C3E18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C3E18"/>
                          </a:solidFill>
                          <a:effectLst/>
                          <a:latin typeface="Arial" charset="0"/>
                          <a:cs typeface="Arial" charset="0"/>
                        </a:rPr>
                        <a:t>30%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C3E18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charset="0"/>
                          <a:cs typeface="Arial" charset="0"/>
                        </a:rPr>
                        <a:t>ML Tagger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F2F2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2DA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84%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2DA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2DA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64%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2DA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2DA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72%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2DA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3519" name="Text Box 47"/>
          <p:cNvSpPr txBox="1">
            <a:spLocks noChangeArrowheads="1"/>
          </p:cNvSpPr>
          <p:nvPr/>
        </p:nvSpPr>
        <p:spPr bwMode="auto">
          <a:xfrm>
            <a:off x="298450" y="1668463"/>
            <a:ext cx="6605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defTabSz="914400" eaLnBrk="0" hangingPunct="0"/>
            <a:r>
              <a:rPr lang="es-ES" sz="2400">
                <a:solidFill>
                  <a:prstClr val="black"/>
                </a:solidFill>
                <a:latin typeface="Times" pitchFamily="48" charset="0"/>
              </a:rPr>
              <a:t>Two main reasons: </a:t>
            </a:r>
            <a:r>
              <a:rPr lang="es-ES" sz="2400" b="1">
                <a:solidFill>
                  <a:prstClr val="black"/>
                </a:solidFill>
                <a:latin typeface="Times" pitchFamily="48" charset="0"/>
              </a:rPr>
              <a:t>ambiguity</a:t>
            </a:r>
            <a:r>
              <a:rPr lang="es-ES" sz="2400">
                <a:solidFill>
                  <a:prstClr val="black"/>
                </a:solidFill>
                <a:latin typeface="Times" pitchFamily="48" charset="0"/>
              </a:rPr>
              <a:t> and </a:t>
            </a:r>
            <a:r>
              <a:rPr lang="es-ES" sz="2400" b="1">
                <a:solidFill>
                  <a:prstClr val="black"/>
                </a:solidFill>
                <a:latin typeface="Times" pitchFamily="48" charset="0"/>
              </a:rPr>
              <a:t>unknown terms</a:t>
            </a:r>
            <a:r>
              <a:rPr lang="es-ES" sz="2400">
                <a:solidFill>
                  <a:prstClr val="black"/>
                </a:solidFill>
                <a:latin typeface="Times" pitchFamily="48" charset="0"/>
              </a:rPr>
              <a:t>.</a:t>
            </a:r>
            <a:endParaRPr lang="en-US" sz="2400">
              <a:solidFill>
                <a:prstClr val="black"/>
              </a:solidFill>
              <a:latin typeface="Times" pitchFamily="48" charset="0"/>
            </a:endParaRPr>
          </a:p>
        </p:txBody>
      </p:sp>
      <p:sp>
        <p:nvSpPr>
          <p:cNvPr id="233520" name="Line 48"/>
          <p:cNvSpPr>
            <a:spLocks noChangeShapeType="1"/>
          </p:cNvSpPr>
          <p:nvPr/>
        </p:nvSpPr>
        <p:spPr bwMode="auto">
          <a:xfrm flipH="1">
            <a:off x="2901950" y="2103438"/>
            <a:ext cx="542925" cy="415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Perpetua"/>
            </a:endParaRPr>
          </a:p>
        </p:txBody>
      </p:sp>
      <p:sp>
        <p:nvSpPr>
          <p:cNvPr id="233521" name="Line 49"/>
          <p:cNvSpPr>
            <a:spLocks noChangeShapeType="1"/>
          </p:cNvSpPr>
          <p:nvPr/>
        </p:nvSpPr>
        <p:spPr bwMode="auto">
          <a:xfrm flipH="1">
            <a:off x="3914775" y="2071688"/>
            <a:ext cx="868363" cy="427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Perpetua"/>
            </a:endParaRPr>
          </a:p>
        </p:txBody>
      </p:sp>
      <p:pic>
        <p:nvPicPr>
          <p:cNvPr id="233522" name="Picture 50" descr="246717376_aa7e238d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1338" y="3000375"/>
            <a:ext cx="3398837" cy="2460625"/>
          </a:xfrm>
          <a:prstGeom prst="rect">
            <a:avLst/>
          </a:prstGeom>
          <a:noFill/>
          <a:ln w="38100">
            <a:solidFill>
              <a:srgbClr val="A2DA00"/>
            </a:solidFill>
            <a:miter lim="800000"/>
            <a:headEnd/>
            <a:tailEnd/>
          </a:ln>
        </p:spPr>
      </p:pic>
      <p:sp>
        <p:nvSpPr>
          <p:cNvPr id="233523" name="Line 51"/>
          <p:cNvSpPr>
            <a:spLocks noChangeShapeType="1"/>
          </p:cNvSpPr>
          <p:nvPr/>
        </p:nvSpPr>
        <p:spPr bwMode="auto">
          <a:xfrm flipH="1" flipV="1">
            <a:off x="5332413" y="3965575"/>
            <a:ext cx="431800" cy="350838"/>
          </a:xfrm>
          <a:prstGeom prst="line">
            <a:avLst/>
          </a:prstGeom>
          <a:noFill/>
          <a:ln w="76200">
            <a:solidFill>
              <a:srgbClr val="A2DA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Perpetua"/>
            </a:endParaRPr>
          </a:p>
        </p:txBody>
      </p:sp>
      <p:sp>
        <p:nvSpPr>
          <p:cNvPr id="233524" name="Line 52"/>
          <p:cNvSpPr>
            <a:spLocks noChangeShapeType="1"/>
          </p:cNvSpPr>
          <p:nvPr/>
        </p:nvSpPr>
        <p:spPr bwMode="auto">
          <a:xfrm flipH="1">
            <a:off x="5260975" y="4273550"/>
            <a:ext cx="471488" cy="955675"/>
          </a:xfrm>
          <a:prstGeom prst="line">
            <a:avLst/>
          </a:prstGeom>
          <a:noFill/>
          <a:ln w="76200">
            <a:solidFill>
              <a:srgbClr val="A2DA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Perpetua"/>
            </a:endParaRPr>
          </a:p>
        </p:txBody>
      </p:sp>
    </p:spTree>
    <p:extLst>
      <p:ext uri="{BB962C8B-B14F-4D97-AF65-F5344CB8AC3E}">
        <p14:creationId xmlns:p14="http://schemas.microsoft.com/office/powerpoint/2010/main" val="1298166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3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3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3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3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3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3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3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3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523" grpId="0" animBg="1"/>
      <p:bldP spid="2335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Warning and Disclaimer</a:t>
            </a:r>
            <a:r>
              <a:rPr lang="en-US" dirty="0"/>
              <a:t>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this is not a tutorial,</a:t>
            </a:r>
            <a:br>
              <a:rPr lang="en-US" dirty="0" smtClean="0"/>
            </a:br>
            <a:r>
              <a:rPr lang="en-US" dirty="0" smtClean="0"/>
              <a:t>this is not an overview of the area, </a:t>
            </a:r>
            <a:br>
              <a:rPr lang="en-US" dirty="0" smtClean="0"/>
            </a:br>
            <a:r>
              <a:rPr lang="en-US" dirty="0" smtClean="0"/>
              <a:t>this does not contain the most important things you should know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this is a very personal &amp; biased highlight of some things I find interesting about this topic…</a:t>
            </a:r>
          </a:p>
        </p:txBody>
      </p:sp>
    </p:spTree>
    <p:extLst>
      <p:ext uri="{BB962C8B-B14F-4D97-AF65-F5344CB8AC3E}">
        <p14:creationId xmlns:p14="http://schemas.microsoft.com/office/powerpoint/2010/main" val="894414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</a:t>
            </a:r>
            <a:r>
              <a:rPr lang="en-US" dirty="0" err="1" smtClean="0"/>
              <a:t>Taggers</a:t>
            </a:r>
            <a:r>
              <a:rPr lang="en-US" dirty="0" smtClean="0"/>
              <a:t> (Supervised)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2071710"/>
            <a:ext cx="8115328" cy="45720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Typically thousands of annotated sentences are needed</a:t>
            </a:r>
            <a:br>
              <a:rPr lang="en-US" dirty="0" smtClean="0"/>
            </a:br>
            <a:r>
              <a:rPr lang="en-US" dirty="0" smtClean="0"/>
              <a:t> (for each type-set)!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214422"/>
            <a:ext cx="782955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8214" y="6096495"/>
            <a:ext cx="642932" cy="60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44260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73" y="143895"/>
            <a:ext cx="6242546" cy="551300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7073" y="5824681"/>
            <a:ext cx="8614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7073" y="5821473"/>
            <a:ext cx="86197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Richardson, R., </a:t>
            </a:r>
            <a:r>
              <a:rPr lang="en-US" dirty="0" err="1"/>
              <a:t>Smeaton</a:t>
            </a:r>
            <a:r>
              <a:rPr lang="en-US" dirty="0"/>
              <a:t>, A. F., &amp; Murphy, J. (1994).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Using </a:t>
            </a:r>
            <a:r>
              <a:rPr lang="en-US" dirty="0" err="1"/>
              <a:t>WordNet</a:t>
            </a:r>
            <a:r>
              <a:rPr lang="en-US" dirty="0"/>
              <a:t> as a knowledge base for measuring semantic similarity between words.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Technical </a:t>
            </a:r>
            <a:r>
              <a:rPr lang="en-US" dirty="0"/>
              <a:t>Report Working Paper CA-1294, </a:t>
            </a:r>
            <a:r>
              <a:rPr lang="en-US" dirty="0" smtClean="0"/>
              <a:t>School </a:t>
            </a:r>
            <a:r>
              <a:rPr lang="en-US" dirty="0"/>
              <a:t>of Computer Applications, Dublin City </a:t>
            </a:r>
            <a:r>
              <a:rPr lang="en-US" dirty="0" smtClean="0"/>
              <a:t>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Bootstrapping Language &amp; Data Typing.</a:t>
            </a:r>
            <a:endParaRPr lang="en-US" dirty="0"/>
          </a:p>
        </p:txBody>
      </p:sp>
      <p:sp>
        <p:nvSpPr>
          <p:cNvPr id="150531" name="Rectangle 3"/>
          <p:cNvSpPr>
            <a:spLocks noChangeArrowheads="1"/>
          </p:cNvSpPr>
          <p:nvPr/>
        </p:nvSpPr>
        <p:spPr bwMode="auto">
          <a:xfrm>
            <a:off x="533400" y="1447800"/>
            <a:ext cx="564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b="1" u="sng" dirty="0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Pablo Picasso</a:t>
            </a: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Arial" charset="0"/>
              </a:rPr>
              <a:t> was</a:t>
            </a:r>
            <a:r>
              <a:rPr lang="hu-HU" b="1" dirty="0">
                <a:solidFill>
                  <a:prstClr val="black"/>
                </a:solidFill>
                <a:latin typeface="Courier New" pitchFamily="49" charset="0"/>
                <a:cs typeface="Arial" charset="0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Arial" charset="0"/>
              </a:rPr>
              <a:t>born in </a:t>
            </a:r>
            <a:r>
              <a:rPr lang="en-US" b="1" u="sng" dirty="0">
                <a:solidFill>
                  <a:srgbClr val="FF9900"/>
                </a:solidFill>
                <a:latin typeface="Courier New" pitchFamily="49" charset="0"/>
                <a:cs typeface="Arial" charset="0"/>
              </a:rPr>
              <a:t>M</a:t>
            </a:r>
            <a:r>
              <a:rPr lang="hu-HU" b="1" u="sng" dirty="0">
                <a:solidFill>
                  <a:srgbClr val="FF9900"/>
                </a:solidFill>
                <a:latin typeface="Courier New" pitchFamily="49" charset="0"/>
                <a:cs typeface="Arial" charset="0"/>
              </a:rPr>
              <a:t>álaga</a:t>
            </a: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Arial" charset="0"/>
              </a:rPr>
              <a:t>, </a:t>
            </a:r>
            <a:r>
              <a:rPr lang="hu-HU" b="1" u="sng" dirty="0">
                <a:solidFill>
                  <a:srgbClr val="FF9900"/>
                </a:solidFill>
                <a:latin typeface="Courier New" pitchFamily="49" charset="0"/>
                <a:cs typeface="Arial" charset="0"/>
              </a:rPr>
              <a:t>Spain</a:t>
            </a: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Arial" charset="0"/>
              </a:rPr>
              <a:t>.</a:t>
            </a:r>
          </a:p>
        </p:txBody>
      </p:sp>
      <p:sp>
        <p:nvSpPr>
          <p:cNvPr id="150535" name="Text Box 7"/>
          <p:cNvSpPr txBox="1">
            <a:spLocks noChangeArrowheads="1"/>
          </p:cNvSpPr>
          <p:nvPr/>
        </p:nvSpPr>
        <p:spPr bwMode="auto">
          <a:xfrm>
            <a:off x="914400" y="2090726"/>
            <a:ext cx="13260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dirty="0" err="1">
                <a:solidFill>
                  <a:srgbClr val="FF0000"/>
                </a:solidFill>
                <a:latin typeface="Times" charset="0"/>
                <a:cs typeface="Arial" charset="0"/>
              </a:rPr>
              <a:t>artist:name</a:t>
            </a:r>
            <a:endParaRPr lang="en-US" dirty="0">
              <a:solidFill>
                <a:srgbClr val="FF0000"/>
              </a:solidFill>
              <a:latin typeface="Times" charset="0"/>
              <a:cs typeface="Arial" charset="0"/>
            </a:endParaRPr>
          </a:p>
        </p:txBody>
      </p:sp>
      <p:sp>
        <p:nvSpPr>
          <p:cNvPr id="150536" name="Text Box 8"/>
          <p:cNvSpPr txBox="1">
            <a:spLocks noChangeArrowheads="1"/>
          </p:cNvSpPr>
          <p:nvPr/>
        </p:nvSpPr>
        <p:spPr bwMode="auto">
          <a:xfrm>
            <a:off x="3429000" y="2090726"/>
            <a:ext cx="19415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dirty="0" err="1">
                <a:solidFill>
                  <a:srgbClr val="FF0000"/>
                </a:solidFill>
                <a:latin typeface="Times" charset="0"/>
                <a:cs typeface="Arial" charset="0"/>
              </a:rPr>
              <a:t>artist:placeofbirth</a:t>
            </a:r>
            <a:endParaRPr lang="en-US" dirty="0">
              <a:solidFill>
                <a:srgbClr val="FF0000"/>
              </a:solidFill>
              <a:latin typeface="Times" charset="0"/>
              <a:cs typeface="Arial" charset="0"/>
            </a:endParaRPr>
          </a:p>
        </p:txBody>
      </p:sp>
      <p:sp>
        <p:nvSpPr>
          <p:cNvPr id="150537" name="Text Box 9"/>
          <p:cNvSpPr txBox="1">
            <a:spLocks noChangeArrowheads="1"/>
          </p:cNvSpPr>
          <p:nvPr/>
        </p:nvSpPr>
        <p:spPr bwMode="auto">
          <a:xfrm>
            <a:off x="5257800" y="2090726"/>
            <a:ext cx="194155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srgbClr val="FF0000"/>
                </a:solidFill>
                <a:latin typeface="Times" charset="0"/>
                <a:cs typeface="Arial" charset="0"/>
              </a:rPr>
              <a:t>artist:placeofbirth</a:t>
            </a:r>
          </a:p>
        </p:txBody>
      </p:sp>
      <p:sp>
        <p:nvSpPr>
          <p:cNvPr id="150558" name="Text Box 30"/>
          <p:cNvSpPr txBox="1">
            <a:spLocks noChangeArrowheads="1"/>
          </p:cNvSpPr>
          <p:nvPr/>
        </p:nvSpPr>
        <p:spPr bwMode="auto">
          <a:xfrm>
            <a:off x="838200" y="1785926"/>
            <a:ext cx="1377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dirty="0">
                <a:solidFill>
                  <a:srgbClr val="FF0000"/>
                </a:solidFill>
                <a:latin typeface="Times" charset="0"/>
                <a:cs typeface="Arial" charset="0"/>
              </a:rPr>
              <a:t>E:PERSON</a:t>
            </a:r>
          </a:p>
        </p:txBody>
      </p:sp>
      <p:sp>
        <p:nvSpPr>
          <p:cNvPr id="150559" name="Text Box 31"/>
          <p:cNvSpPr txBox="1">
            <a:spLocks noChangeArrowheads="1"/>
          </p:cNvSpPr>
          <p:nvPr/>
        </p:nvSpPr>
        <p:spPr bwMode="auto">
          <a:xfrm>
            <a:off x="3886200" y="1785926"/>
            <a:ext cx="1261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srgbClr val="FF0000"/>
                </a:solidFill>
                <a:latin typeface="Times" charset="0"/>
                <a:cs typeface="Arial" charset="0"/>
              </a:rPr>
              <a:t>GPE:CITY</a:t>
            </a:r>
          </a:p>
        </p:txBody>
      </p:sp>
      <p:sp>
        <p:nvSpPr>
          <p:cNvPr id="150560" name="Text Box 32"/>
          <p:cNvSpPr txBox="1">
            <a:spLocks noChangeArrowheads="1"/>
          </p:cNvSpPr>
          <p:nvPr/>
        </p:nvSpPr>
        <p:spPr bwMode="auto">
          <a:xfrm>
            <a:off x="5105400" y="1785926"/>
            <a:ext cx="18732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srgbClr val="FF0000"/>
                </a:solidFill>
                <a:latin typeface="Times" charset="0"/>
                <a:cs typeface="Arial" charset="0"/>
              </a:rPr>
              <a:t>GPE:COUNTRY</a:t>
            </a:r>
          </a:p>
        </p:txBody>
      </p:sp>
      <p:sp>
        <p:nvSpPr>
          <p:cNvPr id="150561" name="Text Box 33"/>
          <p:cNvSpPr txBox="1">
            <a:spLocks noChangeArrowheads="1"/>
          </p:cNvSpPr>
          <p:nvPr/>
        </p:nvSpPr>
        <p:spPr bwMode="auto">
          <a:xfrm>
            <a:off x="428596" y="2849563"/>
            <a:ext cx="67818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defTabSz="914400"/>
            <a:r>
              <a:rPr lang="en-US" dirty="0">
                <a:solidFill>
                  <a:prstClr val="black"/>
                </a:solidFill>
                <a:latin typeface="Times" charset="0"/>
                <a:cs typeface="Arial" charset="0"/>
              </a:rPr>
              <a:t>If most artists are persons, than let’s assume all artists are persons</a:t>
            </a:r>
            <a:r>
              <a:rPr lang="en-US" dirty="0" smtClean="0">
                <a:solidFill>
                  <a:prstClr val="black"/>
                </a:solidFill>
                <a:latin typeface="Times" charset="0"/>
                <a:cs typeface="Arial" charset="0"/>
              </a:rPr>
              <a:t>.</a:t>
            </a:r>
            <a:endParaRPr lang="en-US" dirty="0">
              <a:solidFill>
                <a:prstClr val="black"/>
              </a:solidFill>
              <a:latin typeface="Times" charset="0"/>
              <a:cs typeface="Arial" charset="0"/>
            </a:endParaRPr>
          </a:p>
        </p:txBody>
      </p:sp>
      <p:pic>
        <p:nvPicPr>
          <p:cNvPr id="150562" name="Picture 34" descr="MCj0426072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13" y="2600327"/>
            <a:ext cx="381000" cy="608013"/>
          </a:xfrm>
          <a:prstGeom prst="rect">
            <a:avLst/>
          </a:prstGeom>
          <a:noFill/>
        </p:spPr>
      </p:pic>
      <p:grpSp>
        <p:nvGrpSpPr>
          <p:cNvPr id="36" name="Group 35"/>
          <p:cNvGrpSpPr/>
          <p:nvPr/>
        </p:nvGrpSpPr>
        <p:grpSpPr>
          <a:xfrm>
            <a:off x="3071803" y="3929066"/>
            <a:ext cx="5929354" cy="2657477"/>
            <a:chOff x="3308381" y="4214818"/>
            <a:chExt cx="5692775" cy="2371725"/>
          </a:xfrm>
        </p:grpSpPr>
        <p:sp>
          <p:nvSpPr>
            <p:cNvPr id="150538" name="Oval 10"/>
            <p:cNvSpPr>
              <a:spLocks noChangeArrowheads="1"/>
            </p:cNvSpPr>
            <p:nvPr/>
          </p:nvSpPr>
          <p:spPr bwMode="auto">
            <a:xfrm>
              <a:off x="4070381" y="5632456"/>
              <a:ext cx="1662113" cy="4318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14400"/>
              <a:r>
                <a:rPr lang="en-US" sz="1200">
                  <a:solidFill>
                    <a:prstClr val="black"/>
                  </a:solidFill>
                  <a:latin typeface="Perpetua"/>
                  <a:cs typeface="Arial" charset="0"/>
                </a:rPr>
                <a:t>Pablo_Picasso</a:t>
              </a:r>
            </a:p>
          </p:txBody>
        </p:sp>
        <p:sp>
          <p:nvSpPr>
            <p:cNvPr id="150539" name="Oval 11"/>
            <p:cNvSpPr>
              <a:spLocks noChangeArrowheads="1"/>
            </p:cNvSpPr>
            <p:nvPr/>
          </p:nvSpPr>
          <p:spPr bwMode="auto">
            <a:xfrm>
              <a:off x="7423181" y="5662618"/>
              <a:ext cx="923925" cy="34925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14400"/>
              <a:r>
                <a:rPr lang="en-US" sz="1200">
                  <a:solidFill>
                    <a:prstClr val="black"/>
                  </a:solidFill>
                  <a:latin typeface="Perpetua"/>
                  <a:cs typeface="Arial" charset="0"/>
                </a:rPr>
                <a:t>Spain</a:t>
              </a:r>
            </a:p>
          </p:txBody>
        </p:sp>
        <p:sp>
          <p:nvSpPr>
            <p:cNvPr id="150540" name="Oval 12"/>
            <p:cNvSpPr>
              <a:spLocks noChangeArrowheads="1"/>
            </p:cNvSpPr>
            <p:nvPr/>
          </p:nvSpPr>
          <p:spPr bwMode="auto">
            <a:xfrm>
              <a:off x="3536981" y="4367218"/>
              <a:ext cx="1050925" cy="32385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14400"/>
              <a:r>
                <a:rPr lang="en-US" sz="1200">
                  <a:solidFill>
                    <a:prstClr val="black"/>
                  </a:solidFill>
                  <a:latin typeface="Perpetua"/>
                  <a:cs typeface="Arial" charset="0"/>
                </a:rPr>
                <a:t>artist</a:t>
              </a:r>
            </a:p>
          </p:txBody>
        </p:sp>
        <p:cxnSp>
          <p:nvCxnSpPr>
            <p:cNvPr id="150541" name="AutoShape 13"/>
            <p:cNvCxnSpPr>
              <a:cxnSpLocks noChangeShapeType="1"/>
              <a:stCxn id="150538" idx="0"/>
              <a:endCxn id="150540" idx="4"/>
            </p:cNvCxnSpPr>
            <p:nvPr/>
          </p:nvCxnSpPr>
          <p:spPr bwMode="auto">
            <a:xfrm flipH="1" flipV="1">
              <a:off x="4062444" y="4703768"/>
              <a:ext cx="839787" cy="9159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150542" name="AutoShape 14"/>
            <p:cNvCxnSpPr>
              <a:cxnSpLocks noChangeShapeType="1"/>
              <a:stCxn id="150538" idx="6"/>
              <a:endCxn id="150539" idx="2"/>
            </p:cNvCxnSpPr>
            <p:nvPr/>
          </p:nvCxnSpPr>
          <p:spPr bwMode="auto">
            <a:xfrm flipV="1">
              <a:off x="5745194" y="5837243"/>
              <a:ext cx="1665287" cy="1111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sp>
          <p:nvSpPr>
            <p:cNvPr id="150543" name="Text Box 15"/>
            <p:cNvSpPr txBox="1">
              <a:spLocks noChangeArrowheads="1"/>
            </p:cNvSpPr>
            <p:nvPr/>
          </p:nvSpPr>
          <p:spPr bwMode="auto">
            <a:xfrm>
              <a:off x="5594381" y="5586418"/>
              <a:ext cx="1382713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r>
                <a:rPr lang="en-US" sz="1200" dirty="0" err="1">
                  <a:solidFill>
                    <a:prstClr val="black"/>
                  </a:solidFill>
                  <a:latin typeface="Perpetua"/>
                  <a:cs typeface="Arial" charset="0"/>
                </a:rPr>
                <a:t>artist_placeofbirth</a:t>
              </a:r>
              <a:endParaRPr lang="en-US" sz="1200" dirty="0">
                <a:solidFill>
                  <a:prstClr val="black"/>
                </a:solidFill>
                <a:latin typeface="Perpetua"/>
                <a:cs typeface="Arial" charset="0"/>
              </a:endParaRPr>
            </a:p>
          </p:txBody>
        </p:sp>
        <p:sp>
          <p:nvSpPr>
            <p:cNvPr id="150544" name="Text Box 16"/>
            <p:cNvSpPr txBox="1">
              <a:spLocks noChangeArrowheads="1"/>
            </p:cNvSpPr>
            <p:nvPr/>
          </p:nvSpPr>
          <p:spPr bwMode="auto">
            <a:xfrm>
              <a:off x="3308381" y="5053018"/>
              <a:ext cx="1770063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r>
                <a:rPr lang="en-US" sz="1200">
                  <a:solidFill>
                    <a:prstClr val="black"/>
                  </a:solidFill>
                  <a:latin typeface="Perpetua"/>
                  <a:cs typeface="Arial" charset="0"/>
                </a:rPr>
                <a:t>wikiPageUsesTemplate</a:t>
              </a:r>
            </a:p>
          </p:txBody>
        </p:sp>
        <p:sp>
          <p:nvSpPr>
            <p:cNvPr id="150545" name="Oval 17"/>
            <p:cNvSpPr>
              <a:spLocks noChangeArrowheads="1"/>
            </p:cNvSpPr>
            <p:nvPr/>
          </p:nvSpPr>
          <p:spPr bwMode="auto">
            <a:xfrm>
              <a:off x="8139144" y="6205543"/>
              <a:ext cx="862012" cy="3810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14400"/>
              <a:r>
                <a:rPr lang="en-US" sz="1200">
                  <a:solidFill>
                    <a:prstClr val="black"/>
                  </a:solidFill>
                  <a:latin typeface="Perpetua"/>
                  <a:cs typeface="Arial" charset="0"/>
                </a:rPr>
                <a:t>M</a:t>
              </a:r>
              <a:r>
                <a:rPr lang="hu-HU" sz="1200">
                  <a:solidFill>
                    <a:prstClr val="black"/>
                  </a:solidFill>
                  <a:latin typeface="Perpetua"/>
                  <a:cs typeface="Arial" charset="0"/>
                </a:rPr>
                <a:t>á</a:t>
              </a:r>
              <a:r>
                <a:rPr lang="en-US" sz="1200">
                  <a:solidFill>
                    <a:prstClr val="black"/>
                  </a:solidFill>
                  <a:latin typeface="Perpetua"/>
                  <a:cs typeface="Arial" charset="0"/>
                </a:rPr>
                <a:t>laga</a:t>
              </a:r>
            </a:p>
          </p:txBody>
        </p:sp>
        <p:sp>
          <p:nvSpPr>
            <p:cNvPr id="150546" name="Text Box 18"/>
            <p:cNvSpPr txBox="1">
              <a:spLocks noChangeArrowheads="1"/>
            </p:cNvSpPr>
            <p:nvPr/>
          </p:nvSpPr>
          <p:spPr bwMode="auto">
            <a:xfrm>
              <a:off x="5060981" y="6119818"/>
              <a:ext cx="1382713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r>
                <a:rPr lang="en-US" sz="1200">
                  <a:solidFill>
                    <a:prstClr val="black"/>
                  </a:solidFill>
                  <a:latin typeface="Perpetua"/>
                  <a:cs typeface="Arial" charset="0"/>
                </a:rPr>
                <a:t>artist_placeofbirth</a:t>
              </a:r>
            </a:p>
          </p:txBody>
        </p:sp>
        <p:cxnSp>
          <p:nvCxnSpPr>
            <p:cNvPr id="150547" name="AutoShape 19"/>
            <p:cNvCxnSpPr>
              <a:cxnSpLocks noChangeShapeType="1"/>
              <a:stCxn id="150538" idx="4"/>
              <a:endCxn id="150545" idx="2"/>
            </p:cNvCxnSpPr>
            <p:nvPr/>
          </p:nvCxnSpPr>
          <p:spPr bwMode="auto">
            <a:xfrm rot="16200000" flipH="1">
              <a:off x="6354794" y="4624393"/>
              <a:ext cx="319087" cy="3224213"/>
            </a:xfrm>
            <a:prstGeom prst="bentConnector2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lg" len="lg"/>
            </a:ln>
            <a:effectLst/>
          </p:spPr>
        </p:cxnSp>
        <p:sp>
          <p:nvSpPr>
            <p:cNvPr id="150548" name="Text Box 20"/>
            <p:cNvSpPr txBox="1">
              <a:spLocks noChangeArrowheads="1"/>
            </p:cNvSpPr>
            <p:nvPr/>
          </p:nvSpPr>
          <p:spPr bwMode="auto">
            <a:xfrm>
              <a:off x="4527581" y="4214818"/>
              <a:ext cx="893763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r>
                <a:rPr lang="en-US" sz="1200" b="1">
                  <a:solidFill>
                    <a:srgbClr val="008000"/>
                  </a:solidFill>
                  <a:latin typeface="Perpetua"/>
                  <a:cs typeface="Arial" charset="0"/>
                </a:rPr>
                <a:t>describes</a:t>
              </a:r>
            </a:p>
          </p:txBody>
        </p:sp>
        <p:sp>
          <p:nvSpPr>
            <p:cNvPr id="150549" name="Text Box 21"/>
            <p:cNvSpPr txBox="1">
              <a:spLocks noChangeArrowheads="1"/>
            </p:cNvSpPr>
            <p:nvPr/>
          </p:nvSpPr>
          <p:spPr bwMode="auto">
            <a:xfrm>
              <a:off x="5441981" y="5053018"/>
              <a:ext cx="471488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r>
                <a:rPr lang="en-US" sz="1200">
                  <a:solidFill>
                    <a:srgbClr val="008000"/>
                  </a:solidFill>
                  <a:latin typeface="Perpetua"/>
                  <a:cs typeface="Arial" charset="0"/>
                </a:rPr>
                <a:t>type</a:t>
              </a:r>
            </a:p>
          </p:txBody>
        </p:sp>
        <p:cxnSp>
          <p:nvCxnSpPr>
            <p:cNvPr id="150550" name="AutoShape 22"/>
            <p:cNvCxnSpPr>
              <a:cxnSpLocks noChangeShapeType="1"/>
              <a:stCxn id="150540" idx="6"/>
              <a:endCxn id="150552" idx="2"/>
            </p:cNvCxnSpPr>
            <p:nvPr/>
          </p:nvCxnSpPr>
          <p:spPr bwMode="auto">
            <a:xfrm>
              <a:off x="4600606" y="4529143"/>
              <a:ext cx="673100" cy="3175"/>
            </a:xfrm>
            <a:prstGeom prst="straightConnector1">
              <a:avLst/>
            </a:prstGeom>
            <a:noFill/>
            <a:ln w="25400">
              <a:solidFill>
                <a:srgbClr val="008000"/>
              </a:solidFill>
              <a:prstDash val="dash"/>
              <a:round/>
              <a:headEnd/>
              <a:tailEnd type="triangle" w="lg" len="lg"/>
            </a:ln>
            <a:effectLst/>
          </p:spPr>
        </p:cxnSp>
        <p:cxnSp>
          <p:nvCxnSpPr>
            <p:cNvPr id="150551" name="AutoShape 23"/>
            <p:cNvCxnSpPr>
              <a:cxnSpLocks noChangeShapeType="1"/>
              <a:stCxn id="150538" idx="0"/>
              <a:endCxn id="150552" idx="4"/>
            </p:cNvCxnSpPr>
            <p:nvPr/>
          </p:nvCxnSpPr>
          <p:spPr bwMode="auto">
            <a:xfrm flipV="1">
              <a:off x="4902231" y="4787906"/>
              <a:ext cx="998538" cy="831850"/>
            </a:xfrm>
            <a:prstGeom prst="straightConnector1">
              <a:avLst/>
            </a:prstGeom>
            <a:noFill/>
            <a:ln w="25400">
              <a:solidFill>
                <a:srgbClr val="008000"/>
              </a:solidFill>
              <a:prstDash val="dash"/>
              <a:round/>
              <a:headEnd/>
              <a:tailEnd type="triangle" w="lg" len="lg"/>
            </a:ln>
            <a:effectLst/>
          </p:spPr>
        </p:cxnSp>
        <p:sp>
          <p:nvSpPr>
            <p:cNvPr id="150552" name="Oval 24"/>
            <p:cNvSpPr>
              <a:spLocks noChangeArrowheads="1"/>
            </p:cNvSpPr>
            <p:nvPr/>
          </p:nvSpPr>
          <p:spPr bwMode="auto">
            <a:xfrm>
              <a:off x="5289581" y="4291018"/>
              <a:ext cx="1220788" cy="481013"/>
            </a:xfrm>
            <a:prstGeom prst="ellipse">
              <a:avLst/>
            </a:prstGeom>
            <a:noFill/>
            <a:ln w="31750">
              <a:solidFill>
                <a:srgbClr val="008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14400"/>
              <a:r>
                <a:rPr lang="en-US" sz="1200" b="1">
                  <a:solidFill>
                    <a:srgbClr val="008000"/>
                  </a:solidFill>
                  <a:latin typeface="Perpetua"/>
                  <a:cs typeface="Arial" charset="0"/>
                </a:rPr>
                <a:t>conll:PERSON</a:t>
              </a:r>
            </a:p>
          </p:txBody>
        </p:sp>
        <p:sp>
          <p:nvSpPr>
            <p:cNvPr id="150553" name="Text Box 25"/>
            <p:cNvSpPr txBox="1">
              <a:spLocks noChangeArrowheads="1"/>
            </p:cNvSpPr>
            <p:nvPr/>
          </p:nvSpPr>
          <p:spPr bwMode="auto">
            <a:xfrm>
              <a:off x="6508781" y="4824418"/>
              <a:ext cx="598488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r>
                <a:rPr lang="en-US" sz="1200" b="1">
                  <a:solidFill>
                    <a:srgbClr val="008000"/>
                  </a:solidFill>
                  <a:latin typeface="Perpetua"/>
                  <a:cs typeface="Arial" charset="0"/>
                </a:rPr>
                <a:t>range</a:t>
              </a:r>
            </a:p>
          </p:txBody>
        </p:sp>
        <p:sp>
          <p:nvSpPr>
            <p:cNvPr id="150554" name="Text Box 26"/>
            <p:cNvSpPr txBox="1">
              <a:spLocks noChangeArrowheads="1"/>
            </p:cNvSpPr>
            <p:nvPr/>
          </p:nvSpPr>
          <p:spPr bwMode="auto">
            <a:xfrm>
              <a:off x="7880381" y="5053018"/>
              <a:ext cx="471488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r>
                <a:rPr lang="en-US" sz="1200">
                  <a:solidFill>
                    <a:srgbClr val="008000"/>
                  </a:solidFill>
                  <a:latin typeface="Perpetua"/>
                  <a:cs typeface="Arial" charset="0"/>
                </a:rPr>
                <a:t>type</a:t>
              </a:r>
            </a:p>
          </p:txBody>
        </p:sp>
        <p:sp>
          <p:nvSpPr>
            <p:cNvPr id="150555" name="Line 27"/>
            <p:cNvSpPr>
              <a:spLocks noChangeShapeType="1"/>
            </p:cNvSpPr>
            <p:nvPr/>
          </p:nvSpPr>
          <p:spPr bwMode="auto">
            <a:xfrm flipV="1">
              <a:off x="6430994" y="4748218"/>
              <a:ext cx="992187" cy="91440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prstDash val="dash"/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pPr defTabSz="914400"/>
              <a:endParaRPr lang="en-US">
                <a:solidFill>
                  <a:prstClr val="black"/>
                </a:solidFill>
                <a:latin typeface="Perpetua"/>
              </a:endParaRPr>
            </a:p>
          </p:txBody>
        </p:sp>
        <p:sp>
          <p:nvSpPr>
            <p:cNvPr id="150556" name="Oval 28"/>
            <p:cNvSpPr>
              <a:spLocks noChangeArrowheads="1"/>
            </p:cNvSpPr>
            <p:nvPr/>
          </p:nvSpPr>
          <p:spPr bwMode="auto">
            <a:xfrm>
              <a:off x="7194581" y="4291018"/>
              <a:ext cx="1295400" cy="522288"/>
            </a:xfrm>
            <a:prstGeom prst="ellipse">
              <a:avLst/>
            </a:prstGeom>
            <a:noFill/>
            <a:ln w="31750">
              <a:solidFill>
                <a:srgbClr val="008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14400"/>
              <a:r>
                <a:rPr lang="en-US" sz="1200" b="1">
                  <a:solidFill>
                    <a:srgbClr val="008000"/>
                  </a:solidFill>
                  <a:latin typeface="Perpetua"/>
                  <a:cs typeface="Arial" charset="0"/>
                </a:rPr>
                <a:t>conll:LOCATION</a:t>
              </a:r>
            </a:p>
          </p:txBody>
        </p:sp>
        <p:cxnSp>
          <p:nvCxnSpPr>
            <p:cNvPr id="150557" name="AutoShape 29"/>
            <p:cNvCxnSpPr>
              <a:cxnSpLocks noChangeShapeType="1"/>
              <a:stCxn id="150539" idx="0"/>
              <a:endCxn id="150556" idx="4"/>
            </p:cNvCxnSpPr>
            <p:nvPr/>
          </p:nvCxnSpPr>
          <p:spPr bwMode="auto">
            <a:xfrm flipH="1" flipV="1">
              <a:off x="7842281" y="4829181"/>
              <a:ext cx="42863" cy="820737"/>
            </a:xfrm>
            <a:prstGeom prst="straightConnector1">
              <a:avLst/>
            </a:prstGeom>
            <a:noFill/>
            <a:ln w="25400">
              <a:solidFill>
                <a:srgbClr val="008000"/>
              </a:solidFill>
              <a:prstDash val="dash"/>
              <a:round/>
              <a:headEnd/>
              <a:tailEnd type="triangle" w="lg" len="lg"/>
            </a:ln>
            <a:effectLst/>
          </p:spPr>
        </p:cxnSp>
        <p:sp>
          <p:nvSpPr>
            <p:cNvPr id="150563" name="Text Box 35"/>
            <p:cNvSpPr txBox="1">
              <a:spLocks noChangeArrowheads="1"/>
            </p:cNvSpPr>
            <p:nvPr/>
          </p:nvSpPr>
          <p:spPr bwMode="auto">
            <a:xfrm>
              <a:off x="6784975" y="6184900"/>
              <a:ext cx="184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Perpetua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1523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Distributional Semantics (Unsupervised)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“You shall know a word by the company it keeps” (Firth 1957)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Co-occurrence semantics:</a:t>
            </a:r>
          </a:p>
          <a:p>
            <a:pPr lvl="1"/>
            <a:r>
              <a:rPr lang="en-US" dirty="0" smtClean="0"/>
              <a:t>I(</a:t>
            </a:r>
            <a:r>
              <a:rPr lang="en-US" dirty="0" err="1" smtClean="0"/>
              <a:t>x,y</a:t>
            </a:r>
            <a:r>
              <a:rPr lang="en-US" dirty="0" smtClean="0"/>
              <a:t>) = P(</a:t>
            </a:r>
            <a:r>
              <a:rPr lang="en-US" dirty="0" err="1" smtClean="0"/>
              <a:t>x,y</a:t>
            </a:r>
            <a:r>
              <a:rPr lang="en-US" dirty="0" smtClean="0"/>
              <a:t>) / ( P(x) P(y) )		</a:t>
            </a:r>
            <a:r>
              <a:rPr lang="en-US" sz="2000" dirty="0" smtClean="0">
                <a:solidFill>
                  <a:srgbClr val="C00000"/>
                </a:solidFill>
              </a:rPr>
              <a:t>salt, pepper &gt;&gt; salt, Bush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/>
              <a:t>WA(</a:t>
            </a:r>
            <a:r>
              <a:rPr lang="en-US" dirty="0" err="1" smtClean="0"/>
              <a:t>x,y</a:t>
            </a:r>
            <a:r>
              <a:rPr lang="en-US" dirty="0" smtClean="0"/>
              <a:t>) = N(x &amp; y) / N (x || y)	</a:t>
            </a:r>
            <a:r>
              <a:rPr lang="en-US" sz="2000" dirty="0" smtClean="0">
                <a:solidFill>
                  <a:srgbClr val="C00000"/>
                </a:solidFill>
              </a:rPr>
              <a:t>Britney, Madonna &gt;&gt; </a:t>
            </a:r>
            <a:r>
              <a:rPr lang="en-US" sz="2000" dirty="0" err="1" smtClean="0">
                <a:solidFill>
                  <a:srgbClr val="C00000"/>
                </a:solidFill>
              </a:rPr>
              <a:t>Britney,Callas</a:t>
            </a:r>
            <a:endParaRPr lang="en-US" sz="2000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/>
              <a:t>Semantic Networks			 </a:t>
            </a:r>
            <a:r>
              <a:rPr lang="en-US" dirty="0" smtClean="0">
                <a:hlinkClick r:id="rId2"/>
              </a:rPr>
              <a:t>pepper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C00000"/>
                </a:solidFill>
                <a:hlinkClick r:id="rId3"/>
              </a:rPr>
              <a:t>chicken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Distributional semantics</a:t>
            </a:r>
          </a:p>
          <a:p>
            <a:pPr lvl="1"/>
            <a:r>
              <a:rPr lang="en-US" sz="2400" dirty="0" smtClean="0">
                <a:solidFill>
                  <a:prstClr val="black"/>
                </a:solidFill>
              </a:rPr>
              <a:t>If x has same company as y, </a:t>
            </a:r>
            <a:br>
              <a:rPr lang="en-US" sz="2400" dirty="0" smtClean="0">
                <a:solidFill>
                  <a:prstClr val="black"/>
                </a:solidFill>
              </a:rPr>
            </a:br>
            <a:r>
              <a:rPr lang="en-US" sz="2400" dirty="0" smtClean="0">
                <a:solidFill>
                  <a:prstClr val="black"/>
                </a:solidFill>
              </a:rPr>
              <a:t>then x is “same </a:t>
            </a:r>
            <a:r>
              <a:rPr lang="en-US" sz="2400" dirty="0" err="1" smtClean="0">
                <a:solidFill>
                  <a:prstClr val="black"/>
                </a:solidFill>
              </a:rPr>
              <a:t>calss</a:t>
            </a:r>
            <a:r>
              <a:rPr lang="en-US" sz="2400" dirty="0" smtClean="0">
                <a:solidFill>
                  <a:prstClr val="black"/>
                </a:solidFill>
              </a:rPr>
              <a:t> as” y.</a:t>
            </a:r>
            <a:br>
              <a:rPr lang="en-US" sz="2400" dirty="0" smtClean="0">
                <a:solidFill>
                  <a:prstClr val="black"/>
                </a:solidFill>
              </a:rPr>
            </a:br>
            <a:endParaRPr lang="en-US" sz="2400" dirty="0" smtClean="0">
              <a:solidFill>
                <a:prstClr val="black"/>
              </a:solidFill>
            </a:endParaRP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Correlation, Non-</a:t>
            </a:r>
            <a:r>
              <a:rPr lang="en-US" dirty="0" err="1" smtClean="0">
                <a:solidFill>
                  <a:prstClr val="black"/>
                </a:solidFill>
              </a:rPr>
              <a:t>Orthogonality</a:t>
            </a:r>
            <a:r>
              <a:rPr lang="en-US" dirty="0" smtClean="0">
                <a:solidFill>
                  <a:prstClr val="black"/>
                </a:solidFill>
              </a:rPr>
              <a:t>!</a:t>
            </a:r>
            <a:r>
              <a:rPr lang="en-US" sz="2400" dirty="0" smtClean="0">
                <a:solidFill>
                  <a:prstClr val="black"/>
                </a:solidFill>
              </a:rPr>
              <a:t/>
            </a:r>
            <a:br>
              <a:rPr lang="en-US" sz="2400" dirty="0" smtClean="0">
                <a:solidFill>
                  <a:prstClr val="black"/>
                </a:solidFill>
              </a:rPr>
            </a:br>
            <a:r>
              <a:rPr lang="en-US" sz="2400" dirty="0" smtClean="0">
                <a:solidFill>
                  <a:prstClr val="black"/>
                </a:solidFill>
              </a:rPr>
              <a:t>	</a:t>
            </a:r>
            <a:endParaRPr lang="en-US" dirty="0" smtClean="0">
              <a:solidFill>
                <a:prstClr val="black"/>
              </a:solidFill>
            </a:endParaRPr>
          </a:p>
          <a:p>
            <a:pPr lvl="1"/>
            <a:r>
              <a:rPr lang="en-US" sz="2400" dirty="0" smtClean="0">
                <a:solidFill>
                  <a:prstClr val="black"/>
                </a:solidFill>
              </a:rPr>
              <a:t>LSI, PLSI, LDA…</a:t>
            </a:r>
            <a:br>
              <a:rPr lang="en-US" sz="2400" dirty="0" smtClean="0">
                <a:solidFill>
                  <a:prstClr val="black"/>
                </a:solidFill>
              </a:rPr>
            </a:br>
            <a:r>
              <a:rPr lang="en-US" sz="2400" dirty="0" smtClean="0">
                <a:solidFill>
                  <a:prstClr val="black"/>
                </a:solidFill>
              </a:rPr>
              <a:t> and many more!</a:t>
            </a:r>
            <a:br>
              <a:rPr lang="en-US" sz="2400" dirty="0" smtClean="0">
                <a:solidFill>
                  <a:prstClr val="black"/>
                </a:solidFill>
              </a:rPr>
            </a:br>
            <a:endParaRPr lang="en-US" sz="1800" dirty="0">
              <a:solidFill>
                <a:srgbClr val="C0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214942" y="4572008"/>
            <a:ext cx="3643306" cy="1928826"/>
            <a:chOff x="857224" y="1571612"/>
            <a:chExt cx="4528258" cy="2000264"/>
          </a:xfrm>
        </p:grpSpPr>
        <p:pic>
          <p:nvPicPr>
            <p:cNvPr id="20" name="Picture 1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57224" y="1571612"/>
              <a:ext cx="4528258" cy="2000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TextBox 20"/>
            <p:cNvSpPr txBox="1"/>
            <p:nvPr/>
          </p:nvSpPr>
          <p:spPr>
            <a:xfrm>
              <a:off x="928662" y="1643050"/>
              <a:ext cx="570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  <a:latin typeface="Perpetua"/>
                </a:rPr>
                <a:t>PLSI</a:t>
              </a:r>
              <a:endParaRPr lang="en-US" dirty="0">
                <a:solidFill>
                  <a:prstClr val="black"/>
                </a:solidFill>
                <a:latin typeface="Perpetua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071802" y="1714488"/>
              <a:ext cx="58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  <a:latin typeface="Perpetua"/>
                </a:rPr>
                <a:t>LDA</a:t>
              </a:r>
              <a:endParaRPr lang="en-US" dirty="0">
                <a:solidFill>
                  <a:prstClr val="black"/>
                </a:solidFill>
                <a:latin typeface="Perpetu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5553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“Applications” on the NLP Stack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Clustering, Classification</a:t>
            </a:r>
          </a:p>
          <a:p>
            <a:r>
              <a:rPr lang="en-US" dirty="0" smtClean="0"/>
              <a:t>Information Extraction (Template Filling)</a:t>
            </a:r>
          </a:p>
          <a:p>
            <a:r>
              <a:rPr lang="en-US" dirty="0" smtClean="0"/>
              <a:t>Relation Extraction</a:t>
            </a:r>
          </a:p>
          <a:p>
            <a:r>
              <a:rPr lang="en-US" dirty="0" smtClean="0"/>
              <a:t>Ontology Population</a:t>
            </a:r>
          </a:p>
          <a:p>
            <a:r>
              <a:rPr lang="en-US" dirty="0" smtClean="0"/>
              <a:t>Sentiment Analysis</a:t>
            </a:r>
          </a:p>
          <a:p>
            <a:r>
              <a:rPr lang="en-US" dirty="0" smtClean="0"/>
              <a:t>Genre Analysis</a:t>
            </a:r>
          </a:p>
          <a:p>
            <a:r>
              <a:rPr lang="en-US" dirty="0" smtClean="0"/>
              <a:t>…</a:t>
            </a:r>
          </a:p>
          <a:p>
            <a:r>
              <a:rPr lang="en-US" dirty="0" smtClean="0"/>
              <a:t>“Search”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068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Search Engines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Formidable progress!</a:t>
            </a:r>
          </a:p>
          <a:p>
            <a:pPr lvl="1"/>
            <a:r>
              <a:rPr lang="en-US" dirty="0" smtClean="0"/>
              <a:t>Navigational search solved!</a:t>
            </a:r>
          </a:p>
          <a:p>
            <a:pPr lvl="1"/>
            <a:r>
              <a:rPr lang="en-US" dirty="0" smtClean="0"/>
              <a:t>Formidable increase in </a:t>
            </a:r>
            <a:r>
              <a:rPr lang="en-US" b="1" dirty="0" smtClean="0"/>
              <a:t>Relevance</a:t>
            </a:r>
            <a:r>
              <a:rPr lang="en-US" dirty="0" smtClean="0"/>
              <a:t> across all query types</a:t>
            </a:r>
          </a:p>
          <a:p>
            <a:pPr lvl="1"/>
            <a:r>
              <a:rPr lang="en-US" dirty="0" smtClean="0"/>
              <a:t>Formidable increase in </a:t>
            </a:r>
            <a:r>
              <a:rPr lang="en-US" b="1" dirty="0" smtClean="0"/>
              <a:t>Coverage, Freshness, </a:t>
            </a:r>
            <a:r>
              <a:rPr lang="en-US" b="1" dirty="0" err="1" smtClean="0"/>
              <a:t>MultiMedia</a:t>
            </a:r>
            <a:endParaRPr lang="en-US" b="1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Some progress in:</a:t>
            </a:r>
          </a:p>
          <a:p>
            <a:pPr lvl="1"/>
            <a:r>
              <a:rPr lang="en-US" dirty="0" smtClean="0"/>
              <a:t>Query Understanding: Flexibility, Dialog,  Context…</a:t>
            </a:r>
          </a:p>
          <a:p>
            <a:endParaRPr lang="en-US" dirty="0" smtClean="0"/>
          </a:p>
          <a:p>
            <a:r>
              <a:rPr lang="en-US" dirty="0" smtClean="0"/>
              <a:t>Slow progress: </a:t>
            </a:r>
          </a:p>
          <a:p>
            <a:pPr lvl="1"/>
            <a:r>
              <a:rPr lang="en-US" dirty="0" smtClean="0"/>
              <a:t>Result Aggregation / Summarization / Browsing</a:t>
            </a:r>
          </a:p>
          <a:p>
            <a:pPr lvl="1"/>
            <a:r>
              <a:rPr lang="en-US" dirty="0" smtClean="0"/>
              <a:t>Answering Complex Queries</a:t>
            </a:r>
          </a:p>
          <a:p>
            <a:pPr lvl="1"/>
            <a:r>
              <a:rPr lang="en-US" dirty="0" smtClean="0"/>
              <a:t>(Natural Language Understanding!)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302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Applications and Demos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</p:sp>
    </p:spTree>
    <p:extLst>
      <p:ext uri="{BB962C8B-B14F-4D97-AF65-F5344CB8AC3E}">
        <p14:creationId xmlns:p14="http://schemas.microsoft.com/office/powerpoint/2010/main" val="2822324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Noun Phrase Selection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03" y="1253455"/>
            <a:ext cx="6362364" cy="35605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1303" y="5117770"/>
            <a:ext cx="65893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Vechtomova</a:t>
            </a:r>
            <a:r>
              <a:rPr lang="en-US" dirty="0"/>
              <a:t>, O. (2006).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Noun </a:t>
            </a:r>
            <a:r>
              <a:rPr lang="en-US" dirty="0"/>
              <a:t>phrases in interactive query expansion and document ranking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Information </a:t>
            </a:r>
            <a:r>
              <a:rPr lang="en-US" dirty="0"/>
              <a:t>Retrieval, 9(4), 399-420. (</a:t>
            </a:r>
            <a:r>
              <a:rPr lang="en-US" dirty="0">
                <a:hlinkClick r:id="rId3"/>
              </a:rPr>
              <a:t>pdf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178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Exploiting Phrases for Browsing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DEMO Yahoo! Quest</a:t>
            </a:r>
          </a:p>
          <a:p>
            <a:endParaRPr lang="en-US" dirty="0"/>
          </a:p>
          <a:p>
            <a:r>
              <a:rPr lang="en-US" dirty="0" smtClean="0"/>
              <a:t>Nifty: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://snap.stanford.edu/nifty/monthly.html?date=2013-08-</a:t>
            </a:r>
            <a:r>
              <a:rPr lang="en-US" dirty="0" smtClean="0">
                <a:hlinkClick r:id="rId2"/>
              </a:rPr>
              <a:t>01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43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ques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7" r="9567"/>
          <a:stretch>
            <a:fillRect/>
          </a:stretch>
        </p:blipFill>
        <p:spPr>
          <a:xfrm>
            <a:off x="-1241206" y="-153539"/>
            <a:ext cx="10821785" cy="7222075"/>
          </a:xfrm>
        </p:spPr>
      </p:pic>
    </p:spTree>
    <p:extLst>
      <p:ext uri="{BB962C8B-B14F-4D97-AF65-F5344CB8AC3E}">
        <p14:creationId xmlns:p14="http://schemas.microsoft.com/office/powerpoint/2010/main" val="3356868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Plan</a:t>
            </a:r>
          </a:p>
          <a:p>
            <a:r>
              <a:rPr lang="en-US" dirty="0" smtClean="0"/>
              <a:t>Very Brief and Biased (VBB) intro to (Computational) Linguistics</a:t>
            </a:r>
          </a:p>
          <a:p>
            <a:r>
              <a:rPr lang="en-US" dirty="0"/>
              <a:t>Very Brief and Biased (VBB) intro </a:t>
            </a:r>
            <a:r>
              <a:rPr lang="en-US" dirty="0" smtClean="0"/>
              <a:t>to the</a:t>
            </a:r>
            <a:br>
              <a:rPr lang="en-US" dirty="0" smtClean="0"/>
            </a:br>
            <a:r>
              <a:rPr lang="en-US" dirty="0" smtClean="0"/>
              <a:t>NLP Stack</a:t>
            </a:r>
            <a:endParaRPr lang="en-US" dirty="0"/>
          </a:p>
          <a:p>
            <a:r>
              <a:rPr lang="en-US" dirty="0" smtClean="0"/>
              <a:t>Applications, Demos and difficulties</a:t>
            </a:r>
          </a:p>
          <a:p>
            <a:r>
              <a:rPr lang="en-US" dirty="0" smtClean="0"/>
              <a:t>Two Paper walk </a:t>
            </a:r>
            <a:r>
              <a:rPr lang="en-US" dirty="0" err="1" smtClean="0"/>
              <a:t>thrus</a:t>
            </a:r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[J Gonzalo et. al. 1999] 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[</a:t>
            </a:r>
            <a:r>
              <a:rPr lang="en-US" dirty="0" err="1" smtClean="0">
                <a:hlinkClick r:id="rId3"/>
              </a:rPr>
              <a:t>Surdeanu</a:t>
            </a:r>
            <a:r>
              <a:rPr lang="en-US" dirty="0" smtClean="0">
                <a:hlinkClick r:id="rId3"/>
              </a:rPr>
              <a:t> et. al. 2008]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516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ques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7" r="9567"/>
          <a:stretch>
            <a:fillRect/>
          </a:stretch>
        </p:blipFill>
        <p:spPr>
          <a:xfrm>
            <a:off x="-1241206" y="-153539"/>
            <a:ext cx="10821785" cy="7222075"/>
          </a:xfrm>
        </p:spPr>
      </p:pic>
      <p:pic>
        <p:nvPicPr>
          <p:cNvPr id="7" name="Picture 6" descr="questdemo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1041" y="1090652"/>
            <a:ext cx="5859218" cy="3510003"/>
          </a:xfrm>
          <a:prstGeom prst="rect">
            <a:avLst/>
          </a:prstGeom>
          <a:ln w="76200" cmpd="sng"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86089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questEduc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862" y="0"/>
            <a:ext cx="77178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30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questFreeEduc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488" y="0"/>
            <a:ext cx="87246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18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Nifty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://snap.stanford.edu/nifty/monthly.html?date=2013-08-01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317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Improving Relevance Ranking using NLP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“Relevance Ranking” “Ad-hoc Retrieval”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Given a user query </a:t>
            </a:r>
            <a:r>
              <a:rPr lang="en-US" i="1" dirty="0" smtClean="0"/>
              <a:t>q</a:t>
            </a:r>
            <a:r>
              <a:rPr lang="en-US" dirty="0" smtClean="0"/>
              <a:t> and a set of documents </a:t>
            </a:r>
            <a:r>
              <a:rPr lang="en-US" i="1" dirty="0" smtClean="0"/>
              <a:t>D,</a:t>
            </a:r>
            <a:r>
              <a:rPr lang="en-US" dirty="0" smtClean="0"/>
              <a:t> approximate the document relevance: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f(</a:t>
            </a:r>
            <a:r>
              <a:rPr lang="en-US" dirty="0" err="1" smtClean="0"/>
              <a:t>q,d;D,W</a:t>
            </a:r>
            <a:r>
              <a:rPr lang="en-US" dirty="0" smtClean="0"/>
              <a:t>) = P ( “</a:t>
            </a:r>
            <a:r>
              <a:rPr lang="en-US" dirty="0" err="1" smtClean="0"/>
              <a:t>d</a:t>
            </a:r>
            <a:r>
              <a:rPr lang="en-US" dirty="0" smtClean="0"/>
              <a:t> is </a:t>
            </a:r>
            <a:r>
              <a:rPr lang="en-US" dirty="0" err="1" smtClean="0"/>
              <a:t>Rel</a:t>
            </a:r>
            <a:r>
              <a:rPr lang="en-US" dirty="0" smtClean="0"/>
              <a:t>” | </a:t>
            </a:r>
            <a:r>
              <a:rPr lang="en-US" dirty="0" err="1" smtClean="0"/>
              <a:t>d</a:t>
            </a:r>
            <a:r>
              <a:rPr lang="en-US" dirty="0" smtClean="0"/>
              <a:t>, q, D, W )</a:t>
            </a:r>
          </a:p>
          <a:p>
            <a:pPr lvl="2">
              <a:buNone/>
            </a:pPr>
            <a:endParaRPr lang="en-US" i="1" dirty="0" smtClean="0"/>
          </a:p>
          <a:p>
            <a:endParaRPr lang="en-US" dirty="0" smtClean="0"/>
          </a:p>
          <a:p>
            <a:r>
              <a:rPr lang="en-US" dirty="0" smtClean="0"/>
              <a:t>Much progress in factoid Question Answering (</a:t>
            </a:r>
            <a:r>
              <a:rPr lang="en-US" dirty="0" smtClean="0">
                <a:hlinkClick r:id="rId2"/>
              </a:rPr>
              <a:t>*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(Who, When, How long, How much…)</a:t>
            </a:r>
          </a:p>
          <a:p>
            <a:endParaRPr lang="en-US" dirty="0" smtClean="0"/>
          </a:p>
          <a:p>
            <a:r>
              <a:rPr lang="en-US" dirty="0" smtClean="0"/>
              <a:t>Some progress in closed domains</a:t>
            </a:r>
          </a:p>
          <a:p>
            <a:pPr lvl="1"/>
            <a:r>
              <a:rPr lang="en-US" dirty="0" smtClean="0"/>
              <a:t>(medical search, protein search, legal search…)</a:t>
            </a:r>
          </a:p>
          <a:p>
            <a:endParaRPr lang="en-US" dirty="0" smtClean="0"/>
          </a:p>
          <a:p>
            <a:r>
              <a:rPr lang="en-US" dirty="0" smtClean="0"/>
              <a:t>Little progress in open domain, complex questions </a:t>
            </a:r>
            <a:r>
              <a:rPr lang="en-US" dirty="0" smtClean="0">
                <a:sym typeface="Wingdings" pitchFamily="2" charset="2"/>
              </a:rPr>
              <a:t>(i.e. </a:t>
            </a:r>
            <a:r>
              <a:rPr lang="en-US" dirty="0" smtClean="0"/>
              <a:t>search).</a:t>
            </a:r>
          </a:p>
          <a:p>
            <a:pPr lvl="1"/>
            <a:r>
              <a:rPr lang="en-US" dirty="0" smtClean="0"/>
              <a:t>Open Research Problem!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371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36D8-D87A-45EF-8E9E-820180CBA4F7}" type="slidenum">
              <a:rPr lang="en-US">
                <a:latin typeface="Franklin Gothic Book"/>
              </a:rPr>
              <a:pPr/>
              <a:t>35</a:t>
            </a:fld>
            <a:endParaRPr lang="en-US">
              <a:latin typeface="Franklin Gothic Book"/>
            </a:endParaRPr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Example</a:t>
            </a:r>
            <a:r>
              <a:rPr lang="es-ES" dirty="0" smtClean="0"/>
              <a:t>: </a:t>
            </a:r>
            <a:r>
              <a:rPr lang="es-ES" dirty="0" err="1" smtClean="0"/>
              <a:t>entity</a:t>
            </a:r>
            <a:r>
              <a:rPr lang="es-ES" dirty="0" smtClean="0"/>
              <a:t> </a:t>
            </a:r>
            <a:r>
              <a:rPr lang="es-ES" dirty="0" err="1"/>
              <a:t>containment</a:t>
            </a:r>
            <a:r>
              <a:rPr lang="es-ES" dirty="0"/>
              <a:t> </a:t>
            </a:r>
            <a:r>
              <a:rPr lang="es-ES" dirty="0" err="1"/>
              <a:t>graphs</a:t>
            </a:r>
            <a:endParaRPr lang="en-US" dirty="0"/>
          </a:p>
        </p:txBody>
      </p:sp>
      <p:sp>
        <p:nvSpPr>
          <p:cNvPr id="123907" name="Oval 3"/>
          <p:cNvSpPr>
            <a:spLocks noChangeArrowheads="1"/>
          </p:cNvSpPr>
          <p:nvPr/>
        </p:nvSpPr>
        <p:spPr bwMode="auto">
          <a:xfrm rot="-21600000">
            <a:off x="842963" y="3133725"/>
            <a:ext cx="482600" cy="452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 eaLnBrk="0" hangingPunct="0"/>
            <a:r>
              <a:rPr lang="es-ES" sz="2400">
                <a:solidFill>
                  <a:prstClr val="black"/>
                </a:solidFill>
                <a:latin typeface="Times" pitchFamily="48" charset="0"/>
              </a:rPr>
              <a:t>#3</a:t>
            </a:r>
            <a:endParaRPr lang="en-US" sz="2400">
              <a:solidFill>
                <a:prstClr val="black"/>
              </a:solidFill>
              <a:latin typeface="Times" pitchFamily="48" charset="0"/>
            </a:endParaRPr>
          </a:p>
        </p:txBody>
      </p:sp>
      <p:sp>
        <p:nvSpPr>
          <p:cNvPr id="123908" name="Oval 4"/>
          <p:cNvSpPr>
            <a:spLocks noChangeArrowheads="1"/>
          </p:cNvSpPr>
          <p:nvPr/>
        </p:nvSpPr>
        <p:spPr bwMode="auto">
          <a:xfrm rot="-21600000">
            <a:off x="800100" y="3951288"/>
            <a:ext cx="482600" cy="452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 eaLnBrk="0" hangingPunct="0"/>
            <a:r>
              <a:rPr lang="es-ES" sz="2400">
                <a:solidFill>
                  <a:prstClr val="black"/>
                </a:solidFill>
                <a:latin typeface="Times" pitchFamily="48" charset="0"/>
              </a:rPr>
              <a:t>#5</a:t>
            </a:r>
            <a:endParaRPr lang="en-US" sz="2400">
              <a:solidFill>
                <a:prstClr val="black"/>
              </a:solidFill>
              <a:latin typeface="Times" pitchFamily="48" charset="0"/>
            </a:endParaRPr>
          </a:p>
        </p:txBody>
      </p:sp>
      <p:sp>
        <p:nvSpPr>
          <p:cNvPr id="123909" name="Oval 5"/>
          <p:cNvSpPr>
            <a:spLocks noChangeArrowheads="1"/>
          </p:cNvSpPr>
          <p:nvPr/>
        </p:nvSpPr>
        <p:spPr bwMode="auto">
          <a:xfrm rot="-21600000">
            <a:off x="952500" y="2959100"/>
            <a:ext cx="142875" cy="1317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 eaLnBrk="0" hangingPunct="0"/>
            <a:endParaRPr lang="en-US">
              <a:solidFill>
                <a:prstClr val="black"/>
              </a:solidFill>
              <a:latin typeface="Times" pitchFamily="48" charset="0"/>
            </a:endParaRPr>
          </a:p>
        </p:txBody>
      </p:sp>
      <p:sp>
        <p:nvSpPr>
          <p:cNvPr id="123910" name="Oval 6"/>
          <p:cNvSpPr>
            <a:spLocks noChangeArrowheads="1"/>
          </p:cNvSpPr>
          <p:nvPr/>
        </p:nvSpPr>
        <p:spPr bwMode="auto">
          <a:xfrm rot="-21600000">
            <a:off x="974725" y="4489450"/>
            <a:ext cx="142875" cy="1317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 eaLnBrk="0" hangingPunct="0"/>
            <a:endParaRPr lang="en-US">
              <a:solidFill>
                <a:prstClr val="black"/>
              </a:solidFill>
              <a:latin typeface="Times" pitchFamily="48" charset="0"/>
            </a:endParaRPr>
          </a:p>
        </p:txBody>
      </p:sp>
      <p:sp>
        <p:nvSpPr>
          <p:cNvPr id="123911" name="Oval 7"/>
          <p:cNvSpPr>
            <a:spLocks noChangeArrowheads="1"/>
          </p:cNvSpPr>
          <p:nvPr/>
        </p:nvSpPr>
        <p:spPr bwMode="auto">
          <a:xfrm rot="-21600000">
            <a:off x="973138" y="4641850"/>
            <a:ext cx="142875" cy="1317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 eaLnBrk="0" hangingPunct="0"/>
            <a:endParaRPr lang="en-US">
              <a:solidFill>
                <a:prstClr val="black"/>
              </a:solidFill>
              <a:latin typeface="Times" pitchFamily="48" charset="0"/>
            </a:endParaRPr>
          </a:p>
        </p:txBody>
      </p:sp>
      <p:sp>
        <p:nvSpPr>
          <p:cNvPr id="123912" name="Oval 8"/>
          <p:cNvSpPr>
            <a:spLocks noChangeArrowheads="1"/>
          </p:cNvSpPr>
          <p:nvPr/>
        </p:nvSpPr>
        <p:spPr bwMode="auto">
          <a:xfrm rot="-21600000">
            <a:off x="971550" y="5205413"/>
            <a:ext cx="142875" cy="1317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 eaLnBrk="0" hangingPunct="0"/>
            <a:endParaRPr lang="en-US">
              <a:solidFill>
                <a:prstClr val="black"/>
              </a:solidFill>
              <a:latin typeface="Times" pitchFamily="48" charset="0"/>
            </a:endParaRPr>
          </a:p>
        </p:txBody>
      </p:sp>
      <p:sp>
        <p:nvSpPr>
          <p:cNvPr id="123913" name="Text Box 9"/>
          <p:cNvSpPr txBox="1">
            <a:spLocks noChangeArrowheads="1"/>
          </p:cNvSpPr>
          <p:nvPr/>
        </p:nvSpPr>
        <p:spPr bwMode="auto">
          <a:xfrm>
            <a:off x="847725" y="470217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hangingPunct="0"/>
            <a:r>
              <a:rPr lang="es-ES" sz="2400">
                <a:solidFill>
                  <a:prstClr val="black"/>
                </a:solidFill>
                <a:latin typeface="Times" pitchFamily="48" charset="0"/>
              </a:rPr>
              <a:t>…</a:t>
            </a:r>
            <a:endParaRPr lang="en-US" sz="2400">
              <a:solidFill>
                <a:prstClr val="black"/>
              </a:solidFill>
              <a:latin typeface="Times" pitchFamily="48" charset="0"/>
            </a:endParaRPr>
          </a:p>
        </p:txBody>
      </p:sp>
      <p:sp>
        <p:nvSpPr>
          <p:cNvPr id="123914" name="Oval 10"/>
          <p:cNvSpPr>
            <a:spLocks noChangeArrowheads="1"/>
          </p:cNvSpPr>
          <p:nvPr/>
        </p:nvSpPr>
        <p:spPr bwMode="auto">
          <a:xfrm rot="-21600000">
            <a:off x="1000125" y="3698875"/>
            <a:ext cx="142875" cy="1317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 eaLnBrk="0" hangingPunct="0"/>
            <a:endParaRPr lang="en-US">
              <a:solidFill>
                <a:prstClr val="black"/>
              </a:solidFill>
              <a:latin typeface="Times" pitchFamily="48" charset="0"/>
            </a:endParaRPr>
          </a:p>
        </p:txBody>
      </p:sp>
      <p:sp>
        <p:nvSpPr>
          <p:cNvPr id="123915" name="Text Box 11"/>
          <p:cNvSpPr txBox="1">
            <a:spLocks noChangeArrowheads="1"/>
          </p:cNvSpPr>
          <p:nvPr/>
        </p:nvSpPr>
        <p:spPr bwMode="auto">
          <a:xfrm>
            <a:off x="3735388" y="2736850"/>
            <a:ext cx="4198937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eaLnBrk="0" hangingPunct="0"/>
            <a:r>
              <a:rPr lang="es-ES">
                <a:solidFill>
                  <a:prstClr val="black"/>
                </a:solidFill>
                <a:latin typeface="Perpetua"/>
              </a:rPr>
              <a:t>WSJ:PERSON: “Peter”</a:t>
            </a:r>
          </a:p>
          <a:p>
            <a:pPr defTabSz="914400" eaLnBrk="0" hangingPunct="0"/>
            <a:endParaRPr lang="es-ES">
              <a:solidFill>
                <a:prstClr val="black"/>
              </a:solidFill>
              <a:latin typeface="Perpetua"/>
            </a:endParaRPr>
          </a:p>
          <a:p>
            <a:pPr defTabSz="914400" eaLnBrk="0" hangingPunct="0"/>
            <a:r>
              <a:rPr lang="es-ES">
                <a:solidFill>
                  <a:prstClr val="black"/>
                </a:solidFill>
                <a:latin typeface="Perpetua"/>
              </a:rPr>
              <a:t>WSJ:PERSON: “Hope”</a:t>
            </a:r>
            <a:endParaRPr lang="es-ES" sz="2000">
              <a:solidFill>
                <a:srgbClr val="CC9900"/>
              </a:solidFill>
              <a:latin typeface="Times" pitchFamily="48" charset="0"/>
              <a:sym typeface="Wingdings" pitchFamily="2" charset="2"/>
            </a:endParaRPr>
          </a:p>
          <a:p>
            <a:pPr defTabSz="914400" eaLnBrk="0" hangingPunct="0"/>
            <a:endParaRPr lang="es-ES">
              <a:solidFill>
                <a:prstClr val="black"/>
              </a:solidFill>
              <a:latin typeface="Perpetua"/>
            </a:endParaRPr>
          </a:p>
          <a:p>
            <a:pPr defTabSz="914400"/>
            <a:r>
              <a:rPr lang="es-ES">
                <a:solidFill>
                  <a:prstClr val="black"/>
                </a:solidFill>
                <a:latin typeface="Perpetua"/>
              </a:rPr>
              <a:t>WSJ:CITY: “Peter Town”</a:t>
            </a:r>
            <a:endParaRPr lang="es-ES">
              <a:solidFill>
                <a:prstClr val="black"/>
              </a:solidFill>
              <a:latin typeface="Perpetua"/>
              <a:sym typeface="Wingdings" pitchFamily="2" charset="2"/>
            </a:endParaRPr>
          </a:p>
          <a:p>
            <a:pPr defTabSz="914400" eaLnBrk="0" hangingPunct="0"/>
            <a:endParaRPr lang="es-ES">
              <a:solidFill>
                <a:prstClr val="black"/>
              </a:solidFill>
              <a:latin typeface="Perpetua"/>
              <a:sym typeface="Wingdings" pitchFamily="2" charset="2"/>
            </a:endParaRPr>
          </a:p>
          <a:p>
            <a:pPr defTabSz="914400" eaLnBrk="0" hangingPunct="0"/>
            <a:r>
              <a:rPr lang="es-ES">
                <a:solidFill>
                  <a:prstClr val="black"/>
                </a:solidFill>
                <a:latin typeface="Perpetua"/>
                <a:sym typeface="Wingdings" pitchFamily="2" charset="2"/>
              </a:rPr>
              <a:t>WNS:DATE: “</a:t>
            </a:r>
            <a:r>
              <a:rPr lang="es-ES">
                <a:solidFill>
                  <a:prstClr val="black"/>
                </a:solidFill>
                <a:latin typeface="Perpetua"/>
              </a:rPr>
              <a:t>XXth century”</a:t>
            </a:r>
            <a:endParaRPr lang="es-ES">
              <a:solidFill>
                <a:prstClr val="black"/>
              </a:solidFill>
              <a:latin typeface="Perpetua"/>
              <a:sym typeface="Wingdings" pitchFamily="2" charset="2"/>
            </a:endParaRPr>
          </a:p>
          <a:p>
            <a:pPr defTabSz="914400" eaLnBrk="0" hangingPunct="0"/>
            <a:endParaRPr lang="es-ES" b="1">
              <a:solidFill>
                <a:prstClr val="black"/>
              </a:solidFill>
              <a:latin typeface="Times New Roman" pitchFamily="18" charset="0"/>
              <a:sym typeface="Wingdings" pitchFamily="2" charset="2"/>
            </a:endParaRPr>
          </a:p>
          <a:p>
            <a:pPr defTabSz="914400" eaLnBrk="0" hangingPunct="0"/>
            <a:r>
              <a:rPr lang="es-ES">
                <a:solidFill>
                  <a:prstClr val="black"/>
                </a:solidFill>
                <a:latin typeface="Perpetua"/>
                <a:sym typeface="Wingdings" pitchFamily="2" charset="2"/>
              </a:rPr>
              <a:t>WNS:DATE:” </a:t>
            </a:r>
            <a:r>
              <a:rPr lang="es-ES">
                <a:solidFill>
                  <a:prstClr val="black"/>
                </a:solidFill>
                <a:latin typeface="Perpetua"/>
              </a:rPr>
              <a:t>1994”</a:t>
            </a:r>
          </a:p>
        </p:txBody>
      </p:sp>
      <p:sp>
        <p:nvSpPr>
          <p:cNvPr id="123916" name="Rectangle 12"/>
          <p:cNvSpPr>
            <a:spLocks noChangeArrowheads="1"/>
          </p:cNvSpPr>
          <p:nvPr/>
        </p:nvSpPr>
        <p:spPr bwMode="auto">
          <a:xfrm>
            <a:off x="3421063" y="2774950"/>
            <a:ext cx="225425" cy="225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/>
            <a:endParaRPr lang="en-US"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23917" name="Rectangle 13"/>
          <p:cNvSpPr>
            <a:spLocks noChangeArrowheads="1"/>
          </p:cNvSpPr>
          <p:nvPr/>
        </p:nvSpPr>
        <p:spPr bwMode="auto">
          <a:xfrm>
            <a:off x="3417888" y="3348038"/>
            <a:ext cx="225425" cy="225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/>
            <a:endParaRPr lang="en-US"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23918" name="Rectangle 14"/>
          <p:cNvSpPr>
            <a:spLocks noChangeArrowheads="1"/>
          </p:cNvSpPr>
          <p:nvPr/>
        </p:nvSpPr>
        <p:spPr bwMode="auto">
          <a:xfrm>
            <a:off x="3419475" y="3933825"/>
            <a:ext cx="225425" cy="225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/>
            <a:endParaRPr lang="en-US"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23919" name="Rectangle 15"/>
          <p:cNvSpPr>
            <a:spLocks noChangeArrowheads="1"/>
          </p:cNvSpPr>
          <p:nvPr/>
        </p:nvSpPr>
        <p:spPr bwMode="auto">
          <a:xfrm>
            <a:off x="3416300" y="4487863"/>
            <a:ext cx="225425" cy="225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/>
            <a:endParaRPr lang="en-US"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23920" name="Rectangle 16"/>
          <p:cNvSpPr>
            <a:spLocks noChangeArrowheads="1"/>
          </p:cNvSpPr>
          <p:nvPr/>
        </p:nvSpPr>
        <p:spPr bwMode="auto">
          <a:xfrm>
            <a:off x="3427413" y="4999038"/>
            <a:ext cx="225425" cy="225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/>
            <a:endParaRPr lang="en-US">
              <a:solidFill>
                <a:prstClr val="black"/>
              </a:solidFill>
              <a:latin typeface="Perpetua"/>
            </a:endParaRPr>
          </a:p>
        </p:txBody>
      </p:sp>
      <p:cxnSp>
        <p:nvCxnSpPr>
          <p:cNvPr id="123921" name="AutoShape 17"/>
          <p:cNvCxnSpPr>
            <a:cxnSpLocks noChangeShapeType="1"/>
            <a:stCxn id="123907" idx="6"/>
            <a:endCxn id="123916" idx="1"/>
          </p:cNvCxnSpPr>
          <p:nvPr/>
        </p:nvCxnSpPr>
        <p:spPr bwMode="auto">
          <a:xfrm flipV="1">
            <a:off x="1325563" y="2887663"/>
            <a:ext cx="2095500" cy="471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3922" name="AutoShape 18"/>
          <p:cNvCxnSpPr>
            <a:cxnSpLocks noChangeShapeType="1"/>
            <a:stCxn id="123908" idx="6"/>
            <a:endCxn id="123917" idx="1"/>
          </p:cNvCxnSpPr>
          <p:nvPr/>
        </p:nvCxnSpPr>
        <p:spPr bwMode="auto">
          <a:xfrm flipV="1">
            <a:off x="1282700" y="3460750"/>
            <a:ext cx="2135188" cy="7159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23923" name="Text Box 19"/>
          <p:cNvSpPr txBox="1">
            <a:spLocks noChangeArrowheads="1"/>
          </p:cNvSpPr>
          <p:nvPr/>
        </p:nvSpPr>
        <p:spPr bwMode="auto">
          <a:xfrm>
            <a:off x="138113" y="1824038"/>
            <a:ext cx="7135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hangingPunct="0"/>
            <a:r>
              <a:rPr lang="es-ES" sz="2400">
                <a:solidFill>
                  <a:prstClr val="black"/>
                </a:solidFill>
                <a:latin typeface="Times" pitchFamily="48" charset="0"/>
              </a:rPr>
              <a:t>Doc #5: Hope claims that in 1994 she run to Peter Town.</a:t>
            </a:r>
            <a:endParaRPr lang="en-US" sz="2400">
              <a:solidFill>
                <a:prstClr val="black"/>
              </a:solidFill>
              <a:latin typeface="Times" pitchFamily="48" charset="0"/>
            </a:endParaRPr>
          </a:p>
        </p:txBody>
      </p:sp>
      <p:sp>
        <p:nvSpPr>
          <p:cNvPr id="123924" name="Text Box 20"/>
          <p:cNvSpPr txBox="1">
            <a:spLocks noChangeArrowheads="1"/>
          </p:cNvSpPr>
          <p:nvPr/>
        </p:nvSpPr>
        <p:spPr bwMode="auto">
          <a:xfrm>
            <a:off x="146050" y="1257300"/>
            <a:ext cx="7878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hangingPunct="0"/>
            <a:r>
              <a:rPr lang="es-ES" sz="2400" i="1">
                <a:solidFill>
                  <a:prstClr val="black"/>
                </a:solidFill>
                <a:latin typeface="Times" pitchFamily="48" charset="0"/>
              </a:rPr>
              <a:t>Doc #3</a:t>
            </a:r>
            <a:r>
              <a:rPr lang="es-ES" sz="2400">
                <a:solidFill>
                  <a:prstClr val="black"/>
                </a:solidFill>
                <a:latin typeface="Times" pitchFamily="48" charset="0"/>
              </a:rPr>
              <a:t>: The last time Peter exercised was in the XXth century.</a:t>
            </a:r>
            <a:endParaRPr lang="en-US" sz="2400">
              <a:solidFill>
                <a:prstClr val="black"/>
              </a:solidFill>
              <a:latin typeface="Times" pitchFamily="48" charset="0"/>
            </a:endParaRPr>
          </a:p>
        </p:txBody>
      </p:sp>
      <p:sp>
        <p:nvSpPr>
          <p:cNvPr id="123925" name="Rectangle 21"/>
          <p:cNvSpPr>
            <a:spLocks noChangeArrowheads="1"/>
          </p:cNvSpPr>
          <p:nvPr/>
        </p:nvSpPr>
        <p:spPr bwMode="auto">
          <a:xfrm>
            <a:off x="2914650" y="1344613"/>
            <a:ext cx="639763" cy="304800"/>
          </a:xfrm>
          <a:prstGeom prst="rect">
            <a:avLst/>
          </a:prstGeom>
          <a:noFill/>
          <a:ln w="19050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/>
            <a:endParaRPr lang="en-US"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23926" name="Rectangle 22"/>
          <p:cNvSpPr>
            <a:spLocks noChangeArrowheads="1"/>
          </p:cNvSpPr>
          <p:nvPr/>
        </p:nvSpPr>
        <p:spPr bwMode="auto">
          <a:xfrm>
            <a:off x="5661025" y="1917700"/>
            <a:ext cx="1490663" cy="304800"/>
          </a:xfrm>
          <a:prstGeom prst="rect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/>
            <a:endParaRPr lang="en-US"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23927" name="Rectangle 23"/>
          <p:cNvSpPr>
            <a:spLocks noChangeArrowheads="1"/>
          </p:cNvSpPr>
          <p:nvPr/>
        </p:nvSpPr>
        <p:spPr bwMode="auto">
          <a:xfrm>
            <a:off x="1258888" y="1916113"/>
            <a:ext cx="731837" cy="304800"/>
          </a:xfrm>
          <a:prstGeom prst="rect">
            <a:avLst/>
          </a:prstGeom>
          <a:noFill/>
          <a:ln w="19050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/>
            <a:endParaRPr lang="en-US"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23928" name="Rectangle 24"/>
          <p:cNvSpPr>
            <a:spLocks noChangeArrowheads="1"/>
          </p:cNvSpPr>
          <p:nvPr/>
        </p:nvSpPr>
        <p:spPr bwMode="auto">
          <a:xfrm>
            <a:off x="3719513" y="1936750"/>
            <a:ext cx="631825" cy="261938"/>
          </a:xfrm>
          <a:prstGeom prst="rect">
            <a:avLst/>
          </a:prstGeom>
          <a:noFill/>
          <a:ln w="19050">
            <a:solidFill>
              <a:srgbClr val="FF7C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/>
            <a:endParaRPr lang="en-US"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23929" name="Rectangle 25"/>
          <p:cNvSpPr>
            <a:spLocks noChangeArrowheads="1"/>
          </p:cNvSpPr>
          <p:nvPr/>
        </p:nvSpPr>
        <p:spPr bwMode="auto">
          <a:xfrm>
            <a:off x="6130925" y="1360488"/>
            <a:ext cx="1679575" cy="261937"/>
          </a:xfrm>
          <a:prstGeom prst="rect">
            <a:avLst/>
          </a:prstGeom>
          <a:noFill/>
          <a:ln w="19050">
            <a:solidFill>
              <a:srgbClr val="FF7C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/>
            <a:endParaRPr lang="en-US">
              <a:solidFill>
                <a:prstClr val="black"/>
              </a:solidFill>
              <a:latin typeface="Perpetua"/>
            </a:endParaRPr>
          </a:p>
        </p:txBody>
      </p:sp>
      <p:cxnSp>
        <p:nvCxnSpPr>
          <p:cNvPr id="123930" name="AutoShape 26"/>
          <p:cNvCxnSpPr>
            <a:cxnSpLocks noChangeShapeType="1"/>
            <a:stCxn id="123907" idx="6"/>
            <a:endCxn id="123919" idx="1"/>
          </p:cNvCxnSpPr>
          <p:nvPr/>
        </p:nvCxnSpPr>
        <p:spPr bwMode="auto">
          <a:xfrm>
            <a:off x="1325563" y="3359150"/>
            <a:ext cx="2090737" cy="1241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3931" name="AutoShape 27"/>
          <p:cNvCxnSpPr>
            <a:cxnSpLocks noChangeShapeType="1"/>
            <a:stCxn id="123908" idx="6"/>
            <a:endCxn id="123920" idx="1"/>
          </p:cNvCxnSpPr>
          <p:nvPr/>
        </p:nvCxnSpPr>
        <p:spPr bwMode="auto">
          <a:xfrm>
            <a:off x="1282700" y="4176713"/>
            <a:ext cx="2144713" cy="935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3932" name="AutoShape 28"/>
          <p:cNvCxnSpPr>
            <a:cxnSpLocks noChangeShapeType="1"/>
            <a:stCxn id="123908" idx="6"/>
            <a:endCxn id="123918" idx="1"/>
          </p:cNvCxnSpPr>
          <p:nvPr/>
        </p:nvCxnSpPr>
        <p:spPr bwMode="auto">
          <a:xfrm flipV="1">
            <a:off x="1282700" y="4046538"/>
            <a:ext cx="2136775" cy="130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23933" name="Text Box 29"/>
          <p:cNvSpPr txBox="1">
            <a:spLocks noChangeArrowheads="1"/>
          </p:cNvSpPr>
          <p:nvPr/>
        </p:nvSpPr>
        <p:spPr bwMode="auto">
          <a:xfrm>
            <a:off x="5613400" y="6210300"/>
            <a:ext cx="2555875" cy="3460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s-ES" sz="1600">
                <a:solidFill>
                  <a:srgbClr val="9B2D1F"/>
                </a:solidFill>
                <a:latin typeface="Perpetua"/>
              </a:rPr>
              <a:t>[Zaragoza et. al. CIKM’08]</a:t>
            </a:r>
            <a:endParaRPr lang="en-US" sz="1600">
              <a:solidFill>
                <a:srgbClr val="9B2D1F"/>
              </a:solidFill>
              <a:latin typeface="Perpetua"/>
            </a:endParaRP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643438" y="2636838"/>
            <a:ext cx="3525837" cy="3209925"/>
            <a:chOff x="3388" y="1542"/>
            <a:chExt cx="2085" cy="1847"/>
          </a:xfrm>
        </p:grpSpPr>
        <p:sp>
          <p:nvSpPr>
            <p:cNvPr id="123935" name="AutoShape 31"/>
            <p:cNvSpPr>
              <a:spLocks noChangeArrowheads="1"/>
            </p:cNvSpPr>
            <p:nvPr/>
          </p:nvSpPr>
          <p:spPr bwMode="auto">
            <a:xfrm rot="16200000">
              <a:off x="3507" y="1423"/>
              <a:ext cx="1847" cy="2085"/>
            </a:xfrm>
            <a:prstGeom prst="verticalScrol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defTabSz="914400" eaLnBrk="0" hangingPunct="0"/>
              <a:r>
                <a:rPr lang="en-US" sz="2000" i="1" dirty="0">
                  <a:solidFill>
                    <a:prstClr val="black"/>
                  </a:solidFill>
                  <a:latin typeface="Times" pitchFamily="48" charset="0"/>
                </a:rPr>
                <a:t>English Wikipedia:</a:t>
              </a:r>
            </a:p>
            <a:p>
              <a:pPr defTabSz="914400" eaLnBrk="0" hangingPunct="0"/>
              <a:r>
                <a:rPr lang="es-ES" sz="2000" i="1" dirty="0">
                  <a:solidFill>
                    <a:prstClr val="black"/>
                  </a:solidFill>
                  <a:latin typeface="Times" pitchFamily="48" charset="0"/>
                </a:rPr>
                <a:t>  1.5M </a:t>
              </a:r>
              <a:r>
                <a:rPr lang="es-ES" sz="2000" i="1" dirty="0" err="1">
                  <a:solidFill>
                    <a:prstClr val="black"/>
                  </a:solidFill>
                  <a:latin typeface="Times" pitchFamily="48" charset="0"/>
                </a:rPr>
                <a:t>entries</a:t>
              </a:r>
              <a:r>
                <a:rPr lang="es-ES" sz="2000" i="1" dirty="0">
                  <a:solidFill>
                    <a:prstClr val="black"/>
                  </a:solidFill>
                  <a:latin typeface="Times" pitchFamily="48" charset="0"/>
                </a:rPr>
                <a:t>, </a:t>
              </a:r>
            </a:p>
            <a:p>
              <a:pPr defTabSz="914400" eaLnBrk="0" hangingPunct="0"/>
              <a:r>
                <a:rPr lang="es-ES" sz="2000" i="1" dirty="0">
                  <a:solidFill>
                    <a:prstClr val="black"/>
                  </a:solidFill>
                  <a:latin typeface="Times" pitchFamily="48" charset="0"/>
                </a:rPr>
                <a:t>  75M </a:t>
              </a:r>
              <a:r>
                <a:rPr lang="es-ES" sz="2000" i="1" dirty="0" err="1">
                  <a:solidFill>
                    <a:prstClr val="black"/>
                  </a:solidFill>
                  <a:latin typeface="Times" pitchFamily="48" charset="0"/>
                </a:rPr>
                <a:t>sentences</a:t>
              </a:r>
              <a:r>
                <a:rPr lang="es-ES" sz="2000" i="1" dirty="0">
                  <a:solidFill>
                    <a:prstClr val="black"/>
                  </a:solidFill>
                  <a:latin typeface="Times" pitchFamily="48" charset="0"/>
                </a:rPr>
                <a:t>,</a:t>
              </a:r>
              <a:endParaRPr lang="en-US" sz="2000" i="1" dirty="0">
                <a:solidFill>
                  <a:prstClr val="black"/>
                </a:solidFill>
                <a:latin typeface="Times" pitchFamily="48" charset="0"/>
              </a:endParaRPr>
            </a:p>
            <a:p>
              <a:pPr defTabSz="914400" eaLnBrk="0" hangingPunct="0"/>
              <a:r>
                <a:rPr lang="en-US" sz="2000" i="1" dirty="0">
                  <a:solidFill>
                    <a:prstClr val="black"/>
                  </a:solidFill>
                  <a:latin typeface="Times" pitchFamily="48" charset="0"/>
                </a:rPr>
                <a:t>  148.8M occurrences of   </a:t>
              </a:r>
            </a:p>
            <a:p>
              <a:pPr defTabSz="914400" eaLnBrk="0" hangingPunct="0"/>
              <a:r>
                <a:rPr lang="en-US" sz="2000" i="1" dirty="0">
                  <a:solidFill>
                    <a:prstClr val="black"/>
                  </a:solidFill>
                  <a:latin typeface="Times" pitchFamily="48" charset="0"/>
                </a:rPr>
                <a:t>  20.3M unique entities.</a:t>
              </a:r>
            </a:p>
            <a:p>
              <a:pPr defTabSz="914400" eaLnBrk="0" hangingPunct="0"/>
              <a:r>
                <a:rPr lang="es-ES" sz="2000" i="1" dirty="0">
                  <a:solidFill>
                    <a:prstClr val="black"/>
                  </a:solidFill>
                  <a:latin typeface="Times" pitchFamily="48" charset="0"/>
                </a:rPr>
                <a:t>  (</a:t>
              </a:r>
              <a:r>
                <a:rPr lang="es-ES" sz="2000" i="1" dirty="0" err="1">
                  <a:solidFill>
                    <a:prstClr val="black"/>
                  </a:solidFill>
                  <a:latin typeface="Times" pitchFamily="48" charset="0"/>
                </a:rPr>
                <a:t>Compressed</a:t>
              </a:r>
              <a:r>
                <a:rPr lang="es-ES" sz="2000" i="1" dirty="0">
                  <a:solidFill>
                    <a:prstClr val="black"/>
                  </a:solidFill>
                  <a:latin typeface="Times" pitchFamily="48" charset="0"/>
                </a:rPr>
                <a:t> </a:t>
              </a:r>
              <a:r>
                <a:rPr lang="es-ES" sz="2000" i="1" dirty="0" err="1">
                  <a:solidFill>
                    <a:prstClr val="black"/>
                  </a:solidFill>
                  <a:latin typeface="Times" pitchFamily="48" charset="0"/>
                </a:rPr>
                <a:t>graph</a:t>
              </a:r>
              <a:r>
                <a:rPr lang="es-ES" sz="2000" i="1" dirty="0">
                  <a:solidFill>
                    <a:prstClr val="black"/>
                  </a:solidFill>
                  <a:latin typeface="Times" pitchFamily="48" charset="0"/>
                </a:rPr>
                <a:t>: 3Gb )</a:t>
              </a:r>
              <a:endParaRPr lang="en-US" sz="2000" i="1" dirty="0">
                <a:solidFill>
                  <a:prstClr val="black"/>
                </a:solidFill>
                <a:latin typeface="Times" pitchFamily="48" charset="0"/>
              </a:endParaRPr>
            </a:p>
          </p:txBody>
        </p:sp>
        <p:pic>
          <p:nvPicPr>
            <p:cNvPr id="123936" name="Picture 3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45" y="1871"/>
              <a:ext cx="485" cy="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438216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E336-88BE-447A-BD32-E90236EE2D93}" type="slidenum">
              <a:rPr lang="en-US">
                <a:latin typeface="Franklin Gothic Book"/>
              </a:rPr>
              <a:pPr/>
              <a:t>36</a:t>
            </a:fld>
            <a:endParaRPr lang="en-US">
              <a:latin typeface="Franklin Gothic Book"/>
            </a:endParaRPr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/>
          <a:srcRect l="21732" t="23384" r="23167"/>
          <a:stretch>
            <a:fillRect/>
          </a:stretch>
        </p:blipFill>
        <p:spPr bwMode="auto">
          <a:xfrm>
            <a:off x="468313" y="3854450"/>
            <a:ext cx="352901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49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/>
              <a:t>Putting it together for entity ranking</a:t>
            </a:r>
            <a:endParaRPr lang="en-US" sz="2800"/>
          </a:p>
        </p:txBody>
      </p:sp>
      <p:pic>
        <p:nvPicPr>
          <p:cNvPr id="124932" name="Picture 4" descr="picasso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76825" y="1260475"/>
            <a:ext cx="4032250" cy="5006975"/>
          </a:xfrm>
          <a:noFill/>
          <a:ln/>
        </p:spPr>
      </p:pic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250825" y="1268413"/>
            <a:ext cx="4448175" cy="37623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s-ES">
                <a:solidFill>
                  <a:prstClr val="black"/>
                </a:solidFill>
                <a:latin typeface="Perpetua"/>
              </a:rPr>
              <a:t>Pablo Picasso and the Second World War</a:t>
            </a:r>
            <a:endParaRPr lang="en-US"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24934" name="AutoShape 6"/>
          <p:cNvSpPr>
            <a:spLocks noChangeArrowheads="1"/>
          </p:cNvSpPr>
          <p:nvPr/>
        </p:nvSpPr>
        <p:spPr bwMode="auto">
          <a:xfrm>
            <a:off x="1258888" y="1844675"/>
            <a:ext cx="1511300" cy="1152525"/>
          </a:xfrm>
          <a:prstGeom prst="hexagon">
            <a:avLst>
              <a:gd name="adj" fmla="val 32782"/>
              <a:gd name="vf" fmla="val 115470"/>
            </a:avLst>
          </a:prstGeom>
          <a:solidFill>
            <a:schemeClr val="accent1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/>
            <a:r>
              <a:rPr lang="es-ES" sz="2400">
                <a:solidFill>
                  <a:prstClr val="black"/>
                </a:solidFill>
                <a:latin typeface="Perpetua"/>
                <a:cs typeface="Arial" charset="0"/>
              </a:rPr>
              <a:t>Search</a:t>
            </a:r>
            <a:br>
              <a:rPr lang="es-ES" sz="2400">
                <a:solidFill>
                  <a:prstClr val="black"/>
                </a:solidFill>
                <a:latin typeface="Perpetua"/>
                <a:cs typeface="Arial" charset="0"/>
              </a:rPr>
            </a:br>
            <a:r>
              <a:rPr lang="es-ES" sz="2400">
                <a:solidFill>
                  <a:prstClr val="black"/>
                </a:solidFill>
                <a:latin typeface="Perpetua"/>
                <a:cs typeface="Arial" charset="0"/>
              </a:rPr>
              <a:t>Engine</a:t>
            </a:r>
            <a:endParaRPr lang="en-US" sz="2400">
              <a:solidFill>
                <a:prstClr val="black"/>
              </a:solidFill>
              <a:latin typeface="Perpetua"/>
              <a:cs typeface="Arial" charset="0"/>
            </a:endParaRPr>
          </a:p>
        </p:txBody>
      </p:sp>
      <p:sp>
        <p:nvSpPr>
          <p:cNvPr id="124935" name="Text Box 7"/>
          <p:cNvSpPr txBox="1">
            <a:spLocks noChangeArrowheads="1"/>
          </p:cNvSpPr>
          <p:nvPr/>
        </p:nvSpPr>
        <p:spPr bwMode="auto">
          <a:xfrm>
            <a:off x="1042988" y="3259138"/>
            <a:ext cx="1282700" cy="385762"/>
          </a:xfrm>
          <a:prstGeom prst="rect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s-ES">
                <a:solidFill>
                  <a:prstClr val="black"/>
                </a:solidFill>
                <a:latin typeface="Perpetua"/>
                <a:cs typeface="Arial" charset="0"/>
              </a:rPr>
              <a:t>Sentences</a:t>
            </a:r>
            <a:endParaRPr lang="en-US">
              <a:solidFill>
                <a:prstClr val="black"/>
              </a:solidFill>
              <a:latin typeface="Perpetua"/>
              <a:cs typeface="Arial" charset="0"/>
            </a:endParaRPr>
          </a:p>
        </p:txBody>
      </p:sp>
      <p:cxnSp>
        <p:nvCxnSpPr>
          <p:cNvPr id="124936" name="AutoShape 8"/>
          <p:cNvCxnSpPr>
            <a:cxnSpLocks noChangeShapeType="1"/>
            <a:stCxn id="124934" idx="2"/>
            <a:endCxn id="124935" idx="0"/>
          </p:cNvCxnSpPr>
          <p:nvPr/>
        </p:nvCxnSpPr>
        <p:spPr bwMode="auto">
          <a:xfrm rot="5400000">
            <a:off x="1723231" y="2958307"/>
            <a:ext cx="252413" cy="330200"/>
          </a:xfrm>
          <a:prstGeom prst="curvedConnector3">
            <a:avLst>
              <a:gd name="adj1" fmla="val 51574"/>
            </a:avLst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sp>
        <p:nvSpPr>
          <p:cNvPr id="124937" name="Rectangle 9"/>
          <p:cNvSpPr>
            <a:spLocks noChangeArrowheads="1"/>
          </p:cNvSpPr>
          <p:nvPr/>
        </p:nvSpPr>
        <p:spPr bwMode="auto">
          <a:xfrm>
            <a:off x="755650" y="4141788"/>
            <a:ext cx="5032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/>
            <a:endParaRPr lang="en-US">
              <a:solidFill>
                <a:prstClr val="black"/>
              </a:solidFill>
              <a:latin typeface="Perpetua"/>
            </a:endParaRPr>
          </a:p>
        </p:txBody>
      </p:sp>
      <p:cxnSp>
        <p:nvCxnSpPr>
          <p:cNvPr id="124938" name="AutoShape 10"/>
          <p:cNvCxnSpPr>
            <a:cxnSpLocks noChangeShapeType="1"/>
            <a:stCxn id="124933" idx="2"/>
            <a:endCxn id="124934" idx="0"/>
          </p:cNvCxnSpPr>
          <p:nvPr/>
        </p:nvCxnSpPr>
        <p:spPr bwMode="auto">
          <a:xfrm rot="5400000">
            <a:off x="2144713" y="1514475"/>
            <a:ext cx="200025" cy="460375"/>
          </a:xfrm>
          <a:prstGeom prst="curvedConnector3">
            <a:avLst>
              <a:gd name="adj1" fmla="val 49208"/>
            </a:avLst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sp>
        <p:nvSpPr>
          <p:cNvPr id="124939" name="AutoShape 11"/>
          <p:cNvSpPr>
            <a:spLocks noChangeArrowheads="1"/>
          </p:cNvSpPr>
          <p:nvPr/>
        </p:nvSpPr>
        <p:spPr bwMode="auto">
          <a:xfrm>
            <a:off x="755650" y="5942013"/>
            <a:ext cx="3024188" cy="360362"/>
          </a:xfrm>
          <a:prstGeom prst="homePlate">
            <a:avLst>
              <a:gd name="adj" fmla="val 7280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/>
            <a:r>
              <a:rPr lang="es-ES">
                <a:solidFill>
                  <a:prstClr val="black"/>
                </a:solidFill>
                <a:latin typeface="Perpetua"/>
              </a:rPr>
              <a:t>Sentence to Entity Map</a:t>
            </a:r>
            <a:endParaRPr lang="en-US"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24940" name="Oval 12"/>
          <p:cNvSpPr>
            <a:spLocks noChangeArrowheads="1"/>
          </p:cNvSpPr>
          <p:nvPr/>
        </p:nvSpPr>
        <p:spPr bwMode="auto">
          <a:xfrm>
            <a:off x="7451725" y="2740025"/>
            <a:ext cx="288925" cy="287338"/>
          </a:xfrm>
          <a:prstGeom prst="ellipse">
            <a:avLst/>
          </a:prstGeom>
          <a:noFill/>
          <a:ln w="76200">
            <a:solidFill>
              <a:srgbClr val="99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/>
            <a:endParaRPr lang="en-US"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24941" name="Oval 13"/>
          <p:cNvSpPr>
            <a:spLocks noChangeArrowheads="1"/>
          </p:cNvSpPr>
          <p:nvPr/>
        </p:nvSpPr>
        <p:spPr bwMode="auto">
          <a:xfrm>
            <a:off x="7418388" y="2346325"/>
            <a:ext cx="288925" cy="287338"/>
          </a:xfrm>
          <a:prstGeom prst="ellipse">
            <a:avLst/>
          </a:prstGeom>
          <a:noFill/>
          <a:ln w="57150">
            <a:solidFill>
              <a:srgbClr val="99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/>
            <a:endParaRPr lang="en-US"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24942" name="Oval 14"/>
          <p:cNvSpPr>
            <a:spLocks noChangeArrowheads="1"/>
          </p:cNvSpPr>
          <p:nvPr/>
        </p:nvSpPr>
        <p:spPr bwMode="auto">
          <a:xfrm>
            <a:off x="7019925" y="3930650"/>
            <a:ext cx="288925" cy="287338"/>
          </a:xfrm>
          <a:prstGeom prst="ellipse">
            <a:avLst/>
          </a:prstGeom>
          <a:noFill/>
          <a:ln w="57150">
            <a:solidFill>
              <a:srgbClr val="99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/>
            <a:endParaRPr lang="en-US"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24943" name="Oval 15"/>
          <p:cNvSpPr>
            <a:spLocks noChangeArrowheads="1"/>
          </p:cNvSpPr>
          <p:nvPr/>
        </p:nvSpPr>
        <p:spPr bwMode="auto">
          <a:xfrm>
            <a:off x="6659563" y="3027363"/>
            <a:ext cx="288925" cy="287337"/>
          </a:xfrm>
          <a:prstGeom prst="ellipse">
            <a:avLst/>
          </a:prstGeom>
          <a:noFill/>
          <a:ln w="38100">
            <a:solidFill>
              <a:srgbClr val="99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/>
            <a:endParaRPr lang="en-US"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24944" name="Oval 16"/>
          <p:cNvSpPr>
            <a:spLocks noChangeArrowheads="1"/>
          </p:cNvSpPr>
          <p:nvPr/>
        </p:nvSpPr>
        <p:spPr bwMode="auto">
          <a:xfrm>
            <a:off x="7331075" y="4429125"/>
            <a:ext cx="288925" cy="287338"/>
          </a:xfrm>
          <a:prstGeom prst="ellipse">
            <a:avLst/>
          </a:prstGeom>
          <a:noFill/>
          <a:ln w="57150">
            <a:solidFill>
              <a:srgbClr val="99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/>
            <a:endParaRPr lang="en-US"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24945" name="Oval 17"/>
          <p:cNvSpPr>
            <a:spLocks noChangeArrowheads="1"/>
          </p:cNvSpPr>
          <p:nvPr/>
        </p:nvSpPr>
        <p:spPr bwMode="auto">
          <a:xfrm>
            <a:off x="6465888" y="4900613"/>
            <a:ext cx="288925" cy="287337"/>
          </a:xfrm>
          <a:prstGeom prst="ellipse">
            <a:avLst/>
          </a:prstGeom>
          <a:noFill/>
          <a:ln w="28575">
            <a:solidFill>
              <a:srgbClr val="99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/>
            <a:endParaRPr lang="en-US">
              <a:solidFill>
                <a:prstClr val="black"/>
              </a:solidFill>
              <a:latin typeface="Perpetua"/>
            </a:endParaRPr>
          </a:p>
        </p:txBody>
      </p:sp>
      <p:cxnSp>
        <p:nvCxnSpPr>
          <p:cNvPr id="124946" name="AutoShape 18"/>
          <p:cNvCxnSpPr>
            <a:cxnSpLocks noChangeShapeType="1"/>
            <a:stCxn id="124939" idx="3"/>
          </p:cNvCxnSpPr>
          <p:nvPr/>
        </p:nvCxnSpPr>
        <p:spPr bwMode="auto">
          <a:xfrm flipV="1">
            <a:off x="3779838" y="4845050"/>
            <a:ext cx="217487" cy="1277938"/>
          </a:xfrm>
          <a:prstGeom prst="curvedConnector3">
            <a:avLst>
              <a:gd name="adj1" fmla="val 204380"/>
            </a:avLst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124947" name="Oval 19"/>
          <p:cNvSpPr>
            <a:spLocks noChangeArrowheads="1"/>
          </p:cNvSpPr>
          <p:nvPr/>
        </p:nvSpPr>
        <p:spPr bwMode="auto">
          <a:xfrm>
            <a:off x="7956550" y="3963988"/>
            <a:ext cx="288925" cy="287337"/>
          </a:xfrm>
          <a:prstGeom prst="ellipse">
            <a:avLst/>
          </a:prstGeom>
          <a:noFill/>
          <a:ln w="12700">
            <a:solidFill>
              <a:srgbClr val="99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/>
            <a:endParaRPr lang="en-US"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24948" name="Oval 20"/>
          <p:cNvSpPr>
            <a:spLocks noChangeArrowheads="1"/>
          </p:cNvSpPr>
          <p:nvPr/>
        </p:nvSpPr>
        <p:spPr bwMode="auto">
          <a:xfrm>
            <a:off x="5829300" y="4778375"/>
            <a:ext cx="288925" cy="287338"/>
          </a:xfrm>
          <a:prstGeom prst="ellipse">
            <a:avLst/>
          </a:prstGeom>
          <a:noFill/>
          <a:ln w="12700">
            <a:solidFill>
              <a:srgbClr val="99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/>
            <a:endParaRPr lang="en-US"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24949" name="Oval 21"/>
          <p:cNvSpPr>
            <a:spLocks noChangeArrowheads="1"/>
          </p:cNvSpPr>
          <p:nvPr/>
        </p:nvSpPr>
        <p:spPr bwMode="auto">
          <a:xfrm>
            <a:off x="7596188" y="1587500"/>
            <a:ext cx="288925" cy="287338"/>
          </a:xfrm>
          <a:prstGeom prst="ellipse">
            <a:avLst/>
          </a:prstGeom>
          <a:noFill/>
          <a:ln w="12700">
            <a:solidFill>
              <a:srgbClr val="99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/>
            <a:endParaRPr lang="en-US"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24950" name="Oval 22"/>
          <p:cNvSpPr>
            <a:spLocks noChangeArrowheads="1"/>
          </p:cNvSpPr>
          <p:nvPr/>
        </p:nvSpPr>
        <p:spPr bwMode="auto">
          <a:xfrm>
            <a:off x="8172450" y="2667000"/>
            <a:ext cx="288925" cy="287338"/>
          </a:xfrm>
          <a:prstGeom prst="ellipse">
            <a:avLst/>
          </a:prstGeom>
          <a:noFill/>
          <a:ln w="12700">
            <a:solidFill>
              <a:srgbClr val="99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/>
            <a:endParaRPr lang="en-US"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24951" name="Freeform 23"/>
          <p:cNvSpPr>
            <a:spLocks/>
          </p:cNvSpPr>
          <p:nvPr/>
        </p:nvSpPr>
        <p:spPr bwMode="auto">
          <a:xfrm>
            <a:off x="755650" y="3641725"/>
            <a:ext cx="863600" cy="431800"/>
          </a:xfrm>
          <a:custGeom>
            <a:avLst/>
            <a:gdLst/>
            <a:ahLst/>
            <a:cxnLst>
              <a:cxn ang="0">
                <a:pos x="514" y="0"/>
              </a:cxn>
              <a:cxn ang="0">
                <a:pos x="378" y="91"/>
              </a:cxn>
              <a:cxn ang="0">
                <a:pos x="61" y="136"/>
              </a:cxn>
              <a:cxn ang="0">
                <a:pos x="15" y="227"/>
              </a:cxn>
            </a:cxnLst>
            <a:rect l="0" t="0" r="r" b="b"/>
            <a:pathLst>
              <a:path w="514" h="227">
                <a:moveTo>
                  <a:pt x="514" y="0"/>
                </a:moveTo>
                <a:cubicBezTo>
                  <a:pt x="483" y="34"/>
                  <a:pt x="453" y="68"/>
                  <a:pt x="378" y="91"/>
                </a:cubicBezTo>
                <a:cubicBezTo>
                  <a:pt x="303" y="114"/>
                  <a:pt x="122" y="113"/>
                  <a:pt x="61" y="136"/>
                </a:cubicBezTo>
                <a:cubicBezTo>
                  <a:pt x="0" y="159"/>
                  <a:pt x="7" y="193"/>
                  <a:pt x="15" y="227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24952" name="Freeform 24"/>
          <p:cNvSpPr>
            <a:spLocks/>
          </p:cNvSpPr>
          <p:nvPr/>
        </p:nvSpPr>
        <p:spPr bwMode="auto">
          <a:xfrm>
            <a:off x="550863" y="5510213"/>
            <a:ext cx="276225" cy="647700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38" y="136"/>
              </a:cxn>
              <a:cxn ang="0">
                <a:pos x="38" y="363"/>
              </a:cxn>
              <a:cxn ang="0">
                <a:pos x="174" y="408"/>
              </a:cxn>
            </a:cxnLst>
            <a:rect l="0" t="0" r="r" b="b"/>
            <a:pathLst>
              <a:path w="264" h="408">
                <a:moveTo>
                  <a:pt x="264" y="0"/>
                </a:moveTo>
                <a:cubicBezTo>
                  <a:pt x="170" y="38"/>
                  <a:pt x="76" y="76"/>
                  <a:pt x="38" y="136"/>
                </a:cubicBezTo>
                <a:cubicBezTo>
                  <a:pt x="0" y="196"/>
                  <a:pt x="15" y="318"/>
                  <a:pt x="38" y="363"/>
                </a:cubicBezTo>
                <a:cubicBezTo>
                  <a:pt x="61" y="408"/>
                  <a:pt x="117" y="408"/>
                  <a:pt x="174" y="408"/>
                </a:cubicBezTo>
              </a:path>
            </a:pathLst>
          </a:custGeom>
          <a:noFill/>
          <a:ln w="38100" cmpd="sng">
            <a:solidFill>
              <a:schemeClr val="bg2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Perpetua"/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1000100" y="3226928"/>
            <a:ext cx="1285884" cy="369332"/>
          </a:xfrm>
          <a:prstGeom prst="rect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Perpetua"/>
                <a:cs typeface="Arial" charset="0"/>
              </a:rPr>
              <a:t>                      </a:t>
            </a:r>
            <a:endParaRPr lang="en-US" dirty="0">
              <a:solidFill>
                <a:prstClr val="black"/>
              </a:solidFill>
              <a:latin typeface="Perpetu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1034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4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4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4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4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4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4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4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4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4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4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40" grpId="0" animBg="1"/>
      <p:bldP spid="124941" grpId="0" animBg="1"/>
      <p:bldP spid="124942" grpId="0" animBg="1"/>
      <p:bldP spid="124943" grpId="0" animBg="1"/>
      <p:bldP spid="124944" grpId="0" animBg="1"/>
      <p:bldP spid="124945" grpId="0" animBg="1"/>
      <p:bldP spid="124947" grpId="0" animBg="1"/>
      <p:bldP spid="124948" grpId="0" animBg="1"/>
      <p:bldP spid="124949" grpId="0" animBg="1"/>
      <p:bldP spid="12495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4673-BB4C-4D79-87BB-DBF4BFB17E9B}" type="slidenum">
              <a:rPr lang="en-US">
                <a:latin typeface="Franklin Gothic Book"/>
              </a:rPr>
              <a:pPr/>
              <a:t>37</a:t>
            </a:fld>
            <a:endParaRPr lang="en-US">
              <a:latin typeface="Franklin Gothic Book"/>
            </a:endParaRPr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“Life of Pablo Picasso” subgraph</a:t>
            </a:r>
            <a:endParaRPr lang="en-US"/>
          </a:p>
        </p:txBody>
      </p:sp>
      <p:pic>
        <p:nvPicPr>
          <p:cNvPr id="129027" name="Picture 3" descr="picass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1125538"/>
            <a:ext cx="6578600" cy="5091112"/>
          </a:xfrm>
          <a:prstGeom prst="rect">
            <a:avLst/>
          </a:prstGeom>
          <a:noFill/>
        </p:spPr>
      </p:pic>
      <p:pic>
        <p:nvPicPr>
          <p:cNvPr id="129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3" y="3392488"/>
            <a:ext cx="3024187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9029" name="Oval 5"/>
          <p:cNvSpPr>
            <a:spLocks noChangeArrowheads="1"/>
          </p:cNvSpPr>
          <p:nvPr/>
        </p:nvSpPr>
        <p:spPr bwMode="auto">
          <a:xfrm>
            <a:off x="900113" y="4076700"/>
            <a:ext cx="504825" cy="503238"/>
          </a:xfrm>
          <a:prstGeom prst="ellips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/>
            <a:endParaRPr lang="en-US"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29030" name="Line 6"/>
          <p:cNvSpPr>
            <a:spLocks noChangeShapeType="1"/>
          </p:cNvSpPr>
          <p:nvPr/>
        </p:nvSpPr>
        <p:spPr bwMode="auto">
          <a:xfrm>
            <a:off x="1403350" y="4292600"/>
            <a:ext cx="1296988" cy="431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29031" name="Oval 7"/>
          <p:cNvSpPr>
            <a:spLocks noChangeArrowheads="1"/>
          </p:cNvSpPr>
          <p:nvPr/>
        </p:nvSpPr>
        <p:spPr bwMode="auto">
          <a:xfrm>
            <a:off x="2555875" y="1196975"/>
            <a:ext cx="6192838" cy="5327650"/>
          </a:xfrm>
          <a:prstGeom prst="ellips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/>
            <a:endParaRPr lang="en-US">
              <a:solidFill>
                <a:prstClr val="black"/>
              </a:solidFill>
              <a:latin typeface="Perpetua"/>
            </a:endParaRPr>
          </a:p>
        </p:txBody>
      </p:sp>
    </p:spTree>
    <p:extLst>
      <p:ext uri="{BB962C8B-B14F-4D97-AF65-F5344CB8AC3E}">
        <p14:creationId xmlns:p14="http://schemas.microsoft.com/office/powerpoint/2010/main" val="22269230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emoFLIK5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179513"/>
            <a:ext cx="8229600" cy="4041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9439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emoFLIK50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179513"/>
            <a:ext cx="8229600" cy="4041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285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From philosophy to grammar to linguistics to AI to </a:t>
            </a:r>
            <a:r>
              <a:rPr lang="en-US" dirty="0" err="1" smtClean="0"/>
              <a:t>lingustics</a:t>
            </a:r>
            <a:r>
              <a:rPr lang="en-US" dirty="0" smtClean="0"/>
              <a:t> to NLP to IR…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Aristotle</a:t>
            </a:r>
          </a:p>
          <a:p>
            <a:pPr lvl="1"/>
            <a:r>
              <a:rPr lang="en-US" dirty="0" smtClean="0"/>
              <a:t>Descartes</a:t>
            </a:r>
          </a:p>
          <a:p>
            <a:pPr lvl="1"/>
            <a:r>
              <a:rPr lang="en-US" dirty="0" smtClean="0"/>
              <a:t>Russell &amp; Wittgenstein</a:t>
            </a:r>
          </a:p>
          <a:p>
            <a:pPr lvl="1"/>
            <a:r>
              <a:rPr lang="en-US" dirty="0" smtClean="0"/>
              <a:t>Turing</a:t>
            </a:r>
          </a:p>
          <a:p>
            <a:pPr lvl="1"/>
            <a:r>
              <a:rPr lang="en-US" dirty="0" smtClean="0"/>
              <a:t>Chomsky</a:t>
            </a:r>
          </a:p>
          <a:p>
            <a:pPr marL="320040" lvl="1" indent="0">
              <a:buNone/>
            </a:pPr>
            <a:r>
              <a:rPr lang="en-US" dirty="0" smtClean="0"/>
              <a:t>…</a:t>
            </a:r>
          </a:p>
          <a:p>
            <a:pPr lvl="1"/>
            <a:r>
              <a:rPr lang="de-DE" i="1" dirty="0"/>
              <a:t>Weizenbaum</a:t>
            </a:r>
            <a:endParaRPr lang="en-US" i="1" dirty="0" smtClean="0"/>
          </a:p>
          <a:p>
            <a:pPr lvl="1"/>
            <a:r>
              <a:rPr lang="en-US" i="1" dirty="0" smtClean="0"/>
              <a:t>Manning and </a:t>
            </a:r>
            <a:r>
              <a:rPr lang="en-US" i="1" dirty="0" err="1" smtClean="0"/>
              <a:t>Schütze</a:t>
            </a:r>
            <a:endParaRPr lang="en-US" i="1" dirty="0" smtClean="0"/>
          </a:p>
          <a:p>
            <a:pPr lvl="1"/>
            <a:r>
              <a:rPr lang="en-US" i="1" dirty="0" smtClean="0"/>
              <a:t>Karen </a:t>
            </a:r>
            <a:r>
              <a:rPr lang="en-US" i="1" dirty="0" err="1" smtClean="0"/>
              <a:t>Spärck</a:t>
            </a:r>
            <a:r>
              <a:rPr lang="en-US" i="1" dirty="0" smtClean="0"/>
              <a:t> Jones (and many more…)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26599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demoFLIK49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179513"/>
            <a:ext cx="8229600" cy="4041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431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emoFLIK49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179513"/>
            <a:ext cx="8229600" cy="4041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195" name="Picture 3" descr="demoFLIK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5038" y="100013"/>
            <a:ext cx="13554076" cy="665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529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emoFLIK49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179513"/>
            <a:ext cx="8229600" cy="4041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219" name="Picture 3" descr="demoFLIK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5038" y="100013"/>
            <a:ext cx="13554076" cy="665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emoFLIK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5038" y="100013"/>
            <a:ext cx="13554076" cy="665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135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4" name="Picture 4" descr="demoFLIK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5038" y="100013"/>
            <a:ext cx="13554076" cy="665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375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smtClean="0"/>
              <a:t>Websays demo)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1743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68746"/>
            <a:ext cx="8229600" cy="1143000"/>
          </a:xfrm>
        </p:spPr>
        <p:txBody>
          <a:bodyPr/>
          <a:lstStyle/>
          <a:p>
            <a:pPr algn="l"/>
            <a:r>
              <a:rPr lang="en-US" sz="1800" dirty="0" err="1" smtClean="0"/>
              <a:t>DeepSearch</a:t>
            </a:r>
            <a:r>
              <a:rPr lang="en-US" sz="1800" dirty="0" smtClean="0"/>
              <a:t> demo by Yahoo Research! and Giuseppe </a:t>
            </a:r>
            <a:r>
              <a:rPr lang="en-US" sz="1800" dirty="0" err="1" smtClean="0"/>
              <a:t>Attardi</a:t>
            </a:r>
            <a:r>
              <a:rPr lang="en-US" sz="1800" dirty="0"/>
              <a:t> </a:t>
            </a:r>
            <a:r>
              <a:rPr lang="en-US" sz="1800" dirty="0" smtClean="0"/>
              <a:t>(U. Pisa)</a:t>
            </a:r>
            <a:endParaRPr lang="en-US" sz="18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40" name="Picture 4" descr="0_front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89331"/>
            <a:ext cx="8997950" cy="539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650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9" name="Picture 5" descr="4_dependenc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81"/>
          <a:stretch>
            <a:fillRect/>
          </a:stretch>
        </p:blipFill>
        <p:spPr bwMode="auto">
          <a:xfrm>
            <a:off x="179388" y="96838"/>
            <a:ext cx="7561262" cy="663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649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8" name="Picture 4" descr="2_ap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836613"/>
            <a:ext cx="8997950" cy="539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79388" y="260350"/>
            <a:ext cx="159385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query: “apple</a:t>
            </a:r>
            <a:r>
              <a:rPr lang="es-ES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Wingdings" charset="0"/>
              </a:rPr>
              <a:t>”</a:t>
            </a: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061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4" name="Picture 4" descr="3_appleF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838200"/>
            <a:ext cx="8997950" cy="539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79388" y="260350"/>
            <a:ext cx="285115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query: “WNSS/food:apple</a:t>
            </a:r>
            <a:r>
              <a:rPr lang="es-ES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Wingdings" charset="0"/>
              </a:rPr>
              <a:t>”</a:t>
            </a: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367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8" name="Picture 4" descr="5_dieFr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830263"/>
            <a:ext cx="8997950" cy="53990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179388" y="260350"/>
            <a:ext cx="3062287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query: “MORPH:die </a:t>
            </a:r>
            <a:r>
              <a:rPr lang="es-ES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Wingdings" charset="0"/>
              </a:rPr>
              <a:t> from”</a:t>
            </a: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328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115328" cy="8683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AI and Language: What does it mean to </a:t>
            </a:r>
            <a:br>
              <a:rPr lang="en-US" dirty="0" smtClean="0"/>
            </a:br>
            <a:r>
              <a:rPr lang="en-US" b="1" dirty="0" smtClean="0"/>
              <a:t>“understand”</a:t>
            </a:r>
            <a:r>
              <a:rPr lang="en-US" dirty="0" smtClean="0"/>
              <a:t>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Does a coffee machine </a:t>
            </a:r>
            <a:r>
              <a:rPr lang="en-US" i="1" dirty="0" smtClean="0"/>
              <a:t>understand</a:t>
            </a:r>
            <a:r>
              <a:rPr lang="en-US" dirty="0" smtClean="0"/>
              <a:t> coffee making?</a:t>
            </a:r>
          </a:p>
          <a:p>
            <a:r>
              <a:rPr lang="en-US" dirty="0" smtClean="0"/>
              <a:t>Does a plane landing in autopilot </a:t>
            </a:r>
            <a:r>
              <a:rPr lang="en-US" i="1" dirty="0" smtClean="0"/>
              <a:t>understand</a:t>
            </a:r>
            <a:r>
              <a:rPr lang="en-US" dirty="0" smtClean="0"/>
              <a:t> flying?</a:t>
            </a:r>
          </a:p>
          <a:p>
            <a:r>
              <a:rPr lang="en-US" dirty="0" smtClean="0"/>
              <a:t>Does IBM’s Deep Blue </a:t>
            </a:r>
            <a:r>
              <a:rPr lang="en-US" i="1" dirty="0" smtClean="0"/>
              <a:t>understand</a:t>
            </a:r>
            <a:r>
              <a:rPr lang="en-US" dirty="0" smtClean="0"/>
              <a:t> how to play chess?</a:t>
            </a:r>
          </a:p>
          <a:p>
            <a:r>
              <a:rPr lang="en-US" dirty="0" smtClean="0"/>
              <a:t>Does a TV </a:t>
            </a:r>
            <a:r>
              <a:rPr lang="en-US" i="1" dirty="0" smtClean="0"/>
              <a:t>understand</a:t>
            </a:r>
            <a:r>
              <a:rPr lang="en-US" dirty="0" smtClean="0"/>
              <a:t> electromagnetism?</a:t>
            </a:r>
          </a:p>
          <a:p>
            <a:endParaRPr lang="en-US" dirty="0" smtClean="0"/>
          </a:p>
          <a:p>
            <a:r>
              <a:rPr lang="en-US" dirty="0" smtClean="0"/>
              <a:t>Do you understand language?</a:t>
            </a:r>
          </a:p>
          <a:p>
            <a:pPr lvl="1"/>
            <a:r>
              <a:rPr lang="en-US" dirty="0" smtClean="0"/>
              <a:t>explain to me how!</a:t>
            </a:r>
          </a:p>
          <a:p>
            <a:endParaRPr lang="en-US" dirty="0" smtClean="0"/>
          </a:p>
          <a:p>
            <a:r>
              <a:rPr lang="en-US" dirty="0" smtClean="0"/>
              <a:t>More interesting questions:</a:t>
            </a:r>
          </a:p>
          <a:p>
            <a:pPr lvl="1"/>
            <a:r>
              <a:rPr lang="en-US" dirty="0" smtClean="0"/>
              <a:t>Can computers fake it?</a:t>
            </a:r>
          </a:p>
          <a:p>
            <a:pPr lvl="1"/>
            <a:r>
              <a:rPr lang="en-US" b="1" dirty="0" smtClean="0"/>
              <a:t>Can we make computers do what human experts do </a:t>
            </a:r>
            <a:br>
              <a:rPr lang="en-US" b="1" dirty="0" smtClean="0"/>
            </a:br>
            <a:r>
              <a:rPr lang="en-US" b="1" dirty="0" smtClean="0"/>
              <a:t>with written documents?</a:t>
            </a:r>
          </a:p>
          <a:p>
            <a:pPr lvl="1"/>
            <a:r>
              <a:rPr lang="en-US" dirty="0" smtClean="0"/>
              <a:t>faster? in all languages? at a larger scale? more precisely?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996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Walkthrough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dirty="0">
                <a:hlinkClick r:id="rId2"/>
              </a:rPr>
              <a:t>[J Gonzalo et. al. 1999] 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[Surdeanu et. al. 2008</a:t>
            </a:r>
            <a:r>
              <a:rPr lang="en-US" dirty="0" smtClean="0">
                <a:hlinkClick r:id="rId3"/>
              </a:rPr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198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Discussion: </a:t>
            </a:r>
            <a:r>
              <a:rPr lang="en-US" dirty="0"/>
              <a:t>Why doesn’t NLP help IR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571472" y="1142984"/>
            <a:ext cx="8115328" cy="549757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Pointers:</a:t>
            </a:r>
          </a:p>
          <a:p>
            <a:pPr lvl="1"/>
            <a:r>
              <a:rPr lang="en-US" dirty="0" smtClean="0"/>
              <a:t>What is IR? Have you considered:</a:t>
            </a:r>
          </a:p>
          <a:p>
            <a:pPr lvl="2"/>
            <a:r>
              <a:rPr lang="en-US" dirty="0"/>
              <a:t>Query </a:t>
            </a:r>
            <a:r>
              <a:rPr lang="en-US" dirty="0" smtClean="0"/>
              <a:t>Analysis</a:t>
            </a:r>
          </a:p>
          <a:p>
            <a:pPr lvl="3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://www.google.es/?gws_rd=cr&amp;ei=qOMmUtfVIOeN0AWSvIGYAQ#q=flights+to+ny</a:t>
            </a:r>
            <a:r>
              <a:rPr lang="en-US" dirty="0" smtClean="0"/>
              <a:t>+)</a:t>
            </a:r>
          </a:p>
          <a:p>
            <a:pPr lvl="3"/>
            <a:r>
              <a:rPr lang="en-US" dirty="0">
                <a:hlinkClick r:id="rId3"/>
              </a:rPr>
              <a:t>https://www.google.es/?gws_rd=cr&amp;ei=qOMmUtfVIOeN0AWSvIGYAQ#q=britney+</a:t>
            </a:r>
            <a:r>
              <a:rPr lang="en-US" dirty="0" smtClean="0">
                <a:hlinkClick r:id="rId3"/>
              </a:rPr>
              <a:t>spears</a:t>
            </a:r>
            <a:endParaRPr lang="en-US" dirty="0" smtClean="0"/>
          </a:p>
          <a:p>
            <a:pPr lvl="2"/>
            <a:r>
              <a:rPr lang="en-US" dirty="0" smtClean="0"/>
              <a:t>Question Answering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Query is key, and is not NL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Precision of NLP, destructive effect of “noise”</a:t>
            </a:r>
          </a:p>
          <a:p>
            <a:pPr lvl="2"/>
            <a:r>
              <a:rPr lang="en-US" dirty="0" smtClean="0"/>
              <a:t>Baseline precision</a:t>
            </a:r>
          </a:p>
          <a:p>
            <a:pPr lvl="2"/>
            <a:r>
              <a:rPr lang="en-US" dirty="0" smtClean="0"/>
              <a:t>Languages, Slangs</a:t>
            </a:r>
            <a:endParaRPr lang="en-US" dirty="0"/>
          </a:p>
          <a:p>
            <a:pPr marL="320040" lvl="1" indent="0">
              <a:buNone/>
            </a:pPr>
            <a:endParaRPr lang="en-US" dirty="0"/>
          </a:p>
          <a:p>
            <a:pPr lvl="1"/>
            <a:r>
              <a:rPr lang="en-US" dirty="0" smtClean="0"/>
              <a:t>Introducing the new features into the old systems.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Semantics, Pragmatics, Context!</a:t>
            </a:r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891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Gracias!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</a:t>
            </a:r>
            <a:r>
              <a:rPr lang="en-US" dirty="0" smtClean="0">
                <a:hlinkClick r:id="rId2"/>
              </a:rPr>
              <a:t>hugo@hugo-zaragoza.net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</a:t>
            </a:r>
            <a:r>
              <a:rPr lang="en-US" dirty="0" smtClean="0">
                <a:hlinkClick r:id="rId3"/>
              </a:rPr>
              <a:t>http://hugo-zaragoza-net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			</a:t>
            </a:r>
            <a:r>
              <a:rPr lang="en-US" dirty="0" smtClean="0">
                <a:hlinkClick r:id="rId4"/>
              </a:rPr>
              <a:t>http://websays.com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Slides &amp; </a:t>
            </a:r>
            <a:r>
              <a:rPr lang="en-US" dirty="0" err="1" smtClean="0"/>
              <a:t>Bibliographhy</a:t>
            </a:r>
            <a:r>
              <a:rPr lang="en-US" dirty="0" smtClean="0"/>
              <a:t>: </a:t>
            </a: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://bit.ly/</a:t>
            </a:r>
            <a:r>
              <a:rPr lang="en-US" dirty="0" smtClean="0">
                <a:hlinkClick r:id="rId5"/>
              </a:rPr>
              <a:t>18rf5Ne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950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Formally:</a:t>
            </a:r>
          </a:p>
          <a:p>
            <a:pPr lvl="1"/>
            <a:r>
              <a:rPr lang="en-US" dirty="0" smtClean="0"/>
              <a:t>Alphabet (of characters):	</a:t>
            </a:r>
            <a:r>
              <a:rPr lang="el-GR" dirty="0" smtClean="0"/>
              <a:t>Σ</a:t>
            </a:r>
            <a:r>
              <a:rPr lang="es-ES" dirty="0" smtClean="0"/>
              <a:t>={ a,b,c}</a:t>
            </a:r>
          </a:p>
          <a:p>
            <a:pPr lvl="1"/>
            <a:r>
              <a:rPr lang="en-US" dirty="0" smtClean="0"/>
              <a:t>String (of characters): 	s = aabbabcaab</a:t>
            </a:r>
          </a:p>
          <a:p>
            <a:pPr lvl="1"/>
            <a:r>
              <a:rPr lang="en-US" dirty="0" smtClean="0"/>
              <a:t>All possible strings:		</a:t>
            </a:r>
            <a:r>
              <a:rPr lang="el-GR" dirty="0" smtClean="0"/>
              <a:t>Σ</a:t>
            </a:r>
            <a:r>
              <a:rPr lang="es-ES" baseline="30000" dirty="0" smtClean="0"/>
              <a:t>* </a:t>
            </a:r>
            <a:r>
              <a:rPr lang="en-US" dirty="0" smtClean="0"/>
              <a:t>= {a,b,c,aa,ab,ac,aaa,…}</a:t>
            </a:r>
            <a:endParaRPr lang="en-US" baseline="30000" dirty="0" smtClean="0"/>
          </a:p>
          <a:p>
            <a:pPr lvl="1"/>
            <a:r>
              <a:rPr lang="en-US" dirty="0" smtClean="0"/>
              <a:t>Language (formal):		L </a:t>
            </a:r>
            <a:r>
              <a:rPr lang="en-US" baseline="30000" dirty="0" smtClean="0">
                <a:sym typeface="Symbol"/>
              </a:rPr>
              <a:t></a:t>
            </a:r>
            <a:r>
              <a:rPr lang="en-US" dirty="0" smtClean="0">
                <a:sym typeface="Symbol"/>
              </a:rPr>
              <a:t> </a:t>
            </a:r>
            <a:r>
              <a:rPr lang="el-GR" dirty="0" smtClean="0"/>
              <a:t>Σ</a:t>
            </a:r>
            <a:r>
              <a:rPr lang="es-ES" baseline="30000" dirty="0" smtClean="0"/>
              <a:t>*</a:t>
            </a:r>
          </a:p>
          <a:p>
            <a:pPr lvl="1"/>
            <a:endParaRPr lang="es-ES" baseline="30000" dirty="0" smtClean="0"/>
          </a:p>
          <a:p>
            <a:pPr lvl="1"/>
            <a:r>
              <a:rPr lang="en-US" i="1" dirty="0" smtClean="0"/>
              <a:t>Natural </a:t>
            </a:r>
            <a:r>
              <a:rPr lang="en-US" dirty="0" smtClean="0"/>
              <a:t>Languages:</a:t>
            </a:r>
          </a:p>
          <a:p>
            <a:pPr lvl="2"/>
            <a:r>
              <a:rPr lang="en-US" dirty="0" smtClean="0"/>
              <a:t>Our words are the “characters”.</a:t>
            </a:r>
          </a:p>
          <a:p>
            <a:pPr lvl="2"/>
            <a:r>
              <a:rPr lang="en-US" dirty="0" smtClean="0"/>
              <a:t>Our sentences are “strings of words”.</a:t>
            </a:r>
          </a:p>
          <a:p>
            <a:pPr lvl="2"/>
            <a:endParaRPr lang="es-ES" baseline="30000" dirty="0" smtClean="0"/>
          </a:p>
          <a:p>
            <a:pPr lvl="1"/>
            <a:endParaRPr lang="es-ES" baseline="30000" dirty="0" smtClean="0"/>
          </a:p>
          <a:p>
            <a:pPr lvl="2"/>
            <a:endParaRPr lang="es-ES" baseline="30000" dirty="0" smtClean="0"/>
          </a:p>
        </p:txBody>
      </p:sp>
      <p:pic>
        <p:nvPicPr>
          <p:cNvPr id="1029" name="Picture 5" descr="C:\Documents and Settings\hugoz\Desktop\India\3717516838_63d6b08bc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6781" y="142852"/>
            <a:ext cx="2764375" cy="2073281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786710" y="2214554"/>
            <a:ext cx="121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1600" i="1" dirty="0" smtClean="0">
                <a:solidFill>
                  <a:prstClr val="black"/>
                </a:solidFill>
                <a:latin typeface="Perpetua"/>
              </a:rPr>
              <a:t>String of  beads</a:t>
            </a:r>
            <a:endParaRPr lang="en-US" sz="1600" i="1" dirty="0">
              <a:solidFill>
                <a:prstClr val="black"/>
              </a:solidFill>
              <a:latin typeface="Perpetua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4240474"/>
            <a:ext cx="2076447" cy="243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643438" y="6448032"/>
            <a:ext cx="23401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1600" i="1" dirty="0" smtClean="0">
                <a:solidFill>
                  <a:prstClr val="black"/>
                </a:solidFill>
                <a:latin typeface="Perpetua"/>
              </a:rPr>
              <a:t>Papyrus of Ani, 12</a:t>
            </a:r>
            <a:r>
              <a:rPr lang="en-US" sz="1600" i="1" baseline="30000" dirty="0" smtClean="0">
                <a:solidFill>
                  <a:prstClr val="black"/>
                </a:solidFill>
                <a:latin typeface="Perpetua"/>
              </a:rPr>
              <a:t>th</a:t>
            </a:r>
            <a:r>
              <a:rPr lang="en-US" sz="1600" i="1" dirty="0" smtClean="0">
                <a:solidFill>
                  <a:prstClr val="black"/>
                </a:solidFill>
                <a:latin typeface="Perpetua"/>
              </a:rPr>
              <a:t> century BC</a:t>
            </a:r>
            <a:endParaRPr lang="en-US" sz="1600" i="1" dirty="0">
              <a:solidFill>
                <a:prstClr val="black"/>
              </a:solidFill>
              <a:latin typeface="Perpetua"/>
            </a:endParaRPr>
          </a:p>
        </p:txBody>
      </p:sp>
    </p:spTree>
    <p:extLst>
      <p:ext uri="{BB962C8B-B14F-4D97-AF65-F5344CB8AC3E}">
        <p14:creationId xmlns:p14="http://schemas.microsoft.com/office/powerpoint/2010/main" val="2140153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Non-intuitive things about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A computer can “write” the Upanishads, by enumeration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000" dirty="0" smtClean="0"/>
              <a:t>(it belongs to the set of all strings of that length).</a:t>
            </a:r>
          </a:p>
          <a:p>
            <a:endParaRPr lang="en-US" sz="2000" dirty="0" smtClean="0"/>
          </a:p>
          <a:p>
            <a:r>
              <a:rPr lang="en-US" dirty="0" smtClean="0"/>
              <a:t>Very many monkeys with typewriters can also do this </a:t>
            </a:r>
            <a:br>
              <a:rPr lang="en-US" dirty="0" smtClean="0"/>
            </a:br>
            <a:r>
              <a:rPr lang="en-US" sz="2000" dirty="0" smtClean="0"/>
              <a:t>(probabilistically, they have no choice)!</a:t>
            </a:r>
            <a:br>
              <a:rPr lang="en-US" sz="2000" dirty="0" smtClean="0"/>
            </a:br>
            <a:endParaRPr lang="en-US" dirty="0" smtClean="0"/>
          </a:p>
          <a:p>
            <a:r>
              <a:rPr lang="en-US" dirty="0" smtClean="0"/>
              <a:t>This is just a weird artifact of enumeration:</a:t>
            </a:r>
          </a:p>
          <a:p>
            <a:pPr lvl="1"/>
            <a:r>
              <a:rPr lang="en-US" sz="2000" dirty="0" smtClean="0"/>
              <a:t>All pictures of all people with all possible hats are 3D matrices</a:t>
            </a:r>
          </a:p>
          <a:p>
            <a:pPr lvl="1"/>
            <a:r>
              <a:rPr lang="en-US" sz="2000" dirty="0" smtClean="0"/>
              <a:t>All works of art are 3D matrices of atoms, therefore enumerable, etc.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         </a:t>
            </a:r>
            <a:r>
              <a:rPr lang="en-US" i="1" dirty="0" smtClean="0"/>
              <a:t>Mathematically interesting… but not so useful.</a:t>
            </a:r>
            <a:br>
              <a:rPr lang="en-US" i="1" dirty="0" smtClean="0"/>
            </a:br>
            <a:r>
              <a:rPr lang="en-US" i="1" dirty="0" smtClean="0"/>
              <a:t>		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3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214950"/>
            <a:ext cx="2047373" cy="1366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28888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(Language won’t be enough)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Your “knowledge of the world”  (</a:t>
            </a:r>
            <a:r>
              <a:rPr lang="en-US" dirty="0">
                <a:solidFill>
                  <a:srgbClr val="C00000"/>
                </a:solidFill>
              </a:rPr>
              <a:t>knowledge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context, expectations</a:t>
            </a:r>
            <a:r>
              <a:rPr lang="en-US" dirty="0"/>
              <a:t>) </a:t>
            </a:r>
            <a:r>
              <a:rPr lang="en-US" dirty="0" smtClean="0"/>
              <a:t>play </a:t>
            </a:r>
            <a:r>
              <a:rPr lang="en-US" dirty="0"/>
              <a:t>a big role in your search experience.</a:t>
            </a:r>
          </a:p>
          <a:p>
            <a:endParaRPr lang="en-US" dirty="0" smtClean="0"/>
          </a:p>
          <a:p>
            <a:r>
              <a:rPr lang="en-US" dirty="0" smtClean="0"/>
              <a:t>How can you search something you don’t know?</a:t>
            </a:r>
          </a:p>
          <a:p>
            <a:pPr lvl="1"/>
            <a:r>
              <a:rPr lang="en-US" dirty="0" smtClean="0"/>
              <a:t>How do you start?</a:t>
            </a:r>
          </a:p>
          <a:p>
            <a:pPr lvl="1"/>
            <a:r>
              <a:rPr lang="en-US" dirty="0" smtClean="0"/>
              <a:t>How do you know if you found it?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How do you decide if a snippet is relevant ?</a:t>
            </a:r>
          </a:p>
          <a:p>
            <a:pPr lvl="1"/>
            <a:r>
              <a:rPr lang="en-US" dirty="0" smtClean="0"/>
              <a:t>How do you decide if something is false / incomplete / biased ?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285728"/>
            <a:ext cx="1690690" cy="12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50955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Back to Strings… let’s search in Vulkan!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Vulkan Collection: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i="1" dirty="0" smtClean="0"/>
              <a:t>Dakh orfikkel aushfamaluhr shaukaush fi'aifa mazhiv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i="1" dirty="0" smtClean="0"/>
              <a:t>Kashkau - Spohkh - wuhkuh eh teretuhr</a:t>
            </a:r>
          </a:p>
          <a:p>
            <a:pPr marL="777240" lvl="1" indent="-457200">
              <a:buFont typeface="+mj-lt"/>
              <a:buAutoNum type="arabicPeriod"/>
            </a:pPr>
            <a:r>
              <a:rPr lang="fi-FI" i="1" dirty="0" smtClean="0"/>
              <a:t>Ina, wani ra Yakana ro futishanai</a:t>
            </a:r>
            <a:endParaRPr lang="en-US" i="1" dirty="0" smtClean="0"/>
          </a:p>
          <a:p>
            <a:pPr marL="777240" lvl="1" indent="-457200">
              <a:buFont typeface="+mj-lt"/>
              <a:buAutoNum type="arabicPeriod"/>
            </a:pPr>
            <a:r>
              <a:rPr lang="en-US" i="1" dirty="0" smtClean="0"/>
              <a:t>T'Ish Hokni'es kwi'shoret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i="1" dirty="0" smtClean="0"/>
              <a:t>Dif-tor heh smusma, Spohkh</a:t>
            </a:r>
            <a:br>
              <a:rPr lang="en-US" i="1" dirty="0" smtClean="0"/>
            </a:br>
            <a:endParaRPr lang="en-US" i="1" dirty="0" smtClean="0"/>
          </a:p>
          <a:p>
            <a:r>
              <a:rPr lang="en-US" dirty="0" smtClean="0"/>
              <a:t>Queries:</a:t>
            </a:r>
          </a:p>
          <a:p>
            <a:pPr lvl="1"/>
            <a:r>
              <a:rPr lang="en-US" dirty="0" smtClean="0"/>
              <a:t>Spohkh</a:t>
            </a:r>
          </a:p>
          <a:p>
            <a:pPr lvl="1"/>
            <a:r>
              <a:rPr lang="en-US" dirty="0" smtClean="0"/>
              <a:t>hokni 	</a:t>
            </a:r>
            <a:r>
              <a:rPr lang="en-US" i="1" dirty="0" smtClean="0"/>
              <a:t>(but why?)</a:t>
            </a:r>
          </a:p>
          <a:p>
            <a:pPr lvl="1"/>
            <a:r>
              <a:rPr lang="en-US" dirty="0" smtClean="0"/>
              <a:t>futisha 	</a:t>
            </a:r>
            <a:r>
              <a:rPr lang="en-US" i="1" dirty="0" smtClean="0"/>
              <a:t>(but are you sure?)</a:t>
            </a:r>
          </a:p>
          <a:p>
            <a:pPr lvl="1"/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4248121"/>
            <a:ext cx="2338395" cy="2109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4475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2804</TotalTime>
  <Words>1185</Words>
  <Application>Microsoft Macintosh PowerPoint</Application>
  <PresentationFormat>On-screen Show (4:3)</PresentationFormat>
  <Paragraphs>382</Paragraphs>
  <Slides>52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Office Theme</vt:lpstr>
      <vt:lpstr>Equity</vt:lpstr>
      <vt:lpstr>Default Design</vt:lpstr>
      <vt:lpstr>Natural Language Processing for Information Retrieval</vt:lpstr>
      <vt:lpstr>Warning and Disclaimer: </vt:lpstr>
      <vt:lpstr>PowerPoint Presentation</vt:lpstr>
      <vt:lpstr>PowerPoint Presentation</vt:lpstr>
      <vt:lpstr>AI and Language: What does it mean to  “understand” language</vt:lpstr>
      <vt:lpstr>Strings</vt:lpstr>
      <vt:lpstr>Non-intuitive things about Strings</vt:lpstr>
      <vt:lpstr>(Language won’t be enough)</vt:lpstr>
      <vt:lpstr>Back to Strings… let’s search in Vulkan!</vt:lpstr>
      <vt:lpstr>Strings and Characters</vt:lpstr>
      <vt:lpstr>Multiple Levels of Structure</vt:lpstr>
      <vt:lpstr>The grand scheme of things</vt:lpstr>
      <vt:lpstr>NLP Stack</vt:lpstr>
      <vt:lpstr>Using Dependency Parsing  to Extract Phrases</vt:lpstr>
      <vt:lpstr>Semantic Tagging</vt:lpstr>
      <vt:lpstr>Named Entity Extraction</vt:lpstr>
      <vt:lpstr>Dependency Parsing</vt:lpstr>
      <vt:lpstr>Semantic Role Labeling</vt:lpstr>
      <vt:lpstr>Why not use dictionaries?</vt:lpstr>
      <vt:lpstr>Statistical Taggers (Supervised)</vt:lpstr>
      <vt:lpstr>PowerPoint Presentation</vt:lpstr>
      <vt:lpstr>Bootstrapping Language &amp; Data Typing.</vt:lpstr>
      <vt:lpstr>Distributional Semantics (Unsupervised)</vt:lpstr>
      <vt:lpstr>“Applications” on the NLP Stack</vt:lpstr>
      <vt:lpstr>Back to Search Engines</vt:lpstr>
      <vt:lpstr>Applications and Demos</vt:lpstr>
      <vt:lpstr>Noun Phrase Selection</vt:lpstr>
      <vt:lpstr>Exploiting Phrases for Browsing</vt:lpstr>
      <vt:lpstr>PowerPoint Presentation</vt:lpstr>
      <vt:lpstr>PowerPoint Presentation</vt:lpstr>
      <vt:lpstr>PowerPoint Presentation</vt:lpstr>
      <vt:lpstr>PowerPoint Presentation</vt:lpstr>
      <vt:lpstr>Nifty</vt:lpstr>
      <vt:lpstr>Improving Relevance Ranking using NLP</vt:lpstr>
      <vt:lpstr>Example: entity containment graphs</vt:lpstr>
      <vt:lpstr>Putting it together for entity ranking</vt:lpstr>
      <vt:lpstr>“Life of Pablo Picasso” subgraph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DeepSearch demo by Yahoo Research! and Giuseppe Attardi (U. Pisa)</vt:lpstr>
      <vt:lpstr>PowerPoint Presentation</vt:lpstr>
      <vt:lpstr>PowerPoint Presentation</vt:lpstr>
      <vt:lpstr>PowerPoint Presentation</vt:lpstr>
      <vt:lpstr>PowerPoint Presentation</vt:lpstr>
      <vt:lpstr>Paper Walkthrough</vt:lpstr>
      <vt:lpstr>Discussion: Why doesn’t NLP help IR?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NoName</dc:creator>
  <cp:lastModifiedBy>NoName</cp:lastModifiedBy>
  <cp:revision>53</cp:revision>
  <dcterms:created xsi:type="dcterms:W3CDTF">2013-09-01T10:19:43Z</dcterms:created>
  <dcterms:modified xsi:type="dcterms:W3CDTF">2013-09-04T12:53:27Z</dcterms:modified>
</cp:coreProperties>
</file>