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605937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903109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227316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1630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1086815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331332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9897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354535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292090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160540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040E096-5C99-4849-A5CB-23E9F370B6BA}" type="datetimeFigureOut">
              <a:rPr lang="es-ES" smtClean="0"/>
              <a:t>16/01/2020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0753EA3-E6D6-45A4-931B-7E7C358644DD}" type="slidenum">
              <a:rPr lang="es-ES" smtClean="0"/>
              <a:t>‹Nº›</a:t>
            </a:fld>
            <a:endParaRPr lang="es-ES"/>
          </a:p>
        </p:txBody>
      </p:sp>
    </p:spTree>
    <p:extLst>
      <p:ext uri="{BB962C8B-B14F-4D97-AF65-F5344CB8AC3E}">
        <p14:creationId xmlns:p14="http://schemas.microsoft.com/office/powerpoint/2010/main" val="2190567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0E096-5C99-4849-A5CB-23E9F370B6BA}" type="datetimeFigureOut">
              <a:rPr lang="es-ES" smtClean="0"/>
              <a:t>16/01/2020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53EA3-E6D6-45A4-931B-7E7C358644DD}" type="slidenum">
              <a:rPr lang="es-ES" smtClean="0"/>
              <a:t>‹Nº›</a:t>
            </a:fld>
            <a:endParaRPr lang="es-ES"/>
          </a:p>
        </p:txBody>
      </p:sp>
    </p:spTree>
    <p:extLst>
      <p:ext uri="{BB962C8B-B14F-4D97-AF65-F5344CB8AC3E}">
        <p14:creationId xmlns:p14="http://schemas.microsoft.com/office/powerpoint/2010/main" val="3374870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88640"/>
            <a:ext cx="7772400" cy="1470025"/>
          </a:xfrm>
        </p:spPr>
        <p:txBody>
          <a:bodyPr>
            <a:normAutofit fontScale="90000"/>
          </a:bodyPr>
          <a:lstStyle/>
          <a:p>
            <a:r>
              <a:rPr lang="es-ES" dirty="0" smtClean="0"/>
              <a:t>La presencia de la filosofía antigua en el pensamiento contemporáneo</a:t>
            </a:r>
            <a:endParaRPr lang="es-ES" dirty="0"/>
          </a:p>
        </p:txBody>
      </p:sp>
      <p:sp>
        <p:nvSpPr>
          <p:cNvPr id="3" name="2 Subtítulo"/>
          <p:cNvSpPr>
            <a:spLocks noGrp="1"/>
          </p:cNvSpPr>
          <p:nvPr>
            <p:ph type="subTitle" idx="1"/>
          </p:nvPr>
        </p:nvSpPr>
        <p:spPr>
          <a:xfrm>
            <a:off x="611560" y="1772816"/>
            <a:ext cx="7160840" cy="3865984"/>
          </a:xfrm>
        </p:spPr>
        <p:txBody>
          <a:bodyPr>
            <a:normAutofit fontScale="85000" lnSpcReduction="20000"/>
          </a:bodyPr>
          <a:lstStyle/>
          <a:p>
            <a:r>
              <a:rPr lang="es-ES" dirty="0" smtClean="0">
                <a:solidFill>
                  <a:schemeClr val="tx1"/>
                </a:solidFill>
              </a:rPr>
              <a:t>Análisis de la recepción de Platón en tres núcleos temáticos:</a:t>
            </a:r>
          </a:p>
          <a:p>
            <a:pPr marL="514350" indent="-514350">
              <a:buAutoNum type="arabicPeriod"/>
            </a:pPr>
            <a:r>
              <a:rPr lang="es-ES" dirty="0" smtClean="0">
                <a:solidFill>
                  <a:schemeClr val="tx1"/>
                </a:solidFill>
              </a:rPr>
              <a:t>F. Nietzsche (</a:t>
            </a:r>
            <a:r>
              <a:rPr lang="es-ES" i="1" dirty="0" smtClean="0">
                <a:solidFill>
                  <a:schemeClr val="tx1"/>
                </a:solidFill>
              </a:rPr>
              <a:t>El crepúsculo de los ídolos</a:t>
            </a:r>
            <a:r>
              <a:rPr lang="es-ES" dirty="0" smtClean="0">
                <a:solidFill>
                  <a:schemeClr val="tx1"/>
                </a:solidFill>
              </a:rPr>
              <a:t>; </a:t>
            </a:r>
            <a:r>
              <a:rPr lang="es-ES" i="1" dirty="0" smtClean="0">
                <a:solidFill>
                  <a:schemeClr val="tx1"/>
                </a:solidFill>
              </a:rPr>
              <a:t>Fragmentos</a:t>
            </a:r>
            <a:r>
              <a:rPr lang="es-ES" dirty="0" smtClean="0">
                <a:solidFill>
                  <a:schemeClr val="tx1"/>
                </a:solidFill>
              </a:rPr>
              <a:t>, vol. IV).</a:t>
            </a:r>
          </a:p>
          <a:p>
            <a:pPr marL="514350" indent="-514350">
              <a:buAutoNum type="arabicPeriod"/>
            </a:pPr>
            <a:r>
              <a:rPr lang="es-ES" dirty="0" smtClean="0">
                <a:solidFill>
                  <a:schemeClr val="tx1"/>
                </a:solidFill>
              </a:rPr>
              <a:t>M. Heidegger (</a:t>
            </a:r>
            <a:r>
              <a:rPr lang="es-ES" i="1" dirty="0" smtClean="0">
                <a:solidFill>
                  <a:schemeClr val="tx1"/>
                </a:solidFill>
              </a:rPr>
              <a:t>Nietzsche</a:t>
            </a:r>
            <a:r>
              <a:rPr lang="es-ES" dirty="0" smtClean="0">
                <a:solidFill>
                  <a:schemeClr val="tx1"/>
                </a:solidFill>
              </a:rPr>
              <a:t>, 2 </a:t>
            </a:r>
            <a:r>
              <a:rPr lang="es-ES" dirty="0" err="1" smtClean="0">
                <a:solidFill>
                  <a:schemeClr val="tx1"/>
                </a:solidFill>
              </a:rPr>
              <a:t>vols</a:t>
            </a:r>
            <a:r>
              <a:rPr lang="es-ES" dirty="0" smtClean="0">
                <a:solidFill>
                  <a:schemeClr val="tx1"/>
                </a:solidFill>
              </a:rPr>
              <a:t>; “La doctrina platónica de la verdad” en </a:t>
            </a:r>
            <a:r>
              <a:rPr lang="es-ES" i="1" dirty="0" smtClean="0">
                <a:solidFill>
                  <a:schemeClr val="tx1"/>
                </a:solidFill>
              </a:rPr>
              <a:t>Hitos</a:t>
            </a:r>
            <a:r>
              <a:rPr lang="es-ES" dirty="0" smtClean="0">
                <a:solidFill>
                  <a:schemeClr val="tx1"/>
                </a:solidFill>
              </a:rPr>
              <a:t>).</a:t>
            </a:r>
          </a:p>
          <a:p>
            <a:pPr marL="514350" indent="-514350">
              <a:buAutoNum type="arabicPeriod"/>
            </a:pPr>
            <a:r>
              <a:rPr lang="es-ES" dirty="0" smtClean="0">
                <a:solidFill>
                  <a:schemeClr val="tx1"/>
                </a:solidFill>
              </a:rPr>
              <a:t>El liberalismo del siglo XX: K. Popper (</a:t>
            </a:r>
            <a:r>
              <a:rPr lang="es-ES" i="1" dirty="0" smtClean="0">
                <a:solidFill>
                  <a:schemeClr val="tx1"/>
                </a:solidFill>
              </a:rPr>
              <a:t>La sociedad abierta y sus enemigos; Miseria del Historicismo</a:t>
            </a:r>
            <a:r>
              <a:rPr lang="es-ES" dirty="0" smtClean="0">
                <a:solidFill>
                  <a:schemeClr val="tx1"/>
                </a:solidFill>
              </a:rPr>
              <a:t>); I. </a:t>
            </a:r>
            <a:r>
              <a:rPr lang="es-ES" dirty="0" err="1" smtClean="0">
                <a:solidFill>
                  <a:schemeClr val="tx1"/>
                </a:solidFill>
              </a:rPr>
              <a:t>Berlin</a:t>
            </a:r>
            <a:r>
              <a:rPr lang="es-ES" dirty="0" smtClean="0">
                <a:solidFill>
                  <a:schemeClr val="tx1"/>
                </a:solidFill>
              </a:rPr>
              <a:t> (</a:t>
            </a:r>
            <a:r>
              <a:rPr lang="es-ES" i="1" dirty="0" smtClean="0">
                <a:solidFill>
                  <a:schemeClr val="tx1"/>
                </a:solidFill>
              </a:rPr>
              <a:t>El </a:t>
            </a:r>
            <a:r>
              <a:rPr lang="es-ES" i="1" dirty="0">
                <a:solidFill>
                  <a:schemeClr val="tx1"/>
                </a:solidFill>
              </a:rPr>
              <a:t>f</a:t>
            </a:r>
            <a:r>
              <a:rPr lang="es-ES" i="1" dirty="0" smtClean="0">
                <a:solidFill>
                  <a:schemeClr val="tx1"/>
                </a:solidFill>
              </a:rPr>
              <a:t>uste </a:t>
            </a:r>
            <a:r>
              <a:rPr lang="es-ES" i="1" dirty="0">
                <a:solidFill>
                  <a:schemeClr val="tx1"/>
                </a:solidFill>
              </a:rPr>
              <a:t>t</a:t>
            </a:r>
            <a:r>
              <a:rPr lang="es-ES" i="1" dirty="0" smtClean="0">
                <a:solidFill>
                  <a:schemeClr val="tx1"/>
                </a:solidFill>
              </a:rPr>
              <a:t>orcido de la humanidad</a:t>
            </a:r>
            <a:r>
              <a:rPr lang="es-ES"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403621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 al curso</a:t>
            </a:r>
            <a:endParaRPr lang="es-ES" dirty="0"/>
          </a:p>
        </p:txBody>
      </p:sp>
      <p:sp>
        <p:nvSpPr>
          <p:cNvPr id="3" name="2 Marcador de contenido"/>
          <p:cNvSpPr>
            <a:spLocks noGrp="1"/>
          </p:cNvSpPr>
          <p:nvPr>
            <p:ph idx="1"/>
          </p:nvPr>
        </p:nvSpPr>
        <p:spPr>
          <a:xfrm>
            <a:off x="107504" y="1196752"/>
            <a:ext cx="8579296" cy="5976664"/>
          </a:xfrm>
        </p:spPr>
        <p:txBody>
          <a:bodyPr>
            <a:noAutofit/>
          </a:bodyPr>
          <a:lstStyle/>
          <a:p>
            <a:pPr algn="just"/>
            <a:r>
              <a:rPr lang="es-ES" sz="2400" dirty="0" smtClean="0"/>
              <a:t>1. Nietzsche: la verdad y la apariencia y el hundimiento de los valores; las categorías del nihilismo: finalidad, unidad-totalidad, verdad-ser. La destrucción de estas categorías. </a:t>
            </a:r>
          </a:p>
          <a:p>
            <a:pPr algn="just"/>
            <a:r>
              <a:rPr lang="es-ES" sz="2400" dirty="0" smtClean="0"/>
              <a:t>2. Heidegger: el ser como a-priori del ente, el carácter </a:t>
            </a:r>
            <a:r>
              <a:rPr lang="es-ES" sz="2400" dirty="0" err="1" smtClean="0"/>
              <a:t>onto</a:t>
            </a:r>
            <a:r>
              <a:rPr lang="es-ES" sz="2400" dirty="0" smtClean="0"/>
              <a:t>-teológico de la concepción platónico-aristotélica del ser; de la verdad como desvelamiento (propiedad del ser) a la verdad como corrección (propiedad del sujeto) o su conversión en un valor.</a:t>
            </a:r>
          </a:p>
          <a:p>
            <a:pPr algn="just"/>
            <a:r>
              <a:rPr lang="es-ES" sz="2400" dirty="0" smtClean="0"/>
              <a:t>3. Popper: el estado platónico y la metafísica del todo; la crítica del </a:t>
            </a:r>
            <a:r>
              <a:rPr lang="es-ES" sz="2400" dirty="0" err="1" smtClean="0"/>
              <a:t>utopismo</a:t>
            </a:r>
            <a:r>
              <a:rPr lang="es-ES" sz="2400" dirty="0" smtClean="0"/>
              <a:t> (ingeniería fragmentaria contra ingeniería utópica). </a:t>
            </a:r>
            <a:r>
              <a:rPr lang="es-ES" sz="2400" dirty="0" err="1" smtClean="0"/>
              <a:t>Berlin</a:t>
            </a:r>
            <a:r>
              <a:rPr lang="es-ES" sz="2400" dirty="0" smtClean="0"/>
              <a:t>: la ciudad perfecta y la unidad del Bien (la compatibilidad de todos los valores).</a:t>
            </a:r>
          </a:p>
          <a:p>
            <a:pPr algn="just"/>
            <a:r>
              <a:rPr lang="es-ES" sz="2400" dirty="0" smtClean="0"/>
              <a:t>Crítica y diagnóstico del problema que supone el platonismo.</a:t>
            </a:r>
            <a:endParaRPr lang="es-ES" sz="2400" dirty="0"/>
          </a:p>
          <a:p>
            <a:pPr algn="just"/>
            <a:r>
              <a:rPr lang="es-ES" sz="2400" dirty="0" smtClean="0"/>
              <a:t>4. Referencia a los pasajes relevantes de los diálogos platónicos (el </a:t>
            </a:r>
            <a:r>
              <a:rPr lang="es-ES" sz="2400" i="1" dirty="0" smtClean="0"/>
              <a:t>Fedón</a:t>
            </a:r>
            <a:r>
              <a:rPr lang="es-ES" sz="2400" dirty="0" smtClean="0"/>
              <a:t> y la </a:t>
            </a:r>
            <a:r>
              <a:rPr lang="es-ES" sz="2400" i="1" dirty="0" smtClean="0"/>
              <a:t>República</a:t>
            </a:r>
            <a:r>
              <a:rPr lang="es-ES" sz="2400" dirty="0" smtClean="0"/>
              <a:t>).</a:t>
            </a:r>
            <a:endParaRPr lang="es-ES" sz="2400" dirty="0"/>
          </a:p>
        </p:txBody>
      </p:sp>
    </p:spTree>
    <p:extLst>
      <p:ext uri="{BB962C8B-B14F-4D97-AF65-F5344CB8AC3E}">
        <p14:creationId xmlns:p14="http://schemas.microsoft.com/office/powerpoint/2010/main" val="121099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778098"/>
          </a:xfrm>
        </p:spPr>
        <p:txBody>
          <a:bodyPr>
            <a:normAutofit/>
          </a:bodyPr>
          <a:lstStyle/>
          <a:p>
            <a:r>
              <a:rPr lang="es-ES" dirty="0" smtClean="0"/>
              <a:t>Platón y el nihilismo</a:t>
            </a:r>
            <a:endParaRPr lang="es-ES" dirty="0"/>
          </a:p>
        </p:txBody>
      </p:sp>
      <p:sp>
        <p:nvSpPr>
          <p:cNvPr id="3" name="2 Marcador de contenido"/>
          <p:cNvSpPr>
            <a:spLocks noGrp="1"/>
          </p:cNvSpPr>
          <p:nvPr>
            <p:ph idx="1"/>
          </p:nvPr>
        </p:nvSpPr>
        <p:spPr>
          <a:xfrm>
            <a:off x="467544" y="1052736"/>
            <a:ext cx="8219256" cy="5073427"/>
          </a:xfrm>
        </p:spPr>
        <p:txBody>
          <a:bodyPr>
            <a:normAutofit fontScale="92500"/>
          </a:bodyPr>
          <a:lstStyle/>
          <a:p>
            <a:pPr algn="just"/>
            <a:r>
              <a:rPr lang="es-ES" dirty="0" smtClean="0"/>
              <a:t>Platón y el nihilismo: en Nietzsche el platonismo, creador de la fábula del “mundo verdadero”.</a:t>
            </a:r>
          </a:p>
          <a:p>
            <a:pPr algn="just"/>
            <a:r>
              <a:rPr lang="es-ES" dirty="0" smtClean="0"/>
              <a:t> En Heidegger,  Platón es responsable de un giro </a:t>
            </a:r>
            <a:r>
              <a:rPr lang="es-ES" dirty="0" err="1" smtClean="0"/>
              <a:t>onto</a:t>
            </a:r>
            <a:r>
              <a:rPr lang="es-ES" dirty="0" smtClean="0"/>
              <a:t>-teológico (el ser como idea, la verdad como corrección) que constituye el primer eslabón del nihilismo que se consuma con el dominio de la técnica en la época contemporánea (“…toda filosofía occidental es platonismo. Metafísica, platonismo, idealismo significan en esencia lo mismo”, </a:t>
            </a:r>
            <a:r>
              <a:rPr lang="es-ES" i="1" dirty="0" smtClean="0"/>
              <a:t>Nietzsche, </a:t>
            </a:r>
            <a:r>
              <a:rPr lang="es-ES" dirty="0" smtClean="0"/>
              <a:t>II, </a:t>
            </a:r>
            <a:r>
              <a:rPr lang="es-ES" dirty="0" err="1" smtClean="0"/>
              <a:t>p.179</a:t>
            </a:r>
            <a:r>
              <a:rPr lang="es-ES" dirty="0" smtClean="0"/>
              <a:t>).</a:t>
            </a:r>
            <a:endParaRPr lang="es-ES" dirty="0"/>
          </a:p>
        </p:txBody>
      </p:sp>
    </p:spTree>
    <p:extLst>
      <p:ext uri="{BB962C8B-B14F-4D97-AF65-F5344CB8AC3E}">
        <p14:creationId xmlns:p14="http://schemas.microsoft.com/office/powerpoint/2010/main" val="312640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4638"/>
            <a:ext cx="8147248" cy="706090"/>
          </a:xfrm>
        </p:spPr>
        <p:txBody>
          <a:bodyPr>
            <a:normAutofit fontScale="90000"/>
          </a:bodyPr>
          <a:lstStyle/>
          <a:p>
            <a:r>
              <a:rPr lang="es-ES" sz="2800" dirty="0"/>
              <a:t>El nihilismo como filosofía de la historia</a:t>
            </a:r>
            <a:r>
              <a:rPr lang="es-ES" sz="2800" dirty="0" smtClean="0"/>
              <a:t>. Nietzsche texto 1</a:t>
            </a:r>
            <a:endParaRPr lang="es-ES" sz="2800" dirty="0"/>
          </a:p>
        </p:txBody>
      </p:sp>
      <p:sp>
        <p:nvSpPr>
          <p:cNvPr id="3" name="2 Marcador de contenido"/>
          <p:cNvSpPr>
            <a:spLocks noGrp="1"/>
          </p:cNvSpPr>
          <p:nvPr>
            <p:ph idx="1"/>
          </p:nvPr>
        </p:nvSpPr>
        <p:spPr>
          <a:xfrm>
            <a:off x="395536" y="908720"/>
            <a:ext cx="8291264" cy="5472608"/>
          </a:xfrm>
        </p:spPr>
        <p:txBody>
          <a:bodyPr>
            <a:normAutofit fontScale="85000" lnSpcReduction="10000"/>
          </a:bodyPr>
          <a:lstStyle/>
          <a:p>
            <a:pPr algn="just"/>
            <a:r>
              <a:rPr lang="es-ES" dirty="0"/>
              <a:t>Lo que cuento es </a:t>
            </a:r>
            <a:r>
              <a:rPr lang="es-ES" b="1" dirty="0">
                <a:solidFill>
                  <a:srgbClr val="FF0000"/>
                </a:solidFill>
              </a:rPr>
              <a:t>la historia de los próximos dos siglos</a:t>
            </a:r>
            <a:r>
              <a:rPr lang="es-ES" dirty="0"/>
              <a:t>. Describo lo que viene, lo que no puede ya venir de otra manera: </a:t>
            </a:r>
            <a:r>
              <a:rPr lang="es-ES" i="1" dirty="0"/>
              <a:t>la ascensión del nihilismo</a:t>
            </a:r>
            <a:r>
              <a:rPr lang="es-ES" dirty="0"/>
              <a:t>. Esta historia ya se puede contar ahora: pues </a:t>
            </a:r>
            <a:r>
              <a:rPr lang="es-ES" b="1" dirty="0">
                <a:solidFill>
                  <a:srgbClr val="FF0000"/>
                </a:solidFill>
              </a:rPr>
              <a:t>la necesidad </a:t>
            </a:r>
            <a:r>
              <a:rPr lang="es-ES" dirty="0"/>
              <a:t>misma está aquí trabajando. Este futuro ya habla en </a:t>
            </a:r>
            <a:r>
              <a:rPr lang="es-ES" b="1" dirty="0">
                <a:solidFill>
                  <a:srgbClr val="FF0000"/>
                </a:solidFill>
              </a:rPr>
              <a:t>cien signos</a:t>
            </a:r>
            <a:r>
              <a:rPr lang="es-ES" dirty="0"/>
              <a:t>, este destino se anuncia por todas partes; para esta música del futuro ya están aguzados todos los oídos. Toda nuestra cultura europea se mueve desde hace ya tiempo bajo la tortura de una tensión que crece de decenio en decenio como abocada a una catástrofe: inquieta, violenta, precipitada: </a:t>
            </a:r>
            <a:r>
              <a:rPr lang="es-ES" b="1" dirty="0">
                <a:solidFill>
                  <a:srgbClr val="FF0000"/>
                </a:solidFill>
              </a:rPr>
              <a:t>como un río </a:t>
            </a:r>
            <a:r>
              <a:rPr lang="es-ES" dirty="0"/>
              <a:t>que quiere </a:t>
            </a:r>
            <a:r>
              <a:rPr lang="es-ES" i="1" dirty="0"/>
              <a:t>acabar</a:t>
            </a:r>
            <a:r>
              <a:rPr lang="es-ES" dirty="0"/>
              <a:t>, que no reflexiona ya, que tiene miedo de reflexionar sobre sí mismo</a:t>
            </a:r>
            <a:r>
              <a:rPr lang="es-ES" dirty="0" smtClean="0"/>
              <a:t>. </a:t>
            </a:r>
            <a:r>
              <a:rPr lang="es-ES" dirty="0" err="1" smtClean="0"/>
              <a:t>Frag</a:t>
            </a:r>
            <a:r>
              <a:rPr lang="es-ES" dirty="0" smtClean="0"/>
              <a:t>. 11 (411), IV, p.489.</a:t>
            </a:r>
            <a:endParaRPr lang="es-ES" dirty="0"/>
          </a:p>
        </p:txBody>
      </p:sp>
    </p:spTree>
    <p:extLst>
      <p:ext uri="{BB962C8B-B14F-4D97-AF65-F5344CB8AC3E}">
        <p14:creationId xmlns:p14="http://schemas.microsoft.com/office/powerpoint/2010/main" val="32218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562074"/>
          </a:xfrm>
        </p:spPr>
        <p:txBody>
          <a:bodyPr>
            <a:normAutofit/>
          </a:bodyPr>
          <a:lstStyle/>
          <a:p>
            <a:r>
              <a:rPr lang="es-ES" sz="2400" dirty="0" smtClean="0"/>
              <a:t>El nihilismo como filosofía de la historia. Nietzsche texto 2</a:t>
            </a:r>
            <a:endParaRPr lang="es-ES" sz="2400" dirty="0"/>
          </a:p>
        </p:txBody>
      </p:sp>
      <p:sp>
        <p:nvSpPr>
          <p:cNvPr id="3" name="2 Marcador de contenido"/>
          <p:cNvSpPr>
            <a:spLocks noGrp="1"/>
          </p:cNvSpPr>
          <p:nvPr>
            <p:ph idx="1"/>
          </p:nvPr>
        </p:nvSpPr>
        <p:spPr>
          <a:xfrm>
            <a:off x="323528" y="764704"/>
            <a:ext cx="8363272" cy="5904656"/>
          </a:xfrm>
        </p:spPr>
        <p:txBody>
          <a:bodyPr>
            <a:noAutofit/>
          </a:bodyPr>
          <a:lstStyle/>
          <a:p>
            <a:pPr algn="just"/>
            <a:r>
              <a:rPr lang="es-ES" sz="2000" dirty="0"/>
              <a:t>Yo describo lo que viene: el ascenso del nihilismo. Puedo describirlo porque aquí se produce </a:t>
            </a:r>
            <a:r>
              <a:rPr lang="es-ES" sz="2000" b="1" dirty="0">
                <a:solidFill>
                  <a:srgbClr val="FF0000"/>
                </a:solidFill>
              </a:rPr>
              <a:t>algo necesario </a:t>
            </a:r>
            <a:r>
              <a:rPr lang="es-ES" sz="2000" dirty="0"/>
              <a:t>— de ello hay </a:t>
            </a:r>
            <a:r>
              <a:rPr lang="es-ES" sz="2000" b="1" dirty="0">
                <a:solidFill>
                  <a:srgbClr val="FF0000"/>
                </a:solidFill>
              </a:rPr>
              <a:t>signos</a:t>
            </a:r>
            <a:r>
              <a:rPr lang="es-ES" sz="2000" dirty="0"/>
              <a:t> por todas partes, sólo </a:t>
            </a:r>
            <a:r>
              <a:rPr lang="es-ES" sz="2000" dirty="0" smtClean="0"/>
              <a:t>fal</a:t>
            </a:r>
            <a:r>
              <a:rPr lang="es-ES" sz="2000" dirty="0"/>
              <a:t>tan los </a:t>
            </a:r>
            <a:r>
              <a:rPr lang="es-ES" sz="2000" i="1" dirty="0"/>
              <a:t>ojos </a:t>
            </a:r>
            <a:r>
              <a:rPr lang="es-ES" sz="2000" dirty="0"/>
              <a:t>que los perciban. Yo </a:t>
            </a:r>
            <a:r>
              <a:rPr lang="es-ES" sz="2000" b="1" dirty="0">
                <a:solidFill>
                  <a:srgbClr val="FF0000"/>
                </a:solidFill>
              </a:rPr>
              <a:t>elogio</a:t>
            </a:r>
            <a:r>
              <a:rPr lang="es-ES" sz="2000" dirty="0"/>
              <a:t>, no critico aquí, </a:t>
            </a:r>
            <a:r>
              <a:rPr lang="es-ES" sz="2000" i="1" dirty="0"/>
              <a:t>que </a:t>
            </a:r>
            <a:r>
              <a:rPr lang="es-ES" sz="2000" dirty="0"/>
              <a:t>venga: creo que habrá </a:t>
            </a:r>
            <a:r>
              <a:rPr lang="es-ES" sz="2000" b="1" dirty="0">
                <a:solidFill>
                  <a:srgbClr val="FF0000"/>
                </a:solidFill>
              </a:rPr>
              <a:t>una de las </a:t>
            </a:r>
            <a:r>
              <a:rPr lang="es-ES" sz="2000" b="1" i="1" dirty="0">
                <a:solidFill>
                  <a:srgbClr val="FF0000"/>
                </a:solidFill>
              </a:rPr>
              <a:t>crisis </a:t>
            </a:r>
            <a:r>
              <a:rPr lang="es-ES" sz="2000" b="1" dirty="0">
                <a:solidFill>
                  <a:srgbClr val="FF0000"/>
                </a:solidFill>
              </a:rPr>
              <a:t>más grandes</a:t>
            </a:r>
            <a:r>
              <a:rPr lang="es-ES" sz="2000" dirty="0"/>
              <a:t>, un instante de autorreflexión </a:t>
            </a:r>
            <a:r>
              <a:rPr lang="es-ES" sz="2000" i="1" dirty="0"/>
              <a:t>sumamente profunda </a:t>
            </a:r>
            <a:r>
              <a:rPr lang="es-ES" sz="2000" dirty="0"/>
              <a:t>del ser humano: si éste se repondrá de ello, si el ser humano dominará esta crisis, eso es una cuestión que depende de su fuerza: es </a:t>
            </a:r>
            <a:r>
              <a:rPr lang="es-ES" sz="2000" i="1" dirty="0"/>
              <a:t>posible </a:t>
            </a:r>
            <a:r>
              <a:rPr lang="es-ES" sz="2000" dirty="0"/>
              <a:t>que lo haga… </a:t>
            </a:r>
          </a:p>
          <a:p>
            <a:pPr algn="just"/>
            <a:r>
              <a:rPr lang="es-ES" sz="2000" dirty="0"/>
              <a:t>el ser humano moderno cree a modo de ensayo ora en este </a:t>
            </a:r>
            <a:r>
              <a:rPr lang="es-ES" sz="2000" i="1" dirty="0"/>
              <a:t>valor</a:t>
            </a:r>
            <a:r>
              <a:rPr lang="es-ES" sz="2000" dirty="0"/>
              <a:t>, ora en ése, y luego deja que esos valores vayan cayéndose: el círculo de los valores a los que ha sobrevivido y ha dejado que se cayeran va llenándose sin cesar; </a:t>
            </a:r>
            <a:r>
              <a:rPr lang="es-ES" sz="2000" b="1" dirty="0">
                <a:solidFill>
                  <a:srgbClr val="FF0000"/>
                </a:solidFill>
              </a:rPr>
              <a:t>el </a:t>
            </a:r>
            <a:r>
              <a:rPr lang="es-ES" sz="2000" b="1" i="1" dirty="0">
                <a:solidFill>
                  <a:srgbClr val="FF0000"/>
                </a:solidFill>
              </a:rPr>
              <a:t>vacío </a:t>
            </a:r>
            <a:r>
              <a:rPr lang="es-ES" sz="2000" b="1" dirty="0">
                <a:solidFill>
                  <a:srgbClr val="FF0000"/>
                </a:solidFill>
              </a:rPr>
              <a:t>y la </a:t>
            </a:r>
            <a:r>
              <a:rPr lang="es-ES" sz="2000" b="1" i="1" dirty="0">
                <a:solidFill>
                  <a:srgbClr val="FF0000"/>
                </a:solidFill>
              </a:rPr>
              <a:t>pobreza de valores</a:t>
            </a:r>
            <a:r>
              <a:rPr lang="es-ES" sz="2000" i="1" dirty="0"/>
              <a:t> </a:t>
            </a:r>
            <a:r>
              <a:rPr lang="es-ES" sz="2000" dirty="0"/>
              <a:t>alcanzan a sentirse cada vez más; el movimiento es </a:t>
            </a:r>
            <a:r>
              <a:rPr lang="es-ES" sz="2000" b="1" dirty="0">
                <a:solidFill>
                  <a:srgbClr val="FF0000"/>
                </a:solidFill>
              </a:rPr>
              <a:t>imparable</a:t>
            </a:r>
            <a:r>
              <a:rPr lang="es-ES" sz="2000" dirty="0"/>
              <a:t> — aunque se ha intentado demorarlo con gran estilo —. </a:t>
            </a:r>
          </a:p>
          <a:p>
            <a:pPr algn="just"/>
            <a:r>
              <a:rPr lang="es-ES" sz="2000" dirty="0"/>
              <a:t>Finalmente, él se atreve a una crítica de los valores en general; les </a:t>
            </a:r>
            <a:r>
              <a:rPr lang="es-ES" sz="2000" i="1" dirty="0"/>
              <a:t>reconoce </a:t>
            </a:r>
            <a:r>
              <a:rPr lang="es-ES" sz="2000" dirty="0"/>
              <a:t>su procedencia; llega a conocer lo suficiente para </a:t>
            </a:r>
            <a:r>
              <a:rPr lang="es-ES" sz="2000" b="1" dirty="0">
                <a:solidFill>
                  <a:srgbClr val="FF0000"/>
                </a:solidFill>
              </a:rPr>
              <a:t>no creer ya en ningún valor</a:t>
            </a:r>
            <a:r>
              <a:rPr lang="es-ES" sz="2000" dirty="0"/>
              <a:t>; he aquí el </a:t>
            </a:r>
            <a:r>
              <a:rPr lang="es-ES" sz="2000" i="1" dirty="0"/>
              <a:t>pathos</a:t>
            </a:r>
            <a:r>
              <a:rPr lang="es-ES" sz="2000" dirty="0"/>
              <a:t>, el nuevo estremecimiento… </a:t>
            </a:r>
          </a:p>
          <a:p>
            <a:pPr algn="just"/>
            <a:r>
              <a:rPr lang="es-ES" sz="2000" dirty="0"/>
              <a:t>Esto que cuento </a:t>
            </a:r>
            <a:r>
              <a:rPr lang="es-ES" sz="2000" b="1" dirty="0">
                <a:solidFill>
                  <a:srgbClr val="FF0000"/>
                </a:solidFill>
              </a:rPr>
              <a:t>es la historia de los próximos dos siglos</a:t>
            </a:r>
            <a:r>
              <a:rPr lang="es-ES" sz="2000" dirty="0"/>
              <a:t>… </a:t>
            </a:r>
            <a:r>
              <a:rPr lang="es-ES" sz="2000" dirty="0" smtClean="0"/>
              <a:t> </a:t>
            </a:r>
            <a:r>
              <a:rPr lang="es-ES" sz="2000" dirty="0" err="1" smtClean="0"/>
              <a:t>Frag</a:t>
            </a:r>
            <a:r>
              <a:rPr lang="es-ES" sz="2000" dirty="0" smtClean="0"/>
              <a:t>. 11 (19), IV, p. 400-401.</a:t>
            </a:r>
            <a:endParaRPr lang="es-ES" sz="2000" dirty="0"/>
          </a:p>
        </p:txBody>
      </p:sp>
    </p:spTree>
    <p:extLst>
      <p:ext uri="{BB962C8B-B14F-4D97-AF65-F5344CB8AC3E}">
        <p14:creationId xmlns:p14="http://schemas.microsoft.com/office/powerpoint/2010/main" val="68031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562074"/>
          </a:xfrm>
        </p:spPr>
        <p:txBody>
          <a:bodyPr>
            <a:normAutofit fontScale="90000"/>
          </a:bodyPr>
          <a:lstStyle/>
          <a:p>
            <a:r>
              <a:rPr lang="es-ES" sz="2800" dirty="0"/>
              <a:t>El nihilismo como filosofía de la </a:t>
            </a:r>
            <a:r>
              <a:rPr lang="es-ES" sz="2800" dirty="0" smtClean="0"/>
              <a:t>historia. Heidegger texto 1</a:t>
            </a:r>
            <a:endParaRPr lang="es-ES" sz="2800" dirty="0"/>
          </a:p>
        </p:txBody>
      </p:sp>
      <p:sp>
        <p:nvSpPr>
          <p:cNvPr id="3" name="2 Marcador de contenido"/>
          <p:cNvSpPr>
            <a:spLocks noGrp="1"/>
          </p:cNvSpPr>
          <p:nvPr>
            <p:ph idx="1"/>
          </p:nvPr>
        </p:nvSpPr>
        <p:spPr>
          <a:xfrm>
            <a:off x="179512" y="908720"/>
            <a:ext cx="8229600" cy="5822107"/>
          </a:xfrm>
        </p:spPr>
        <p:txBody>
          <a:bodyPr>
            <a:normAutofit fontScale="70000" lnSpcReduction="20000"/>
          </a:bodyPr>
          <a:lstStyle/>
          <a:p>
            <a:r>
              <a:rPr lang="es-ES" dirty="0" smtClean="0"/>
              <a:t>Heidegger (a propósito de Nietzsche).</a:t>
            </a:r>
          </a:p>
          <a:p>
            <a:pPr algn="just"/>
            <a:r>
              <a:rPr lang="es-ES" sz="3400" dirty="0" smtClean="0"/>
              <a:t>“</a:t>
            </a:r>
            <a:r>
              <a:rPr lang="es-ES" sz="3400" b="1" dirty="0" smtClean="0">
                <a:solidFill>
                  <a:srgbClr val="FF0000"/>
                </a:solidFill>
              </a:rPr>
              <a:t>El nihilismo es historia</a:t>
            </a:r>
            <a:r>
              <a:rPr lang="es-ES" sz="3400" dirty="0" smtClean="0"/>
              <a:t>. En el sentido de Nietzsche, el nihilismo contribuye a determinar la </a:t>
            </a:r>
            <a:r>
              <a:rPr lang="es-ES" sz="3400" b="1" dirty="0" smtClean="0">
                <a:solidFill>
                  <a:srgbClr val="FF0000"/>
                </a:solidFill>
              </a:rPr>
              <a:t>legalidad de las posiciones metafísica</a:t>
            </a:r>
            <a:r>
              <a:rPr lang="es-ES" sz="3400" dirty="0" smtClean="0"/>
              <a:t>s fundamentales y de su relación. Pero (estas) son el suelo y el ámbito de lo que conocemos como </a:t>
            </a:r>
            <a:r>
              <a:rPr lang="es-ES" sz="3400" b="1" dirty="0" smtClean="0">
                <a:solidFill>
                  <a:srgbClr val="FF0000"/>
                </a:solidFill>
              </a:rPr>
              <a:t>historia universal</a:t>
            </a:r>
            <a:r>
              <a:rPr lang="es-ES" sz="3400" dirty="0" smtClean="0"/>
              <a:t>, en especial como historia occidental….Todo tiene que apuntar en primer lugar a reconocer al nihilismo como </a:t>
            </a:r>
            <a:r>
              <a:rPr lang="es-ES" sz="3400" b="1" dirty="0" smtClean="0">
                <a:solidFill>
                  <a:srgbClr val="FF0000"/>
                </a:solidFill>
              </a:rPr>
              <a:t>legalidad de la historia</a:t>
            </a:r>
            <a:r>
              <a:rPr lang="es-ES" sz="3400" dirty="0" smtClean="0"/>
              <a:t>. Si se quiere comprender esta historia como “</a:t>
            </a:r>
            <a:r>
              <a:rPr lang="es-ES" sz="3400" dirty="0" smtClean="0">
                <a:solidFill>
                  <a:srgbClr val="FF0000"/>
                </a:solidFill>
              </a:rPr>
              <a:t>decadencia</a:t>
            </a:r>
            <a:r>
              <a:rPr lang="es-ES" sz="3400" dirty="0" smtClean="0"/>
              <a:t>”, contando a partir de los valores supremos, el nihilismo no es la causa de esta decadencia sino su </a:t>
            </a:r>
            <a:r>
              <a:rPr lang="es-ES" sz="3400" b="1" i="1" u="sng" dirty="0" smtClean="0">
                <a:solidFill>
                  <a:srgbClr val="FF0000"/>
                </a:solidFill>
              </a:rPr>
              <a:t>lógica interna</a:t>
            </a:r>
            <a:r>
              <a:rPr lang="es-ES" sz="3400" dirty="0" smtClean="0"/>
              <a:t>; esa legalidad del acontecer que lleva más allá de la mera decadencia y, por lo tanto, señala ya </a:t>
            </a:r>
            <a:r>
              <a:rPr lang="es-ES" sz="3400" b="1" dirty="0" smtClean="0">
                <a:solidFill>
                  <a:srgbClr val="FF0000"/>
                </a:solidFill>
              </a:rPr>
              <a:t>más allá de ella</a:t>
            </a:r>
            <a:r>
              <a:rPr lang="es-ES" sz="3400" dirty="0" smtClean="0"/>
              <a:t>. Por eso la comprensión del nihilismo no consiste en el conocimiento de los fenómenos que pueden presentarse historiográficamente como nihilistas sino en </a:t>
            </a:r>
            <a:r>
              <a:rPr lang="es-ES" sz="3400" b="1" dirty="0" smtClean="0">
                <a:solidFill>
                  <a:srgbClr val="FF0000"/>
                </a:solidFill>
              </a:rPr>
              <a:t>comprender</a:t>
            </a:r>
            <a:r>
              <a:rPr lang="es-ES" sz="3400" dirty="0" smtClean="0"/>
              <a:t> </a:t>
            </a:r>
            <a:r>
              <a:rPr lang="es-ES" sz="3400" b="1" dirty="0" smtClean="0">
                <a:solidFill>
                  <a:srgbClr val="FF0000"/>
                </a:solidFill>
              </a:rPr>
              <a:t>los pasos, los grados y estadios intermedios</a:t>
            </a:r>
            <a:r>
              <a:rPr lang="es-ES" sz="3400" dirty="0" smtClean="0"/>
              <a:t>, desde la incipiente desvalorización hasta la necesaria transvaloración”.  “El nihilismo como historia” en </a:t>
            </a:r>
            <a:r>
              <a:rPr lang="es-ES" sz="3400" i="1" dirty="0" smtClean="0"/>
              <a:t>Nietzsche,</a:t>
            </a:r>
            <a:r>
              <a:rPr lang="es-ES" sz="3400" dirty="0" smtClean="0"/>
              <a:t> vol. II, p. 80. </a:t>
            </a:r>
            <a:endParaRPr lang="es-ES" sz="3400" dirty="0"/>
          </a:p>
        </p:txBody>
      </p:sp>
    </p:spTree>
    <p:extLst>
      <p:ext uri="{BB962C8B-B14F-4D97-AF65-F5344CB8AC3E}">
        <p14:creationId xmlns:p14="http://schemas.microsoft.com/office/powerpoint/2010/main" val="172334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504056"/>
          </a:xfrm>
        </p:spPr>
        <p:txBody>
          <a:bodyPr>
            <a:normAutofit/>
          </a:bodyPr>
          <a:lstStyle/>
          <a:p>
            <a:r>
              <a:rPr lang="es-ES" sz="2400" dirty="0"/>
              <a:t>El nihilismo como filosofía de la </a:t>
            </a:r>
            <a:r>
              <a:rPr lang="es-ES" sz="2400" dirty="0" smtClean="0"/>
              <a:t>historia. Heidegger texto 2</a:t>
            </a:r>
            <a:endParaRPr lang="es-ES" sz="2400" dirty="0"/>
          </a:p>
        </p:txBody>
      </p:sp>
      <p:sp>
        <p:nvSpPr>
          <p:cNvPr id="3" name="2 Marcador de contenido"/>
          <p:cNvSpPr>
            <a:spLocks noGrp="1"/>
          </p:cNvSpPr>
          <p:nvPr>
            <p:ph idx="1"/>
          </p:nvPr>
        </p:nvSpPr>
        <p:spPr>
          <a:xfrm>
            <a:off x="179512" y="548680"/>
            <a:ext cx="8445624" cy="6264696"/>
          </a:xfrm>
        </p:spPr>
        <p:txBody>
          <a:bodyPr>
            <a:normAutofit fontScale="70000" lnSpcReduction="20000"/>
          </a:bodyPr>
          <a:lstStyle/>
          <a:p>
            <a:pPr algn="just"/>
            <a:r>
              <a:rPr lang="es-ES" sz="3400" dirty="0"/>
              <a:t>Como no se entiende el nihilismo como </a:t>
            </a:r>
            <a:r>
              <a:rPr lang="es-ES" sz="3400" b="1" dirty="0"/>
              <a:t>un movimiento histórico </a:t>
            </a:r>
            <a:r>
              <a:rPr lang="es-ES" sz="3400" dirty="0"/>
              <a:t>que existe desde hace mucho tiempo y cuyo fundamento esencial reposa en la propia </a:t>
            </a:r>
            <a:r>
              <a:rPr lang="es-ES" sz="3400" b="1" dirty="0"/>
              <a:t>metafísica</a:t>
            </a:r>
            <a:r>
              <a:rPr lang="es-ES" sz="3400" dirty="0"/>
              <a:t>, se cae en la perniciosa tentación de considerar determinadas manifestaciones que ya son y sólo son </a:t>
            </a:r>
            <a:r>
              <a:rPr lang="es-ES" sz="3400" b="1" dirty="0">
                <a:solidFill>
                  <a:srgbClr val="FF0000"/>
                </a:solidFill>
              </a:rPr>
              <a:t>consecuencias del nihilismo </a:t>
            </a:r>
            <a:r>
              <a:rPr lang="es-ES" sz="3400" dirty="0"/>
              <a:t>como si fueran éste mismo o en la de presentar </a:t>
            </a:r>
            <a:r>
              <a:rPr lang="es-ES" sz="3400" b="1" dirty="0">
                <a:solidFill>
                  <a:srgbClr val="FF0000"/>
                </a:solidFill>
              </a:rPr>
              <a:t>las consecuencias y efectos como las causas del nihilismo </a:t>
            </a:r>
            <a:r>
              <a:rPr lang="es-ES" sz="3400" dirty="0"/>
              <a:t>(</a:t>
            </a:r>
            <a:r>
              <a:rPr lang="es-ES" sz="3400" dirty="0" err="1"/>
              <a:t>p.e</a:t>
            </a:r>
            <a:r>
              <a:rPr lang="es-ES" sz="3400" dirty="0"/>
              <a:t>., la caída del dogma cristiano). En la acomodación irreflexiva a este modo de representación se ha adquirido desde hace décadas la costumbre de presentar </a:t>
            </a:r>
            <a:r>
              <a:rPr lang="es-ES" sz="3400" b="1" dirty="0"/>
              <a:t>el dominio de la técnica o la rebelión de las masas </a:t>
            </a:r>
            <a:r>
              <a:rPr lang="es-ES" sz="3400" dirty="0"/>
              <a:t>como las causas de la situación histórica del siglo y de analizar la situación espiritual de la época desde este punto de vista. Pero cualquier análisis del hombre y de su posición dentro de lo ente, por aguda e inteligente que sea, sigue careciendo siempre de reflexión y lo único que provoca es la apariencia de una meditación, mientras se abstenga de pensar en </a:t>
            </a:r>
            <a:r>
              <a:rPr lang="es-ES" sz="3400" b="1" dirty="0">
                <a:solidFill>
                  <a:srgbClr val="FF0000"/>
                </a:solidFill>
              </a:rPr>
              <a:t>el lugar donde reside la esencia del hombre y de experimentarlo </a:t>
            </a:r>
            <a:r>
              <a:rPr lang="es-ES" sz="3400" dirty="0">
                <a:solidFill>
                  <a:srgbClr val="FF0000"/>
                </a:solidFill>
              </a:rPr>
              <a:t>en </a:t>
            </a:r>
            <a:r>
              <a:rPr lang="es-ES" sz="3400" b="1" u="sng" dirty="0">
                <a:solidFill>
                  <a:srgbClr val="FF0000"/>
                </a:solidFill>
              </a:rPr>
              <a:t>la verdad del ser</a:t>
            </a:r>
            <a:r>
              <a:rPr lang="es-ES" sz="3400" dirty="0" smtClean="0"/>
              <a:t>. Mientras </a:t>
            </a:r>
            <a:r>
              <a:rPr lang="es-ES" sz="3400" dirty="0"/>
              <a:t>sigamos confundiendo el nihilismo con lo que sólo son sus manifestacio</a:t>
            </a:r>
            <a:r>
              <a:rPr lang="es-ES" dirty="0"/>
              <a:t>nes</a:t>
            </a:r>
            <a:r>
              <a:rPr lang="es-ES" sz="3400" dirty="0"/>
              <a:t>, la postura respecto al mismo será siempre superficial</a:t>
            </a:r>
            <a:r>
              <a:rPr lang="es-ES" b="1" dirty="0" smtClean="0"/>
              <a:t>. </a:t>
            </a:r>
            <a:r>
              <a:rPr lang="es-ES" b="1" dirty="0" err="1" smtClean="0"/>
              <a:t>M.Heidegger</a:t>
            </a:r>
            <a:r>
              <a:rPr lang="es-ES" b="1" dirty="0" smtClean="0"/>
              <a:t>, La frase de N.: Dios ha </a:t>
            </a:r>
            <a:r>
              <a:rPr lang="es-ES" b="1" dirty="0" smtClean="0"/>
              <a:t>muerto, </a:t>
            </a:r>
            <a:r>
              <a:rPr lang="es-ES" b="1" dirty="0" err="1" smtClean="0"/>
              <a:t>pp.200</a:t>
            </a:r>
            <a:r>
              <a:rPr lang="es-ES" b="1" dirty="0" smtClean="0"/>
              <a:t>-1.</a:t>
            </a:r>
            <a:endParaRPr lang="es-ES" dirty="0"/>
          </a:p>
          <a:p>
            <a:endParaRPr lang="es-ES" dirty="0"/>
          </a:p>
        </p:txBody>
      </p:sp>
    </p:spTree>
    <p:extLst>
      <p:ext uri="{BB962C8B-B14F-4D97-AF65-F5344CB8AC3E}">
        <p14:creationId xmlns:p14="http://schemas.microsoft.com/office/powerpoint/2010/main" val="263623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29600" cy="576064"/>
          </a:xfrm>
        </p:spPr>
        <p:txBody>
          <a:bodyPr>
            <a:normAutofit/>
          </a:bodyPr>
          <a:lstStyle/>
          <a:p>
            <a:r>
              <a:rPr lang="es-ES" sz="2800" dirty="0"/>
              <a:t>El nihilismo como filosofía de la </a:t>
            </a:r>
            <a:r>
              <a:rPr lang="es-ES" sz="2800" dirty="0" smtClean="0"/>
              <a:t>historia. </a:t>
            </a:r>
            <a:r>
              <a:rPr lang="es-ES" sz="2800" dirty="0"/>
              <a:t>R</a:t>
            </a:r>
            <a:r>
              <a:rPr lang="es-ES" sz="2800" dirty="0" smtClean="0"/>
              <a:t>esumen</a:t>
            </a:r>
            <a:endParaRPr lang="es-ES" sz="2800" dirty="0"/>
          </a:p>
        </p:txBody>
      </p:sp>
      <p:sp>
        <p:nvSpPr>
          <p:cNvPr id="3" name="2 Marcador de contenido"/>
          <p:cNvSpPr>
            <a:spLocks noGrp="1"/>
          </p:cNvSpPr>
          <p:nvPr>
            <p:ph idx="1"/>
          </p:nvPr>
        </p:nvSpPr>
        <p:spPr>
          <a:xfrm>
            <a:off x="179512" y="692696"/>
            <a:ext cx="8445624" cy="6048672"/>
          </a:xfrm>
        </p:spPr>
        <p:txBody>
          <a:bodyPr>
            <a:normAutofit fontScale="92500" lnSpcReduction="20000"/>
          </a:bodyPr>
          <a:lstStyle/>
          <a:p>
            <a:pPr algn="just"/>
            <a:r>
              <a:rPr lang="es-ES" sz="2400" dirty="0" smtClean="0"/>
              <a:t>Nietzsche y Heidegger construyen una filosofía de la historia basada sobre su visión del platonismo y la metafísica.</a:t>
            </a:r>
          </a:p>
          <a:p>
            <a:pPr algn="just"/>
            <a:r>
              <a:rPr lang="es-ES" sz="2400" dirty="0" smtClean="0"/>
              <a:t>Una filosofía de la historia es una </a:t>
            </a:r>
            <a:r>
              <a:rPr lang="es-ES" sz="2400" b="1" dirty="0" smtClean="0">
                <a:solidFill>
                  <a:srgbClr val="FF0000"/>
                </a:solidFill>
              </a:rPr>
              <a:t>interpretación</a:t>
            </a:r>
            <a:r>
              <a:rPr lang="es-ES" sz="2400" dirty="0" smtClean="0"/>
              <a:t> </a:t>
            </a:r>
            <a:r>
              <a:rPr lang="es-ES" sz="2400" dirty="0" smtClean="0"/>
              <a:t>(</a:t>
            </a:r>
            <a:r>
              <a:rPr lang="es-ES" sz="2400" dirty="0" smtClean="0">
                <a:solidFill>
                  <a:srgbClr val="FF0000"/>
                </a:solidFill>
              </a:rPr>
              <a:t>sentido, causas y efectos, predicción, evaluación, ordenación en etapas</a:t>
            </a:r>
            <a:r>
              <a:rPr lang="es-ES" sz="2400" dirty="0" smtClean="0"/>
              <a:t>) del </a:t>
            </a:r>
            <a:r>
              <a:rPr lang="es-ES" sz="2400" dirty="0" smtClean="0"/>
              <a:t>curso histórico la cual atribuye a este “</a:t>
            </a:r>
            <a:r>
              <a:rPr lang="es-ES" sz="2400" b="1" dirty="0" smtClean="0">
                <a:solidFill>
                  <a:srgbClr val="FF0000"/>
                </a:solidFill>
              </a:rPr>
              <a:t>una necesidad</a:t>
            </a:r>
            <a:r>
              <a:rPr lang="es-ES" sz="2400" dirty="0" smtClean="0"/>
              <a:t>” que constituye su “</a:t>
            </a:r>
            <a:r>
              <a:rPr lang="es-ES" sz="2400" b="1" dirty="0" smtClean="0">
                <a:solidFill>
                  <a:srgbClr val="FF0000"/>
                </a:solidFill>
              </a:rPr>
              <a:t>legalidad</a:t>
            </a:r>
            <a:r>
              <a:rPr lang="es-ES" sz="2400" dirty="0" smtClean="0"/>
              <a:t>” (“la metafísica como fatalidad” y “rasgo fundamental de la historia”, SM), en virtud de la cual se </a:t>
            </a:r>
            <a:r>
              <a:rPr lang="es-ES" sz="2400" b="1" dirty="0" smtClean="0">
                <a:solidFill>
                  <a:srgbClr val="FF0000"/>
                </a:solidFill>
              </a:rPr>
              <a:t>predicen</a:t>
            </a:r>
            <a:r>
              <a:rPr lang="es-ES" sz="2400" dirty="0" smtClean="0"/>
              <a:t> (“la historia de los dos próximos siglos”, </a:t>
            </a:r>
            <a:r>
              <a:rPr lang="es-ES" sz="2400" dirty="0" err="1" smtClean="0"/>
              <a:t>F.N</a:t>
            </a:r>
            <a:r>
              <a:rPr lang="es-ES" sz="2400" dirty="0" smtClean="0"/>
              <a:t>.) o se </a:t>
            </a:r>
            <a:r>
              <a:rPr lang="es-ES" sz="2400" b="1" dirty="0" smtClean="0">
                <a:solidFill>
                  <a:srgbClr val="FF0000"/>
                </a:solidFill>
              </a:rPr>
              <a:t>explican</a:t>
            </a:r>
            <a:r>
              <a:rPr lang="es-ES" sz="2400" dirty="0" smtClean="0"/>
              <a:t> acontecimientos del presente (“las guerras mundiales y su totalidad consecuencia del estado de abandono del Ser”, </a:t>
            </a:r>
            <a:r>
              <a:rPr lang="es-ES" sz="2400" dirty="0" err="1" smtClean="0"/>
              <a:t>M.H</a:t>
            </a:r>
            <a:r>
              <a:rPr lang="es-ES" sz="2400" dirty="0"/>
              <a:t>.). De esta interpretación dependen </a:t>
            </a:r>
            <a:r>
              <a:rPr lang="es-ES" sz="2400" b="1" dirty="0">
                <a:solidFill>
                  <a:srgbClr val="FF0000"/>
                </a:solidFill>
              </a:rPr>
              <a:t>las etapas </a:t>
            </a:r>
            <a:r>
              <a:rPr lang="es-ES" sz="2400" dirty="0"/>
              <a:t>atribuidas al curso histórico, concebidas como eslabones de una cadena</a:t>
            </a:r>
            <a:endParaRPr lang="es-ES" sz="2400" dirty="0" smtClean="0"/>
          </a:p>
          <a:p>
            <a:pPr algn="just"/>
            <a:r>
              <a:rPr lang="es-ES" sz="2400" dirty="0" smtClean="0"/>
              <a:t>La importancia del </a:t>
            </a:r>
            <a:r>
              <a:rPr lang="es-ES" sz="2400" b="1" dirty="0" smtClean="0">
                <a:solidFill>
                  <a:srgbClr val="FF0000"/>
                </a:solidFill>
              </a:rPr>
              <a:t>inicio</a:t>
            </a:r>
            <a:r>
              <a:rPr lang="es-ES" sz="2400" dirty="0" smtClean="0"/>
              <a:t> (“se recorre el círculo de las posibilidades señaladas de ante mano”, SM), que en este caso es </a:t>
            </a:r>
            <a:r>
              <a:rPr lang="es-ES" sz="2400" b="1" u="sng" dirty="0" smtClean="0">
                <a:solidFill>
                  <a:srgbClr val="FF0000"/>
                </a:solidFill>
              </a:rPr>
              <a:t>Platón y la metafísica</a:t>
            </a:r>
            <a:r>
              <a:rPr lang="es-ES" sz="2400" dirty="0" smtClean="0"/>
              <a:t>, para interpretar lo que se desprende de él (el nihilismo, “la </a:t>
            </a:r>
            <a:r>
              <a:rPr lang="es-ES" sz="2400" dirty="0" err="1" smtClean="0"/>
              <a:t>nihilización</a:t>
            </a:r>
            <a:r>
              <a:rPr lang="es-ES" sz="2400" dirty="0" smtClean="0"/>
              <a:t> de la phýsis” como decadencia).</a:t>
            </a:r>
          </a:p>
          <a:p>
            <a:pPr algn="just"/>
            <a:r>
              <a:rPr lang="es-ES" sz="2400" dirty="0" smtClean="0"/>
              <a:t>De la interpretación depende “</a:t>
            </a:r>
            <a:r>
              <a:rPr lang="es-ES" sz="2400" b="1" dirty="0" smtClean="0">
                <a:solidFill>
                  <a:srgbClr val="FF0000"/>
                </a:solidFill>
              </a:rPr>
              <a:t>la inversión</a:t>
            </a:r>
            <a:r>
              <a:rPr lang="es-ES" sz="2400" dirty="0" smtClean="0"/>
              <a:t>” que se propone (ya sea “la transvaloración de todos los valores” o la inversión “en la que no es el ente fundado a partir del hombre sino el ser humano desde el Ser”</a:t>
            </a:r>
            <a:r>
              <a:rPr lang="es-ES" sz="2400" b="1" dirty="0" smtClean="0"/>
              <a:t> </a:t>
            </a:r>
            <a:r>
              <a:rPr lang="es-ES" sz="2400" b="1" i="1" dirty="0" smtClean="0"/>
              <a:t>B.</a:t>
            </a:r>
            <a:r>
              <a:rPr lang="es-ES" sz="2400" b="1" dirty="0" smtClean="0"/>
              <a:t>). El diagnóstico y la terapia de la patología </a:t>
            </a:r>
            <a:r>
              <a:rPr lang="es-ES" sz="2400" dirty="0" smtClean="0"/>
              <a:t>que representa el nihilismo.</a:t>
            </a:r>
          </a:p>
          <a:p>
            <a:pPr algn="just"/>
            <a:endParaRPr lang="es-ES" sz="2400" dirty="0"/>
          </a:p>
        </p:txBody>
      </p:sp>
    </p:spTree>
    <p:extLst>
      <p:ext uri="{BB962C8B-B14F-4D97-AF65-F5344CB8AC3E}">
        <p14:creationId xmlns:p14="http://schemas.microsoft.com/office/powerpoint/2010/main" val="269830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576064"/>
          </a:xfrm>
        </p:spPr>
        <p:txBody>
          <a:bodyPr>
            <a:normAutofit/>
          </a:bodyPr>
          <a:lstStyle/>
          <a:p>
            <a:r>
              <a:rPr lang="es-ES" sz="2800" dirty="0"/>
              <a:t>El nihilismo como filosofía de la </a:t>
            </a:r>
            <a:r>
              <a:rPr lang="es-ES" sz="2800" dirty="0" smtClean="0"/>
              <a:t>historia: etapas</a:t>
            </a:r>
            <a:endParaRPr lang="es-ES" sz="2800" dirty="0"/>
          </a:p>
        </p:txBody>
      </p:sp>
      <p:sp>
        <p:nvSpPr>
          <p:cNvPr id="3" name="2 Marcador de contenido"/>
          <p:cNvSpPr>
            <a:spLocks noGrp="1"/>
          </p:cNvSpPr>
          <p:nvPr>
            <p:ph idx="1"/>
          </p:nvPr>
        </p:nvSpPr>
        <p:spPr>
          <a:xfrm>
            <a:off x="395536" y="908720"/>
            <a:ext cx="8157592" cy="5544616"/>
          </a:xfrm>
        </p:spPr>
        <p:txBody>
          <a:bodyPr>
            <a:normAutofit fontScale="92500" lnSpcReduction="20000"/>
          </a:bodyPr>
          <a:lstStyle/>
          <a:p>
            <a:pPr algn="just"/>
            <a:r>
              <a:rPr lang="es-ES" dirty="0" smtClean="0"/>
              <a:t>Nietzsche: (los filósofos </a:t>
            </a:r>
            <a:r>
              <a:rPr lang="es-ES" dirty="0" err="1" smtClean="0"/>
              <a:t>preplatónicos</a:t>
            </a:r>
            <a:r>
              <a:rPr lang="es-ES" dirty="0" smtClean="0"/>
              <a:t>) platonismo, cristianismo, idealismo kantiano, positivismo, la supresión de la metafísica, </a:t>
            </a:r>
            <a:r>
              <a:rPr lang="es-ES" dirty="0" err="1" smtClean="0"/>
              <a:t>Zaratustra</a:t>
            </a:r>
            <a:r>
              <a:rPr lang="es-ES" dirty="0" smtClean="0"/>
              <a:t>.</a:t>
            </a:r>
          </a:p>
          <a:p>
            <a:pPr algn="just"/>
            <a:r>
              <a:rPr lang="es-ES" dirty="0" smtClean="0"/>
              <a:t>M. Heidegger: desde el punto de vista de la </a:t>
            </a:r>
            <a:r>
              <a:rPr lang="es-ES" b="1" dirty="0" smtClean="0"/>
              <a:t>metafísica del conocimiento</a:t>
            </a:r>
            <a:r>
              <a:rPr lang="es-ES" dirty="0" smtClean="0"/>
              <a:t>: la verdad como a-</a:t>
            </a:r>
            <a:r>
              <a:rPr lang="es-ES" dirty="0" err="1" smtClean="0"/>
              <a:t>létheia</a:t>
            </a:r>
            <a:r>
              <a:rPr lang="es-ES" dirty="0" smtClean="0"/>
              <a:t>, </a:t>
            </a:r>
            <a:r>
              <a:rPr lang="es-ES" dirty="0" err="1" smtClean="0"/>
              <a:t>orthótes</a:t>
            </a:r>
            <a:r>
              <a:rPr lang="es-ES" dirty="0" smtClean="0"/>
              <a:t> (Platón), certeza (idealismo moderno), voluntad de poder (Nietzsche), lo producible (técnica en el mundo contemporáneo); desde el punto de vista </a:t>
            </a:r>
            <a:r>
              <a:rPr lang="es-ES" b="1" dirty="0" smtClean="0"/>
              <a:t>del ser</a:t>
            </a:r>
            <a:r>
              <a:rPr lang="es-ES" dirty="0" smtClean="0"/>
              <a:t>: como idea (Platón), como representatividad (metafísica de  la subjetividad), como voluntad de poder (Nietzsche), como producto y existencias (la técnica).</a:t>
            </a:r>
          </a:p>
          <a:p>
            <a:pPr algn="just"/>
            <a:endParaRPr lang="es-ES" dirty="0"/>
          </a:p>
        </p:txBody>
      </p:sp>
    </p:spTree>
    <p:extLst>
      <p:ext uri="{BB962C8B-B14F-4D97-AF65-F5344CB8AC3E}">
        <p14:creationId xmlns:p14="http://schemas.microsoft.com/office/powerpoint/2010/main" val="16153417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1538</Words>
  <Application>Microsoft Office PowerPoint</Application>
  <PresentationFormat>Presentación en pantalla (4:3)</PresentationFormat>
  <Paragraphs>34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La presencia de la filosofía antigua en el pensamiento contemporáneo</vt:lpstr>
      <vt:lpstr>Introducción al curso</vt:lpstr>
      <vt:lpstr>Platón y el nihilismo</vt:lpstr>
      <vt:lpstr>El nihilismo como filosofía de la historia. Nietzsche texto 1</vt:lpstr>
      <vt:lpstr>El nihilismo como filosofía de la historia. Nietzsche texto 2</vt:lpstr>
      <vt:lpstr>El nihilismo como filosofía de la historia. Heidegger texto 1</vt:lpstr>
      <vt:lpstr>El nihilismo como filosofía de la historia. Heidegger texto 2</vt:lpstr>
      <vt:lpstr>El nihilismo como filosofía de la historia. Resumen</vt:lpstr>
      <vt:lpstr>El nihilismo como filosofía de la historia: etapas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presencia de la filosofía antigua en el pensamiento contemporáneo</dc:title>
  <dc:creator>Usuario</dc:creator>
  <cp:lastModifiedBy>Usuario</cp:lastModifiedBy>
  <cp:revision>28</cp:revision>
  <dcterms:created xsi:type="dcterms:W3CDTF">2019-01-15T19:14:32Z</dcterms:created>
  <dcterms:modified xsi:type="dcterms:W3CDTF">2020-01-16T11:12:06Z</dcterms:modified>
</cp:coreProperties>
</file>