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5" r:id="rId9"/>
    <p:sldId id="263" r:id="rId10"/>
    <p:sldId id="264" r:id="rId11"/>
    <p:sldId id="266" r:id="rId12"/>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22" autoAdjust="0"/>
  </p:normalViewPr>
  <p:slideViewPr>
    <p:cSldViewPr>
      <p:cViewPr varScale="1">
        <p:scale>
          <a:sx n="110" d="100"/>
          <a:sy n="110" d="100"/>
        </p:scale>
        <p:origin x="-1644" y="-96"/>
      </p:cViewPr>
      <p:guideLst>
        <p:guide orient="horz" pos="2160"/>
        <p:guide pos="2880"/>
      </p:guideLst>
    </p:cSldViewPr>
  </p:slideViewPr>
  <p:outlineViewPr>
    <p:cViewPr>
      <p:scale>
        <a:sx n="33" d="100"/>
        <a:sy n="33" d="100"/>
      </p:scale>
      <p:origin x="0" y="11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4950738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10693508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10471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Haga clic para modificar el estilo de título del patrón</a:t>
            </a:r>
            <a:endParaRPr lang="es-ES" dirty="0"/>
          </a:p>
        </p:txBody>
      </p:sp>
      <p:sp>
        <p:nvSpPr>
          <p:cNvPr id="3" name="2 Marcador de contenido"/>
          <p:cNvSpPr>
            <a:spLocks noGrp="1"/>
          </p:cNvSpPr>
          <p:nvPr>
            <p:ph idx="1"/>
          </p:nvPr>
        </p:nvSpPr>
        <p:spPr/>
        <p:txBody>
          <a:bodyPr/>
          <a:lstStyle/>
          <a:p>
            <a:pPr lvl="0"/>
            <a:r>
              <a:rPr lang="es-ES" dirty="0" smtClean="0"/>
              <a:t>Haga clic para modificar el estilo de texto del patrón</a:t>
            </a:r>
          </a:p>
          <a:p>
            <a:pPr lvl="1"/>
            <a:r>
              <a:rPr lang="es-ES" dirty="0" smtClean="0"/>
              <a:t>Segundo nivel</a:t>
            </a:r>
          </a:p>
          <a:p>
            <a:pPr lvl="2"/>
            <a:r>
              <a:rPr lang="es-ES" dirty="0" smtClean="0"/>
              <a:t>Tercer nivel</a:t>
            </a:r>
          </a:p>
          <a:p>
            <a:pPr lvl="3"/>
            <a:r>
              <a:rPr lang="es-ES" dirty="0" smtClean="0"/>
              <a:t>Cuarto nivel</a:t>
            </a:r>
          </a:p>
          <a:p>
            <a:pPr lvl="4"/>
            <a:r>
              <a:rPr lang="es-ES" dirty="0" smtClean="0"/>
              <a:t>Quinto nivel</a:t>
            </a:r>
            <a:endParaRPr lang="es-ES" dirty="0"/>
          </a:p>
        </p:txBody>
      </p:sp>
      <p:sp>
        <p:nvSpPr>
          <p:cNvPr id="4" name="3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228507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3722080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402943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4257865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41211885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36071215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4411374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D413E155-1C31-4C33-9383-B4490DB02955}" type="datetimeFigureOut">
              <a:rPr lang="es-ES" smtClean="0"/>
              <a:t>31/01/2019</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02C20436-78CB-43C3-82E7-C034F0EE94D4}" type="slidenum">
              <a:rPr lang="es-ES" smtClean="0"/>
              <a:t>‹Nº›</a:t>
            </a:fld>
            <a:endParaRPr lang="es-ES"/>
          </a:p>
        </p:txBody>
      </p:sp>
    </p:spTree>
    <p:extLst>
      <p:ext uri="{BB962C8B-B14F-4D97-AF65-F5344CB8AC3E}">
        <p14:creationId xmlns:p14="http://schemas.microsoft.com/office/powerpoint/2010/main" val="2103454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13E155-1C31-4C33-9383-B4490DB02955}" type="datetimeFigureOut">
              <a:rPr lang="es-ES" smtClean="0"/>
              <a:t>31/01/2019</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C20436-78CB-43C3-82E7-C034F0EE94D4}" type="slidenum">
              <a:rPr lang="es-ES" smtClean="0"/>
              <a:t>‹Nº›</a:t>
            </a:fld>
            <a:endParaRPr lang="es-ES"/>
          </a:p>
        </p:txBody>
      </p:sp>
    </p:spTree>
    <p:extLst>
      <p:ext uri="{BB962C8B-B14F-4D97-AF65-F5344CB8AC3E}">
        <p14:creationId xmlns:p14="http://schemas.microsoft.com/office/powerpoint/2010/main" val="37777075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395536" y="1"/>
            <a:ext cx="7844408" cy="1268760"/>
          </a:xfrm>
        </p:spPr>
        <p:txBody>
          <a:bodyPr>
            <a:normAutofit/>
          </a:bodyPr>
          <a:lstStyle/>
          <a:p>
            <a:r>
              <a:rPr lang="es-ES" sz="2400" dirty="0" smtClean="0"/>
              <a:t>Nietzsche y el nihilismo: comentario de la Historia de un error (Cómo el mundo verdadero acabó convirtiéndose en una fábula)</a:t>
            </a:r>
            <a:r>
              <a:rPr lang="es-ES" sz="2800" dirty="0" smtClean="0"/>
              <a:t>.</a:t>
            </a:r>
            <a:endParaRPr lang="es-ES" sz="2800" dirty="0"/>
          </a:p>
        </p:txBody>
      </p:sp>
      <p:sp>
        <p:nvSpPr>
          <p:cNvPr id="3" name="2 Subtítulo"/>
          <p:cNvSpPr>
            <a:spLocks noGrp="1"/>
          </p:cNvSpPr>
          <p:nvPr>
            <p:ph type="subTitle" idx="1"/>
          </p:nvPr>
        </p:nvSpPr>
        <p:spPr>
          <a:xfrm>
            <a:off x="395536" y="1340768"/>
            <a:ext cx="8128992" cy="5517232"/>
          </a:xfrm>
        </p:spPr>
        <p:txBody>
          <a:bodyPr>
            <a:normAutofit fontScale="85000" lnSpcReduction="20000"/>
          </a:bodyPr>
          <a:lstStyle/>
          <a:p>
            <a:r>
              <a:rPr lang="es-ES" sz="2000" dirty="0" smtClean="0"/>
              <a:t>Una historia del nihilismo en seis etapas (</a:t>
            </a:r>
            <a:r>
              <a:rPr lang="es-ES" sz="2000" dirty="0" err="1" smtClean="0"/>
              <a:t>F.Volpi</a:t>
            </a:r>
            <a:r>
              <a:rPr lang="es-ES" sz="2000" dirty="0" smtClean="0"/>
              <a:t>).</a:t>
            </a:r>
          </a:p>
          <a:p>
            <a:r>
              <a:rPr lang="es-ES" sz="2000" dirty="0" smtClean="0"/>
              <a:t>(Recuérdese: “Mi </a:t>
            </a:r>
            <a:r>
              <a:rPr lang="es-ES" sz="2000" dirty="0"/>
              <a:t>filosofía es un </a:t>
            </a:r>
            <a:r>
              <a:rPr lang="es-ES" sz="2000" i="1" dirty="0"/>
              <a:t>platonismo invertido</a:t>
            </a:r>
            <a:r>
              <a:rPr lang="es-ES" sz="2000" dirty="0"/>
              <a:t>: cuanto más lejos se está del ente verdadero, tanto más pura, bella y mejor es la vida. La vida en la apariencia como </a:t>
            </a:r>
            <a:r>
              <a:rPr lang="es-ES" sz="2000" dirty="0" smtClean="0"/>
              <a:t>meta”. </a:t>
            </a:r>
            <a:r>
              <a:rPr lang="es-ES" sz="2000" dirty="0" err="1" smtClean="0"/>
              <a:t>Frag</a:t>
            </a:r>
            <a:r>
              <a:rPr lang="es-ES" sz="2000" dirty="0" smtClean="0"/>
              <a:t>. 7 (56) de 1871. </a:t>
            </a:r>
            <a:r>
              <a:rPr lang="es-ES" sz="2000" dirty="0" err="1" smtClean="0"/>
              <a:t>M.H</a:t>
            </a:r>
            <a:r>
              <a:rPr lang="es-ES" sz="2000" dirty="0" smtClean="0"/>
              <a:t>.   “El pensamiento de N. era y es en todas partes un </a:t>
            </a:r>
            <a:r>
              <a:rPr lang="es-ES" sz="2000" dirty="0"/>
              <a:t>ú</a:t>
            </a:r>
            <a:r>
              <a:rPr lang="es-ES" sz="2000" dirty="0" smtClean="0"/>
              <a:t>nico y  con frecuencia discrepante diálogo con Platón” (N. II, 179).</a:t>
            </a:r>
          </a:p>
          <a:p>
            <a:r>
              <a:rPr lang="es-ES" sz="2000" dirty="0" smtClean="0"/>
              <a:t>Etapas. 1. Platón (a diferencia del Platonismo): el mundo verdadero (La Idea), </a:t>
            </a:r>
            <a:r>
              <a:rPr lang="es-ES" sz="2000" b="1" dirty="0" smtClean="0">
                <a:solidFill>
                  <a:srgbClr val="FF0000"/>
                </a:solidFill>
              </a:rPr>
              <a:t>asequible</a:t>
            </a:r>
            <a:r>
              <a:rPr lang="es-ES" sz="2000" dirty="0" smtClean="0"/>
              <a:t>, el sabio-virtuoso; recuérdese: la obligación de volver a la Caverna. </a:t>
            </a:r>
            <a:r>
              <a:rPr lang="es-ES" sz="2000" dirty="0" err="1" smtClean="0"/>
              <a:t>M.H</a:t>
            </a:r>
            <a:r>
              <a:rPr lang="es-ES" sz="2000" dirty="0" smtClean="0"/>
              <a:t>:: “La obra de Platón no es aún platonismo” (N., I, 193) </a:t>
            </a:r>
          </a:p>
          <a:p>
            <a:r>
              <a:rPr lang="es-ES" sz="2000" dirty="0" smtClean="0"/>
              <a:t>2. El cristianismo: (“platonismo para el pueblo”, </a:t>
            </a:r>
            <a:r>
              <a:rPr lang="es-ES" sz="2000" dirty="0" err="1" smtClean="0"/>
              <a:t>MABM</a:t>
            </a:r>
            <a:r>
              <a:rPr lang="es-ES" sz="2000" dirty="0" smtClean="0"/>
              <a:t>):</a:t>
            </a:r>
            <a:r>
              <a:rPr lang="es-ES" sz="2000" b="1" dirty="0" smtClean="0">
                <a:solidFill>
                  <a:srgbClr val="FF0000"/>
                </a:solidFill>
              </a:rPr>
              <a:t> inasequible, prometido</a:t>
            </a:r>
            <a:r>
              <a:rPr lang="es-ES" sz="2000" b="1" dirty="0" smtClean="0">
                <a:solidFill>
                  <a:schemeClr val="tx1"/>
                </a:solidFill>
              </a:rPr>
              <a:t> </a:t>
            </a:r>
            <a:r>
              <a:rPr lang="es-ES" sz="2000" dirty="0" smtClean="0">
                <a:solidFill>
                  <a:schemeClr val="tx1"/>
                </a:solidFill>
              </a:rPr>
              <a:t>al pecador. </a:t>
            </a:r>
            <a:r>
              <a:rPr lang="es-ES" sz="2000" dirty="0" err="1" smtClean="0">
                <a:solidFill>
                  <a:schemeClr val="tx1"/>
                </a:solidFill>
              </a:rPr>
              <a:t>MH</a:t>
            </a:r>
            <a:r>
              <a:rPr lang="es-ES" sz="2000" dirty="0" smtClean="0">
                <a:solidFill>
                  <a:schemeClr val="tx1"/>
                </a:solidFill>
              </a:rPr>
              <a:t>: “lo suprasensible ha desaparecido del entorno de la existencia humana”, N., I, 193)</a:t>
            </a:r>
          </a:p>
          <a:p>
            <a:r>
              <a:rPr lang="es-ES" sz="2000" dirty="0" smtClean="0">
                <a:solidFill>
                  <a:schemeClr val="tx1"/>
                </a:solidFill>
              </a:rPr>
              <a:t>3. Kant.: inasequible, </a:t>
            </a:r>
            <a:r>
              <a:rPr lang="es-ES" sz="2000" b="1" dirty="0" smtClean="0">
                <a:solidFill>
                  <a:srgbClr val="FF0000"/>
                </a:solidFill>
              </a:rPr>
              <a:t>indemostrable e </a:t>
            </a:r>
            <a:r>
              <a:rPr lang="es-ES" sz="2000" b="1" dirty="0" err="1" smtClean="0">
                <a:solidFill>
                  <a:srgbClr val="FF0000"/>
                </a:solidFill>
              </a:rPr>
              <a:t>imprometible</a:t>
            </a:r>
            <a:r>
              <a:rPr lang="es-ES" sz="2000" b="1" dirty="0" smtClean="0">
                <a:solidFill>
                  <a:srgbClr val="FF0000"/>
                </a:solidFill>
              </a:rPr>
              <a:t>, un imperativo </a:t>
            </a:r>
            <a:r>
              <a:rPr lang="es-ES" sz="2000" dirty="0" smtClean="0">
                <a:solidFill>
                  <a:srgbClr val="FF0000"/>
                </a:solidFill>
              </a:rPr>
              <a:t>(“lo suprasensible, un postulado de la razón práctica”, N., I, 194) </a:t>
            </a:r>
            <a:r>
              <a:rPr lang="es-ES" sz="2000" dirty="0" smtClean="0">
                <a:solidFill>
                  <a:schemeClr val="tx1"/>
                </a:solidFill>
              </a:rPr>
              <a:t>las ideas de la razón: el mundo, Dios, la inmortalidad del alma).</a:t>
            </a:r>
          </a:p>
          <a:p>
            <a:r>
              <a:rPr lang="es-ES" sz="2000" dirty="0" smtClean="0">
                <a:solidFill>
                  <a:schemeClr val="tx1"/>
                </a:solidFill>
              </a:rPr>
              <a:t>4. El Positivismo (</a:t>
            </a:r>
            <a:r>
              <a:rPr lang="es-ES" sz="2000" dirty="0" err="1" smtClean="0">
                <a:solidFill>
                  <a:schemeClr val="tx1"/>
                </a:solidFill>
              </a:rPr>
              <a:t>Comte:1798</a:t>
            </a:r>
            <a:r>
              <a:rPr lang="es-ES" sz="2000" dirty="0" smtClean="0">
                <a:solidFill>
                  <a:schemeClr val="tx1"/>
                </a:solidFill>
              </a:rPr>
              <a:t> -1857, las tres “edades”): desconocido y ya no “</a:t>
            </a:r>
            <a:r>
              <a:rPr lang="es-ES" sz="2000" b="1" dirty="0" smtClean="0">
                <a:solidFill>
                  <a:srgbClr val="FF0000"/>
                </a:solidFill>
              </a:rPr>
              <a:t>redentor “ ni “obligante</a:t>
            </a:r>
            <a:r>
              <a:rPr lang="es-ES" sz="2000" dirty="0" smtClean="0">
                <a:solidFill>
                  <a:schemeClr val="tx1"/>
                </a:solidFill>
              </a:rPr>
              <a:t>”. </a:t>
            </a:r>
            <a:r>
              <a:rPr lang="es-ES" sz="2000" dirty="0" err="1" smtClean="0">
                <a:solidFill>
                  <a:schemeClr val="tx1"/>
                </a:solidFill>
              </a:rPr>
              <a:t>MH</a:t>
            </a:r>
            <a:r>
              <a:rPr lang="es-ES" sz="2000" dirty="0" smtClean="0">
                <a:solidFill>
                  <a:schemeClr val="tx1"/>
                </a:solidFill>
              </a:rPr>
              <a:t>.: “la razón se despierta –después de los velos encubridores del idealismo- para encontrarse a sí misma” (N., I, 195).</a:t>
            </a:r>
          </a:p>
          <a:p>
            <a:r>
              <a:rPr lang="es-ES" sz="2000" dirty="0" smtClean="0">
                <a:solidFill>
                  <a:schemeClr val="tx1"/>
                </a:solidFill>
              </a:rPr>
              <a:t>5. “Mundo verdadero”: eliminación y retorno del bon </a:t>
            </a:r>
            <a:r>
              <a:rPr lang="es-ES" sz="2000" dirty="0" err="1" smtClean="0">
                <a:solidFill>
                  <a:schemeClr val="tx1"/>
                </a:solidFill>
              </a:rPr>
              <a:t>sens</a:t>
            </a:r>
            <a:r>
              <a:rPr lang="es-ES" sz="2000" dirty="0" smtClean="0">
                <a:solidFill>
                  <a:schemeClr val="tx1"/>
                </a:solidFill>
              </a:rPr>
              <a:t>, jovialidad, “rubor avergonzado” de Platón (“el gran </a:t>
            </a:r>
            <a:r>
              <a:rPr lang="es-ES" sz="2000" dirty="0" err="1" smtClean="0">
                <a:solidFill>
                  <a:schemeClr val="tx1"/>
                </a:solidFill>
              </a:rPr>
              <a:t>Cagliostro</a:t>
            </a:r>
            <a:r>
              <a:rPr lang="es-ES" sz="2000" dirty="0" smtClean="0">
                <a:solidFill>
                  <a:schemeClr val="tx1"/>
                </a:solidFill>
              </a:rPr>
              <a:t>”,  FP. IV, 555). </a:t>
            </a:r>
            <a:r>
              <a:rPr lang="es-ES" sz="2000" dirty="0" err="1" smtClean="0">
                <a:solidFill>
                  <a:schemeClr val="tx1"/>
                </a:solidFill>
              </a:rPr>
              <a:t>M.H</a:t>
            </a:r>
            <a:r>
              <a:rPr lang="es-ES" sz="2000" dirty="0" smtClean="0">
                <a:solidFill>
                  <a:schemeClr val="tx1"/>
                </a:solidFill>
              </a:rPr>
              <a:t>.: “la primera etapa de su propio camino dentro de la filosofía”; “…”sigue estando el lugar vacío de ese arriba y la hendidura en la construcción entre un arriba y un abajo: el </a:t>
            </a:r>
            <a:r>
              <a:rPr lang="es-ES" sz="2000" dirty="0" err="1" smtClean="0">
                <a:solidFill>
                  <a:schemeClr val="tx1"/>
                </a:solidFill>
              </a:rPr>
              <a:t>platonismo”,N</a:t>
            </a:r>
            <a:r>
              <a:rPr lang="es-ES" sz="2000" dirty="0" smtClean="0">
                <a:solidFill>
                  <a:schemeClr val="tx1"/>
                </a:solidFill>
              </a:rPr>
              <a:t>., I, 195-6).</a:t>
            </a:r>
          </a:p>
          <a:p>
            <a:r>
              <a:rPr lang="es-ES" sz="2000" dirty="0" smtClean="0">
                <a:solidFill>
                  <a:schemeClr val="tx1"/>
                </a:solidFill>
              </a:rPr>
              <a:t>6.  La superación del platonismo: la sombra más corta (alusión a la Caverna). La eliminación de la antítesis.   El último hombre y la significación de </a:t>
            </a:r>
            <a:r>
              <a:rPr lang="es-ES" sz="2000" dirty="0" err="1" smtClean="0">
                <a:solidFill>
                  <a:schemeClr val="tx1"/>
                </a:solidFill>
              </a:rPr>
              <a:t>Zaratustra</a:t>
            </a:r>
            <a:r>
              <a:rPr lang="es-ES" sz="2000" dirty="0" smtClean="0">
                <a:solidFill>
                  <a:schemeClr val="tx1"/>
                </a:solidFill>
              </a:rPr>
              <a:t> para la humanidad (el </a:t>
            </a:r>
            <a:r>
              <a:rPr lang="es-ES" sz="2000" dirty="0" err="1" smtClean="0">
                <a:solidFill>
                  <a:schemeClr val="tx1"/>
                </a:solidFill>
              </a:rPr>
              <a:t>super</a:t>
            </a:r>
            <a:r>
              <a:rPr lang="es-ES" sz="2000" dirty="0" smtClean="0">
                <a:solidFill>
                  <a:schemeClr val="tx1"/>
                </a:solidFill>
              </a:rPr>
              <a:t> hombre).</a:t>
            </a:r>
          </a:p>
          <a:p>
            <a:endParaRPr lang="es-ES" sz="2000" dirty="0" smtClean="0">
              <a:solidFill>
                <a:schemeClr val="tx1"/>
              </a:solidFill>
            </a:endParaRPr>
          </a:p>
          <a:p>
            <a:endParaRPr lang="es-ES" sz="2000" dirty="0"/>
          </a:p>
        </p:txBody>
      </p:sp>
    </p:spTree>
    <p:extLst>
      <p:ext uri="{BB962C8B-B14F-4D97-AF65-F5344CB8AC3E}">
        <p14:creationId xmlns:p14="http://schemas.microsoft.com/office/powerpoint/2010/main" val="35063223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778098"/>
          </a:xfrm>
        </p:spPr>
        <p:txBody>
          <a:bodyPr/>
          <a:lstStyle/>
          <a:p>
            <a:r>
              <a:rPr lang="es-ES" dirty="0" smtClean="0"/>
              <a:t>Platón y la solución de Nietzsche</a:t>
            </a:r>
            <a:endParaRPr lang="es-ES" dirty="0"/>
          </a:p>
        </p:txBody>
      </p:sp>
      <p:sp>
        <p:nvSpPr>
          <p:cNvPr id="3" name="2 Marcador de contenido"/>
          <p:cNvSpPr>
            <a:spLocks noGrp="1"/>
          </p:cNvSpPr>
          <p:nvPr>
            <p:ph idx="1"/>
          </p:nvPr>
        </p:nvSpPr>
        <p:spPr>
          <a:xfrm>
            <a:off x="251520" y="1124744"/>
            <a:ext cx="8301608" cy="5472608"/>
          </a:xfrm>
        </p:spPr>
        <p:txBody>
          <a:bodyPr>
            <a:normAutofit fontScale="85000" lnSpcReduction="10000"/>
          </a:bodyPr>
          <a:lstStyle/>
          <a:p>
            <a:pPr algn="just"/>
            <a:r>
              <a:rPr lang="es-ES" dirty="0" smtClean="0"/>
              <a:t>El </a:t>
            </a:r>
            <a:r>
              <a:rPr lang="es-ES" i="1" dirty="0" smtClean="0"/>
              <a:t>Fedón</a:t>
            </a:r>
            <a:r>
              <a:rPr lang="es-ES" dirty="0"/>
              <a:t> </a:t>
            </a:r>
            <a:r>
              <a:rPr lang="es-ES" dirty="0" smtClean="0"/>
              <a:t>y “la segunda navegación”: el eclipse, la ceguera del alma, buscar refugio en los </a:t>
            </a:r>
            <a:r>
              <a:rPr lang="es-ES" i="1" dirty="0" err="1" smtClean="0"/>
              <a:t>lógoi</a:t>
            </a:r>
            <a:r>
              <a:rPr lang="es-ES" dirty="0" smtClean="0"/>
              <a:t>, para contemplar en ellos no imágenes de las cosas, sino su verdadera realidad.</a:t>
            </a:r>
          </a:p>
          <a:p>
            <a:pPr algn="just"/>
            <a:r>
              <a:rPr lang="es-ES" dirty="0" smtClean="0"/>
              <a:t>La </a:t>
            </a:r>
            <a:r>
              <a:rPr lang="es-ES" i="1" dirty="0" smtClean="0"/>
              <a:t>República</a:t>
            </a:r>
            <a:r>
              <a:rPr lang="es-ES" dirty="0" smtClean="0"/>
              <a:t>: la idea del Bien, causa del ser, del conocimiento y del valor. La concepción platónica del Bien prueba el carácter axiológico de la metafísica dualista creada por Platón. Nietzsche acusa a Platón no de crear valores sino una metafísica del valor (“cfr. el abuso en su punto extremo en Platón”, “la desnaturalización de las ideas”, </a:t>
            </a:r>
            <a:r>
              <a:rPr lang="es-ES" dirty="0" smtClean="0"/>
              <a:t>“una </a:t>
            </a:r>
            <a:r>
              <a:rPr lang="es-ES" dirty="0" smtClean="0"/>
              <a:t>verdad por detrás de </a:t>
            </a:r>
            <a:r>
              <a:rPr lang="es-ES" dirty="0" smtClean="0"/>
              <a:t>ellas” </a:t>
            </a:r>
            <a:r>
              <a:rPr lang="es-ES" dirty="0" smtClean="0"/>
              <a:t>, como entidades, IV 552.).</a:t>
            </a:r>
          </a:p>
          <a:p>
            <a:pPr algn="just"/>
            <a:r>
              <a:rPr lang="es-ES" dirty="0" smtClean="0"/>
              <a:t>Cfr</a:t>
            </a:r>
            <a:r>
              <a:rPr lang="es-ES" dirty="0" smtClean="0"/>
              <a:t>. FP. </a:t>
            </a:r>
            <a:r>
              <a:rPr lang="es-ES" smtClean="0"/>
              <a:t>IV, </a:t>
            </a:r>
            <a:r>
              <a:rPr lang="es-ES" dirty="0" smtClean="0"/>
              <a:t>242-3: negación de la verdad y del ser, refundación del valor.</a:t>
            </a:r>
            <a:endParaRPr lang="es-ES" dirty="0"/>
          </a:p>
        </p:txBody>
      </p:sp>
    </p:spTree>
    <p:extLst>
      <p:ext uri="{BB962C8B-B14F-4D97-AF65-F5344CB8AC3E}">
        <p14:creationId xmlns:p14="http://schemas.microsoft.com/office/powerpoint/2010/main" val="669432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778098"/>
          </a:xfrm>
        </p:spPr>
        <p:txBody>
          <a:bodyPr/>
          <a:lstStyle/>
          <a:p>
            <a:r>
              <a:rPr lang="es-ES" sz="2400" dirty="0" smtClean="0"/>
              <a:t>La solución de Nietzsche</a:t>
            </a:r>
            <a:endParaRPr lang="es-ES" sz="2400" dirty="0"/>
          </a:p>
        </p:txBody>
      </p:sp>
      <p:sp>
        <p:nvSpPr>
          <p:cNvPr id="3" name="2 Marcador de contenido"/>
          <p:cNvSpPr>
            <a:spLocks noGrp="1"/>
          </p:cNvSpPr>
          <p:nvPr>
            <p:ph idx="1"/>
          </p:nvPr>
        </p:nvSpPr>
        <p:spPr>
          <a:xfrm>
            <a:off x="467544" y="1196752"/>
            <a:ext cx="8219256" cy="4929411"/>
          </a:xfrm>
        </p:spPr>
        <p:txBody>
          <a:bodyPr/>
          <a:lstStyle/>
          <a:p>
            <a:r>
              <a:rPr lang="es-ES" dirty="0" smtClean="0"/>
              <a:t>                                                </a:t>
            </a:r>
            <a:endParaRPr lang="es-ES" dirty="0"/>
          </a:p>
        </p:txBody>
      </p:sp>
    </p:spTree>
    <p:extLst>
      <p:ext uri="{BB962C8B-B14F-4D97-AF65-F5344CB8AC3E}">
        <p14:creationId xmlns:p14="http://schemas.microsoft.com/office/powerpoint/2010/main" val="24510635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107504" y="0"/>
            <a:ext cx="8784976" cy="548680"/>
          </a:xfrm>
        </p:spPr>
        <p:txBody>
          <a:bodyPr>
            <a:noAutofit/>
          </a:bodyPr>
          <a:lstStyle/>
          <a:p>
            <a:r>
              <a:rPr lang="es-ES" sz="2000" dirty="0" smtClean="0"/>
              <a:t>Los tres componentes del mundo verdadero y su vinculación con el nihilismo</a:t>
            </a:r>
            <a:endParaRPr lang="es-ES" sz="2000" dirty="0"/>
          </a:p>
        </p:txBody>
      </p:sp>
      <p:sp>
        <p:nvSpPr>
          <p:cNvPr id="3" name="2 Marcador de contenido"/>
          <p:cNvSpPr>
            <a:spLocks noGrp="1"/>
          </p:cNvSpPr>
          <p:nvPr>
            <p:ph idx="1"/>
          </p:nvPr>
        </p:nvSpPr>
        <p:spPr>
          <a:xfrm>
            <a:off x="323528" y="620688"/>
            <a:ext cx="8445624" cy="6192688"/>
          </a:xfrm>
        </p:spPr>
        <p:txBody>
          <a:bodyPr>
            <a:normAutofit fontScale="25000" lnSpcReduction="20000"/>
          </a:bodyPr>
          <a:lstStyle/>
          <a:p>
            <a:pPr algn="just"/>
            <a:r>
              <a:rPr lang="es-ES_tradnl" sz="8000" dirty="0" smtClean="0"/>
              <a:t>El </a:t>
            </a:r>
            <a:r>
              <a:rPr lang="es-ES_tradnl" sz="8000" dirty="0"/>
              <a:t>hombre busca «</a:t>
            </a:r>
            <a:r>
              <a:rPr lang="es-ES_tradnl" sz="8000" b="1" u="sng" dirty="0">
                <a:solidFill>
                  <a:srgbClr val="FF0000"/>
                </a:solidFill>
              </a:rPr>
              <a:t>la verdad</a:t>
            </a:r>
            <a:r>
              <a:rPr lang="es-ES_tradnl" sz="8000" dirty="0"/>
              <a:t>»: un mundo que no se contradiga, no engañe, no cambie, un </a:t>
            </a:r>
            <a:r>
              <a:rPr lang="es-ES_tradnl" sz="8000" b="1" u="sng" dirty="0">
                <a:solidFill>
                  <a:srgbClr val="FF0000"/>
                </a:solidFill>
              </a:rPr>
              <a:t>mundo</a:t>
            </a:r>
            <a:r>
              <a:rPr lang="es-ES_tradnl" sz="8000" dirty="0"/>
              <a:t> </a:t>
            </a:r>
            <a:r>
              <a:rPr lang="es-ES_tradnl" sz="8000" i="1" dirty="0"/>
              <a:t>verdadero </a:t>
            </a:r>
            <a:r>
              <a:rPr lang="es-ES_tradnl" sz="8000" dirty="0"/>
              <a:t>— un mundo en el que no se sufra: contradicción, engaño, cambio — ¡causas del </a:t>
            </a:r>
            <a:r>
              <a:rPr lang="es-ES_tradnl" sz="8000" b="1" u="sng" dirty="0">
                <a:solidFill>
                  <a:srgbClr val="FF0000"/>
                </a:solidFill>
              </a:rPr>
              <a:t>sufrimiento</a:t>
            </a:r>
            <a:r>
              <a:rPr lang="es-ES_tradnl" sz="8000" dirty="0"/>
              <a:t>! No duda de que </a:t>
            </a:r>
            <a:r>
              <a:rPr lang="es-ES_tradnl" sz="8000" b="1" u="sng" dirty="0"/>
              <a:t>haya un mundo como debe </a:t>
            </a:r>
            <a:r>
              <a:rPr lang="es-ES_tradnl" sz="8000" b="1" u="sng" dirty="0" smtClean="0"/>
              <a:t>ser</a:t>
            </a:r>
            <a:r>
              <a:rPr lang="es-ES_tradnl" sz="8000" dirty="0"/>
              <a:t>.</a:t>
            </a:r>
            <a:endParaRPr lang="es-ES_tradnl" sz="8000" dirty="0" smtClean="0"/>
          </a:p>
          <a:p>
            <a:pPr algn="just"/>
            <a:r>
              <a:rPr lang="es-ES_tradnl" sz="8000" dirty="0"/>
              <a:t>¿De dónde saca aquí el hombre el concepto de </a:t>
            </a:r>
            <a:r>
              <a:rPr lang="es-ES_tradnl" sz="8000" i="1" dirty="0">
                <a:solidFill>
                  <a:srgbClr val="FF0000"/>
                </a:solidFill>
              </a:rPr>
              <a:t>realidad</a:t>
            </a:r>
            <a:r>
              <a:rPr lang="es-ES_tradnl" sz="8000" i="1" dirty="0"/>
              <a:t>? </a:t>
            </a:r>
            <a:r>
              <a:rPr lang="es-ES_tradnl" sz="8000" dirty="0"/>
              <a:t>— ¿Por qué deduce del cambio, el engaño, la contradicción, precisamente el </a:t>
            </a:r>
            <a:r>
              <a:rPr lang="es-ES_tradnl" sz="8000" i="1" dirty="0"/>
              <a:t>sufrimiento? </a:t>
            </a:r>
            <a:r>
              <a:rPr lang="es-ES_tradnl" sz="8000" dirty="0"/>
              <a:t>¿y por qué no, al contrario, su felicidad?...— El </a:t>
            </a:r>
            <a:r>
              <a:rPr lang="es-ES_tradnl" sz="8000" b="1" u="sng" dirty="0"/>
              <a:t>desprecio, el odio a todo lo que perece, cambia</a:t>
            </a:r>
            <a:r>
              <a:rPr lang="es-ES_tradnl" sz="8000" dirty="0" smtClean="0"/>
              <a:t>,…</a:t>
            </a:r>
          </a:p>
          <a:p>
            <a:pPr algn="just"/>
            <a:r>
              <a:rPr lang="es-ES_tradnl" sz="8000" dirty="0"/>
              <a:t>La </a:t>
            </a:r>
            <a:r>
              <a:rPr lang="es-ES_tradnl" sz="8000" b="1" dirty="0"/>
              <a:t>felicidad</a:t>
            </a:r>
            <a:r>
              <a:rPr lang="es-ES_tradnl" sz="8000" dirty="0"/>
              <a:t> sólo puede estar garantizada </a:t>
            </a:r>
            <a:r>
              <a:rPr lang="es-ES_tradnl" sz="8000" dirty="0">
                <a:solidFill>
                  <a:srgbClr val="FF0000"/>
                </a:solidFill>
              </a:rPr>
              <a:t>en el ente</a:t>
            </a:r>
            <a:r>
              <a:rPr lang="es-ES_tradnl" sz="8000" dirty="0"/>
              <a:t>: el cambio y la felicidad </a:t>
            </a:r>
            <a:br>
              <a:rPr lang="es-ES_tradnl" sz="8000" dirty="0"/>
            </a:br>
            <a:r>
              <a:rPr lang="es-ES_tradnl" sz="8000" dirty="0"/>
              <a:t>se excluyen mutuamente. El deseo supremo mira por lo tanto a </a:t>
            </a:r>
            <a:r>
              <a:rPr lang="es-ES_tradnl" sz="8000" dirty="0" smtClean="0"/>
              <a:t>identificarse con el </a:t>
            </a:r>
            <a:r>
              <a:rPr lang="es-ES_tradnl" sz="8000" dirty="0"/>
              <a:t>ente. Éste es el singular camino a la felicidad suprema. </a:t>
            </a:r>
            <a:br>
              <a:rPr lang="es-ES_tradnl" sz="8000" dirty="0"/>
            </a:br>
            <a:r>
              <a:rPr lang="es-ES_tradnl" sz="8000" b="1" u="sng" dirty="0">
                <a:solidFill>
                  <a:srgbClr val="FF0000"/>
                </a:solidFill>
              </a:rPr>
              <a:t>En resumen: el mundo, tal como </a:t>
            </a:r>
            <a:r>
              <a:rPr lang="es-ES_tradnl" sz="8000" b="1" i="1" u="sng" dirty="0">
                <a:solidFill>
                  <a:srgbClr val="FF0000"/>
                </a:solidFill>
              </a:rPr>
              <a:t>debería </a:t>
            </a:r>
            <a:r>
              <a:rPr lang="es-ES_tradnl" sz="8000" b="1" u="sng" dirty="0">
                <a:solidFill>
                  <a:srgbClr val="FF0000"/>
                </a:solidFill>
              </a:rPr>
              <a:t>ser, existe; este mundo en el que </a:t>
            </a:r>
            <a:br>
              <a:rPr lang="es-ES_tradnl" sz="8000" b="1" u="sng" dirty="0">
                <a:solidFill>
                  <a:srgbClr val="FF0000"/>
                </a:solidFill>
              </a:rPr>
            </a:br>
            <a:r>
              <a:rPr lang="es-ES_tradnl" sz="8000" b="1" u="sng" dirty="0">
                <a:solidFill>
                  <a:srgbClr val="FF0000"/>
                </a:solidFill>
              </a:rPr>
              <a:t>vivimos es sólo un error, — este mundo nuestro </a:t>
            </a:r>
            <a:r>
              <a:rPr lang="es-ES_tradnl" sz="8000" b="1" i="1" u="sng" dirty="0">
                <a:solidFill>
                  <a:srgbClr val="FF0000"/>
                </a:solidFill>
              </a:rPr>
              <a:t>no </a:t>
            </a:r>
            <a:r>
              <a:rPr lang="es-ES_tradnl" sz="8000" b="1" u="sng" dirty="0">
                <a:solidFill>
                  <a:srgbClr val="FF0000"/>
                </a:solidFill>
              </a:rPr>
              <a:t>debería existir</a:t>
            </a:r>
            <a:r>
              <a:rPr lang="es-ES_tradnl" sz="8000" b="1" u="sng" dirty="0" smtClean="0">
                <a:solidFill>
                  <a:srgbClr val="FF0000"/>
                </a:solidFill>
              </a:rPr>
              <a:t>……</a:t>
            </a:r>
          </a:p>
          <a:p>
            <a:pPr algn="just"/>
            <a:endParaRPr lang="es-ES_tradnl" sz="8000" b="1" u="sng" dirty="0"/>
          </a:p>
          <a:p>
            <a:pPr algn="just"/>
            <a:r>
              <a:rPr lang="es-ES_tradnl" sz="8000" dirty="0" smtClean="0"/>
              <a:t>La </a:t>
            </a:r>
            <a:r>
              <a:rPr lang="es-ES_tradnl" sz="8000" dirty="0"/>
              <a:t>misma especie de hombre, un estadio </a:t>
            </a:r>
            <a:r>
              <a:rPr lang="es-ES_tradnl" sz="8000" i="1" dirty="0"/>
              <a:t>más pobre, </a:t>
            </a:r>
            <a:r>
              <a:rPr lang="es-ES_tradnl" sz="8000" dirty="0"/>
              <a:t>que </a:t>
            </a:r>
            <a:r>
              <a:rPr lang="es-ES_tradnl" sz="8000" i="1" dirty="0"/>
              <a:t>ya no está en posesión </a:t>
            </a:r>
            <a:r>
              <a:rPr lang="es-ES_tradnl" sz="8000" i="1" dirty="0" smtClean="0"/>
              <a:t>de</a:t>
            </a:r>
            <a:r>
              <a:rPr lang="es-ES_tradnl" sz="8000" b="1" i="1" u="sng" dirty="0" smtClean="0"/>
              <a:t> </a:t>
            </a:r>
            <a:r>
              <a:rPr lang="es-ES_tradnl" sz="8000" b="1" i="1" u="sng" dirty="0"/>
              <a:t>la fuerza </a:t>
            </a:r>
            <a:r>
              <a:rPr lang="es-ES_tradnl" sz="8000" b="1" u="sng" dirty="0"/>
              <a:t>de interpretar, de crear ficciones</a:t>
            </a:r>
            <a:r>
              <a:rPr lang="es-ES_tradnl" sz="8000" dirty="0"/>
              <a:t>, </a:t>
            </a:r>
            <a:r>
              <a:rPr lang="es-ES_tradnl" sz="8000" b="1" dirty="0">
                <a:solidFill>
                  <a:srgbClr val="FF0000"/>
                </a:solidFill>
              </a:rPr>
              <a:t>constituye </a:t>
            </a:r>
            <a:r>
              <a:rPr lang="es-ES_tradnl" sz="8000" b="1" u="sng" dirty="0">
                <a:solidFill>
                  <a:srgbClr val="FF0000"/>
                </a:solidFill>
              </a:rPr>
              <a:t>el </a:t>
            </a:r>
            <a:r>
              <a:rPr lang="es-ES_tradnl" sz="8000" b="1" i="1" u="sng" dirty="0" smtClean="0">
                <a:solidFill>
                  <a:srgbClr val="FF0000"/>
                </a:solidFill>
              </a:rPr>
              <a:t>nihilista</a:t>
            </a:r>
            <a:r>
              <a:rPr lang="es-ES_tradnl" sz="8000" i="1" dirty="0" smtClean="0"/>
              <a:t>. </a:t>
            </a:r>
            <a:r>
              <a:rPr lang="es-ES_tradnl" sz="8000" b="1" u="sng" dirty="0" smtClean="0"/>
              <a:t>Un </a:t>
            </a:r>
            <a:r>
              <a:rPr lang="es-ES_tradnl" sz="8000" b="1" u="sng" dirty="0"/>
              <a:t/>
            </a:r>
            <a:br>
              <a:rPr lang="es-ES_tradnl" sz="8000" b="1" u="sng" dirty="0"/>
            </a:br>
            <a:r>
              <a:rPr lang="es-ES_tradnl" sz="8000" b="1" u="sng" dirty="0"/>
              <a:t>nihilista </a:t>
            </a:r>
            <a:r>
              <a:rPr lang="es-ES_tradnl" sz="8000" b="1" u="sng" dirty="0" smtClean="0"/>
              <a:t>es el </a:t>
            </a:r>
            <a:r>
              <a:rPr lang="es-ES_tradnl" sz="8000" b="1" u="sng" dirty="0"/>
              <a:t>hombre que, respecto del mundo tal como es, juzga que </a:t>
            </a:r>
            <a:r>
              <a:rPr lang="es-ES_tradnl" sz="8000" b="1" i="1" u="sng" dirty="0"/>
              <a:t>no </a:t>
            </a:r>
            <a:r>
              <a:rPr lang="es-ES_tradnl" sz="8000" b="1" u="sng" dirty="0"/>
              <a:t>debería </a:t>
            </a:r>
            <a:r>
              <a:rPr lang="es-ES_tradnl" sz="8000" b="1" u="sng" dirty="0" smtClean="0"/>
              <a:t>ser</a:t>
            </a:r>
            <a:r>
              <a:rPr lang="es-ES_tradnl" sz="8000" b="1" u="sng" dirty="0"/>
              <a:t>, y, respecto del mundo tal como debería ser, juzga que no existe. En consecuencia, existir (actuar, sufrir, querer, sentir) no tiene sentido: </a:t>
            </a:r>
            <a:r>
              <a:rPr lang="es-ES_tradnl" sz="8000" b="1" u="sng" dirty="0">
                <a:solidFill>
                  <a:srgbClr val="FF0000"/>
                </a:solidFill>
              </a:rPr>
              <a:t>el pathos del «en vano» es el pathos del nihilista</a:t>
            </a:r>
            <a:r>
              <a:rPr lang="es-ES_tradnl" sz="8000" dirty="0"/>
              <a:t> — al mismo tiempo, en cuanto pathos, una </a:t>
            </a:r>
            <a:r>
              <a:rPr lang="es-ES_tradnl" sz="8000" i="1" dirty="0"/>
              <a:t>inconsecuencia del nihilista. </a:t>
            </a:r>
            <a:br>
              <a:rPr lang="es-ES_tradnl" sz="8000" i="1" dirty="0"/>
            </a:br>
            <a:endParaRPr lang="es-ES" sz="8000" dirty="0"/>
          </a:p>
          <a:p>
            <a:endParaRPr lang="es-ES" dirty="0"/>
          </a:p>
        </p:txBody>
      </p:sp>
    </p:spTree>
    <p:extLst>
      <p:ext uri="{BB962C8B-B14F-4D97-AF65-F5344CB8AC3E}">
        <p14:creationId xmlns:p14="http://schemas.microsoft.com/office/powerpoint/2010/main" val="63100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634082"/>
          </a:xfrm>
        </p:spPr>
        <p:txBody>
          <a:bodyPr>
            <a:normAutofit fontScale="90000"/>
          </a:bodyPr>
          <a:lstStyle/>
          <a:p>
            <a:r>
              <a:rPr lang="es-ES" sz="2400" dirty="0" smtClean="0"/>
              <a:t>El mundo verdadero, un atentado contra este mundo. Las tres figuras del m. verdadero</a:t>
            </a:r>
            <a:endParaRPr lang="es-ES" sz="2400" dirty="0"/>
          </a:p>
        </p:txBody>
      </p:sp>
      <p:sp>
        <p:nvSpPr>
          <p:cNvPr id="3" name="2 Marcador de contenido"/>
          <p:cNvSpPr>
            <a:spLocks noGrp="1"/>
          </p:cNvSpPr>
          <p:nvPr>
            <p:ph idx="1"/>
          </p:nvPr>
        </p:nvSpPr>
        <p:spPr>
          <a:xfrm>
            <a:off x="251520" y="836712"/>
            <a:ext cx="8301608" cy="5904656"/>
          </a:xfrm>
        </p:spPr>
        <p:txBody>
          <a:bodyPr>
            <a:normAutofit/>
          </a:bodyPr>
          <a:lstStyle/>
          <a:p>
            <a:pPr algn="just"/>
            <a:r>
              <a:rPr lang="es-ES" sz="2400" dirty="0"/>
              <a:t>Es de cardinal importancia que se elimine el </a:t>
            </a:r>
            <a:r>
              <a:rPr lang="es-ES" sz="2400" i="1" dirty="0"/>
              <a:t>mundo verdadero</a:t>
            </a:r>
            <a:r>
              <a:rPr lang="es-ES" sz="2400" dirty="0"/>
              <a:t>. Es el gran introductor de dudas y de minusvaloración del </a:t>
            </a:r>
            <a:r>
              <a:rPr lang="es-ES" sz="2400" i="1" dirty="0"/>
              <a:t>mundo que nosotros somos</a:t>
            </a:r>
            <a:r>
              <a:rPr lang="es-ES" sz="2400" dirty="0"/>
              <a:t>: ha sido hasta ahora nuestro más peligroso </a:t>
            </a:r>
            <a:r>
              <a:rPr lang="es-ES" sz="2400" b="1" i="1" u="sng" dirty="0">
                <a:solidFill>
                  <a:srgbClr val="FF0000"/>
                </a:solidFill>
              </a:rPr>
              <a:t>atentado </a:t>
            </a:r>
            <a:r>
              <a:rPr lang="es-ES" sz="2400" b="1" u="sng" dirty="0">
                <a:solidFill>
                  <a:srgbClr val="FF0000"/>
                </a:solidFill>
              </a:rPr>
              <a:t>contra la </a:t>
            </a:r>
            <a:r>
              <a:rPr lang="es-ES" sz="2400" b="1" u="sng" dirty="0" smtClean="0">
                <a:solidFill>
                  <a:srgbClr val="FF0000"/>
                </a:solidFill>
              </a:rPr>
              <a:t>vida</a:t>
            </a:r>
            <a:r>
              <a:rPr lang="es-ES" sz="2400" dirty="0" smtClean="0"/>
              <a:t>.  IV, 548.</a:t>
            </a:r>
          </a:p>
          <a:p>
            <a:pPr algn="just"/>
            <a:r>
              <a:rPr lang="es-ES" sz="2400" i="1" dirty="0" smtClean="0"/>
              <a:t>Los </a:t>
            </a:r>
            <a:r>
              <a:rPr lang="es-ES" sz="2400" i="1" dirty="0"/>
              <a:t>focos de surgimiento </a:t>
            </a:r>
            <a:r>
              <a:rPr lang="es-ES" sz="2400" dirty="0"/>
              <a:t>de la representación del: «mundo diferente»</a:t>
            </a:r>
          </a:p>
          <a:p>
            <a:pPr algn="just"/>
            <a:r>
              <a:rPr lang="es-ES" sz="2400" dirty="0"/>
              <a:t>el filósofo, que inventa un mundo racional, en el que la </a:t>
            </a:r>
            <a:r>
              <a:rPr lang="es-ES" sz="2400" i="1" dirty="0"/>
              <a:t>razón </a:t>
            </a:r>
            <a:r>
              <a:rPr lang="es-ES" sz="2400" dirty="0"/>
              <a:t>y las funciones </a:t>
            </a:r>
            <a:r>
              <a:rPr lang="es-ES" sz="2400" i="1" dirty="0"/>
              <a:t>lógicas </a:t>
            </a:r>
            <a:r>
              <a:rPr lang="es-ES" sz="2400" dirty="0"/>
              <a:t>son adecuadas: — de aquí proviene </a:t>
            </a:r>
            <a:r>
              <a:rPr lang="es-ES" sz="2400" b="1" u="sng" dirty="0"/>
              <a:t>el mundo «verdadero</a:t>
            </a:r>
            <a:r>
              <a:rPr lang="es-ES" sz="2400" dirty="0" smtClean="0"/>
              <a:t>»;</a:t>
            </a:r>
            <a:endParaRPr lang="es-ES" sz="2400" dirty="0"/>
          </a:p>
          <a:p>
            <a:pPr algn="just"/>
            <a:r>
              <a:rPr lang="es-ES" sz="2400" dirty="0"/>
              <a:t>el ser humano religioso, que &lt;inventa&gt; un </a:t>
            </a:r>
            <a:r>
              <a:rPr lang="es-ES" sz="2400" b="1" u="sng" dirty="0"/>
              <a:t>«mundo divino» </a:t>
            </a:r>
            <a:r>
              <a:rPr lang="es-ES" sz="2400" dirty="0"/>
              <a:t>— de aquí proviene el mundo «desnaturalizado, contranatural</a:t>
            </a:r>
            <a:r>
              <a:rPr lang="es-ES" sz="2400" dirty="0" smtClean="0"/>
              <a:t>».</a:t>
            </a:r>
            <a:endParaRPr lang="es-ES" sz="2400" dirty="0"/>
          </a:p>
          <a:p>
            <a:pPr algn="just"/>
            <a:r>
              <a:rPr lang="es-ES" sz="2400" dirty="0"/>
              <a:t>el ser humano moral, que finge </a:t>
            </a:r>
            <a:r>
              <a:rPr lang="es-ES" sz="2400" b="1" u="sng" dirty="0"/>
              <a:t>un «mundo libre»</a:t>
            </a:r>
            <a:r>
              <a:rPr lang="es-ES" sz="2400" dirty="0"/>
              <a:t> — de aquí proviene el mundo «bueno, perfecto, justo, santo».</a:t>
            </a:r>
          </a:p>
          <a:p>
            <a:pPr marL="0" indent="0">
              <a:buNone/>
            </a:pPr>
            <a:endParaRPr lang="es-ES" sz="2400" dirty="0"/>
          </a:p>
        </p:txBody>
      </p:sp>
    </p:spTree>
    <p:extLst>
      <p:ext uri="{BB962C8B-B14F-4D97-AF65-F5344CB8AC3E}">
        <p14:creationId xmlns:p14="http://schemas.microsoft.com/office/powerpoint/2010/main" val="8106169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346050"/>
          </a:xfrm>
        </p:spPr>
        <p:txBody>
          <a:bodyPr>
            <a:normAutofit fontScale="90000"/>
          </a:bodyPr>
          <a:lstStyle/>
          <a:p>
            <a:r>
              <a:rPr lang="es-ES" sz="2400" dirty="0" smtClean="0"/>
              <a:t>“Crítica del nihilismo” (IV, 11(99)). 1. La finalidad-sentido.</a:t>
            </a:r>
            <a:endParaRPr lang="es-ES" sz="2400" dirty="0"/>
          </a:p>
        </p:txBody>
      </p:sp>
      <p:sp>
        <p:nvSpPr>
          <p:cNvPr id="3" name="2 Marcador de contenido"/>
          <p:cNvSpPr>
            <a:spLocks noGrp="1"/>
          </p:cNvSpPr>
          <p:nvPr>
            <p:ph idx="1"/>
          </p:nvPr>
        </p:nvSpPr>
        <p:spPr>
          <a:xfrm>
            <a:off x="179512" y="548680"/>
            <a:ext cx="8445624" cy="6552728"/>
          </a:xfrm>
        </p:spPr>
        <p:txBody>
          <a:bodyPr>
            <a:noAutofit/>
          </a:bodyPr>
          <a:lstStyle/>
          <a:p>
            <a:pPr algn="just"/>
            <a:r>
              <a:rPr lang="es-ES" sz="2000" dirty="0" smtClean="0"/>
              <a:t>El sentido o la finalidad del devenir; causa del nihilismo. Cfr. 11 (99), p. ej. La hipótesis moral cristiana, un antídoto contra el nihilismo práctico y teórico (</a:t>
            </a:r>
            <a:r>
              <a:rPr lang="es-ES" sz="2000" dirty="0" err="1" smtClean="0"/>
              <a:t>p.164</a:t>
            </a:r>
            <a:r>
              <a:rPr lang="es-ES" sz="2000" dirty="0" smtClean="0"/>
              <a:t>). (Obsérvese la relación entre la moralidad y la inserción del hombre en la corriente del devenir.) La moral ha protegido a la vida de la desesperación, la moral protegía del nihilismo, </a:t>
            </a:r>
            <a:r>
              <a:rPr lang="es-ES" sz="2000" dirty="0" err="1" smtClean="0"/>
              <a:t>p.166</a:t>
            </a:r>
            <a:r>
              <a:rPr lang="es-ES" sz="2000" dirty="0" smtClean="0"/>
              <a:t>. El orden moral y la absoluta inmoralidad de la naturaleza y la falta de sentido (</a:t>
            </a:r>
            <a:r>
              <a:rPr lang="es-ES" sz="2000" dirty="0" err="1" smtClean="0"/>
              <a:t>p.165</a:t>
            </a:r>
            <a:r>
              <a:rPr lang="es-ES" sz="2000" dirty="0" smtClean="0"/>
              <a:t>).</a:t>
            </a:r>
          </a:p>
          <a:p>
            <a:pPr algn="just"/>
            <a:r>
              <a:rPr lang="es-ES" sz="2000" b="1" dirty="0" smtClean="0">
                <a:solidFill>
                  <a:srgbClr val="FF0000"/>
                </a:solidFill>
              </a:rPr>
              <a:t>Implicación de Platón en esta categoría del nihilismo</a:t>
            </a:r>
            <a:r>
              <a:rPr lang="es-ES" sz="2000" dirty="0" smtClean="0"/>
              <a:t>: “Platón</a:t>
            </a:r>
            <a:r>
              <a:rPr lang="es-ES" sz="2000" dirty="0"/>
              <a:t>, el gran puente intermediario de la corrupción, que fue el primero en querer </a:t>
            </a:r>
            <a:r>
              <a:rPr lang="es-ES" sz="2000" b="1" dirty="0">
                <a:solidFill>
                  <a:srgbClr val="FF0000"/>
                </a:solidFill>
              </a:rPr>
              <a:t>malentender la naturaleza dentro de la moral</a:t>
            </a:r>
            <a:r>
              <a:rPr lang="es-ES" sz="2000" dirty="0"/>
              <a:t>, que — — — la moral como sentido, como fin, que ya había desvalorizado los dioses griegos con su concepto de </a:t>
            </a:r>
            <a:r>
              <a:rPr lang="es-ES" sz="2000" i="1" dirty="0"/>
              <a:t>bien</a:t>
            </a:r>
            <a:r>
              <a:rPr lang="es-ES" sz="2000" dirty="0"/>
              <a:t>, que ya se había contagiado de la </a:t>
            </a:r>
            <a:r>
              <a:rPr lang="es-ES" sz="2000" i="1" dirty="0"/>
              <a:t>santurronería judía </a:t>
            </a:r>
            <a:r>
              <a:rPr lang="es-ES" sz="2000" dirty="0"/>
              <a:t>(— ¿en Egipto</a:t>
            </a:r>
            <a:r>
              <a:rPr lang="es-ES" sz="2000" dirty="0" smtClean="0"/>
              <a:t>)”. 10 (201), IV, 367.</a:t>
            </a:r>
            <a:r>
              <a:rPr lang="es-ES" sz="2000" b="1" dirty="0" smtClean="0"/>
              <a:t> </a:t>
            </a:r>
            <a:endParaRPr lang="es-ES" sz="2000" dirty="0" smtClean="0"/>
          </a:p>
          <a:p>
            <a:pPr algn="just"/>
            <a:r>
              <a:rPr lang="es-ES" sz="2000" dirty="0" smtClean="0"/>
              <a:t>La </a:t>
            </a:r>
            <a:r>
              <a:rPr lang="es-ES" sz="2000" dirty="0" err="1" smtClean="0"/>
              <a:t>FETG</a:t>
            </a:r>
            <a:r>
              <a:rPr lang="es-ES" sz="2000" dirty="0" smtClean="0"/>
              <a:t>: “El </a:t>
            </a:r>
            <a:r>
              <a:rPr lang="es-ES" sz="2000" i="1" dirty="0" err="1"/>
              <a:t>Nous</a:t>
            </a:r>
            <a:r>
              <a:rPr lang="es-ES" sz="2000" i="1" dirty="0"/>
              <a:t> </a:t>
            </a:r>
            <a:r>
              <a:rPr lang="es-ES" sz="2000" dirty="0"/>
              <a:t>ha sido introducido por </a:t>
            </a:r>
            <a:r>
              <a:rPr lang="es-ES" sz="2000" dirty="0" smtClean="0"/>
              <a:t>Anaxágoras sólo </a:t>
            </a:r>
            <a:r>
              <a:rPr lang="es-ES" sz="2000" dirty="0"/>
              <a:t>para responder a la pregunta específica: «¿Cuál es la causa del movimiento </a:t>
            </a:r>
            <a:r>
              <a:rPr lang="es-ES" sz="2000" dirty="0" smtClean="0"/>
              <a:t>y de </a:t>
            </a:r>
            <a:r>
              <a:rPr lang="es-ES" sz="2000" dirty="0"/>
              <a:t>los movimientos regulares?» Sin embargo, Platón le reprocha que tendría </a:t>
            </a:r>
            <a:r>
              <a:rPr lang="es-ES" sz="2000" dirty="0" smtClean="0"/>
              <a:t>que haber </a:t>
            </a:r>
            <a:r>
              <a:rPr lang="es-ES" sz="2000" dirty="0"/>
              <a:t>demostrado, pero no lo ha demostrado, que todas las cosas en su modo </a:t>
            </a:r>
            <a:r>
              <a:rPr lang="es-ES" sz="2000" dirty="0" smtClean="0"/>
              <a:t>de existir </a:t>
            </a:r>
            <a:r>
              <a:rPr lang="es-ES" sz="2000" dirty="0"/>
              <a:t>y en su lugar se encuentran en su máxima belleza y </a:t>
            </a:r>
            <a:r>
              <a:rPr lang="es-ES" sz="2000" b="1" dirty="0"/>
              <a:t>adecuación a un </a:t>
            </a:r>
            <a:r>
              <a:rPr lang="es-ES" sz="2000" b="1" dirty="0" smtClean="0"/>
              <a:t>fin</a:t>
            </a:r>
            <a:r>
              <a:rPr lang="es-ES" sz="2000" dirty="0" smtClean="0"/>
              <a:t>.</a:t>
            </a:r>
            <a:r>
              <a:rPr lang="es-ES" sz="2000" dirty="0"/>
              <a:t> </a:t>
            </a:r>
            <a:r>
              <a:rPr lang="es-ES" sz="2000" dirty="0" smtClean="0"/>
              <a:t>…Pensados a </a:t>
            </a:r>
            <a:r>
              <a:rPr lang="es-ES" sz="2000" dirty="0"/>
              <a:t>la manera de Anaxágoras, el orden y el finalismo de las cosas son, al </a:t>
            </a:r>
            <a:r>
              <a:rPr lang="es-ES" sz="2000" dirty="0" smtClean="0"/>
              <a:t>contrario, sólo </a:t>
            </a:r>
            <a:r>
              <a:rPr lang="es-ES" sz="2000" dirty="0"/>
              <a:t>directamente el resultado de un movimiento mecánico </a:t>
            </a:r>
            <a:r>
              <a:rPr lang="es-ES" sz="2000" dirty="0" smtClean="0"/>
              <a:t>ciego…”.</a:t>
            </a:r>
          </a:p>
        </p:txBody>
      </p:sp>
    </p:spTree>
    <p:extLst>
      <p:ext uri="{BB962C8B-B14F-4D97-AF65-F5344CB8AC3E}">
        <p14:creationId xmlns:p14="http://schemas.microsoft.com/office/powerpoint/2010/main" val="557242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634082"/>
          </a:xfrm>
        </p:spPr>
        <p:txBody>
          <a:bodyPr>
            <a:normAutofit/>
          </a:bodyPr>
          <a:lstStyle/>
          <a:p>
            <a:r>
              <a:rPr lang="es-ES" sz="2400" dirty="0"/>
              <a:t>“Crítica del nihilismo” (IV, 11(99</a:t>
            </a:r>
            <a:r>
              <a:rPr lang="es-ES" sz="2400" dirty="0" smtClean="0"/>
              <a:t>)): la </a:t>
            </a:r>
            <a:r>
              <a:rPr lang="es-ES" sz="2400" dirty="0" smtClean="0"/>
              <a:t>finalidad-sentido.</a:t>
            </a:r>
            <a:endParaRPr lang="es-ES" sz="2400" dirty="0"/>
          </a:p>
        </p:txBody>
      </p:sp>
      <p:sp>
        <p:nvSpPr>
          <p:cNvPr id="3" name="2 Marcador de contenido"/>
          <p:cNvSpPr>
            <a:spLocks noGrp="1"/>
          </p:cNvSpPr>
          <p:nvPr>
            <p:ph idx="1"/>
          </p:nvPr>
        </p:nvSpPr>
        <p:spPr>
          <a:xfrm>
            <a:off x="251520" y="908720"/>
            <a:ext cx="8219256" cy="5793507"/>
          </a:xfrm>
        </p:spPr>
        <p:txBody>
          <a:bodyPr>
            <a:normAutofit fontScale="70000" lnSpcReduction="20000"/>
          </a:bodyPr>
          <a:lstStyle/>
          <a:p>
            <a:pPr algn="just"/>
            <a:r>
              <a:rPr lang="es-ES" dirty="0"/>
              <a:t>Platón y la segunda navegación: el </a:t>
            </a:r>
            <a:r>
              <a:rPr lang="es-ES" i="1" dirty="0"/>
              <a:t>Fedón</a:t>
            </a:r>
            <a:r>
              <a:rPr lang="es-ES" dirty="0"/>
              <a:t>: distinción entre los meros requisitos de la acción causal y las </a:t>
            </a:r>
            <a:r>
              <a:rPr lang="es-ES" dirty="0" smtClean="0"/>
              <a:t>verdaderas </a:t>
            </a:r>
            <a:r>
              <a:rPr lang="es-ES" dirty="0"/>
              <a:t>causas </a:t>
            </a:r>
            <a:r>
              <a:rPr lang="es-ES" dirty="0" smtClean="0"/>
              <a:t>(El punto de vista debía ser: por </a:t>
            </a:r>
            <a:r>
              <a:rPr lang="es-ES" dirty="0"/>
              <a:t>qué es lo mejor para algo ser como es</a:t>
            </a:r>
            <a:r>
              <a:rPr lang="es-ES" dirty="0" smtClean="0"/>
              <a:t>).</a:t>
            </a:r>
          </a:p>
          <a:p>
            <a:pPr algn="just"/>
            <a:r>
              <a:rPr lang="es-ES" dirty="0" smtClean="0"/>
              <a:t>La </a:t>
            </a:r>
            <a:r>
              <a:rPr lang="es-ES" b="1" u="sng" dirty="0" smtClean="0">
                <a:solidFill>
                  <a:srgbClr val="FF0000"/>
                </a:solidFill>
              </a:rPr>
              <a:t>segunda navegación</a:t>
            </a:r>
            <a:r>
              <a:rPr lang="es-ES" dirty="0" smtClean="0"/>
              <a:t> significó una impugnación de las causas investigadas en la </a:t>
            </a:r>
            <a:r>
              <a:rPr lang="es-ES" i="1" dirty="0" smtClean="0"/>
              <a:t>peri </a:t>
            </a:r>
            <a:r>
              <a:rPr lang="es-ES" i="1" dirty="0" err="1" smtClean="0"/>
              <a:t>phýseos</a:t>
            </a:r>
            <a:r>
              <a:rPr lang="es-ES" i="1" dirty="0" smtClean="0"/>
              <a:t> </a:t>
            </a:r>
            <a:r>
              <a:rPr lang="es-ES" i="1" dirty="0" err="1" smtClean="0"/>
              <a:t>historía</a:t>
            </a:r>
            <a:r>
              <a:rPr lang="es-ES" dirty="0" smtClean="0"/>
              <a:t> y la propuesta de un segundo tipo de causas (por un lado, metafísicas, de “otro género”, por otro lado, dotadas de una finalidad que imprime un sentido al devenir).</a:t>
            </a:r>
          </a:p>
          <a:p>
            <a:pPr algn="just"/>
            <a:r>
              <a:rPr lang="es-ES" dirty="0" smtClean="0"/>
              <a:t>La </a:t>
            </a:r>
            <a:r>
              <a:rPr lang="es-ES" b="1" dirty="0" smtClean="0">
                <a:solidFill>
                  <a:srgbClr val="FF0000"/>
                </a:solidFill>
              </a:rPr>
              <a:t>solución de Nietzsche</a:t>
            </a:r>
            <a:r>
              <a:rPr lang="es-ES" dirty="0" smtClean="0"/>
              <a:t>: FP, IV, </a:t>
            </a:r>
            <a:r>
              <a:rPr lang="es-ES" dirty="0" err="1" smtClean="0"/>
              <a:t>p.165</a:t>
            </a:r>
            <a:r>
              <a:rPr lang="es-ES" dirty="0" smtClean="0"/>
              <a:t>: “Pensemos </a:t>
            </a:r>
            <a:r>
              <a:rPr lang="es-ES" dirty="0"/>
              <a:t>este pensamiento en su forma más terrible: la existencia, tal como es, </a:t>
            </a:r>
            <a:r>
              <a:rPr lang="es-ES" b="1" dirty="0">
                <a:solidFill>
                  <a:srgbClr val="FF0000"/>
                </a:solidFill>
              </a:rPr>
              <a:t>sin sentido y sin meta</a:t>
            </a:r>
            <a:r>
              <a:rPr lang="es-ES" dirty="0"/>
              <a:t>, pero retornando inevitablemente, sin un </a:t>
            </a:r>
            <a:r>
              <a:rPr lang="es-ES" i="1" dirty="0" err="1"/>
              <a:t>finale</a:t>
            </a:r>
            <a:r>
              <a:rPr lang="es-ES" i="1" dirty="0"/>
              <a:t> </a:t>
            </a:r>
            <a:r>
              <a:rPr lang="es-ES" dirty="0"/>
              <a:t>en la nada: «el eterno retorno</a:t>
            </a:r>
            <a:r>
              <a:rPr lang="es-ES" dirty="0" smtClean="0"/>
              <a:t>». Ésta </a:t>
            </a:r>
            <a:r>
              <a:rPr lang="es-ES" dirty="0"/>
              <a:t>es la forma más extrema de nihilismo: ¡la nada (lo «carente de sentido») eternamente</a:t>
            </a:r>
            <a:r>
              <a:rPr lang="es-ES" dirty="0" smtClean="0"/>
              <a:t>!”; “¿</a:t>
            </a:r>
            <a:r>
              <a:rPr lang="es-ES" dirty="0"/>
              <a:t>Quiénes se mostrarán entonces como los </a:t>
            </a:r>
            <a:r>
              <a:rPr lang="es-ES" i="1" dirty="0"/>
              <a:t>más fuertes</a:t>
            </a:r>
            <a:r>
              <a:rPr lang="es-ES" dirty="0"/>
              <a:t>? Los más mesurados, aquellos que no tienen </a:t>
            </a:r>
            <a:r>
              <a:rPr lang="es-ES" i="1" dirty="0"/>
              <a:t>necesidad </a:t>
            </a:r>
            <a:r>
              <a:rPr lang="es-ES" dirty="0"/>
              <a:t>de creencias extremas, aquellos que no sólo admiten sino que aman </a:t>
            </a:r>
            <a:r>
              <a:rPr lang="es-ES" b="1" u="sng" dirty="0">
                <a:solidFill>
                  <a:srgbClr val="FF0000"/>
                </a:solidFill>
              </a:rPr>
              <a:t>una buena porción de azar, de sin sentido</a:t>
            </a:r>
            <a:r>
              <a:rPr lang="es-ES" dirty="0"/>
              <a:t>, aquellos que pueden pensar al hombre con una significativa reducción de su valor sin por ello volverse pequeños y </a:t>
            </a:r>
            <a:r>
              <a:rPr lang="es-ES" dirty="0" smtClean="0"/>
              <a:t>débiles” (IV, </a:t>
            </a:r>
            <a:r>
              <a:rPr lang="es-ES" dirty="0" err="1" smtClean="0"/>
              <a:t>p.167</a:t>
            </a:r>
            <a:r>
              <a:rPr lang="es-ES" dirty="0" smtClean="0"/>
              <a:t>).</a:t>
            </a:r>
          </a:p>
          <a:p>
            <a:pPr algn="just"/>
            <a:endParaRPr lang="es-ES" i="1" dirty="0"/>
          </a:p>
        </p:txBody>
      </p:sp>
    </p:spTree>
    <p:extLst>
      <p:ext uri="{BB962C8B-B14F-4D97-AF65-F5344CB8AC3E}">
        <p14:creationId xmlns:p14="http://schemas.microsoft.com/office/powerpoint/2010/main" val="40957740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95536" y="274638"/>
            <a:ext cx="8291264" cy="778098"/>
          </a:xfrm>
        </p:spPr>
        <p:txBody>
          <a:bodyPr>
            <a:normAutofit fontScale="90000"/>
          </a:bodyPr>
          <a:lstStyle/>
          <a:p>
            <a:r>
              <a:rPr lang="es-ES" sz="2400" dirty="0" smtClean="0"/>
              <a:t>“Crítica del nihilismo”: </a:t>
            </a:r>
            <a:r>
              <a:rPr lang="es-ES" sz="2400" dirty="0" smtClean="0"/>
              <a:t>2. categoría </a:t>
            </a:r>
            <a:r>
              <a:rPr lang="es-ES" sz="2400" dirty="0" smtClean="0"/>
              <a:t>de totalidad o unidad del devenir</a:t>
            </a:r>
            <a:endParaRPr lang="es-ES" sz="2400" dirty="0"/>
          </a:p>
        </p:txBody>
      </p:sp>
      <p:sp>
        <p:nvSpPr>
          <p:cNvPr id="3" name="2 Marcador de contenido"/>
          <p:cNvSpPr>
            <a:spLocks noGrp="1"/>
          </p:cNvSpPr>
          <p:nvPr>
            <p:ph idx="1"/>
          </p:nvPr>
        </p:nvSpPr>
        <p:spPr>
          <a:xfrm>
            <a:off x="467544" y="980728"/>
            <a:ext cx="8229600" cy="5688632"/>
          </a:xfrm>
        </p:spPr>
        <p:txBody>
          <a:bodyPr>
            <a:normAutofit fontScale="55000" lnSpcReduction="20000"/>
          </a:bodyPr>
          <a:lstStyle/>
          <a:p>
            <a:pPr algn="just"/>
            <a:r>
              <a:rPr lang="es-ES" dirty="0" smtClean="0"/>
              <a:t>El devenir concebido como una </a:t>
            </a:r>
            <a:r>
              <a:rPr lang="es-ES" b="1" dirty="0" smtClean="0">
                <a:solidFill>
                  <a:srgbClr val="FF0000"/>
                </a:solidFill>
              </a:rPr>
              <a:t>totalidad</a:t>
            </a:r>
            <a:r>
              <a:rPr lang="es-ES" dirty="0" smtClean="0"/>
              <a:t>, sistematización, organización…una especie de </a:t>
            </a:r>
            <a:r>
              <a:rPr lang="es-ES" b="1" dirty="0" smtClean="0">
                <a:solidFill>
                  <a:srgbClr val="FF0000"/>
                </a:solidFill>
              </a:rPr>
              <a:t>unidad</a:t>
            </a:r>
            <a:r>
              <a:rPr lang="es-ES" dirty="0" smtClean="0"/>
              <a:t>, una forma cualquiera de monismo: “el bien de lo universal …</a:t>
            </a:r>
          </a:p>
          <a:p>
            <a:r>
              <a:rPr lang="es-ES" dirty="0" smtClean="0"/>
              <a:t>Platón y la invención de la </a:t>
            </a:r>
            <a:r>
              <a:rPr lang="es-ES" dirty="0" smtClean="0"/>
              <a:t>teodicea (la inserción de la parte en el todo):</a:t>
            </a:r>
            <a:endParaRPr lang="es-ES" dirty="0" smtClean="0"/>
          </a:p>
          <a:p>
            <a:r>
              <a:rPr lang="es-ES" dirty="0" smtClean="0"/>
              <a:t>Leyes, libro X:</a:t>
            </a:r>
          </a:p>
          <a:p>
            <a:pPr algn="just"/>
            <a:r>
              <a:rPr lang="es-ES" dirty="0" smtClean="0"/>
              <a:t>“Procuremos </a:t>
            </a:r>
            <a:r>
              <a:rPr lang="es-ES" dirty="0"/>
              <a:t>convencer con argumentos al </a:t>
            </a:r>
            <a:r>
              <a:rPr lang="es-ES" dirty="0" smtClean="0"/>
              <a:t>jovenzuelo de </a:t>
            </a:r>
            <a:r>
              <a:rPr lang="es-ES" dirty="0"/>
              <a:t>que el que cuida el universo tiene todas las </a:t>
            </a:r>
            <a:r>
              <a:rPr lang="es-ES" dirty="0" smtClean="0"/>
              <a:t>cosas ordenadas </a:t>
            </a:r>
            <a:r>
              <a:rPr lang="es-ES" dirty="0"/>
              <a:t>para la salvación y virtud del conjunto, de </a:t>
            </a:r>
            <a:r>
              <a:rPr lang="es-ES" dirty="0" smtClean="0"/>
              <a:t>modo que </a:t>
            </a:r>
            <a:r>
              <a:rPr lang="es-ES" dirty="0"/>
              <a:t>también cada parte de la multiplicidad padece y hace </a:t>
            </a:r>
            <a:r>
              <a:rPr lang="es-ES" dirty="0" smtClean="0"/>
              <a:t>en lo </a:t>
            </a:r>
            <a:r>
              <a:rPr lang="es-ES" dirty="0"/>
              <a:t>posible lo que le es conveniente. </a:t>
            </a:r>
            <a:r>
              <a:rPr lang="es-ES" b="1" dirty="0"/>
              <a:t>A </a:t>
            </a:r>
            <a:r>
              <a:rPr lang="es-ES" dirty="0"/>
              <a:t>cada una de ellas se </a:t>
            </a:r>
            <a:r>
              <a:rPr lang="es-ES" dirty="0" smtClean="0"/>
              <a:t>le han </a:t>
            </a:r>
            <a:r>
              <a:rPr lang="es-ES" dirty="0"/>
              <a:t>establecido jefes que dirigen continuamente lo que </a:t>
            </a:r>
            <a:r>
              <a:rPr lang="es-ES" dirty="0" smtClean="0"/>
              <a:t>deben sufrir </a:t>
            </a:r>
            <a:r>
              <a:rPr lang="es-ES" dirty="0"/>
              <a:t>y hacer hasta en el mínimo detalle y hacen </a:t>
            </a:r>
            <a:r>
              <a:rPr lang="es-ES" dirty="0" smtClean="0"/>
              <a:t>cumplir </a:t>
            </a:r>
            <a:r>
              <a:rPr lang="es-ES" b="1" dirty="0" smtClean="0">
                <a:solidFill>
                  <a:srgbClr val="FF0000"/>
                </a:solidFill>
              </a:rPr>
              <a:t>la </a:t>
            </a:r>
            <a:r>
              <a:rPr lang="es-ES" b="1" dirty="0">
                <a:solidFill>
                  <a:srgbClr val="FF0000"/>
                </a:solidFill>
              </a:rPr>
              <a:t>finalidad del universo </a:t>
            </a:r>
            <a:r>
              <a:rPr lang="es-ES" dirty="0"/>
              <a:t>hasta en el último </a:t>
            </a:r>
            <a:r>
              <a:rPr lang="es-ES" dirty="0" smtClean="0"/>
              <a:t>rincón, tú también</a:t>
            </a:r>
            <a:r>
              <a:rPr lang="es-ES" dirty="0"/>
              <a:t>, infeliz, eres una pequeña partícula de </a:t>
            </a:r>
            <a:r>
              <a:rPr lang="es-ES" dirty="0" smtClean="0"/>
              <a:t>esas</a:t>
            </a:r>
            <a:r>
              <a:rPr lang="es-ES" dirty="0"/>
              <a:t>, que </a:t>
            </a:r>
            <a:r>
              <a:rPr lang="es-ES" b="1" dirty="0" smtClean="0">
                <a:solidFill>
                  <a:srgbClr val="FF0000"/>
                </a:solidFill>
              </a:rPr>
              <a:t>tiende y </a:t>
            </a:r>
            <a:r>
              <a:rPr lang="es-ES" b="1" dirty="0">
                <a:solidFill>
                  <a:srgbClr val="FF0000"/>
                </a:solidFill>
              </a:rPr>
              <a:t>apunta siempre al todo</a:t>
            </a:r>
            <a:r>
              <a:rPr lang="es-ES" dirty="0"/>
              <a:t>, aunque minúscula, bien </a:t>
            </a:r>
            <a:r>
              <a:rPr lang="es-ES" dirty="0" smtClean="0"/>
              <a:t>que justamente </a:t>
            </a:r>
            <a:r>
              <a:rPr lang="es-ES" dirty="0"/>
              <a:t>en eso se te oculta </a:t>
            </a:r>
            <a:r>
              <a:rPr lang="es-ES" b="1" dirty="0">
                <a:solidFill>
                  <a:srgbClr val="FF0000"/>
                </a:solidFill>
              </a:rPr>
              <a:t>que todo el devenir se </a:t>
            </a:r>
            <a:r>
              <a:rPr lang="es-ES" b="1" dirty="0" smtClean="0">
                <a:solidFill>
                  <a:srgbClr val="FF0000"/>
                </a:solidFill>
              </a:rPr>
              <a:t>produce por </a:t>
            </a:r>
            <a:r>
              <a:rPr lang="es-ES" b="1" dirty="0">
                <a:solidFill>
                  <a:srgbClr val="FF0000"/>
                </a:solidFill>
              </a:rPr>
              <a:t>el conjunto,</a:t>
            </a:r>
            <a:r>
              <a:rPr lang="es-ES" dirty="0"/>
              <a:t> para que la vida del universo posea </a:t>
            </a:r>
            <a:r>
              <a:rPr lang="es-ES" dirty="0" smtClean="0"/>
              <a:t>una existencia feliz. </a:t>
            </a:r>
            <a:r>
              <a:rPr lang="es-ES" dirty="0"/>
              <a:t>El devenir no se ha producido por ti, </a:t>
            </a:r>
            <a:r>
              <a:rPr lang="es-ES" dirty="0" smtClean="0"/>
              <a:t>sino tú </a:t>
            </a:r>
            <a:r>
              <a:rPr lang="es-ES" dirty="0"/>
              <a:t>por el </a:t>
            </a:r>
            <a:r>
              <a:rPr lang="es-ES" dirty="0" smtClean="0"/>
              <a:t>universo”.</a:t>
            </a:r>
          </a:p>
          <a:p>
            <a:pPr algn="just"/>
            <a:r>
              <a:rPr lang="es-ES" b="1" dirty="0" smtClean="0"/>
              <a:t>La solución de Nietzsche</a:t>
            </a:r>
            <a:r>
              <a:rPr lang="es-ES" dirty="0" smtClean="0"/>
              <a:t>: </a:t>
            </a:r>
            <a:r>
              <a:rPr lang="es-ES" dirty="0"/>
              <a:t>Me parece importante desprenderse </a:t>
            </a:r>
            <a:r>
              <a:rPr lang="es-ES" i="1" dirty="0"/>
              <a:t>del todo</a:t>
            </a:r>
            <a:r>
              <a:rPr lang="es-ES" dirty="0"/>
              <a:t>, de la unidad, de una fuerza cualquiera, de un incondicionado; no se podría evitar tomarlo como instancia suprema y bautizarlo Dios. Hay que hacer pedazos el todo: desaprender el respeto por el todo; recuperar para lo próximo, para lo nuestro, lo que hemos entregado a lo desconocido y a la totalidad. </a:t>
            </a:r>
            <a:r>
              <a:rPr lang="es-ES" dirty="0" smtClean="0"/>
              <a:t>7 (62); IV, 223.</a:t>
            </a:r>
          </a:p>
          <a:p>
            <a:pPr algn="just"/>
            <a:r>
              <a:rPr lang="es-ES" dirty="0" smtClean="0"/>
              <a:t>Que </a:t>
            </a:r>
            <a:r>
              <a:rPr lang="es-ES" dirty="0"/>
              <a:t>no hay ningún «todo», que </a:t>
            </a:r>
            <a:r>
              <a:rPr lang="es-ES" i="1" dirty="0"/>
              <a:t>toda devaluación de la existencia humana, </a:t>
            </a:r>
            <a:r>
              <a:rPr lang="es-ES" dirty="0"/>
              <a:t>de las metas humanas, no puede hacerse con respecto a algo que no existe en modo alguno… </a:t>
            </a:r>
            <a:r>
              <a:rPr lang="es-ES" dirty="0" smtClean="0"/>
              <a:t>11 (74), IV, 388.</a:t>
            </a:r>
            <a:endParaRPr lang="es-ES" dirty="0"/>
          </a:p>
        </p:txBody>
      </p:sp>
    </p:spTree>
    <p:extLst>
      <p:ext uri="{BB962C8B-B14F-4D97-AF65-F5344CB8AC3E}">
        <p14:creationId xmlns:p14="http://schemas.microsoft.com/office/powerpoint/2010/main" val="41167924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188640"/>
            <a:ext cx="8301608" cy="576064"/>
          </a:xfrm>
        </p:spPr>
        <p:txBody>
          <a:bodyPr>
            <a:normAutofit/>
          </a:bodyPr>
          <a:lstStyle/>
          <a:p>
            <a:r>
              <a:rPr lang="es-ES" sz="2400" dirty="0" smtClean="0"/>
              <a:t>Crítica del nihilismo: </a:t>
            </a:r>
            <a:r>
              <a:rPr lang="es-ES" sz="2400" dirty="0" smtClean="0"/>
              <a:t>3. el </a:t>
            </a:r>
            <a:r>
              <a:rPr lang="es-ES" sz="2400" dirty="0" smtClean="0"/>
              <a:t>mundo </a:t>
            </a:r>
            <a:r>
              <a:rPr lang="es-ES" sz="2400" dirty="0" smtClean="0"/>
              <a:t>verdadero (verdad-ser)</a:t>
            </a:r>
            <a:endParaRPr lang="es-ES" sz="2400" dirty="0"/>
          </a:p>
        </p:txBody>
      </p:sp>
      <p:sp>
        <p:nvSpPr>
          <p:cNvPr id="3" name="2 Marcador de contenido"/>
          <p:cNvSpPr>
            <a:spLocks noGrp="1"/>
          </p:cNvSpPr>
          <p:nvPr>
            <p:ph idx="1"/>
          </p:nvPr>
        </p:nvSpPr>
        <p:spPr>
          <a:xfrm>
            <a:off x="467544" y="620688"/>
            <a:ext cx="8157592" cy="7200800"/>
          </a:xfrm>
        </p:spPr>
        <p:txBody>
          <a:bodyPr>
            <a:noAutofit/>
          </a:bodyPr>
          <a:lstStyle/>
          <a:p>
            <a:pPr algn="just"/>
            <a:r>
              <a:rPr lang="es-ES" sz="2000" dirty="0" smtClean="0"/>
              <a:t>La triple perspectiva: del </a:t>
            </a:r>
            <a:r>
              <a:rPr lang="es-ES" sz="2000" b="1" dirty="0" smtClean="0"/>
              <a:t>ser, la verdad, el valor</a:t>
            </a:r>
            <a:r>
              <a:rPr lang="es-ES" sz="2000" dirty="0" smtClean="0"/>
              <a:t>. A) La condena del devenir → </a:t>
            </a:r>
            <a:r>
              <a:rPr lang="es-ES" sz="2000" b="1" dirty="0" smtClean="0">
                <a:solidFill>
                  <a:srgbClr val="FF0000"/>
                </a:solidFill>
              </a:rPr>
              <a:t>invención del ser</a:t>
            </a:r>
            <a:r>
              <a:rPr lang="es-ES" sz="2000" dirty="0" smtClean="0"/>
              <a:t> como mundo verdadero, levantado sobre la nada. “Es </a:t>
            </a:r>
            <a:r>
              <a:rPr lang="es-ES" sz="2000" dirty="0"/>
              <a:t>una historia </a:t>
            </a:r>
            <a:r>
              <a:rPr lang="es-ES" sz="2000" i="1" dirty="0"/>
              <a:t>lamentable</a:t>
            </a:r>
            <a:r>
              <a:rPr lang="es-ES" sz="2000" dirty="0" smtClean="0"/>
              <a:t>:...— </a:t>
            </a:r>
            <a:r>
              <a:rPr lang="es-ES" sz="2000" dirty="0"/>
              <a:t>inventa un mundo para poder </a:t>
            </a:r>
            <a:r>
              <a:rPr lang="es-ES" sz="2000" b="1" dirty="0"/>
              <a:t>calumniar</a:t>
            </a:r>
            <a:r>
              <a:rPr lang="es-ES" sz="2000" dirty="0"/>
              <a:t> y ensuciar este mundo: de hecho cada vez extiende las manos para agarrar </a:t>
            </a:r>
            <a:r>
              <a:rPr lang="es-ES" sz="2000" b="1" u="sng" dirty="0">
                <a:solidFill>
                  <a:srgbClr val="FF0000"/>
                </a:solidFill>
              </a:rPr>
              <a:t>la nada, y construye la nada</a:t>
            </a:r>
            <a:r>
              <a:rPr lang="es-ES" sz="2000" dirty="0"/>
              <a:t> convirtiéndola en «Dios», en «verdad», y, en todo caso, en juez y acusador de </a:t>
            </a:r>
            <a:r>
              <a:rPr lang="es-ES" sz="2000" i="1" dirty="0"/>
              <a:t>este </a:t>
            </a:r>
            <a:r>
              <a:rPr lang="es-ES" sz="2000" dirty="0"/>
              <a:t>ser…IV, </a:t>
            </a:r>
            <a:r>
              <a:rPr lang="es-ES" sz="2000" dirty="0" smtClean="0"/>
              <a:t>570. B) </a:t>
            </a:r>
            <a:r>
              <a:rPr lang="es-ES" sz="2000" b="1" dirty="0" smtClean="0">
                <a:solidFill>
                  <a:srgbClr val="FF0000"/>
                </a:solidFill>
              </a:rPr>
              <a:t>La verdad</a:t>
            </a:r>
            <a:r>
              <a:rPr lang="es-ES" sz="2000" dirty="0" smtClean="0"/>
              <a:t>: tomar el criterio de verdad (utilidad biológica, falsificación utilitaria) como criterio de realidad, como medida de las cosas… “he aquí que el mundo se escindió de golpe en un mundo verdadero y uno aparente” (FP., IV 580). IV 396: “la fe en las categorías de la razón es la causa del nihilismo”. </a:t>
            </a:r>
            <a:r>
              <a:rPr lang="es-ES" sz="2000" b="1" dirty="0" smtClean="0">
                <a:solidFill>
                  <a:srgbClr val="FF0000"/>
                </a:solidFill>
              </a:rPr>
              <a:t>El valor</a:t>
            </a:r>
            <a:r>
              <a:rPr lang="es-ES" sz="2000" dirty="0" smtClean="0"/>
              <a:t>: “La </a:t>
            </a:r>
            <a:r>
              <a:rPr lang="es-ES" sz="2000" dirty="0"/>
              <a:t>historia de la filosofía es una </a:t>
            </a:r>
            <a:r>
              <a:rPr lang="es-ES" sz="2000" i="1" dirty="0"/>
              <a:t>furia secreta </a:t>
            </a:r>
            <a:r>
              <a:rPr lang="es-ES" sz="2000" dirty="0"/>
              <a:t>contra los presupuestos de la vida, contra los sentimientos de valor de la vida, contra el tomar partido a favor de la vida. Los filósofos no han vacilado nunca en afirmar un mundo, pero siempre que semejante mundo cumpliese el presupuesto de estar en contradicción con este mundo, de proporcionar un motivo para hablar mal de este mundo. Ello ha sido hasta ahora </a:t>
            </a:r>
            <a:r>
              <a:rPr lang="es-ES" sz="2000" b="1" dirty="0"/>
              <a:t>la gran </a:t>
            </a:r>
            <a:r>
              <a:rPr lang="es-ES" sz="2000" b="1" i="1" dirty="0"/>
              <a:t>escuela de la </a:t>
            </a:r>
            <a:r>
              <a:rPr lang="es-ES" sz="2000" b="1" i="1" dirty="0" smtClean="0"/>
              <a:t>calumnia” </a:t>
            </a:r>
            <a:r>
              <a:rPr lang="es-ES" sz="2000" dirty="0" smtClean="0"/>
              <a:t>(FP. IV, 570). Cfr. La razón en la </a:t>
            </a:r>
            <a:r>
              <a:rPr lang="es-ES" sz="2000" dirty="0" smtClean="0"/>
              <a:t>filosofía </a:t>
            </a:r>
            <a:r>
              <a:rPr lang="es-ES" sz="2000" i="1" dirty="0" smtClean="0"/>
              <a:t>(CI</a:t>
            </a:r>
            <a:r>
              <a:rPr lang="es-ES" sz="2000" dirty="0" smtClean="0"/>
              <a:t>)</a:t>
            </a:r>
            <a:r>
              <a:rPr lang="es-ES" sz="2000" i="1" dirty="0" smtClean="0"/>
              <a:t>,</a:t>
            </a:r>
            <a:r>
              <a:rPr lang="es-ES" sz="2000" dirty="0" smtClean="0"/>
              <a:t> </a:t>
            </a:r>
            <a:r>
              <a:rPr lang="es-ES" sz="2000" dirty="0" smtClean="0"/>
              <a:t>el mundo aparente como </a:t>
            </a:r>
            <a:r>
              <a:rPr lang="es-ES" sz="2000" b="1" u="sng" dirty="0" smtClean="0">
                <a:solidFill>
                  <a:srgbClr val="FF0000"/>
                </a:solidFill>
              </a:rPr>
              <a:t>ilusión “óptico-moral</a:t>
            </a:r>
            <a:r>
              <a:rPr lang="es-ES" sz="2000" dirty="0" smtClean="0"/>
              <a:t>”, “venganza de la vida” y “síntoma de vida descendente”. </a:t>
            </a:r>
            <a:endParaRPr lang="es-ES" sz="2000" dirty="0"/>
          </a:p>
        </p:txBody>
      </p:sp>
    </p:spTree>
    <p:extLst>
      <p:ext uri="{BB962C8B-B14F-4D97-AF65-F5344CB8AC3E}">
        <p14:creationId xmlns:p14="http://schemas.microsoft.com/office/powerpoint/2010/main" val="2137475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67544" y="274638"/>
            <a:ext cx="8219256" cy="706090"/>
          </a:xfrm>
        </p:spPr>
        <p:txBody>
          <a:bodyPr>
            <a:normAutofit fontScale="90000"/>
          </a:bodyPr>
          <a:lstStyle/>
          <a:p>
            <a:r>
              <a:rPr lang="es-ES" sz="2400" dirty="0" smtClean="0"/>
              <a:t>Crítica del </a:t>
            </a:r>
            <a:r>
              <a:rPr lang="es-ES" sz="2400" dirty="0"/>
              <a:t>n</a:t>
            </a:r>
            <a:r>
              <a:rPr lang="es-ES" sz="2400" dirty="0" smtClean="0"/>
              <a:t>ihilismo (continuación): 3. el </a:t>
            </a:r>
            <a:r>
              <a:rPr lang="es-ES" sz="2400" dirty="0" smtClean="0"/>
              <a:t>mundo verdadero y la axiología</a:t>
            </a:r>
            <a:endParaRPr lang="es-ES" sz="2400" dirty="0"/>
          </a:p>
        </p:txBody>
      </p:sp>
      <p:sp>
        <p:nvSpPr>
          <p:cNvPr id="3" name="2 Marcador de contenido"/>
          <p:cNvSpPr>
            <a:spLocks noGrp="1"/>
          </p:cNvSpPr>
          <p:nvPr>
            <p:ph idx="1"/>
          </p:nvPr>
        </p:nvSpPr>
        <p:spPr>
          <a:xfrm>
            <a:off x="467544" y="1052736"/>
            <a:ext cx="8219256" cy="5073427"/>
          </a:xfrm>
        </p:spPr>
        <p:txBody>
          <a:bodyPr>
            <a:normAutofit lnSpcReduction="10000"/>
          </a:bodyPr>
          <a:lstStyle/>
          <a:p>
            <a:pPr algn="just"/>
            <a:r>
              <a:rPr lang="es-ES" dirty="0"/>
              <a:t>FP IV, 243: «el mundo </a:t>
            </a:r>
            <a:r>
              <a:rPr lang="es-ES" i="1" dirty="0"/>
              <a:t>verdadero </a:t>
            </a:r>
            <a:r>
              <a:rPr lang="es-ES" dirty="0"/>
              <a:t>y el mundo </a:t>
            </a:r>
            <a:r>
              <a:rPr lang="es-ES" i="1" dirty="0"/>
              <a:t>aparente</a:t>
            </a:r>
            <a:r>
              <a:rPr lang="es-ES" dirty="0"/>
              <a:t>» </a:t>
            </a:r>
            <a:r>
              <a:rPr lang="es-ES" i="1" dirty="0"/>
              <a:t>— </a:t>
            </a:r>
            <a:r>
              <a:rPr lang="es-ES" dirty="0"/>
              <a:t>esta oposición es reconducida por mí a </a:t>
            </a:r>
            <a:r>
              <a:rPr lang="es-ES" i="1" dirty="0"/>
              <a:t>relaciones de valor. </a:t>
            </a:r>
            <a:endParaRPr lang="es-ES" i="1" dirty="0" smtClean="0"/>
          </a:p>
          <a:p>
            <a:pPr algn="just"/>
            <a:r>
              <a:rPr lang="es-ES" dirty="0" smtClean="0"/>
              <a:t>IV</a:t>
            </a:r>
            <a:r>
              <a:rPr lang="es-ES" dirty="0"/>
              <a:t>,</a:t>
            </a:r>
            <a:r>
              <a:rPr lang="es-ES" i="1" dirty="0"/>
              <a:t> </a:t>
            </a:r>
            <a:r>
              <a:rPr lang="es-ES" dirty="0"/>
              <a:t>253</a:t>
            </a:r>
            <a:r>
              <a:rPr lang="es-ES" i="1" dirty="0"/>
              <a:t>: </a:t>
            </a:r>
            <a:r>
              <a:rPr lang="es-ES" dirty="0"/>
              <a:t>En qué medida las diferentes </a:t>
            </a:r>
            <a:r>
              <a:rPr lang="es-ES" i="1" dirty="0"/>
              <a:t>posiciones fundamentales de la teoría del conocimiento </a:t>
            </a:r>
            <a:r>
              <a:rPr lang="es-ES" dirty="0"/>
              <a:t>(materialismo, sensualismo, idealismo) son consecuencias de estimaciones de valor… la fuente de los supremos sentimientos de placer («sentimientos de valor») también decisiva para el problema de la </a:t>
            </a:r>
            <a:r>
              <a:rPr lang="es-ES" i="1" dirty="0"/>
              <a:t>realidad</a:t>
            </a:r>
            <a:r>
              <a:rPr lang="es-ES" dirty="0"/>
              <a:t>.</a:t>
            </a:r>
            <a:endParaRPr lang="es-ES" b="1" dirty="0"/>
          </a:p>
          <a:p>
            <a:endParaRPr lang="es-ES" dirty="0"/>
          </a:p>
        </p:txBody>
      </p:sp>
    </p:spTree>
    <p:extLst>
      <p:ext uri="{BB962C8B-B14F-4D97-AF65-F5344CB8AC3E}">
        <p14:creationId xmlns:p14="http://schemas.microsoft.com/office/powerpoint/2010/main" val="1139310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23528" y="260648"/>
            <a:ext cx="8301608" cy="576064"/>
          </a:xfrm>
        </p:spPr>
        <p:txBody>
          <a:bodyPr>
            <a:normAutofit/>
          </a:bodyPr>
          <a:lstStyle/>
          <a:p>
            <a:r>
              <a:rPr lang="es-ES" sz="2400" dirty="0" smtClean="0"/>
              <a:t>Nietzsche, Platón y el mundo verdadero.</a:t>
            </a:r>
            <a:endParaRPr lang="es-ES" sz="2400" dirty="0"/>
          </a:p>
        </p:txBody>
      </p:sp>
      <p:sp>
        <p:nvSpPr>
          <p:cNvPr id="3" name="2 Marcador de contenido"/>
          <p:cNvSpPr>
            <a:spLocks noGrp="1"/>
          </p:cNvSpPr>
          <p:nvPr>
            <p:ph idx="1"/>
          </p:nvPr>
        </p:nvSpPr>
        <p:spPr>
          <a:xfrm>
            <a:off x="323528" y="764704"/>
            <a:ext cx="8229600" cy="6048672"/>
          </a:xfrm>
        </p:spPr>
        <p:txBody>
          <a:bodyPr>
            <a:normAutofit fontScale="70000" lnSpcReduction="20000"/>
          </a:bodyPr>
          <a:lstStyle/>
          <a:p>
            <a:pPr algn="just"/>
            <a:r>
              <a:rPr lang="es-ES" sz="3400" dirty="0" smtClean="0"/>
              <a:t>Referencias a Platón: el </a:t>
            </a:r>
            <a:r>
              <a:rPr lang="es-ES" sz="3400" dirty="0" err="1" smtClean="0"/>
              <a:t>egipticismo</a:t>
            </a:r>
            <a:r>
              <a:rPr lang="es-ES" sz="3400" dirty="0" smtClean="0"/>
              <a:t> (odio al devenir) de los filósofos (La razón en la filosofía en </a:t>
            </a:r>
            <a:r>
              <a:rPr lang="es-ES" sz="3400" i="1" dirty="0" smtClean="0"/>
              <a:t>CI): “</a:t>
            </a:r>
            <a:r>
              <a:rPr lang="es-ES" sz="3400" dirty="0" smtClean="0"/>
              <a:t>Lo que es no deviene, lo que deviene no es” (alusión a </a:t>
            </a:r>
            <a:r>
              <a:rPr lang="es-ES" sz="3400" i="1" dirty="0" smtClean="0"/>
              <a:t>Timeo </a:t>
            </a:r>
            <a:r>
              <a:rPr lang="es-ES" sz="3400" dirty="0" smtClean="0"/>
              <a:t>28ª). </a:t>
            </a:r>
            <a:r>
              <a:rPr lang="es-ES" sz="3400" i="1" dirty="0" smtClean="0"/>
              <a:t>CI, </a:t>
            </a:r>
            <a:r>
              <a:rPr lang="es-ES" sz="3400" dirty="0" smtClean="0"/>
              <a:t>p. 131: “Se ha pagado caro que el que ese ateniense fuese a la escuela de los egipcios…(hizo posible) poner el pie que levaba a la cruz”.</a:t>
            </a:r>
          </a:p>
          <a:p>
            <a:pPr algn="just"/>
            <a:r>
              <a:rPr lang="es-ES" sz="3400" dirty="0" smtClean="0"/>
              <a:t> FP IV, 189-190. …</a:t>
            </a:r>
            <a:r>
              <a:rPr lang="es-ES" sz="3400" dirty="0"/>
              <a:t>cuanto menos </a:t>
            </a:r>
            <a:r>
              <a:rPr lang="es-ES" sz="3400" i="1" dirty="0"/>
              <a:t>real, tanto más </a:t>
            </a:r>
            <a:r>
              <a:rPr lang="es-ES" sz="3400" i="1" dirty="0" smtClean="0"/>
              <a:t>valor</a:t>
            </a:r>
            <a:r>
              <a:rPr lang="es-ES" sz="3400" dirty="0" smtClean="0"/>
              <a:t>. Esto </a:t>
            </a:r>
            <a:r>
              <a:rPr lang="es-ES" sz="3400" dirty="0"/>
              <a:t>es </a:t>
            </a:r>
            <a:r>
              <a:rPr lang="es-ES" sz="3400" b="1" dirty="0">
                <a:solidFill>
                  <a:srgbClr val="FF0000"/>
                </a:solidFill>
              </a:rPr>
              <a:t>platonismo</a:t>
            </a:r>
            <a:r>
              <a:rPr lang="es-ES" sz="3400" dirty="0"/>
              <a:t>: que poseía, sin embargo, una audacia más, en la inversión: — medía el grado de realidad de acuerdo con el grado de valor y decía: cuanto más «idea», tanto más ser. Invertía el concepto de «realidad» y decía: «lo que tenéis por real es un error, y cuanto más nos </a:t>
            </a:r>
            <a:r>
              <a:rPr lang="es-ES" sz="3400" dirty="0" smtClean="0"/>
              <a:t>acerque</a:t>
            </a:r>
            <a:r>
              <a:rPr lang="es-ES" sz="3400" dirty="0"/>
              <a:t>mos a la «idea», &lt;tanto más nos acercaremos&gt; a la verdad». — ¿Se entiende? </a:t>
            </a:r>
            <a:r>
              <a:rPr lang="es-ES" sz="3400" i="1" dirty="0"/>
              <a:t>Ése fue el </a:t>
            </a:r>
            <a:r>
              <a:rPr lang="es-ES" sz="3400" dirty="0"/>
              <a:t>mayor </a:t>
            </a:r>
            <a:r>
              <a:rPr lang="es-ES" sz="3400" i="1" dirty="0"/>
              <a:t>rebautizo</a:t>
            </a:r>
            <a:r>
              <a:rPr lang="es-ES" sz="3400" dirty="0"/>
              <a:t>: y por haber sido recogida por el cristianismo no vemos lo sorprendente de la cosa. Platón, como artista que era, </a:t>
            </a:r>
            <a:r>
              <a:rPr lang="es-ES" sz="3400" i="1" dirty="0"/>
              <a:t>prefirió </a:t>
            </a:r>
            <a:r>
              <a:rPr lang="es-ES" sz="3400" dirty="0"/>
              <a:t>en el fondo </a:t>
            </a:r>
            <a:r>
              <a:rPr lang="es-ES" sz="3400" i="1" dirty="0"/>
              <a:t>la apariencia </a:t>
            </a:r>
            <a:r>
              <a:rPr lang="es-ES" sz="3400" dirty="0"/>
              <a:t>al ser: o sea la mentira y la invención a la verdad, lo irreal a lo existente, — estaba tan convencido del valor de la apariencia que le otorgó los atributos «ser», «causalidad» y «bondad», verdad, en fin, todo lo demás a lo que se le otorga valor.</a:t>
            </a:r>
          </a:p>
          <a:p>
            <a:endParaRPr lang="es-ES" i="1" dirty="0"/>
          </a:p>
        </p:txBody>
      </p:sp>
    </p:spTree>
    <p:extLst>
      <p:ext uri="{BB962C8B-B14F-4D97-AF65-F5344CB8AC3E}">
        <p14:creationId xmlns:p14="http://schemas.microsoft.com/office/powerpoint/2010/main" val="333897332"/>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ersonalizado 1">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500</TotalTime>
  <Words>2409</Words>
  <Application>Microsoft Office PowerPoint</Application>
  <PresentationFormat>Presentación en pantalla (4:3)</PresentationFormat>
  <Paragraphs>50</Paragraphs>
  <Slides>11</Slides>
  <Notes>0</Notes>
  <HiddenSlides>0</HiddenSlides>
  <MMClips>0</MMClips>
  <ScaleCrop>false</ScaleCrop>
  <HeadingPairs>
    <vt:vector size="4" baseType="variant">
      <vt:variant>
        <vt:lpstr>Tema</vt:lpstr>
      </vt:variant>
      <vt:variant>
        <vt:i4>1</vt:i4>
      </vt:variant>
      <vt:variant>
        <vt:lpstr>Títulos de diapositiva</vt:lpstr>
      </vt:variant>
      <vt:variant>
        <vt:i4>11</vt:i4>
      </vt:variant>
    </vt:vector>
  </HeadingPairs>
  <TitlesOfParts>
    <vt:vector size="12" baseType="lpstr">
      <vt:lpstr>Tema de Office</vt:lpstr>
      <vt:lpstr>Nietzsche y el nihilismo: comentario de la Historia de un error (Cómo el mundo verdadero acabó convirtiéndose en una fábula).</vt:lpstr>
      <vt:lpstr>Los tres componentes del mundo verdadero y su vinculación con el nihilismo</vt:lpstr>
      <vt:lpstr>El mundo verdadero, un atentado contra este mundo. Las tres figuras del m. verdadero</vt:lpstr>
      <vt:lpstr>“Crítica del nihilismo” (IV, 11(99)). 1. La finalidad-sentido.</vt:lpstr>
      <vt:lpstr>“Crítica del nihilismo” (IV, 11(99)): la finalidad-sentido.</vt:lpstr>
      <vt:lpstr>“Crítica del nihilismo”: 2. categoría de totalidad o unidad del devenir</vt:lpstr>
      <vt:lpstr>Crítica del nihilismo: 3. el mundo verdadero (verdad-ser)</vt:lpstr>
      <vt:lpstr>Crítica del nihilismo (continuación): 3. el mundo verdadero y la axiología</vt:lpstr>
      <vt:lpstr>Nietzsche, Platón y el mundo verdadero.</vt:lpstr>
      <vt:lpstr>Platón y la solución de Nietzsche</vt:lpstr>
      <vt:lpstr>La solución de Nietzsche</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Nietzsche y el nihilismo: comentario de la Historia de un error (Cómo el mundo verdadero acabó convirtiéndose en una fábula).</dc:title>
  <dc:creator>Usuario</dc:creator>
  <cp:lastModifiedBy>Usuario</cp:lastModifiedBy>
  <cp:revision>33</cp:revision>
  <dcterms:created xsi:type="dcterms:W3CDTF">2019-01-23T12:52:04Z</dcterms:created>
  <dcterms:modified xsi:type="dcterms:W3CDTF">2019-01-31T08:33:56Z</dcterms:modified>
</cp:coreProperties>
</file>