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113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539552" y="188641"/>
            <a:ext cx="7772400" cy="720080"/>
          </a:xfrm>
        </p:spPr>
        <p:txBody>
          <a:bodyPr>
            <a:normAutofit/>
          </a:bodyPr>
          <a:lstStyle>
            <a:lvl1pPr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s-ES" dirty="0" smtClean="0"/>
              <a:t>Heidegger: la </a:t>
            </a:r>
            <a:r>
              <a:rPr lang="es-ES" dirty="0" err="1" smtClean="0"/>
              <a:t>nihilización</a:t>
            </a:r>
            <a:r>
              <a:rPr lang="es-ES" dirty="0" smtClean="0"/>
              <a:t> de la </a:t>
            </a:r>
            <a:r>
              <a:rPr lang="es-ES" dirty="0" err="1" smtClean="0"/>
              <a:t>phýsis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539552" y="1196752"/>
            <a:ext cx="7848872" cy="5472608"/>
          </a:xfrm>
        </p:spPr>
        <p:txBody>
          <a:bodyPr>
            <a:normAutofit/>
          </a:bodyPr>
          <a:lstStyle>
            <a:lvl1pPr marL="0" indent="0" algn="ctr">
              <a:buNone/>
              <a:defRPr sz="2400" i="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Lectura heideggeriana del Fedón.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0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5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92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038"/>
            <a:ext cx="8229600" cy="663658"/>
          </a:xfrm>
        </p:spPr>
        <p:txBody>
          <a:bodyPr>
            <a:normAutofit/>
          </a:bodyPr>
          <a:lstStyle>
            <a:lvl1pPr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832648"/>
          </a:xfrm>
        </p:spPr>
        <p:txBody>
          <a:bodyPr>
            <a:normAutofit/>
          </a:bodyPr>
          <a:lstStyle>
            <a:lvl1pPr>
              <a:defRPr sz="2400" baseline="0">
                <a:latin typeface="Times New Roman" panose="02020603050405020304" pitchFamily="18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400" baseline="0">
                <a:latin typeface="Times New Roman" panose="02020603050405020304" pitchFamily="18" charset="0"/>
              </a:defRPr>
            </a:lvl3pPr>
            <a:lvl4pPr>
              <a:defRPr sz="2400" baseline="0">
                <a:latin typeface="Times New Roman" panose="02020603050405020304" pitchFamily="18" charset="0"/>
              </a:defRPr>
            </a:lvl4pPr>
            <a:lvl5pPr>
              <a:defRPr sz="2400" baseline="0">
                <a:latin typeface="Times New Roman" panose="02020603050405020304" pitchFamily="18" charset="0"/>
              </a:defRPr>
            </a:lvl5pPr>
          </a:lstStyle>
          <a:p>
            <a:pPr lvl="0"/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91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44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07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70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73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22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93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13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ED26-EEE7-46BC-9577-528983331130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3229-26E9-4E8A-ADAF-FB25D8A4B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70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18648" cy="7200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Heidegger: Nietzsche y las etapas del nihilismo (concebido como olvido del ser).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712968" cy="590465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Etapas.</a:t>
            </a:r>
          </a:p>
          <a:p>
            <a:r>
              <a:rPr lang="es-ES" dirty="0" smtClean="0"/>
              <a:t>“La metafísica es la historia en la que del ser mismo no hay esencialmente nada: la metafísica (=el olvido del ser) es, en cuanto tal </a:t>
            </a:r>
            <a:r>
              <a:rPr lang="es-ES" b="1" dirty="0" smtClean="0">
                <a:solidFill>
                  <a:srgbClr val="C00000"/>
                </a:solidFill>
              </a:rPr>
              <a:t>el nihilismo</a:t>
            </a:r>
            <a:r>
              <a:rPr lang="es-ES" dirty="0" smtClean="0"/>
              <a:t> propio. (</a:t>
            </a:r>
            <a:r>
              <a:rPr lang="es-ES" dirty="0" err="1" smtClean="0"/>
              <a:t>N.II</a:t>
            </a:r>
            <a:r>
              <a:rPr lang="es-ES" dirty="0" smtClean="0"/>
              <a:t>, 285)</a:t>
            </a:r>
          </a:p>
          <a:p>
            <a:pPr marL="457200" indent="-457200" algn="just">
              <a:buAutoNum type="arabicPeriod"/>
            </a:pPr>
            <a:r>
              <a:rPr lang="es-ES" b="1" dirty="0" smtClean="0"/>
              <a:t>La interpretación platónica del ser como a priori del ente: el ser como </a:t>
            </a:r>
            <a:r>
              <a:rPr lang="es-ES" b="1" dirty="0" smtClean="0">
                <a:solidFill>
                  <a:srgbClr val="C00000"/>
                </a:solidFill>
              </a:rPr>
              <a:t>idea</a:t>
            </a:r>
            <a:r>
              <a:rPr lang="es-ES" b="1" dirty="0" smtClean="0"/>
              <a:t> (aspecto) y la verdad como corrección (de la </a:t>
            </a:r>
            <a:r>
              <a:rPr lang="es-ES" b="1" dirty="0" err="1" smtClean="0">
                <a:solidFill>
                  <a:srgbClr val="C00000"/>
                </a:solidFill>
              </a:rPr>
              <a:t>alétheia</a:t>
            </a:r>
            <a:r>
              <a:rPr lang="es-ES" b="1" dirty="0" smtClean="0"/>
              <a:t> a la </a:t>
            </a:r>
            <a:r>
              <a:rPr lang="es-ES" b="1" dirty="0" err="1" smtClean="0">
                <a:solidFill>
                  <a:srgbClr val="C00000"/>
                </a:solidFill>
              </a:rPr>
              <a:t>orthótes</a:t>
            </a:r>
            <a:r>
              <a:rPr lang="es-ES" b="1" dirty="0" smtClean="0"/>
              <a:t>).    </a:t>
            </a:r>
          </a:p>
          <a:p>
            <a:pPr marL="457200" indent="-457200" algn="just">
              <a:buAutoNum type="arabicPeriod"/>
            </a:pPr>
            <a:r>
              <a:rPr lang="es-ES" b="1" dirty="0" smtClean="0"/>
              <a:t>La metafísica de la subjetividad (desde Descartes a Hegel): el ser como </a:t>
            </a:r>
            <a:r>
              <a:rPr lang="es-ES" b="1" dirty="0" smtClean="0">
                <a:solidFill>
                  <a:srgbClr val="C00000"/>
                </a:solidFill>
              </a:rPr>
              <a:t>representatividad</a:t>
            </a:r>
            <a:r>
              <a:rPr lang="es-ES" b="1" dirty="0" smtClean="0"/>
              <a:t> (la idea como contenido de la mente)  y la verdad como certez</a:t>
            </a:r>
            <a:r>
              <a:rPr lang="es-ES" dirty="0" smtClean="0"/>
              <a:t>a (ego cogito).</a:t>
            </a:r>
          </a:p>
          <a:p>
            <a:pPr marL="457200" indent="-457200" algn="just">
              <a:buAutoNum type="arabicPeriod"/>
            </a:pPr>
            <a:r>
              <a:rPr lang="es-ES" dirty="0" smtClean="0"/>
              <a:t>La concepción nietzscheana de la voluntad de poder: </a:t>
            </a:r>
            <a:r>
              <a:rPr lang="es-ES" b="1" dirty="0" smtClean="0"/>
              <a:t>Nietzsche enredado en la trama de la metafísica</a:t>
            </a:r>
            <a:r>
              <a:rPr lang="es-ES" dirty="0" smtClean="0"/>
              <a:t>: qué es el ente, </a:t>
            </a:r>
            <a:r>
              <a:rPr lang="es-ES" b="1" dirty="0" smtClean="0">
                <a:solidFill>
                  <a:srgbClr val="C00000"/>
                </a:solidFill>
              </a:rPr>
              <a:t>voluntad de poder</a:t>
            </a:r>
            <a:r>
              <a:rPr lang="es-ES" dirty="0" smtClean="0"/>
              <a:t>; cómo es el ente, </a:t>
            </a:r>
            <a:r>
              <a:rPr lang="es-ES" b="1" dirty="0" smtClean="0">
                <a:solidFill>
                  <a:srgbClr val="C00000"/>
                </a:solidFill>
              </a:rPr>
              <a:t>eterno retorno</a:t>
            </a:r>
            <a:r>
              <a:rPr lang="es-ES" dirty="0" smtClean="0"/>
              <a:t>; la verdad como </a:t>
            </a:r>
            <a:r>
              <a:rPr lang="es-ES" b="1" dirty="0" smtClean="0">
                <a:solidFill>
                  <a:srgbClr val="C00000"/>
                </a:solidFill>
              </a:rPr>
              <a:t>valor</a:t>
            </a:r>
            <a:r>
              <a:rPr lang="es-ES" dirty="0" smtClean="0"/>
              <a:t>. </a:t>
            </a:r>
            <a:r>
              <a:rPr lang="es-ES" dirty="0" err="1" smtClean="0"/>
              <a:t>N.II</a:t>
            </a:r>
            <a:r>
              <a:rPr lang="es-ES" dirty="0" smtClean="0"/>
              <a:t>, </a:t>
            </a:r>
            <a:r>
              <a:rPr lang="es-ES" dirty="0" err="1" smtClean="0"/>
              <a:t>p.149</a:t>
            </a:r>
            <a:r>
              <a:rPr lang="es-ES" dirty="0" smtClean="0"/>
              <a:t>-150:  Nietzsche dice que la búsqueda cartesiana de una certeza inquebrantable es una </a:t>
            </a:r>
            <a:r>
              <a:rPr lang="es-ES" b="1" dirty="0" smtClean="0"/>
              <a:t>voluntad</a:t>
            </a:r>
            <a:r>
              <a:rPr lang="es-ES" dirty="0" smtClean="0"/>
              <a:t> de verdad: voluntad de verdad como no quiero ser engañado…como formas de la voluntad de poder”; “la verdad es la especie de error sin la cual una determinada especie de </a:t>
            </a:r>
            <a:r>
              <a:rPr lang="es-ES" dirty="0"/>
              <a:t>s</a:t>
            </a:r>
            <a:r>
              <a:rPr lang="es-ES" dirty="0" smtClean="0"/>
              <a:t>eres vivientes no podría vivir. El valor para la vida decide en última instancia”…</a:t>
            </a:r>
            <a:r>
              <a:rPr lang="es-ES" b="1" dirty="0" smtClean="0">
                <a:solidFill>
                  <a:srgbClr val="C00000"/>
                </a:solidFill>
              </a:rPr>
              <a:t>El pensar en términos de valores oculta el derrumbe de la esencia de ser y verdad</a:t>
            </a:r>
            <a:r>
              <a:rPr lang="es-ES" dirty="0" smtClean="0"/>
              <a:t>” (II, 153).</a:t>
            </a:r>
          </a:p>
          <a:p>
            <a:pPr marL="457200" indent="-457200" algn="just">
              <a:buAutoNum type="arabicPeriod"/>
            </a:pPr>
            <a:r>
              <a:rPr lang="es-ES" b="1" dirty="0" smtClean="0"/>
              <a:t>La técnica en el mundo moderno como comprensión del ser</a:t>
            </a:r>
            <a:r>
              <a:rPr lang="es-ES" dirty="0" smtClean="0"/>
              <a:t>:  la transformación de la cosa en </a:t>
            </a:r>
            <a:r>
              <a:rPr lang="es-ES" b="1" dirty="0" smtClean="0">
                <a:solidFill>
                  <a:srgbClr val="C00000"/>
                </a:solidFill>
              </a:rPr>
              <a:t>producto</a:t>
            </a:r>
            <a:r>
              <a:rPr lang="es-ES" dirty="0" smtClean="0"/>
              <a:t> (la naturaleza deja de ser physis para convertirse en objeto, lo que puede remitirse a un sujeto); la verdad y el método como </a:t>
            </a:r>
            <a:r>
              <a:rPr lang="es-ES" b="1" dirty="0" smtClean="0">
                <a:solidFill>
                  <a:srgbClr val="C00000"/>
                </a:solidFill>
              </a:rPr>
              <a:t>producción</a:t>
            </a:r>
            <a:r>
              <a:rPr lang="es-ES" dirty="0" smtClean="0"/>
              <a:t>.                                                 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88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Retractación: El final de la Filosofía y la tarea del pensar.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concepto «natural» de verdad, ni siquiera en la filosofía de</a:t>
            </a:r>
          </a:p>
          <a:p>
            <a:pPr algn="just"/>
            <a:r>
              <a:rPr lang="es-ES" dirty="0"/>
              <a:t>los griegos, se refiere al no-ocultamiento. Se apunta con frecuencia </a:t>
            </a:r>
            <a:r>
              <a:rPr lang="es-ES" dirty="0" smtClean="0"/>
              <a:t>y con </a:t>
            </a:r>
            <a:r>
              <a:rPr lang="es-ES" dirty="0"/>
              <a:t>toda razón que, ya en Homero, la palabra α</a:t>
            </a:r>
            <a:r>
              <a:rPr lang="es-ES" dirty="0" err="1"/>
              <a:t>λεθές</a:t>
            </a:r>
            <a:r>
              <a:rPr lang="es-ES" dirty="0"/>
              <a:t> se usa </a:t>
            </a:r>
            <a:r>
              <a:rPr lang="es-ES" dirty="0" smtClean="0"/>
              <a:t>siempre para </a:t>
            </a:r>
            <a:r>
              <a:rPr lang="es-ES" dirty="0"/>
              <a:t>los verba </a:t>
            </a:r>
            <a:r>
              <a:rPr lang="es-ES" dirty="0" err="1"/>
              <a:t>dicendi</a:t>
            </a:r>
            <a:r>
              <a:rPr lang="es-ES" dirty="0"/>
              <a:t>, los enunciados, y, por consiguiente, en </a:t>
            </a:r>
            <a:r>
              <a:rPr lang="es-ES" dirty="0" smtClean="0"/>
              <a:t>el sentido </a:t>
            </a:r>
            <a:r>
              <a:rPr lang="es-ES" dirty="0"/>
              <a:t>de exactitud y fiabilidad, y no en el de no-ocultamiento. </a:t>
            </a:r>
            <a:r>
              <a:rPr lang="es-ES" dirty="0" smtClean="0"/>
              <a:t>(</a:t>
            </a:r>
            <a:r>
              <a:rPr lang="es-ES" dirty="0" err="1" smtClean="0"/>
              <a:t>FFTP</a:t>
            </a:r>
            <a:r>
              <a:rPr lang="es-ES" dirty="0" smtClean="0"/>
              <a:t>, 90-91).</a:t>
            </a:r>
          </a:p>
          <a:p>
            <a:pPr algn="just"/>
            <a:r>
              <a:rPr lang="es-ES" dirty="0"/>
              <a:t>En el horizonte de esta pregunta debe reconocerse que </a:t>
            </a:r>
            <a:r>
              <a:rPr lang="es-ES" dirty="0" smtClean="0"/>
              <a:t>la </a:t>
            </a:r>
            <a:r>
              <a:rPr lang="es-ES" dirty="0" err="1" smtClean="0"/>
              <a:t>Αληθεί</a:t>
            </a:r>
            <a:r>
              <a:rPr lang="es-ES" dirty="0" smtClean="0"/>
              <a:t>α</a:t>
            </a:r>
            <a:r>
              <a:rPr lang="es-ES" dirty="0"/>
              <a:t>, el no-ocultamiento en el sentido de la Lichtung de </a:t>
            </a:r>
            <a:r>
              <a:rPr lang="es-ES" dirty="0" smtClean="0"/>
              <a:t>la presencia</a:t>
            </a:r>
            <a:r>
              <a:rPr lang="es-ES" dirty="0"/>
              <a:t>, fue conocida desde el comienzo, y sólo como ορθότες, </a:t>
            </a:r>
            <a:r>
              <a:rPr lang="es-ES" dirty="0" smtClean="0"/>
              <a:t>como la </a:t>
            </a:r>
            <a:r>
              <a:rPr lang="es-ES" dirty="0"/>
              <a:t>exactitud del representar y el enunciado. Pero, entonces, tampoco </a:t>
            </a:r>
            <a:r>
              <a:rPr lang="es-ES" dirty="0" smtClean="0"/>
              <a:t>es sostenible </a:t>
            </a:r>
            <a:r>
              <a:rPr lang="es-ES" dirty="0"/>
              <a:t>la afirmación de un cambio esencial de la verdad, es decir</a:t>
            </a:r>
            <a:r>
              <a:rPr lang="es-ES" dirty="0" smtClean="0"/>
              <a:t>, del </a:t>
            </a:r>
            <a:r>
              <a:rPr lang="es-ES" dirty="0"/>
              <a:t>no-ocultamiento en exactitud</a:t>
            </a:r>
            <a:r>
              <a:rPr lang="es-ES" dirty="0" smtClean="0"/>
              <a:t>. (</a:t>
            </a:r>
            <a:r>
              <a:rPr lang="es-ES" dirty="0" err="1" smtClean="0"/>
              <a:t>FFTP</a:t>
            </a:r>
            <a:r>
              <a:rPr lang="es-ES" dirty="0" smtClean="0"/>
              <a:t>, 91)</a:t>
            </a:r>
          </a:p>
          <a:p>
            <a:pPr algn="just"/>
            <a:r>
              <a:rPr lang="es-ES" dirty="0"/>
              <a:t>Si traduzco obstinadamente la palabra </a:t>
            </a:r>
            <a:r>
              <a:rPr lang="es-ES" dirty="0" err="1"/>
              <a:t>Αληθεί</a:t>
            </a:r>
            <a:r>
              <a:rPr lang="es-ES" dirty="0"/>
              <a:t>α por </a:t>
            </a:r>
            <a:r>
              <a:rPr lang="es-ES" dirty="0" smtClean="0"/>
              <a:t>no ocultamiento, no </a:t>
            </a:r>
            <a:r>
              <a:rPr lang="es-ES" dirty="0"/>
              <a:t>es en razón de su etimología, sino por la «cosa» </a:t>
            </a:r>
            <a:r>
              <a:rPr lang="es-ES" dirty="0" smtClean="0"/>
              <a:t>que ha </a:t>
            </a:r>
            <a:r>
              <a:rPr lang="es-ES" dirty="0"/>
              <a:t>de tenerse en cuenta, al pensar conforme a ella lo que se llama «</a:t>
            </a:r>
            <a:r>
              <a:rPr lang="es-ES" dirty="0" smtClean="0"/>
              <a:t>Ser y </a:t>
            </a:r>
            <a:r>
              <a:rPr lang="es-ES" dirty="0"/>
              <a:t>pensar». En cierto modo, el no-ocultamiento es el único elemento </a:t>
            </a:r>
            <a:r>
              <a:rPr lang="es-ES" dirty="0" smtClean="0"/>
              <a:t>en que </a:t>
            </a:r>
            <a:r>
              <a:rPr lang="es-ES" dirty="0"/>
              <a:t>se dan tanto el Ser como el pensar y su mutua pertenencia</a:t>
            </a:r>
            <a:r>
              <a:rPr lang="es-ES" dirty="0" smtClean="0"/>
              <a:t>. (</a:t>
            </a:r>
            <a:r>
              <a:rPr lang="es-ES" dirty="0" err="1" smtClean="0"/>
              <a:t>FFTP</a:t>
            </a:r>
            <a:r>
              <a:rPr lang="es-ES" smtClean="0"/>
              <a:t>, 89).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0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Heidegger: la </a:t>
            </a:r>
            <a:r>
              <a:rPr lang="es-ES" dirty="0" err="1" smtClean="0"/>
              <a:t>nihilización</a:t>
            </a:r>
            <a:r>
              <a:rPr lang="es-ES" dirty="0" smtClean="0"/>
              <a:t> de la </a:t>
            </a:r>
            <a:r>
              <a:rPr lang="es-ES" dirty="0" err="1" smtClean="0"/>
              <a:t>phýsis</a:t>
            </a:r>
            <a:r>
              <a:rPr lang="es-ES" dirty="0" smtClean="0"/>
              <a:t> en Platón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Lectura heideggeriana del </a:t>
            </a:r>
            <a:r>
              <a:rPr lang="es-ES" i="1" dirty="0" smtClean="0"/>
              <a:t>Fedón </a:t>
            </a:r>
            <a:r>
              <a:rPr lang="es-ES" dirty="0" smtClean="0"/>
              <a:t>(presentación de la metafísica como </a:t>
            </a:r>
            <a:r>
              <a:rPr lang="es-ES" b="1" u="sng" dirty="0" smtClean="0"/>
              <a:t>diferencia entre lo igual y las cosas iguales</a:t>
            </a:r>
            <a:r>
              <a:rPr lang="es-ES" dirty="0" smtClean="0"/>
              <a:t>): las cosas iguales (</a:t>
            </a:r>
            <a:r>
              <a:rPr lang="es-ES" i="1" dirty="0" err="1" smtClean="0"/>
              <a:t>próteron</a:t>
            </a:r>
            <a:r>
              <a:rPr lang="es-ES" i="1" dirty="0" smtClean="0"/>
              <a:t> </a:t>
            </a:r>
            <a:r>
              <a:rPr lang="es-ES" i="1" dirty="0" err="1" smtClean="0"/>
              <a:t>pròs</a:t>
            </a:r>
            <a:r>
              <a:rPr lang="es-ES" i="1" dirty="0" smtClean="0"/>
              <a:t> </a:t>
            </a:r>
            <a:r>
              <a:rPr lang="es-ES" i="1" dirty="0" err="1" smtClean="0"/>
              <a:t>hemás</a:t>
            </a:r>
            <a:r>
              <a:rPr lang="es-ES" dirty="0" smtClean="0"/>
              <a:t>)/</a:t>
            </a:r>
            <a:r>
              <a:rPr lang="es-ES" i="1" dirty="0" err="1" smtClean="0"/>
              <a:t>têi</a:t>
            </a:r>
            <a:r>
              <a:rPr lang="es-ES" i="1" dirty="0" smtClean="0"/>
              <a:t> </a:t>
            </a:r>
            <a:r>
              <a:rPr lang="es-ES" i="1" dirty="0" err="1" smtClean="0"/>
              <a:t>phýsei</a:t>
            </a:r>
            <a:r>
              <a:rPr lang="es-ES" dirty="0" smtClean="0"/>
              <a:t>)</a:t>
            </a:r>
            <a:r>
              <a:rPr lang="es-ES" i="1" dirty="0" smtClean="0"/>
              <a:t>, </a:t>
            </a:r>
            <a:r>
              <a:rPr lang="es-ES" dirty="0" smtClean="0"/>
              <a:t>el ser, lo </a:t>
            </a:r>
            <a:r>
              <a:rPr lang="es-ES" i="1" dirty="0" err="1" smtClean="0"/>
              <a:t>próteron</a:t>
            </a:r>
            <a:r>
              <a:rPr lang="es-ES" dirty="0" smtClean="0"/>
              <a:t> frente al ente (ser como </a:t>
            </a:r>
            <a:r>
              <a:rPr lang="es-ES" i="1" dirty="0" smtClean="0">
                <a:solidFill>
                  <a:srgbClr val="FF0000"/>
                </a:solidFill>
              </a:rPr>
              <a:t>ousía</a:t>
            </a:r>
            <a:r>
              <a:rPr lang="es-ES" dirty="0" smtClean="0"/>
              <a:t>, presencia de lo consistente en lo </a:t>
            </a:r>
            <a:r>
              <a:rPr lang="es-ES" dirty="0" err="1" smtClean="0"/>
              <a:t>desoculto</a:t>
            </a:r>
            <a:r>
              <a:rPr lang="es-ES" dirty="0" smtClean="0"/>
              <a:t>), la idea- eîdos- como “</a:t>
            </a:r>
            <a:r>
              <a:rPr lang="es-ES" b="1" dirty="0" smtClean="0">
                <a:solidFill>
                  <a:srgbClr val="C00000"/>
                </a:solidFill>
              </a:rPr>
              <a:t>aspecto</a:t>
            </a:r>
            <a:r>
              <a:rPr lang="es-ES" dirty="0" smtClean="0"/>
              <a:t>”: como aquello en lo que el ente tiene su “presencia” y su “existencia consistente” y en lo que está constantemente –lo universal-, N.II, </a:t>
            </a:r>
            <a:r>
              <a:rPr lang="es-ES" dirty="0" err="1" smtClean="0"/>
              <a:t>p.177</a:t>
            </a:r>
            <a:r>
              <a:rPr lang="es-ES" dirty="0" smtClean="0"/>
              <a:t>).</a:t>
            </a:r>
          </a:p>
          <a:p>
            <a:pPr algn="just"/>
            <a:r>
              <a:rPr lang="es-ES" dirty="0" smtClean="0"/>
              <a:t>Las cosas que son o cosas particulares: </a:t>
            </a:r>
            <a:r>
              <a:rPr lang="es-ES" i="1" dirty="0" smtClean="0"/>
              <a:t>lo </a:t>
            </a:r>
            <a:r>
              <a:rPr lang="es-ES" i="1" dirty="0" err="1" smtClean="0"/>
              <a:t>mè</a:t>
            </a:r>
            <a:r>
              <a:rPr lang="es-ES" i="1" dirty="0" smtClean="0"/>
              <a:t> </a:t>
            </a:r>
            <a:r>
              <a:rPr lang="es-ES" i="1" dirty="0" err="1" smtClean="0"/>
              <a:t>ón</a:t>
            </a:r>
            <a:r>
              <a:rPr lang="es-ES" dirty="0" smtClean="0"/>
              <a:t> (“lo que no debe ser tratado como ente”, frente a lo que no es simplemente, </a:t>
            </a:r>
            <a:r>
              <a:rPr lang="es-ES" i="1" dirty="0" smtClean="0"/>
              <a:t> </a:t>
            </a:r>
            <a:r>
              <a:rPr lang="es-ES" i="1" dirty="0" err="1" smtClean="0"/>
              <a:t>ouk</a:t>
            </a:r>
            <a:r>
              <a:rPr lang="es-ES" i="1" dirty="0" smtClean="0"/>
              <a:t> </a:t>
            </a:r>
            <a:r>
              <a:rPr lang="es-ES" i="1" dirty="0" err="1" smtClean="0"/>
              <a:t>ón</a:t>
            </a:r>
            <a:r>
              <a:rPr lang="es-ES" dirty="0" smtClean="0"/>
              <a:t>, cfr. N I, </a:t>
            </a:r>
            <a:r>
              <a:rPr lang="es-ES" dirty="0" err="1" smtClean="0"/>
              <a:t>p.151</a:t>
            </a:r>
            <a:r>
              <a:rPr lang="es-ES" dirty="0" smtClean="0"/>
              <a:t>). Frente a ellas, lo suprasensible como </a:t>
            </a:r>
            <a:r>
              <a:rPr lang="es-ES" i="1" dirty="0" err="1" smtClean="0"/>
              <a:t>óntōs</a:t>
            </a:r>
            <a:r>
              <a:rPr lang="es-ES" i="1" dirty="0" smtClean="0"/>
              <a:t> </a:t>
            </a:r>
            <a:r>
              <a:rPr lang="es-ES" i="1" dirty="0" err="1" smtClean="0"/>
              <a:t>ón</a:t>
            </a:r>
            <a:r>
              <a:rPr lang="es-ES" dirty="0" smtClean="0"/>
              <a:t>, “lo que está </a:t>
            </a:r>
            <a:r>
              <a:rPr lang="es-ES" b="1" u="sng" dirty="0" smtClean="0">
                <a:solidFill>
                  <a:srgbClr val="C00000"/>
                </a:solidFill>
              </a:rPr>
              <a:t>más allá </a:t>
            </a:r>
            <a:r>
              <a:rPr lang="es-ES" dirty="0" smtClean="0"/>
              <a:t>del ente, de </a:t>
            </a:r>
            <a:r>
              <a:rPr lang="es-ES" i="1" dirty="0" err="1" smtClean="0">
                <a:solidFill>
                  <a:srgbClr val="C00000"/>
                </a:solidFill>
              </a:rPr>
              <a:t>tà</a:t>
            </a:r>
            <a:r>
              <a:rPr lang="es-ES" i="1" dirty="0" smtClean="0">
                <a:solidFill>
                  <a:srgbClr val="C00000"/>
                </a:solidFill>
              </a:rPr>
              <a:t> </a:t>
            </a:r>
            <a:r>
              <a:rPr lang="es-ES" i="1" dirty="0" err="1" smtClean="0">
                <a:solidFill>
                  <a:srgbClr val="C00000"/>
                </a:solidFill>
              </a:rPr>
              <a:t>phýsei</a:t>
            </a:r>
            <a:r>
              <a:rPr lang="es-ES" i="1" dirty="0" smtClean="0">
                <a:solidFill>
                  <a:srgbClr val="C00000"/>
                </a:solidFill>
              </a:rPr>
              <a:t> </a:t>
            </a:r>
            <a:r>
              <a:rPr lang="es-ES" i="1" dirty="0" err="1" smtClean="0">
                <a:solidFill>
                  <a:srgbClr val="C00000"/>
                </a:solidFill>
              </a:rPr>
              <a:t>ónta</a:t>
            </a:r>
            <a:r>
              <a:rPr lang="es-ES" i="1" dirty="0" smtClean="0">
                <a:solidFill>
                  <a:srgbClr val="C00000"/>
                </a:solidFill>
              </a:rPr>
              <a:t>.</a:t>
            </a:r>
            <a:r>
              <a:rPr lang="es-ES" dirty="0" smtClean="0"/>
              <a:t>.. “El ser, de acuerdo con su </a:t>
            </a:r>
            <a:r>
              <a:rPr lang="es-ES" dirty="0" err="1" smtClean="0"/>
              <a:t>aprioridad</a:t>
            </a:r>
            <a:r>
              <a:rPr lang="es-ES" dirty="0" smtClean="0"/>
              <a:t>, está más allá del ente. Más allá y por encima se dice en griego </a:t>
            </a:r>
            <a:r>
              <a:rPr lang="es-ES" i="1" dirty="0" err="1" smtClean="0"/>
              <a:t>metá</a:t>
            </a:r>
            <a:r>
              <a:rPr lang="es-ES" dirty="0" smtClean="0"/>
              <a:t>…el conocimiento del ser tiene que ser metafísica….toda filosofía occidental es platonismo. </a:t>
            </a:r>
            <a:r>
              <a:rPr lang="es-ES" b="1" dirty="0" smtClean="0">
                <a:solidFill>
                  <a:srgbClr val="C00000"/>
                </a:solidFill>
              </a:rPr>
              <a:t>Metafísica, idealismo, platonismo</a:t>
            </a:r>
            <a:r>
              <a:rPr lang="es-ES" dirty="0" smtClean="0"/>
              <a:t> significan en esencia lo mismo” (N. II, </a:t>
            </a:r>
            <a:r>
              <a:rPr lang="es-ES" dirty="0" err="1" smtClean="0"/>
              <a:t>p.179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16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fractura metafísica (m. verdadero y aparente) del ser en esencia y existencia (</a:t>
            </a:r>
            <a:r>
              <a:rPr lang="es-ES" dirty="0" err="1" smtClean="0"/>
              <a:t>N.II</a:t>
            </a:r>
            <a:r>
              <a:rPr lang="es-ES" dirty="0" smtClean="0"/>
              <a:t>, </a:t>
            </a:r>
            <a:r>
              <a:rPr lang="es-ES" dirty="0" err="1" smtClean="0"/>
              <a:t>p.17</a:t>
            </a:r>
            <a:r>
              <a:rPr lang="es-ES" dirty="0" smtClean="0"/>
              <a:t>.; en qué es y que es, II, 328).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“El qué-es (</a:t>
            </a:r>
            <a:r>
              <a:rPr lang="es-ES" dirty="0" err="1" smtClean="0"/>
              <a:t>tò</a:t>
            </a:r>
            <a:r>
              <a:rPr lang="es-ES" dirty="0" smtClean="0"/>
              <a:t> ti </a:t>
            </a:r>
            <a:r>
              <a:rPr lang="es-ES" dirty="0" err="1" smtClean="0"/>
              <a:t>estin</a:t>
            </a:r>
            <a:r>
              <a:rPr lang="es-ES" dirty="0" smtClean="0"/>
              <a:t>) y el que-es (</a:t>
            </a:r>
            <a:r>
              <a:rPr lang="es-ES" dirty="0" err="1" smtClean="0"/>
              <a:t>tò</a:t>
            </a:r>
            <a:r>
              <a:rPr lang="es-ES" dirty="0" smtClean="0"/>
              <a:t> </a:t>
            </a:r>
            <a:r>
              <a:rPr lang="es-ES" dirty="0" err="1" smtClean="0"/>
              <a:t>estin</a:t>
            </a:r>
            <a:r>
              <a:rPr lang="es-ES" dirty="0" smtClean="0"/>
              <a:t>) se superponen en su diferenciación con la distinción que sustenta en todas partes la metafísica y que se consolida por primera vez en…la distinción platónica del </a:t>
            </a:r>
            <a:r>
              <a:rPr lang="el-GR" b="1" dirty="0">
                <a:solidFill>
                  <a:srgbClr val="FF0000"/>
                </a:solidFill>
              </a:rPr>
              <a:t>ὄντως ὂν</a:t>
            </a:r>
            <a:r>
              <a:rPr lang="es-ES" dirty="0" smtClean="0"/>
              <a:t>  y el </a:t>
            </a:r>
            <a:r>
              <a:rPr lang="el-GR" b="1" dirty="0">
                <a:solidFill>
                  <a:srgbClr val="FF0000"/>
                </a:solidFill>
              </a:rPr>
              <a:t>μὴ </a:t>
            </a:r>
            <a:r>
              <a:rPr lang="el-GR" b="1" dirty="0" smtClean="0">
                <a:solidFill>
                  <a:srgbClr val="FF0000"/>
                </a:solidFill>
              </a:rPr>
              <a:t>ὄν</a:t>
            </a:r>
            <a:r>
              <a:rPr lang="es-ES" dirty="0" smtClean="0"/>
              <a:t>…Con </a:t>
            </a:r>
            <a:r>
              <a:rPr lang="es-ES" dirty="0"/>
              <a:t>la distinción  entre </a:t>
            </a:r>
            <a:r>
              <a:rPr lang="es-ES" b="1" dirty="0">
                <a:solidFill>
                  <a:srgbClr val="FF0000"/>
                </a:solidFill>
              </a:rPr>
              <a:t>el </a:t>
            </a:r>
            <a:r>
              <a:rPr lang="el-GR" b="1" dirty="0">
                <a:solidFill>
                  <a:srgbClr val="FF0000"/>
                </a:solidFill>
              </a:rPr>
              <a:t>ὄντως ὂν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dirty="0"/>
              <a:t>y el </a:t>
            </a:r>
            <a:r>
              <a:rPr lang="el-GR" b="1" dirty="0">
                <a:solidFill>
                  <a:srgbClr val="FF0000"/>
                </a:solidFill>
              </a:rPr>
              <a:t>μὴ ὄν</a:t>
            </a:r>
            <a:r>
              <a:rPr lang="es-ES" dirty="0"/>
              <a:t> </a:t>
            </a:r>
            <a:r>
              <a:rPr lang="es-ES" b="1" u="sng" dirty="0">
                <a:solidFill>
                  <a:schemeClr val="accent1"/>
                </a:solidFill>
              </a:rPr>
              <a:t>se </a:t>
            </a:r>
            <a:r>
              <a:rPr lang="es-ES" b="1" u="sng" dirty="0" smtClean="0">
                <a:solidFill>
                  <a:schemeClr val="accent1"/>
                </a:solidFill>
              </a:rPr>
              <a:t>separan  </a:t>
            </a:r>
            <a:r>
              <a:rPr lang="el-GR" b="1" dirty="0">
                <a:solidFill>
                  <a:srgbClr val="FF0000"/>
                </a:solidFill>
              </a:rPr>
              <a:t>το τί ἔστιν</a:t>
            </a:r>
            <a:r>
              <a:rPr lang="es-ES" dirty="0"/>
              <a:t> y </a:t>
            </a:r>
            <a:r>
              <a:rPr lang="el-GR" b="1" dirty="0">
                <a:solidFill>
                  <a:srgbClr val="FF0000"/>
                </a:solidFill>
              </a:rPr>
              <a:t>το ἔστιν</a:t>
            </a:r>
            <a:r>
              <a:rPr lang="es-ES" dirty="0"/>
              <a:t> (el </a:t>
            </a:r>
            <a:r>
              <a:rPr lang="el-GR" dirty="0"/>
              <a:t>τί</a:t>
            </a:r>
            <a:r>
              <a:rPr lang="es-ES" dirty="0"/>
              <a:t> y el </a:t>
            </a:r>
            <a:r>
              <a:rPr lang="el-GR" dirty="0"/>
              <a:t>ὅτι</a:t>
            </a:r>
            <a:r>
              <a:rPr lang="es-ES" dirty="0" smtClean="0"/>
              <a:t>). </a:t>
            </a:r>
            <a:r>
              <a:rPr lang="es-ES" b="1" u="sng" dirty="0" smtClean="0">
                <a:solidFill>
                  <a:srgbClr val="FF0000"/>
                </a:solidFill>
              </a:rPr>
              <a:t>El que-es se vuelve </a:t>
            </a:r>
            <a:r>
              <a:rPr lang="es-ES" b="1" dirty="0" smtClean="0">
                <a:solidFill>
                  <a:srgbClr val="FF0000"/>
                </a:solidFill>
              </a:rPr>
              <a:t>una característica del este respectivo del </a:t>
            </a:r>
            <a:r>
              <a:rPr lang="es-ES" b="1" i="1" dirty="0" err="1" smtClean="0">
                <a:solidFill>
                  <a:srgbClr val="FF0000"/>
                </a:solidFill>
              </a:rPr>
              <a:t>tóde</a:t>
            </a:r>
            <a:r>
              <a:rPr lang="es-ES" b="1" i="1" dirty="0" smtClean="0">
                <a:solidFill>
                  <a:srgbClr val="FF0000"/>
                </a:solidFill>
              </a:rPr>
              <a:t> ti </a:t>
            </a:r>
            <a:r>
              <a:rPr lang="es-ES" b="1" dirty="0" smtClean="0">
                <a:solidFill>
                  <a:srgbClr val="FF0000"/>
                </a:solidFill>
              </a:rPr>
              <a:t>y del </a:t>
            </a:r>
            <a:r>
              <a:rPr lang="es-ES" b="1" i="1" dirty="0" err="1" smtClean="0">
                <a:solidFill>
                  <a:srgbClr val="FF0000"/>
                </a:solidFill>
              </a:rPr>
              <a:t>hékaston</a:t>
            </a:r>
            <a:r>
              <a:rPr lang="es-ES" dirty="0" smtClean="0"/>
              <a:t>…Posteriormente y especialmente gracias a la interpretación teológica de la concepción bíblica de la creación aparece en múltiples formas (</a:t>
            </a:r>
            <a:r>
              <a:rPr lang="es-ES" dirty="0" err="1" smtClean="0"/>
              <a:t>existentia</a:t>
            </a:r>
            <a:r>
              <a:rPr lang="es-ES" dirty="0" smtClean="0"/>
              <a:t>, </a:t>
            </a:r>
            <a:r>
              <a:rPr lang="es-ES" dirty="0" err="1" smtClean="0"/>
              <a:t>essentia</a:t>
            </a:r>
            <a:r>
              <a:rPr lang="es-ES" dirty="0" smtClean="0"/>
              <a:t>, y el </a:t>
            </a:r>
            <a:r>
              <a:rPr lang="es-ES" dirty="0" err="1" smtClean="0"/>
              <a:t>principium</a:t>
            </a:r>
            <a:r>
              <a:rPr lang="es-ES" dirty="0" smtClean="0"/>
              <a:t> </a:t>
            </a:r>
            <a:r>
              <a:rPr lang="es-ES" dirty="0" err="1" smtClean="0"/>
              <a:t>indivituationis</a:t>
            </a:r>
            <a:r>
              <a:rPr lang="es-ES" dirty="0" smtClean="0"/>
              <a:t>, N. II, </a:t>
            </a:r>
            <a:r>
              <a:rPr lang="es-ES" dirty="0" err="1" smtClean="0"/>
              <a:t>p.17</a:t>
            </a:r>
            <a:r>
              <a:rPr lang="es-ES" dirty="0" smtClean="0"/>
              <a:t>)…. </a:t>
            </a:r>
            <a:r>
              <a:rPr lang="es-ES" b="1" u="sng" dirty="0" smtClean="0">
                <a:solidFill>
                  <a:srgbClr val="FF0000"/>
                </a:solidFill>
              </a:rPr>
              <a:t>La </a:t>
            </a:r>
            <a:r>
              <a:rPr lang="el-GR" b="1" u="sng" dirty="0">
                <a:solidFill>
                  <a:srgbClr val="FF0000"/>
                </a:solidFill>
              </a:rPr>
              <a:t>φύσις</a:t>
            </a:r>
            <a:r>
              <a:rPr lang="es-ES" b="1" u="sng" dirty="0">
                <a:solidFill>
                  <a:srgbClr val="FF0000"/>
                </a:solidFill>
              </a:rPr>
              <a:t> comienza   seccionándose </a:t>
            </a:r>
            <a:r>
              <a:rPr lang="es-ES" dirty="0"/>
              <a:t>en seguida en la aparente contraposición de </a:t>
            </a:r>
            <a:r>
              <a:rPr lang="es-ES" b="1" dirty="0">
                <a:solidFill>
                  <a:srgbClr val="FF0000"/>
                </a:solidFill>
              </a:rPr>
              <a:t>devenir y </a:t>
            </a:r>
            <a:r>
              <a:rPr lang="es-ES" b="1" dirty="0" smtClean="0">
                <a:solidFill>
                  <a:srgbClr val="FF0000"/>
                </a:solidFill>
              </a:rPr>
              <a:t>ser </a:t>
            </a:r>
            <a:r>
              <a:rPr lang="es-ES" b="1" dirty="0" smtClean="0"/>
              <a:t>(II, </a:t>
            </a:r>
            <a:r>
              <a:rPr lang="es-ES" b="1" dirty="0" err="1" smtClean="0"/>
              <a:t>p.19</a:t>
            </a:r>
            <a:r>
              <a:rPr lang="es-ES" b="1" dirty="0" smtClean="0"/>
              <a:t>)</a:t>
            </a:r>
            <a:r>
              <a:rPr lang="es-ES" dirty="0" smtClean="0"/>
              <a:t>”. Transformación de la </a:t>
            </a:r>
            <a:r>
              <a:rPr lang="el-GR" dirty="0" smtClean="0"/>
              <a:t>Φύσις</a:t>
            </a:r>
            <a:r>
              <a:rPr lang="es-ES" dirty="0" smtClean="0"/>
              <a:t> en </a:t>
            </a:r>
            <a:r>
              <a:rPr lang="es-ES" i="1" dirty="0" err="1" smtClean="0"/>
              <a:t>idéa</a:t>
            </a:r>
            <a:r>
              <a:rPr lang="es-ES" i="1" dirty="0" smtClean="0"/>
              <a:t> </a:t>
            </a:r>
            <a:r>
              <a:rPr lang="es-ES" dirty="0" smtClean="0"/>
              <a:t>(cambio respecto al comienzo originario): </a:t>
            </a:r>
            <a:r>
              <a:rPr lang="es-ES" dirty="0"/>
              <a:t>“lo que aparece ya no es la </a:t>
            </a:r>
            <a:r>
              <a:rPr lang="es-ES" i="1" dirty="0"/>
              <a:t>phýsis…</a:t>
            </a:r>
            <a:r>
              <a:rPr lang="es-ES" dirty="0"/>
              <a:t>se separan el </a:t>
            </a:r>
            <a:r>
              <a:rPr lang="es-ES" i="1" dirty="0" err="1"/>
              <a:t>on</a:t>
            </a:r>
            <a:r>
              <a:rPr lang="es-ES" dirty="0"/>
              <a:t> y el </a:t>
            </a:r>
            <a:r>
              <a:rPr lang="es-ES" i="1" dirty="0" err="1"/>
              <a:t>phainómenon</a:t>
            </a:r>
            <a:r>
              <a:rPr lang="es-ES" i="1" dirty="0"/>
              <a:t>”</a:t>
            </a:r>
            <a:r>
              <a:rPr lang="es-ES" dirty="0"/>
              <a:t>; </a:t>
            </a:r>
            <a:r>
              <a:rPr lang="es-ES" dirty="0" err="1" smtClean="0"/>
              <a:t>I.M</a:t>
            </a:r>
            <a:r>
              <a:rPr lang="es-ES" dirty="0" smtClean="0"/>
              <a:t>., 167.</a:t>
            </a:r>
          </a:p>
          <a:p>
            <a:pPr algn="just"/>
            <a:r>
              <a:rPr lang="es-ES" dirty="0" smtClean="0"/>
              <a:t>Mundo verdadero/aparente→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/>
              <a:t>ὄντως </a:t>
            </a:r>
            <a:r>
              <a:rPr lang="el-GR" b="1" dirty="0" smtClean="0"/>
              <a:t>ὂν</a:t>
            </a:r>
            <a:r>
              <a:rPr lang="es-ES" b="1" dirty="0" smtClean="0"/>
              <a:t>/</a:t>
            </a:r>
            <a:r>
              <a:rPr lang="es-ES" dirty="0" smtClean="0"/>
              <a:t> </a:t>
            </a:r>
            <a:r>
              <a:rPr lang="el-GR" b="1" dirty="0"/>
              <a:t>μὴ </a:t>
            </a:r>
            <a:r>
              <a:rPr lang="el-GR" b="1" dirty="0" smtClean="0"/>
              <a:t>ὄν→</a:t>
            </a:r>
            <a:r>
              <a:rPr lang="es-ES" b="1" dirty="0" smtClean="0"/>
              <a:t>esencia/existencia</a:t>
            </a:r>
            <a:r>
              <a:rPr lang="es-ES" dirty="0"/>
              <a:t> </a:t>
            </a:r>
            <a:r>
              <a:rPr lang="es-ES" dirty="0" smtClean="0"/>
              <a:t>→</a:t>
            </a:r>
            <a:r>
              <a:rPr lang="es-ES" dirty="0"/>
              <a:t> </a:t>
            </a:r>
            <a:r>
              <a:rPr lang="es-ES" dirty="0" smtClean="0"/>
              <a:t>→(distinción </a:t>
            </a:r>
            <a:r>
              <a:rPr lang="es-ES" dirty="0" err="1" smtClean="0"/>
              <a:t>nieztscheana</a:t>
            </a:r>
            <a:r>
              <a:rPr lang="es-ES" dirty="0" smtClean="0"/>
              <a:t> entre voluntad de poder y eterno retorno).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45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s-ES" sz="2800" dirty="0" err="1" smtClean="0">
                <a:latin typeface="+mn-lt"/>
              </a:rPr>
              <a:t>M.Heidegger</a:t>
            </a:r>
            <a:r>
              <a:rPr lang="es-ES" sz="2800" dirty="0" smtClean="0">
                <a:latin typeface="+mn-lt"/>
              </a:rPr>
              <a:t>: </a:t>
            </a:r>
            <a:r>
              <a:rPr lang="es-ES" sz="2800" b="1" dirty="0" smtClean="0">
                <a:solidFill>
                  <a:schemeClr val="accent2"/>
                </a:solidFill>
                <a:latin typeface="+mn-lt"/>
              </a:rPr>
              <a:t>el olvido del ser.</a:t>
            </a:r>
            <a:endParaRPr lang="es-ES" sz="2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92696"/>
            <a:ext cx="8435280" cy="6165304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“El qué-es, allí donde se hace </a:t>
            </a:r>
            <a:r>
              <a:rPr lang="es-ES" dirty="0" smtClean="0"/>
              <a:t>valer como ser, favorece que </a:t>
            </a:r>
            <a:r>
              <a:rPr lang="es-ES" b="1" u="sng" dirty="0" smtClean="0"/>
              <a:t>predomine la mirada </a:t>
            </a:r>
            <a:r>
              <a:rPr lang="es-ES" dirty="0" smtClean="0"/>
              <a:t>dirigida </a:t>
            </a:r>
            <a:r>
              <a:rPr lang="es-ES" b="1" u="sng" dirty="0" smtClean="0"/>
              <a:t>a aquello que el ente es</a:t>
            </a:r>
            <a:r>
              <a:rPr lang="es-ES" dirty="0" smtClean="0"/>
              <a:t>, y posibilita así </a:t>
            </a:r>
            <a:r>
              <a:rPr lang="es-ES" b="1" dirty="0" smtClean="0">
                <a:solidFill>
                  <a:srgbClr val="C00000"/>
                </a:solidFill>
              </a:rPr>
              <a:t>una peculiar preeminencia del ente</a:t>
            </a:r>
            <a:r>
              <a:rPr lang="es-ES" dirty="0" smtClean="0"/>
              <a:t>. </a:t>
            </a:r>
            <a:r>
              <a:rPr lang="es-ES" dirty="0"/>
              <a:t>El que-es, en el cual no parece decirse nada del ente mismo (de su qué), satisface la modesta función de constatar que el ente es, en lo cual el “es” y el ser pensado en él mantienen simplemente su carácter usual</a:t>
            </a:r>
            <a:r>
              <a:rPr lang="es-ES" dirty="0" smtClean="0"/>
              <a:t>. El que-es</a:t>
            </a:r>
            <a:r>
              <a:rPr lang="es-ES" dirty="0"/>
              <a:t>, cuando se hace valer como ser, posibilita </a:t>
            </a:r>
            <a:r>
              <a:rPr lang="es-ES" b="1" dirty="0">
                <a:solidFill>
                  <a:srgbClr val="FF0000"/>
                </a:solidFill>
              </a:rPr>
              <a:t>la obviedad de la esencia del ser</a:t>
            </a:r>
            <a:r>
              <a:rPr lang="es-ES" dirty="0"/>
              <a:t>. Ambas cosas, </a:t>
            </a:r>
            <a:r>
              <a:rPr lang="es-ES" i="1" dirty="0"/>
              <a:t>la preeminencia del ente y la obviedad del ser, caracterizan a la metafísica</a:t>
            </a:r>
            <a:r>
              <a:rPr lang="es-ES" dirty="0"/>
              <a:t>. </a:t>
            </a:r>
            <a:r>
              <a:rPr lang="es-ES" dirty="0" smtClean="0"/>
              <a:t>(</a:t>
            </a:r>
            <a:r>
              <a:rPr lang="es-ES" dirty="0" err="1" smtClean="0"/>
              <a:t>N.II</a:t>
            </a:r>
            <a:r>
              <a:rPr lang="es-ES" dirty="0" smtClean="0"/>
              <a:t>, 336-7).</a:t>
            </a:r>
          </a:p>
          <a:p>
            <a:pPr algn="just"/>
            <a:r>
              <a:rPr lang="es-ES" b="1" dirty="0" smtClean="0">
                <a:solidFill>
                  <a:schemeClr val="accent2"/>
                </a:solidFill>
              </a:rPr>
              <a:t>Olvido </a:t>
            </a:r>
            <a:r>
              <a:rPr lang="es-ES" b="1" dirty="0">
                <a:solidFill>
                  <a:schemeClr val="accent2"/>
                </a:solidFill>
              </a:rPr>
              <a:t>del ser </a:t>
            </a:r>
            <a:r>
              <a:rPr lang="es-ES" dirty="0"/>
              <a:t>quiere decir, entonces: ocultarse de la proveniencia del ser diferenciado en qué-es y que-es, a favor del ser que despeja (</a:t>
            </a:r>
            <a:r>
              <a:rPr lang="es-ES" dirty="0" err="1"/>
              <a:t>lichtet</a:t>
            </a:r>
            <a:r>
              <a:rPr lang="es-ES" dirty="0"/>
              <a:t>) el ente en cuanto ente y queda, </a:t>
            </a:r>
            <a:r>
              <a:rPr lang="es-ES" i="1" dirty="0"/>
              <a:t>en cuanto ser</a:t>
            </a:r>
            <a:r>
              <a:rPr lang="es-ES" dirty="0"/>
              <a:t>, </a:t>
            </a:r>
            <a:r>
              <a:rPr lang="es-ES" dirty="0" smtClean="0"/>
              <a:t>impensado (</a:t>
            </a:r>
            <a:r>
              <a:rPr lang="es-ES" i="1" dirty="0" smtClean="0"/>
              <a:t>Ibíd</a:t>
            </a:r>
            <a:r>
              <a:rPr lang="es-ES" dirty="0" smtClean="0"/>
              <a:t>. 329).</a:t>
            </a:r>
          </a:p>
          <a:p>
            <a:pPr algn="just"/>
            <a:r>
              <a:rPr lang="es-ES" b="1" u="sng" dirty="0">
                <a:solidFill>
                  <a:srgbClr val="FF0000"/>
                </a:solidFill>
              </a:rPr>
              <a:t>El qué es </a:t>
            </a:r>
            <a:r>
              <a:rPr lang="es-ES" dirty="0"/>
              <a:t>en cuanto ser que sirve de norma expulsa al ser…,” (</a:t>
            </a:r>
            <a:r>
              <a:rPr lang="es-ES" i="1" dirty="0"/>
              <a:t>Ibíd.</a:t>
            </a:r>
            <a:r>
              <a:rPr lang="es-ES" dirty="0"/>
              <a:t> 375).</a:t>
            </a:r>
          </a:p>
          <a:p>
            <a:pPr algn="just"/>
            <a:endParaRPr lang="es-ES" sz="2600" dirty="0" smtClean="0"/>
          </a:p>
        </p:txBody>
      </p:sp>
    </p:spTree>
    <p:extLst>
      <p:ext uri="{BB962C8B-B14F-4D97-AF65-F5344CB8AC3E}">
        <p14:creationId xmlns:p14="http://schemas.microsoft.com/office/powerpoint/2010/main" val="30260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Platón y la existencia de un planteamiento trascendental (más allá de la entidad)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—Pienso que puedes decir que el sol no </a:t>
            </a:r>
            <a:r>
              <a:rPr lang="es-ES" dirty="0" smtClean="0"/>
              <a:t>solo </a:t>
            </a:r>
            <a:r>
              <a:rPr lang="es-ES" dirty="0"/>
              <a:t>aporta a lo que se ve la propiedad de ser visto, sino también la génesis, el crecimiento y la nutrición, sin ser él mismo </a:t>
            </a:r>
            <a:r>
              <a:rPr lang="es-ES" dirty="0" smtClean="0"/>
              <a:t>génesis.</a:t>
            </a:r>
          </a:p>
          <a:p>
            <a:pPr marL="0" indent="0" algn="just">
              <a:buNone/>
            </a:pPr>
            <a:r>
              <a:rPr lang="es-ES" dirty="0" smtClean="0"/>
              <a:t> Claro que no.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—Y así dirás que a las cosas cognoscibles les viene del Bien no sólo el ser conocidas sino también de él les llega el existir y la esencia, aunque el Bien no sea esencia, sino algo que se eleva más allá de la esencia </a:t>
            </a:r>
            <a:r>
              <a:rPr lang="es-ES" dirty="0" smtClean="0"/>
              <a:t>(</a:t>
            </a:r>
            <a:r>
              <a:rPr lang="el-GR" dirty="0" smtClean="0"/>
              <a:t>οὐκ </a:t>
            </a:r>
            <a:r>
              <a:rPr lang="el-GR" dirty="0"/>
              <a:t>οὐσίας ὄντος </a:t>
            </a:r>
            <a:r>
              <a:rPr lang="el-GR" dirty="0" smtClean="0"/>
              <a:t>τοῦ</a:t>
            </a:r>
            <a:r>
              <a:rPr lang="es-ES" dirty="0" smtClean="0"/>
              <a:t> </a:t>
            </a:r>
            <a:r>
              <a:rPr lang="el-GR" dirty="0" smtClean="0"/>
              <a:t>ἀγαθοῦ, ἀλλ' ἔτι ἐπέκεινα τῆς οὐσίας</a:t>
            </a:r>
            <a:r>
              <a:rPr lang="es-ES" dirty="0" smtClean="0"/>
              <a:t>) en </a:t>
            </a:r>
            <a:r>
              <a:rPr lang="es-ES" dirty="0"/>
              <a:t>cuanto a dignidad y a </a:t>
            </a:r>
            <a:r>
              <a:rPr lang="es-ES" dirty="0" smtClean="0"/>
              <a:t>potencia. </a:t>
            </a:r>
            <a:r>
              <a:rPr lang="es-MX" dirty="0"/>
              <a:t>Y Glaucón se echó a reír: </a:t>
            </a:r>
            <a:br>
              <a:rPr lang="es-MX" dirty="0"/>
            </a:br>
            <a:r>
              <a:rPr lang="es-MX" dirty="0"/>
              <a:t>—¡</a:t>
            </a:r>
            <a:r>
              <a:rPr lang="es-MX" dirty="0" err="1"/>
              <a:t>Apo1o</a:t>
            </a:r>
            <a:r>
              <a:rPr lang="es-MX" dirty="0"/>
              <a:t>! —exclamó— ¡Qué elevación demoníaca! </a:t>
            </a:r>
            <a:r>
              <a:rPr lang="es-ES" dirty="0" smtClean="0"/>
              <a:t>Rep. </a:t>
            </a:r>
            <a:r>
              <a:rPr lang="es-ES" dirty="0" err="1" smtClean="0"/>
              <a:t>509b8c1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Interpretaciones: </a:t>
            </a:r>
            <a:r>
              <a:rPr lang="es-ES" b="1" dirty="0" smtClean="0"/>
              <a:t>exageración retórica</a:t>
            </a:r>
            <a:r>
              <a:rPr lang="es-ES" dirty="0" smtClean="0"/>
              <a:t>, </a:t>
            </a:r>
            <a:r>
              <a:rPr lang="es-ES" b="1" dirty="0" smtClean="0"/>
              <a:t>trascendencia atenuada</a:t>
            </a:r>
            <a:r>
              <a:rPr lang="es-ES" dirty="0" smtClean="0"/>
              <a:t>, </a:t>
            </a:r>
            <a:r>
              <a:rPr lang="es-ES" b="1" dirty="0" smtClean="0"/>
              <a:t>trascendencia</a:t>
            </a:r>
            <a:r>
              <a:rPr lang="es-ES" dirty="0" smtClean="0"/>
              <a:t> (la diferencia ontológica entre el Bien y el resto de las ideas).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9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Heidegger: interpretaciones del </a:t>
            </a:r>
            <a:r>
              <a:rPr lang="es-ES" i="1" dirty="0" err="1" smtClean="0"/>
              <a:t>epékeina</a:t>
            </a:r>
            <a:r>
              <a:rPr lang="es-ES" i="1" dirty="0" smtClean="0"/>
              <a:t>.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Textos posteriores a la “vuelta”: </a:t>
            </a:r>
            <a:r>
              <a:rPr lang="es-ES" b="1" dirty="0" smtClean="0">
                <a:solidFill>
                  <a:srgbClr val="FF0000"/>
                </a:solidFill>
              </a:rPr>
              <a:t>DPV</a:t>
            </a:r>
            <a:r>
              <a:rPr lang="es-ES" dirty="0" smtClean="0"/>
              <a:t>, 196 y N.II, 283 (“el rasgo </a:t>
            </a:r>
            <a:r>
              <a:rPr lang="es-ES" dirty="0" err="1" smtClean="0"/>
              <a:t>onto</a:t>
            </a:r>
            <a:r>
              <a:rPr lang="es-ES" dirty="0" smtClean="0"/>
              <a:t>-teológico fundamental de la metafísica”, a propósito del ser como a priori del ente y “de la pregunta por lo </a:t>
            </a:r>
            <a:r>
              <a:rPr lang="es-ES" dirty="0" err="1" smtClean="0"/>
              <a:t>theîon</a:t>
            </a:r>
            <a:r>
              <a:rPr lang="es-ES" dirty="0" smtClean="0"/>
              <a:t> que surge ya en el comienzo de la metafísica con Platón y Aristóteles”:  “Esta suprema y primera </a:t>
            </a:r>
            <a:r>
              <a:rPr lang="es-ES" dirty="0"/>
              <a:t>causa originaria es </a:t>
            </a:r>
            <a:r>
              <a:rPr lang="es-ES" dirty="0" smtClean="0"/>
              <a:t>llamada </a:t>
            </a:r>
            <a:r>
              <a:rPr lang="es-ES" dirty="0"/>
              <a:t>por Platón, y asimismo por Aristóteles </a:t>
            </a:r>
            <a:r>
              <a:rPr lang="es-ES" dirty="0" err="1"/>
              <a:t>τo</a:t>
            </a:r>
            <a:r>
              <a:rPr lang="es-ES" dirty="0"/>
              <a:t> </a:t>
            </a:r>
            <a:r>
              <a:rPr lang="el-GR" dirty="0" smtClean="0"/>
              <a:t>θεῖον</a:t>
            </a:r>
            <a:r>
              <a:rPr lang="es-ES" b="1" dirty="0" smtClean="0"/>
              <a:t>, </a:t>
            </a:r>
            <a:r>
              <a:rPr lang="es-ES" dirty="0"/>
              <a:t>lo divino. </a:t>
            </a:r>
            <a:r>
              <a:rPr lang="es-ES" b="1" dirty="0">
                <a:solidFill>
                  <a:srgbClr val="FF0000"/>
                </a:solidFill>
              </a:rPr>
              <a:t>Desde la interpretación del ser como </a:t>
            </a:r>
            <a:r>
              <a:rPr lang="es-ES" b="1" dirty="0" err="1">
                <a:solidFill>
                  <a:srgbClr val="FF0000"/>
                </a:solidFill>
              </a:rPr>
              <a:t>ιδε</a:t>
            </a:r>
            <a:r>
              <a:rPr lang="es-ES" b="1" dirty="0">
                <a:solidFill>
                  <a:srgbClr val="FF0000"/>
                </a:solidFill>
              </a:rPr>
              <a:t>α, el pensamiento sobre el ser de </a:t>
            </a:r>
            <a:r>
              <a:rPr lang="es-ES" b="1" dirty="0" smtClean="0">
                <a:solidFill>
                  <a:srgbClr val="FF0000"/>
                </a:solidFill>
              </a:rPr>
              <a:t>lo </a:t>
            </a:r>
            <a:r>
              <a:rPr lang="es-ES" b="1" dirty="0">
                <a:solidFill>
                  <a:srgbClr val="FF0000"/>
                </a:solidFill>
              </a:rPr>
              <a:t>ente se torna metafísico y la metafísica se torna teológica</a:t>
            </a:r>
            <a:r>
              <a:rPr lang="es-ES" dirty="0"/>
              <a:t>. Teológica significa aquí la interpretación de la &lt;&lt;causa originaria&gt;&gt;de lo ente como Dios y el relegamiento del ser </a:t>
            </a:r>
            <a:r>
              <a:rPr lang="es-ES" dirty="0" smtClean="0"/>
              <a:t>al </a:t>
            </a:r>
            <a:r>
              <a:rPr lang="es-ES" dirty="0"/>
              <a:t>papel de esa causa que contiene al ser en </a:t>
            </a:r>
            <a:r>
              <a:rPr lang="es-ES" dirty="0" smtClean="0"/>
              <a:t>sí </a:t>
            </a:r>
            <a:r>
              <a:rPr lang="es-ES" dirty="0"/>
              <a:t>misma </a:t>
            </a:r>
            <a:r>
              <a:rPr lang="es-ES" dirty="0" smtClean="0"/>
              <a:t>y deja salir </a:t>
            </a:r>
            <a:r>
              <a:rPr lang="es-ES" dirty="0"/>
              <a:t>al ser de </a:t>
            </a:r>
            <a:r>
              <a:rPr lang="es-ES" dirty="0" smtClean="0"/>
              <a:t>sí </a:t>
            </a:r>
            <a:r>
              <a:rPr lang="es-ES" dirty="0"/>
              <a:t>misma porque se trata de lo mas ente de lo </a:t>
            </a:r>
            <a:r>
              <a:rPr lang="es-ES" dirty="0" smtClean="0"/>
              <a:t>ente” (</a:t>
            </a:r>
            <a:r>
              <a:rPr lang="es-ES" dirty="0" err="1" smtClean="0"/>
              <a:t>DPV</a:t>
            </a:r>
            <a:r>
              <a:rPr lang="es-ES" dirty="0" smtClean="0"/>
              <a:t>, 196). </a:t>
            </a:r>
          </a:p>
          <a:p>
            <a:pPr algn="just"/>
            <a:r>
              <a:rPr lang="es-ES" i="1" dirty="0" smtClean="0"/>
              <a:t>Aportes, </a:t>
            </a:r>
            <a:r>
              <a:rPr lang="es-ES" dirty="0" smtClean="0"/>
              <a:t>176</a:t>
            </a:r>
            <a:r>
              <a:rPr lang="es-ES" i="1" dirty="0" smtClean="0"/>
              <a:t>: </a:t>
            </a:r>
            <a:r>
              <a:rPr lang="es-ES" dirty="0" smtClean="0"/>
              <a:t>El </a:t>
            </a:r>
            <a:r>
              <a:rPr lang="es-ES" i="1" dirty="0" err="1" smtClean="0"/>
              <a:t>epékeina</a:t>
            </a:r>
            <a:r>
              <a:rPr lang="es-ES" i="1" dirty="0" smtClean="0"/>
              <a:t> </a:t>
            </a:r>
            <a:r>
              <a:rPr lang="es-ES" i="1" dirty="0" err="1" smtClean="0"/>
              <a:t>tês</a:t>
            </a:r>
            <a:r>
              <a:rPr lang="es-ES" i="1" dirty="0" smtClean="0"/>
              <a:t> </a:t>
            </a:r>
            <a:r>
              <a:rPr lang="es-ES" i="1" dirty="0" err="1" smtClean="0"/>
              <a:t>ousías</a:t>
            </a:r>
            <a:r>
              <a:rPr lang="es-ES" i="1" dirty="0" smtClean="0"/>
              <a:t> </a:t>
            </a:r>
            <a:r>
              <a:rPr lang="es-ES" dirty="0" smtClean="0"/>
              <a:t>como </a:t>
            </a:r>
            <a:r>
              <a:rPr lang="es-ES" i="1" dirty="0" err="1" smtClean="0"/>
              <a:t>agathón</a:t>
            </a:r>
            <a:r>
              <a:rPr lang="es-ES" dirty="0" smtClean="0"/>
              <a:t> (es decir, </a:t>
            </a:r>
            <a:r>
              <a:rPr lang="es-ES" b="1" dirty="0" smtClean="0">
                <a:solidFill>
                  <a:srgbClr val="FF0000"/>
                </a:solidFill>
              </a:rPr>
              <a:t>la más radical negación del preguntar ulterior y más originario por el ente como tal, es decir, por el ser</a:t>
            </a:r>
            <a:r>
              <a:rPr lang="es-ES" dirty="0" smtClean="0"/>
              <a:t>) es el prototipo para  toda interpretación del ente y su determinación y configuración en el marco de una “cultura”; la apreciación según valores-culturales…según “ideas”</a:t>
            </a:r>
            <a:r>
              <a:rPr lang="es-ES" i="1" dirty="0" smtClean="0"/>
              <a:t> </a:t>
            </a:r>
            <a:r>
              <a:rPr lang="es-ES" dirty="0" smtClean="0"/>
              <a:t>y la mediación por </a:t>
            </a:r>
            <a:r>
              <a:rPr lang="es-ES" i="1" dirty="0" smtClean="0"/>
              <a:t>ideales</a:t>
            </a:r>
            <a:r>
              <a:rPr lang="es-ES" dirty="0" smtClean="0"/>
              <a:t>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0145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Interpretación del </a:t>
            </a:r>
            <a:r>
              <a:rPr lang="es-ES" i="1" dirty="0" err="1" smtClean="0"/>
              <a:t>epékeina</a:t>
            </a:r>
            <a:r>
              <a:rPr lang="es-ES" dirty="0" smtClean="0"/>
              <a:t> antes de la vuelta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i="1" dirty="0" smtClean="0"/>
              <a:t>Los problemas fundamentales de la fenomenología </a:t>
            </a:r>
            <a:r>
              <a:rPr lang="es-ES" dirty="0" smtClean="0"/>
              <a:t>(1927)</a:t>
            </a:r>
            <a:r>
              <a:rPr lang="es-ES" i="1" dirty="0" smtClean="0"/>
              <a:t>.</a:t>
            </a:r>
            <a:r>
              <a:rPr lang="es-ES" dirty="0" smtClean="0"/>
              <a:t> El </a:t>
            </a:r>
            <a:r>
              <a:rPr lang="es-ES" dirty="0" err="1" smtClean="0"/>
              <a:t>epékeina</a:t>
            </a:r>
            <a:r>
              <a:rPr lang="es-ES" dirty="0" smtClean="0"/>
              <a:t> y la diferencia ontológica. I </a:t>
            </a:r>
            <a:r>
              <a:rPr lang="es-ES" i="1" dirty="0" smtClean="0"/>
              <a:t>PFF.</a:t>
            </a:r>
            <a:r>
              <a:rPr lang="es-ES" dirty="0" smtClean="0"/>
              <a:t>: 1) </a:t>
            </a:r>
            <a:r>
              <a:rPr lang="es-ES" b="1" dirty="0" smtClean="0"/>
              <a:t>lo </a:t>
            </a:r>
            <a:r>
              <a:rPr lang="es-ES" b="1" i="1" dirty="0" err="1" smtClean="0"/>
              <a:t>epékeina</a:t>
            </a:r>
            <a:r>
              <a:rPr lang="es-ES" b="1" dirty="0" smtClean="0"/>
              <a:t> es aquello por lo que debemos preguntar </a:t>
            </a:r>
            <a:r>
              <a:rPr lang="es-ES" b="1" u="sng" dirty="0" smtClean="0">
                <a:solidFill>
                  <a:srgbClr val="FF0000"/>
                </a:solidFill>
              </a:rPr>
              <a:t>si…el ser tiene que convertirse en objeto de conocimiento</a:t>
            </a:r>
            <a:r>
              <a:rPr lang="es-ES" b="1" dirty="0" smtClean="0"/>
              <a:t> (lo </a:t>
            </a:r>
            <a:r>
              <a:rPr lang="es-ES" b="1" dirty="0" err="1" smtClean="0"/>
              <a:t>epékeina</a:t>
            </a:r>
            <a:r>
              <a:rPr lang="es-ES" b="1" dirty="0" smtClean="0"/>
              <a:t> como trascendencia ontológica que permite el conocimiento del ser). 2)</a:t>
            </a:r>
            <a:r>
              <a:rPr lang="es-ES_tradnl" dirty="0"/>
              <a:t> La </a:t>
            </a:r>
            <a:r>
              <a:rPr lang="es-ES_tradnl" b="1" u="sng" dirty="0" smtClean="0"/>
              <a:t>temporalidad </a:t>
            </a:r>
            <a:r>
              <a:rPr lang="es-ES_tradnl" dirty="0" smtClean="0"/>
              <a:t>es</a:t>
            </a:r>
            <a:r>
              <a:rPr lang="es-ES_tradnl" dirty="0"/>
              <a:t>, en su unidad extático </a:t>
            </a:r>
            <a:r>
              <a:rPr lang="es-ES_tradnl" dirty="0" smtClean="0"/>
              <a:t> horizontal</a:t>
            </a:r>
            <a:r>
              <a:rPr lang="es-ES_tradnl" dirty="0"/>
              <a:t>, la condición fundamental de posibilidad de la </a:t>
            </a:r>
            <a:r>
              <a:rPr lang="es-ES_tradnl" i="1" dirty="0" err="1"/>
              <a:t>epékeina</a:t>
            </a:r>
            <a:r>
              <a:rPr lang="es-ES_tradnl" dirty="0"/>
              <a:t>, o sea, de </a:t>
            </a:r>
            <a:r>
              <a:rPr lang="es-ES_tradnl" b="1" u="sng" dirty="0">
                <a:solidFill>
                  <a:srgbClr val="FF0000"/>
                </a:solidFill>
              </a:rPr>
              <a:t>la trascendencia constitutiva del </a:t>
            </a:r>
            <a:r>
              <a:rPr lang="es-ES_tradnl" b="1" i="1" u="sng" dirty="0" err="1">
                <a:solidFill>
                  <a:srgbClr val="FF0000"/>
                </a:solidFill>
              </a:rPr>
              <a:t>Dasein</a:t>
            </a:r>
            <a:r>
              <a:rPr lang="es-ES_tradnl" b="1" u="sng" dirty="0">
                <a:solidFill>
                  <a:srgbClr val="FF0000"/>
                </a:solidFill>
              </a:rPr>
              <a:t> </a:t>
            </a:r>
            <a:r>
              <a:rPr lang="es-ES_tradnl" dirty="0"/>
              <a:t>mismo</a:t>
            </a:r>
            <a:r>
              <a:rPr lang="es-ES_tradnl" dirty="0" smtClean="0"/>
              <a:t>. (Es decir, constituye al </a:t>
            </a:r>
            <a:r>
              <a:rPr lang="es-ES_tradnl" dirty="0" err="1" smtClean="0"/>
              <a:t>Dasein</a:t>
            </a:r>
            <a:r>
              <a:rPr lang="es-ES_tradnl" dirty="0" smtClean="0"/>
              <a:t> en su ser y, por eso mismo, permite su comprensión del ser).</a:t>
            </a:r>
          </a:p>
          <a:p>
            <a:pPr algn="just"/>
            <a:r>
              <a:rPr lang="es-ES" dirty="0" smtClean="0"/>
              <a:t>II, </a:t>
            </a:r>
            <a:r>
              <a:rPr lang="es-ES" i="1" dirty="0" smtClean="0"/>
              <a:t>De la esencia del fundamento </a:t>
            </a:r>
            <a:r>
              <a:rPr lang="es-ES" dirty="0" smtClean="0"/>
              <a:t>(1929)</a:t>
            </a:r>
            <a:r>
              <a:rPr lang="es-ES" i="1" dirty="0" smtClean="0"/>
              <a:t>, </a:t>
            </a:r>
            <a:r>
              <a:rPr lang="es-ES" dirty="0" smtClean="0"/>
              <a:t>138-139: “Platón habla expresamente de la trascendencia cuando dice </a:t>
            </a:r>
            <a:r>
              <a:rPr lang="es-ES" i="1" dirty="0" err="1" smtClean="0"/>
              <a:t>epékeina</a:t>
            </a:r>
            <a:r>
              <a:rPr lang="es-ES" i="1" dirty="0" smtClean="0"/>
              <a:t> </a:t>
            </a:r>
            <a:r>
              <a:rPr lang="es-ES" i="1" dirty="0" err="1" smtClean="0"/>
              <a:t>tês</a:t>
            </a:r>
            <a:r>
              <a:rPr lang="es-ES" i="1" dirty="0" smtClean="0"/>
              <a:t> </a:t>
            </a:r>
            <a:r>
              <a:rPr lang="es-ES" i="1" dirty="0" err="1" smtClean="0"/>
              <a:t>ousías</a:t>
            </a:r>
            <a:r>
              <a:rPr lang="es-ES" i="1" dirty="0" smtClean="0"/>
              <a:t>…</a:t>
            </a:r>
            <a:r>
              <a:rPr lang="es-ES" dirty="0" smtClean="0"/>
              <a:t>el </a:t>
            </a:r>
            <a:r>
              <a:rPr lang="es-ES" i="1" dirty="0" err="1" smtClean="0"/>
              <a:t>agathón</a:t>
            </a:r>
            <a:r>
              <a:rPr lang="es-ES" dirty="0" smtClean="0"/>
              <a:t> es esa </a:t>
            </a:r>
            <a:r>
              <a:rPr lang="es-ES" dirty="0" err="1" smtClean="0"/>
              <a:t>héxis</a:t>
            </a:r>
            <a:r>
              <a:rPr lang="es-ES" dirty="0" smtClean="0"/>
              <a:t> (potencia) que es dueña de la posibilidad…de la verdad, la comprensión e incluso del ser, y además de los tres en su unidad”. Véase nota 89 a la 2ª ed. (1931): “</a:t>
            </a:r>
            <a:r>
              <a:rPr lang="es-ES" b="1" dirty="0" smtClean="0">
                <a:solidFill>
                  <a:srgbClr val="FF0000"/>
                </a:solidFill>
              </a:rPr>
              <a:t>No. El ser aquí no está entendido ni experimentado. </a:t>
            </a:r>
            <a:r>
              <a:rPr lang="es-ES" b="1" dirty="0" err="1" smtClean="0">
                <a:solidFill>
                  <a:srgbClr val="FF0000"/>
                </a:solidFill>
              </a:rPr>
              <a:t>Epékeina</a:t>
            </a:r>
            <a:r>
              <a:rPr lang="es-ES" b="1" dirty="0" smtClean="0">
                <a:solidFill>
                  <a:srgbClr val="FF0000"/>
                </a:solidFill>
              </a:rPr>
              <a:t> no es todavía la trascendencia, sino </a:t>
            </a:r>
            <a:r>
              <a:rPr lang="es-ES" b="1" dirty="0" err="1" smtClean="0">
                <a:solidFill>
                  <a:srgbClr val="FF0000"/>
                </a:solidFill>
              </a:rPr>
              <a:t>agathón</a:t>
            </a:r>
            <a:r>
              <a:rPr lang="es-ES" b="1" dirty="0" smtClean="0">
                <a:solidFill>
                  <a:srgbClr val="FF0000"/>
                </a:solidFill>
              </a:rPr>
              <a:t> en cuanto aitía”.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doctrina platónica de la verdad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Del ser como a priori (la idea como –</a:t>
            </a:r>
            <a:r>
              <a:rPr lang="es-ES" i="1" dirty="0" err="1" smtClean="0"/>
              <a:t>eîdos</a:t>
            </a:r>
            <a:r>
              <a:rPr lang="es-ES" dirty="0" smtClean="0"/>
              <a:t>- aspecto, como “visiones de lo que son las cosas”, 185) a la verdad como </a:t>
            </a:r>
            <a:r>
              <a:rPr lang="es-ES" i="1" dirty="0" err="1" smtClean="0"/>
              <a:t>orthótes</a:t>
            </a:r>
            <a:r>
              <a:rPr lang="es-ES" dirty="0" smtClean="0"/>
              <a:t>: los dos argumentos que permiten a Heidegger conectar la filosofía platónica con la metafísica de la subjetividad.</a:t>
            </a:r>
          </a:p>
          <a:p>
            <a:pPr algn="just"/>
            <a:r>
              <a:rPr lang="es-ES" dirty="0" smtClean="0"/>
              <a:t>Comentario de la </a:t>
            </a:r>
            <a:r>
              <a:rPr lang="es-ES" dirty="0" err="1" smtClean="0"/>
              <a:t>DPV</a:t>
            </a:r>
            <a:r>
              <a:rPr lang="es-ES" dirty="0" smtClean="0"/>
              <a:t> (transformación de la esencia de la verdad, 183):</a:t>
            </a:r>
          </a:p>
          <a:p>
            <a:pPr algn="just"/>
            <a:r>
              <a:rPr lang="es-ES" dirty="0" smtClean="0"/>
              <a:t>La verdad como </a:t>
            </a:r>
            <a:r>
              <a:rPr lang="es-ES" i="1" dirty="0" err="1" smtClean="0"/>
              <a:t>alétheia</a:t>
            </a:r>
            <a:r>
              <a:rPr lang="es-ES" dirty="0" smtClean="0"/>
              <a:t>: privación, </a:t>
            </a:r>
            <a:r>
              <a:rPr lang="es-ES" dirty="0" err="1" smtClean="0"/>
              <a:t>desocultamiento</a:t>
            </a:r>
            <a:r>
              <a:rPr lang="es-ES" dirty="0" smtClean="0"/>
              <a:t> </a:t>
            </a:r>
            <a:r>
              <a:rPr lang="es-ES" b="1" u="sng" dirty="0" smtClean="0">
                <a:solidFill>
                  <a:srgbClr val="FF0000"/>
                </a:solidFill>
              </a:rPr>
              <a:t>de lo ente </a:t>
            </a:r>
            <a:r>
              <a:rPr lang="es-ES" b="1" u="sng" dirty="0" smtClean="0"/>
              <a:t>(</a:t>
            </a:r>
            <a:r>
              <a:rPr lang="es-ES" dirty="0" smtClean="0"/>
              <a:t>como genitivo subjetivo; de ahí el uso de </a:t>
            </a:r>
            <a:r>
              <a:rPr lang="es-ES" dirty="0" err="1" smtClean="0"/>
              <a:t>alethéstera</a:t>
            </a:r>
            <a:r>
              <a:rPr lang="es-ES" dirty="0" smtClean="0"/>
              <a:t> -184-5-), esencia inicial de la verdad.</a:t>
            </a:r>
          </a:p>
          <a:p>
            <a:pPr algn="just"/>
            <a:r>
              <a:rPr lang="es-ES" dirty="0" smtClean="0">
                <a:solidFill>
                  <a:srgbClr val="FF0000"/>
                </a:solidFill>
              </a:rPr>
              <a:t>La verdad como </a:t>
            </a:r>
            <a:r>
              <a:rPr lang="es-ES" b="1" dirty="0" smtClean="0">
                <a:solidFill>
                  <a:srgbClr val="FF0000"/>
                </a:solidFill>
              </a:rPr>
              <a:t>corrección. </a:t>
            </a:r>
            <a:r>
              <a:rPr lang="es-ES" b="1" dirty="0" smtClean="0"/>
              <a:t>La iconografía: clausura/apertura o sombras/luz (el ente que resplandece o la mirada del sujeto): lectura de págs. 188-189.</a:t>
            </a: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Consecuencia: la </a:t>
            </a:r>
            <a:r>
              <a:rPr lang="es-ES" b="1" dirty="0" err="1" smtClean="0">
                <a:solidFill>
                  <a:srgbClr val="FF0000"/>
                </a:solidFill>
              </a:rPr>
              <a:t>alétheia</a:t>
            </a:r>
            <a:r>
              <a:rPr lang="es-ES" b="1" dirty="0" smtClean="0">
                <a:solidFill>
                  <a:srgbClr val="FF0000"/>
                </a:solidFill>
              </a:rPr>
              <a:t> bajo el yugo de la idea (192), desecha el </a:t>
            </a:r>
            <a:r>
              <a:rPr lang="es-ES" b="1" dirty="0" err="1" smtClean="0">
                <a:solidFill>
                  <a:srgbClr val="FF0000"/>
                </a:solidFill>
              </a:rPr>
              <a:t>desocultamiento</a:t>
            </a:r>
            <a:r>
              <a:rPr lang="es-ES" b="1" dirty="0" smtClean="0">
                <a:solidFill>
                  <a:srgbClr val="FF0000"/>
                </a:solidFill>
              </a:rPr>
              <a:t>, pero persiste la ambigüedad (193): “entendido platónicamente, el </a:t>
            </a:r>
            <a:r>
              <a:rPr lang="es-ES" b="1" dirty="0" err="1" smtClean="0">
                <a:solidFill>
                  <a:srgbClr val="FF0000"/>
                </a:solidFill>
              </a:rPr>
              <a:t>desocultamiento</a:t>
            </a:r>
            <a:r>
              <a:rPr lang="es-ES" b="1" dirty="0" smtClean="0">
                <a:solidFill>
                  <a:srgbClr val="FF0000"/>
                </a:solidFill>
              </a:rPr>
              <a:t> permanece atado a la relación con el mirar, aprehender, pensar y enunciar. Seguir esa relación significa abandonar la esencia del </a:t>
            </a:r>
            <a:r>
              <a:rPr lang="es-ES" b="1" dirty="0" err="1" smtClean="0">
                <a:solidFill>
                  <a:srgbClr val="FF0000"/>
                </a:solidFill>
              </a:rPr>
              <a:t>desocultamiento</a:t>
            </a:r>
            <a:r>
              <a:rPr lang="es-ES" b="1" dirty="0" smtClean="0">
                <a:solidFill>
                  <a:srgbClr val="FF0000"/>
                </a:solidFill>
              </a:rPr>
              <a:t> (198).</a:t>
            </a:r>
          </a:p>
          <a:p>
            <a:pPr algn="just"/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DPV</a:t>
            </a:r>
            <a:r>
              <a:rPr lang="es-ES" dirty="0" smtClean="0"/>
              <a:t> y la filosofía heideggeriana de la historia.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Platón: la filosofía como metafísica y comienzo del humanismo (196).</a:t>
            </a:r>
          </a:p>
          <a:p>
            <a:pPr algn="just"/>
            <a:r>
              <a:rPr lang="es-ES" dirty="0" smtClean="0"/>
              <a:t>Desde ahora la verdad como “representación enunciativa” (194): Tomás de Aquino (intelecto y </a:t>
            </a:r>
            <a:r>
              <a:rPr lang="es-ES" dirty="0" err="1" smtClean="0"/>
              <a:t>homoiósis</a:t>
            </a:r>
            <a:r>
              <a:rPr lang="es-ES" dirty="0" smtClean="0"/>
              <a:t>, Descartes –el entendimiento-, Nietzsche (el valor para la vida; “el más desatado platónico de toda la historia de la metafísica occidental”, 190); la </a:t>
            </a:r>
            <a:r>
              <a:rPr lang="es-ES" dirty="0" err="1" smtClean="0"/>
              <a:t>dpv</a:t>
            </a:r>
            <a:r>
              <a:rPr lang="es-ES" dirty="0" smtClean="0"/>
              <a:t> como “presente histórico”, “realidad fundamental de la historia universal del globo terrestre” (197): el hombre piensa según ideas y estima de acuerdo con valores.</a:t>
            </a:r>
          </a:p>
          <a:p>
            <a:pPr algn="just"/>
            <a:r>
              <a:rPr lang="es-ES" dirty="0" smtClean="0"/>
              <a:t>Relación entre la metafísica (olvido del ser), el antropomorfismo incondicionado (con la reducción de la verdad a valor y el acabamiento del ser) y el nihilismo (“la carencia de sentido se convierte en el último sentido”, </a:t>
            </a:r>
            <a:r>
              <a:rPr lang="es-ES" dirty="0" err="1" smtClean="0"/>
              <a:t>N.II</a:t>
            </a:r>
            <a:r>
              <a:rPr lang="es-ES" dirty="0" smtClean="0"/>
              <a:t>, 21).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00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2014</Words>
  <Application>Microsoft Office PowerPoint</Application>
  <PresentationFormat>Presentación en pantalla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Heidegger: Nietzsche y las etapas del nihilismo (concebido como olvido del ser).</vt:lpstr>
      <vt:lpstr>Heidegger: la nihilización de la phýsis en Platón</vt:lpstr>
      <vt:lpstr>La fractura metafísica (m. verdadero y aparente) del ser en esencia y existencia (N.II, p.17.; en qué es y que es, II, 328).</vt:lpstr>
      <vt:lpstr>M.Heidegger: el olvido del ser.</vt:lpstr>
      <vt:lpstr>Platón y la existencia de un planteamiento trascendental (más allá de la entidad)</vt:lpstr>
      <vt:lpstr>Heidegger: interpretaciones del epékeina.</vt:lpstr>
      <vt:lpstr>Interpretación del epékeina antes de la vuelta</vt:lpstr>
      <vt:lpstr>La doctrina platónica de la verdad</vt:lpstr>
      <vt:lpstr>La DPV y la filosofía heideggeriana de la historia.</vt:lpstr>
      <vt:lpstr>Retractación: El final de la Filosofía y la tarea del pensar.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39</cp:revision>
  <dcterms:created xsi:type="dcterms:W3CDTF">2019-02-13T09:28:46Z</dcterms:created>
  <dcterms:modified xsi:type="dcterms:W3CDTF">2019-02-21T16:23:35Z</dcterms:modified>
</cp:coreProperties>
</file>